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80" r:id="rId3"/>
    <p:sldId id="281" r:id="rId4"/>
    <p:sldId id="282" r:id="rId5"/>
    <p:sldId id="283" r:id="rId6"/>
    <p:sldId id="288" r:id="rId7"/>
    <p:sldId id="284" r:id="rId8"/>
    <p:sldId id="285" r:id="rId9"/>
    <p:sldId id="286" r:id="rId10"/>
    <p:sldId id="287" r:id="rId11"/>
    <p:sldId id="257" r:id="rId12"/>
    <p:sldId id="277" r:id="rId13"/>
    <p:sldId id="258" r:id="rId14"/>
    <p:sldId id="259" r:id="rId15"/>
    <p:sldId id="260" r:id="rId16"/>
    <p:sldId id="261" r:id="rId17"/>
    <p:sldId id="262" r:id="rId18"/>
    <p:sldId id="263" r:id="rId19"/>
    <p:sldId id="278" r:id="rId20"/>
    <p:sldId id="264" r:id="rId21"/>
    <p:sldId id="265" r:id="rId22"/>
    <p:sldId id="276" r:id="rId23"/>
    <p:sldId id="266" r:id="rId24"/>
    <p:sldId id="289" r:id="rId25"/>
    <p:sldId id="279" r:id="rId26"/>
    <p:sldId id="304" r:id="rId27"/>
    <p:sldId id="308" r:id="rId28"/>
    <p:sldId id="268" r:id="rId29"/>
    <p:sldId id="269" r:id="rId30"/>
    <p:sldId id="270" r:id="rId31"/>
    <p:sldId id="303" r:id="rId32"/>
    <p:sldId id="271" r:id="rId33"/>
    <p:sldId id="290" r:id="rId34"/>
    <p:sldId id="272" r:id="rId35"/>
    <p:sldId id="273" r:id="rId36"/>
    <p:sldId id="274" r:id="rId37"/>
    <p:sldId id="291" r:id="rId38"/>
    <p:sldId id="275" r:id="rId39"/>
    <p:sldId id="298" r:id="rId40"/>
    <p:sldId id="297" r:id="rId41"/>
    <p:sldId id="299" r:id="rId42"/>
    <p:sldId id="301" r:id="rId43"/>
    <p:sldId id="302" r:id="rId44"/>
    <p:sldId id="292" r:id="rId45"/>
    <p:sldId id="293" r:id="rId46"/>
    <p:sldId id="294" r:id="rId47"/>
    <p:sldId id="295" r:id="rId48"/>
    <p:sldId id="305" r:id="rId49"/>
    <p:sldId id="306" r:id="rId50"/>
    <p:sldId id="30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ert, Kim" initials="LK" lastIdx="37" clrIdx="0">
    <p:extLst>
      <p:ext uri="{19B8F6BF-5375-455C-9EA6-DF929625EA0E}">
        <p15:presenceInfo xmlns:p15="http://schemas.microsoft.com/office/powerpoint/2012/main" userId="S::KiLambert@cji.IN.gov::aed00d3a-086f-4b2f-bf10-cfa1ee440f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63C9A-46A0-467E-BA0E-BF7A0BEF9780}"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02986-76E4-4F11-9101-B8C7E8701460}" type="slidenum">
              <a:rPr lang="en-US" smtClean="0"/>
              <a:t>‹#›</a:t>
            </a:fld>
            <a:endParaRPr lang="en-US"/>
          </a:p>
        </p:txBody>
      </p:sp>
    </p:spTree>
    <p:extLst>
      <p:ext uri="{BB962C8B-B14F-4D97-AF65-F5344CB8AC3E}">
        <p14:creationId xmlns:p14="http://schemas.microsoft.com/office/powerpoint/2010/main" val="152535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02986-76E4-4F11-9101-B8C7E8701460}" type="slidenum">
              <a:rPr lang="en-US" smtClean="0"/>
              <a:t>11</a:t>
            </a:fld>
            <a:endParaRPr lang="en-US"/>
          </a:p>
        </p:txBody>
      </p:sp>
    </p:spTree>
    <p:extLst>
      <p:ext uri="{BB962C8B-B14F-4D97-AF65-F5344CB8AC3E}">
        <p14:creationId xmlns:p14="http://schemas.microsoft.com/office/powerpoint/2010/main" val="405726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explain how this should be answered if they apply for FVPSA ARP or a VOCA SP?</a:t>
            </a:r>
          </a:p>
        </p:txBody>
      </p:sp>
      <p:sp>
        <p:nvSpPr>
          <p:cNvPr id="4" name="Slide Number Placeholder 3"/>
          <p:cNvSpPr>
            <a:spLocks noGrp="1"/>
          </p:cNvSpPr>
          <p:nvPr>
            <p:ph type="sldNum" sz="quarter" idx="5"/>
          </p:nvPr>
        </p:nvSpPr>
        <p:spPr/>
        <p:txBody>
          <a:bodyPr/>
          <a:lstStyle/>
          <a:p>
            <a:fld id="{B6602986-76E4-4F11-9101-B8C7E8701460}" type="slidenum">
              <a:rPr lang="en-US" smtClean="0"/>
              <a:t>15</a:t>
            </a:fld>
            <a:endParaRPr lang="en-US"/>
          </a:p>
        </p:txBody>
      </p:sp>
    </p:spTree>
    <p:extLst>
      <p:ext uri="{BB962C8B-B14F-4D97-AF65-F5344CB8AC3E}">
        <p14:creationId xmlns:p14="http://schemas.microsoft.com/office/powerpoint/2010/main" val="105372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02986-76E4-4F11-9101-B8C7E8701460}" type="slidenum">
              <a:rPr lang="en-US" smtClean="0"/>
              <a:t>26</a:t>
            </a:fld>
            <a:endParaRPr lang="en-US"/>
          </a:p>
        </p:txBody>
      </p:sp>
    </p:spTree>
    <p:extLst>
      <p:ext uri="{BB962C8B-B14F-4D97-AF65-F5344CB8AC3E}">
        <p14:creationId xmlns:p14="http://schemas.microsoft.com/office/powerpoint/2010/main" val="168734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CE49-D047-457C-AAEE-F91D361F41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10B8DF-179A-4691-A6E3-58E9F14F1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FF7564-7E04-4F28-B218-229F819842B2}"/>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5" name="Footer Placeholder 4">
            <a:extLst>
              <a:ext uri="{FF2B5EF4-FFF2-40B4-BE49-F238E27FC236}">
                <a16:creationId xmlns:a16="http://schemas.microsoft.com/office/drawing/2014/main" id="{5DACCC5A-DCD7-499E-BC05-8756A75BD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9159D-5DDE-4262-AA80-B754D6A91B27}"/>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169134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F20B-D1BF-4DC7-A095-08825AE818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7AEAE6-7F64-4DC9-8D44-578B837AA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E5190-4699-4828-84A9-9A9012FF30B3}"/>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5" name="Footer Placeholder 4">
            <a:extLst>
              <a:ext uri="{FF2B5EF4-FFF2-40B4-BE49-F238E27FC236}">
                <a16:creationId xmlns:a16="http://schemas.microsoft.com/office/drawing/2014/main" id="{BEA2F9B7-95BD-4F9E-9883-F2D8DB783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6EAEE-2E2F-4513-856E-F8E22980D0CE}"/>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416646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9DD8D1-2BE3-402A-936C-E92263B45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C03A3F-85C9-4B31-9173-7B8243549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2C2A7-1125-4674-81E9-2804691D6FD0}"/>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5" name="Footer Placeholder 4">
            <a:extLst>
              <a:ext uri="{FF2B5EF4-FFF2-40B4-BE49-F238E27FC236}">
                <a16:creationId xmlns:a16="http://schemas.microsoft.com/office/drawing/2014/main" id="{32EA3953-3288-4CB5-AB10-93265B340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2621B-7F58-4DB3-9E84-CDE37B3A63E6}"/>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234367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A68-2C27-445E-AEF1-2DBA68A99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E3F0C-E2F9-4681-B8CE-FD2C66FE3C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3A62C-8FE0-4466-9E68-FE690E603DA3}"/>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5" name="Footer Placeholder 4">
            <a:extLst>
              <a:ext uri="{FF2B5EF4-FFF2-40B4-BE49-F238E27FC236}">
                <a16:creationId xmlns:a16="http://schemas.microsoft.com/office/drawing/2014/main" id="{CF759E9D-1BC1-4DC2-A774-EE1635723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656F0-EF04-43DC-9C8F-F062153B31BE}"/>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327531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919E-8490-45B2-963D-C654BCD03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01154A-7787-4A1D-94A3-F8D4D5948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28049C-4671-4FF8-8A82-F633C3D87A28}"/>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5" name="Footer Placeholder 4">
            <a:extLst>
              <a:ext uri="{FF2B5EF4-FFF2-40B4-BE49-F238E27FC236}">
                <a16:creationId xmlns:a16="http://schemas.microsoft.com/office/drawing/2014/main" id="{F37A1AF2-81A9-4D82-92DE-9641786BF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A5A9-2660-422B-817D-A91BF34E2316}"/>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182663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7EE9-B00A-4F56-88B7-69D6743CF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58231-25E8-49B4-85C1-9A821D352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5E369-1A2C-45A4-AD09-CE170C3C4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B8832A-512A-44D5-9530-70C5793F4BB0}"/>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6" name="Footer Placeholder 5">
            <a:extLst>
              <a:ext uri="{FF2B5EF4-FFF2-40B4-BE49-F238E27FC236}">
                <a16:creationId xmlns:a16="http://schemas.microsoft.com/office/drawing/2014/main" id="{CD73A3D7-D150-4926-A35C-E2E64E4AD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6348B-87F3-4670-AF57-CF69ADFE668F}"/>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47661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806B-FDC0-403E-94D4-4388683683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3C44FF-F5C2-4327-B060-983200EEE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2F306-B99B-4268-8F68-D338E92C5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73C827-61A3-4B13-965F-002AA3326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D9691-47E9-4860-B524-216533EBCA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FF4EB-4782-4F34-ABCA-86EDD653AA5F}"/>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8" name="Footer Placeholder 7">
            <a:extLst>
              <a:ext uri="{FF2B5EF4-FFF2-40B4-BE49-F238E27FC236}">
                <a16:creationId xmlns:a16="http://schemas.microsoft.com/office/drawing/2014/main" id="{D54A5A1D-0BF3-4365-A522-A3C05443C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F1A12-79C5-44FC-A522-CA5CC4F89FC2}"/>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128521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033B-9E34-463F-A28C-26265A5C4E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A7C229-1C6B-420E-80F5-570A37B5622C}"/>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4" name="Footer Placeholder 3">
            <a:extLst>
              <a:ext uri="{FF2B5EF4-FFF2-40B4-BE49-F238E27FC236}">
                <a16:creationId xmlns:a16="http://schemas.microsoft.com/office/drawing/2014/main" id="{E3B8DDC4-B685-40FD-BA83-956F1197FA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C7843-F088-49E4-A877-E80222C5F90E}"/>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332088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B5F4C-34BE-4332-8EA5-A0534C9E53D1}"/>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3" name="Footer Placeholder 2">
            <a:extLst>
              <a:ext uri="{FF2B5EF4-FFF2-40B4-BE49-F238E27FC236}">
                <a16:creationId xmlns:a16="http://schemas.microsoft.com/office/drawing/2014/main" id="{77E34E10-B90B-479E-8D75-41E6CDAD70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1AAD88-8524-48D8-BA00-EC74300AB8B9}"/>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189123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4A5B-2453-4CC4-B7A9-B67FF38BC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A9D063-0C31-43A2-8CC6-652C8C592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639DD6-FD36-4064-BB0B-C81DF47ED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837B8-F6BD-45EE-836A-7F6ACA46EC78}"/>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6" name="Footer Placeholder 5">
            <a:extLst>
              <a:ext uri="{FF2B5EF4-FFF2-40B4-BE49-F238E27FC236}">
                <a16:creationId xmlns:a16="http://schemas.microsoft.com/office/drawing/2014/main" id="{0341D738-EA1F-47BD-8AE9-B65C882FE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523BF-C2A2-48A8-AD39-79B011CCCFBD}"/>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153390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F67B-18D3-45B7-BE2E-86573C87E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2961D5-C6FC-441C-967F-1B2AE89D7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E48914-1229-49B5-8236-37ED54261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49C4C-38D3-4E23-983A-798D42C004A1}"/>
              </a:ext>
            </a:extLst>
          </p:cNvPr>
          <p:cNvSpPr>
            <a:spLocks noGrp="1"/>
          </p:cNvSpPr>
          <p:nvPr>
            <p:ph type="dt" sz="half" idx="10"/>
          </p:nvPr>
        </p:nvSpPr>
        <p:spPr/>
        <p:txBody>
          <a:bodyPr/>
          <a:lstStyle/>
          <a:p>
            <a:fld id="{D1FB7297-3EFC-43E8-8693-7F5083E2027C}" type="datetimeFigureOut">
              <a:rPr lang="en-US" smtClean="0"/>
              <a:t>1/13/2022</a:t>
            </a:fld>
            <a:endParaRPr lang="en-US"/>
          </a:p>
        </p:txBody>
      </p:sp>
      <p:sp>
        <p:nvSpPr>
          <p:cNvPr id="6" name="Footer Placeholder 5">
            <a:extLst>
              <a:ext uri="{FF2B5EF4-FFF2-40B4-BE49-F238E27FC236}">
                <a16:creationId xmlns:a16="http://schemas.microsoft.com/office/drawing/2014/main" id="{FB3A3ABD-AC0D-4C30-BF97-19E99CDEF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06753-DAE8-4541-BF3E-F0A395019AA9}"/>
              </a:ext>
            </a:extLst>
          </p:cNvPr>
          <p:cNvSpPr>
            <a:spLocks noGrp="1"/>
          </p:cNvSpPr>
          <p:nvPr>
            <p:ph type="sldNum" sz="quarter" idx="12"/>
          </p:nvPr>
        </p:nvSpPr>
        <p:spPr/>
        <p:txBody>
          <a:bodyPr/>
          <a:lstStyle/>
          <a:p>
            <a:fld id="{A7795AA1-E03F-44A5-8D36-CFC1F7EEEA69}" type="slidenum">
              <a:rPr lang="en-US" smtClean="0"/>
              <a:t>‹#›</a:t>
            </a:fld>
            <a:endParaRPr lang="en-US"/>
          </a:p>
        </p:txBody>
      </p:sp>
    </p:spTree>
    <p:extLst>
      <p:ext uri="{BB962C8B-B14F-4D97-AF65-F5344CB8AC3E}">
        <p14:creationId xmlns:p14="http://schemas.microsoft.com/office/powerpoint/2010/main" val="99854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E41F8-7973-435E-8B30-BF56DFC81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1568F-839E-4EF6-9BB0-A9C7FF0073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B022A-7BE5-4993-952E-B955C35AA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B7297-3EFC-43E8-8693-7F5083E2027C}" type="datetimeFigureOut">
              <a:rPr lang="en-US" smtClean="0"/>
              <a:t>1/13/2022</a:t>
            </a:fld>
            <a:endParaRPr lang="en-US"/>
          </a:p>
        </p:txBody>
      </p:sp>
      <p:sp>
        <p:nvSpPr>
          <p:cNvPr id="5" name="Footer Placeholder 4">
            <a:extLst>
              <a:ext uri="{FF2B5EF4-FFF2-40B4-BE49-F238E27FC236}">
                <a16:creationId xmlns:a16="http://schemas.microsoft.com/office/drawing/2014/main" id="{C6A87048-058F-47BC-9878-7EF7DB8D4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A368DB-63CB-421C-9D61-B1D09EEB9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95AA1-E03F-44A5-8D36-CFC1F7EEEA69}" type="slidenum">
              <a:rPr lang="en-US" smtClean="0"/>
              <a:t>‹#›</a:t>
            </a:fld>
            <a:endParaRPr lang="en-US"/>
          </a:p>
        </p:txBody>
      </p:sp>
    </p:spTree>
    <p:extLst>
      <p:ext uri="{BB962C8B-B14F-4D97-AF65-F5344CB8AC3E}">
        <p14:creationId xmlns:p14="http://schemas.microsoft.com/office/powerpoint/2010/main" val="127244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Esheets1@CJI.in.gov" TargetMode="External"/><Relationship Id="rId2" Type="http://schemas.openxmlformats.org/officeDocument/2006/relationships/hyperlink" Target="mailto:MaxBrown@CJI.in.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n.gov/cj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9E2579E0-08CD-4A30-99CD-493E6F0D5DD2}"/>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29"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29703D-134F-432A-882D-30A2675C24B4}"/>
              </a:ext>
            </a:extLst>
          </p:cNvPr>
          <p:cNvSpPr>
            <a:spLocks noGrp="1"/>
          </p:cNvSpPr>
          <p:nvPr>
            <p:ph type="ctrTitle"/>
          </p:nvPr>
        </p:nvSpPr>
        <p:spPr>
          <a:xfrm>
            <a:off x="477981" y="1122363"/>
            <a:ext cx="4023360" cy="3204134"/>
          </a:xfrm>
        </p:spPr>
        <p:txBody>
          <a:bodyPr anchor="b">
            <a:normAutofit/>
          </a:bodyPr>
          <a:lstStyle/>
          <a:p>
            <a:pPr algn="l"/>
            <a:r>
              <a:rPr lang="en-US" sz="4800"/>
              <a:t>Grant Writing Webinar</a:t>
            </a:r>
          </a:p>
        </p:txBody>
      </p:sp>
      <p:sp>
        <p:nvSpPr>
          <p:cNvPr id="3" name="Subtitle 2">
            <a:extLst>
              <a:ext uri="{FF2B5EF4-FFF2-40B4-BE49-F238E27FC236}">
                <a16:creationId xmlns:a16="http://schemas.microsoft.com/office/drawing/2014/main" id="{D2ED110C-61E9-401C-87D5-9E3C61331058}"/>
              </a:ext>
            </a:extLst>
          </p:cNvPr>
          <p:cNvSpPr>
            <a:spLocks noGrp="1"/>
          </p:cNvSpPr>
          <p:nvPr>
            <p:ph type="subTitle" idx="1"/>
          </p:nvPr>
        </p:nvSpPr>
        <p:spPr>
          <a:xfrm>
            <a:off x="477980" y="4872922"/>
            <a:ext cx="4023359" cy="1208141"/>
          </a:xfrm>
        </p:spPr>
        <p:txBody>
          <a:bodyPr>
            <a:normAutofit/>
          </a:bodyPr>
          <a:lstStyle/>
          <a:p>
            <a:pPr algn="l"/>
            <a:r>
              <a:rPr lang="en-US" sz="2000"/>
              <a:t>Ellen Sheets and Max Brown</a:t>
            </a:r>
          </a:p>
          <a:p>
            <a:pPr algn="l"/>
            <a:endParaRPr lang="en-US" sz="2000"/>
          </a:p>
          <a:p>
            <a:pPr algn="l"/>
            <a:r>
              <a:rPr lang="en-US" sz="2000"/>
              <a:t>Thursday January 13</a:t>
            </a:r>
            <a:r>
              <a:rPr lang="en-US" sz="2000" baseline="30000"/>
              <a:t>th</a:t>
            </a:r>
            <a:r>
              <a:rPr lang="en-US" sz="2000"/>
              <a:t>, 2022</a:t>
            </a:r>
          </a:p>
        </p:txBody>
      </p:sp>
      <p:sp>
        <p:nvSpPr>
          <p:cNvPr id="3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02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C9B3-D213-4FED-9216-76E7EC973E23}"/>
              </a:ext>
            </a:extLst>
          </p:cNvPr>
          <p:cNvSpPr>
            <a:spLocks noGrp="1"/>
          </p:cNvSpPr>
          <p:nvPr>
            <p:ph type="title"/>
          </p:nvPr>
        </p:nvSpPr>
        <p:spPr>
          <a:xfrm>
            <a:off x="1653363" y="365760"/>
            <a:ext cx="9367203" cy="1188720"/>
          </a:xfrm>
        </p:spPr>
        <p:txBody>
          <a:bodyPr>
            <a:normAutofit/>
          </a:bodyPr>
          <a:lstStyle/>
          <a:p>
            <a:r>
              <a:rPr lang="en-US" sz="4100"/>
              <a:t>Grant Review and Recommendations, </a:t>
            </a:r>
            <a:r>
              <a:rPr lang="en-US" sz="4100" err="1"/>
              <a:t>con’t</a:t>
            </a:r>
            <a:r>
              <a:rPr lang="en-US" sz="410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765137-4F21-41F3-B9BB-F290AAB9E8B9}"/>
              </a:ext>
            </a:extLst>
          </p:cNvPr>
          <p:cNvSpPr>
            <a:spLocks noGrp="1"/>
          </p:cNvSpPr>
          <p:nvPr>
            <p:ph idx="1"/>
          </p:nvPr>
        </p:nvSpPr>
        <p:spPr>
          <a:xfrm>
            <a:off x="1653363" y="2176272"/>
            <a:ext cx="9367204" cy="4041648"/>
          </a:xfrm>
        </p:spPr>
        <p:txBody>
          <a:bodyPr anchor="t">
            <a:normAutofit/>
          </a:bodyPr>
          <a:lstStyle/>
          <a:p>
            <a:r>
              <a:rPr lang="en-US" sz="2200" dirty="0"/>
              <a:t>Applications that are not complete- all questions not answered, incorrect math, Goals/Objectives/Outcomes not SMART or does not match Problem, Budget not fully explained in the budget narrative can be one reason applications are not funded at requested amount.</a:t>
            </a:r>
          </a:p>
          <a:p>
            <a:r>
              <a:rPr lang="en-US" sz="2200" dirty="0"/>
              <a:t>Typically we do not reach out to agencies to ask questions about the application during the grant review process.  This is why it is essential that applications are complete and budget narratives are very detailed to explain what the funds are being used for. </a:t>
            </a:r>
          </a:p>
          <a:p>
            <a:r>
              <a:rPr lang="en-US" sz="2200" dirty="0"/>
              <a:t>When an agency asks for more grant funds than the previous grant cycle, we expect to see the information in the application change to reflect how the increased funds will improve the program from the prior grant period. Including updated Goals, Objectives and Outcomes. </a:t>
            </a:r>
          </a:p>
          <a:p>
            <a:endParaRPr lang="en-US" sz="2200" dirty="0"/>
          </a:p>
        </p:txBody>
      </p:sp>
    </p:spTree>
    <p:extLst>
      <p:ext uri="{BB962C8B-B14F-4D97-AF65-F5344CB8AC3E}">
        <p14:creationId xmlns:p14="http://schemas.microsoft.com/office/powerpoint/2010/main" val="111414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BB1A-4B18-4FB2-B5F3-DDCCD1D046D7}"/>
              </a:ext>
            </a:extLst>
          </p:cNvPr>
          <p:cNvSpPr>
            <a:spLocks noGrp="1"/>
          </p:cNvSpPr>
          <p:nvPr>
            <p:ph type="title"/>
          </p:nvPr>
        </p:nvSpPr>
        <p:spPr>
          <a:xfrm>
            <a:off x="1653363" y="365760"/>
            <a:ext cx="9367203" cy="1188720"/>
          </a:xfrm>
        </p:spPr>
        <p:txBody>
          <a:bodyPr>
            <a:normAutofit/>
          </a:bodyPr>
          <a:lstStyle/>
          <a:p>
            <a:r>
              <a:rPr lang="en-US" dirty="0"/>
              <a:t>Contact Information</a:t>
            </a:r>
          </a:p>
        </p:txBody>
      </p:sp>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C69FC4E-8DE1-4334-ACB6-B2F1D627AAC4}"/>
              </a:ext>
            </a:extLst>
          </p:cNvPr>
          <p:cNvSpPr>
            <a:spLocks noGrp="1"/>
          </p:cNvSpPr>
          <p:nvPr>
            <p:ph idx="1"/>
          </p:nvPr>
        </p:nvSpPr>
        <p:spPr>
          <a:xfrm>
            <a:off x="1653363" y="2176272"/>
            <a:ext cx="9367204" cy="4041648"/>
          </a:xfrm>
        </p:spPr>
        <p:txBody>
          <a:bodyPr anchor="t">
            <a:normAutofit/>
          </a:bodyPr>
          <a:lstStyle/>
          <a:p>
            <a:r>
              <a:rPr lang="en-US" sz="2400" dirty="0"/>
              <a:t>The contact information form populates the Document snapshot which is used by your Grant Manager when reaching out to your agency with information/questions so please ensure that the email address and phone numbers for everyone are accurate and up to date</a:t>
            </a:r>
          </a:p>
          <a:p>
            <a:r>
              <a:rPr lang="en-US" sz="2400" dirty="0"/>
              <a:t>It should not be the same individual listed as all 3 contacts</a:t>
            </a:r>
          </a:p>
          <a:p>
            <a:r>
              <a:rPr lang="en-US" sz="2400" dirty="0"/>
              <a:t>Fiscal Agent description on the application is different than the Fiscal Agent Role in </a:t>
            </a:r>
            <a:r>
              <a:rPr lang="en-US" sz="2400" dirty="0" err="1"/>
              <a:t>IntelliGrants</a:t>
            </a:r>
            <a:r>
              <a:rPr lang="en-US" sz="2400" dirty="0"/>
              <a:t>.</a:t>
            </a:r>
          </a:p>
        </p:txBody>
      </p:sp>
    </p:spTree>
    <p:extLst>
      <p:ext uri="{BB962C8B-B14F-4D97-AF65-F5344CB8AC3E}">
        <p14:creationId xmlns:p14="http://schemas.microsoft.com/office/powerpoint/2010/main" val="259933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87C2-7C6E-4983-9901-21FC05C8C69B}"/>
              </a:ext>
            </a:extLst>
          </p:cNvPr>
          <p:cNvSpPr>
            <a:spLocks noGrp="1"/>
          </p:cNvSpPr>
          <p:nvPr>
            <p:ph type="title"/>
          </p:nvPr>
        </p:nvSpPr>
        <p:spPr>
          <a:xfrm>
            <a:off x="1653363" y="365760"/>
            <a:ext cx="9367203" cy="1188720"/>
          </a:xfrm>
        </p:spPr>
        <p:txBody>
          <a:bodyPr>
            <a:normAutofit/>
          </a:bodyPr>
          <a:lstStyle/>
          <a:p>
            <a:r>
              <a:rPr lang="en-US" dirty="0"/>
              <a:t>Fiscal Agent Contact vs Fiscal Agent Role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32BD7D3-5432-46B9-9AE5-8A4048CD27A8}"/>
              </a:ext>
            </a:extLst>
          </p:cNvPr>
          <p:cNvSpPr>
            <a:spLocks noGrp="1"/>
          </p:cNvSpPr>
          <p:nvPr>
            <p:ph idx="1"/>
          </p:nvPr>
        </p:nvSpPr>
        <p:spPr>
          <a:xfrm>
            <a:off x="1653363" y="2176272"/>
            <a:ext cx="9367204" cy="4041648"/>
          </a:xfrm>
        </p:spPr>
        <p:txBody>
          <a:bodyPr anchor="t">
            <a:normAutofit lnSpcReduction="10000"/>
          </a:bodyPr>
          <a:lstStyle/>
          <a:p>
            <a:r>
              <a:rPr lang="en-US" sz="2200" dirty="0"/>
              <a:t>Fiscal Agent Contact on the Contact section of the application is the person with your agency or in the County/City who is responsible for the Agency/County/City Financial Management.  For Non-Profits this could be the Board Treasurer or a person hired within the agency to manage the fiscal side of the business.  This person normally assists with fiscal reports and/or the budget section of applications. Their </a:t>
            </a:r>
            <a:r>
              <a:rPr lang="en-US" sz="2200" dirty="0" err="1"/>
              <a:t>IntelliGrants</a:t>
            </a:r>
            <a:r>
              <a:rPr lang="en-US" sz="2200" dirty="0"/>
              <a:t> Role should be either Administrator or Project Director. </a:t>
            </a:r>
          </a:p>
          <a:p>
            <a:endParaRPr lang="en-US" sz="2200" dirty="0"/>
          </a:p>
          <a:p>
            <a:r>
              <a:rPr lang="en-US" sz="2200" dirty="0"/>
              <a:t>Fiscal Agent Role in </a:t>
            </a:r>
            <a:r>
              <a:rPr lang="en-US" sz="2200" dirty="0" err="1"/>
              <a:t>IntelliGrants</a:t>
            </a:r>
            <a:r>
              <a:rPr lang="en-US" sz="2200" dirty="0"/>
              <a:t> was created initially for the County Auditor/Treasurer or City Controller for a Governmental Entity to be able to sign electronically the grant agreement in </a:t>
            </a:r>
            <a:r>
              <a:rPr lang="en-US" sz="2200" dirty="0" err="1"/>
              <a:t>IntelliGrants</a:t>
            </a:r>
            <a:r>
              <a:rPr lang="en-US" sz="2200" dirty="0"/>
              <a:t> but would </a:t>
            </a:r>
            <a:r>
              <a:rPr lang="en-US" sz="2200" u="sng" dirty="0"/>
              <a:t>not</a:t>
            </a:r>
            <a:r>
              <a:rPr lang="en-US" sz="2200" dirty="0"/>
              <a:t> be creating, approving or submitting fiscal reports. (Grant agreements are no longer signed in </a:t>
            </a:r>
            <a:r>
              <a:rPr lang="en-US" sz="2200" dirty="0" err="1"/>
              <a:t>IntelliGrants</a:t>
            </a:r>
            <a:r>
              <a:rPr lang="en-US" sz="2200" dirty="0"/>
              <a:t>)</a:t>
            </a:r>
          </a:p>
        </p:txBody>
      </p:sp>
    </p:spTree>
    <p:extLst>
      <p:ext uri="{BB962C8B-B14F-4D97-AF65-F5344CB8AC3E}">
        <p14:creationId xmlns:p14="http://schemas.microsoft.com/office/powerpoint/2010/main" val="146894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01D0-0768-46F1-8487-4A571071A512}"/>
              </a:ext>
            </a:extLst>
          </p:cNvPr>
          <p:cNvSpPr>
            <a:spLocks noGrp="1"/>
          </p:cNvSpPr>
          <p:nvPr>
            <p:ph type="title"/>
          </p:nvPr>
        </p:nvSpPr>
        <p:spPr>
          <a:xfrm>
            <a:off x="1653363" y="365760"/>
            <a:ext cx="9367203" cy="1188720"/>
          </a:xfrm>
        </p:spPr>
        <p:txBody>
          <a:bodyPr>
            <a:normAutofit/>
          </a:bodyPr>
          <a:lstStyle/>
          <a:p>
            <a:r>
              <a:rPr lang="en-US" dirty="0"/>
              <a:t>Project Information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1EDA455-0B22-4031-B206-236173F8FBF9}"/>
              </a:ext>
            </a:extLst>
          </p:cNvPr>
          <p:cNvSpPr>
            <a:spLocks noGrp="1"/>
          </p:cNvSpPr>
          <p:nvPr>
            <p:ph idx="1"/>
          </p:nvPr>
        </p:nvSpPr>
        <p:spPr>
          <a:xfrm>
            <a:off x="1653363" y="2176272"/>
            <a:ext cx="9367204" cy="4041648"/>
          </a:xfrm>
        </p:spPr>
        <p:txBody>
          <a:bodyPr anchor="t">
            <a:normAutofit/>
          </a:bodyPr>
          <a:lstStyle/>
          <a:p>
            <a:r>
              <a:rPr lang="en-US" sz="2400" dirty="0"/>
              <a:t>Enter your Project Title and Project Summary</a:t>
            </a:r>
          </a:p>
          <a:p>
            <a:pPr lvl="1"/>
            <a:r>
              <a:rPr lang="en-US" dirty="0"/>
              <a:t>Project title should not just be the name of the grant. </a:t>
            </a:r>
          </a:p>
          <a:p>
            <a:pPr lvl="2"/>
            <a:r>
              <a:rPr lang="en-US" sz="2400" dirty="0"/>
              <a:t>Ex- Victims of Crime Act 2020-2022</a:t>
            </a:r>
          </a:p>
          <a:p>
            <a:pPr lvl="1"/>
            <a:r>
              <a:rPr lang="en-US" dirty="0"/>
              <a:t>Your project title should include the name of your program or tell us what services you will be providing</a:t>
            </a:r>
          </a:p>
          <a:p>
            <a:pPr lvl="2"/>
            <a:r>
              <a:rPr lang="en-US" sz="2400" dirty="0"/>
              <a:t>Ex- Project SAFE: Survivors And Families Empowered</a:t>
            </a:r>
          </a:p>
          <a:p>
            <a:r>
              <a:rPr lang="en-US" sz="2400" dirty="0"/>
              <a:t>In the Amount of Funding Requested box, this should only be the total </a:t>
            </a:r>
            <a:r>
              <a:rPr lang="en-US" sz="2400" u="sng" dirty="0"/>
              <a:t>Grant</a:t>
            </a:r>
            <a:r>
              <a:rPr lang="en-US" sz="2400" dirty="0"/>
              <a:t> funds that are being requested in your application.</a:t>
            </a:r>
          </a:p>
          <a:p>
            <a:pPr lvl="1"/>
            <a:r>
              <a:rPr lang="en-US" dirty="0"/>
              <a:t>Do not include match funds in this amount</a:t>
            </a:r>
          </a:p>
          <a:p>
            <a:pPr marL="0" indent="0">
              <a:buNone/>
            </a:pPr>
            <a:endParaRPr lang="en-US" sz="2400" dirty="0"/>
          </a:p>
          <a:p>
            <a:pPr marL="0" indent="0">
              <a:buNone/>
            </a:pPr>
            <a:endParaRPr lang="en-US" sz="2400" dirty="0"/>
          </a:p>
        </p:txBody>
      </p:sp>
      <p:sp>
        <p:nvSpPr>
          <p:cNvPr id="11" name="Rectangle 1">
            <a:extLst>
              <a:ext uri="{FF2B5EF4-FFF2-40B4-BE49-F238E27FC236}">
                <a16:creationId xmlns:a16="http://schemas.microsoft.com/office/drawing/2014/main" id="{2B5958DA-22B2-4E79-BEEF-DA8DE444DDBB}"/>
              </a:ext>
            </a:extLst>
          </p:cNvPr>
          <p:cNvSpPr>
            <a:spLocks noChangeArrowheads="1"/>
          </p:cNvSpPr>
          <p:nvPr/>
        </p:nvSpPr>
        <p:spPr bwMode="auto">
          <a:xfrm>
            <a:off x="838200" y="3645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454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05C6-9A7C-4FCF-B24F-A89AC40467E5}"/>
              </a:ext>
            </a:extLst>
          </p:cNvPr>
          <p:cNvSpPr>
            <a:spLocks noGrp="1"/>
          </p:cNvSpPr>
          <p:nvPr>
            <p:ph type="title"/>
          </p:nvPr>
        </p:nvSpPr>
        <p:spPr>
          <a:xfrm>
            <a:off x="1653363" y="365760"/>
            <a:ext cx="9367203" cy="1188720"/>
          </a:xfrm>
        </p:spPr>
        <p:txBody>
          <a:bodyPr>
            <a:normAutofit/>
          </a:bodyPr>
          <a:lstStyle/>
          <a:p>
            <a:r>
              <a:rPr lang="en-US" dirty="0"/>
              <a:t>Project Information – Audit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DD38FD5-0DA5-445B-BCE7-0A61FA2C4237}"/>
              </a:ext>
            </a:extLst>
          </p:cNvPr>
          <p:cNvSpPr>
            <a:spLocks noGrp="1"/>
          </p:cNvSpPr>
          <p:nvPr>
            <p:ph idx="1"/>
          </p:nvPr>
        </p:nvSpPr>
        <p:spPr>
          <a:xfrm>
            <a:off x="1653363" y="2176272"/>
            <a:ext cx="9367204" cy="4041648"/>
          </a:xfrm>
        </p:spPr>
        <p:txBody>
          <a:bodyPr anchor="t">
            <a:normAutofit lnSpcReduction="10000"/>
          </a:bodyPr>
          <a:lstStyle/>
          <a:p>
            <a:r>
              <a:rPr lang="en-US" sz="2000" dirty="0"/>
              <a:t>The audit is only required to be attached if you receive more than $750,000 in </a:t>
            </a:r>
            <a:r>
              <a:rPr lang="en-US" sz="2000" u="sng" dirty="0"/>
              <a:t>federal</a:t>
            </a:r>
            <a:r>
              <a:rPr lang="en-US" sz="2000" dirty="0"/>
              <a:t> grant funds</a:t>
            </a:r>
          </a:p>
          <a:p>
            <a:r>
              <a:rPr lang="en-US" sz="2000" dirty="0"/>
              <a:t>If you receive less than that, you are not required to attach an audit, but you are more than welcome to attach your most recent audit </a:t>
            </a:r>
          </a:p>
          <a:p>
            <a:r>
              <a:rPr lang="en-US" sz="2000" dirty="0"/>
              <a:t>You will have to answer if there were any adverse findings in your audit, and if there were, explain what these findings were as well as attaching a Corrective Action Plan</a:t>
            </a:r>
          </a:p>
          <a:p>
            <a:r>
              <a:rPr lang="en-US" sz="2000" dirty="0"/>
              <a:t>The Audit that is attached should not be the Programmatic Site Visit Packet/Letter that ICJI completes. This should be an actual audit completed by a CPA or State Board of Accounts.</a:t>
            </a:r>
          </a:p>
          <a:p>
            <a:r>
              <a:rPr lang="en-US" sz="2000" dirty="0"/>
              <a:t>All government agencies (Prosecutor’s Offices, Police Departments, Sheriff’s Departments, Probation Offices) have audits that are completed bi-annually (or as set by State Board of Accounts) because they are apart of the city/county that is audited regularly by State Board of Accounts.</a:t>
            </a:r>
          </a:p>
        </p:txBody>
      </p:sp>
    </p:spTree>
    <p:extLst>
      <p:ext uri="{BB962C8B-B14F-4D97-AF65-F5344CB8AC3E}">
        <p14:creationId xmlns:p14="http://schemas.microsoft.com/office/powerpoint/2010/main" val="57293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38D6-C4C0-4EE0-9D7F-2462AD73975D}"/>
              </a:ext>
            </a:extLst>
          </p:cNvPr>
          <p:cNvSpPr>
            <a:spLocks noGrp="1"/>
          </p:cNvSpPr>
          <p:nvPr>
            <p:ph type="title"/>
          </p:nvPr>
        </p:nvSpPr>
        <p:spPr>
          <a:xfrm>
            <a:off x="1653363" y="365760"/>
            <a:ext cx="9367203" cy="1188720"/>
          </a:xfrm>
        </p:spPr>
        <p:txBody>
          <a:bodyPr>
            <a:normAutofit/>
          </a:bodyPr>
          <a:lstStyle/>
          <a:p>
            <a:r>
              <a:rPr lang="en-US" dirty="0"/>
              <a:t>Programmatic Information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5CECB8-9C5E-4024-97FE-BCFC8F9CB010}"/>
              </a:ext>
            </a:extLst>
          </p:cNvPr>
          <p:cNvSpPr>
            <a:spLocks noGrp="1"/>
          </p:cNvSpPr>
          <p:nvPr>
            <p:ph idx="1"/>
          </p:nvPr>
        </p:nvSpPr>
        <p:spPr>
          <a:xfrm>
            <a:off x="1653363" y="2176272"/>
            <a:ext cx="9367204" cy="4041648"/>
          </a:xfrm>
        </p:spPr>
        <p:txBody>
          <a:bodyPr anchor="t">
            <a:normAutofit/>
          </a:bodyPr>
          <a:lstStyle/>
          <a:p>
            <a:r>
              <a:rPr lang="en-US" sz="1900"/>
              <a:t>In the Current Federal Award Amount should be the grant funded amount of your grant for the current period.</a:t>
            </a:r>
          </a:p>
          <a:p>
            <a:pPr lvl="1"/>
            <a:r>
              <a:rPr lang="en-US" sz="1900"/>
              <a:t>If you are a new applicant to the grant, you will enter $0</a:t>
            </a:r>
          </a:p>
          <a:p>
            <a:r>
              <a:rPr lang="en-US" sz="1900"/>
              <a:t>Then you will have to answer questions about the services that will be provided by your program with the grant funds that you are requesting</a:t>
            </a:r>
          </a:p>
          <a:p>
            <a:pPr lvl="1"/>
            <a:r>
              <a:rPr lang="en-US" sz="1900"/>
              <a:t>This page will look different for each grant application depending on the Funding type (VOCA, STOP, DVPT, FVPSA, etc.)</a:t>
            </a:r>
          </a:p>
          <a:p>
            <a:r>
              <a:rPr lang="en-US" sz="1900"/>
              <a:t>At the bottom of this page you will have to mark whether your program is a Continuation or a New program.</a:t>
            </a:r>
          </a:p>
          <a:p>
            <a:pPr lvl="1"/>
            <a:r>
              <a:rPr lang="en-US" sz="1900"/>
              <a:t>If it is a Continuation program, you will have to answer some questions about the success of your previous grant with the goals and objectives.</a:t>
            </a:r>
          </a:p>
          <a:p>
            <a:pPr lvl="1"/>
            <a:r>
              <a:rPr lang="en-US" sz="1900"/>
              <a:t>You will also have a question to explain any challenges/barriers that prevented the successful completion of your goals and objectives from the previous grant period.</a:t>
            </a:r>
          </a:p>
        </p:txBody>
      </p:sp>
    </p:spTree>
    <p:extLst>
      <p:ext uri="{BB962C8B-B14F-4D97-AF65-F5344CB8AC3E}">
        <p14:creationId xmlns:p14="http://schemas.microsoft.com/office/powerpoint/2010/main" val="166643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1017-F1D1-489E-AEC7-2F4E30847AD5}"/>
              </a:ext>
            </a:extLst>
          </p:cNvPr>
          <p:cNvSpPr>
            <a:spLocks noGrp="1"/>
          </p:cNvSpPr>
          <p:nvPr>
            <p:ph type="title"/>
          </p:nvPr>
        </p:nvSpPr>
        <p:spPr>
          <a:xfrm>
            <a:off x="1653363" y="365760"/>
            <a:ext cx="9367203" cy="1188720"/>
          </a:xfrm>
        </p:spPr>
        <p:txBody>
          <a:bodyPr>
            <a:normAutofit/>
          </a:bodyPr>
          <a:lstStyle/>
          <a:p>
            <a:r>
              <a:rPr lang="en-US" sz="3700"/>
              <a:t>Programmatic Information – </a:t>
            </a:r>
            <a:r>
              <a:rPr lang="en-US" sz="3700" b="1"/>
              <a:t>STOP Grant Only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F9AC4CB-A60D-42BF-8AE8-D685D73742AA}"/>
              </a:ext>
            </a:extLst>
          </p:cNvPr>
          <p:cNvSpPr>
            <a:spLocks noGrp="1"/>
          </p:cNvSpPr>
          <p:nvPr>
            <p:ph idx="1"/>
          </p:nvPr>
        </p:nvSpPr>
        <p:spPr>
          <a:xfrm>
            <a:off x="1653363" y="2176272"/>
            <a:ext cx="9367204" cy="4041648"/>
          </a:xfrm>
        </p:spPr>
        <p:txBody>
          <a:bodyPr anchor="t">
            <a:noAutofit/>
          </a:bodyPr>
          <a:lstStyle/>
          <a:p>
            <a:r>
              <a:rPr lang="en-US" sz="2000" dirty="0"/>
              <a:t>For STOP applicants, the Programmatic Information will have some extra questions about the Percentages of your program that are associated with each category of STOP</a:t>
            </a:r>
          </a:p>
          <a:p>
            <a:pPr lvl="1"/>
            <a:r>
              <a:rPr lang="en-US" sz="2000" dirty="0"/>
              <a:t>Prosecutors, Law Enforcement, Victims Services, Courts</a:t>
            </a:r>
          </a:p>
          <a:p>
            <a:r>
              <a:rPr lang="en-US" sz="2000" dirty="0"/>
              <a:t>These percentages are for the percentage of funds that you are requesting for each category of services, not for what your agency services are</a:t>
            </a:r>
          </a:p>
          <a:p>
            <a:pPr lvl="1"/>
            <a:r>
              <a:rPr lang="en-US" sz="2000" dirty="0"/>
              <a:t>Ex- If you are a prosecutor’s office funding a Victim Advocate, that would go 100% to Victims Services instead of Prosecutor</a:t>
            </a:r>
          </a:p>
          <a:p>
            <a:r>
              <a:rPr lang="en-US" sz="2000" dirty="0"/>
              <a:t>If the funds are being split between multiple categories, the percentages should be split by the percentage of money associated with each category</a:t>
            </a:r>
          </a:p>
          <a:p>
            <a:pPr lvl="1"/>
            <a:r>
              <a:rPr lang="en-US" sz="2000" dirty="0"/>
              <a:t>Ex- $100,000 total requested in grant funds, 1 Victim Advocate for $40,000 and a Deputy Prosecutor for $60,000</a:t>
            </a:r>
          </a:p>
          <a:p>
            <a:pPr lvl="1"/>
            <a:r>
              <a:rPr lang="en-US" sz="2000" dirty="0"/>
              <a:t>What should the percentages be and for which categories?</a:t>
            </a:r>
          </a:p>
          <a:p>
            <a:r>
              <a:rPr lang="en-US" sz="2000" dirty="0"/>
              <a:t>No one should have any Courts percentages in their application except a Court applicant</a:t>
            </a:r>
          </a:p>
        </p:txBody>
      </p:sp>
    </p:spTree>
    <p:extLst>
      <p:ext uri="{BB962C8B-B14F-4D97-AF65-F5344CB8AC3E}">
        <p14:creationId xmlns:p14="http://schemas.microsoft.com/office/powerpoint/2010/main" val="321802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4192-9EF3-4D39-BE49-F9FD4B3D74E0}"/>
              </a:ext>
            </a:extLst>
          </p:cNvPr>
          <p:cNvSpPr>
            <a:spLocks noGrp="1"/>
          </p:cNvSpPr>
          <p:nvPr>
            <p:ph type="title"/>
          </p:nvPr>
        </p:nvSpPr>
        <p:spPr>
          <a:xfrm>
            <a:off x="1653363" y="365760"/>
            <a:ext cx="9367203" cy="1188720"/>
          </a:xfrm>
        </p:spPr>
        <p:txBody>
          <a:bodyPr>
            <a:normAutofit/>
          </a:bodyPr>
          <a:lstStyle/>
          <a:p>
            <a:r>
              <a:rPr lang="en-US" dirty="0"/>
              <a:t>Problem Statement &amp; Analysis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596E91E-C465-42FE-A3B0-4CC73D421E28}"/>
              </a:ext>
            </a:extLst>
          </p:cNvPr>
          <p:cNvSpPr>
            <a:spLocks noGrp="1"/>
          </p:cNvSpPr>
          <p:nvPr>
            <p:ph idx="1"/>
          </p:nvPr>
        </p:nvSpPr>
        <p:spPr>
          <a:xfrm>
            <a:off x="1653363" y="2176272"/>
            <a:ext cx="9367204" cy="4041648"/>
          </a:xfrm>
        </p:spPr>
        <p:txBody>
          <a:bodyPr anchor="t">
            <a:normAutofit/>
          </a:bodyPr>
          <a:lstStyle/>
          <a:p>
            <a:r>
              <a:rPr lang="en-US" sz="2200"/>
              <a:t>Problem Statement</a:t>
            </a:r>
          </a:p>
          <a:p>
            <a:pPr lvl="1"/>
            <a:r>
              <a:rPr lang="en-US" sz="2200">
                <a:latin typeface="Calibri" panose="020F0502020204030204" pitchFamily="34" charset="0"/>
                <a:ea typeface="Calibri" panose="020F0502020204030204" pitchFamily="34" charset="0"/>
                <a:cs typeface="Times New Roman" panose="02020603050405020304" pitchFamily="18" charset="0"/>
              </a:rPr>
              <a:t>S</a:t>
            </a:r>
            <a:r>
              <a:rPr lang="en-US" sz="2200">
                <a:effectLst/>
                <a:latin typeface="Calibri" panose="020F0502020204030204" pitchFamily="34" charset="0"/>
                <a:ea typeface="Calibri" panose="020F0502020204030204" pitchFamily="34" charset="0"/>
                <a:cs typeface="Times New Roman" panose="02020603050405020304" pitchFamily="18" charset="0"/>
              </a:rPr>
              <a:t>hould be short and address the problem that your program is addressing – should be victim focused – not required but should not be inward focused</a:t>
            </a:r>
          </a:p>
          <a:p>
            <a:r>
              <a:rPr lang="en-US" sz="2200"/>
              <a:t>Severity of the Problem</a:t>
            </a:r>
          </a:p>
          <a:p>
            <a:pPr lvl="1"/>
            <a:r>
              <a:rPr lang="en-US" sz="2200"/>
              <a:t>This should be statistics about the problem in your community compared to the statewide/national problem</a:t>
            </a:r>
          </a:p>
          <a:p>
            <a:pPr lvl="1"/>
            <a:r>
              <a:rPr lang="en-US" sz="2200"/>
              <a:t>Show us that there is a problem and how serious the problem is</a:t>
            </a:r>
          </a:p>
          <a:p>
            <a:r>
              <a:rPr lang="en-US" sz="2200"/>
              <a:t>Alleviate the Problem</a:t>
            </a:r>
          </a:p>
          <a:p>
            <a:pPr lvl="1"/>
            <a:r>
              <a:rPr lang="en-US" sz="2200"/>
              <a:t>How will your program address the problem – what services will be provided, who will you serve, what will the effect be of these services?</a:t>
            </a:r>
          </a:p>
        </p:txBody>
      </p:sp>
    </p:spTree>
    <p:extLst>
      <p:ext uri="{BB962C8B-B14F-4D97-AF65-F5344CB8AC3E}">
        <p14:creationId xmlns:p14="http://schemas.microsoft.com/office/powerpoint/2010/main" val="227078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33EA-A5FB-47E3-BD01-74AC57E82E2D}"/>
              </a:ext>
            </a:extLst>
          </p:cNvPr>
          <p:cNvSpPr>
            <a:spLocks noGrp="1"/>
          </p:cNvSpPr>
          <p:nvPr>
            <p:ph type="title"/>
          </p:nvPr>
        </p:nvSpPr>
        <p:spPr>
          <a:xfrm>
            <a:off x="1653363" y="365760"/>
            <a:ext cx="9367203" cy="1188720"/>
          </a:xfrm>
        </p:spPr>
        <p:txBody>
          <a:bodyPr>
            <a:normAutofit/>
          </a:bodyPr>
          <a:lstStyle/>
          <a:p>
            <a:r>
              <a:rPr lang="en-US" dirty="0"/>
              <a:t>Goals, Objectives, &amp; Outcomes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60E6AD6-E935-49B8-AE4B-A96BD2EFD7CC}"/>
              </a:ext>
            </a:extLst>
          </p:cNvPr>
          <p:cNvSpPr>
            <a:spLocks noGrp="1"/>
          </p:cNvSpPr>
          <p:nvPr>
            <p:ph idx="1"/>
          </p:nvPr>
        </p:nvSpPr>
        <p:spPr>
          <a:xfrm>
            <a:off x="1653363" y="2176272"/>
            <a:ext cx="9367204" cy="4041648"/>
          </a:xfrm>
        </p:spPr>
        <p:txBody>
          <a:bodyPr anchor="t">
            <a:normAutofit/>
          </a:bodyPr>
          <a:lstStyle/>
          <a:p>
            <a:r>
              <a:rPr lang="en-US" sz="2000" dirty="0"/>
              <a:t>Goal</a:t>
            </a:r>
          </a:p>
          <a:p>
            <a:pPr lvl="1"/>
            <a:r>
              <a:rPr lang="en-US" sz="2000" dirty="0"/>
              <a:t>Your goal should directly address the problem in the problem statement</a:t>
            </a:r>
          </a:p>
          <a:p>
            <a:pPr lvl="1"/>
            <a:r>
              <a:rPr lang="en-US" sz="2000" dirty="0"/>
              <a:t>Should be victim focused and be the goal for the program that is being funded</a:t>
            </a:r>
          </a:p>
          <a:p>
            <a:pPr lvl="1"/>
            <a:r>
              <a:rPr lang="en-US" sz="2000" dirty="0"/>
              <a:t>You can have more than one goal for your grant</a:t>
            </a:r>
          </a:p>
          <a:p>
            <a:r>
              <a:rPr lang="en-US" sz="2000" dirty="0"/>
              <a:t>Objectives</a:t>
            </a:r>
          </a:p>
          <a:p>
            <a:pPr lvl="1"/>
            <a:r>
              <a:rPr lang="en-US" sz="2000" dirty="0"/>
              <a:t>All objectives should be S.M.A.R.T – Specific, Measurable, Achievable, Realistic, Timely</a:t>
            </a:r>
          </a:p>
          <a:p>
            <a:pPr lvl="1"/>
            <a:r>
              <a:rPr lang="en-US" sz="2000" dirty="0"/>
              <a:t>Should be a benchmark within your program that you are wanting to achieve</a:t>
            </a:r>
          </a:p>
          <a:p>
            <a:r>
              <a:rPr lang="en-US" sz="2000" dirty="0"/>
              <a:t>Outcomes</a:t>
            </a:r>
          </a:p>
          <a:p>
            <a:pPr marL="1143000" marR="0" lvl="2" indent="-228600">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Outcome will be the result of the objective by the end of the grant period</a:t>
            </a:r>
          </a:p>
          <a:p>
            <a:pPr marL="1143000" marR="0" lvl="2" indent="-228600">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Should be at least 1 outcome for each objective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000" dirty="0"/>
          </a:p>
        </p:txBody>
      </p:sp>
    </p:spTree>
    <p:extLst>
      <p:ext uri="{BB962C8B-B14F-4D97-AF65-F5344CB8AC3E}">
        <p14:creationId xmlns:p14="http://schemas.microsoft.com/office/powerpoint/2010/main" val="161635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FB7D-CD02-4D0B-9036-35FC924FAE7C}"/>
              </a:ext>
            </a:extLst>
          </p:cNvPr>
          <p:cNvSpPr>
            <a:spLocks noGrp="1"/>
          </p:cNvSpPr>
          <p:nvPr>
            <p:ph type="title"/>
          </p:nvPr>
        </p:nvSpPr>
        <p:spPr>
          <a:xfrm>
            <a:off x="1653363" y="365760"/>
            <a:ext cx="9367203" cy="1188720"/>
          </a:xfrm>
        </p:spPr>
        <p:txBody>
          <a:bodyPr>
            <a:normAutofit/>
          </a:bodyPr>
          <a:lstStyle/>
          <a:p>
            <a:r>
              <a:rPr lang="en-US" dirty="0"/>
              <a:t>Goals, Objectives &amp; Outcomes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9FADB0-1187-44D4-B24E-D0D9BA75CF4F}"/>
              </a:ext>
            </a:extLst>
          </p:cNvPr>
          <p:cNvSpPr>
            <a:spLocks noGrp="1"/>
          </p:cNvSpPr>
          <p:nvPr>
            <p:ph idx="1"/>
          </p:nvPr>
        </p:nvSpPr>
        <p:spPr>
          <a:xfrm>
            <a:off x="1653363" y="2176272"/>
            <a:ext cx="9367204" cy="4041648"/>
          </a:xfrm>
        </p:spPr>
        <p:txBody>
          <a:bodyPr anchor="t">
            <a:normAutofit/>
          </a:bodyPr>
          <a:lstStyle/>
          <a:p>
            <a:r>
              <a:rPr lang="en-US" sz="2400" dirty="0"/>
              <a:t>This section should not be the same in each application.  In each grant cycle, Agency’s should be looking to improve their services or modify services to meet their clients needs and should be reflected in this section.  This is especially true if the application is for more grant funds than the previous application but is also true for programs that are not requesting more grant funds. Programs should always strive to grow and improve services.</a:t>
            </a:r>
          </a:p>
          <a:p>
            <a:r>
              <a:rPr lang="en-US" sz="2400" dirty="0"/>
              <a:t>The Goals, Objectives and Outcomes should be different for different funding sources.  Each funding source is likely to be funding different aspects of the Agency’s program and Goals, Objectives and Outcomes should reflect these differences. </a:t>
            </a:r>
          </a:p>
        </p:txBody>
      </p:sp>
    </p:spTree>
    <p:extLst>
      <p:ext uri="{BB962C8B-B14F-4D97-AF65-F5344CB8AC3E}">
        <p14:creationId xmlns:p14="http://schemas.microsoft.com/office/powerpoint/2010/main" val="429247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C3BA-7EDF-4BA0-BDCF-E522A36337B2}"/>
              </a:ext>
            </a:extLst>
          </p:cNvPr>
          <p:cNvSpPr>
            <a:spLocks noGrp="1"/>
          </p:cNvSpPr>
          <p:nvPr>
            <p:ph type="title"/>
          </p:nvPr>
        </p:nvSpPr>
        <p:spPr>
          <a:xfrm>
            <a:off x="1653363" y="365760"/>
            <a:ext cx="9367203" cy="1188720"/>
          </a:xfrm>
        </p:spPr>
        <p:txBody>
          <a:bodyPr>
            <a:normAutofit/>
          </a:bodyPr>
          <a:lstStyle/>
          <a:p>
            <a:r>
              <a:rPr lang="en-US"/>
              <a:t>Application Webinar Formalities</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FFE069A-3216-4792-AC45-48FEA5E9FB95}"/>
              </a:ext>
            </a:extLst>
          </p:cNvPr>
          <p:cNvSpPr>
            <a:spLocks noGrp="1"/>
          </p:cNvSpPr>
          <p:nvPr>
            <p:ph idx="1"/>
          </p:nvPr>
        </p:nvSpPr>
        <p:spPr>
          <a:xfrm>
            <a:off x="1653363" y="2176272"/>
            <a:ext cx="9367204" cy="4041648"/>
          </a:xfrm>
        </p:spPr>
        <p:txBody>
          <a:bodyPr anchor="t">
            <a:normAutofit/>
          </a:bodyPr>
          <a:lstStyle/>
          <a:p>
            <a:r>
              <a:rPr lang="en-US" sz="2400" dirty="0"/>
              <a:t>This training is being recorded and will be made available on the CJI website after the training is completed.</a:t>
            </a:r>
          </a:p>
          <a:p>
            <a:r>
              <a:rPr lang="en-US" sz="2400" dirty="0"/>
              <a:t>There will be time for questions at the end of the webinar. Questions can be asked using the texting format within the webinar. Additionally, we will be allowing for emailed questions after the webinar and we will answer those questions via a Q&amp;A document that will be available on the CJI website at a later date.  </a:t>
            </a:r>
          </a:p>
          <a:p>
            <a:r>
              <a:rPr lang="en-US" sz="2400" dirty="0"/>
              <a:t>We will not answer questions specific to an Agency’s application, this webinar is to ensure that all that questions and sections are understood by those completing the application.  </a:t>
            </a:r>
          </a:p>
        </p:txBody>
      </p:sp>
    </p:spTree>
    <p:extLst>
      <p:ext uri="{BB962C8B-B14F-4D97-AF65-F5344CB8AC3E}">
        <p14:creationId xmlns:p14="http://schemas.microsoft.com/office/powerpoint/2010/main" val="278245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FF1B-6F51-4B27-A704-C863E11E9D5B}"/>
              </a:ext>
            </a:extLst>
          </p:cNvPr>
          <p:cNvSpPr>
            <a:spLocks noGrp="1"/>
          </p:cNvSpPr>
          <p:nvPr>
            <p:ph type="title"/>
          </p:nvPr>
        </p:nvSpPr>
        <p:spPr>
          <a:xfrm>
            <a:off x="1653363" y="365760"/>
            <a:ext cx="9367203" cy="1188720"/>
          </a:xfrm>
        </p:spPr>
        <p:txBody>
          <a:bodyPr>
            <a:normAutofit/>
          </a:bodyPr>
          <a:lstStyle/>
          <a:p>
            <a:r>
              <a:rPr lang="en-US" dirty="0"/>
              <a:t>Program Description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A69449B-FB6E-4097-92EC-5B36652B82F7}"/>
              </a:ext>
            </a:extLst>
          </p:cNvPr>
          <p:cNvSpPr>
            <a:spLocks noGrp="1"/>
          </p:cNvSpPr>
          <p:nvPr>
            <p:ph idx="1"/>
          </p:nvPr>
        </p:nvSpPr>
        <p:spPr>
          <a:xfrm>
            <a:off x="1653363" y="2176272"/>
            <a:ext cx="9367204" cy="4041648"/>
          </a:xfrm>
        </p:spPr>
        <p:txBody>
          <a:bodyPr anchor="t">
            <a:normAutofit fontScale="92500" lnSpcReduction="10000"/>
          </a:bodyPr>
          <a:lstStyle/>
          <a:p>
            <a:r>
              <a:rPr lang="en-US" sz="2600" dirty="0"/>
              <a:t>This is the Who, What, When, Where, How, and Why of your program</a:t>
            </a:r>
          </a:p>
          <a:p>
            <a:pPr lvl="1"/>
            <a:r>
              <a:rPr lang="en-US" dirty="0"/>
              <a:t>What – Describe the nature of the proposed Program</a:t>
            </a:r>
          </a:p>
          <a:p>
            <a:pPr lvl="1"/>
            <a:r>
              <a:rPr lang="en-US" dirty="0"/>
              <a:t>Who is your target population, parties responsible for implementing program, and any partners involved</a:t>
            </a:r>
          </a:p>
          <a:p>
            <a:pPr lvl="1"/>
            <a:r>
              <a:rPr lang="en-US" dirty="0"/>
              <a:t>Where will the program provide services? – Counties, office locations and geographical area being served</a:t>
            </a:r>
          </a:p>
          <a:p>
            <a:pPr lvl="1"/>
            <a:r>
              <a:rPr lang="en-US" dirty="0"/>
              <a:t>Why – Explain the rationale for the selection of the proposed program</a:t>
            </a:r>
          </a:p>
          <a:p>
            <a:pPr lvl="1"/>
            <a:r>
              <a:rPr lang="en-US" dirty="0"/>
              <a:t>When is the Timeline for the program</a:t>
            </a:r>
          </a:p>
          <a:p>
            <a:pPr lvl="1"/>
            <a:r>
              <a:rPr lang="en-US" dirty="0"/>
              <a:t>How- Provide any resources and activities used for the implementation of your program</a:t>
            </a:r>
          </a:p>
          <a:p>
            <a:pPr marL="457200" lvl="1" indent="0">
              <a:buNone/>
            </a:pPr>
            <a:endParaRPr lang="en-US" sz="2200" dirty="0"/>
          </a:p>
          <a:p>
            <a:pPr lvl="1"/>
            <a:r>
              <a:rPr lang="en-US" sz="2600" dirty="0"/>
              <a:t>Be sure to read the entire question and answer the entire question</a:t>
            </a:r>
            <a:r>
              <a:rPr lang="en-US" sz="2200" dirty="0"/>
              <a:t>. </a:t>
            </a:r>
          </a:p>
        </p:txBody>
      </p:sp>
    </p:spTree>
    <p:extLst>
      <p:ext uri="{BB962C8B-B14F-4D97-AF65-F5344CB8AC3E}">
        <p14:creationId xmlns:p14="http://schemas.microsoft.com/office/powerpoint/2010/main" val="350907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43B0-06F9-4444-9A58-B8EC70B650B8}"/>
              </a:ext>
            </a:extLst>
          </p:cNvPr>
          <p:cNvSpPr>
            <a:spLocks noGrp="1"/>
          </p:cNvSpPr>
          <p:nvPr>
            <p:ph type="title"/>
          </p:nvPr>
        </p:nvSpPr>
        <p:spPr>
          <a:xfrm>
            <a:off x="1653363" y="365760"/>
            <a:ext cx="9367203" cy="1188720"/>
          </a:xfrm>
        </p:spPr>
        <p:txBody>
          <a:bodyPr>
            <a:normAutofit/>
          </a:bodyPr>
          <a:lstStyle/>
          <a:p>
            <a:r>
              <a:rPr lang="en-US" sz="3700"/>
              <a:t>Evidence Based Practices / Use of Volunteers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2583D5C-D13D-4536-89FE-1E03EED204FF}"/>
              </a:ext>
            </a:extLst>
          </p:cNvPr>
          <p:cNvSpPr>
            <a:spLocks noGrp="1"/>
          </p:cNvSpPr>
          <p:nvPr>
            <p:ph idx="1"/>
          </p:nvPr>
        </p:nvSpPr>
        <p:spPr>
          <a:xfrm>
            <a:off x="1653363" y="2176272"/>
            <a:ext cx="9367204" cy="4041648"/>
          </a:xfrm>
        </p:spPr>
        <p:txBody>
          <a:bodyPr anchor="t">
            <a:normAutofit/>
          </a:bodyPr>
          <a:lstStyle/>
          <a:p>
            <a:r>
              <a:rPr lang="en-US" sz="2400"/>
              <a:t>Evidence Based Practices – </a:t>
            </a:r>
          </a:p>
          <a:p>
            <a:pPr lvl="1"/>
            <a:r>
              <a:rPr lang="en-US" dirty="0"/>
              <a:t>Each program should have an Evidence Based Program (EBP) or Best Practice (BP) that should be named along with any sources for it.  Evidence Based Programs/Best Practices are research based and sources should reflect the research that verifies it as EBP or BP</a:t>
            </a:r>
          </a:p>
          <a:p>
            <a:r>
              <a:rPr lang="en-US" sz="2400"/>
              <a:t>Use of Volunteers – </a:t>
            </a:r>
          </a:p>
          <a:p>
            <a:pPr lvl="1"/>
            <a:r>
              <a:rPr lang="en-US" dirty="0"/>
              <a:t>Volunteers are a requirement of VOCA so all VOCA applications should have “Yes” selected unless submitting a Volunteer Waiver</a:t>
            </a:r>
          </a:p>
        </p:txBody>
      </p:sp>
    </p:spTree>
    <p:extLst>
      <p:ext uri="{BB962C8B-B14F-4D97-AF65-F5344CB8AC3E}">
        <p14:creationId xmlns:p14="http://schemas.microsoft.com/office/powerpoint/2010/main" val="1262700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11B8-CE4E-4383-9AD2-745F41982617}"/>
              </a:ext>
            </a:extLst>
          </p:cNvPr>
          <p:cNvSpPr>
            <a:spLocks noGrp="1"/>
          </p:cNvSpPr>
          <p:nvPr>
            <p:ph type="title"/>
          </p:nvPr>
        </p:nvSpPr>
        <p:spPr>
          <a:xfrm>
            <a:off x="1653363" y="365760"/>
            <a:ext cx="9367203" cy="1188720"/>
          </a:xfrm>
        </p:spPr>
        <p:txBody>
          <a:bodyPr>
            <a:normAutofit/>
          </a:bodyPr>
          <a:lstStyle/>
          <a:p>
            <a:r>
              <a:rPr lang="en-US" dirty="0"/>
              <a:t>Budget Forms - General</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B783684-8099-4DDE-824C-3524F6EB529E}"/>
              </a:ext>
            </a:extLst>
          </p:cNvPr>
          <p:cNvSpPr>
            <a:spLocks noGrp="1"/>
          </p:cNvSpPr>
          <p:nvPr>
            <p:ph idx="1"/>
          </p:nvPr>
        </p:nvSpPr>
        <p:spPr>
          <a:xfrm>
            <a:off x="1653363" y="2176272"/>
            <a:ext cx="9367204" cy="4041648"/>
          </a:xfrm>
        </p:spPr>
        <p:txBody>
          <a:bodyPr anchor="t">
            <a:normAutofit/>
          </a:bodyPr>
          <a:lstStyle/>
          <a:p>
            <a:r>
              <a:rPr lang="en-US" sz="2400" dirty="0"/>
              <a:t>For all budget forms, you should </a:t>
            </a:r>
            <a:r>
              <a:rPr lang="en-US" sz="2400" u="sng" dirty="0"/>
              <a:t>not</a:t>
            </a:r>
            <a:r>
              <a:rPr lang="en-US" sz="2400" dirty="0"/>
              <a:t> list only the amount you are wanting reimbursed for. You should list the full Salary, annual expense, </a:t>
            </a:r>
            <a:r>
              <a:rPr lang="en-US" sz="2400" dirty="0" err="1"/>
              <a:t>etc</a:t>
            </a:r>
            <a:r>
              <a:rPr lang="en-US" sz="2400" dirty="0"/>
              <a:t> and adjust the percentages to calculate to the end cost that you are requesting</a:t>
            </a:r>
          </a:p>
          <a:p>
            <a:pPr lvl="1"/>
            <a:r>
              <a:rPr lang="en-US" dirty="0"/>
              <a:t>This happens the most in Personnel and Operating Expenses- you should list the full annual amount of the operating expenses and adjust the percentage as needed. </a:t>
            </a:r>
          </a:p>
          <a:p>
            <a:r>
              <a:rPr lang="en-US" sz="2400" dirty="0"/>
              <a:t>Be realistic and accurate with the grant budget so that there is less than 5% </a:t>
            </a:r>
            <a:r>
              <a:rPr lang="en-US" sz="2400" dirty="0" err="1"/>
              <a:t>deobligation</a:t>
            </a:r>
            <a:r>
              <a:rPr lang="en-US" sz="2400" dirty="0"/>
              <a:t>, or unused funds, at the end of the grant period. </a:t>
            </a:r>
          </a:p>
        </p:txBody>
      </p:sp>
    </p:spTree>
    <p:extLst>
      <p:ext uri="{BB962C8B-B14F-4D97-AF65-F5344CB8AC3E}">
        <p14:creationId xmlns:p14="http://schemas.microsoft.com/office/powerpoint/2010/main" val="74790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5F87-BEF2-40DD-AB9A-7AEEF72BB309}"/>
              </a:ext>
            </a:extLst>
          </p:cNvPr>
          <p:cNvSpPr>
            <a:spLocks noGrp="1"/>
          </p:cNvSpPr>
          <p:nvPr>
            <p:ph type="title"/>
          </p:nvPr>
        </p:nvSpPr>
        <p:spPr>
          <a:xfrm>
            <a:off x="1653363" y="365760"/>
            <a:ext cx="9367203" cy="1188720"/>
          </a:xfrm>
        </p:spPr>
        <p:txBody>
          <a:bodyPr>
            <a:normAutofit/>
          </a:bodyPr>
          <a:lstStyle/>
          <a:p>
            <a:r>
              <a:rPr lang="en-US" dirty="0"/>
              <a:t>Budget Forms - Personnel</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7CEB58-D3C2-4031-AE18-7B34126E7362}"/>
              </a:ext>
            </a:extLst>
          </p:cNvPr>
          <p:cNvSpPr>
            <a:spLocks noGrp="1"/>
          </p:cNvSpPr>
          <p:nvPr>
            <p:ph idx="1"/>
          </p:nvPr>
        </p:nvSpPr>
        <p:spPr>
          <a:xfrm>
            <a:off x="1653363" y="2176272"/>
            <a:ext cx="9367204" cy="4041648"/>
          </a:xfrm>
        </p:spPr>
        <p:txBody>
          <a:bodyPr anchor="t">
            <a:normAutofit/>
          </a:bodyPr>
          <a:lstStyle/>
          <a:p>
            <a:r>
              <a:rPr lang="en-US" sz="2400"/>
              <a:t>Once again please make sure you list the full salary/hourly rate for all listed employees</a:t>
            </a:r>
          </a:p>
          <a:p>
            <a:r>
              <a:rPr lang="en-US" sz="2400"/>
              <a:t>You will click the check box for each Personnel Type that you will be requesting – Salaried, Hourly, Law Enforcement Pool, Pool, Volunteer</a:t>
            </a:r>
          </a:p>
          <a:p>
            <a:r>
              <a:rPr lang="en-US" sz="2400"/>
              <a:t>If you click the box for one of these sections and enter information into this section, you must remove it before unchecking the box if you no longer want the positions in this section</a:t>
            </a:r>
          </a:p>
          <a:p>
            <a:pPr lvl="1"/>
            <a:r>
              <a:rPr lang="en-US" dirty="0"/>
              <a:t>The information is still included by Intelligrants in the Budget Summary if it is not removed</a:t>
            </a:r>
          </a:p>
        </p:txBody>
      </p:sp>
    </p:spTree>
    <p:extLst>
      <p:ext uri="{BB962C8B-B14F-4D97-AF65-F5344CB8AC3E}">
        <p14:creationId xmlns:p14="http://schemas.microsoft.com/office/powerpoint/2010/main" val="272051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95B94-9CE9-4E1E-A5BE-725D44A11A0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Personnel Budget Do’s and Don’ts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7AED479-6C44-4CF2-8441-D835A125465A}"/>
              </a:ext>
            </a:extLst>
          </p:cNvPr>
          <p:cNvPicPr>
            <a:picLocks noChangeAspect="1"/>
          </p:cNvPicPr>
          <p:nvPr/>
        </p:nvPicPr>
        <p:blipFill>
          <a:blip r:embed="rId2"/>
          <a:stretch>
            <a:fillRect/>
          </a:stretch>
        </p:blipFill>
        <p:spPr>
          <a:xfrm>
            <a:off x="6339201" y="2883878"/>
            <a:ext cx="5455917" cy="2912010"/>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0E97FB58-CE54-43AC-9A43-29819DEC7815}"/>
              </a:ext>
            </a:extLst>
          </p:cNvPr>
          <p:cNvPicPr>
            <a:picLocks noGrp="1" noChangeAspect="1"/>
          </p:cNvPicPr>
          <p:nvPr>
            <p:ph idx="1"/>
          </p:nvPr>
        </p:nvPicPr>
        <p:blipFill>
          <a:blip r:embed="rId3"/>
          <a:stretch>
            <a:fillRect/>
          </a:stretch>
        </p:blipFill>
        <p:spPr>
          <a:xfrm>
            <a:off x="396882" y="2883877"/>
            <a:ext cx="5455917" cy="2912011"/>
          </a:xfrm>
          <a:prstGeom prst="rect">
            <a:avLst/>
          </a:prstGeom>
        </p:spPr>
      </p:pic>
      <p:sp>
        <p:nvSpPr>
          <p:cNvPr id="3" name="TextBox 2">
            <a:extLst>
              <a:ext uri="{FF2B5EF4-FFF2-40B4-BE49-F238E27FC236}">
                <a16:creationId xmlns:a16="http://schemas.microsoft.com/office/drawing/2014/main" id="{D52A9BE1-8D85-413D-BFA0-9E876959C781}"/>
              </a:ext>
            </a:extLst>
          </p:cNvPr>
          <p:cNvSpPr txBox="1"/>
          <p:nvPr/>
        </p:nvSpPr>
        <p:spPr>
          <a:xfrm>
            <a:off x="2512782" y="2462812"/>
            <a:ext cx="1224115" cy="461665"/>
          </a:xfrm>
          <a:prstGeom prst="rect">
            <a:avLst/>
          </a:prstGeom>
          <a:noFill/>
        </p:spPr>
        <p:txBody>
          <a:bodyPr wrap="square" rtlCol="0">
            <a:spAutoFit/>
          </a:bodyPr>
          <a:lstStyle/>
          <a:p>
            <a:pPr algn="ctr"/>
            <a:r>
              <a:rPr lang="en-US" sz="2400" b="1" dirty="0"/>
              <a:t>Don’t</a:t>
            </a:r>
            <a:endParaRPr lang="en-US" b="1" dirty="0"/>
          </a:p>
        </p:txBody>
      </p:sp>
      <p:sp>
        <p:nvSpPr>
          <p:cNvPr id="9" name="TextBox 8">
            <a:extLst>
              <a:ext uri="{FF2B5EF4-FFF2-40B4-BE49-F238E27FC236}">
                <a16:creationId xmlns:a16="http://schemas.microsoft.com/office/drawing/2014/main" id="{6168DB34-25D5-4F40-BDB0-996EFAE0CC5D}"/>
              </a:ext>
            </a:extLst>
          </p:cNvPr>
          <p:cNvSpPr txBox="1"/>
          <p:nvPr/>
        </p:nvSpPr>
        <p:spPr>
          <a:xfrm>
            <a:off x="8455105" y="2514545"/>
            <a:ext cx="1224115" cy="400110"/>
          </a:xfrm>
          <a:prstGeom prst="rect">
            <a:avLst/>
          </a:prstGeom>
          <a:noFill/>
        </p:spPr>
        <p:txBody>
          <a:bodyPr wrap="square" rtlCol="0">
            <a:spAutoFit/>
          </a:bodyPr>
          <a:lstStyle/>
          <a:p>
            <a:pPr algn="ctr"/>
            <a:r>
              <a:rPr lang="en-US" sz="2000" b="1" dirty="0"/>
              <a:t>Do</a:t>
            </a:r>
            <a:endParaRPr lang="en-US" b="1" dirty="0"/>
          </a:p>
        </p:txBody>
      </p:sp>
    </p:spTree>
    <p:extLst>
      <p:ext uri="{BB962C8B-B14F-4D97-AF65-F5344CB8AC3E}">
        <p14:creationId xmlns:p14="http://schemas.microsoft.com/office/powerpoint/2010/main" val="375267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64F4-2236-4018-8F44-32A44A3B75A1}"/>
              </a:ext>
            </a:extLst>
          </p:cNvPr>
          <p:cNvSpPr>
            <a:spLocks noGrp="1"/>
          </p:cNvSpPr>
          <p:nvPr>
            <p:ph type="title"/>
          </p:nvPr>
        </p:nvSpPr>
        <p:spPr>
          <a:xfrm>
            <a:off x="1653363" y="365760"/>
            <a:ext cx="9367203" cy="1188720"/>
          </a:xfrm>
        </p:spPr>
        <p:txBody>
          <a:bodyPr>
            <a:normAutofit/>
          </a:bodyPr>
          <a:lstStyle/>
          <a:p>
            <a:r>
              <a:rPr lang="en-US" dirty="0"/>
              <a:t>Budget Forms- Benefits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4D8CB2F-3A26-4DA3-B9A8-A1C7B65B38FF}"/>
              </a:ext>
            </a:extLst>
          </p:cNvPr>
          <p:cNvSpPr>
            <a:spLocks noGrp="1"/>
          </p:cNvSpPr>
          <p:nvPr>
            <p:ph idx="1"/>
          </p:nvPr>
        </p:nvSpPr>
        <p:spPr>
          <a:xfrm>
            <a:off x="1653363" y="2176272"/>
            <a:ext cx="9367204" cy="4041648"/>
          </a:xfrm>
        </p:spPr>
        <p:txBody>
          <a:bodyPr anchor="t">
            <a:normAutofit/>
          </a:bodyPr>
          <a:lstStyle/>
          <a:p>
            <a:r>
              <a:rPr lang="en-US" sz="2200"/>
              <a:t>Benefit Percentage for grant funded line items cannot be more than the percentage for the position’s Salary percentage.  It can, however, be less.</a:t>
            </a:r>
          </a:p>
          <a:p>
            <a:r>
              <a:rPr lang="en-US" sz="2200"/>
              <a:t>The Benefit Percentage, the Calculated Annual Cost of Benefit and the Cost columns must be completed by the applicant as the Cost column is not automatically figured by IntelliGrants.  </a:t>
            </a:r>
          </a:p>
          <a:p>
            <a:r>
              <a:rPr lang="en-US" sz="2200"/>
              <a:t>The Calculated Annual Cost of Benefit is the total amount of the benefit for the line item time period.  </a:t>
            </a:r>
          </a:p>
          <a:p>
            <a:r>
              <a:rPr lang="en-US" sz="2200"/>
              <a:t>Each benefit type must be broken out in the budget. Health, Life, Dental and Vision can not be in one line item together.  They must be separated.</a:t>
            </a:r>
          </a:p>
        </p:txBody>
      </p:sp>
    </p:spTree>
    <p:extLst>
      <p:ext uri="{BB962C8B-B14F-4D97-AF65-F5344CB8AC3E}">
        <p14:creationId xmlns:p14="http://schemas.microsoft.com/office/powerpoint/2010/main" val="352979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03AE69-368E-4E98-AB87-ED23441C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CAB03CD2-67F1-4710-99B5-67FA374CCA62}"/>
              </a:ext>
            </a:extLst>
          </p:cNvPr>
          <p:cNvSpPr>
            <a:spLocks noGrp="1"/>
          </p:cNvSpPr>
          <p:nvPr>
            <p:ph type="title"/>
          </p:nvPr>
        </p:nvSpPr>
        <p:spPr>
          <a:xfrm>
            <a:off x="384048" y="228918"/>
            <a:ext cx="5819527" cy="2264392"/>
          </a:xfrm>
        </p:spPr>
        <p:txBody>
          <a:bodyPr anchor="ctr">
            <a:normAutofit/>
          </a:bodyPr>
          <a:lstStyle/>
          <a:p>
            <a:r>
              <a:rPr lang="en-US" sz="5000"/>
              <a:t>Benefits Page – Common Mistakes</a:t>
            </a:r>
          </a:p>
        </p:txBody>
      </p:sp>
      <p:sp>
        <p:nvSpPr>
          <p:cNvPr id="16" name="Rectangle 15">
            <a:extLst>
              <a:ext uri="{FF2B5EF4-FFF2-40B4-BE49-F238E27FC236}">
                <a16:creationId xmlns:a16="http://schemas.microsoft.com/office/drawing/2014/main" id="{2010FDC2-8038-452C-BBFC-E9F3A8B1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A4564DE-B734-4A21-B3EB-5EC21D69F32A}"/>
              </a:ext>
            </a:extLst>
          </p:cNvPr>
          <p:cNvPicPr>
            <a:picLocks noChangeAspect="1"/>
          </p:cNvPicPr>
          <p:nvPr/>
        </p:nvPicPr>
        <p:blipFill rotWithShape="1">
          <a:blip r:embed="rId5"/>
          <a:srcRect t="11338" b="12229"/>
          <a:stretch/>
        </p:blipFill>
        <p:spPr>
          <a:xfrm>
            <a:off x="20" y="2514601"/>
            <a:ext cx="12191980" cy="3657600"/>
          </a:xfrm>
          <a:prstGeom prst="rect">
            <a:avLst/>
          </a:prstGeom>
        </p:spPr>
      </p:pic>
      <p:sp>
        <p:nvSpPr>
          <p:cNvPr id="9" name="Content Placeholder 8">
            <a:extLst>
              <a:ext uri="{FF2B5EF4-FFF2-40B4-BE49-F238E27FC236}">
                <a16:creationId xmlns:a16="http://schemas.microsoft.com/office/drawing/2014/main" id="{F48F2720-77F3-4D32-A6A1-2BEA06416676}"/>
              </a:ext>
            </a:extLst>
          </p:cNvPr>
          <p:cNvSpPr>
            <a:spLocks noGrp="1"/>
          </p:cNvSpPr>
          <p:nvPr>
            <p:ph idx="1"/>
          </p:nvPr>
        </p:nvSpPr>
        <p:spPr>
          <a:xfrm>
            <a:off x="6568140" y="228917"/>
            <a:ext cx="5346491" cy="2382802"/>
          </a:xfrm>
        </p:spPr>
        <p:txBody>
          <a:bodyPr anchor="ctr">
            <a:normAutofit/>
          </a:bodyPr>
          <a:lstStyle/>
          <a:p>
            <a:endParaRPr lang="en-US" sz="1800"/>
          </a:p>
        </p:txBody>
      </p:sp>
      <p:sp>
        <p:nvSpPr>
          <p:cNvPr id="18" name="Rectangle 17">
            <a:extLst>
              <a:ext uri="{FF2B5EF4-FFF2-40B4-BE49-F238E27FC236}">
                <a16:creationId xmlns:a16="http://schemas.microsoft.com/office/drawing/2014/main" id="{7D65985B-D548-44B4-9714-27AEC913D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71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D030-3F8B-4616-83B4-2B6BE1CD3EA9}"/>
              </a:ext>
            </a:extLst>
          </p:cNvPr>
          <p:cNvSpPr>
            <a:spLocks noGrp="1"/>
          </p:cNvSpPr>
          <p:nvPr>
            <p:ph type="title"/>
          </p:nvPr>
        </p:nvSpPr>
        <p:spPr/>
        <p:txBody>
          <a:bodyPr/>
          <a:lstStyle/>
          <a:p>
            <a:r>
              <a:rPr lang="en-US" dirty="0"/>
              <a:t>Benefits Page – How it Should Look</a:t>
            </a:r>
          </a:p>
        </p:txBody>
      </p:sp>
      <p:pic>
        <p:nvPicPr>
          <p:cNvPr id="5" name="Content Placeholder 4">
            <a:extLst>
              <a:ext uri="{FF2B5EF4-FFF2-40B4-BE49-F238E27FC236}">
                <a16:creationId xmlns:a16="http://schemas.microsoft.com/office/drawing/2014/main" id="{035C6B61-C94C-4E9E-9B3B-4DB1F7A5F6F3}"/>
              </a:ext>
            </a:extLst>
          </p:cNvPr>
          <p:cNvPicPr>
            <a:picLocks noGrp="1" noChangeAspect="1"/>
          </p:cNvPicPr>
          <p:nvPr>
            <p:ph idx="1"/>
          </p:nvPr>
        </p:nvPicPr>
        <p:blipFill>
          <a:blip r:embed="rId2"/>
          <a:stretch>
            <a:fillRect/>
          </a:stretch>
        </p:blipFill>
        <p:spPr>
          <a:xfrm>
            <a:off x="838200" y="1690687"/>
            <a:ext cx="10723086" cy="4442827"/>
          </a:xfrm>
        </p:spPr>
      </p:pic>
    </p:spTree>
    <p:extLst>
      <p:ext uri="{BB962C8B-B14F-4D97-AF65-F5344CB8AC3E}">
        <p14:creationId xmlns:p14="http://schemas.microsoft.com/office/powerpoint/2010/main" val="414839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5DE9-5AB2-409B-A746-6623A11F5CAA}"/>
              </a:ext>
            </a:extLst>
          </p:cNvPr>
          <p:cNvSpPr>
            <a:spLocks noGrp="1"/>
          </p:cNvSpPr>
          <p:nvPr>
            <p:ph type="title"/>
          </p:nvPr>
        </p:nvSpPr>
        <p:spPr>
          <a:xfrm>
            <a:off x="1653363" y="365760"/>
            <a:ext cx="9367203" cy="1188720"/>
          </a:xfrm>
        </p:spPr>
        <p:txBody>
          <a:bodyPr>
            <a:normAutofit/>
          </a:bodyPr>
          <a:lstStyle/>
          <a:p>
            <a:r>
              <a:rPr lang="en-US" sz="3700"/>
              <a:t>Budget Forms – Supplies &amp; Operating Expenses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177700F-EBBB-4D6E-AD02-58A169DC58E6}"/>
              </a:ext>
            </a:extLst>
          </p:cNvPr>
          <p:cNvSpPr>
            <a:spLocks noGrp="1"/>
          </p:cNvSpPr>
          <p:nvPr>
            <p:ph idx="1"/>
          </p:nvPr>
        </p:nvSpPr>
        <p:spPr>
          <a:xfrm>
            <a:off x="1653363" y="2176272"/>
            <a:ext cx="9367204" cy="4041648"/>
          </a:xfrm>
        </p:spPr>
        <p:txBody>
          <a:bodyPr anchor="t">
            <a:normAutofit/>
          </a:bodyPr>
          <a:lstStyle/>
          <a:p>
            <a:r>
              <a:rPr lang="en-US" sz="2400" dirty="0"/>
              <a:t>Supplies are tangible items such as paper, pens, toner, </a:t>
            </a:r>
          </a:p>
          <a:p>
            <a:r>
              <a:rPr lang="en-US" sz="2400" dirty="0"/>
              <a:t>Operating Expenses are the expenses the agency pays for overhead such as Rent, utilities, services such as printing, trash, pest control, snow removal, telephone, internet. Operating expenses must be prorated to reflect the percentage the grant is to the agency’s annual budget or the percentage that the program utilizes the expense (such as printing) </a:t>
            </a:r>
          </a:p>
          <a:p>
            <a:r>
              <a:rPr lang="en-US" sz="2400" dirty="0"/>
              <a:t>Any line item that is a general category such as Office supplies, Cleaning supplies, Utilities, must have the specific office supplies or cleaning supplies listed in the budget narrative.  </a:t>
            </a:r>
          </a:p>
          <a:p>
            <a:endParaRPr lang="en-US" sz="2400" dirty="0"/>
          </a:p>
        </p:txBody>
      </p:sp>
    </p:spTree>
    <p:extLst>
      <p:ext uri="{BB962C8B-B14F-4D97-AF65-F5344CB8AC3E}">
        <p14:creationId xmlns:p14="http://schemas.microsoft.com/office/powerpoint/2010/main" val="54334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3E3C-3416-4A88-92C2-2DE08616D94C}"/>
              </a:ext>
            </a:extLst>
          </p:cNvPr>
          <p:cNvSpPr>
            <a:spLocks noGrp="1"/>
          </p:cNvSpPr>
          <p:nvPr>
            <p:ph type="title"/>
          </p:nvPr>
        </p:nvSpPr>
        <p:spPr>
          <a:xfrm>
            <a:off x="1653363" y="365760"/>
            <a:ext cx="9367203" cy="1188720"/>
          </a:xfrm>
        </p:spPr>
        <p:txBody>
          <a:bodyPr>
            <a:normAutofit/>
          </a:bodyPr>
          <a:lstStyle/>
          <a:p>
            <a:r>
              <a:rPr lang="en-US" dirty="0"/>
              <a:t>Equipment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EC159CF-D216-4479-9B1A-F21B1CCF4FA3}"/>
              </a:ext>
            </a:extLst>
          </p:cNvPr>
          <p:cNvSpPr>
            <a:spLocks noGrp="1"/>
          </p:cNvSpPr>
          <p:nvPr>
            <p:ph idx="1"/>
          </p:nvPr>
        </p:nvSpPr>
        <p:spPr>
          <a:xfrm>
            <a:off x="1653363" y="2176272"/>
            <a:ext cx="9367204" cy="4041648"/>
          </a:xfrm>
        </p:spPr>
        <p:txBody>
          <a:bodyPr anchor="t">
            <a:normAutofit/>
          </a:bodyPr>
          <a:lstStyle/>
          <a:p>
            <a:r>
              <a:rPr lang="en-US" sz="2200" dirty="0"/>
              <a:t>Equipment costs more than $500, if it costs $500 or less then it should be listed in supplies.</a:t>
            </a:r>
          </a:p>
          <a:p>
            <a:r>
              <a:rPr lang="en-US" sz="2200" dirty="0"/>
              <a:t>Equipment is tangible- Software or Cloud storage should be listed under Operating expenses regardless of the cost.</a:t>
            </a:r>
          </a:p>
          <a:p>
            <a:r>
              <a:rPr lang="en-US" sz="2200" dirty="0"/>
              <a:t>Equipment must be inventoried within your agency so that the piece of equipment can be tracked for when we or auditors need verification that the equipment is still being used and in good repair. </a:t>
            </a:r>
          </a:p>
          <a:p>
            <a:r>
              <a:rPr lang="en-US" sz="2200" dirty="0"/>
              <a:t>Equipment purchases require following Procurement rules along with a detailed explanation of how the equipment purchase decision was made along with 3 other bids or pricings for the same/similar equipment.</a:t>
            </a:r>
          </a:p>
        </p:txBody>
      </p:sp>
    </p:spTree>
    <p:extLst>
      <p:ext uri="{BB962C8B-B14F-4D97-AF65-F5344CB8AC3E}">
        <p14:creationId xmlns:p14="http://schemas.microsoft.com/office/powerpoint/2010/main" val="310730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F251-39F3-4FEA-99A2-A48397880354}"/>
              </a:ext>
            </a:extLst>
          </p:cNvPr>
          <p:cNvSpPr>
            <a:spLocks noGrp="1"/>
          </p:cNvSpPr>
          <p:nvPr>
            <p:ph type="title"/>
          </p:nvPr>
        </p:nvSpPr>
        <p:spPr>
          <a:xfrm>
            <a:off x="1653363" y="365760"/>
            <a:ext cx="9367203" cy="1188720"/>
          </a:xfrm>
        </p:spPr>
        <p:txBody>
          <a:bodyPr>
            <a:normAutofit/>
          </a:bodyPr>
          <a:lstStyle/>
          <a:p>
            <a:r>
              <a:rPr lang="en-US" dirty="0"/>
              <a:t>Application Webinar Formalities,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2B9A3D7-8818-4EB9-936A-FC8693605974}"/>
              </a:ext>
            </a:extLst>
          </p:cNvPr>
          <p:cNvSpPr>
            <a:spLocks noGrp="1"/>
          </p:cNvSpPr>
          <p:nvPr>
            <p:ph idx="1"/>
          </p:nvPr>
        </p:nvSpPr>
        <p:spPr>
          <a:xfrm>
            <a:off x="1653363" y="2176272"/>
            <a:ext cx="9367204" cy="4041648"/>
          </a:xfrm>
        </p:spPr>
        <p:txBody>
          <a:bodyPr anchor="t">
            <a:normAutofit/>
          </a:bodyPr>
          <a:lstStyle/>
          <a:p>
            <a:r>
              <a:rPr lang="en-US" sz="2400" dirty="0"/>
              <a:t>Any questions specific to an agency’s application should be forwarded to the agency’s CJI Grant Manager. </a:t>
            </a:r>
          </a:p>
          <a:p>
            <a:r>
              <a:rPr lang="en-US" sz="2400" dirty="0"/>
              <a:t>Max conducts an RFP webinar about 1 week after an RFP comes out during which he discusses any differences in the grant applications and answers general questions about the application. </a:t>
            </a:r>
          </a:p>
          <a:p>
            <a:endParaRPr lang="en-US" sz="2400" dirty="0"/>
          </a:p>
          <a:p>
            <a:endParaRPr lang="en-US" sz="2400" dirty="0"/>
          </a:p>
          <a:p>
            <a:endParaRPr lang="en-US" sz="2400" dirty="0"/>
          </a:p>
        </p:txBody>
      </p:sp>
    </p:spTree>
    <p:extLst>
      <p:ext uri="{BB962C8B-B14F-4D97-AF65-F5344CB8AC3E}">
        <p14:creationId xmlns:p14="http://schemas.microsoft.com/office/powerpoint/2010/main" val="77182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86E-50EA-49E6-968F-A1DCF6D4B8C9}"/>
              </a:ext>
            </a:extLst>
          </p:cNvPr>
          <p:cNvSpPr>
            <a:spLocks noGrp="1"/>
          </p:cNvSpPr>
          <p:nvPr>
            <p:ph type="title"/>
          </p:nvPr>
        </p:nvSpPr>
        <p:spPr>
          <a:xfrm>
            <a:off x="1653363" y="365760"/>
            <a:ext cx="9367203" cy="1188720"/>
          </a:xfrm>
        </p:spPr>
        <p:txBody>
          <a:bodyPr>
            <a:normAutofit/>
          </a:bodyPr>
          <a:lstStyle/>
          <a:p>
            <a:r>
              <a:rPr lang="en-US" dirty="0"/>
              <a:t>Travel</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D7AD7D-644F-4D25-AF5C-6AB80854502B}"/>
              </a:ext>
            </a:extLst>
          </p:cNvPr>
          <p:cNvSpPr>
            <a:spLocks noGrp="1"/>
          </p:cNvSpPr>
          <p:nvPr>
            <p:ph idx="1"/>
          </p:nvPr>
        </p:nvSpPr>
        <p:spPr>
          <a:xfrm>
            <a:off x="1653363" y="2176272"/>
            <a:ext cx="9367204" cy="4041648"/>
          </a:xfrm>
        </p:spPr>
        <p:txBody>
          <a:bodyPr anchor="t">
            <a:normAutofit/>
          </a:bodyPr>
          <a:lstStyle/>
          <a:p>
            <a:r>
              <a:rPr lang="en-US" sz="2400" dirty="0"/>
              <a:t>The Travel section is for travel for agency staff and includes local travel, statewide travel and travel to other States for verified conferences.  There are some circumstances that volunteers travel can be paid for as well, please discuss these with your CJI Grant Manager if you have questions.</a:t>
            </a:r>
          </a:p>
          <a:p>
            <a:r>
              <a:rPr lang="en-US" sz="2400" dirty="0"/>
              <a:t>The RFP has a link to the IDOA travel policy.  This policy is what we utilize when looking at Per Diem amounts, within State hotel rates, and mileage.</a:t>
            </a:r>
          </a:p>
          <a:p>
            <a:pPr marL="0" indent="0">
              <a:buNone/>
            </a:pPr>
            <a:endParaRPr lang="en-US" sz="2400" dirty="0"/>
          </a:p>
          <a:p>
            <a:endParaRPr lang="en-US" sz="2400" dirty="0"/>
          </a:p>
        </p:txBody>
      </p:sp>
    </p:spTree>
    <p:extLst>
      <p:ext uri="{BB962C8B-B14F-4D97-AF65-F5344CB8AC3E}">
        <p14:creationId xmlns:p14="http://schemas.microsoft.com/office/powerpoint/2010/main" val="37442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50A200-0BB7-462D-97B6-9509C5A258DC}"/>
              </a:ext>
            </a:extLst>
          </p:cNvPr>
          <p:cNvPicPr>
            <a:picLocks noGrp="1" noChangeAspect="1"/>
          </p:cNvPicPr>
          <p:nvPr>
            <p:ph idx="1"/>
          </p:nvPr>
        </p:nvPicPr>
        <p:blipFill rotWithShape="1">
          <a:blip r:embed="rId2"/>
          <a:srcRect b="5136"/>
          <a:stretch/>
        </p:blipFill>
        <p:spPr>
          <a:xfrm>
            <a:off x="20" y="-1"/>
            <a:ext cx="12191980" cy="4394997"/>
          </a:xfrm>
          <a:prstGeom prst="rect">
            <a:avLst/>
          </a:prstGeom>
        </p:spPr>
      </p:pic>
      <p:sp>
        <p:nvSpPr>
          <p:cNvPr id="16" name="Freeform: Shape 9">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76984C-E287-4C4C-91A0-A1A4413A8F63}"/>
              </a:ext>
            </a:extLst>
          </p:cNvPr>
          <p:cNvSpPr>
            <a:spLocks noGrp="1"/>
          </p:cNvSpPr>
          <p:nvPr>
            <p:ph type="title"/>
          </p:nvPr>
        </p:nvSpPr>
        <p:spPr>
          <a:xfrm>
            <a:off x="841248" y="4858247"/>
            <a:ext cx="6982834" cy="1026435"/>
          </a:xfrm>
        </p:spPr>
        <p:txBody>
          <a:bodyPr vert="horz" lIns="91440" tIns="45720" rIns="91440" bIns="45720" rtlCol="0" anchor="b">
            <a:normAutofit/>
          </a:bodyPr>
          <a:lstStyle/>
          <a:p>
            <a:r>
              <a:rPr lang="en-US" sz="4800">
                <a:solidFill>
                  <a:srgbClr val="FFFFFF"/>
                </a:solidFill>
              </a:rPr>
              <a:t>Travel Section Breakdown</a:t>
            </a:r>
          </a:p>
        </p:txBody>
      </p:sp>
    </p:spTree>
    <p:extLst>
      <p:ext uri="{BB962C8B-B14F-4D97-AF65-F5344CB8AC3E}">
        <p14:creationId xmlns:p14="http://schemas.microsoft.com/office/powerpoint/2010/main" val="222940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7045-B0D2-46B9-9364-F537444DA9AF}"/>
              </a:ext>
            </a:extLst>
          </p:cNvPr>
          <p:cNvSpPr>
            <a:spLocks noGrp="1"/>
          </p:cNvSpPr>
          <p:nvPr>
            <p:ph type="title"/>
          </p:nvPr>
        </p:nvSpPr>
        <p:spPr>
          <a:xfrm>
            <a:off x="1653363" y="365760"/>
            <a:ext cx="9367203" cy="1188720"/>
          </a:xfrm>
        </p:spPr>
        <p:txBody>
          <a:bodyPr>
            <a:normAutofit/>
          </a:bodyPr>
          <a:lstStyle/>
          <a:p>
            <a:r>
              <a:rPr lang="en-US" dirty="0"/>
              <a:t>Consultants &amp; Contractors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F89A136-013E-4C21-863A-2F3129D1CA18}"/>
              </a:ext>
            </a:extLst>
          </p:cNvPr>
          <p:cNvSpPr>
            <a:spLocks noGrp="1"/>
          </p:cNvSpPr>
          <p:nvPr>
            <p:ph idx="1"/>
          </p:nvPr>
        </p:nvSpPr>
        <p:spPr>
          <a:xfrm>
            <a:off x="1653363" y="2176272"/>
            <a:ext cx="9367204" cy="4041648"/>
          </a:xfrm>
        </p:spPr>
        <p:txBody>
          <a:bodyPr anchor="t">
            <a:normAutofit/>
          </a:bodyPr>
          <a:lstStyle/>
          <a:p>
            <a:r>
              <a:rPr lang="en-US" sz="2400"/>
              <a:t>A Consultant evaluates an organization’s needs and provides professional advice.</a:t>
            </a:r>
          </a:p>
          <a:p>
            <a:r>
              <a:rPr lang="en-US" sz="2400"/>
              <a:t>A Contractor provides goods or performs services.</a:t>
            </a:r>
          </a:p>
          <a:p>
            <a:r>
              <a:rPr lang="en-US" sz="2400"/>
              <a:t>Additionally, a Consultant’s expense is limited to a rate of $81.25 per hour or $650 a day</a:t>
            </a:r>
          </a:p>
          <a:p>
            <a:r>
              <a:rPr lang="en-US" sz="2400"/>
              <a:t>A contractor is not subject to the above maximum rate</a:t>
            </a:r>
          </a:p>
          <a:p>
            <a:r>
              <a:rPr lang="en-US" sz="2400"/>
              <a:t>For both Consultants and Contractors, the costs must be reasonable based on the nature and scope of the service and the cost of similar services in the area. </a:t>
            </a:r>
          </a:p>
        </p:txBody>
      </p:sp>
    </p:spTree>
    <p:extLst>
      <p:ext uri="{BB962C8B-B14F-4D97-AF65-F5344CB8AC3E}">
        <p14:creationId xmlns:p14="http://schemas.microsoft.com/office/powerpoint/2010/main" val="734250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3C31-E8E7-4491-9F29-C3F1DBD9101E}"/>
              </a:ext>
            </a:extLst>
          </p:cNvPr>
          <p:cNvSpPr>
            <a:spLocks noGrp="1"/>
          </p:cNvSpPr>
          <p:nvPr>
            <p:ph type="title"/>
          </p:nvPr>
        </p:nvSpPr>
        <p:spPr>
          <a:xfrm>
            <a:off x="1653363" y="365760"/>
            <a:ext cx="9367203" cy="1188720"/>
          </a:xfrm>
        </p:spPr>
        <p:txBody>
          <a:bodyPr>
            <a:normAutofit/>
          </a:bodyPr>
          <a:lstStyle/>
          <a:p>
            <a:r>
              <a:rPr lang="en-US" dirty="0"/>
              <a:t>Consultants &amp; Contractors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97DACA2-F8D4-4A73-B651-E534A82B760C}"/>
              </a:ext>
            </a:extLst>
          </p:cNvPr>
          <p:cNvSpPr>
            <a:spLocks noGrp="1"/>
          </p:cNvSpPr>
          <p:nvPr>
            <p:ph idx="1"/>
          </p:nvPr>
        </p:nvSpPr>
        <p:spPr>
          <a:xfrm>
            <a:off x="1653363" y="2176272"/>
            <a:ext cx="9367204" cy="4041648"/>
          </a:xfrm>
        </p:spPr>
        <p:txBody>
          <a:bodyPr anchor="t">
            <a:normAutofit/>
          </a:bodyPr>
          <a:lstStyle/>
          <a:p>
            <a:r>
              <a:rPr lang="en-US" sz="2400"/>
              <a:t>Either at the time the application is submitted OR when the first fiscal report with Consultant/Contractor reimbursement requested the Executed Contract or Memorandum of Understanding must be attached and it must at a minumum include the following:</a:t>
            </a:r>
          </a:p>
          <a:p>
            <a:pPr lvl="1"/>
            <a:r>
              <a:rPr lang="en-US" dirty="0"/>
              <a:t>Time Period effected (must be current)</a:t>
            </a:r>
          </a:p>
          <a:p>
            <a:pPr lvl="1"/>
            <a:r>
              <a:rPr lang="en-US" dirty="0"/>
              <a:t>Duties of each party </a:t>
            </a:r>
          </a:p>
          <a:p>
            <a:pPr lvl="1"/>
            <a:r>
              <a:rPr lang="en-US" dirty="0"/>
              <a:t>Pricing of Goods/services (hourly rate, cost per item, </a:t>
            </a:r>
            <a:r>
              <a:rPr lang="en-US"/>
              <a:t>etc</a:t>
            </a:r>
            <a:r>
              <a:rPr lang="en-US" dirty="0"/>
              <a:t> as applicable)</a:t>
            </a:r>
          </a:p>
          <a:p>
            <a:pPr lvl="1"/>
            <a:r>
              <a:rPr lang="en-US" dirty="0"/>
              <a:t>Signature of each </a:t>
            </a:r>
            <a:r>
              <a:rPr lang="en-US"/>
              <a:t>party </a:t>
            </a:r>
            <a:endParaRPr lang="en-US" dirty="0"/>
          </a:p>
        </p:txBody>
      </p:sp>
    </p:spTree>
    <p:extLst>
      <p:ext uri="{BB962C8B-B14F-4D97-AF65-F5344CB8AC3E}">
        <p14:creationId xmlns:p14="http://schemas.microsoft.com/office/powerpoint/2010/main" val="845614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25ED-844F-4B8C-95E8-837A07C0D9E8}"/>
              </a:ext>
            </a:extLst>
          </p:cNvPr>
          <p:cNvSpPr>
            <a:spLocks noGrp="1"/>
          </p:cNvSpPr>
          <p:nvPr>
            <p:ph type="title"/>
          </p:nvPr>
        </p:nvSpPr>
        <p:spPr>
          <a:xfrm>
            <a:off x="1653363" y="365760"/>
            <a:ext cx="9367203" cy="1188720"/>
          </a:xfrm>
        </p:spPr>
        <p:txBody>
          <a:bodyPr>
            <a:normAutofit/>
          </a:bodyPr>
          <a:lstStyle/>
          <a:p>
            <a:r>
              <a:rPr lang="en-US" dirty="0"/>
              <a:t>Program Income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B0397FC-0239-4B8A-846C-ED217A1232F3}"/>
              </a:ext>
            </a:extLst>
          </p:cNvPr>
          <p:cNvSpPr>
            <a:spLocks noGrp="1"/>
          </p:cNvSpPr>
          <p:nvPr>
            <p:ph idx="1"/>
          </p:nvPr>
        </p:nvSpPr>
        <p:spPr>
          <a:xfrm>
            <a:off x="1653363" y="2176272"/>
            <a:ext cx="9367204" cy="4041648"/>
          </a:xfrm>
        </p:spPr>
        <p:txBody>
          <a:bodyPr anchor="t">
            <a:normAutofit/>
          </a:bodyPr>
          <a:lstStyle/>
          <a:p>
            <a:r>
              <a:rPr lang="en-US" sz="2400" dirty="0"/>
              <a:t>Program Income is defined as gross income earned by the non-Federal entity that is directly generated by a supported activity or earned as a result of the Federal award during the period of performance.</a:t>
            </a:r>
          </a:p>
          <a:p>
            <a:pPr lvl="1"/>
            <a:r>
              <a:rPr lang="en-US" dirty="0"/>
              <a:t>Examples:</a:t>
            </a:r>
          </a:p>
          <a:p>
            <a:pPr lvl="2"/>
            <a:r>
              <a:rPr lang="en-US" sz="2400" dirty="0"/>
              <a:t>Registration Fees</a:t>
            </a:r>
          </a:p>
          <a:p>
            <a:pPr lvl="2"/>
            <a:r>
              <a:rPr lang="en-US" sz="2400" dirty="0"/>
              <a:t>Membership dues</a:t>
            </a:r>
          </a:p>
          <a:p>
            <a:r>
              <a:rPr lang="en-US" sz="2400" dirty="0"/>
              <a:t>More information regarding Program Income can be found in the Documentation Policy that was sent out from CJI in early January 2022.</a:t>
            </a:r>
          </a:p>
          <a:p>
            <a:r>
              <a:rPr lang="en-US" sz="2400" dirty="0"/>
              <a:t>Any questions should be referred to your Grant Manager</a:t>
            </a:r>
          </a:p>
        </p:txBody>
      </p:sp>
    </p:spTree>
    <p:extLst>
      <p:ext uri="{BB962C8B-B14F-4D97-AF65-F5344CB8AC3E}">
        <p14:creationId xmlns:p14="http://schemas.microsoft.com/office/powerpoint/2010/main" val="2868591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41DC-E7D4-4D04-A60A-EB9529C545BA}"/>
              </a:ext>
            </a:extLst>
          </p:cNvPr>
          <p:cNvSpPr>
            <a:spLocks noGrp="1"/>
          </p:cNvSpPr>
          <p:nvPr>
            <p:ph type="title"/>
          </p:nvPr>
        </p:nvSpPr>
        <p:spPr>
          <a:xfrm>
            <a:off x="1653363" y="365760"/>
            <a:ext cx="9367203" cy="1188720"/>
          </a:xfrm>
        </p:spPr>
        <p:txBody>
          <a:bodyPr>
            <a:normAutofit/>
          </a:bodyPr>
          <a:lstStyle/>
          <a:p>
            <a:r>
              <a:rPr lang="en-US" dirty="0"/>
              <a:t>Budget Summary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6FFA466-B157-45B2-8F60-82DD8A325889}"/>
              </a:ext>
            </a:extLst>
          </p:cNvPr>
          <p:cNvSpPr>
            <a:spLocks noGrp="1"/>
          </p:cNvSpPr>
          <p:nvPr>
            <p:ph idx="1"/>
          </p:nvPr>
        </p:nvSpPr>
        <p:spPr>
          <a:xfrm>
            <a:off x="1653363" y="2176272"/>
            <a:ext cx="9367204" cy="4041648"/>
          </a:xfrm>
        </p:spPr>
        <p:txBody>
          <a:bodyPr anchor="t">
            <a:normAutofit/>
          </a:bodyPr>
          <a:lstStyle/>
          <a:p>
            <a:r>
              <a:rPr lang="en-US" sz="2400" dirty="0"/>
              <a:t>The Budget Summary page automatically pulls information from the Budget sections. </a:t>
            </a:r>
          </a:p>
          <a:p>
            <a:r>
              <a:rPr lang="en-US" sz="2400" dirty="0"/>
              <a:t>The top grid section on the Budget Summary page is the Total Budget by Category and this grid includes match when match is a required part of the grant.</a:t>
            </a:r>
          </a:p>
          <a:p>
            <a:r>
              <a:rPr lang="en-US" sz="2400" dirty="0"/>
              <a:t>The second grid section is the Total Budget by fund source which breaks down the total amount of grant and match funds, if match is relevant. This section is important because it shows the % of grant funds and the % of match funds. </a:t>
            </a:r>
          </a:p>
        </p:txBody>
      </p:sp>
    </p:spTree>
    <p:extLst>
      <p:ext uri="{BB962C8B-B14F-4D97-AF65-F5344CB8AC3E}">
        <p14:creationId xmlns:p14="http://schemas.microsoft.com/office/powerpoint/2010/main" val="94593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B280-7B85-4CAD-94E0-04C3516E4BDD}"/>
              </a:ext>
            </a:extLst>
          </p:cNvPr>
          <p:cNvSpPr>
            <a:spLocks noGrp="1"/>
          </p:cNvSpPr>
          <p:nvPr>
            <p:ph type="title"/>
          </p:nvPr>
        </p:nvSpPr>
        <p:spPr>
          <a:xfrm>
            <a:off x="1653363" y="365760"/>
            <a:ext cx="9367203" cy="1188720"/>
          </a:xfrm>
        </p:spPr>
        <p:txBody>
          <a:bodyPr>
            <a:normAutofit/>
          </a:bodyPr>
          <a:lstStyle/>
          <a:p>
            <a:r>
              <a:rPr lang="en-US" dirty="0"/>
              <a:t>Budget Narrative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C0682D6-BF98-45E9-BDF0-5E738552D1FE}"/>
              </a:ext>
            </a:extLst>
          </p:cNvPr>
          <p:cNvSpPr>
            <a:spLocks noGrp="1"/>
          </p:cNvSpPr>
          <p:nvPr>
            <p:ph idx="1"/>
          </p:nvPr>
        </p:nvSpPr>
        <p:spPr>
          <a:xfrm>
            <a:off x="1653363" y="2176272"/>
            <a:ext cx="9367204" cy="4041648"/>
          </a:xfrm>
        </p:spPr>
        <p:txBody>
          <a:bodyPr anchor="t">
            <a:normAutofit/>
          </a:bodyPr>
          <a:lstStyle/>
          <a:p>
            <a:r>
              <a:rPr lang="en-US" sz="2400" dirty="0"/>
              <a:t>The Budget Narrative section is another section of the application that is rarely completed fully. </a:t>
            </a:r>
          </a:p>
          <a:p>
            <a:r>
              <a:rPr lang="en-US" sz="2400" dirty="0"/>
              <a:t>This section should be used to explain </a:t>
            </a:r>
            <a:r>
              <a:rPr lang="en-US" sz="2400" u="sng" dirty="0"/>
              <a:t>in detail </a:t>
            </a:r>
            <a:r>
              <a:rPr lang="en-US" sz="2400" dirty="0"/>
              <a:t>how each line item will be used within the program.  Additionally, there must be an explanation of exactly what will be included into any general categories, including but not limited to Utilities, office supplies, program supplies, or client needs. If the item is not listed in the budget narrative for one of the general categories, then the item will not be reimbursable.   </a:t>
            </a:r>
          </a:p>
        </p:txBody>
      </p:sp>
    </p:spTree>
    <p:extLst>
      <p:ext uri="{BB962C8B-B14F-4D97-AF65-F5344CB8AC3E}">
        <p14:creationId xmlns:p14="http://schemas.microsoft.com/office/powerpoint/2010/main" val="48862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C88B-A7A5-49FE-A66B-6C1F636B6EB0}"/>
              </a:ext>
            </a:extLst>
          </p:cNvPr>
          <p:cNvSpPr>
            <a:spLocks noGrp="1"/>
          </p:cNvSpPr>
          <p:nvPr>
            <p:ph type="title"/>
          </p:nvPr>
        </p:nvSpPr>
        <p:spPr>
          <a:xfrm>
            <a:off x="1653363" y="365760"/>
            <a:ext cx="9367203" cy="1188720"/>
          </a:xfrm>
        </p:spPr>
        <p:txBody>
          <a:bodyPr>
            <a:normAutofit/>
          </a:bodyPr>
          <a:lstStyle/>
          <a:p>
            <a:r>
              <a:rPr lang="en-US" dirty="0"/>
              <a:t>Budget Narrative</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FA3E85-E809-4354-BE17-0A30B9CECAF6}"/>
              </a:ext>
            </a:extLst>
          </p:cNvPr>
          <p:cNvSpPr>
            <a:spLocks noGrp="1"/>
          </p:cNvSpPr>
          <p:nvPr>
            <p:ph idx="1"/>
          </p:nvPr>
        </p:nvSpPr>
        <p:spPr>
          <a:xfrm>
            <a:off x="1653363" y="2176272"/>
            <a:ext cx="9367204" cy="4041648"/>
          </a:xfrm>
        </p:spPr>
        <p:txBody>
          <a:bodyPr anchor="t">
            <a:normAutofit/>
          </a:bodyPr>
          <a:lstStyle/>
          <a:p>
            <a:r>
              <a:rPr lang="en-US" sz="2400"/>
              <a:t>Each narrative box within the Budget Narrative has multiple questions within each section, each of these questions must be answered. </a:t>
            </a:r>
          </a:p>
          <a:p>
            <a:r>
              <a:rPr lang="en-US" sz="2400"/>
              <a:t>Internal Controls is an essential section that must be completed fully.  An explanation of each agency’s polices, procedures and systems in place to ensure your agency is following all rules, regulations and laws governing the grant should be included.  This should be a detailed explanation of the organization’s account for grant funds, tracking programmatic achievements, maintaining adequate records and exercising control over the grant. </a:t>
            </a:r>
          </a:p>
        </p:txBody>
      </p:sp>
    </p:spTree>
    <p:extLst>
      <p:ext uri="{BB962C8B-B14F-4D97-AF65-F5344CB8AC3E}">
        <p14:creationId xmlns:p14="http://schemas.microsoft.com/office/powerpoint/2010/main" val="144442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366F-6D55-406F-A586-C6CEBE0D1149}"/>
              </a:ext>
            </a:extLst>
          </p:cNvPr>
          <p:cNvSpPr>
            <a:spLocks noGrp="1"/>
          </p:cNvSpPr>
          <p:nvPr>
            <p:ph type="title"/>
          </p:nvPr>
        </p:nvSpPr>
        <p:spPr>
          <a:xfrm>
            <a:off x="1653363" y="365760"/>
            <a:ext cx="9367203" cy="1188720"/>
          </a:xfrm>
        </p:spPr>
        <p:txBody>
          <a:bodyPr>
            <a:normAutofit/>
          </a:bodyPr>
          <a:lstStyle/>
          <a:p>
            <a:r>
              <a:rPr lang="en-US" dirty="0"/>
              <a:t>Required Attachments</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B37325-E439-4E44-8711-E0817456B011}"/>
              </a:ext>
            </a:extLst>
          </p:cNvPr>
          <p:cNvSpPr>
            <a:spLocks noGrp="1"/>
          </p:cNvSpPr>
          <p:nvPr>
            <p:ph idx="1"/>
          </p:nvPr>
        </p:nvSpPr>
        <p:spPr>
          <a:xfrm>
            <a:off x="1653363" y="2176272"/>
            <a:ext cx="9367204" cy="4041648"/>
          </a:xfrm>
        </p:spPr>
        <p:txBody>
          <a:bodyPr anchor="t">
            <a:normAutofit/>
          </a:bodyPr>
          <a:lstStyle/>
          <a:p>
            <a:r>
              <a:rPr lang="en-US" sz="2400"/>
              <a:t>There are several required attachments that are consistent for each funding source and then there are a couple attachments required for specific grants</a:t>
            </a:r>
          </a:p>
          <a:p>
            <a:r>
              <a:rPr lang="en-US" sz="2400"/>
              <a:t>One of the required attachments for Non-Profit Agencies (Governmental Agencies are exempt from this attachment) is the Subgrantee Basic Budget/Total Agency Budget which consists of two tabs- Organization tab and Employee tab. This form is available through a link on the RFP and this form is required, it cannot be your own document.</a:t>
            </a:r>
          </a:p>
          <a:p>
            <a:pPr marL="0" indent="0">
              <a:buNone/>
            </a:pPr>
            <a:endParaRPr lang="en-US" sz="2400"/>
          </a:p>
        </p:txBody>
      </p:sp>
    </p:spTree>
    <p:extLst>
      <p:ext uri="{BB962C8B-B14F-4D97-AF65-F5344CB8AC3E}">
        <p14:creationId xmlns:p14="http://schemas.microsoft.com/office/powerpoint/2010/main" val="329703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7AD7-B949-407A-AE02-AF4053D58CFC}"/>
              </a:ext>
            </a:extLst>
          </p:cNvPr>
          <p:cNvSpPr>
            <a:spLocks noGrp="1"/>
          </p:cNvSpPr>
          <p:nvPr>
            <p:ph type="title"/>
          </p:nvPr>
        </p:nvSpPr>
        <p:spPr>
          <a:xfrm>
            <a:off x="1653363" y="365760"/>
            <a:ext cx="9367203" cy="1188720"/>
          </a:xfrm>
        </p:spPr>
        <p:txBody>
          <a:bodyPr>
            <a:normAutofit/>
          </a:bodyPr>
          <a:lstStyle/>
          <a:p>
            <a:r>
              <a:rPr lang="en-US" dirty="0"/>
              <a:t>Required Attachments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A7DC8EF-6F1A-4D0B-B7A0-2E24395FC70B}"/>
              </a:ext>
            </a:extLst>
          </p:cNvPr>
          <p:cNvSpPr>
            <a:spLocks noGrp="1"/>
          </p:cNvSpPr>
          <p:nvPr>
            <p:ph idx="1"/>
          </p:nvPr>
        </p:nvSpPr>
        <p:spPr>
          <a:xfrm>
            <a:off x="1653363" y="2176272"/>
            <a:ext cx="9367204" cy="4041648"/>
          </a:xfrm>
        </p:spPr>
        <p:txBody>
          <a:bodyPr anchor="t">
            <a:normAutofit/>
          </a:bodyPr>
          <a:lstStyle/>
          <a:p>
            <a:r>
              <a:rPr lang="en-US" sz="2200"/>
              <a:t>The Subgrantee Basic budget/Total Agency Budget is frequently completed incorrectly as well.  </a:t>
            </a:r>
          </a:p>
          <a:p>
            <a:pPr lvl="1"/>
            <a:r>
              <a:rPr lang="en-US" sz="2200"/>
              <a:t>The Revenue/Expenditure page should be completed fully with providing specific details as to the revenue sources for the program. This should include listing specific funding sources such as other Federal or State Grants, Foundation funds and program income if applicable. </a:t>
            </a:r>
          </a:p>
          <a:p>
            <a:pPr lvl="1"/>
            <a:r>
              <a:rPr lang="en-US" sz="2200"/>
              <a:t>Lines should be added if needed when listing each funding source</a:t>
            </a:r>
          </a:p>
          <a:p>
            <a:pPr lvl="1"/>
            <a:r>
              <a:rPr lang="en-US" sz="2200"/>
              <a:t>Instructions are on the document that explains what needs to be listed out individually and that additional lines can be added as necessary. </a:t>
            </a:r>
          </a:p>
          <a:p>
            <a:pPr lvl="1"/>
            <a:r>
              <a:rPr lang="en-US" sz="2200"/>
              <a:t>There is an additional line for Other Contributions if there is an income source that does not fit in any of the other columns. </a:t>
            </a:r>
          </a:p>
        </p:txBody>
      </p:sp>
    </p:spTree>
    <p:extLst>
      <p:ext uri="{BB962C8B-B14F-4D97-AF65-F5344CB8AC3E}">
        <p14:creationId xmlns:p14="http://schemas.microsoft.com/office/powerpoint/2010/main" val="26134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666A-8A58-4C72-A0D9-A5CA27174018}"/>
              </a:ext>
            </a:extLst>
          </p:cNvPr>
          <p:cNvSpPr>
            <a:spLocks noGrp="1"/>
          </p:cNvSpPr>
          <p:nvPr>
            <p:ph type="title"/>
          </p:nvPr>
        </p:nvSpPr>
        <p:spPr>
          <a:xfrm>
            <a:off x="1653363" y="365760"/>
            <a:ext cx="9367203" cy="1188720"/>
          </a:xfrm>
        </p:spPr>
        <p:txBody>
          <a:bodyPr>
            <a:normAutofit/>
          </a:bodyPr>
          <a:lstStyle/>
          <a:p>
            <a:r>
              <a:rPr lang="en-US" dirty="0"/>
              <a:t>Why is application training needed?</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15B7D07-82D7-4832-A7F6-1BBF296B1CBC}"/>
              </a:ext>
            </a:extLst>
          </p:cNvPr>
          <p:cNvSpPr>
            <a:spLocks noGrp="1"/>
          </p:cNvSpPr>
          <p:nvPr>
            <p:ph idx="1"/>
          </p:nvPr>
        </p:nvSpPr>
        <p:spPr>
          <a:xfrm>
            <a:off x="1653363" y="2176272"/>
            <a:ext cx="9367204" cy="4041648"/>
          </a:xfrm>
        </p:spPr>
        <p:txBody>
          <a:bodyPr anchor="t">
            <a:normAutofit/>
          </a:bodyPr>
          <a:lstStyle/>
          <a:p>
            <a:r>
              <a:rPr lang="en-US" sz="2400" dirty="0"/>
              <a:t>To reinforce the essential review of the Request for Proposals (RFP) that are created for each application.</a:t>
            </a:r>
          </a:p>
          <a:p>
            <a:r>
              <a:rPr lang="en-US" sz="2400" dirty="0"/>
              <a:t>To discuss the importance of applications being fully and accurately completed at the initial submission.  </a:t>
            </a:r>
          </a:p>
          <a:p>
            <a:r>
              <a:rPr lang="en-US" sz="2400" dirty="0"/>
              <a:t>To discuss the Review of applications </a:t>
            </a:r>
          </a:p>
          <a:p>
            <a:r>
              <a:rPr lang="en-US" sz="2400" dirty="0"/>
              <a:t>To clarify sections of applications that are regularly completed incorrectly or not fully.  </a:t>
            </a:r>
          </a:p>
          <a:p>
            <a:r>
              <a:rPr lang="en-US" sz="2400" dirty="0"/>
              <a:t>To discuss common errors on applications</a:t>
            </a:r>
          </a:p>
        </p:txBody>
      </p:sp>
    </p:spTree>
    <p:extLst>
      <p:ext uri="{BB962C8B-B14F-4D97-AF65-F5344CB8AC3E}">
        <p14:creationId xmlns:p14="http://schemas.microsoft.com/office/powerpoint/2010/main" val="3046527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FE84602-D0DD-477E-B163-13ABAC9D2FD9}"/>
              </a:ext>
            </a:extLst>
          </p:cNvPr>
          <p:cNvPicPr>
            <a:picLocks noChangeAspect="1"/>
          </p:cNvPicPr>
          <p:nvPr/>
        </p:nvPicPr>
        <p:blipFill rotWithShape="1">
          <a:blip r:embed="rId2"/>
          <a:srcRect t="6703" r="1" b="2804"/>
          <a:stretch/>
        </p:blipFill>
        <p:spPr>
          <a:xfrm>
            <a:off x="196850" y="145382"/>
            <a:ext cx="11798300" cy="6512763"/>
          </a:xfrm>
          <a:prstGeom prst="rect">
            <a:avLst/>
          </a:prstGeom>
        </p:spPr>
      </p:pic>
    </p:spTree>
    <p:extLst>
      <p:ext uri="{BB962C8B-B14F-4D97-AF65-F5344CB8AC3E}">
        <p14:creationId xmlns:p14="http://schemas.microsoft.com/office/powerpoint/2010/main" val="85514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7CC5F5ED-B026-4EEC-89B8-60104D08C98A}"/>
              </a:ext>
            </a:extLst>
          </p:cNvPr>
          <p:cNvGraphicFramePr>
            <a:graphicFrameLocks noGrp="1"/>
          </p:cNvGraphicFramePr>
          <p:nvPr>
            <p:extLst>
              <p:ext uri="{D42A27DB-BD31-4B8C-83A1-F6EECF244321}">
                <p14:modId xmlns:p14="http://schemas.microsoft.com/office/powerpoint/2010/main" val="891051310"/>
              </p:ext>
            </p:extLst>
          </p:nvPr>
        </p:nvGraphicFramePr>
        <p:xfrm>
          <a:off x="2297547" y="643467"/>
          <a:ext cx="7596906" cy="5571069"/>
        </p:xfrm>
        <a:graphic>
          <a:graphicData uri="http://schemas.openxmlformats.org/drawingml/2006/table">
            <a:tbl>
              <a:tblPr>
                <a:tableStyleId>{5C22544A-7EE6-4342-B048-85BDC9FD1C3A}</a:tableStyleId>
              </a:tblPr>
              <a:tblGrid>
                <a:gridCol w="3141807">
                  <a:extLst>
                    <a:ext uri="{9D8B030D-6E8A-4147-A177-3AD203B41FA5}">
                      <a16:colId xmlns:a16="http://schemas.microsoft.com/office/drawing/2014/main" val="2620427445"/>
                    </a:ext>
                  </a:extLst>
                </a:gridCol>
                <a:gridCol w="1630149">
                  <a:extLst>
                    <a:ext uri="{9D8B030D-6E8A-4147-A177-3AD203B41FA5}">
                      <a16:colId xmlns:a16="http://schemas.microsoft.com/office/drawing/2014/main" val="344257751"/>
                    </a:ext>
                  </a:extLst>
                </a:gridCol>
                <a:gridCol w="2824950">
                  <a:extLst>
                    <a:ext uri="{9D8B030D-6E8A-4147-A177-3AD203B41FA5}">
                      <a16:colId xmlns:a16="http://schemas.microsoft.com/office/drawing/2014/main" val="3795150755"/>
                    </a:ext>
                  </a:extLst>
                </a:gridCol>
              </a:tblGrid>
              <a:tr h="236339">
                <a:tc gridSpan="3">
                  <a:txBody>
                    <a:bodyPr/>
                    <a:lstStyle/>
                    <a:p>
                      <a:pPr algn="ctr" fontAlgn="ctr"/>
                      <a:r>
                        <a:rPr lang="en-US" sz="1300" u="none" strike="noStrike">
                          <a:effectLst/>
                        </a:rPr>
                        <a:t>Expenditure Details</a:t>
                      </a:r>
                      <a:endParaRPr lang="en-US" sz="1300" b="1" i="0" u="none" strike="noStrike">
                        <a:solidFill>
                          <a:srgbClr val="000000"/>
                        </a:solidFill>
                        <a:effectLst/>
                        <a:latin typeface="Calibri" panose="020F0502020204030204" pitchFamily="34" charset="0"/>
                      </a:endParaRPr>
                    </a:p>
                  </a:txBody>
                  <a:tcPr marL="7610" marR="7610" marT="761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2913081"/>
                  </a:ext>
                </a:extLst>
              </a:tr>
              <a:tr h="220455">
                <a:tc>
                  <a:txBody>
                    <a:bodyPr/>
                    <a:lstStyle/>
                    <a:p>
                      <a:pPr algn="ctr" fontAlgn="ctr"/>
                      <a:r>
                        <a:rPr lang="en-US" sz="1100" u="none" strike="noStrike">
                          <a:effectLst/>
                        </a:rPr>
                        <a:t> </a:t>
                      </a:r>
                      <a:endParaRPr lang="en-US" sz="11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100" u="none" strike="noStrike">
                          <a:effectLst/>
                        </a:rPr>
                        <a:t>Current Budget</a:t>
                      </a:r>
                      <a:endParaRPr lang="en-US" sz="11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100" u="none" strike="noStrike">
                          <a:effectLst/>
                        </a:rPr>
                        <a:t>Previous Years Expenditures</a:t>
                      </a:r>
                      <a:endParaRPr lang="en-US" sz="1100" b="1" i="1"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082518703"/>
                  </a:ext>
                </a:extLst>
              </a:tr>
              <a:tr h="204571">
                <a:tc>
                  <a:txBody>
                    <a:bodyPr/>
                    <a:lstStyle/>
                    <a:p>
                      <a:pPr algn="ctr" fontAlgn="ctr"/>
                      <a:r>
                        <a:rPr lang="en-US" sz="1000" u="none" strike="noStrike">
                          <a:effectLst/>
                        </a:rPr>
                        <a:t>Salaries/Wages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3895281008"/>
                  </a:ext>
                </a:extLst>
              </a:tr>
              <a:tr h="204571">
                <a:tc>
                  <a:txBody>
                    <a:bodyPr/>
                    <a:lstStyle/>
                    <a:p>
                      <a:pPr algn="ctr" fontAlgn="ctr"/>
                      <a:r>
                        <a:rPr lang="en-US" sz="1000" u="none" strike="noStrike">
                          <a:effectLst/>
                        </a:rPr>
                        <a:t>Benefits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1430198646"/>
                  </a:ext>
                </a:extLst>
              </a:tr>
              <a:tr h="204571">
                <a:tc>
                  <a:txBody>
                    <a:bodyPr/>
                    <a:lstStyle/>
                    <a:p>
                      <a:pPr algn="ctr" fontAlgn="ctr"/>
                      <a:r>
                        <a:rPr lang="en-US" sz="1000" u="none" strike="noStrike">
                          <a:effectLst/>
                        </a:rPr>
                        <a:t>Payroll Taxes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4110869287"/>
                  </a:ext>
                </a:extLst>
              </a:tr>
              <a:tr h="204571">
                <a:tc>
                  <a:txBody>
                    <a:bodyPr/>
                    <a:lstStyle/>
                    <a:p>
                      <a:pPr algn="ctr" fontAlgn="ctr"/>
                      <a:r>
                        <a:rPr lang="en-US" sz="1000" u="none" strike="noStrike">
                          <a:effectLst/>
                        </a:rPr>
                        <a:t>Professional Contract Services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1003024032"/>
                  </a:ext>
                </a:extLst>
              </a:tr>
              <a:tr h="204571">
                <a:tc>
                  <a:txBody>
                    <a:bodyPr/>
                    <a:lstStyle/>
                    <a:p>
                      <a:pPr algn="ctr" fontAlgn="ctr"/>
                      <a:r>
                        <a:rPr lang="en-US" sz="1000" u="none" strike="noStrike">
                          <a:effectLst/>
                        </a:rPr>
                        <a:t>Advertising, Promotion</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844867609"/>
                  </a:ext>
                </a:extLst>
              </a:tr>
              <a:tr h="204571">
                <a:tc>
                  <a:txBody>
                    <a:bodyPr/>
                    <a:lstStyle/>
                    <a:p>
                      <a:pPr algn="ctr" fontAlgn="ctr"/>
                      <a:r>
                        <a:rPr lang="en-US" sz="1000" u="none" strike="noStrike">
                          <a:effectLst/>
                        </a:rPr>
                        <a:t>Office/Operational Expenses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3858820003"/>
                  </a:ext>
                </a:extLst>
              </a:tr>
              <a:tr h="204571">
                <a:tc>
                  <a:txBody>
                    <a:bodyPr/>
                    <a:lstStyle/>
                    <a:p>
                      <a:pPr algn="ctr" fontAlgn="ctr"/>
                      <a:r>
                        <a:rPr lang="en-US" sz="1000" u="none" strike="noStrike">
                          <a:effectLst/>
                        </a:rPr>
                        <a:t>Information Technology</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786778421"/>
                  </a:ext>
                </a:extLst>
              </a:tr>
              <a:tr h="204571">
                <a:tc>
                  <a:txBody>
                    <a:bodyPr/>
                    <a:lstStyle/>
                    <a:p>
                      <a:pPr algn="ctr" fontAlgn="ctr"/>
                      <a:r>
                        <a:rPr lang="en-US" sz="1000" u="none" strike="noStrike">
                          <a:effectLst/>
                        </a:rPr>
                        <a:t>Phone</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4214409361"/>
                  </a:ext>
                </a:extLst>
              </a:tr>
              <a:tr h="204571">
                <a:tc>
                  <a:txBody>
                    <a:bodyPr/>
                    <a:lstStyle/>
                    <a:p>
                      <a:pPr algn="ctr" fontAlgn="ctr"/>
                      <a:r>
                        <a:rPr lang="en-US" sz="1000" u="none" strike="noStrike">
                          <a:effectLst/>
                        </a:rPr>
                        <a:t>Rent/Facility</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770793418"/>
                  </a:ext>
                </a:extLst>
              </a:tr>
              <a:tr h="204571">
                <a:tc>
                  <a:txBody>
                    <a:bodyPr/>
                    <a:lstStyle/>
                    <a:p>
                      <a:pPr algn="ctr" fontAlgn="ctr"/>
                      <a:r>
                        <a:rPr lang="en-US" sz="1000" u="none" strike="noStrike">
                          <a:effectLst/>
                        </a:rPr>
                        <a:t>Travel</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507982918"/>
                  </a:ext>
                </a:extLst>
              </a:tr>
              <a:tr h="204571">
                <a:tc>
                  <a:txBody>
                    <a:bodyPr/>
                    <a:lstStyle/>
                    <a:p>
                      <a:pPr algn="ctr" fontAlgn="ctr"/>
                      <a:r>
                        <a:rPr lang="en-US" sz="1000" u="none" strike="noStrike">
                          <a:effectLst/>
                        </a:rPr>
                        <a:t>Conferences/Meetings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3629117641"/>
                  </a:ext>
                </a:extLst>
              </a:tr>
              <a:tr h="204571">
                <a:tc>
                  <a:txBody>
                    <a:bodyPr/>
                    <a:lstStyle/>
                    <a:p>
                      <a:pPr algn="ctr" fontAlgn="ctr"/>
                      <a:r>
                        <a:rPr lang="en-US" sz="1000" u="none" strike="noStrike">
                          <a:effectLst/>
                        </a:rPr>
                        <a:t>Insurance</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834062135"/>
                  </a:ext>
                </a:extLst>
              </a:tr>
              <a:tr h="204571">
                <a:tc>
                  <a:txBody>
                    <a:bodyPr/>
                    <a:lstStyle/>
                    <a:p>
                      <a:pPr algn="ctr" fontAlgn="ctr"/>
                      <a:r>
                        <a:rPr lang="en-US" sz="1000" u="none" strike="noStrike">
                          <a:effectLst/>
                        </a:rPr>
                        <a:t>Training</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1870201121"/>
                  </a:ext>
                </a:extLst>
              </a:tr>
              <a:tr h="204571">
                <a:tc>
                  <a:txBody>
                    <a:bodyPr/>
                    <a:lstStyle/>
                    <a:p>
                      <a:pPr algn="ctr" fontAlgn="ctr"/>
                      <a:r>
                        <a:rPr lang="en-US" sz="1000" u="none" strike="noStrike">
                          <a:effectLst/>
                        </a:rPr>
                        <a:t>Grants/Assistance to Individuals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1256289275"/>
                  </a:ext>
                </a:extLst>
              </a:tr>
              <a:tr h="204571">
                <a:tc>
                  <a:txBody>
                    <a:bodyPr/>
                    <a:lstStyle/>
                    <a:p>
                      <a:pPr algn="ctr" fontAlgn="ctr"/>
                      <a:r>
                        <a:rPr lang="en-US" sz="1000" u="none" strike="noStrike">
                          <a:effectLst/>
                        </a:rPr>
                        <a:t>Client Transportation</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1416248555"/>
                  </a:ext>
                </a:extLst>
              </a:tr>
              <a:tr h="204571">
                <a:tc>
                  <a:txBody>
                    <a:bodyPr/>
                    <a:lstStyle/>
                    <a:p>
                      <a:pPr algn="ctr" fontAlgn="ctr"/>
                      <a:r>
                        <a:rPr lang="en-US" sz="1000" u="none" strike="noStrike">
                          <a:effectLst/>
                        </a:rPr>
                        <a:t>Program Materials/Resources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3303254816"/>
                  </a:ext>
                </a:extLst>
              </a:tr>
              <a:tr h="204571">
                <a:tc>
                  <a:txBody>
                    <a:bodyPr/>
                    <a:lstStyle/>
                    <a:p>
                      <a:pPr algn="ctr" fontAlgn="ctr"/>
                      <a:r>
                        <a:rPr lang="en-US" sz="1000" u="none" strike="noStrike">
                          <a:effectLst/>
                        </a:rPr>
                        <a:t>Residential Housing Supplies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3725068428"/>
                  </a:ext>
                </a:extLst>
              </a:tr>
              <a:tr h="204571">
                <a:tc>
                  <a:txBody>
                    <a:bodyPr/>
                    <a:lstStyle/>
                    <a:p>
                      <a:pPr algn="ctr" fontAlgn="ctr"/>
                      <a:r>
                        <a:rPr lang="en-US" sz="1000" u="none" strike="noStrike">
                          <a:effectLst/>
                        </a:rPr>
                        <a:t>Residential Food/Meals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4136882158"/>
                  </a:ext>
                </a:extLst>
              </a:tr>
              <a:tr h="204571">
                <a:tc>
                  <a:txBody>
                    <a:bodyPr/>
                    <a:lstStyle/>
                    <a:p>
                      <a:pPr algn="ctr" fontAlgn="ctr"/>
                      <a:r>
                        <a:rPr lang="en-US" sz="1000" u="none" strike="noStrike">
                          <a:effectLst/>
                        </a:rPr>
                        <a:t>Printing/Copying Costs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134545113"/>
                  </a:ext>
                </a:extLst>
              </a:tr>
              <a:tr h="204571">
                <a:tc>
                  <a:txBody>
                    <a:bodyPr/>
                    <a:lstStyle/>
                    <a:p>
                      <a:pPr algn="ctr" fontAlgn="ctr"/>
                      <a:r>
                        <a:rPr lang="en-US" sz="1000" u="none" strike="noStrike">
                          <a:effectLst/>
                        </a:rPr>
                        <a:t>Postage</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3952121580"/>
                  </a:ext>
                </a:extLst>
              </a:tr>
              <a:tr h="204571">
                <a:tc>
                  <a:txBody>
                    <a:bodyPr/>
                    <a:lstStyle/>
                    <a:p>
                      <a:pPr algn="ctr" fontAlgn="ctr"/>
                      <a:r>
                        <a:rPr lang="en-US" sz="1000" u="none" strike="noStrike">
                          <a:effectLst/>
                        </a:rPr>
                        <a:t>Utilities</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018290372"/>
                  </a:ext>
                </a:extLst>
              </a:tr>
              <a:tr h="204571">
                <a:tc>
                  <a:txBody>
                    <a:bodyPr/>
                    <a:lstStyle/>
                    <a:p>
                      <a:pPr algn="ctr" fontAlgn="ctr"/>
                      <a:r>
                        <a:rPr lang="en-US" sz="1000" u="none" strike="noStrike">
                          <a:effectLst/>
                        </a:rPr>
                        <a:t>Equipment</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320316027"/>
                  </a:ext>
                </a:extLst>
              </a:tr>
              <a:tr h="204571">
                <a:tc>
                  <a:txBody>
                    <a:bodyPr/>
                    <a:lstStyle/>
                    <a:p>
                      <a:pPr algn="ctr" fontAlgn="ctr"/>
                      <a:r>
                        <a:rPr lang="en-US" sz="1000" u="none" strike="noStrike">
                          <a:effectLst/>
                        </a:rPr>
                        <a:t>Other (Please identify)</a:t>
                      </a:r>
                      <a:endParaRPr lang="en-US" sz="1000" b="1" i="1"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596391110"/>
                  </a:ext>
                </a:extLst>
              </a:tr>
              <a:tr h="204571">
                <a:tc>
                  <a:txBody>
                    <a:bodyPr/>
                    <a:lstStyle/>
                    <a:p>
                      <a:pPr algn="ctr" fontAlgn="ctr"/>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2309042421"/>
                  </a:ext>
                </a:extLst>
              </a:tr>
              <a:tr h="204571">
                <a:tc>
                  <a:txBody>
                    <a:bodyPr/>
                    <a:lstStyle/>
                    <a:p>
                      <a:pPr algn="r" fontAlgn="ctr"/>
                      <a:r>
                        <a:rPr lang="en-US" sz="1000" u="none" strike="noStrike">
                          <a:effectLst/>
                        </a:rPr>
                        <a:t>Total:</a:t>
                      </a:r>
                      <a:endParaRPr lang="en-US" sz="1000" b="1"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a:effectLst/>
                        </a:rPr>
                        <a:t>$0.00</a:t>
                      </a:r>
                      <a:endParaRPr lang="en-US" sz="1000" b="1" i="0" u="none" strike="noStrike">
                        <a:solidFill>
                          <a:srgbClr val="000000"/>
                        </a:solidFill>
                        <a:effectLst/>
                        <a:latin typeface="Calibri" panose="020F0502020204030204" pitchFamily="34" charset="0"/>
                      </a:endParaRPr>
                    </a:p>
                  </a:txBody>
                  <a:tcPr marL="7610" marR="7610" marT="7610" marB="0" anchor="ctr"/>
                </a:tc>
                <a:tc>
                  <a:txBody>
                    <a:bodyPr/>
                    <a:lstStyle/>
                    <a:p>
                      <a:pPr algn="ctr" fontAlgn="ctr"/>
                      <a:r>
                        <a:rPr lang="en-US" sz="1000" u="none" strike="noStrike" dirty="0">
                          <a:effectLst/>
                        </a:rPr>
                        <a:t>$0.00</a:t>
                      </a:r>
                      <a:endParaRPr lang="en-US" sz="1000" b="1" i="0" u="none" strike="noStrike" dirty="0">
                        <a:solidFill>
                          <a:srgbClr val="000000"/>
                        </a:solidFill>
                        <a:effectLst/>
                        <a:latin typeface="Calibri" panose="020F0502020204030204" pitchFamily="34" charset="0"/>
                      </a:endParaRPr>
                    </a:p>
                  </a:txBody>
                  <a:tcPr marL="7610" marR="7610" marT="7610" marB="0" anchor="ctr"/>
                </a:tc>
                <a:extLst>
                  <a:ext uri="{0D108BD9-81ED-4DB2-BD59-A6C34878D82A}">
                    <a16:rowId xmlns:a16="http://schemas.microsoft.com/office/drawing/2014/main" val="1278140567"/>
                  </a:ext>
                </a:extLst>
              </a:tr>
            </a:tbl>
          </a:graphicData>
        </a:graphic>
      </p:graphicFrame>
    </p:spTree>
    <p:extLst>
      <p:ext uri="{BB962C8B-B14F-4D97-AF65-F5344CB8AC3E}">
        <p14:creationId xmlns:p14="http://schemas.microsoft.com/office/powerpoint/2010/main" val="848197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4C7C-3FE4-456B-82F1-DA542EAFFB95}"/>
              </a:ext>
            </a:extLst>
          </p:cNvPr>
          <p:cNvSpPr>
            <a:spLocks noGrp="1"/>
          </p:cNvSpPr>
          <p:nvPr>
            <p:ph type="title"/>
          </p:nvPr>
        </p:nvSpPr>
        <p:spPr>
          <a:xfrm>
            <a:off x="1653363" y="365760"/>
            <a:ext cx="9367203" cy="1188720"/>
          </a:xfrm>
        </p:spPr>
        <p:txBody>
          <a:bodyPr>
            <a:normAutofit/>
          </a:bodyPr>
          <a:lstStyle/>
          <a:p>
            <a:r>
              <a:rPr lang="en-US" dirty="0"/>
              <a:t>Required Attachments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77EED71-4E62-4BEF-AA1A-E56C7B405AE8}"/>
              </a:ext>
            </a:extLst>
          </p:cNvPr>
          <p:cNvSpPr>
            <a:spLocks noGrp="1"/>
          </p:cNvSpPr>
          <p:nvPr>
            <p:ph idx="1"/>
          </p:nvPr>
        </p:nvSpPr>
        <p:spPr>
          <a:xfrm>
            <a:off x="1653363" y="2176272"/>
            <a:ext cx="9367204" cy="4041648"/>
          </a:xfrm>
        </p:spPr>
        <p:txBody>
          <a:bodyPr anchor="t">
            <a:normAutofit/>
          </a:bodyPr>
          <a:lstStyle/>
          <a:p>
            <a:r>
              <a:rPr lang="en-US" sz="2000" dirty="0"/>
              <a:t>Subgrantee Basic Budget/Total Agency Budget:</a:t>
            </a:r>
          </a:p>
          <a:p>
            <a:pPr lvl="1"/>
            <a:r>
              <a:rPr lang="en-US" sz="2000" dirty="0"/>
              <a:t>The employee tab should be completed for those positions that are grant funded.  It is not necessary to put the positions on the grant that are only match. </a:t>
            </a:r>
          </a:p>
          <a:p>
            <a:pPr lvl="1"/>
            <a:r>
              <a:rPr lang="en-US" sz="2000" dirty="0"/>
              <a:t>The information entered in the employee tab should be consistent with the budget for the grant. For example, the salary or hourly pay should be the same on the Subgrantee Basic Budget as it is in the Personnel Section of this grant’s budget. The %’s that the employees are on other grants should be accurate as well, we will be checking those other grants to ensure the %’s are correct. </a:t>
            </a:r>
          </a:p>
          <a:p>
            <a:pPr lvl="1"/>
            <a:r>
              <a:rPr lang="en-US" sz="2000" dirty="0"/>
              <a:t>The total percentage of salary for the employees should be 100% and the other category must be explained in the source of other funds.  This section should never have unknown as the other category.</a:t>
            </a:r>
          </a:p>
        </p:txBody>
      </p:sp>
    </p:spTree>
    <p:extLst>
      <p:ext uri="{BB962C8B-B14F-4D97-AF65-F5344CB8AC3E}">
        <p14:creationId xmlns:p14="http://schemas.microsoft.com/office/powerpoint/2010/main" val="1351363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FFB7BDB-CDD0-4F50-98EE-B8F591966689}"/>
              </a:ext>
            </a:extLst>
          </p:cNvPr>
          <p:cNvGraphicFramePr>
            <a:graphicFrameLocks noGrp="1"/>
          </p:cNvGraphicFramePr>
          <p:nvPr>
            <p:extLst>
              <p:ext uri="{D42A27DB-BD31-4B8C-83A1-F6EECF244321}">
                <p14:modId xmlns:p14="http://schemas.microsoft.com/office/powerpoint/2010/main" val="441524003"/>
              </p:ext>
            </p:extLst>
          </p:nvPr>
        </p:nvGraphicFramePr>
        <p:xfrm>
          <a:off x="643467" y="2103637"/>
          <a:ext cx="10905073" cy="2650731"/>
        </p:xfrm>
        <a:graphic>
          <a:graphicData uri="http://schemas.openxmlformats.org/drawingml/2006/table">
            <a:tbl>
              <a:tblPr/>
              <a:tblGrid>
                <a:gridCol w="961661">
                  <a:extLst>
                    <a:ext uri="{9D8B030D-6E8A-4147-A177-3AD203B41FA5}">
                      <a16:colId xmlns:a16="http://schemas.microsoft.com/office/drawing/2014/main" val="3820749249"/>
                    </a:ext>
                  </a:extLst>
                </a:gridCol>
                <a:gridCol w="871254">
                  <a:extLst>
                    <a:ext uri="{9D8B030D-6E8A-4147-A177-3AD203B41FA5}">
                      <a16:colId xmlns:a16="http://schemas.microsoft.com/office/drawing/2014/main" val="130193833"/>
                    </a:ext>
                  </a:extLst>
                </a:gridCol>
                <a:gridCol w="1088900">
                  <a:extLst>
                    <a:ext uri="{9D8B030D-6E8A-4147-A177-3AD203B41FA5}">
                      <a16:colId xmlns:a16="http://schemas.microsoft.com/office/drawing/2014/main" val="1787657892"/>
                    </a:ext>
                  </a:extLst>
                </a:gridCol>
                <a:gridCol w="857860">
                  <a:extLst>
                    <a:ext uri="{9D8B030D-6E8A-4147-A177-3AD203B41FA5}">
                      <a16:colId xmlns:a16="http://schemas.microsoft.com/office/drawing/2014/main" val="3939128505"/>
                    </a:ext>
                  </a:extLst>
                </a:gridCol>
                <a:gridCol w="698812">
                  <a:extLst>
                    <a:ext uri="{9D8B030D-6E8A-4147-A177-3AD203B41FA5}">
                      <a16:colId xmlns:a16="http://schemas.microsoft.com/office/drawing/2014/main" val="236031308"/>
                    </a:ext>
                  </a:extLst>
                </a:gridCol>
                <a:gridCol w="698812">
                  <a:extLst>
                    <a:ext uri="{9D8B030D-6E8A-4147-A177-3AD203B41FA5}">
                      <a16:colId xmlns:a16="http://schemas.microsoft.com/office/drawing/2014/main" val="2940227869"/>
                    </a:ext>
                  </a:extLst>
                </a:gridCol>
                <a:gridCol w="539427">
                  <a:extLst>
                    <a:ext uri="{9D8B030D-6E8A-4147-A177-3AD203B41FA5}">
                      <a16:colId xmlns:a16="http://schemas.microsoft.com/office/drawing/2014/main" val="201186912"/>
                    </a:ext>
                  </a:extLst>
                </a:gridCol>
                <a:gridCol w="551147">
                  <a:extLst>
                    <a:ext uri="{9D8B030D-6E8A-4147-A177-3AD203B41FA5}">
                      <a16:colId xmlns:a16="http://schemas.microsoft.com/office/drawing/2014/main" val="702921264"/>
                    </a:ext>
                  </a:extLst>
                </a:gridCol>
                <a:gridCol w="459065">
                  <a:extLst>
                    <a:ext uri="{9D8B030D-6E8A-4147-A177-3AD203B41FA5}">
                      <a16:colId xmlns:a16="http://schemas.microsoft.com/office/drawing/2014/main" val="3849783529"/>
                    </a:ext>
                  </a:extLst>
                </a:gridCol>
                <a:gridCol w="470785">
                  <a:extLst>
                    <a:ext uri="{9D8B030D-6E8A-4147-A177-3AD203B41FA5}">
                      <a16:colId xmlns:a16="http://schemas.microsoft.com/office/drawing/2014/main" val="2945708665"/>
                    </a:ext>
                  </a:extLst>
                </a:gridCol>
                <a:gridCol w="539427">
                  <a:extLst>
                    <a:ext uri="{9D8B030D-6E8A-4147-A177-3AD203B41FA5}">
                      <a16:colId xmlns:a16="http://schemas.microsoft.com/office/drawing/2014/main" val="4022286269"/>
                    </a:ext>
                  </a:extLst>
                </a:gridCol>
                <a:gridCol w="561192">
                  <a:extLst>
                    <a:ext uri="{9D8B030D-6E8A-4147-A177-3AD203B41FA5}">
                      <a16:colId xmlns:a16="http://schemas.microsoft.com/office/drawing/2014/main" val="1088872331"/>
                    </a:ext>
                  </a:extLst>
                </a:gridCol>
                <a:gridCol w="539427">
                  <a:extLst>
                    <a:ext uri="{9D8B030D-6E8A-4147-A177-3AD203B41FA5}">
                      <a16:colId xmlns:a16="http://schemas.microsoft.com/office/drawing/2014/main" val="233812163"/>
                    </a:ext>
                  </a:extLst>
                </a:gridCol>
                <a:gridCol w="539428">
                  <a:extLst>
                    <a:ext uri="{9D8B030D-6E8A-4147-A177-3AD203B41FA5}">
                      <a16:colId xmlns:a16="http://schemas.microsoft.com/office/drawing/2014/main" val="2946100219"/>
                    </a:ext>
                  </a:extLst>
                </a:gridCol>
                <a:gridCol w="875942">
                  <a:extLst>
                    <a:ext uri="{9D8B030D-6E8A-4147-A177-3AD203B41FA5}">
                      <a16:colId xmlns:a16="http://schemas.microsoft.com/office/drawing/2014/main" val="1065541191"/>
                    </a:ext>
                  </a:extLst>
                </a:gridCol>
                <a:gridCol w="651934">
                  <a:extLst>
                    <a:ext uri="{9D8B030D-6E8A-4147-A177-3AD203B41FA5}">
                      <a16:colId xmlns:a16="http://schemas.microsoft.com/office/drawing/2014/main" val="2759558715"/>
                    </a:ext>
                  </a:extLst>
                </a:gridCol>
              </a:tblGrid>
              <a:tr h="343948">
                <a:tc gridSpan="16">
                  <a:txBody>
                    <a:bodyPr/>
                    <a:lstStyle/>
                    <a:p>
                      <a:pPr algn="ctr" fontAlgn="ctr">
                        <a:spcBef>
                          <a:spcPts val="0"/>
                        </a:spcBef>
                        <a:spcAft>
                          <a:spcPts val="0"/>
                        </a:spcAft>
                      </a:pPr>
                      <a:r>
                        <a:rPr lang="en-US" sz="1400" b="1" i="0" u="none" strike="noStrike">
                          <a:solidFill>
                            <a:srgbClr val="FF0000"/>
                          </a:solidFill>
                          <a:effectLst/>
                          <a:latin typeface="Calibri" panose="020F0502020204030204" pitchFamily="34" charset="0"/>
                        </a:rPr>
                        <a:t>Fill out this form only for employee's who will be paid with funds from this grant.</a:t>
                      </a:r>
                      <a:endParaRPr lang="en-US" sz="1900" b="0" i="0" u="none" strike="noStrike">
                        <a:effectLst/>
                        <a:latin typeface="Arial" panose="020B0604020202020204" pitchFamily="34" charset="0"/>
                      </a:endParaRPr>
                    </a:p>
                  </a:txBody>
                  <a:tcPr marL="96434" marR="96434" marT="48217" marB="48217">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791820"/>
                  </a:ext>
                </a:extLst>
              </a:tr>
              <a:tr h="327876">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Employee Name</a:t>
                      </a:r>
                      <a:endParaRPr lang="en-US" sz="1900" b="0" i="0" u="none" strike="noStrike">
                        <a:effectLst/>
                        <a:latin typeface="Arial" panose="020B0604020202020204" pitchFamily="34" charset="0"/>
                      </a:endParaRPr>
                    </a:p>
                  </a:txBody>
                  <a:tcPr marL="96434" marR="96434" marT="48217" marB="48217">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Job Title</a:t>
                      </a:r>
                      <a:endParaRPr lang="en-US" sz="1900" b="0" i="0" u="none" strike="noStrike">
                        <a:effectLst/>
                        <a:latin typeface="Arial" panose="020B0604020202020204" pitchFamily="34" charset="0"/>
                      </a:endParaRPr>
                    </a:p>
                  </a:txBody>
                  <a:tcPr marL="96434" marR="96434" marT="48217" marB="48217">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Salary/Rate</a:t>
                      </a:r>
                      <a:endParaRPr lang="en-US" sz="1900" b="0" i="0" u="none" strike="noStrike">
                        <a:effectLst/>
                        <a:latin typeface="Arial" panose="020B0604020202020204" pitchFamily="34" charset="0"/>
                      </a:endParaRPr>
                    </a:p>
                  </a:txBody>
                  <a:tcPr marL="96434" marR="96434" marT="48217" marB="48217">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Amount for Benefits</a:t>
                      </a:r>
                      <a:endParaRPr lang="en-US" sz="1900" b="0" i="0" u="none" strike="noStrike">
                        <a:effectLst/>
                        <a:latin typeface="Arial" panose="020B0604020202020204" pitchFamily="34" charset="0"/>
                      </a:endParaRPr>
                    </a:p>
                  </a:txBody>
                  <a:tcPr marL="96434" marR="96434" marT="48217" marB="48217">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FT/PT</a:t>
                      </a:r>
                      <a:endParaRPr lang="en-US" sz="1900" b="0" i="0" u="none" strike="noStrike">
                        <a:effectLst/>
                        <a:latin typeface="Arial" panose="020B0604020202020204" pitchFamily="34" charset="0"/>
                      </a:endParaRPr>
                    </a:p>
                  </a:txBody>
                  <a:tcPr marL="96434" marR="96434" marT="48217" marB="48217">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Hours per Week</a:t>
                      </a:r>
                      <a:endParaRPr lang="en-US" sz="1900" b="0" i="0" u="none" strike="noStrike">
                        <a:effectLst/>
                        <a:latin typeface="Arial" panose="020B0604020202020204" pitchFamily="34" charset="0"/>
                      </a:endParaRPr>
                    </a:p>
                  </a:txBody>
                  <a:tcPr marL="96434" marR="96434" marT="48217" marB="48217">
                    <a:lnL>
                      <a:noFill/>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9">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Funding Streams - % of Time</a:t>
                      </a:r>
                      <a:endParaRPr lang="en-US" sz="1900" b="0" i="0" u="none" strike="noStrike">
                        <a:effectLst/>
                        <a:latin typeface="Arial" panose="020B0604020202020204" pitchFamily="34" charset="0"/>
                      </a:endParaRPr>
                    </a:p>
                  </a:txBody>
                  <a:tcPr marL="96434" marR="96434" marT="48217" marB="48217">
                    <a:lnL>
                      <a:noFill/>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spcBef>
                          <a:spcPts val="0"/>
                        </a:spcBef>
                        <a:spcAft>
                          <a:spcPts val="0"/>
                        </a:spcAft>
                      </a:pPr>
                      <a:r>
                        <a:rPr lang="en-US" sz="1300" b="1" i="0" u="none" strike="noStrike">
                          <a:solidFill>
                            <a:srgbClr val="000000"/>
                          </a:solidFill>
                          <a:effectLst/>
                          <a:latin typeface="Calibri" panose="020F0502020204030204" pitchFamily="34" charset="0"/>
                        </a:rPr>
                        <a:t>Total</a:t>
                      </a:r>
                      <a:endParaRPr lang="en-US" sz="1900" b="0" i="0" u="none" strike="noStrike">
                        <a:effectLst/>
                        <a:latin typeface="Arial" panose="020B0604020202020204" pitchFamily="34" charset="0"/>
                      </a:endParaRPr>
                    </a:p>
                  </a:txBody>
                  <a:tcPr marL="96434" marR="96434" marT="48217" marB="48217">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06591243"/>
                  </a:ext>
                </a:extLst>
              </a:tr>
              <a:tr h="4343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DVPT</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FVPSA</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SASP</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SSBG</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STOP</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SAVAF</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VOCA</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Other</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300" b="0" i="1" u="none" strike="noStrike">
                          <a:solidFill>
                            <a:srgbClr val="000000"/>
                          </a:solidFill>
                          <a:effectLst/>
                          <a:latin typeface="Calibri" panose="020F0502020204030204" pitchFamily="34" charset="0"/>
                        </a:rPr>
                        <a:t>Source of Other Funds</a:t>
                      </a:r>
                      <a:endParaRPr lang="en-US" sz="1900" b="0" i="0" u="none" strike="noStrike">
                        <a:effectLst/>
                        <a:latin typeface="Arial" panose="020B0604020202020204" pitchFamily="34" charset="0"/>
                      </a:endParaRPr>
                    </a:p>
                  </a:txBody>
                  <a:tcPr marL="10045" marR="10045" marT="10045" marB="0" anchor="ctr">
                    <a:lnL>
                      <a:noFill/>
                    </a:lnL>
                    <a:lnR>
                      <a:noFill/>
                    </a:lnR>
                    <a:lnT>
                      <a:noFill/>
                    </a:lnT>
                    <a:lnB w="6350" cap="flat" cmpd="sng" algn="ctr">
                      <a:solidFill>
                        <a:srgbClr val="BFBFBF"/>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3269003243"/>
                  </a:ext>
                </a:extLst>
              </a:tr>
              <a:tr h="434355">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Susie Smith</a:t>
                      </a:r>
                      <a:endParaRPr lang="en-US" sz="1900" b="0" i="0" u="none" strike="noStrike">
                        <a:effectLst/>
                        <a:latin typeface="Arial" panose="020B0604020202020204" pitchFamily="34" charset="0"/>
                      </a:endParaRPr>
                    </a:p>
                  </a:txBody>
                  <a:tcPr marL="10045" marR="10045" marT="1004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Victim Advocate</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$19.50/hr</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    25,000.00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FT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40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30.0%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20.0%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40.0%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10.0%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Foundation funds</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100%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77288392"/>
                  </a:ext>
                </a:extLst>
              </a:tr>
              <a:tr h="627223">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Jenny Jones</a:t>
                      </a:r>
                      <a:endParaRPr lang="en-US" sz="1900" b="0" i="0" u="none" strike="noStrike">
                        <a:effectLst/>
                        <a:latin typeface="Arial" panose="020B0604020202020204" pitchFamily="34" charset="0"/>
                      </a:endParaRPr>
                    </a:p>
                  </a:txBody>
                  <a:tcPr marL="10045" marR="10045" marT="1004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Victim Advocate Supervisor</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$45,000/yr</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    30,000.00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FT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40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25.0%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10.0%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20.0%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45.0%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Foundation funds/ Donations</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100%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15470749"/>
                  </a:ext>
                </a:extLst>
              </a:tr>
              <a:tr h="241487">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0%</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71303904"/>
                  </a:ext>
                </a:extLst>
              </a:tr>
              <a:tr h="241487">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a:solidFill>
                            <a:srgbClr val="000000"/>
                          </a:solidFill>
                          <a:effectLst/>
                          <a:latin typeface="Calibri" panose="020F0502020204030204" pitchFamily="34" charset="0"/>
                        </a:rPr>
                        <a:t> </a:t>
                      </a:r>
                      <a:endParaRPr lang="en-US" sz="1900" b="0" i="0" u="none" strike="noStrike">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US" sz="1300" b="0" i="0" u="none" strike="noStrike" dirty="0">
                          <a:solidFill>
                            <a:srgbClr val="000000"/>
                          </a:solidFill>
                          <a:effectLst/>
                          <a:latin typeface="Calibri" panose="020F0502020204030204" pitchFamily="34" charset="0"/>
                        </a:rPr>
                        <a:t>0%</a:t>
                      </a:r>
                      <a:endParaRPr lang="en-US" sz="1900" b="0" i="0" u="none" strike="noStrike" dirty="0">
                        <a:effectLst/>
                        <a:latin typeface="Arial" panose="020B0604020202020204" pitchFamily="34" charset="0"/>
                      </a:endParaRPr>
                    </a:p>
                  </a:txBody>
                  <a:tcPr marL="10045" marR="10045" marT="10045"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46683740"/>
                  </a:ext>
                </a:extLst>
              </a:tr>
            </a:tbl>
          </a:graphicData>
        </a:graphic>
      </p:graphicFrame>
    </p:spTree>
    <p:extLst>
      <p:ext uri="{BB962C8B-B14F-4D97-AF65-F5344CB8AC3E}">
        <p14:creationId xmlns:p14="http://schemas.microsoft.com/office/powerpoint/2010/main" val="3539813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55FB-5367-4C6C-9A85-A9F857423C4F}"/>
              </a:ext>
            </a:extLst>
          </p:cNvPr>
          <p:cNvSpPr>
            <a:spLocks noGrp="1"/>
          </p:cNvSpPr>
          <p:nvPr>
            <p:ph type="title"/>
          </p:nvPr>
        </p:nvSpPr>
        <p:spPr>
          <a:xfrm>
            <a:off x="1653363" y="365760"/>
            <a:ext cx="9367203" cy="1188720"/>
          </a:xfrm>
        </p:spPr>
        <p:txBody>
          <a:bodyPr>
            <a:normAutofit/>
          </a:bodyPr>
          <a:lstStyle/>
          <a:p>
            <a:r>
              <a:rPr lang="en-US" dirty="0"/>
              <a:t>Required Attachments,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ADC1A1-BFAF-472A-9608-8222A15E7A84}"/>
              </a:ext>
            </a:extLst>
          </p:cNvPr>
          <p:cNvSpPr>
            <a:spLocks noGrp="1"/>
          </p:cNvSpPr>
          <p:nvPr>
            <p:ph idx="1"/>
          </p:nvPr>
        </p:nvSpPr>
        <p:spPr>
          <a:xfrm>
            <a:off x="1653363" y="2176272"/>
            <a:ext cx="9367204" cy="4041648"/>
          </a:xfrm>
        </p:spPr>
        <p:txBody>
          <a:bodyPr anchor="t">
            <a:normAutofit/>
          </a:bodyPr>
          <a:lstStyle/>
          <a:p>
            <a:r>
              <a:rPr lang="en-US" sz="2200"/>
              <a:t>Indirect Cost Rate</a:t>
            </a:r>
          </a:p>
          <a:p>
            <a:pPr lvl="1"/>
            <a:r>
              <a:rPr lang="en-US" sz="2200"/>
              <a:t>Is Federally approved and Agency will have an approval Letter with effective date and approved rate</a:t>
            </a:r>
          </a:p>
          <a:p>
            <a:pPr lvl="1"/>
            <a:r>
              <a:rPr lang="en-US" sz="2200"/>
              <a:t>Current approval letter must be attached to this section</a:t>
            </a:r>
          </a:p>
          <a:p>
            <a:pPr lvl="1"/>
            <a:r>
              <a:rPr lang="en-US" sz="2200"/>
              <a:t>Indirect cost rate will only be allowable on the grant while it is approved, if it ends during the grant period then it must be renewed before the end of the previous agreement, or it will have to be ended on the grant. </a:t>
            </a:r>
          </a:p>
          <a:p>
            <a:r>
              <a:rPr lang="en-US" sz="2200"/>
              <a:t>De Minimis</a:t>
            </a:r>
          </a:p>
          <a:p>
            <a:pPr lvl="1"/>
            <a:r>
              <a:rPr lang="en-US" sz="2200"/>
              <a:t>Is 10% of modified total direct costs (MTDC), then a list must be provided of indirect costs and the calculation used to determine the amount charged</a:t>
            </a:r>
          </a:p>
        </p:txBody>
      </p:sp>
    </p:spTree>
    <p:extLst>
      <p:ext uri="{BB962C8B-B14F-4D97-AF65-F5344CB8AC3E}">
        <p14:creationId xmlns:p14="http://schemas.microsoft.com/office/powerpoint/2010/main" val="1864055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CA1-4451-4C79-89DB-F93600E919A1}"/>
              </a:ext>
            </a:extLst>
          </p:cNvPr>
          <p:cNvSpPr>
            <a:spLocks noGrp="1"/>
          </p:cNvSpPr>
          <p:nvPr>
            <p:ph type="title"/>
          </p:nvPr>
        </p:nvSpPr>
        <p:spPr>
          <a:xfrm>
            <a:off x="1653363" y="365760"/>
            <a:ext cx="9367203" cy="1188720"/>
          </a:xfrm>
        </p:spPr>
        <p:txBody>
          <a:bodyPr>
            <a:normAutofit/>
          </a:bodyPr>
          <a:lstStyle/>
          <a:p>
            <a:r>
              <a:rPr lang="en-US" dirty="0"/>
              <a:t>Required Attachments,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C416BFE-5275-4547-9641-74C0E2A49C18}"/>
              </a:ext>
            </a:extLst>
          </p:cNvPr>
          <p:cNvSpPr>
            <a:spLocks noGrp="1"/>
          </p:cNvSpPr>
          <p:nvPr>
            <p:ph idx="1"/>
          </p:nvPr>
        </p:nvSpPr>
        <p:spPr>
          <a:xfrm>
            <a:off x="1653363" y="2176272"/>
            <a:ext cx="9367204" cy="4041648"/>
          </a:xfrm>
        </p:spPr>
        <p:txBody>
          <a:bodyPr anchor="t">
            <a:normAutofit/>
          </a:bodyPr>
          <a:lstStyle/>
          <a:p>
            <a:r>
              <a:rPr lang="en-US" sz="2400"/>
              <a:t>Sustainability Plan details the applicant’s plan to maintain the program once the grant fund period expires.</a:t>
            </a:r>
          </a:p>
          <a:p>
            <a:pPr lvl="1"/>
            <a:r>
              <a:rPr lang="en-US" dirty="0"/>
              <a:t>Agencies should have a plan for how to continue services if funds are decreased or ended</a:t>
            </a:r>
          </a:p>
          <a:p>
            <a:pPr marL="457200" lvl="1" indent="0">
              <a:buNone/>
            </a:pPr>
            <a:endParaRPr lang="en-US" dirty="0"/>
          </a:p>
          <a:p>
            <a:r>
              <a:rPr lang="en-US" sz="2400"/>
              <a:t>Timeline for the completion of the funded project and/or expenditure of grant funds for this project. </a:t>
            </a:r>
          </a:p>
        </p:txBody>
      </p:sp>
    </p:spTree>
    <p:extLst>
      <p:ext uri="{BB962C8B-B14F-4D97-AF65-F5344CB8AC3E}">
        <p14:creationId xmlns:p14="http://schemas.microsoft.com/office/powerpoint/2010/main" val="2834466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0D98-F8DF-473C-9959-F4C5443F537A}"/>
              </a:ext>
            </a:extLst>
          </p:cNvPr>
          <p:cNvSpPr>
            <a:spLocks noGrp="1"/>
          </p:cNvSpPr>
          <p:nvPr>
            <p:ph type="title"/>
          </p:nvPr>
        </p:nvSpPr>
        <p:spPr>
          <a:xfrm>
            <a:off x="1653363" y="365760"/>
            <a:ext cx="9367203" cy="1188720"/>
          </a:xfrm>
        </p:spPr>
        <p:txBody>
          <a:bodyPr>
            <a:normAutofit/>
          </a:bodyPr>
          <a:lstStyle/>
          <a:p>
            <a:r>
              <a:rPr lang="en-US" dirty="0"/>
              <a:t>Required Attachments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76487E-12D2-4780-9CD6-381501738195}"/>
              </a:ext>
            </a:extLst>
          </p:cNvPr>
          <p:cNvSpPr>
            <a:spLocks noGrp="1"/>
          </p:cNvSpPr>
          <p:nvPr>
            <p:ph idx="1"/>
          </p:nvPr>
        </p:nvSpPr>
        <p:spPr>
          <a:xfrm>
            <a:off x="1653363" y="2176272"/>
            <a:ext cx="9367204" cy="4041648"/>
          </a:xfrm>
        </p:spPr>
        <p:txBody>
          <a:bodyPr anchor="t">
            <a:normAutofit/>
          </a:bodyPr>
          <a:lstStyle/>
          <a:p>
            <a:r>
              <a:rPr lang="en-US" sz="2400" dirty="0"/>
              <a:t>Letters of Endorsement:</a:t>
            </a:r>
          </a:p>
          <a:p>
            <a:pPr lvl="1"/>
            <a:r>
              <a:rPr lang="en-US" dirty="0"/>
              <a:t>These letters should be from Community Agencies that evidences their support for the grant funded program specific to </a:t>
            </a:r>
            <a:r>
              <a:rPr lang="en-US"/>
              <a:t>this application. </a:t>
            </a:r>
            <a:endParaRPr lang="en-US" dirty="0"/>
          </a:p>
          <a:p>
            <a:pPr lvl="1"/>
            <a:endParaRPr lang="en-US" dirty="0"/>
          </a:p>
          <a:p>
            <a:r>
              <a:rPr lang="en-US" sz="2400" u="sng" dirty="0"/>
              <a:t>STOP GRANT REQUIRED ONLY FOR GOVERNMENTAL ENTITIES</a:t>
            </a:r>
          </a:p>
          <a:p>
            <a:pPr lvl="1"/>
            <a:r>
              <a:rPr lang="en-US" dirty="0"/>
              <a:t>Consultation letter- This letter shows that Court, Law Enforcement and Prosecutors have consulted with a </a:t>
            </a:r>
            <a:r>
              <a:rPr lang="en-US" u="sng" dirty="0"/>
              <a:t>Non-Profit Agency </a:t>
            </a:r>
            <a:r>
              <a:rPr lang="en-US" dirty="0"/>
              <a:t>during the completion of the STOP application. Example of form is attached in the back of the STOP RFP.</a:t>
            </a:r>
            <a:endParaRPr lang="en-US" u="sng" dirty="0"/>
          </a:p>
        </p:txBody>
      </p:sp>
    </p:spTree>
    <p:extLst>
      <p:ext uri="{BB962C8B-B14F-4D97-AF65-F5344CB8AC3E}">
        <p14:creationId xmlns:p14="http://schemas.microsoft.com/office/powerpoint/2010/main" val="3220469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14F6-33A5-4ABC-BF83-D5AB35C1146A}"/>
              </a:ext>
            </a:extLst>
          </p:cNvPr>
          <p:cNvSpPr>
            <a:spLocks noGrp="1"/>
          </p:cNvSpPr>
          <p:nvPr>
            <p:ph type="title"/>
          </p:nvPr>
        </p:nvSpPr>
        <p:spPr>
          <a:xfrm>
            <a:off x="1653363" y="365760"/>
            <a:ext cx="9367203" cy="1188720"/>
          </a:xfrm>
        </p:spPr>
        <p:txBody>
          <a:bodyPr>
            <a:normAutofit/>
          </a:bodyPr>
          <a:lstStyle/>
          <a:p>
            <a:r>
              <a:rPr lang="en-US" dirty="0"/>
              <a:t>Required Attachments, </a:t>
            </a:r>
            <a:r>
              <a:rPr lang="en-US" dirty="0" err="1"/>
              <a:t>con’t</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92C283-50AB-456D-8FB1-36CD9474E116}"/>
              </a:ext>
            </a:extLst>
          </p:cNvPr>
          <p:cNvSpPr>
            <a:spLocks noGrp="1"/>
          </p:cNvSpPr>
          <p:nvPr>
            <p:ph idx="1"/>
          </p:nvPr>
        </p:nvSpPr>
        <p:spPr>
          <a:xfrm>
            <a:off x="1653363" y="2176272"/>
            <a:ext cx="9367204" cy="4041648"/>
          </a:xfrm>
        </p:spPr>
        <p:txBody>
          <a:bodyPr anchor="t">
            <a:normAutofit/>
          </a:bodyPr>
          <a:lstStyle/>
          <a:p>
            <a:r>
              <a:rPr lang="en-US" sz="2200" u="sng"/>
              <a:t>LEGAL SERVICES CERTIFICATION LETTER- STOP GRANT ONLY</a:t>
            </a:r>
          </a:p>
          <a:p>
            <a:pPr lvl="1"/>
            <a:r>
              <a:rPr lang="en-US" sz="2200"/>
              <a:t>If the Agency is planning on utilizing STOP Funding to support </a:t>
            </a:r>
            <a:r>
              <a:rPr lang="en-US" sz="2200" u="sng"/>
              <a:t>legal assistance </a:t>
            </a:r>
            <a:r>
              <a:rPr lang="en-US" sz="2200"/>
              <a:t>then they must submit a letter stating that they will comply with all statutory requirements. Example at the end of the RFP.</a:t>
            </a:r>
          </a:p>
          <a:p>
            <a:r>
              <a:rPr lang="en-US" sz="2200"/>
              <a:t>Miscellaneous:</a:t>
            </a:r>
          </a:p>
          <a:p>
            <a:pPr lvl="1"/>
            <a:r>
              <a:rPr lang="en-US" sz="2200"/>
              <a:t>Completed and signed EEOP Certification form</a:t>
            </a:r>
          </a:p>
          <a:p>
            <a:pPr lvl="2"/>
            <a:r>
              <a:rPr lang="en-US" sz="2200"/>
              <a:t>If this is a Governmental entity then this form should be for the entire County or City, not just the specific agency. </a:t>
            </a:r>
          </a:p>
          <a:p>
            <a:pPr lvl="1"/>
            <a:r>
              <a:rPr lang="en-US" sz="2200"/>
              <a:t>Job Descriptions for all positions listed on the budget, including those that are only match lines</a:t>
            </a:r>
          </a:p>
          <a:p>
            <a:pPr lvl="1"/>
            <a:r>
              <a:rPr lang="en-US" sz="2200"/>
              <a:t>If applicable, attach other requested information</a:t>
            </a:r>
          </a:p>
        </p:txBody>
      </p:sp>
    </p:spTree>
    <p:extLst>
      <p:ext uri="{BB962C8B-B14F-4D97-AF65-F5344CB8AC3E}">
        <p14:creationId xmlns:p14="http://schemas.microsoft.com/office/powerpoint/2010/main" val="229627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ECB7-4C15-430D-A75B-D7A4E310833A}"/>
              </a:ext>
            </a:extLst>
          </p:cNvPr>
          <p:cNvSpPr>
            <a:spLocks noGrp="1"/>
          </p:cNvSpPr>
          <p:nvPr>
            <p:ph type="title"/>
          </p:nvPr>
        </p:nvSpPr>
        <p:spPr>
          <a:xfrm>
            <a:off x="1653363" y="365760"/>
            <a:ext cx="9367203" cy="1188720"/>
          </a:xfrm>
        </p:spPr>
        <p:txBody>
          <a:bodyPr>
            <a:normAutofit/>
          </a:bodyPr>
          <a:lstStyle/>
          <a:p>
            <a:r>
              <a:rPr lang="en-US" dirty="0"/>
              <a:t>Important reminders</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498AD4-6D6F-49DB-BC24-6A7A7C8C2480}"/>
              </a:ext>
            </a:extLst>
          </p:cNvPr>
          <p:cNvSpPr>
            <a:spLocks noGrp="1"/>
          </p:cNvSpPr>
          <p:nvPr>
            <p:ph idx="1"/>
          </p:nvPr>
        </p:nvSpPr>
        <p:spPr>
          <a:xfrm>
            <a:off x="1653363" y="2176272"/>
            <a:ext cx="9367204" cy="4041648"/>
          </a:xfrm>
        </p:spPr>
        <p:txBody>
          <a:bodyPr anchor="t">
            <a:normAutofit/>
          </a:bodyPr>
          <a:lstStyle/>
          <a:p>
            <a:r>
              <a:rPr lang="en-US" sz="2400"/>
              <a:t>Read the RFP before starting application</a:t>
            </a:r>
          </a:p>
          <a:p>
            <a:r>
              <a:rPr lang="en-US" sz="2400"/>
              <a:t>Answer questions fully, including each part of the question</a:t>
            </a:r>
          </a:p>
          <a:p>
            <a:r>
              <a:rPr lang="en-US" sz="2400"/>
              <a:t>Ensure that math is accurate in the budget and line items are in the correct categories</a:t>
            </a:r>
          </a:p>
          <a:p>
            <a:r>
              <a:rPr lang="en-US" sz="2400"/>
              <a:t>Be very specific and detailed in the budget narrative answering all questions and explaining all line items </a:t>
            </a:r>
          </a:p>
          <a:p>
            <a:r>
              <a:rPr lang="en-US" sz="2400"/>
              <a:t>Make sure the Goals, Objectives and Outcomes are SMART- </a:t>
            </a:r>
            <a:r>
              <a:rPr lang="en-US" sz="2400" u="sng"/>
              <a:t>S</a:t>
            </a:r>
            <a:r>
              <a:rPr lang="en-US" sz="2400"/>
              <a:t>pecific, </a:t>
            </a:r>
            <a:r>
              <a:rPr lang="en-US" sz="2400" u="sng"/>
              <a:t>M</a:t>
            </a:r>
            <a:r>
              <a:rPr lang="en-US" sz="2400"/>
              <a:t>easurable, </a:t>
            </a:r>
            <a:r>
              <a:rPr lang="en-US" sz="2400" u="sng"/>
              <a:t>A</a:t>
            </a:r>
            <a:r>
              <a:rPr lang="en-US" sz="2400"/>
              <a:t>chievable, </a:t>
            </a:r>
            <a:r>
              <a:rPr lang="en-US" sz="2400" u="sng"/>
              <a:t>R</a:t>
            </a:r>
            <a:r>
              <a:rPr lang="en-US" sz="2400"/>
              <a:t>ealistic and </a:t>
            </a:r>
            <a:r>
              <a:rPr lang="en-US" sz="2400" u="sng"/>
              <a:t>T</a:t>
            </a:r>
            <a:r>
              <a:rPr lang="en-US" sz="2400"/>
              <a:t>imely and you must create a system to measuring the specific objectives and outcomes so that they can be reported in the Program Reports. </a:t>
            </a:r>
          </a:p>
          <a:p>
            <a:endParaRPr lang="en-US" sz="2400"/>
          </a:p>
          <a:p>
            <a:endParaRPr lang="en-US" sz="2400"/>
          </a:p>
        </p:txBody>
      </p:sp>
    </p:spTree>
    <p:extLst>
      <p:ext uri="{BB962C8B-B14F-4D97-AF65-F5344CB8AC3E}">
        <p14:creationId xmlns:p14="http://schemas.microsoft.com/office/powerpoint/2010/main" val="2294183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lose-up of question mark on a hardwood floor against a wall">
            <a:extLst>
              <a:ext uri="{FF2B5EF4-FFF2-40B4-BE49-F238E27FC236}">
                <a16:creationId xmlns:a16="http://schemas.microsoft.com/office/drawing/2014/main" id="{BC85619B-5CD7-4008-8B45-D2C580D94A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13" r="45552" b="9091"/>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7E6F2693-286D-43B1-8BC0-4DABDF0B51B4}"/>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a:t>Questions????</a:t>
            </a:r>
          </a:p>
        </p:txBody>
      </p:sp>
      <p:sp>
        <p:nvSpPr>
          <p:cNvPr id="10" name="Freeform: Shape 9">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8160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FF9A-1037-4B86-9B7E-7F3F4A4F0542}"/>
              </a:ext>
            </a:extLst>
          </p:cNvPr>
          <p:cNvSpPr>
            <a:spLocks noGrp="1"/>
          </p:cNvSpPr>
          <p:nvPr>
            <p:ph type="title"/>
          </p:nvPr>
        </p:nvSpPr>
        <p:spPr>
          <a:xfrm>
            <a:off x="1653363" y="365760"/>
            <a:ext cx="9367203" cy="1188720"/>
          </a:xfrm>
        </p:spPr>
        <p:txBody>
          <a:bodyPr>
            <a:normAutofit/>
          </a:bodyPr>
          <a:lstStyle/>
          <a:p>
            <a:r>
              <a:rPr lang="en-US" dirty="0"/>
              <a:t>Requests for Proposals (RFP)</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0E5F3E2-6ADC-43FE-A8E0-BC106B5CBFCE}"/>
              </a:ext>
            </a:extLst>
          </p:cNvPr>
          <p:cNvSpPr>
            <a:spLocks noGrp="1"/>
          </p:cNvSpPr>
          <p:nvPr>
            <p:ph idx="1"/>
          </p:nvPr>
        </p:nvSpPr>
        <p:spPr>
          <a:xfrm>
            <a:off x="1653363" y="2176272"/>
            <a:ext cx="9367204" cy="4041648"/>
          </a:xfrm>
        </p:spPr>
        <p:txBody>
          <a:bodyPr anchor="t">
            <a:normAutofit/>
          </a:bodyPr>
          <a:lstStyle/>
          <a:p>
            <a:r>
              <a:rPr lang="en-US" sz="2400" dirty="0"/>
              <a:t>What is a Request for Proposal?</a:t>
            </a:r>
          </a:p>
          <a:p>
            <a:pPr lvl="1"/>
            <a:r>
              <a:rPr lang="en-US" dirty="0"/>
              <a:t>It is the document that CJI creates to explain the basic information about the grant such as the grant period, the application period and the funding source, what the grant funds can be used for- Program Scope, what is required to be submitted with the application, allowable and unallowable use of funds and much more information. </a:t>
            </a:r>
          </a:p>
          <a:p>
            <a:pPr lvl="1"/>
            <a:r>
              <a:rPr lang="en-US" dirty="0"/>
              <a:t>Some information is consistent between all RFP’s however there is important information specific to the grant funding source as well. </a:t>
            </a:r>
          </a:p>
          <a:p>
            <a:pPr lvl="1"/>
            <a:r>
              <a:rPr lang="en-US" dirty="0"/>
              <a:t>It is essential that the RFP is read before each application is created and  that it is utilized during the grant writing process as well</a:t>
            </a:r>
            <a:r>
              <a:rPr lang="en-US" sz="2000" dirty="0"/>
              <a:t>. </a:t>
            </a:r>
          </a:p>
        </p:txBody>
      </p:sp>
    </p:spTree>
    <p:extLst>
      <p:ext uri="{BB962C8B-B14F-4D97-AF65-F5344CB8AC3E}">
        <p14:creationId xmlns:p14="http://schemas.microsoft.com/office/powerpoint/2010/main" val="3581307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0BF0-1322-4877-92E6-B82E84463551}"/>
              </a:ext>
            </a:extLst>
          </p:cNvPr>
          <p:cNvSpPr>
            <a:spLocks noGrp="1"/>
          </p:cNvSpPr>
          <p:nvPr>
            <p:ph type="title"/>
          </p:nvPr>
        </p:nvSpPr>
        <p:spPr>
          <a:xfrm>
            <a:off x="1653363" y="365760"/>
            <a:ext cx="9367203" cy="1188720"/>
          </a:xfrm>
        </p:spPr>
        <p:txBody>
          <a:bodyPr>
            <a:normAutofit/>
          </a:bodyPr>
          <a:lstStyle/>
          <a:p>
            <a:r>
              <a:rPr lang="en-US" dirty="0"/>
              <a:t>Contacts For Questions</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1912233-E01C-466D-B0F7-D2A265159509}"/>
              </a:ext>
            </a:extLst>
          </p:cNvPr>
          <p:cNvSpPr>
            <a:spLocks noGrp="1"/>
          </p:cNvSpPr>
          <p:nvPr>
            <p:ph idx="1"/>
          </p:nvPr>
        </p:nvSpPr>
        <p:spPr>
          <a:xfrm>
            <a:off x="1653363" y="2176272"/>
            <a:ext cx="9367204" cy="4041648"/>
          </a:xfrm>
        </p:spPr>
        <p:txBody>
          <a:bodyPr anchor="t">
            <a:normAutofit/>
          </a:bodyPr>
          <a:lstStyle/>
          <a:p>
            <a:pPr marL="0" indent="0">
              <a:buNone/>
            </a:pPr>
            <a:endParaRPr lang="en-US" sz="2200" dirty="0">
              <a:hlinkClick r:id="rId2"/>
            </a:endParaRPr>
          </a:p>
          <a:p>
            <a:endParaRPr lang="en-US" sz="2200" dirty="0">
              <a:hlinkClick r:id="rId2"/>
            </a:endParaRPr>
          </a:p>
          <a:p>
            <a:r>
              <a:rPr lang="en-US" sz="2200" dirty="0">
                <a:hlinkClick r:id="rId2"/>
              </a:rPr>
              <a:t>MaxBrown@CJI.in.gov</a:t>
            </a:r>
            <a:endParaRPr lang="en-US" sz="2200" dirty="0"/>
          </a:p>
          <a:p>
            <a:r>
              <a:rPr lang="en-US" sz="2200" dirty="0">
                <a:hlinkClick r:id="rId3"/>
              </a:rPr>
              <a:t>Esheets1@CJI.in.gov</a:t>
            </a:r>
            <a:endParaRPr lang="en-US" sz="2200" dirty="0"/>
          </a:p>
          <a:p>
            <a:endParaRPr lang="en-US" sz="2200" dirty="0"/>
          </a:p>
          <a:p>
            <a:r>
              <a:rPr lang="en-US" sz="2200" dirty="0"/>
              <a:t>Please send any questions about the Application training to both Max and Ellen</a:t>
            </a:r>
          </a:p>
          <a:p>
            <a:endParaRPr lang="en-US" sz="2200" dirty="0"/>
          </a:p>
          <a:p>
            <a:r>
              <a:rPr lang="en-US" sz="2200" dirty="0"/>
              <a:t>We will be creating an Applications Q&amp;A page with questions from the training and from emails to put on the CJI website in the near future.	</a:t>
            </a:r>
          </a:p>
        </p:txBody>
      </p:sp>
    </p:spTree>
    <p:extLst>
      <p:ext uri="{BB962C8B-B14F-4D97-AF65-F5344CB8AC3E}">
        <p14:creationId xmlns:p14="http://schemas.microsoft.com/office/powerpoint/2010/main" val="308547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79DB-BDED-4D2C-9BAF-8B8A36267CA1}"/>
              </a:ext>
            </a:extLst>
          </p:cNvPr>
          <p:cNvSpPr>
            <a:spLocks noGrp="1"/>
          </p:cNvSpPr>
          <p:nvPr>
            <p:ph type="title"/>
          </p:nvPr>
        </p:nvSpPr>
        <p:spPr>
          <a:xfrm>
            <a:off x="1653363" y="365760"/>
            <a:ext cx="9367203" cy="1188720"/>
          </a:xfrm>
        </p:spPr>
        <p:txBody>
          <a:bodyPr>
            <a:normAutofit/>
          </a:bodyPr>
          <a:lstStyle/>
          <a:p>
            <a:r>
              <a:rPr lang="en-US" dirty="0"/>
              <a:t>RFP </a:t>
            </a:r>
            <a:r>
              <a:rPr lang="en-US" dirty="0" err="1"/>
              <a:t>con’t</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79A1FBA-214A-4FB2-9D60-C6EAF0810EA4}"/>
              </a:ext>
            </a:extLst>
          </p:cNvPr>
          <p:cNvSpPr>
            <a:spLocks noGrp="1"/>
          </p:cNvSpPr>
          <p:nvPr>
            <p:ph idx="1"/>
          </p:nvPr>
        </p:nvSpPr>
        <p:spPr>
          <a:xfrm>
            <a:off x="1653363" y="2176272"/>
            <a:ext cx="9367204" cy="4041648"/>
          </a:xfrm>
        </p:spPr>
        <p:txBody>
          <a:bodyPr anchor="t">
            <a:normAutofit/>
          </a:bodyPr>
          <a:lstStyle/>
          <a:p>
            <a:r>
              <a:rPr lang="en-US" sz="2400" dirty="0"/>
              <a:t>The Request for Proposals are located on the CJI website.  The Website address is </a:t>
            </a:r>
            <a:r>
              <a:rPr lang="en-US" sz="2400" dirty="0">
                <a:hlinkClick r:id="rId2"/>
              </a:rPr>
              <a:t>https://www.in.gov/cji/</a:t>
            </a:r>
            <a:endParaRPr lang="en-US" sz="2400" dirty="0"/>
          </a:p>
          <a:p>
            <a:endParaRPr lang="en-US" sz="2400" dirty="0"/>
          </a:p>
          <a:p>
            <a:r>
              <a:rPr lang="en-US" sz="2400" dirty="0"/>
              <a:t>There have been many changes to the website in the last year and it should be used as a resource.  </a:t>
            </a:r>
          </a:p>
          <a:p>
            <a:endParaRPr lang="en-US" sz="2400" dirty="0"/>
          </a:p>
          <a:p>
            <a:endParaRPr lang="en-US" sz="2400" dirty="0"/>
          </a:p>
        </p:txBody>
      </p:sp>
    </p:spTree>
    <p:extLst>
      <p:ext uri="{BB962C8B-B14F-4D97-AF65-F5344CB8AC3E}">
        <p14:creationId xmlns:p14="http://schemas.microsoft.com/office/powerpoint/2010/main" val="97126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8DC7-99DD-4EE0-8D16-73227E3397E8}"/>
              </a:ext>
            </a:extLst>
          </p:cNvPr>
          <p:cNvSpPr>
            <a:spLocks noGrp="1"/>
          </p:cNvSpPr>
          <p:nvPr>
            <p:ph type="title"/>
          </p:nvPr>
        </p:nvSpPr>
        <p:spPr>
          <a:xfrm>
            <a:off x="1653363" y="365760"/>
            <a:ext cx="9367203" cy="1188720"/>
          </a:xfrm>
        </p:spPr>
        <p:txBody>
          <a:bodyPr>
            <a:normAutofit/>
          </a:bodyPr>
          <a:lstStyle/>
          <a:p>
            <a:r>
              <a:rPr lang="en-US"/>
              <a:t>Completing the Application</a:t>
            </a:r>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DB8308-E5FC-4F79-B057-7AD644D37148}"/>
              </a:ext>
            </a:extLst>
          </p:cNvPr>
          <p:cNvSpPr>
            <a:spLocks noGrp="1"/>
          </p:cNvSpPr>
          <p:nvPr>
            <p:ph idx="1"/>
          </p:nvPr>
        </p:nvSpPr>
        <p:spPr>
          <a:xfrm>
            <a:off x="1653363" y="2176272"/>
            <a:ext cx="9367204" cy="4041648"/>
          </a:xfrm>
        </p:spPr>
        <p:txBody>
          <a:bodyPr anchor="t">
            <a:normAutofit/>
          </a:bodyPr>
          <a:lstStyle/>
          <a:p>
            <a:r>
              <a:rPr lang="en-US" sz="2400" dirty="0"/>
              <a:t>Make sure to read the entire question and answer each part of the question.  Several of the questions throughout the application have multiple parts.  A question is not considered fully answered if not all parts are answered. </a:t>
            </a:r>
          </a:p>
          <a:p>
            <a:r>
              <a:rPr lang="en-US" sz="2400" dirty="0"/>
              <a:t>For questions where data is requested, this should be current local and statewide statistical data.  For questions where trends are being explained this should incorporate the most current data available.  </a:t>
            </a:r>
          </a:p>
          <a:p>
            <a:r>
              <a:rPr lang="en-US" sz="2400" dirty="0"/>
              <a:t>If any required documents are not attached with the application, then the application is not complete.  </a:t>
            </a:r>
          </a:p>
          <a:p>
            <a:endParaRPr lang="en-US" sz="2400" dirty="0"/>
          </a:p>
        </p:txBody>
      </p:sp>
    </p:spTree>
    <p:extLst>
      <p:ext uri="{BB962C8B-B14F-4D97-AF65-F5344CB8AC3E}">
        <p14:creationId xmlns:p14="http://schemas.microsoft.com/office/powerpoint/2010/main" val="59616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987-82C3-4D43-AD93-DD58F0A21823}"/>
              </a:ext>
            </a:extLst>
          </p:cNvPr>
          <p:cNvSpPr>
            <a:spLocks noGrp="1"/>
          </p:cNvSpPr>
          <p:nvPr>
            <p:ph type="title"/>
          </p:nvPr>
        </p:nvSpPr>
        <p:spPr>
          <a:xfrm>
            <a:off x="1653363" y="365760"/>
            <a:ext cx="9367203" cy="1188720"/>
          </a:xfrm>
        </p:spPr>
        <p:txBody>
          <a:bodyPr>
            <a:normAutofit/>
          </a:bodyPr>
          <a:lstStyle/>
          <a:p>
            <a:r>
              <a:rPr lang="en-US"/>
              <a:t>Grant Review and recommendations</a:t>
            </a:r>
          </a:p>
        </p:txBody>
      </p:sp>
      <p:sp>
        <p:nvSpPr>
          <p:cNvPr id="16"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2044584-60B4-4248-BB4B-1A2ECD9DF2E9}"/>
              </a:ext>
            </a:extLst>
          </p:cNvPr>
          <p:cNvSpPr>
            <a:spLocks noGrp="1"/>
          </p:cNvSpPr>
          <p:nvPr>
            <p:ph idx="1"/>
          </p:nvPr>
        </p:nvSpPr>
        <p:spPr>
          <a:xfrm>
            <a:off x="1653363" y="2176272"/>
            <a:ext cx="9367204" cy="4041648"/>
          </a:xfrm>
        </p:spPr>
        <p:txBody>
          <a:bodyPr anchor="t">
            <a:normAutofit/>
          </a:bodyPr>
          <a:lstStyle/>
          <a:p>
            <a:r>
              <a:rPr lang="en-US" sz="2200" dirty="0"/>
              <a:t>All CJI Grant awards are approved by the Indiana Criminal Justice Institute’s Board of Trustees.  The Board of Trustees (BOT) meets quarterly during which there is discussion and votes to approve (or deny) grant awards. </a:t>
            </a:r>
          </a:p>
          <a:p>
            <a:r>
              <a:rPr lang="en-US" sz="2200" dirty="0"/>
              <a:t>The Board of Trustees have smaller committees that are assigned to each Division within CJI to meet and discuss application recommendations in depth and then provide information to the full Board of Trustees during the quarterly meetings for grant funding recommendations.</a:t>
            </a:r>
          </a:p>
          <a:p>
            <a:r>
              <a:rPr lang="en-US" sz="2200" dirty="0"/>
              <a:t>Several of the funding sources recommendations are also discussed with Coalitions or Council’s for their recommendations prior to the BOT subcommittee’s meeting.  </a:t>
            </a:r>
          </a:p>
          <a:p>
            <a:pPr marL="0" indent="0">
              <a:buNone/>
            </a:pPr>
            <a:r>
              <a:rPr lang="en-US" sz="2200" dirty="0"/>
              <a:t>    </a:t>
            </a:r>
          </a:p>
        </p:txBody>
      </p:sp>
    </p:spTree>
    <p:extLst>
      <p:ext uri="{BB962C8B-B14F-4D97-AF65-F5344CB8AC3E}">
        <p14:creationId xmlns:p14="http://schemas.microsoft.com/office/powerpoint/2010/main" val="419920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D284-BF05-4481-9BD8-AADA768E564F}"/>
              </a:ext>
            </a:extLst>
          </p:cNvPr>
          <p:cNvSpPr>
            <a:spLocks noGrp="1"/>
          </p:cNvSpPr>
          <p:nvPr>
            <p:ph type="title"/>
          </p:nvPr>
        </p:nvSpPr>
        <p:spPr>
          <a:xfrm>
            <a:off x="1653363" y="365760"/>
            <a:ext cx="9367203" cy="1188720"/>
          </a:xfrm>
        </p:spPr>
        <p:txBody>
          <a:bodyPr>
            <a:normAutofit/>
          </a:bodyPr>
          <a:lstStyle/>
          <a:p>
            <a:r>
              <a:rPr lang="en-US" sz="4100"/>
              <a:t>Grant Review and Recommendations </a:t>
            </a:r>
            <a:r>
              <a:rPr lang="en-US" sz="4100" err="1"/>
              <a:t>con’t</a:t>
            </a:r>
            <a:endParaRPr lang="en-US" sz="41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43D85F-805B-4969-AF7E-09FEB4581ED9}"/>
              </a:ext>
            </a:extLst>
          </p:cNvPr>
          <p:cNvSpPr>
            <a:spLocks noGrp="1"/>
          </p:cNvSpPr>
          <p:nvPr>
            <p:ph idx="1"/>
          </p:nvPr>
        </p:nvSpPr>
        <p:spPr>
          <a:xfrm>
            <a:off x="1653363" y="2176272"/>
            <a:ext cx="9367204" cy="4041648"/>
          </a:xfrm>
        </p:spPr>
        <p:txBody>
          <a:bodyPr anchor="t">
            <a:normAutofit/>
          </a:bodyPr>
          <a:lstStyle/>
          <a:p>
            <a:r>
              <a:rPr lang="en-US" sz="2400" dirty="0"/>
              <a:t>When we score the application, these are some things we look at:</a:t>
            </a:r>
          </a:p>
          <a:p>
            <a:pPr lvl="1"/>
            <a:r>
              <a:rPr lang="en-US" dirty="0"/>
              <a:t>If all questions are fully answered</a:t>
            </a:r>
          </a:p>
          <a:p>
            <a:pPr lvl="1"/>
            <a:r>
              <a:rPr lang="en-US" dirty="0"/>
              <a:t>Goals/Objectives/Outcomes are SMART </a:t>
            </a:r>
          </a:p>
          <a:p>
            <a:pPr lvl="1"/>
            <a:r>
              <a:rPr lang="en-US" dirty="0"/>
              <a:t>If the Goals/Objectives/Outcomes relate to the Problem identified in the application</a:t>
            </a:r>
          </a:p>
          <a:p>
            <a:pPr lvl="1"/>
            <a:r>
              <a:rPr lang="en-US" dirty="0"/>
              <a:t>If the math is correct in the budget for both grant funds and match funds</a:t>
            </a:r>
          </a:p>
          <a:p>
            <a:pPr lvl="1"/>
            <a:r>
              <a:rPr lang="en-US" dirty="0"/>
              <a:t>If the budget lines are described in detail in the budget narrative</a:t>
            </a:r>
          </a:p>
          <a:p>
            <a:pPr lvl="1"/>
            <a:endParaRPr lang="en-US" sz="2000" dirty="0"/>
          </a:p>
          <a:p>
            <a:endParaRPr lang="en-US" sz="2400" dirty="0"/>
          </a:p>
        </p:txBody>
      </p:sp>
    </p:spTree>
    <p:extLst>
      <p:ext uri="{BB962C8B-B14F-4D97-AF65-F5344CB8AC3E}">
        <p14:creationId xmlns:p14="http://schemas.microsoft.com/office/powerpoint/2010/main" val="291260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2914</TotalTime>
  <Words>4479</Words>
  <Application>Microsoft Office PowerPoint</Application>
  <PresentationFormat>Widescreen</PresentationFormat>
  <Paragraphs>406</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Office Theme</vt:lpstr>
      <vt:lpstr>Grant Writing Webinar</vt:lpstr>
      <vt:lpstr>Application Webinar Formalities</vt:lpstr>
      <vt:lpstr>Application Webinar Formalities, con’t</vt:lpstr>
      <vt:lpstr>Why is application training needed?</vt:lpstr>
      <vt:lpstr>Requests for Proposals (RFP)</vt:lpstr>
      <vt:lpstr>RFP con’t</vt:lpstr>
      <vt:lpstr>Completing the Application</vt:lpstr>
      <vt:lpstr>Grant Review and recommendations</vt:lpstr>
      <vt:lpstr>Grant Review and Recommendations con’t</vt:lpstr>
      <vt:lpstr>Grant Review and Recommendations, con’t </vt:lpstr>
      <vt:lpstr>Contact Information</vt:lpstr>
      <vt:lpstr>Fiscal Agent Contact vs Fiscal Agent Role</vt:lpstr>
      <vt:lpstr>Project Information</vt:lpstr>
      <vt:lpstr>Project Information – Audit</vt:lpstr>
      <vt:lpstr>Programmatic Information</vt:lpstr>
      <vt:lpstr>Programmatic Information – STOP Grant Only</vt:lpstr>
      <vt:lpstr>Problem Statement &amp; Analysis</vt:lpstr>
      <vt:lpstr>Goals, Objectives, &amp; Outcomes</vt:lpstr>
      <vt:lpstr>Goals, Objectives &amp; Outcomes</vt:lpstr>
      <vt:lpstr>Program Description</vt:lpstr>
      <vt:lpstr>Evidence Based Practices / Use of Volunteers</vt:lpstr>
      <vt:lpstr>Budget Forms - General</vt:lpstr>
      <vt:lpstr>Budget Forms - Personnel</vt:lpstr>
      <vt:lpstr>Personnel Budget Do’s and Don’ts</vt:lpstr>
      <vt:lpstr>Budget Forms- Benefits</vt:lpstr>
      <vt:lpstr>Benefits Page – Common Mistakes</vt:lpstr>
      <vt:lpstr>Benefits Page – How it Should Look</vt:lpstr>
      <vt:lpstr>Budget Forms – Supplies &amp; Operating Expenses</vt:lpstr>
      <vt:lpstr>Equipment</vt:lpstr>
      <vt:lpstr>Travel</vt:lpstr>
      <vt:lpstr>Travel Section Breakdown</vt:lpstr>
      <vt:lpstr>Consultants &amp; Contractors</vt:lpstr>
      <vt:lpstr>Consultants &amp; Contractors</vt:lpstr>
      <vt:lpstr>Program Income</vt:lpstr>
      <vt:lpstr>Budget Summary</vt:lpstr>
      <vt:lpstr>Budget Narrative</vt:lpstr>
      <vt:lpstr>Budget Narrative</vt:lpstr>
      <vt:lpstr>Required Attachments</vt:lpstr>
      <vt:lpstr>Required Attachments con’t</vt:lpstr>
      <vt:lpstr>PowerPoint Presentation</vt:lpstr>
      <vt:lpstr>PowerPoint Presentation</vt:lpstr>
      <vt:lpstr>Required Attachments con’t</vt:lpstr>
      <vt:lpstr>PowerPoint Presentation</vt:lpstr>
      <vt:lpstr>Required Attachments, con’t</vt:lpstr>
      <vt:lpstr>Required Attachments, con’t</vt:lpstr>
      <vt:lpstr>Required Attachments con’t</vt:lpstr>
      <vt:lpstr>Required Attachments, con’t</vt:lpstr>
      <vt:lpstr>Important reminders</vt:lpstr>
      <vt:lpstr>Questions????</vt:lpstr>
      <vt:lpstr>Contacts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Webinar</dc:title>
  <dc:creator>Brown, Maxwell</dc:creator>
  <cp:lastModifiedBy>Brown, Maxwell</cp:lastModifiedBy>
  <cp:revision>38</cp:revision>
  <dcterms:created xsi:type="dcterms:W3CDTF">2021-11-04T15:44:41Z</dcterms:created>
  <dcterms:modified xsi:type="dcterms:W3CDTF">2022-01-13T14:10:16Z</dcterms:modified>
</cp:coreProperties>
</file>