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62" r:id="rId2"/>
    <p:sldId id="261" r:id="rId3"/>
    <p:sldId id="263" r:id="rId4"/>
    <p:sldId id="264" r:id="rId5"/>
    <p:sldId id="259" r:id="rId6"/>
    <p:sldId id="258" r:id="rId7"/>
    <p:sldId id="298" r:id="rId8"/>
    <p:sldId id="301" r:id="rId9"/>
    <p:sldId id="302" r:id="rId10"/>
    <p:sldId id="299" r:id="rId11"/>
    <p:sldId id="265" r:id="rId12"/>
    <p:sldId id="266" r:id="rId13"/>
    <p:sldId id="267" r:id="rId14"/>
    <p:sldId id="273" r:id="rId15"/>
    <p:sldId id="274" r:id="rId16"/>
    <p:sldId id="275" r:id="rId17"/>
    <p:sldId id="276" r:id="rId18"/>
    <p:sldId id="277" r:id="rId19"/>
    <p:sldId id="260" r:id="rId20"/>
    <p:sldId id="300" r:id="rId21"/>
    <p:sldId id="272" r:id="rId22"/>
    <p:sldId id="286" r:id="rId23"/>
    <p:sldId id="287" r:id="rId24"/>
    <p:sldId id="289" r:id="rId25"/>
    <p:sldId id="288" r:id="rId26"/>
    <p:sldId id="256"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622D009-9A74-7B20-78A1-888E470B1561}" name="Venus, Rebecca" initials="VR" userId="S::RVenus@cji.IN.gov::153c2b53-72d1-43d1-920b-c76ca482beb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Brown, Maxwell" initials="BM" lastIdx="2" clrIdx="0">
    <p:extLst>
      <p:ext uri="{19B8F6BF-5375-455C-9EA6-DF929625EA0E}">
        <p15:presenceInfo xmlns:p15="http://schemas.microsoft.com/office/powerpoint/2012/main" userId="S::MaxBrown@cji.IN.gov::6d7d09c8-23e6-4225-b495-4fe0e307a86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60111" autoAdjust="0"/>
  </p:normalViewPr>
  <p:slideViewPr>
    <p:cSldViewPr snapToGrid="0">
      <p:cViewPr varScale="1">
        <p:scale>
          <a:sx n="43" d="100"/>
          <a:sy n="43" d="100"/>
        </p:scale>
        <p:origin x="177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9CB4A8-C229-49EA-A69B-7297E87920CB}"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E553E115-4EE1-436C-A50D-688D10AD4BCA}">
      <dgm:prSet custT="1"/>
      <dgm:spPr/>
      <dgm:t>
        <a:bodyPr/>
        <a:lstStyle/>
        <a:p>
          <a:r>
            <a:rPr lang="en-US" sz="2200" dirty="0"/>
            <a:t>Contact</a:t>
          </a:r>
        </a:p>
      </dgm:t>
    </dgm:pt>
    <dgm:pt modelId="{08D70D08-15C9-49EA-AF23-A99CB41439D0}" type="parTrans" cxnId="{0AA60F55-B107-4219-BD7E-75A4AB414816}">
      <dgm:prSet/>
      <dgm:spPr/>
      <dgm:t>
        <a:bodyPr/>
        <a:lstStyle/>
        <a:p>
          <a:endParaRPr lang="en-US"/>
        </a:p>
      </dgm:t>
    </dgm:pt>
    <dgm:pt modelId="{248E7098-9028-4CFF-B03E-63892A6F9520}" type="sibTrans" cxnId="{0AA60F55-B107-4219-BD7E-75A4AB414816}">
      <dgm:prSet/>
      <dgm:spPr/>
      <dgm:t>
        <a:bodyPr/>
        <a:lstStyle/>
        <a:p>
          <a:endParaRPr lang="en-US"/>
        </a:p>
      </dgm:t>
    </dgm:pt>
    <dgm:pt modelId="{28F5E430-A4A3-4813-994E-F2D00FDA71D7}">
      <dgm:prSet custT="1"/>
      <dgm:spPr/>
      <dgm:t>
        <a:bodyPr/>
        <a:lstStyle/>
        <a:p>
          <a:r>
            <a:rPr lang="en-US" sz="2200" dirty="0"/>
            <a:t>Project Information</a:t>
          </a:r>
        </a:p>
      </dgm:t>
    </dgm:pt>
    <dgm:pt modelId="{8537224E-FCEA-461B-BCE8-9190C4E49084}" type="parTrans" cxnId="{BA58820E-55C5-441E-820E-9543A371FD53}">
      <dgm:prSet/>
      <dgm:spPr/>
      <dgm:t>
        <a:bodyPr/>
        <a:lstStyle/>
        <a:p>
          <a:endParaRPr lang="en-US"/>
        </a:p>
      </dgm:t>
    </dgm:pt>
    <dgm:pt modelId="{7F304B48-9085-4849-867C-8A6CFE8A296C}" type="sibTrans" cxnId="{BA58820E-55C5-441E-820E-9543A371FD53}">
      <dgm:prSet/>
      <dgm:spPr/>
      <dgm:t>
        <a:bodyPr/>
        <a:lstStyle/>
        <a:p>
          <a:endParaRPr lang="en-US"/>
        </a:p>
      </dgm:t>
    </dgm:pt>
    <dgm:pt modelId="{BE368AED-258C-4FB0-B211-93C07DE114C3}">
      <dgm:prSet custT="1"/>
      <dgm:spPr/>
      <dgm:t>
        <a:bodyPr/>
        <a:lstStyle/>
        <a:p>
          <a:r>
            <a:rPr lang="en-US" sz="2200" dirty="0"/>
            <a:t>Programmatic Information</a:t>
          </a:r>
        </a:p>
      </dgm:t>
    </dgm:pt>
    <dgm:pt modelId="{7C064493-C2DE-42A9-9100-5DFF7B73E08D}" type="parTrans" cxnId="{B1F73941-CF70-4DDD-9019-D187C01E1AB7}">
      <dgm:prSet/>
      <dgm:spPr/>
      <dgm:t>
        <a:bodyPr/>
        <a:lstStyle/>
        <a:p>
          <a:endParaRPr lang="en-US"/>
        </a:p>
      </dgm:t>
    </dgm:pt>
    <dgm:pt modelId="{88B1D9C0-7DC3-44A1-92A7-58675B391B0E}" type="sibTrans" cxnId="{B1F73941-CF70-4DDD-9019-D187C01E1AB7}">
      <dgm:prSet/>
      <dgm:spPr/>
      <dgm:t>
        <a:bodyPr/>
        <a:lstStyle/>
        <a:p>
          <a:endParaRPr lang="en-US"/>
        </a:p>
      </dgm:t>
    </dgm:pt>
    <dgm:pt modelId="{FC6B0B77-CA9E-48D4-9FBF-3A25BDB3880A}">
      <dgm:prSet custT="1"/>
      <dgm:spPr/>
      <dgm:t>
        <a:bodyPr/>
        <a:lstStyle/>
        <a:p>
          <a:r>
            <a:rPr lang="en-US" sz="2200" dirty="0"/>
            <a:t>Problem Statement &amp; Analysis </a:t>
          </a:r>
        </a:p>
      </dgm:t>
    </dgm:pt>
    <dgm:pt modelId="{87116558-8807-4868-B091-C4A23F46A07C}" type="parTrans" cxnId="{56E224D3-EFDA-4159-AAC9-EC0C5B2CF49E}">
      <dgm:prSet/>
      <dgm:spPr/>
      <dgm:t>
        <a:bodyPr/>
        <a:lstStyle/>
        <a:p>
          <a:endParaRPr lang="en-US"/>
        </a:p>
      </dgm:t>
    </dgm:pt>
    <dgm:pt modelId="{5972BF11-85A3-4183-B095-F1EBA84A2958}" type="sibTrans" cxnId="{56E224D3-EFDA-4159-AAC9-EC0C5B2CF49E}">
      <dgm:prSet/>
      <dgm:spPr/>
      <dgm:t>
        <a:bodyPr/>
        <a:lstStyle/>
        <a:p>
          <a:endParaRPr lang="en-US"/>
        </a:p>
      </dgm:t>
    </dgm:pt>
    <dgm:pt modelId="{D02F4AE6-FAC4-4C68-886D-55A5D80C4F16}">
      <dgm:prSet custT="1"/>
      <dgm:spPr/>
      <dgm:t>
        <a:bodyPr/>
        <a:lstStyle/>
        <a:p>
          <a:r>
            <a:rPr lang="en-US" sz="2200" dirty="0"/>
            <a:t>Goals, Objectives, &amp; Outcomes</a:t>
          </a:r>
        </a:p>
      </dgm:t>
    </dgm:pt>
    <dgm:pt modelId="{4B5DBB09-FC1C-47CD-97CF-D55AFA150AED}" type="parTrans" cxnId="{5EAB4B56-3F93-48E3-BDFE-A0858F9066A3}">
      <dgm:prSet/>
      <dgm:spPr/>
      <dgm:t>
        <a:bodyPr/>
        <a:lstStyle/>
        <a:p>
          <a:endParaRPr lang="en-US"/>
        </a:p>
      </dgm:t>
    </dgm:pt>
    <dgm:pt modelId="{C4FDAB6A-1826-4DA5-B52B-70AEF038F31D}" type="sibTrans" cxnId="{5EAB4B56-3F93-48E3-BDFE-A0858F9066A3}">
      <dgm:prSet/>
      <dgm:spPr/>
      <dgm:t>
        <a:bodyPr/>
        <a:lstStyle/>
        <a:p>
          <a:endParaRPr lang="en-US"/>
        </a:p>
      </dgm:t>
    </dgm:pt>
    <dgm:pt modelId="{9F7407FE-5CA4-4FBC-A05D-B2126DE505DC}">
      <dgm:prSet custT="1"/>
      <dgm:spPr/>
      <dgm:t>
        <a:bodyPr/>
        <a:lstStyle/>
        <a:p>
          <a:r>
            <a:rPr lang="en-US" sz="2200" dirty="0"/>
            <a:t>Program Descriptions</a:t>
          </a:r>
        </a:p>
      </dgm:t>
    </dgm:pt>
    <dgm:pt modelId="{34F1A54C-FCB7-400D-92B5-AC035C5ACF6C}" type="parTrans" cxnId="{B37DE640-8739-4743-9013-6F9764F133DC}">
      <dgm:prSet/>
      <dgm:spPr/>
      <dgm:t>
        <a:bodyPr/>
        <a:lstStyle/>
        <a:p>
          <a:endParaRPr lang="en-US"/>
        </a:p>
      </dgm:t>
    </dgm:pt>
    <dgm:pt modelId="{8BEFDB9F-8862-4BC2-BFFF-875D2681A2ED}" type="sibTrans" cxnId="{B37DE640-8739-4743-9013-6F9764F133DC}">
      <dgm:prSet/>
      <dgm:spPr/>
      <dgm:t>
        <a:bodyPr/>
        <a:lstStyle/>
        <a:p>
          <a:endParaRPr lang="en-US"/>
        </a:p>
      </dgm:t>
    </dgm:pt>
    <dgm:pt modelId="{7F86DFC2-D669-4F35-A308-960A0FB221BC}">
      <dgm:prSet custT="1"/>
      <dgm:spPr/>
      <dgm:t>
        <a:bodyPr/>
        <a:lstStyle/>
        <a:p>
          <a:r>
            <a:rPr lang="en-US" sz="2200" dirty="0"/>
            <a:t>Evidence Based/Best Practices</a:t>
          </a:r>
        </a:p>
      </dgm:t>
    </dgm:pt>
    <dgm:pt modelId="{BDA136A0-FE10-4307-B968-5B6508D1A0A7}" type="parTrans" cxnId="{1EC044FC-5EA7-486D-BA9B-049CD96DBA3F}">
      <dgm:prSet/>
      <dgm:spPr/>
      <dgm:t>
        <a:bodyPr/>
        <a:lstStyle/>
        <a:p>
          <a:endParaRPr lang="en-US"/>
        </a:p>
      </dgm:t>
    </dgm:pt>
    <dgm:pt modelId="{27A1CAA5-9E70-4C35-908F-2CD3A3C6062E}" type="sibTrans" cxnId="{1EC044FC-5EA7-486D-BA9B-049CD96DBA3F}">
      <dgm:prSet/>
      <dgm:spPr/>
      <dgm:t>
        <a:bodyPr/>
        <a:lstStyle/>
        <a:p>
          <a:endParaRPr lang="en-US"/>
        </a:p>
      </dgm:t>
    </dgm:pt>
    <dgm:pt modelId="{38BCEB8C-C994-43EF-A11E-0075F6A543CD}">
      <dgm:prSet custT="1"/>
      <dgm:spPr/>
      <dgm:t>
        <a:bodyPr/>
        <a:lstStyle/>
        <a:p>
          <a:r>
            <a:rPr lang="en-US" sz="2200"/>
            <a:t>Use of Volunteers</a:t>
          </a:r>
        </a:p>
      </dgm:t>
    </dgm:pt>
    <dgm:pt modelId="{4E4F1C95-1420-4EBD-A8B4-D60F4C2B686B}" type="parTrans" cxnId="{15B83AB8-53FF-4AA6-9003-D87C761BFD35}">
      <dgm:prSet/>
      <dgm:spPr/>
      <dgm:t>
        <a:bodyPr/>
        <a:lstStyle/>
        <a:p>
          <a:endParaRPr lang="en-US"/>
        </a:p>
      </dgm:t>
    </dgm:pt>
    <dgm:pt modelId="{B96570E9-D375-41D8-A83B-0211981FCE48}" type="sibTrans" cxnId="{15B83AB8-53FF-4AA6-9003-D87C761BFD35}">
      <dgm:prSet/>
      <dgm:spPr/>
      <dgm:t>
        <a:bodyPr/>
        <a:lstStyle/>
        <a:p>
          <a:endParaRPr lang="en-US"/>
        </a:p>
      </dgm:t>
    </dgm:pt>
    <dgm:pt modelId="{3243900C-5488-433E-AF80-AAEC57E6F059}">
      <dgm:prSet custT="1"/>
      <dgm:spPr/>
      <dgm:t>
        <a:bodyPr/>
        <a:lstStyle/>
        <a:p>
          <a:r>
            <a:rPr lang="en-US" sz="2200" dirty="0"/>
            <a:t>Budget</a:t>
          </a:r>
        </a:p>
      </dgm:t>
    </dgm:pt>
    <dgm:pt modelId="{1447B44D-D96F-443F-B172-9B5A2E9C7457}" type="parTrans" cxnId="{A3AD176B-D2ED-4B5B-8272-9D32F38D72EC}">
      <dgm:prSet/>
      <dgm:spPr/>
      <dgm:t>
        <a:bodyPr/>
        <a:lstStyle/>
        <a:p>
          <a:endParaRPr lang="en-US"/>
        </a:p>
      </dgm:t>
    </dgm:pt>
    <dgm:pt modelId="{4AA13A64-4B74-4AC7-BDBE-817F5FF8E09C}" type="sibTrans" cxnId="{A3AD176B-D2ED-4B5B-8272-9D32F38D72EC}">
      <dgm:prSet/>
      <dgm:spPr/>
      <dgm:t>
        <a:bodyPr/>
        <a:lstStyle/>
        <a:p>
          <a:endParaRPr lang="en-US"/>
        </a:p>
      </dgm:t>
    </dgm:pt>
    <dgm:pt modelId="{43CB2AB7-34CB-46AF-9B7C-1D191C3C22E7}">
      <dgm:prSet custT="1"/>
      <dgm:spPr/>
      <dgm:t>
        <a:bodyPr/>
        <a:lstStyle/>
        <a:p>
          <a:r>
            <a:rPr lang="en-US" sz="2200"/>
            <a:t>Budget Narrative</a:t>
          </a:r>
        </a:p>
      </dgm:t>
    </dgm:pt>
    <dgm:pt modelId="{A9A20A06-0220-4281-BE26-DDDEC345AC6F}" type="parTrans" cxnId="{187ADF79-E4BA-481A-A866-E53717AE0408}">
      <dgm:prSet/>
      <dgm:spPr/>
      <dgm:t>
        <a:bodyPr/>
        <a:lstStyle/>
        <a:p>
          <a:endParaRPr lang="en-US"/>
        </a:p>
      </dgm:t>
    </dgm:pt>
    <dgm:pt modelId="{A94068FF-7F7A-46F8-AB77-CE8A4127D13B}" type="sibTrans" cxnId="{187ADF79-E4BA-481A-A866-E53717AE0408}">
      <dgm:prSet/>
      <dgm:spPr/>
      <dgm:t>
        <a:bodyPr/>
        <a:lstStyle/>
        <a:p>
          <a:endParaRPr lang="en-US"/>
        </a:p>
      </dgm:t>
    </dgm:pt>
    <dgm:pt modelId="{4F7D66C8-CAE2-40AA-811F-D3764F3916B0}">
      <dgm:prSet custT="1"/>
      <dgm:spPr/>
      <dgm:t>
        <a:bodyPr/>
        <a:lstStyle/>
        <a:p>
          <a:r>
            <a:rPr lang="en-US" sz="2200"/>
            <a:t>Attachments</a:t>
          </a:r>
        </a:p>
      </dgm:t>
    </dgm:pt>
    <dgm:pt modelId="{AB497F23-042F-493C-BE34-479D0636956B}" type="parTrans" cxnId="{2CF12448-43C2-4814-8622-0843FDB910C1}">
      <dgm:prSet/>
      <dgm:spPr/>
      <dgm:t>
        <a:bodyPr/>
        <a:lstStyle/>
        <a:p>
          <a:endParaRPr lang="en-US"/>
        </a:p>
      </dgm:t>
    </dgm:pt>
    <dgm:pt modelId="{B529DE0B-3B65-4B33-B2C9-72159644BE49}" type="sibTrans" cxnId="{2CF12448-43C2-4814-8622-0843FDB910C1}">
      <dgm:prSet/>
      <dgm:spPr/>
      <dgm:t>
        <a:bodyPr/>
        <a:lstStyle/>
        <a:p>
          <a:endParaRPr lang="en-US"/>
        </a:p>
      </dgm:t>
    </dgm:pt>
    <dgm:pt modelId="{55BA432F-5768-47CD-9D6A-26542B3F4634}" type="pres">
      <dgm:prSet presAssocID="{7A9CB4A8-C229-49EA-A69B-7297E87920CB}" presName="linear" presStyleCnt="0">
        <dgm:presLayoutVars>
          <dgm:animLvl val="lvl"/>
          <dgm:resizeHandles val="exact"/>
        </dgm:presLayoutVars>
      </dgm:prSet>
      <dgm:spPr/>
    </dgm:pt>
    <dgm:pt modelId="{DF7D9CAB-178E-40FE-A93D-BE4CD5215E28}" type="pres">
      <dgm:prSet presAssocID="{E553E115-4EE1-436C-A50D-688D10AD4BCA}" presName="parentText" presStyleLbl="node1" presStyleIdx="0" presStyleCnt="11">
        <dgm:presLayoutVars>
          <dgm:chMax val="0"/>
          <dgm:bulletEnabled val="1"/>
        </dgm:presLayoutVars>
      </dgm:prSet>
      <dgm:spPr/>
    </dgm:pt>
    <dgm:pt modelId="{CCBFBBD2-72CC-49C7-AFA3-8A89492D0C7A}" type="pres">
      <dgm:prSet presAssocID="{248E7098-9028-4CFF-B03E-63892A6F9520}" presName="spacer" presStyleCnt="0"/>
      <dgm:spPr/>
    </dgm:pt>
    <dgm:pt modelId="{09E3730D-15AE-43A8-B83E-BF5514CE3EEC}" type="pres">
      <dgm:prSet presAssocID="{28F5E430-A4A3-4813-994E-F2D00FDA71D7}" presName="parentText" presStyleLbl="node1" presStyleIdx="1" presStyleCnt="11">
        <dgm:presLayoutVars>
          <dgm:chMax val="0"/>
          <dgm:bulletEnabled val="1"/>
        </dgm:presLayoutVars>
      </dgm:prSet>
      <dgm:spPr/>
    </dgm:pt>
    <dgm:pt modelId="{7E9CB480-5E8F-4010-BB20-E3942436F7CB}" type="pres">
      <dgm:prSet presAssocID="{7F304B48-9085-4849-867C-8A6CFE8A296C}" presName="spacer" presStyleCnt="0"/>
      <dgm:spPr/>
    </dgm:pt>
    <dgm:pt modelId="{F33F099E-CE7B-4C06-9C77-773B140D5DE4}" type="pres">
      <dgm:prSet presAssocID="{BE368AED-258C-4FB0-B211-93C07DE114C3}" presName="parentText" presStyleLbl="node1" presStyleIdx="2" presStyleCnt="11">
        <dgm:presLayoutVars>
          <dgm:chMax val="0"/>
          <dgm:bulletEnabled val="1"/>
        </dgm:presLayoutVars>
      </dgm:prSet>
      <dgm:spPr/>
    </dgm:pt>
    <dgm:pt modelId="{FF665F75-4675-45CA-91A6-E14878D076C7}" type="pres">
      <dgm:prSet presAssocID="{88B1D9C0-7DC3-44A1-92A7-58675B391B0E}" presName="spacer" presStyleCnt="0"/>
      <dgm:spPr/>
    </dgm:pt>
    <dgm:pt modelId="{37FC8224-F2DD-4A8F-A831-4458258D2DF4}" type="pres">
      <dgm:prSet presAssocID="{FC6B0B77-CA9E-48D4-9FBF-3A25BDB3880A}" presName="parentText" presStyleLbl="node1" presStyleIdx="3" presStyleCnt="11">
        <dgm:presLayoutVars>
          <dgm:chMax val="0"/>
          <dgm:bulletEnabled val="1"/>
        </dgm:presLayoutVars>
      </dgm:prSet>
      <dgm:spPr/>
    </dgm:pt>
    <dgm:pt modelId="{F2ABE7D1-46EB-4C04-9534-97703378A6C4}" type="pres">
      <dgm:prSet presAssocID="{5972BF11-85A3-4183-B095-F1EBA84A2958}" presName="spacer" presStyleCnt="0"/>
      <dgm:spPr/>
    </dgm:pt>
    <dgm:pt modelId="{EE5178FF-E9EB-4A69-81C2-74DAD1D79074}" type="pres">
      <dgm:prSet presAssocID="{D02F4AE6-FAC4-4C68-886D-55A5D80C4F16}" presName="parentText" presStyleLbl="node1" presStyleIdx="4" presStyleCnt="11">
        <dgm:presLayoutVars>
          <dgm:chMax val="0"/>
          <dgm:bulletEnabled val="1"/>
        </dgm:presLayoutVars>
      </dgm:prSet>
      <dgm:spPr/>
    </dgm:pt>
    <dgm:pt modelId="{FAC82C39-93E1-45A5-AAAC-A3ECDC14F026}" type="pres">
      <dgm:prSet presAssocID="{C4FDAB6A-1826-4DA5-B52B-70AEF038F31D}" presName="spacer" presStyleCnt="0"/>
      <dgm:spPr/>
    </dgm:pt>
    <dgm:pt modelId="{77EC9803-E86A-4496-BA6D-61C228289743}" type="pres">
      <dgm:prSet presAssocID="{9F7407FE-5CA4-4FBC-A05D-B2126DE505DC}" presName="parentText" presStyleLbl="node1" presStyleIdx="5" presStyleCnt="11">
        <dgm:presLayoutVars>
          <dgm:chMax val="0"/>
          <dgm:bulletEnabled val="1"/>
        </dgm:presLayoutVars>
      </dgm:prSet>
      <dgm:spPr/>
    </dgm:pt>
    <dgm:pt modelId="{243D4C8C-DA76-4879-9BB2-3522B915B663}" type="pres">
      <dgm:prSet presAssocID="{8BEFDB9F-8862-4BC2-BFFF-875D2681A2ED}" presName="spacer" presStyleCnt="0"/>
      <dgm:spPr/>
    </dgm:pt>
    <dgm:pt modelId="{E0DE02BF-030C-479B-8DA4-801A0D469B78}" type="pres">
      <dgm:prSet presAssocID="{7F86DFC2-D669-4F35-A308-960A0FB221BC}" presName="parentText" presStyleLbl="node1" presStyleIdx="6" presStyleCnt="11">
        <dgm:presLayoutVars>
          <dgm:chMax val="0"/>
          <dgm:bulletEnabled val="1"/>
        </dgm:presLayoutVars>
      </dgm:prSet>
      <dgm:spPr/>
    </dgm:pt>
    <dgm:pt modelId="{1850679C-B2F8-4F42-BA63-0ADBA9C36255}" type="pres">
      <dgm:prSet presAssocID="{27A1CAA5-9E70-4C35-908F-2CD3A3C6062E}" presName="spacer" presStyleCnt="0"/>
      <dgm:spPr/>
    </dgm:pt>
    <dgm:pt modelId="{8FB65E4C-CA18-4060-9AE8-6D3DA86F7C1D}" type="pres">
      <dgm:prSet presAssocID="{38BCEB8C-C994-43EF-A11E-0075F6A543CD}" presName="parentText" presStyleLbl="node1" presStyleIdx="7" presStyleCnt="11">
        <dgm:presLayoutVars>
          <dgm:chMax val="0"/>
          <dgm:bulletEnabled val="1"/>
        </dgm:presLayoutVars>
      </dgm:prSet>
      <dgm:spPr/>
    </dgm:pt>
    <dgm:pt modelId="{D88640E1-C88C-41C1-98DA-23A9FC4D97AB}" type="pres">
      <dgm:prSet presAssocID="{B96570E9-D375-41D8-A83B-0211981FCE48}" presName="spacer" presStyleCnt="0"/>
      <dgm:spPr/>
    </dgm:pt>
    <dgm:pt modelId="{0C656A1B-1934-46F6-A775-5761B33529D8}" type="pres">
      <dgm:prSet presAssocID="{3243900C-5488-433E-AF80-AAEC57E6F059}" presName="parentText" presStyleLbl="node1" presStyleIdx="8" presStyleCnt="11">
        <dgm:presLayoutVars>
          <dgm:chMax val="0"/>
          <dgm:bulletEnabled val="1"/>
        </dgm:presLayoutVars>
      </dgm:prSet>
      <dgm:spPr/>
    </dgm:pt>
    <dgm:pt modelId="{9D7BE800-E810-420C-A68D-5161F0509940}" type="pres">
      <dgm:prSet presAssocID="{4AA13A64-4B74-4AC7-BDBE-817F5FF8E09C}" presName="spacer" presStyleCnt="0"/>
      <dgm:spPr/>
    </dgm:pt>
    <dgm:pt modelId="{7A4B994C-0467-458D-B238-4E4544A0D03D}" type="pres">
      <dgm:prSet presAssocID="{43CB2AB7-34CB-46AF-9B7C-1D191C3C22E7}" presName="parentText" presStyleLbl="node1" presStyleIdx="9" presStyleCnt="11">
        <dgm:presLayoutVars>
          <dgm:chMax val="0"/>
          <dgm:bulletEnabled val="1"/>
        </dgm:presLayoutVars>
      </dgm:prSet>
      <dgm:spPr/>
    </dgm:pt>
    <dgm:pt modelId="{0A0F30D1-46A7-4F8D-979B-A019AB21DBB0}" type="pres">
      <dgm:prSet presAssocID="{A94068FF-7F7A-46F8-AB77-CE8A4127D13B}" presName="spacer" presStyleCnt="0"/>
      <dgm:spPr/>
    </dgm:pt>
    <dgm:pt modelId="{137595B7-615A-4323-BA9C-2A996DC9ED2E}" type="pres">
      <dgm:prSet presAssocID="{4F7D66C8-CAE2-40AA-811F-D3764F3916B0}" presName="parentText" presStyleLbl="node1" presStyleIdx="10" presStyleCnt="11">
        <dgm:presLayoutVars>
          <dgm:chMax val="0"/>
          <dgm:bulletEnabled val="1"/>
        </dgm:presLayoutVars>
      </dgm:prSet>
      <dgm:spPr/>
    </dgm:pt>
  </dgm:ptLst>
  <dgm:cxnLst>
    <dgm:cxn modelId="{BA58820E-55C5-441E-820E-9543A371FD53}" srcId="{7A9CB4A8-C229-49EA-A69B-7297E87920CB}" destId="{28F5E430-A4A3-4813-994E-F2D00FDA71D7}" srcOrd="1" destOrd="0" parTransId="{8537224E-FCEA-461B-BCE8-9190C4E49084}" sibTransId="{7F304B48-9085-4849-867C-8A6CFE8A296C}"/>
    <dgm:cxn modelId="{BD216716-3893-4391-8B2C-48CB38DF65FC}" type="presOf" srcId="{38BCEB8C-C994-43EF-A11E-0075F6A543CD}" destId="{8FB65E4C-CA18-4060-9AE8-6D3DA86F7C1D}" srcOrd="0" destOrd="0" presId="urn:microsoft.com/office/officeart/2005/8/layout/vList2"/>
    <dgm:cxn modelId="{39FD7E22-58FC-4974-9DF1-002A2B1C31F9}" type="presOf" srcId="{D02F4AE6-FAC4-4C68-886D-55A5D80C4F16}" destId="{EE5178FF-E9EB-4A69-81C2-74DAD1D79074}" srcOrd="0" destOrd="0" presId="urn:microsoft.com/office/officeart/2005/8/layout/vList2"/>
    <dgm:cxn modelId="{70945E38-6115-4924-822D-BC7AF742710E}" type="presOf" srcId="{E553E115-4EE1-436C-A50D-688D10AD4BCA}" destId="{DF7D9CAB-178E-40FE-A93D-BE4CD5215E28}" srcOrd="0" destOrd="0" presId="urn:microsoft.com/office/officeart/2005/8/layout/vList2"/>
    <dgm:cxn modelId="{B37DE640-8739-4743-9013-6F9764F133DC}" srcId="{7A9CB4A8-C229-49EA-A69B-7297E87920CB}" destId="{9F7407FE-5CA4-4FBC-A05D-B2126DE505DC}" srcOrd="5" destOrd="0" parTransId="{34F1A54C-FCB7-400D-92B5-AC035C5ACF6C}" sibTransId="{8BEFDB9F-8862-4BC2-BFFF-875D2681A2ED}"/>
    <dgm:cxn modelId="{B1F73941-CF70-4DDD-9019-D187C01E1AB7}" srcId="{7A9CB4A8-C229-49EA-A69B-7297E87920CB}" destId="{BE368AED-258C-4FB0-B211-93C07DE114C3}" srcOrd="2" destOrd="0" parTransId="{7C064493-C2DE-42A9-9100-5DFF7B73E08D}" sibTransId="{88B1D9C0-7DC3-44A1-92A7-58675B391B0E}"/>
    <dgm:cxn modelId="{BC0EF462-5651-4043-8EE8-D8CF1A07E908}" type="presOf" srcId="{43CB2AB7-34CB-46AF-9B7C-1D191C3C22E7}" destId="{7A4B994C-0467-458D-B238-4E4544A0D03D}" srcOrd="0" destOrd="0" presId="urn:microsoft.com/office/officeart/2005/8/layout/vList2"/>
    <dgm:cxn modelId="{2CF12448-43C2-4814-8622-0843FDB910C1}" srcId="{7A9CB4A8-C229-49EA-A69B-7297E87920CB}" destId="{4F7D66C8-CAE2-40AA-811F-D3764F3916B0}" srcOrd="10" destOrd="0" parTransId="{AB497F23-042F-493C-BE34-479D0636956B}" sibTransId="{B529DE0B-3B65-4B33-B2C9-72159644BE49}"/>
    <dgm:cxn modelId="{A3AD176B-D2ED-4B5B-8272-9D32F38D72EC}" srcId="{7A9CB4A8-C229-49EA-A69B-7297E87920CB}" destId="{3243900C-5488-433E-AF80-AAEC57E6F059}" srcOrd="8" destOrd="0" parTransId="{1447B44D-D96F-443F-B172-9B5A2E9C7457}" sibTransId="{4AA13A64-4B74-4AC7-BDBE-817F5FF8E09C}"/>
    <dgm:cxn modelId="{CC6C134D-8A76-4A21-AD01-0A5DF3195A89}" type="presOf" srcId="{9F7407FE-5CA4-4FBC-A05D-B2126DE505DC}" destId="{77EC9803-E86A-4496-BA6D-61C228289743}" srcOrd="0" destOrd="0" presId="urn:microsoft.com/office/officeart/2005/8/layout/vList2"/>
    <dgm:cxn modelId="{4A89F26E-76DD-4B67-B5D4-37E5A032DC5B}" type="presOf" srcId="{7A9CB4A8-C229-49EA-A69B-7297E87920CB}" destId="{55BA432F-5768-47CD-9D6A-26542B3F4634}" srcOrd="0" destOrd="0" presId="urn:microsoft.com/office/officeart/2005/8/layout/vList2"/>
    <dgm:cxn modelId="{0AA60F55-B107-4219-BD7E-75A4AB414816}" srcId="{7A9CB4A8-C229-49EA-A69B-7297E87920CB}" destId="{E553E115-4EE1-436C-A50D-688D10AD4BCA}" srcOrd="0" destOrd="0" parTransId="{08D70D08-15C9-49EA-AF23-A99CB41439D0}" sibTransId="{248E7098-9028-4CFF-B03E-63892A6F9520}"/>
    <dgm:cxn modelId="{5EAB4B56-3F93-48E3-BDFE-A0858F9066A3}" srcId="{7A9CB4A8-C229-49EA-A69B-7297E87920CB}" destId="{D02F4AE6-FAC4-4C68-886D-55A5D80C4F16}" srcOrd="4" destOrd="0" parTransId="{4B5DBB09-FC1C-47CD-97CF-D55AFA150AED}" sibTransId="{C4FDAB6A-1826-4DA5-B52B-70AEF038F31D}"/>
    <dgm:cxn modelId="{187ADF79-E4BA-481A-A866-E53717AE0408}" srcId="{7A9CB4A8-C229-49EA-A69B-7297E87920CB}" destId="{43CB2AB7-34CB-46AF-9B7C-1D191C3C22E7}" srcOrd="9" destOrd="0" parTransId="{A9A20A06-0220-4281-BE26-DDDEC345AC6F}" sibTransId="{A94068FF-7F7A-46F8-AB77-CE8A4127D13B}"/>
    <dgm:cxn modelId="{E3278296-43DA-426A-83D4-84DC92FAF445}" type="presOf" srcId="{FC6B0B77-CA9E-48D4-9FBF-3A25BDB3880A}" destId="{37FC8224-F2DD-4A8F-A831-4458258D2DF4}" srcOrd="0" destOrd="0" presId="urn:microsoft.com/office/officeart/2005/8/layout/vList2"/>
    <dgm:cxn modelId="{F58BB496-428F-4F34-8058-8D08BC05A9C4}" type="presOf" srcId="{7F86DFC2-D669-4F35-A308-960A0FB221BC}" destId="{E0DE02BF-030C-479B-8DA4-801A0D469B78}" srcOrd="0" destOrd="0" presId="urn:microsoft.com/office/officeart/2005/8/layout/vList2"/>
    <dgm:cxn modelId="{15B83AB8-53FF-4AA6-9003-D87C761BFD35}" srcId="{7A9CB4A8-C229-49EA-A69B-7297E87920CB}" destId="{38BCEB8C-C994-43EF-A11E-0075F6A543CD}" srcOrd="7" destOrd="0" parTransId="{4E4F1C95-1420-4EBD-A8B4-D60F4C2B686B}" sibTransId="{B96570E9-D375-41D8-A83B-0211981FCE48}"/>
    <dgm:cxn modelId="{5AE200C8-A2DF-48A1-87C1-AEFD56BA3C9A}" type="presOf" srcId="{28F5E430-A4A3-4813-994E-F2D00FDA71D7}" destId="{09E3730D-15AE-43A8-B83E-BF5514CE3EEC}" srcOrd="0" destOrd="0" presId="urn:microsoft.com/office/officeart/2005/8/layout/vList2"/>
    <dgm:cxn modelId="{56E224D3-EFDA-4159-AAC9-EC0C5B2CF49E}" srcId="{7A9CB4A8-C229-49EA-A69B-7297E87920CB}" destId="{FC6B0B77-CA9E-48D4-9FBF-3A25BDB3880A}" srcOrd="3" destOrd="0" parTransId="{87116558-8807-4868-B091-C4A23F46A07C}" sibTransId="{5972BF11-85A3-4183-B095-F1EBA84A2958}"/>
    <dgm:cxn modelId="{9E3C86D4-AB7E-4444-BB2D-CF240A116974}" type="presOf" srcId="{BE368AED-258C-4FB0-B211-93C07DE114C3}" destId="{F33F099E-CE7B-4C06-9C77-773B140D5DE4}" srcOrd="0" destOrd="0" presId="urn:microsoft.com/office/officeart/2005/8/layout/vList2"/>
    <dgm:cxn modelId="{5D7CE3DB-5C8E-4414-AA94-FA95C684C64A}" type="presOf" srcId="{4F7D66C8-CAE2-40AA-811F-D3764F3916B0}" destId="{137595B7-615A-4323-BA9C-2A996DC9ED2E}" srcOrd="0" destOrd="0" presId="urn:microsoft.com/office/officeart/2005/8/layout/vList2"/>
    <dgm:cxn modelId="{D0098CEA-9540-43C6-BE1F-1030C245C4CA}" type="presOf" srcId="{3243900C-5488-433E-AF80-AAEC57E6F059}" destId="{0C656A1B-1934-46F6-A775-5761B33529D8}" srcOrd="0" destOrd="0" presId="urn:microsoft.com/office/officeart/2005/8/layout/vList2"/>
    <dgm:cxn modelId="{1EC044FC-5EA7-486D-BA9B-049CD96DBA3F}" srcId="{7A9CB4A8-C229-49EA-A69B-7297E87920CB}" destId="{7F86DFC2-D669-4F35-A308-960A0FB221BC}" srcOrd="6" destOrd="0" parTransId="{BDA136A0-FE10-4307-B968-5B6508D1A0A7}" sibTransId="{27A1CAA5-9E70-4C35-908F-2CD3A3C6062E}"/>
    <dgm:cxn modelId="{D21F6D72-2288-4C74-93A9-FC1703D9B9B1}" type="presParOf" srcId="{55BA432F-5768-47CD-9D6A-26542B3F4634}" destId="{DF7D9CAB-178E-40FE-A93D-BE4CD5215E28}" srcOrd="0" destOrd="0" presId="urn:microsoft.com/office/officeart/2005/8/layout/vList2"/>
    <dgm:cxn modelId="{DB8B51CC-0266-4E68-8A48-8C9F84988969}" type="presParOf" srcId="{55BA432F-5768-47CD-9D6A-26542B3F4634}" destId="{CCBFBBD2-72CC-49C7-AFA3-8A89492D0C7A}" srcOrd="1" destOrd="0" presId="urn:microsoft.com/office/officeart/2005/8/layout/vList2"/>
    <dgm:cxn modelId="{A84C786C-FE18-4855-A638-BA4F0232F638}" type="presParOf" srcId="{55BA432F-5768-47CD-9D6A-26542B3F4634}" destId="{09E3730D-15AE-43A8-B83E-BF5514CE3EEC}" srcOrd="2" destOrd="0" presId="urn:microsoft.com/office/officeart/2005/8/layout/vList2"/>
    <dgm:cxn modelId="{BB3381E4-6115-4D6B-88B7-7FAB6E9EDBF4}" type="presParOf" srcId="{55BA432F-5768-47CD-9D6A-26542B3F4634}" destId="{7E9CB480-5E8F-4010-BB20-E3942436F7CB}" srcOrd="3" destOrd="0" presId="urn:microsoft.com/office/officeart/2005/8/layout/vList2"/>
    <dgm:cxn modelId="{DA5FBF4F-41D9-48A4-BEB0-98346330F0F2}" type="presParOf" srcId="{55BA432F-5768-47CD-9D6A-26542B3F4634}" destId="{F33F099E-CE7B-4C06-9C77-773B140D5DE4}" srcOrd="4" destOrd="0" presId="urn:microsoft.com/office/officeart/2005/8/layout/vList2"/>
    <dgm:cxn modelId="{4BEA30B8-A686-40FE-9F47-0CA3CCC3F568}" type="presParOf" srcId="{55BA432F-5768-47CD-9D6A-26542B3F4634}" destId="{FF665F75-4675-45CA-91A6-E14878D076C7}" srcOrd="5" destOrd="0" presId="urn:microsoft.com/office/officeart/2005/8/layout/vList2"/>
    <dgm:cxn modelId="{5DCBFEBF-AE00-4426-AECE-5FA3FC354701}" type="presParOf" srcId="{55BA432F-5768-47CD-9D6A-26542B3F4634}" destId="{37FC8224-F2DD-4A8F-A831-4458258D2DF4}" srcOrd="6" destOrd="0" presId="urn:microsoft.com/office/officeart/2005/8/layout/vList2"/>
    <dgm:cxn modelId="{CEE259BD-93DF-4AF8-A222-D6542CDC73E3}" type="presParOf" srcId="{55BA432F-5768-47CD-9D6A-26542B3F4634}" destId="{F2ABE7D1-46EB-4C04-9534-97703378A6C4}" srcOrd="7" destOrd="0" presId="urn:microsoft.com/office/officeart/2005/8/layout/vList2"/>
    <dgm:cxn modelId="{206A5295-FA3A-4F49-B021-A68B57BCD7DE}" type="presParOf" srcId="{55BA432F-5768-47CD-9D6A-26542B3F4634}" destId="{EE5178FF-E9EB-4A69-81C2-74DAD1D79074}" srcOrd="8" destOrd="0" presId="urn:microsoft.com/office/officeart/2005/8/layout/vList2"/>
    <dgm:cxn modelId="{51BE21F0-D11A-4975-B17F-F7FF83A192EB}" type="presParOf" srcId="{55BA432F-5768-47CD-9D6A-26542B3F4634}" destId="{FAC82C39-93E1-45A5-AAAC-A3ECDC14F026}" srcOrd="9" destOrd="0" presId="urn:microsoft.com/office/officeart/2005/8/layout/vList2"/>
    <dgm:cxn modelId="{F229F7A9-F7C9-4E09-870F-AD084145A436}" type="presParOf" srcId="{55BA432F-5768-47CD-9D6A-26542B3F4634}" destId="{77EC9803-E86A-4496-BA6D-61C228289743}" srcOrd="10" destOrd="0" presId="urn:microsoft.com/office/officeart/2005/8/layout/vList2"/>
    <dgm:cxn modelId="{7C18E5BF-9036-491A-A128-BC39C71E3947}" type="presParOf" srcId="{55BA432F-5768-47CD-9D6A-26542B3F4634}" destId="{243D4C8C-DA76-4879-9BB2-3522B915B663}" srcOrd="11" destOrd="0" presId="urn:microsoft.com/office/officeart/2005/8/layout/vList2"/>
    <dgm:cxn modelId="{E684FB7A-C953-4544-80B0-1D54F53BADEF}" type="presParOf" srcId="{55BA432F-5768-47CD-9D6A-26542B3F4634}" destId="{E0DE02BF-030C-479B-8DA4-801A0D469B78}" srcOrd="12" destOrd="0" presId="urn:microsoft.com/office/officeart/2005/8/layout/vList2"/>
    <dgm:cxn modelId="{86A08523-6BF1-44BE-9984-CCFC58237E5F}" type="presParOf" srcId="{55BA432F-5768-47CD-9D6A-26542B3F4634}" destId="{1850679C-B2F8-4F42-BA63-0ADBA9C36255}" srcOrd="13" destOrd="0" presId="urn:microsoft.com/office/officeart/2005/8/layout/vList2"/>
    <dgm:cxn modelId="{34C2A31A-C5A1-438B-88EA-3E31B1FB7CA1}" type="presParOf" srcId="{55BA432F-5768-47CD-9D6A-26542B3F4634}" destId="{8FB65E4C-CA18-4060-9AE8-6D3DA86F7C1D}" srcOrd="14" destOrd="0" presId="urn:microsoft.com/office/officeart/2005/8/layout/vList2"/>
    <dgm:cxn modelId="{BFA4F5E8-52D0-4CBF-BC1B-B43EB73A59AC}" type="presParOf" srcId="{55BA432F-5768-47CD-9D6A-26542B3F4634}" destId="{D88640E1-C88C-41C1-98DA-23A9FC4D97AB}" srcOrd="15" destOrd="0" presId="urn:microsoft.com/office/officeart/2005/8/layout/vList2"/>
    <dgm:cxn modelId="{456AEED5-122D-446A-822F-13DFF7E64F56}" type="presParOf" srcId="{55BA432F-5768-47CD-9D6A-26542B3F4634}" destId="{0C656A1B-1934-46F6-A775-5761B33529D8}" srcOrd="16" destOrd="0" presId="urn:microsoft.com/office/officeart/2005/8/layout/vList2"/>
    <dgm:cxn modelId="{19C9ABBC-A9E6-4138-B359-7001B1C9B822}" type="presParOf" srcId="{55BA432F-5768-47CD-9D6A-26542B3F4634}" destId="{9D7BE800-E810-420C-A68D-5161F0509940}" srcOrd="17" destOrd="0" presId="urn:microsoft.com/office/officeart/2005/8/layout/vList2"/>
    <dgm:cxn modelId="{1E068139-04D9-4000-B058-64F2B66F8215}" type="presParOf" srcId="{55BA432F-5768-47CD-9D6A-26542B3F4634}" destId="{7A4B994C-0467-458D-B238-4E4544A0D03D}" srcOrd="18" destOrd="0" presId="urn:microsoft.com/office/officeart/2005/8/layout/vList2"/>
    <dgm:cxn modelId="{17F036D5-6344-4710-B1FC-05C4D3828717}" type="presParOf" srcId="{55BA432F-5768-47CD-9D6A-26542B3F4634}" destId="{0A0F30D1-46A7-4F8D-979B-A019AB21DBB0}" srcOrd="19" destOrd="0" presId="urn:microsoft.com/office/officeart/2005/8/layout/vList2"/>
    <dgm:cxn modelId="{3FEE404B-2BD4-4C8B-B068-735CD10D3531}" type="presParOf" srcId="{55BA432F-5768-47CD-9D6A-26542B3F4634}" destId="{137595B7-615A-4323-BA9C-2A996DC9ED2E}" srcOrd="2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1552BDF-CC6A-42DD-9825-C6FD7A02BE1F}"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88431157-218C-4AFF-94F8-024ECED897E2}">
      <dgm:prSet/>
      <dgm:spPr/>
      <dgm:t>
        <a:bodyPr/>
        <a:lstStyle/>
        <a:p>
          <a:r>
            <a:rPr lang="en-US"/>
            <a:t>Contact </a:t>
          </a:r>
        </a:p>
      </dgm:t>
    </dgm:pt>
    <dgm:pt modelId="{03710A3A-01D7-4747-89BF-9629129D6F3F}" type="parTrans" cxnId="{00725FB6-FF57-43FC-9164-7996A6819AFD}">
      <dgm:prSet/>
      <dgm:spPr/>
      <dgm:t>
        <a:bodyPr/>
        <a:lstStyle/>
        <a:p>
          <a:endParaRPr lang="en-US"/>
        </a:p>
      </dgm:t>
    </dgm:pt>
    <dgm:pt modelId="{CDB8D9BE-91FC-438B-B618-9B5126531B6E}" type="sibTrans" cxnId="{00725FB6-FF57-43FC-9164-7996A6819AFD}">
      <dgm:prSet/>
      <dgm:spPr/>
      <dgm:t>
        <a:bodyPr/>
        <a:lstStyle/>
        <a:p>
          <a:endParaRPr lang="en-US"/>
        </a:p>
      </dgm:t>
    </dgm:pt>
    <dgm:pt modelId="{03F869C8-A598-4F56-8532-759E5F7A6E17}">
      <dgm:prSet/>
      <dgm:spPr/>
      <dgm:t>
        <a:bodyPr/>
        <a:lstStyle/>
        <a:p>
          <a:r>
            <a:rPr lang="en-US"/>
            <a:t>Points of Contact for the grant (CJI will notify these individuals of your award notice) </a:t>
          </a:r>
        </a:p>
      </dgm:t>
    </dgm:pt>
    <dgm:pt modelId="{438700E7-B94A-4839-9D5A-422C2CDD7363}" type="parTrans" cxnId="{4157B54D-7882-4D30-B2B1-E5358CCE8D02}">
      <dgm:prSet/>
      <dgm:spPr/>
      <dgm:t>
        <a:bodyPr/>
        <a:lstStyle/>
        <a:p>
          <a:endParaRPr lang="en-US"/>
        </a:p>
      </dgm:t>
    </dgm:pt>
    <dgm:pt modelId="{4FD4B4DD-D5E5-44ED-8836-3CAF6B78F0FF}" type="sibTrans" cxnId="{4157B54D-7882-4D30-B2B1-E5358CCE8D02}">
      <dgm:prSet/>
      <dgm:spPr/>
      <dgm:t>
        <a:bodyPr/>
        <a:lstStyle/>
        <a:p>
          <a:endParaRPr lang="en-US"/>
        </a:p>
      </dgm:t>
    </dgm:pt>
    <dgm:pt modelId="{B5040C98-B139-489E-922F-A4F9DBDA18A5}">
      <dgm:prSet/>
      <dgm:spPr/>
      <dgm:t>
        <a:bodyPr/>
        <a:lstStyle/>
        <a:p>
          <a:r>
            <a:rPr lang="en-US"/>
            <a:t>Project Information</a:t>
          </a:r>
        </a:p>
      </dgm:t>
    </dgm:pt>
    <dgm:pt modelId="{B7CDE0B4-8FDF-434F-B4B3-41300E62E196}" type="parTrans" cxnId="{5011E239-7333-4DCA-A638-E1C3A227DBA6}">
      <dgm:prSet/>
      <dgm:spPr/>
      <dgm:t>
        <a:bodyPr/>
        <a:lstStyle/>
        <a:p>
          <a:endParaRPr lang="en-US"/>
        </a:p>
      </dgm:t>
    </dgm:pt>
    <dgm:pt modelId="{58DFCEB0-1651-4496-9FC3-6441F1D782CB}" type="sibTrans" cxnId="{5011E239-7333-4DCA-A638-E1C3A227DBA6}">
      <dgm:prSet/>
      <dgm:spPr/>
      <dgm:t>
        <a:bodyPr/>
        <a:lstStyle/>
        <a:p>
          <a:endParaRPr lang="en-US"/>
        </a:p>
      </dgm:t>
    </dgm:pt>
    <dgm:pt modelId="{22DAB90F-08E1-4DF3-ABD7-7CA32FBCD37C}">
      <dgm:prSet/>
      <dgm:spPr/>
      <dgm:t>
        <a:bodyPr/>
        <a:lstStyle/>
        <a:p>
          <a:r>
            <a:rPr lang="en-US"/>
            <a:t>SAMs Registration must be up-to-date</a:t>
          </a:r>
        </a:p>
      </dgm:t>
    </dgm:pt>
    <dgm:pt modelId="{6E054AF3-40BB-4AFE-A7A1-66A6F1B4878D}" type="parTrans" cxnId="{23AE807F-CDB3-44D1-A366-EBD9A9E315AC}">
      <dgm:prSet/>
      <dgm:spPr/>
      <dgm:t>
        <a:bodyPr/>
        <a:lstStyle/>
        <a:p>
          <a:endParaRPr lang="en-US"/>
        </a:p>
      </dgm:t>
    </dgm:pt>
    <dgm:pt modelId="{F21B92F7-2313-4637-BDAB-83B4A1A05126}" type="sibTrans" cxnId="{23AE807F-CDB3-44D1-A366-EBD9A9E315AC}">
      <dgm:prSet/>
      <dgm:spPr/>
      <dgm:t>
        <a:bodyPr/>
        <a:lstStyle/>
        <a:p>
          <a:endParaRPr lang="en-US"/>
        </a:p>
      </dgm:t>
    </dgm:pt>
    <dgm:pt modelId="{7016F457-6FB6-4A57-925F-43BC2D2A88FA}">
      <dgm:prSet/>
      <dgm:spPr/>
      <dgm:t>
        <a:bodyPr/>
        <a:lstStyle/>
        <a:p>
          <a:r>
            <a:rPr lang="en-US"/>
            <a:t>Audit </a:t>
          </a:r>
        </a:p>
      </dgm:t>
    </dgm:pt>
    <dgm:pt modelId="{AB0C0685-42C5-40A9-A4AF-7A66DFCF74D3}" type="parTrans" cxnId="{E970A9F8-B5E4-4A62-B9C8-5732002641CC}">
      <dgm:prSet/>
      <dgm:spPr/>
      <dgm:t>
        <a:bodyPr/>
        <a:lstStyle/>
        <a:p>
          <a:endParaRPr lang="en-US"/>
        </a:p>
      </dgm:t>
    </dgm:pt>
    <dgm:pt modelId="{D48C3A9A-54B0-47A0-8529-F7F4F69DAD6B}" type="sibTrans" cxnId="{E970A9F8-B5E4-4A62-B9C8-5732002641CC}">
      <dgm:prSet/>
      <dgm:spPr/>
      <dgm:t>
        <a:bodyPr/>
        <a:lstStyle/>
        <a:p>
          <a:endParaRPr lang="en-US"/>
        </a:p>
      </dgm:t>
    </dgm:pt>
    <dgm:pt modelId="{66C9C794-C0F0-4C33-A3A4-0C9B4228C993}">
      <dgm:prSet/>
      <dgm:spPr/>
      <dgm:t>
        <a:bodyPr/>
        <a:lstStyle/>
        <a:p>
          <a:r>
            <a:rPr lang="en-US" dirty="0"/>
            <a:t>If you receive more than $750,000 in </a:t>
          </a:r>
          <a:r>
            <a:rPr lang="en-US" b="1" dirty="0"/>
            <a:t>federal</a:t>
          </a:r>
          <a:r>
            <a:rPr lang="en-US" dirty="0"/>
            <a:t> grant funds, you are required to have an audit. This will be requested if CJI is aware that you receive more than $750,000.</a:t>
          </a:r>
        </a:p>
      </dgm:t>
    </dgm:pt>
    <dgm:pt modelId="{30AB8DCE-DCA2-4165-9668-DC1757875907}" type="parTrans" cxnId="{BBF21FC0-2164-494C-A67E-BB0F83EDF9AF}">
      <dgm:prSet/>
      <dgm:spPr/>
      <dgm:t>
        <a:bodyPr/>
        <a:lstStyle/>
        <a:p>
          <a:endParaRPr lang="en-US"/>
        </a:p>
      </dgm:t>
    </dgm:pt>
    <dgm:pt modelId="{D4FC2E51-37D0-4CA8-A3F3-1088DB1EF246}" type="sibTrans" cxnId="{BBF21FC0-2164-494C-A67E-BB0F83EDF9AF}">
      <dgm:prSet/>
      <dgm:spPr/>
      <dgm:t>
        <a:bodyPr/>
        <a:lstStyle/>
        <a:p>
          <a:endParaRPr lang="en-US"/>
        </a:p>
      </dgm:t>
    </dgm:pt>
    <dgm:pt modelId="{C185A0DD-08A7-4C2E-9C61-04D5F75C06F4}">
      <dgm:prSet/>
      <dgm:spPr/>
      <dgm:t>
        <a:bodyPr/>
        <a:lstStyle/>
        <a:p>
          <a:r>
            <a:rPr lang="en-US"/>
            <a:t>Programmatic Information</a:t>
          </a:r>
        </a:p>
      </dgm:t>
    </dgm:pt>
    <dgm:pt modelId="{0932C735-6CB5-4FB8-8401-55245F7D7B29}" type="parTrans" cxnId="{6F30EAB3-63BD-48A7-8CA0-92DE2E687515}">
      <dgm:prSet/>
      <dgm:spPr/>
      <dgm:t>
        <a:bodyPr/>
        <a:lstStyle/>
        <a:p>
          <a:endParaRPr lang="en-US"/>
        </a:p>
      </dgm:t>
    </dgm:pt>
    <dgm:pt modelId="{C5101842-D8E2-4E14-8549-128D564B7C8F}" type="sibTrans" cxnId="{6F30EAB3-63BD-48A7-8CA0-92DE2E687515}">
      <dgm:prSet/>
      <dgm:spPr/>
      <dgm:t>
        <a:bodyPr/>
        <a:lstStyle/>
        <a:p>
          <a:endParaRPr lang="en-US"/>
        </a:p>
      </dgm:t>
    </dgm:pt>
    <dgm:pt modelId="{F6B88CA5-051E-4D56-8BE4-4855BD5495E1}">
      <dgm:prSet/>
      <dgm:spPr/>
      <dgm:t>
        <a:bodyPr/>
        <a:lstStyle/>
        <a:p>
          <a:r>
            <a:rPr lang="en-US" dirty="0"/>
            <a:t>Information about your proposed FVPSA grant</a:t>
          </a:r>
        </a:p>
      </dgm:t>
    </dgm:pt>
    <dgm:pt modelId="{67E6A8DD-763E-41B7-BD4F-9CC33E217F66}" type="parTrans" cxnId="{6CD54658-703B-41E1-8BD1-3DABF9FC849D}">
      <dgm:prSet/>
      <dgm:spPr/>
      <dgm:t>
        <a:bodyPr/>
        <a:lstStyle/>
        <a:p>
          <a:endParaRPr lang="en-US"/>
        </a:p>
      </dgm:t>
    </dgm:pt>
    <dgm:pt modelId="{974AB45D-CF65-47F0-9003-C6A79CE929A4}" type="sibTrans" cxnId="{6CD54658-703B-41E1-8BD1-3DABF9FC849D}">
      <dgm:prSet/>
      <dgm:spPr/>
      <dgm:t>
        <a:bodyPr/>
        <a:lstStyle/>
        <a:p>
          <a:endParaRPr lang="en-US"/>
        </a:p>
      </dgm:t>
    </dgm:pt>
    <dgm:pt modelId="{BB219ADC-8E88-4D1B-9F8C-D66D02B17CDB}">
      <dgm:prSet/>
      <dgm:spPr/>
      <dgm:t>
        <a:bodyPr/>
        <a:lstStyle/>
        <a:p>
          <a:r>
            <a:rPr lang="en-US"/>
            <a:t>Problem Statement &amp; Analysis </a:t>
          </a:r>
        </a:p>
      </dgm:t>
    </dgm:pt>
    <dgm:pt modelId="{4ADA0C1B-10A1-432E-9A09-64BDE3698D7A}" type="parTrans" cxnId="{330DE1D7-0BC0-45CE-B767-79A13DFB9BBD}">
      <dgm:prSet/>
      <dgm:spPr/>
      <dgm:t>
        <a:bodyPr/>
        <a:lstStyle/>
        <a:p>
          <a:endParaRPr lang="en-US"/>
        </a:p>
      </dgm:t>
    </dgm:pt>
    <dgm:pt modelId="{7D9FC233-2923-4FB6-A60A-B90F1D0EB28C}" type="sibTrans" cxnId="{330DE1D7-0BC0-45CE-B767-79A13DFB9BBD}">
      <dgm:prSet/>
      <dgm:spPr/>
      <dgm:t>
        <a:bodyPr/>
        <a:lstStyle/>
        <a:p>
          <a:endParaRPr lang="en-US"/>
        </a:p>
      </dgm:t>
    </dgm:pt>
    <dgm:pt modelId="{CBB1A828-FF7A-49E4-BC80-B680710D8784}">
      <dgm:prSet/>
      <dgm:spPr/>
      <dgm:t>
        <a:bodyPr/>
        <a:lstStyle/>
        <a:p>
          <a:r>
            <a:rPr lang="en-US" dirty="0"/>
            <a:t>All government agency’s audits are included in the County audit and should all have one attached</a:t>
          </a:r>
        </a:p>
      </dgm:t>
    </dgm:pt>
    <dgm:pt modelId="{585ECA6F-2CD4-448A-AD5B-C813DECBC7DE}" type="parTrans" cxnId="{2FC62D04-7638-43F4-B807-067425697DD9}">
      <dgm:prSet/>
      <dgm:spPr/>
    </dgm:pt>
    <dgm:pt modelId="{7B3C27A9-BE7F-4347-A5E6-B7C9490AD3FA}" type="sibTrans" cxnId="{2FC62D04-7638-43F4-B807-067425697DD9}">
      <dgm:prSet/>
      <dgm:spPr/>
    </dgm:pt>
    <dgm:pt modelId="{442EFB6A-385E-4550-8B7A-01B6CC45F1C0}" type="pres">
      <dgm:prSet presAssocID="{61552BDF-CC6A-42DD-9825-C6FD7A02BE1F}" presName="linear" presStyleCnt="0">
        <dgm:presLayoutVars>
          <dgm:dir/>
          <dgm:animLvl val="lvl"/>
          <dgm:resizeHandles val="exact"/>
        </dgm:presLayoutVars>
      </dgm:prSet>
      <dgm:spPr/>
    </dgm:pt>
    <dgm:pt modelId="{72E3BE96-611C-4516-A00A-C84FF3F558D7}" type="pres">
      <dgm:prSet presAssocID="{88431157-218C-4AFF-94F8-024ECED897E2}" presName="parentLin" presStyleCnt="0"/>
      <dgm:spPr/>
    </dgm:pt>
    <dgm:pt modelId="{66E5EEBB-8AFD-4A33-BBB5-6FC0CFC37B1C}" type="pres">
      <dgm:prSet presAssocID="{88431157-218C-4AFF-94F8-024ECED897E2}" presName="parentLeftMargin" presStyleLbl="node1" presStyleIdx="0" presStyleCnt="4"/>
      <dgm:spPr/>
    </dgm:pt>
    <dgm:pt modelId="{1F31143A-946F-4EAA-AD90-BE9128605CCA}" type="pres">
      <dgm:prSet presAssocID="{88431157-218C-4AFF-94F8-024ECED897E2}" presName="parentText" presStyleLbl="node1" presStyleIdx="0" presStyleCnt="4">
        <dgm:presLayoutVars>
          <dgm:chMax val="0"/>
          <dgm:bulletEnabled val="1"/>
        </dgm:presLayoutVars>
      </dgm:prSet>
      <dgm:spPr/>
    </dgm:pt>
    <dgm:pt modelId="{D93AAA2F-73CE-4B67-8E77-F643E1AF0B4C}" type="pres">
      <dgm:prSet presAssocID="{88431157-218C-4AFF-94F8-024ECED897E2}" presName="negativeSpace" presStyleCnt="0"/>
      <dgm:spPr/>
    </dgm:pt>
    <dgm:pt modelId="{8D163792-47B3-4E13-A9CA-6A999A1FD70B}" type="pres">
      <dgm:prSet presAssocID="{88431157-218C-4AFF-94F8-024ECED897E2}" presName="childText" presStyleLbl="conFgAcc1" presStyleIdx="0" presStyleCnt="4">
        <dgm:presLayoutVars>
          <dgm:bulletEnabled val="1"/>
        </dgm:presLayoutVars>
      </dgm:prSet>
      <dgm:spPr/>
    </dgm:pt>
    <dgm:pt modelId="{58E40F9C-8DE1-4EE1-A56F-5D493B427723}" type="pres">
      <dgm:prSet presAssocID="{CDB8D9BE-91FC-438B-B618-9B5126531B6E}" presName="spaceBetweenRectangles" presStyleCnt="0"/>
      <dgm:spPr/>
    </dgm:pt>
    <dgm:pt modelId="{91A978D8-D9D8-40C6-A8DD-4B62AA70A261}" type="pres">
      <dgm:prSet presAssocID="{B5040C98-B139-489E-922F-A4F9DBDA18A5}" presName="parentLin" presStyleCnt="0"/>
      <dgm:spPr/>
    </dgm:pt>
    <dgm:pt modelId="{F9D3729C-5D8F-465C-9001-9239FE0EEFCB}" type="pres">
      <dgm:prSet presAssocID="{B5040C98-B139-489E-922F-A4F9DBDA18A5}" presName="parentLeftMargin" presStyleLbl="node1" presStyleIdx="0" presStyleCnt="4"/>
      <dgm:spPr/>
    </dgm:pt>
    <dgm:pt modelId="{45C93E20-3177-4902-B1AB-FFCD3087FE84}" type="pres">
      <dgm:prSet presAssocID="{B5040C98-B139-489E-922F-A4F9DBDA18A5}" presName="parentText" presStyleLbl="node1" presStyleIdx="1" presStyleCnt="4">
        <dgm:presLayoutVars>
          <dgm:chMax val="0"/>
          <dgm:bulletEnabled val="1"/>
        </dgm:presLayoutVars>
      </dgm:prSet>
      <dgm:spPr/>
    </dgm:pt>
    <dgm:pt modelId="{136B6393-74C2-46C8-AFB8-C7C6C48E6168}" type="pres">
      <dgm:prSet presAssocID="{B5040C98-B139-489E-922F-A4F9DBDA18A5}" presName="negativeSpace" presStyleCnt="0"/>
      <dgm:spPr/>
    </dgm:pt>
    <dgm:pt modelId="{77F524D7-C608-41DF-A662-A9C731FECC30}" type="pres">
      <dgm:prSet presAssocID="{B5040C98-B139-489E-922F-A4F9DBDA18A5}" presName="childText" presStyleLbl="conFgAcc1" presStyleIdx="1" presStyleCnt="4">
        <dgm:presLayoutVars>
          <dgm:bulletEnabled val="1"/>
        </dgm:presLayoutVars>
      </dgm:prSet>
      <dgm:spPr/>
    </dgm:pt>
    <dgm:pt modelId="{720693D4-1EF8-4CB5-A6BF-9786D47251D7}" type="pres">
      <dgm:prSet presAssocID="{58DFCEB0-1651-4496-9FC3-6441F1D782CB}" presName="spaceBetweenRectangles" presStyleCnt="0"/>
      <dgm:spPr/>
    </dgm:pt>
    <dgm:pt modelId="{4E151F9C-3DFA-4859-B58B-57745378E96E}" type="pres">
      <dgm:prSet presAssocID="{C185A0DD-08A7-4C2E-9C61-04D5F75C06F4}" presName="parentLin" presStyleCnt="0"/>
      <dgm:spPr/>
    </dgm:pt>
    <dgm:pt modelId="{7721363E-36EB-41BC-82D8-5666AE10CF96}" type="pres">
      <dgm:prSet presAssocID="{C185A0DD-08A7-4C2E-9C61-04D5F75C06F4}" presName="parentLeftMargin" presStyleLbl="node1" presStyleIdx="1" presStyleCnt="4"/>
      <dgm:spPr/>
    </dgm:pt>
    <dgm:pt modelId="{3B15A007-6654-440C-BC15-20CDD4B4FCD6}" type="pres">
      <dgm:prSet presAssocID="{C185A0DD-08A7-4C2E-9C61-04D5F75C06F4}" presName="parentText" presStyleLbl="node1" presStyleIdx="2" presStyleCnt="4">
        <dgm:presLayoutVars>
          <dgm:chMax val="0"/>
          <dgm:bulletEnabled val="1"/>
        </dgm:presLayoutVars>
      </dgm:prSet>
      <dgm:spPr/>
    </dgm:pt>
    <dgm:pt modelId="{F6F0F4D7-E787-4303-8270-084337106A9C}" type="pres">
      <dgm:prSet presAssocID="{C185A0DD-08A7-4C2E-9C61-04D5F75C06F4}" presName="negativeSpace" presStyleCnt="0"/>
      <dgm:spPr/>
    </dgm:pt>
    <dgm:pt modelId="{91A0F981-C60E-40C0-835F-843C807007E6}" type="pres">
      <dgm:prSet presAssocID="{C185A0DD-08A7-4C2E-9C61-04D5F75C06F4}" presName="childText" presStyleLbl="conFgAcc1" presStyleIdx="2" presStyleCnt="4">
        <dgm:presLayoutVars>
          <dgm:bulletEnabled val="1"/>
        </dgm:presLayoutVars>
      </dgm:prSet>
      <dgm:spPr/>
    </dgm:pt>
    <dgm:pt modelId="{07C8F803-3A42-465D-B261-E02F2D014358}" type="pres">
      <dgm:prSet presAssocID="{C5101842-D8E2-4E14-8549-128D564B7C8F}" presName="spaceBetweenRectangles" presStyleCnt="0"/>
      <dgm:spPr/>
    </dgm:pt>
    <dgm:pt modelId="{F1B98AC4-B3A9-41B0-B319-32199C005B2D}" type="pres">
      <dgm:prSet presAssocID="{BB219ADC-8E88-4D1B-9F8C-D66D02B17CDB}" presName="parentLin" presStyleCnt="0"/>
      <dgm:spPr/>
    </dgm:pt>
    <dgm:pt modelId="{14E9FE5A-BEDD-46BC-A758-747D81AB5042}" type="pres">
      <dgm:prSet presAssocID="{BB219ADC-8E88-4D1B-9F8C-D66D02B17CDB}" presName="parentLeftMargin" presStyleLbl="node1" presStyleIdx="2" presStyleCnt="4"/>
      <dgm:spPr/>
    </dgm:pt>
    <dgm:pt modelId="{609A768B-ED96-4792-A7C6-0976EA12B222}" type="pres">
      <dgm:prSet presAssocID="{BB219ADC-8E88-4D1B-9F8C-D66D02B17CDB}" presName="parentText" presStyleLbl="node1" presStyleIdx="3" presStyleCnt="4">
        <dgm:presLayoutVars>
          <dgm:chMax val="0"/>
          <dgm:bulletEnabled val="1"/>
        </dgm:presLayoutVars>
      </dgm:prSet>
      <dgm:spPr/>
    </dgm:pt>
    <dgm:pt modelId="{8A7BD267-ADF1-4F1B-B4D6-7B03BBE58364}" type="pres">
      <dgm:prSet presAssocID="{BB219ADC-8E88-4D1B-9F8C-D66D02B17CDB}" presName="negativeSpace" presStyleCnt="0"/>
      <dgm:spPr/>
    </dgm:pt>
    <dgm:pt modelId="{E7ECAAE7-E66A-4D1F-B429-F6CF9A2BE117}" type="pres">
      <dgm:prSet presAssocID="{BB219ADC-8E88-4D1B-9F8C-D66D02B17CDB}" presName="childText" presStyleLbl="conFgAcc1" presStyleIdx="3" presStyleCnt="4">
        <dgm:presLayoutVars>
          <dgm:bulletEnabled val="1"/>
        </dgm:presLayoutVars>
      </dgm:prSet>
      <dgm:spPr/>
    </dgm:pt>
  </dgm:ptLst>
  <dgm:cxnLst>
    <dgm:cxn modelId="{2FC62D04-7638-43F4-B807-067425697DD9}" srcId="{7016F457-6FB6-4A57-925F-43BC2D2A88FA}" destId="{CBB1A828-FF7A-49E4-BC80-B680710D8784}" srcOrd="1" destOrd="0" parTransId="{585ECA6F-2CD4-448A-AD5B-C813DECBC7DE}" sibTransId="{7B3C27A9-BE7F-4347-A5E6-B7C9490AD3FA}"/>
    <dgm:cxn modelId="{067D6F0C-B291-4055-A73F-C83933BF4B48}" type="presOf" srcId="{88431157-218C-4AFF-94F8-024ECED897E2}" destId="{1F31143A-946F-4EAA-AD90-BE9128605CCA}" srcOrd="1" destOrd="0" presId="urn:microsoft.com/office/officeart/2005/8/layout/list1"/>
    <dgm:cxn modelId="{CFE43A1F-338B-4D3C-95F0-4F176CF8E2A1}" type="presOf" srcId="{66C9C794-C0F0-4C33-A3A4-0C9B4228C993}" destId="{77F524D7-C608-41DF-A662-A9C731FECC30}" srcOrd="0" destOrd="2" presId="urn:microsoft.com/office/officeart/2005/8/layout/list1"/>
    <dgm:cxn modelId="{7A50BD24-9D2D-47B2-909D-425DA490673B}" type="presOf" srcId="{22DAB90F-08E1-4DF3-ABD7-7CA32FBCD37C}" destId="{77F524D7-C608-41DF-A662-A9C731FECC30}" srcOrd="0" destOrd="0" presId="urn:microsoft.com/office/officeart/2005/8/layout/list1"/>
    <dgm:cxn modelId="{1C3CCD31-32E7-4491-B963-AB7F9706B1FB}" type="presOf" srcId="{7016F457-6FB6-4A57-925F-43BC2D2A88FA}" destId="{77F524D7-C608-41DF-A662-A9C731FECC30}" srcOrd="0" destOrd="1" presId="urn:microsoft.com/office/officeart/2005/8/layout/list1"/>
    <dgm:cxn modelId="{5011E239-7333-4DCA-A638-E1C3A227DBA6}" srcId="{61552BDF-CC6A-42DD-9825-C6FD7A02BE1F}" destId="{B5040C98-B139-489E-922F-A4F9DBDA18A5}" srcOrd="1" destOrd="0" parTransId="{B7CDE0B4-8FDF-434F-B4B3-41300E62E196}" sibTransId="{58DFCEB0-1651-4496-9FC3-6441F1D782CB}"/>
    <dgm:cxn modelId="{9868913D-AB10-4A12-8680-E341BC9C0A6E}" type="presOf" srcId="{BB219ADC-8E88-4D1B-9F8C-D66D02B17CDB}" destId="{609A768B-ED96-4792-A7C6-0976EA12B222}" srcOrd="1" destOrd="0" presId="urn:microsoft.com/office/officeart/2005/8/layout/list1"/>
    <dgm:cxn modelId="{6ACC0E49-0F66-403D-A4E5-1B88D6428F5E}" type="presOf" srcId="{C185A0DD-08A7-4C2E-9C61-04D5F75C06F4}" destId="{7721363E-36EB-41BC-82D8-5666AE10CF96}" srcOrd="0" destOrd="0" presId="urn:microsoft.com/office/officeart/2005/8/layout/list1"/>
    <dgm:cxn modelId="{16B7FA6B-8620-421F-BA24-1FA9F1274EB2}" type="presOf" srcId="{B5040C98-B139-489E-922F-A4F9DBDA18A5}" destId="{F9D3729C-5D8F-465C-9001-9239FE0EEFCB}" srcOrd="0" destOrd="0" presId="urn:microsoft.com/office/officeart/2005/8/layout/list1"/>
    <dgm:cxn modelId="{4157B54D-7882-4D30-B2B1-E5358CCE8D02}" srcId="{88431157-218C-4AFF-94F8-024ECED897E2}" destId="{03F869C8-A598-4F56-8532-759E5F7A6E17}" srcOrd="0" destOrd="0" parTransId="{438700E7-B94A-4839-9D5A-422C2CDD7363}" sibTransId="{4FD4B4DD-D5E5-44ED-8836-3CAF6B78F0FF}"/>
    <dgm:cxn modelId="{C1CDBC55-9E2E-436D-985A-1905F4AF63D0}" type="presOf" srcId="{F6B88CA5-051E-4D56-8BE4-4855BD5495E1}" destId="{91A0F981-C60E-40C0-835F-843C807007E6}" srcOrd="0" destOrd="0" presId="urn:microsoft.com/office/officeart/2005/8/layout/list1"/>
    <dgm:cxn modelId="{6CD54658-703B-41E1-8BD1-3DABF9FC849D}" srcId="{C185A0DD-08A7-4C2E-9C61-04D5F75C06F4}" destId="{F6B88CA5-051E-4D56-8BE4-4855BD5495E1}" srcOrd="0" destOrd="0" parTransId="{67E6A8DD-763E-41B7-BD4F-9CC33E217F66}" sibTransId="{974AB45D-CF65-47F0-9003-C6A79CE929A4}"/>
    <dgm:cxn modelId="{23AE807F-CDB3-44D1-A366-EBD9A9E315AC}" srcId="{B5040C98-B139-489E-922F-A4F9DBDA18A5}" destId="{22DAB90F-08E1-4DF3-ABD7-7CA32FBCD37C}" srcOrd="0" destOrd="0" parTransId="{6E054AF3-40BB-4AFE-A7A1-66A6F1B4878D}" sibTransId="{F21B92F7-2313-4637-BDAB-83B4A1A05126}"/>
    <dgm:cxn modelId="{0D03D285-536E-4E00-8E6B-3DF5B7D942DF}" type="presOf" srcId="{B5040C98-B139-489E-922F-A4F9DBDA18A5}" destId="{45C93E20-3177-4902-B1AB-FFCD3087FE84}" srcOrd="1" destOrd="0" presId="urn:microsoft.com/office/officeart/2005/8/layout/list1"/>
    <dgm:cxn modelId="{6F30EAB3-63BD-48A7-8CA0-92DE2E687515}" srcId="{61552BDF-CC6A-42DD-9825-C6FD7A02BE1F}" destId="{C185A0DD-08A7-4C2E-9C61-04D5F75C06F4}" srcOrd="2" destOrd="0" parTransId="{0932C735-6CB5-4FB8-8401-55245F7D7B29}" sibTransId="{C5101842-D8E2-4E14-8549-128D564B7C8F}"/>
    <dgm:cxn modelId="{00725FB6-FF57-43FC-9164-7996A6819AFD}" srcId="{61552BDF-CC6A-42DD-9825-C6FD7A02BE1F}" destId="{88431157-218C-4AFF-94F8-024ECED897E2}" srcOrd="0" destOrd="0" parTransId="{03710A3A-01D7-4747-89BF-9629129D6F3F}" sibTransId="{CDB8D9BE-91FC-438B-B618-9B5126531B6E}"/>
    <dgm:cxn modelId="{BBF21FC0-2164-494C-A67E-BB0F83EDF9AF}" srcId="{7016F457-6FB6-4A57-925F-43BC2D2A88FA}" destId="{66C9C794-C0F0-4C33-A3A4-0C9B4228C993}" srcOrd="0" destOrd="0" parTransId="{30AB8DCE-DCA2-4165-9668-DC1757875907}" sibTransId="{D4FC2E51-37D0-4CA8-A3F3-1088DB1EF246}"/>
    <dgm:cxn modelId="{330DE1D7-0BC0-45CE-B767-79A13DFB9BBD}" srcId="{61552BDF-CC6A-42DD-9825-C6FD7A02BE1F}" destId="{BB219ADC-8E88-4D1B-9F8C-D66D02B17CDB}" srcOrd="3" destOrd="0" parTransId="{4ADA0C1B-10A1-432E-9A09-64BDE3698D7A}" sibTransId="{7D9FC233-2923-4FB6-A60A-B90F1D0EB28C}"/>
    <dgm:cxn modelId="{BE5526E4-F0E0-4F9B-83BF-442986E73708}" type="presOf" srcId="{C185A0DD-08A7-4C2E-9C61-04D5F75C06F4}" destId="{3B15A007-6654-440C-BC15-20CDD4B4FCD6}" srcOrd="1" destOrd="0" presId="urn:microsoft.com/office/officeart/2005/8/layout/list1"/>
    <dgm:cxn modelId="{60A809F0-F7E6-47DC-AEA4-E6EB6ABD4BCA}" type="presOf" srcId="{03F869C8-A598-4F56-8532-759E5F7A6E17}" destId="{8D163792-47B3-4E13-A9CA-6A999A1FD70B}" srcOrd="0" destOrd="0" presId="urn:microsoft.com/office/officeart/2005/8/layout/list1"/>
    <dgm:cxn modelId="{DB351CF0-3092-46A5-8123-35EBC29DAC26}" type="presOf" srcId="{61552BDF-CC6A-42DD-9825-C6FD7A02BE1F}" destId="{442EFB6A-385E-4550-8B7A-01B6CC45F1C0}" srcOrd="0" destOrd="0" presId="urn:microsoft.com/office/officeart/2005/8/layout/list1"/>
    <dgm:cxn modelId="{54B909F8-0491-443E-B49E-78E744370EAD}" type="presOf" srcId="{BB219ADC-8E88-4D1B-9F8C-D66D02B17CDB}" destId="{14E9FE5A-BEDD-46BC-A758-747D81AB5042}" srcOrd="0" destOrd="0" presId="urn:microsoft.com/office/officeart/2005/8/layout/list1"/>
    <dgm:cxn modelId="{E970A9F8-B5E4-4A62-B9C8-5732002641CC}" srcId="{B5040C98-B139-489E-922F-A4F9DBDA18A5}" destId="{7016F457-6FB6-4A57-925F-43BC2D2A88FA}" srcOrd="1" destOrd="0" parTransId="{AB0C0685-42C5-40A9-A4AF-7A66DFCF74D3}" sibTransId="{D48C3A9A-54B0-47A0-8529-F7F4F69DAD6B}"/>
    <dgm:cxn modelId="{FA9EACFB-3779-42E2-A995-839605EB1E6C}" type="presOf" srcId="{CBB1A828-FF7A-49E4-BC80-B680710D8784}" destId="{77F524D7-C608-41DF-A662-A9C731FECC30}" srcOrd="0" destOrd="3" presId="urn:microsoft.com/office/officeart/2005/8/layout/list1"/>
    <dgm:cxn modelId="{0D06CAFD-DBCD-4341-8629-F5B31DBFAFA0}" type="presOf" srcId="{88431157-218C-4AFF-94F8-024ECED897E2}" destId="{66E5EEBB-8AFD-4A33-BBB5-6FC0CFC37B1C}" srcOrd="0" destOrd="0" presId="urn:microsoft.com/office/officeart/2005/8/layout/list1"/>
    <dgm:cxn modelId="{E02139DA-4F31-403F-9946-6B117300E88F}" type="presParOf" srcId="{442EFB6A-385E-4550-8B7A-01B6CC45F1C0}" destId="{72E3BE96-611C-4516-A00A-C84FF3F558D7}" srcOrd="0" destOrd="0" presId="urn:microsoft.com/office/officeart/2005/8/layout/list1"/>
    <dgm:cxn modelId="{4B86A9A3-788F-4ABA-BBF7-15E67451F986}" type="presParOf" srcId="{72E3BE96-611C-4516-A00A-C84FF3F558D7}" destId="{66E5EEBB-8AFD-4A33-BBB5-6FC0CFC37B1C}" srcOrd="0" destOrd="0" presId="urn:microsoft.com/office/officeart/2005/8/layout/list1"/>
    <dgm:cxn modelId="{DD76DE22-6CBF-4D73-AAC7-340F1DC54EAF}" type="presParOf" srcId="{72E3BE96-611C-4516-A00A-C84FF3F558D7}" destId="{1F31143A-946F-4EAA-AD90-BE9128605CCA}" srcOrd="1" destOrd="0" presId="urn:microsoft.com/office/officeart/2005/8/layout/list1"/>
    <dgm:cxn modelId="{36C7D2AC-400D-496A-BF94-6EE4A46EE04B}" type="presParOf" srcId="{442EFB6A-385E-4550-8B7A-01B6CC45F1C0}" destId="{D93AAA2F-73CE-4B67-8E77-F643E1AF0B4C}" srcOrd="1" destOrd="0" presId="urn:microsoft.com/office/officeart/2005/8/layout/list1"/>
    <dgm:cxn modelId="{8F471EF5-957C-4821-8954-EB59366F5819}" type="presParOf" srcId="{442EFB6A-385E-4550-8B7A-01B6CC45F1C0}" destId="{8D163792-47B3-4E13-A9CA-6A999A1FD70B}" srcOrd="2" destOrd="0" presId="urn:microsoft.com/office/officeart/2005/8/layout/list1"/>
    <dgm:cxn modelId="{C7416C54-6594-42DB-A1F5-5ED6E30D0E42}" type="presParOf" srcId="{442EFB6A-385E-4550-8B7A-01B6CC45F1C0}" destId="{58E40F9C-8DE1-4EE1-A56F-5D493B427723}" srcOrd="3" destOrd="0" presId="urn:microsoft.com/office/officeart/2005/8/layout/list1"/>
    <dgm:cxn modelId="{76309B0B-53FB-4053-840B-4DB8AD7BFD6F}" type="presParOf" srcId="{442EFB6A-385E-4550-8B7A-01B6CC45F1C0}" destId="{91A978D8-D9D8-40C6-A8DD-4B62AA70A261}" srcOrd="4" destOrd="0" presId="urn:microsoft.com/office/officeart/2005/8/layout/list1"/>
    <dgm:cxn modelId="{0F40812B-0153-4473-B2E6-8A02F15B0471}" type="presParOf" srcId="{91A978D8-D9D8-40C6-A8DD-4B62AA70A261}" destId="{F9D3729C-5D8F-465C-9001-9239FE0EEFCB}" srcOrd="0" destOrd="0" presId="urn:microsoft.com/office/officeart/2005/8/layout/list1"/>
    <dgm:cxn modelId="{D3076515-98F6-4432-8BA0-1C817B5B80E4}" type="presParOf" srcId="{91A978D8-D9D8-40C6-A8DD-4B62AA70A261}" destId="{45C93E20-3177-4902-B1AB-FFCD3087FE84}" srcOrd="1" destOrd="0" presId="urn:microsoft.com/office/officeart/2005/8/layout/list1"/>
    <dgm:cxn modelId="{59BCF701-3339-4A25-9133-4A1B3AF0634B}" type="presParOf" srcId="{442EFB6A-385E-4550-8B7A-01B6CC45F1C0}" destId="{136B6393-74C2-46C8-AFB8-C7C6C48E6168}" srcOrd="5" destOrd="0" presId="urn:microsoft.com/office/officeart/2005/8/layout/list1"/>
    <dgm:cxn modelId="{F12B5A7E-9CC7-4D8A-A1EA-8AFE2AAF39BE}" type="presParOf" srcId="{442EFB6A-385E-4550-8B7A-01B6CC45F1C0}" destId="{77F524D7-C608-41DF-A662-A9C731FECC30}" srcOrd="6" destOrd="0" presId="urn:microsoft.com/office/officeart/2005/8/layout/list1"/>
    <dgm:cxn modelId="{4CB22889-8742-4529-9711-F81BEFE761AF}" type="presParOf" srcId="{442EFB6A-385E-4550-8B7A-01B6CC45F1C0}" destId="{720693D4-1EF8-4CB5-A6BF-9786D47251D7}" srcOrd="7" destOrd="0" presId="urn:microsoft.com/office/officeart/2005/8/layout/list1"/>
    <dgm:cxn modelId="{16F6E6B3-A984-42D3-87B2-054247020A51}" type="presParOf" srcId="{442EFB6A-385E-4550-8B7A-01B6CC45F1C0}" destId="{4E151F9C-3DFA-4859-B58B-57745378E96E}" srcOrd="8" destOrd="0" presId="urn:microsoft.com/office/officeart/2005/8/layout/list1"/>
    <dgm:cxn modelId="{678D1FA2-6DA3-4F79-A45D-CD7053E40AD7}" type="presParOf" srcId="{4E151F9C-3DFA-4859-B58B-57745378E96E}" destId="{7721363E-36EB-41BC-82D8-5666AE10CF96}" srcOrd="0" destOrd="0" presId="urn:microsoft.com/office/officeart/2005/8/layout/list1"/>
    <dgm:cxn modelId="{5DA61992-6C63-4704-990C-218ED81F1FA7}" type="presParOf" srcId="{4E151F9C-3DFA-4859-B58B-57745378E96E}" destId="{3B15A007-6654-440C-BC15-20CDD4B4FCD6}" srcOrd="1" destOrd="0" presId="urn:microsoft.com/office/officeart/2005/8/layout/list1"/>
    <dgm:cxn modelId="{217D97CC-DCEE-4B30-9874-D4DD8A33BF90}" type="presParOf" srcId="{442EFB6A-385E-4550-8B7A-01B6CC45F1C0}" destId="{F6F0F4D7-E787-4303-8270-084337106A9C}" srcOrd="9" destOrd="0" presId="urn:microsoft.com/office/officeart/2005/8/layout/list1"/>
    <dgm:cxn modelId="{F5E76E55-723C-4B2A-AEB6-9D2177567F3A}" type="presParOf" srcId="{442EFB6A-385E-4550-8B7A-01B6CC45F1C0}" destId="{91A0F981-C60E-40C0-835F-843C807007E6}" srcOrd="10" destOrd="0" presId="urn:microsoft.com/office/officeart/2005/8/layout/list1"/>
    <dgm:cxn modelId="{F6DCB921-4FB6-4142-A54B-716CD125E676}" type="presParOf" srcId="{442EFB6A-385E-4550-8B7A-01B6CC45F1C0}" destId="{07C8F803-3A42-465D-B261-E02F2D014358}" srcOrd="11" destOrd="0" presId="urn:microsoft.com/office/officeart/2005/8/layout/list1"/>
    <dgm:cxn modelId="{C99D067C-621A-4A46-8E2F-97C415F61F49}" type="presParOf" srcId="{442EFB6A-385E-4550-8B7A-01B6CC45F1C0}" destId="{F1B98AC4-B3A9-41B0-B319-32199C005B2D}" srcOrd="12" destOrd="0" presId="urn:microsoft.com/office/officeart/2005/8/layout/list1"/>
    <dgm:cxn modelId="{7B229AAA-8131-4CF2-9B7C-22A5E3A78A15}" type="presParOf" srcId="{F1B98AC4-B3A9-41B0-B319-32199C005B2D}" destId="{14E9FE5A-BEDD-46BC-A758-747D81AB5042}" srcOrd="0" destOrd="0" presId="urn:microsoft.com/office/officeart/2005/8/layout/list1"/>
    <dgm:cxn modelId="{78240285-F208-445C-94E5-0073C92AB70A}" type="presParOf" srcId="{F1B98AC4-B3A9-41B0-B319-32199C005B2D}" destId="{609A768B-ED96-4792-A7C6-0976EA12B222}" srcOrd="1" destOrd="0" presId="urn:microsoft.com/office/officeart/2005/8/layout/list1"/>
    <dgm:cxn modelId="{863EB6E9-3455-4A66-AF95-56F4602D5555}" type="presParOf" srcId="{442EFB6A-385E-4550-8B7A-01B6CC45F1C0}" destId="{8A7BD267-ADF1-4F1B-B4D6-7B03BBE58364}" srcOrd="13" destOrd="0" presId="urn:microsoft.com/office/officeart/2005/8/layout/list1"/>
    <dgm:cxn modelId="{54946305-B7C2-4C14-B5DC-A8801D915278}" type="presParOf" srcId="{442EFB6A-385E-4550-8B7A-01B6CC45F1C0}" destId="{E7ECAAE7-E66A-4D1F-B429-F6CF9A2BE117}"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7397E52-08F1-469C-BB0B-C249A97B94CA}" type="doc">
      <dgm:prSet loTypeId="urn:microsoft.com/office/officeart/2005/8/layout/list1" loCatId="list" qsTypeId="urn:microsoft.com/office/officeart/2005/8/quickstyle/simple1" qsCatId="simple" csTypeId="urn:microsoft.com/office/officeart/2005/8/colors/colorful2" csCatId="colorful"/>
      <dgm:spPr/>
      <dgm:t>
        <a:bodyPr/>
        <a:lstStyle/>
        <a:p>
          <a:endParaRPr lang="en-US"/>
        </a:p>
      </dgm:t>
    </dgm:pt>
    <dgm:pt modelId="{7D49218D-2D9E-4DB9-9AD9-025B43E06B4D}">
      <dgm:prSet/>
      <dgm:spPr/>
      <dgm:t>
        <a:bodyPr/>
        <a:lstStyle/>
        <a:p>
          <a:r>
            <a:rPr lang="en-US"/>
            <a:t>Goal, Objective, and Outcomes</a:t>
          </a:r>
        </a:p>
      </dgm:t>
    </dgm:pt>
    <dgm:pt modelId="{ACF9B0E9-01A1-4D20-B903-C597EB778584}" type="parTrans" cxnId="{6A997686-B83A-4E8D-8F09-0E74E8320DE2}">
      <dgm:prSet/>
      <dgm:spPr/>
      <dgm:t>
        <a:bodyPr/>
        <a:lstStyle/>
        <a:p>
          <a:endParaRPr lang="en-US"/>
        </a:p>
      </dgm:t>
    </dgm:pt>
    <dgm:pt modelId="{E22E810F-D28D-4C5A-BDD6-9E5736C1941E}" type="sibTrans" cxnId="{6A997686-B83A-4E8D-8F09-0E74E8320DE2}">
      <dgm:prSet/>
      <dgm:spPr/>
      <dgm:t>
        <a:bodyPr/>
        <a:lstStyle/>
        <a:p>
          <a:endParaRPr lang="en-US"/>
        </a:p>
      </dgm:t>
    </dgm:pt>
    <dgm:pt modelId="{AB9FF7F1-0ADB-4D31-B23D-9BB5ADF26CC8}">
      <dgm:prSet/>
      <dgm:spPr/>
      <dgm:t>
        <a:bodyPr/>
        <a:lstStyle/>
        <a:p>
          <a:r>
            <a:rPr lang="en-US"/>
            <a:t>The goal should directly address the problem identified in the Problem Statement.</a:t>
          </a:r>
        </a:p>
      </dgm:t>
    </dgm:pt>
    <dgm:pt modelId="{9E85F4A7-9B27-426E-8F86-8A2A31661E62}" type="parTrans" cxnId="{DD60DB1D-08FD-4AEA-B53E-47424CA3D6F2}">
      <dgm:prSet/>
      <dgm:spPr/>
      <dgm:t>
        <a:bodyPr/>
        <a:lstStyle/>
        <a:p>
          <a:endParaRPr lang="en-US"/>
        </a:p>
      </dgm:t>
    </dgm:pt>
    <dgm:pt modelId="{E60B9FC7-B96A-48F4-A73E-1E3E729A4561}" type="sibTrans" cxnId="{DD60DB1D-08FD-4AEA-B53E-47424CA3D6F2}">
      <dgm:prSet/>
      <dgm:spPr/>
      <dgm:t>
        <a:bodyPr/>
        <a:lstStyle/>
        <a:p>
          <a:endParaRPr lang="en-US"/>
        </a:p>
      </dgm:t>
    </dgm:pt>
    <dgm:pt modelId="{CBBC3806-0821-4B99-8867-FF74B826E82A}">
      <dgm:prSet/>
      <dgm:spPr/>
      <dgm:t>
        <a:bodyPr/>
        <a:lstStyle/>
        <a:p>
          <a:r>
            <a:rPr lang="en-US"/>
            <a:t>Objectives are the steps needed to achieve goals. Objectives should be concrete, action-oriented, measurable and Specific, Measurable, Achievable, Realistic, Timely (SMART).</a:t>
          </a:r>
        </a:p>
      </dgm:t>
    </dgm:pt>
    <dgm:pt modelId="{C2F9A9B9-64C4-4049-9F65-83FED46A81F1}" type="parTrans" cxnId="{BBEC5A0A-6C9B-4414-B614-213EDEC67A0A}">
      <dgm:prSet/>
      <dgm:spPr/>
      <dgm:t>
        <a:bodyPr/>
        <a:lstStyle/>
        <a:p>
          <a:endParaRPr lang="en-US"/>
        </a:p>
      </dgm:t>
    </dgm:pt>
    <dgm:pt modelId="{F76627D3-6ADF-4C1A-AEEB-C5492FB4C4CF}" type="sibTrans" cxnId="{BBEC5A0A-6C9B-4414-B614-213EDEC67A0A}">
      <dgm:prSet/>
      <dgm:spPr/>
      <dgm:t>
        <a:bodyPr/>
        <a:lstStyle/>
        <a:p>
          <a:endParaRPr lang="en-US"/>
        </a:p>
      </dgm:t>
    </dgm:pt>
    <dgm:pt modelId="{A0B7B203-17FB-46C9-A4CC-2C65B7D95254}">
      <dgm:prSet/>
      <dgm:spPr/>
      <dgm:t>
        <a:bodyPr/>
        <a:lstStyle/>
        <a:p>
          <a:r>
            <a:rPr lang="en-US"/>
            <a:t>Example of Objective: By September 2022, a minimum of 50 culturally and linguistically appropriate support groups for survivors of domestic violence will be provided. </a:t>
          </a:r>
        </a:p>
      </dgm:t>
    </dgm:pt>
    <dgm:pt modelId="{6F650EA7-EDA6-40CB-A23B-615027D5955A}" type="parTrans" cxnId="{7F054F68-A6F9-47B4-B8FC-AAE1D530F769}">
      <dgm:prSet/>
      <dgm:spPr/>
      <dgm:t>
        <a:bodyPr/>
        <a:lstStyle/>
        <a:p>
          <a:endParaRPr lang="en-US"/>
        </a:p>
      </dgm:t>
    </dgm:pt>
    <dgm:pt modelId="{567D5B17-8F79-4C2B-8639-A38F4625CCC8}" type="sibTrans" cxnId="{7F054F68-A6F9-47B4-B8FC-AAE1D530F769}">
      <dgm:prSet/>
      <dgm:spPr/>
      <dgm:t>
        <a:bodyPr/>
        <a:lstStyle/>
        <a:p>
          <a:endParaRPr lang="en-US"/>
        </a:p>
      </dgm:t>
    </dgm:pt>
    <dgm:pt modelId="{8D40C182-FE37-414D-A8EA-CE81FDF85D44}">
      <dgm:prSet/>
      <dgm:spPr/>
      <dgm:t>
        <a:bodyPr/>
        <a:lstStyle/>
        <a:p>
          <a:r>
            <a:rPr lang="en-US"/>
            <a:t>Outcomes measure objectives and are criteria for how the program is deemed to be effective.</a:t>
          </a:r>
        </a:p>
      </dgm:t>
    </dgm:pt>
    <dgm:pt modelId="{85B97FF6-E5F2-4221-AF3D-49E686CF8CED}" type="parTrans" cxnId="{4B4D556C-AAD7-4D02-8A70-B2AC94ED256C}">
      <dgm:prSet/>
      <dgm:spPr/>
      <dgm:t>
        <a:bodyPr/>
        <a:lstStyle/>
        <a:p>
          <a:endParaRPr lang="en-US"/>
        </a:p>
      </dgm:t>
    </dgm:pt>
    <dgm:pt modelId="{FCD393E3-DCFC-4DB8-AA2B-0240B01B4EE5}" type="sibTrans" cxnId="{4B4D556C-AAD7-4D02-8A70-B2AC94ED256C}">
      <dgm:prSet/>
      <dgm:spPr/>
      <dgm:t>
        <a:bodyPr/>
        <a:lstStyle/>
        <a:p>
          <a:endParaRPr lang="en-US"/>
        </a:p>
      </dgm:t>
    </dgm:pt>
    <dgm:pt modelId="{501B700D-FDFC-485B-9B7E-FA627A0D9EEC}">
      <dgm:prSet/>
      <dgm:spPr/>
      <dgm:t>
        <a:bodyPr/>
        <a:lstStyle/>
        <a:p>
          <a:r>
            <a:rPr lang="en-US"/>
            <a:t>Example of Outcome: 85% of participants will indicate that they have learned ways to act in their own best interest. </a:t>
          </a:r>
        </a:p>
      </dgm:t>
    </dgm:pt>
    <dgm:pt modelId="{F827A31E-D504-4A2D-8372-0C9658F1F9F4}" type="parTrans" cxnId="{B6183BD4-E2CD-4C32-9F03-6311A2660DF0}">
      <dgm:prSet/>
      <dgm:spPr/>
      <dgm:t>
        <a:bodyPr/>
        <a:lstStyle/>
        <a:p>
          <a:endParaRPr lang="en-US"/>
        </a:p>
      </dgm:t>
    </dgm:pt>
    <dgm:pt modelId="{5D8913F6-84CD-4AE2-8753-2F1906D0B085}" type="sibTrans" cxnId="{B6183BD4-E2CD-4C32-9F03-6311A2660DF0}">
      <dgm:prSet/>
      <dgm:spPr/>
      <dgm:t>
        <a:bodyPr/>
        <a:lstStyle/>
        <a:p>
          <a:endParaRPr lang="en-US"/>
        </a:p>
      </dgm:t>
    </dgm:pt>
    <dgm:pt modelId="{F0FA9C36-4E06-41DE-8C93-4ADACB0FC95A}">
      <dgm:prSet/>
      <dgm:spPr/>
      <dgm:t>
        <a:bodyPr/>
        <a:lstStyle/>
        <a:p>
          <a:r>
            <a:rPr lang="en-US"/>
            <a:t>Program Description</a:t>
          </a:r>
        </a:p>
      </dgm:t>
    </dgm:pt>
    <dgm:pt modelId="{50F3EA01-1F33-452A-A3F5-BA57522314BF}" type="parTrans" cxnId="{05A3B7B5-4C1A-42BA-A292-E00EF4129005}">
      <dgm:prSet/>
      <dgm:spPr/>
      <dgm:t>
        <a:bodyPr/>
        <a:lstStyle/>
        <a:p>
          <a:endParaRPr lang="en-US"/>
        </a:p>
      </dgm:t>
    </dgm:pt>
    <dgm:pt modelId="{488CCB01-1D8C-43E7-B5BC-0F2994EA6CF4}" type="sibTrans" cxnId="{05A3B7B5-4C1A-42BA-A292-E00EF4129005}">
      <dgm:prSet/>
      <dgm:spPr/>
      <dgm:t>
        <a:bodyPr/>
        <a:lstStyle/>
        <a:p>
          <a:endParaRPr lang="en-US"/>
        </a:p>
      </dgm:t>
    </dgm:pt>
    <dgm:pt modelId="{1D681F7E-C37E-4F43-A413-43FACBAFF9FC}">
      <dgm:prSet/>
      <dgm:spPr/>
      <dgm:t>
        <a:bodyPr/>
        <a:lstStyle/>
        <a:p>
          <a:r>
            <a:rPr lang="en-US"/>
            <a:t>What? Who? Where? Why? When? How?</a:t>
          </a:r>
        </a:p>
      </dgm:t>
    </dgm:pt>
    <dgm:pt modelId="{79E1B8DC-97C6-45F6-8A54-6C0A291D119F}" type="parTrans" cxnId="{11B91E7D-8CDE-4FBD-A902-124811157552}">
      <dgm:prSet/>
      <dgm:spPr/>
      <dgm:t>
        <a:bodyPr/>
        <a:lstStyle/>
        <a:p>
          <a:endParaRPr lang="en-US"/>
        </a:p>
      </dgm:t>
    </dgm:pt>
    <dgm:pt modelId="{DD997942-EA46-4472-9861-5A841566971C}" type="sibTrans" cxnId="{11B91E7D-8CDE-4FBD-A902-124811157552}">
      <dgm:prSet/>
      <dgm:spPr/>
      <dgm:t>
        <a:bodyPr/>
        <a:lstStyle/>
        <a:p>
          <a:endParaRPr lang="en-US"/>
        </a:p>
      </dgm:t>
    </dgm:pt>
    <dgm:pt modelId="{511519E6-03AA-4B81-9F57-49D5EC4583F8}">
      <dgm:prSet/>
      <dgm:spPr/>
      <dgm:t>
        <a:bodyPr/>
        <a:lstStyle/>
        <a:p>
          <a:r>
            <a:rPr lang="en-US"/>
            <a:t>Evidence Based/Best Practice</a:t>
          </a:r>
        </a:p>
      </dgm:t>
    </dgm:pt>
    <dgm:pt modelId="{E5C0F3A8-1E70-4B1A-BCF4-6EB73663DE47}" type="parTrans" cxnId="{2AFAED5C-3C82-4685-9634-F81CDA689FDE}">
      <dgm:prSet/>
      <dgm:spPr/>
      <dgm:t>
        <a:bodyPr/>
        <a:lstStyle/>
        <a:p>
          <a:endParaRPr lang="en-US"/>
        </a:p>
      </dgm:t>
    </dgm:pt>
    <dgm:pt modelId="{7483B302-5555-4FD8-9AA4-385F320D560A}" type="sibTrans" cxnId="{2AFAED5C-3C82-4685-9634-F81CDA689FDE}">
      <dgm:prSet/>
      <dgm:spPr/>
      <dgm:t>
        <a:bodyPr/>
        <a:lstStyle/>
        <a:p>
          <a:endParaRPr lang="en-US"/>
        </a:p>
      </dgm:t>
    </dgm:pt>
    <dgm:pt modelId="{6E4AA937-1310-41B9-B6F5-237E90A5D27D}">
      <dgm:prSet/>
      <dgm:spPr/>
      <dgm:t>
        <a:bodyPr/>
        <a:lstStyle/>
        <a:p>
          <a:r>
            <a:rPr lang="en-US"/>
            <a:t>Use of Volunteers</a:t>
          </a:r>
        </a:p>
      </dgm:t>
    </dgm:pt>
    <dgm:pt modelId="{13A61BDF-1A01-4445-BCB2-36D45098B9EA}" type="parTrans" cxnId="{E83386D2-CEA8-494D-A861-0FE0BAA371F8}">
      <dgm:prSet/>
      <dgm:spPr/>
      <dgm:t>
        <a:bodyPr/>
        <a:lstStyle/>
        <a:p>
          <a:endParaRPr lang="en-US"/>
        </a:p>
      </dgm:t>
    </dgm:pt>
    <dgm:pt modelId="{A17C5103-89DF-42BF-B403-F78CCF745A24}" type="sibTrans" cxnId="{E83386D2-CEA8-494D-A861-0FE0BAA371F8}">
      <dgm:prSet/>
      <dgm:spPr/>
      <dgm:t>
        <a:bodyPr/>
        <a:lstStyle/>
        <a:p>
          <a:endParaRPr lang="en-US"/>
        </a:p>
      </dgm:t>
    </dgm:pt>
    <dgm:pt modelId="{89585A06-F923-4166-BF9E-90AFEAF43F4A}" type="pres">
      <dgm:prSet presAssocID="{37397E52-08F1-469C-BB0B-C249A97B94CA}" presName="linear" presStyleCnt="0">
        <dgm:presLayoutVars>
          <dgm:dir/>
          <dgm:animLvl val="lvl"/>
          <dgm:resizeHandles val="exact"/>
        </dgm:presLayoutVars>
      </dgm:prSet>
      <dgm:spPr/>
    </dgm:pt>
    <dgm:pt modelId="{55CC71FC-BE6D-4C96-BBD4-C394277CFD49}" type="pres">
      <dgm:prSet presAssocID="{7D49218D-2D9E-4DB9-9AD9-025B43E06B4D}" presName="parentLin" presStyleCnt="0"/>
      <dgm:spPr/>
    </dgm:pt>
    <dgm:pt modelId="{FECF9D18-A878-42F4-8396-5E54C1610F7A}" type="pres">
      <dgm:prSet presAssocID="{7D49218D-2D9E-4DB9-9AD9-025B43E06B4D}" presName="parentLeftMargin" presStyleLbl="node1" presStyleIdx="0" presStyleCnt="4"/>
      <dgm:spPr/>
    </dgm:pt>
    <dgm:pt modelId="{2F50645F-4135-4679-B5AB-27836450C312}" type="pres">
      <dgm:prSet presAssocID="{7D49218D-2D9E-4DB9-9AD9-025B43E06B4D}" presName="parentText" presStyleLbl="node1" presStyleIdx="0" presStyleCnt="4">
        <dgm:presLayoutVars>
          <dgm:chMax val="0"/>
          <dgm:bulletEnabled val="1"/>
        </dgm:presLayoutVars>
      </dgm:prSet>
      <dgm:spPr/>
    </dgm:pt>
    <dgm:pt modelId="{C9E3A741-EA06-47A3-A10F-F35BBF6D20B9}" type="pres">
      <dgm:prSet presAssocID="{7D49218D-2D9E-4DB9-9AD9-025B43E06B4D}" presName="negativeSpace" presStyleCnt="0"/>
      <dgm:spPr/>
    </dgm:pt>
    <dgm:pt modelId="{49AD6E08-5C15-4B96-B384-1848772CBB89}" type="pres">
      <dgm:prSet presAssocID="{7D49218D-2D9E-4DB9-9AD9-025B43E06B4D}" presName="childText" presStyleLbl="conFgAcc1" presStyleIdx="0" presStyleCnt="4">
        <dgm:presLayoutVars>
          <dgm:bulletEnabled val="1"/>
        </dgm:presLayoutVars>
      </dgm:prSet>
      <dgm:spPr/>
    </dgm:pt>
    <dgm:pt modelId="{E8CB1221-B2B9-4DD2-A0D7-AAC3A2308B93}" type="pres">
      <dgm:prSet presAssocID="{E22E810F-D28D-4C5A-BDD6-9E5736C1941E}" presName="spaceBetweenRectangles" presStyleCnt="0"/>
      <dgm:spPr/>
    </dgm:pt>
    <dgm:pt modelId="{FEA80ECE-FCB3-42DE-AD19-6E0A9F444F08}" type="pres">
      <dgm:prSet presAssocID="{F0FA9C36-4E06-41DE-8C93-4ADACB0FC95A}" presName="parentLin" presStyleCnt="0"/>
      <dgm:spPr/>
    </dgm:pt>
    <dgm:pt modelId="{039C0A89-ACB6-4F32-BA4E-00F788D70E76}" type="pres">
      <dgm:prSet presAssocID="{F0FA9C36-4E06-41DE-8C93-4ADACB0FC95A}" presName="parentLeftMargin" presStyleLbl="node1" presStyleIdx="0" presStyleCnt="4"/>
      <dgm:spPr/>
    </dgm:pt>
    <dgm:pt modelId="{D2282E75-9A52-47B2-9850-707EC2631640}" type="pres">
      <dgm:prSet presAssocID="{F0FA9C36-4E06-41DE-8C93-4ADACB0FC95A}" presName="parentText" presStyleLbl="node1" presStyleIdx="1" presStyleCnt="4">
        <dgm:presLayoutVars>
          <dgm:chMax val="0"/>
          <dgm:bulletEnabled val="1"/>
        </dgm:presLayoutVars>
      </dgm:prSet>
      <dgm:spPr/>
    </dgm:pt>
    <dgm:pt modelId="{9885F500-B652-487D-839E-34F2B21A803D}" type="pres">
      <dgm:prSet presAssocID="{F0FA9C36-4E06-41DE-8C93-4ADACB0FC95A}" presName="negativeSpace" presStyleCnt="0"/>
      <dgm:spPr/>
    </dgm:pt>
    <dgm:pt modelId="{2375F742-61FF-4732-A683-B48767F1F6F6}" type="pres">
      <dgm:prSet presAssocID="{F0FA9C36-4E06-41DE-8C93-4ADACB0FC95A}" presName="childText" presStyleLbl="conFgAcc1" presStyleIdx="1" presStyleCnt="4">
        <dgm:presLayoutVars>
          <dgm:bulletEnabled val="1"/>
        </dgm:presLayoutVars>
      </dgm:prSet>
      <dgm:spPr/>
    </dgm:pt>
    <dgm:pt modelId="{6D0F0044-9C85-4FBF-B97D-C3486E04E3B1}" type="pres">
      <dgm:prSet presAssocID="{488CCB01-1D8C-43E7-B5BC-0F2994EA6CF4}" presName="spaceBetweenRectangles" presStyleCnt="0"/>
      <dgm:spPr/>
    </dgm:pt>
    <dgm:pt modelId="{10578D54-E179-4E29-8F26-D8D11DB8882A}" type="pres">
      <dgm:prSet presAssocID="{511519E6-03AA-4B81-9F57-49D5EC4583F8}" presName="parentLin" presStyleCnt="0"/>
      <dgm:spPr/>
    </dgm:pt>
    <dgm:pt modelId="{623238E8-0767-4A5E-A789-A27DDD0C73C0}" type="pres">
      <dgm:prSet presAssocID="{511519E6-03AA-4B81-9F57-49D5EC4583F8}" presName="parentLeftMargin" presStyleLbl="node1" presStyleIdx="1" presStyleCnt="4"/>
      <dgm:spPr/>
    </dgm:pt>
    <dgm:pt modelId="{42464100-1A15-43B8-A193-594673EB7AFF}" type="pres">
      <dgm:prSet presAssocID="{511519E6-03AA-4B81-9F57-49D5EC4583F8}" presName="parentText" presStyleLbl="node1" presStyleIdx="2" presStyleCnt="4">
        <dgm:presLayoutVars>
          <dgm:chMax val="0"/>
          <dgm:bulletEnabled val="1"/>
        </dgm:presLayoutVars>
      </dgm:prSet>
      <dgm:spPr/>
    </dgm:pt>
    <dgm:pt modelId="{291429D0-B849-4652-8042-172E6A714A6E}" type="pres">
      <dgm:prSet presAssocID="{511519E6-03AA-4B81-9F57-49D5EC4583F8}" presName="negativeSpace" presStyleCnt="0"/>
      <dgm:spPr/>
    </dgm:pt>
    <dgm:pt modelId="{1E734C95-4555-46ED-B5A1-04D77E298A53}" type="pres">
      <dgm:prSet presAssocID="{511519E6-03AA-4B81-9F57-49D5EC4583F8}" presName="childText" presStyleLbl="conFgAcc1" presStyleIdx="2" presStyleCnt="4">
        <dgm:presLayoutVars>
          <dgm:bulletEnabled val="1"/>
        </dgm:presLayoutVars>
      </dgm:prSet>
      <dgm:spPr/>
    </dgm:pt>
    <dgm:pt modelId="{DB99EC43-4B24-46C5-A631-A26037384D8B}" type="pres">
      <dgm:prSet presAssocID="{7483B302-5555-4FD8-9AA4-385F320D560A}" presName="spaceBetweenRectangles" presStyleCnt="0"/>
      <dgm:spPr/>
    </dgm:pt>
    <dgm:pt modelId="{B35D3967-552D-4003-9F94-C12B0A53889A}" type="pres">
      <dgm:prSet presAssocID="{6E4AA937-1310-41B9-B6F5-237E90A5D27D}" presName="parentLin" presStyleCnt="0"/>
      <dgm:spPr/>
    </dgm:pt>
    <dgm:pt modelId="{B267CAC8-08BF-4FB7-A4AE-B9CDBBE5A191}" type="pres">
      <dgm:prSet presAssocID="{6E4AA937-1310-41B9-B6F5-237E90A5D27D}" presName="parentLeftMargin" presStyleLbl="node1" presStyleIdx="2" presStyleCnt="4"/>
      <dgm:spPr/>
    </dgm:pt>
    <dgm:pt modelId="{DB0F20A0-FC57-4E86-8A25-0798C33B4C8E}" type="pres">
      <dgm:prSet presAssocID="{6E4AA937-1310-41B9-B6F5-237E90A5D27D}" presName="parentText" presStyleLbl="node1" presStyleIdx="3" presStyleCnt="4">
        <dgm:presLayoutVars>
          <dgm:chMax val="0"/>
          <dgm:bulletEnabled val="1"/>
        </dgm:presLayoutVars>
      </dgm:prSet>
      <dgm:spPr/>
    </dgm:pt>
    <dgm:pt modelId="{5A95A03C-C160-41E6-9086-B8A88933EDAA}" type="pres">
      <dgm:prSet presAssocID="{6E4AA937-1310-41B9-B6F5-237E90A5D27D}" presName="negativeSpace" presStyleCnt="0"/>
      <dgm:spPr/>
    </dgm:pt>
    <dgm:pt modelId="{A812EBE4-F34C-4D49-8727-A75AF6A794D7}" type="pres">
      <dgm:prSet presAssocID="{6E4AA937-1310-41B9-B6F5-237E90A5D27D}" presName="childText" presStyleLbl="conFgAcc1" presStyleIdx="3" presStyleCnt="4">
        <dgm:presLayoutVars>
          <dgm:bulletEnabled val="1"/>
        </dgm:presLayoutVars>
      </dgm:prSet>
      <dgm:spPr/>
    </dgm:pt>
  </dgm:ptLst>
  <dgm:cxnLst>
    <dgm:cxn modelId="{BBEC5A0A-6C9B-4414-B614-213EDEC67A0A}" srcId="{7D49218D-2D9E-4DB9-9AD9-025B43E06B4D}" destId="{CBBC3806-0821-4B99-8867-FF74B826E82A}" srcOrd="1" destOrd="0" parTransId="{C2F9A9B9-64C4-4049-9F65-83FED46A81F1}" sibTransId="{F76627D3-6ADF-4C1A-AEEB-C5492FB4C4CF}"/>
    <dgm:cxn modelId="{46275116-50DB-4E35-A395-72B2515E738A}" type="presOf" srcId="{CBBC3806-0821-4B99-8867-FF74B826E82A}" destId="{49AD6E08-5C15-4B96-B384-1848772CBB89}" srcOrd="0" destOrd="1" presId="urn:microsoft.com/office/officeart/2005/8/layout/list1"/>
    <dgm:cxn modelId="{3154D31C-C8AC-4282-B19E-EA67BB07F721}" type="presOf" srcId="{501B700D-FDFC-485B-9B7E-FA627A0D9EEC}" destId="{49AD6E08-5C15-4B96-B384-1848772CBB89}" srcOrd="0" destOrd="4" presId="urn:microsoft.com/office/officeart/2005/8/layout/list1"/>
    <dgm:cxn modelId="{A51B621D-BC25-44BF-BD03-0163FF768D3A}" type="presOf" srcId="{7D49218D-2D9E-4DB9-9AD9-025B43E06B4D}" destId="{FECF9D18-A878-42F4-8396-5E54C1610F7A}" srcOrd="0" destOrd="0" presId="urn:microsoft.com/office/officeart/2005/8/layout/list1"/>
    <dgm:cxn modelId="{DD60DB1D-08FD-4AEA-B53E-47424CA3D6F2}" srcId="{7D49218D-2D9E-4DB9-9AD9-025B43E06B4D}" destId="{AB9FF7F1-0ADB-4D31-B23D-9BB5ADF26CC8}" srcOrd="0" destOrd="0" parTransId="{9E85F4A7-9B27-426E-8F86-8A2A31661E62}" sibTransId="{E60B9FC7-B96A-48F4-A73E-1E3E729A4561}"/>
    <dgm:cxn modelId="{748A7E3B-E373-4EA8-8F05-9B6B9F03F959}" type="presOf" srcId="{6E4AA937-1310-41B9-B6F5-237E90A5D27D}" destId="{B267CAC8-08BF-4FB7-A4AE-B9CDBBE5A191}" srcOrd="0" destOrd="0" presId="urn:microsoft.com/office/officeart/2005/8/layout/list1"/>
    <dgm:cxn modelId="{2AFAED5C-3C82-4685-9634-F81CDA689FDE}" srcId="{37397E52-08F1-469C-BB0B-C249A97B94CA}" destId="{511519E6-03AA-4B81-9F57-49D5EC4583F8}" srcOrd="2" destOrd="0" parTransId="{E5C0F3A8-1E70-4B1A-BCF4-6EB73663DE47}" sibTransId="{7483B302-5555-4FD8-9AA4-385F320D560A}"/>
    <dgm:cxn modelId="{FAD9B564-760F-45E5-B111-D210982009ED}" type="presOf" srcId="{A0B7B203-17FB-46C9-A4CC-2C65B7D95254}" destId="{49AD6E08-5C15-4B96-B384-1848772CBB89}" srcOrd="0" destOrd="2" presId="urn:microsoft.com/office/officeart/2005/8/layout/list1"/>
    <dgm:cxn modelId="{7F054F68-A6F9-47B4-B8FC-AAE1D530F769}" srcId="{CBBC3806-0821-4B99-8867-FF74B826E82A}" destId="{A0B7B203-17FB-46C9-A4CC-2C65B7D95254}" srcOrd="0" destOrd="0" parTransId="{6F650EA7-EDA6-40CB-A23B-615027D5955A}" sibTransId="{567D5B17-8F79-4C2B-8639-A38F4625CCC8}"/>
    <dgm:cxn modelId="{4B4D556C-AAD7-4D02-8A70-B2AC94ED256C}" srcId="{7D49218D-2D9E-4DB9-9AD9-025B43E06B4D}" destId="{8D40C182-FE37-414D-A8EA-CE81FDF85D44}" srcOrd="2" destOrd="0" parTransId="{85B97FF6-E5F2-4221-AF3D-49E686CF8CED}" sibTransId="{FCD393E3-DCFC-4DB8-AA2B-0240B01B4EE5}"/>
    <dgm:cxn modelId="{11B91E7D-8CDE-4FBD-A902-124811157552}" srcId="{F0FA9C36-4E06-41DE-8C93-4ADACB0FC95A}" destId="{1D681F7E-C37E-4F43-A413-43FACBAFF9FC}" srcOrd="0" destOrd="0" parTransId="{79E1B8DC-97C6-45F6-8A54-6C0A291D119F}" sibTransId="{DD997942-EA46-4472-9861-5A841566971C}"/>
    <dgm:cxn modelId="{983FD884-470D-49A4-B304-F041382FEA57}" type="presOf" srcId="{7D49218D-2D9E-4DB9-9AD9-025B43E06B4D}" destId="{2F50645F-4135-4679-B5AB-27836450C312}" srcOrd="1" destOrd="0" presId="urn:microsoft.com/office/officeart/2005/8/layout/list1"/>
    <dgm:cxn modelId="{6A997686-B83A-4E8D-8F09-0E74E8320DE2}" srcId="{37397E52-08F1-469C-BB0B-C249A97B94CA}" destId="{7D49218D-2D9E-4DB9-9AD9-025B43E06B4D}" srcOrd="0" destOrd="0" parTransId="{ACF9B0E9-01A1-4D20-B903-C597EB778584}" sibTransId="{E22E810F-D28D-4C5A-BDD6-9E5736C1941E}"/>
    <dgm:cxn modelId="{05A3B7B5-4C1A-42BA-A292-E00EF4129005}" srcId="{37397E52-08F1-469C-BB0B-C249A97B94CA}" destId="{F0FA9C36-4E06-41DE-8C93-4ADACB0FC95A}" srcOrd="1" destOrd="0" parTransId="{50F3EA01-1F33-452A-A3F5-BA57522314BF}" sibTransId="{488CCB01-1D8C-43E7-B5BC-0F2994EA6CF4}"/>
    <dgm:cxn modelId="{D6A943C2-0EF3-4849-A26C-3583E37E29FC}" type="presOf" srcId="{511519E6-03AA-4B81-9F57-49D5EC4583F8}" destId="{623238E8-0767-4A5E-A789-A27DDD0C73C0}" srcOrd="0" destOrd="0" presId="urn:microsoft.com/office/officeart/2005/8/layout/list1"/>
    <dgm:cxn modelId="{0E4F7EC5-DFF2-4109-AFFC-F7CC5EBC2F46}" type="presOf" srcId="{F0FA9C36-4E06-41DE-8C93-4ADACB0FC95A}" destId="{D2282E75-9A52-47B2-9850-707EC2631640}" srcOrd="1" destOrd="0" presId="urn:microsoft.com/office/officeart/2005/8/layout/list1"/>
    <dgm:cxn modelId="{FE688FCE-95B6-429D-B54B-D588B480003C}" type="presOf" srcId="{F0FA9C36-4E06-41DE-8C93-4ADACB0FC95A}" destId="{039C0A89-ACB6-4F32-BA4E-00F788D70E76}" srcOrd="0" destOrd="0" presId="urn:microsoft.com/office/officeart/2005/8/layout/list1"/>
    <dgm:cxn modelId="{E83386D2-CEA8-494D-A861-0FE0BAA371F8}" srcId="{37397E52-08F1-469C-BB0B-C249A97B94CA}" destId="{6E4AA937-1310-41B9-B6F5-237E90A5D27D}" srcOrd="3" destOrd="0" parTransId="{13A61BDF-1A01-4445-BCB2-36D45098B9EA}" sibTransId="{A17C5103-89DF-42BF-B403-F78CCF745A24}"/>
    <dgm:cxn modelId="{B6183BD4-E2CD-4C32-9F03-6311A2660DF0}" srcId="{8D40C182-FE37-414D-A8EA-CE81FDF85D44}" destId="{501B700D-FDFC-485B-9B7E-FA627A0D9EEC}" srcOrd="0" destOrd="0" parTransId="{F827A31E-D504-4A2D-8372-0C9658F1F9F4}" sibTransId="{5D8913F6-84CD-4AE2-8753-2F1906D0B085}"/>
    <dgm:cxn modelId="{06AE19DF-1169-4632-A03B-0D11A31FC66E}" type="presOf" srcId="{AB9FF7F1-0ADB-4D31-B23D-9BB5ADF26CC8}" destId="{49AD6E08-5C15-4B96-B384-1848772CBB89}" srcOrd="0" destOrd="0" presId="urn:microsoft.com/office/officeart/2005/8/layout/list1"/>
    <dgm:cxn modelId="{4D2164E2-B203-498D-A4A6-01A63BDE6C9A}" type="presOf" srcId="{8D40C182-FE37-414D-A8EA-CE81FDF85D44}" destId="{49AD6E08-5C15-4B96-B384-1848772CBB89}" srcOrd="0" destOrd="3" presId="urn:microsoft.com/office/officeart/2005/8/layout/list1"/>
    <dgm:cxn modelId="{195636E4-A190-4B4A-A539-B66F73C9E44C}" type="presOf" srcId="{6E4AA937-1310-41B9-B6F5-237E90A5D27D}" destId="{DB0F20A0-FC57-4E86-8A25-0798C33B4C8E}" srcOrd="1" destOrd="0" presId="urn:microsoft.com/office/officeart/2005/8/layout/list1"/>
    <dgm:cxn modelId="{13D9B2E7-77BE-437E-8DCA-1BC2AA158BA7}" type="presOf" srcId="{37397E52-08F1-469C-BB0B-C249A97B94CA}" destId="{89585A06-F923-4166-BF9E-90AFEAF43F4A}" srcOrd="0" destOrd="0" presId="urn:microsoft.com/office/officeart/2005/8/layout/list1"/>
    <dgm:cxn modelId="{AE7063EB-9E57-48B8-9053-0534D1D583E0}" type="presOf" srcId="{511519E6-03AA-4B81-9F57-49D5EC4583F8}" destId="{42464100-1A15-43B8-A193-594673EB7AFF}" srcOrd="1" destOrd="0" presId="urn:microsoft.com/office/officeart/2005/8/layout/list1"/>
    <dgm:cxn modelId="{47A36DF5-B260-437A-8207-B19FE4374CF6}" type="presOf" srcId="{1D681F7E-C37E-4F43-A413-43FACBAFF9FC}" destId="{2375F742-61FF-4732-A683-B48767F1F6F6}" srcOrd="0" destOrd="0" presId="urn:microsoft.com/office/officeart/2005/8/layout/list1"/>
    <dgm:cxn modelId="{AAF0C297-CEDB-45EC-896B-10DF599DFCC9}" type="presParOf" srcId="{89585A06-F923-4166-BF9E-90AFEAF43F4A}" destId="{55CC71FC-BE6D-4C96-BBD4-C394277CFD49}" srcOrd="0" destOrd="0" presId="urn:microsoft.com/office/officeart/2005/8/layout/list1"/>
    <dgm:cxn modelId="{FF924DFC-FAF0-472C-920D-90B90AF0EE72}" type="presParOf" srcId="{55CC71FC-BE6D-4C96-BBD4-C394277CFD49}" destId="{FECF9D18-A878-42F4-8396-5E54C1610F7A}" srcOrd="0" destOrd="0" presId="urn:microsoft.com/office/officeart/2005/8/layout/list1"/>
    <dgm:cxn modelId="{C92B9A2F-7746-46B6-96B2-39962A71B417}" type="presParOf" srcId="{55CC71FC-BE6D-4C96-BBD4-C394277CFD49}" destId="{2F50645F-4135-4679-B5AB-27836450C312}" srcOrd="1" destOrd="0" presId="urn:microsoft.com/office/officeart/2005/8/layout/list1"/>
    <dgm:cxn modelId="{2892DD19-9E4D-4C27-9304-320FD276EE90}" type="presParOf" srcId="{89585A06-F923-4166-BF9E-90AFEAF43F4A}" destId="{C9E3A741-EA06-47A3-A10F-F35BBF6D20B9}" srcOrd="1" destOrd="0" presId="urn:microsoft.com/office/officeart/2005/8/layout/list1"/>
    <dgm:cxn modelId="{72D4C8EB-C54C-4408-9E70-C7A43661A6E4}" type="presParOf" srcId="{89585A06-F923-4166-BF9E-90AFEAF43F4A}" destId="{49AD6E08-5C15-4B96-B384-1848772CBB89}" srcOrd="2" destOrd="0" presId="urn:microsoft.com/office/officeart/2005/8/layout/list1"/>
    <dgm:cxn modelId="{56205FEC-709E-4B75-A2C1-3D2E1910FE3F}" type="presParOf" srcId="{89585A06-F923-4166-BF9E-90AFEAF43F4A}" destId="{E8CB1221-B2B9-4DD2-A0D7-AAC3A2308B93}" srcOrd="3" destOrd="0" presId="urn:microsoft.com/office/officeart/2005/8/layout/list1"/>
    <dgm:cxn modelId="{968DF3FB-6B9F-4BE9-A756-462E8A2FB8D6}" type="presParOf" srcId="{89585A06-F923-4166-BF9E-90AFEAF43F4A}" destId="{FEA80ECE-FCB3-42DE-AD19-6E0A9F444F08}" srcOrd="4" destOrd="0" presId="urn:microsoft.com/office/officeart/2005/8/layout/list1"/>
    <dgm:cxn modelId="{997A0B04-A637-4745-8C4A-E9BD38EB0022}" type="presParOf" srcId="{FEA80ECE-FCB3-42DE-AD19-6E0A9F444F08}" destId="{039C0A89-ACB6-4F32-BA4E-00F788D70E76}" srcOrd="0" destOrd="0" presId="urn:microsoft.com/office/officeart/2005/8/layout/list1"/>
    <dgm:cxn modelId="{DFB528BD-1755-4CB3-902E-D71EB0FBA40E}" type="presParOf" srcId="{FEA80ECE-FCB3-42DE-AD19-6E0A9F444F08}" destId="{D2282E75-9A52-47B2-9850-707EC2631640}" srcOrd="1" destOrd="0" presId="urn:microsoft.com/office/officeart/2005/8/layout/list1"/>
    <dgm:cxn modelId="{4235C3A0-DD1C-41B5-9ADC-83F447564FD4}" type="presParOf" srcId="{89585A06-F923-4166-BF9E-90AFEAF43F4A}" destId="{9885F500-B652-487D-839E-34F2B21A803D}" srcOrd="5" destOrd="0" presId="urn:microsoft.com/office/officeart/2005/8/layout/list1"/>
    <dgm:cxn modelId="{EB11CA97-2621-4804-B6D4-F73B26A9B59D}" type="presParOf" srcId="{89585A06-F923-4166-BF9E-90AFEAF43F4A}" destId="{2375F742-61FF-4732-A683-B48767F1F6F6}" srcOrd="6" destOrd="0" presId="urn:microsoft.com/office/officeart/2005/8/layout/list1"/>
    <dgm:cxn modelId="{D7E2E204-0E2F-4A7E-B65D-02F145FC09EA}" type="presParOf" srcId="{89585A06-F923-4166-BF9E-90AFEAF43F4A}" destId="{6D0F0044-9C85-4FBF-B97D-C3486E04E3B1}" srcOrd="7" destOrd="0" presId="urn:microsoft.com/office/officeart/2005/8/layout/list1"/>
    <dgm:cxn modelId="{6F16C6DC-571E-4D42-95B4-9941262885FB}" type="presParOf" srcId="{89585A06-F923-4166-BF9E-90AFEAF43F4A}" destId="{10578D54-E179-4E29-8F26-D8D11DB8882A}" srcOrd="8" destOrd="0" presId="urn:microsoft.com/office/officeart/2005/8/layout/list1"/>
    <dgm:cxn modelId="{3DCBB52D-A537-4152-9FBF-B2DF0A777D4C}" type="presParOf" srcId="{10578D54-E179-4E29-8F26-D8D11DB8882A}" destId="{623238E8-0767-4A5E-A789-A27DDD0C73C0}" srcOrd="0" destOrd="0" presId="urn:microsoft.com/office/officeart/2005/8/layout/list1"/>
    <dgm:cxn modelId="{D5506F39-D7B8-47EF-A53B-9D885392001D}" type="presParOf" srcId="{10578D54-E179-4E29-8F26-D8D11DB8882A}" destId="{42464100-1A15-43B8-A193-594673EB7AFF}" srcOrd="1" destOrd="0" presId="urn:microsoft.com/office/officeart/2005/8/layout/list1"/>
    <dgm:cxn modelId="{367E56AE-6CA2-49EC-BC3E-E29A67399028}" type="presParOf" srcId="{89585A06-F923-4166-BF9E-90AFEAF43F4A}" destId="{291429D0-B849-4652-8042-172E6A714A6E}" srcOrd="9" destOrd="0" presId="urn:microsoft.com/office/officeart/2005/8/layout/list1"/>
    <dgm:cxn modelId="{2084AD56-F467-49C9-962B-54EBBFB24530}" type="presParOf" srcId="{89585A06-F923-4166-BF9E-90AFEAF43F4A}" destId="{1E734C95-4555-46ED-B5A1-04D77E298A53}" srcOrd="10" destOrd="0" presId="urn:microsoft.com/office/officeart/2005/8/layout/list1"/>
    <dgm:cxn modelId="{0D220A97-FE52-4056-8585-A143659610AA}" type="presParOf" srcId="{89585A06-F923-4166-BF9E-90AFEAF43F4A}" destId="{DB99EC43-4B24-46C5-A631-A26037384D8B}" srcOrd="11" destOrd="0" presId="urn:microsoft.com/office/officeart/2005/8/layout/list1"/>
    <dgm:cxn modelId="{5685F3FE-C26C-491B-A70E-11FCAFEDB1FA}" type="presParOf" srcId="{89585A06-F923-4166-BF9E-90AFEAF43F4A}" destId="{B35D3967-552D-4003-9F94-C12B0A53889A}" srcOrd="12" destOrd="0" presId="urn:microsoft.com/office/officeart/2005/8/layout/list1"/>
    <dgm:cxn modelId="{C00DB483-AF1B-47EF-86C6-F570D26ADB9B}" type="presParOf" srcId="{B35D3967-552D-4003-9F94-C12B0A53889A}" destId="{B267CAC8-08BF-4FB7-A4AE-B9CDBBE5A191}" srcOrd="0" destOrd="0" presId="urn:microsoft.com/office/officeart/2005/8/layout/list1"/>
    <dgm:cxn modelId="{1C1CEA9A-AF99-48C4-8C3E-9EEFAAFF1C41}" type="presParOf" srcId="{B35D3967-552D-4003-9F94-C12B0A53889A}" destId="{DB0F20A0-FC57-4E86-8A25-0798C33B4C8E}" srcOrd="1" destOrd="0" presId="urn:microsoft.com/office/officeart/2005/8/layout/list1"/>
    <dgm:cxn modelId="{FC168B2C-0142-4DF9-9DB5-DD77780836D8}" type="presParOf" srcId="{89585A06-F923-4166-BF9E-90AFEAF43F4A}" destId="{5A95A03C-C160-41E6-9086-B8A88933EDAA}" srcOrd="13" destOrd="0" presId="urn:microsoft.com/office/officeart/2005/8/layout/list1"/>
    <dgm:cxn modelId="{FB4E8524-2E46-495A-A8A3-802B2D29AD7C}" type="presParOf" srcId="{89585A06-F923-4166-BF9E-90AFEAF43F4A}" destId="{A812EBE4-F34C-4D49-8727-A75AF6A794D7}"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7D9CAB-178E-40FE-A93D-BE4CD5215E28}">
      <dsp:nvSpPr>
        <dsp:cNvPr id="0" name=""/>
        <dsp:cNvSpPr/>
      </dsp:nvSpPr>
      <dsp:spPr>
        <a:xfrm>
          <a:off x="0" y="295"/>
          <a:ext cx="6900512" cy="491022"/>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Contact</a:t>
          </a:r>
        </a:p>
      </dsp:txBody>
      <dsp:txXfrm>
        <a:off x="23970" y="24265"/>
        <a:ext cx="6852572" cy="443082"/>
      </dsp:txXfrm>
    </dsp:sp>
    <dsp:sp modelId="{09E3730D-15AE-43A8-B83E-BF5514CE3EEC}">
      <dsp:nvSpPr>
        <dsp:cNvPr id="0" name=""/>
        <dsp:cNvSpPr/>
      </dsp:nvSpPr>
      <dsp:spPr>
        <a:xfrm>
          <a:off x="0" y="504748"/>
          <a:ext cx="6900512" cy="491022"/>
        </a:xfrm>
        <a:prstGeom prst="roundRect">
          <a:avLst/>
        </a:prstGeom>
        <a:solidFill>
          <a:schemeClr val="accent5">
            <a:hueOff val="-675854"/>
            <a:satOff val="-1742"/>
            <a:lumOff val="-1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Project Information</a:t>
          </a:r>
        </a:p>
      </dsp:txBody>
      <dsp:txXfrm>
        <a:off x="23970" y="528718"/>
        <a:ext cx="6852572" cy="443082"/>
      </dsp:txXfrm>
    </dsp:sp>
    <dsp:sp modelId="{F33F099E-CE7B-4C06-9C77-773B140D5DE4}">
      <dsp:nvSpPr>
        <dsp:cNvPr id="0" name=""/>
        <dsp:cNvSpPr/>
      </dsp:nvSpPr>
      <dsp:spPr>
        <a:xfrm>
          <a:off x="0" y="1009201"/>
          <a:ext cx="6900512" cy="491022"/>
        </a:xfrm>
        <a:prstGeom prst="roundRect">
          <a:avLst/>
        </a:prstGeom>
        <a:solidFill>
          <a:schemeClr val="accent5">
            <a:hueOff val="-1351709"/>
            <a:satOff val="-3484"/>
            <a:lumOff val="-2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Programmatic Information</a:t>
          </a:r>
        </a:p>
      </dsp:txBody>
      <dsp:txXfrm>
        <a:off x="23970" y="1033171"/>
        <a:ext cx="6852572" cy="443082"/>
      </dsp:txXfrm>
    </dsp:sp>
    <dsp:sp modelId="{37FC8224-F2DD-4A8F-A831-4458258D2DF4}">
      <dsp:nvSpPr>
        <dsp:cNvPr id="0" name=""/>
        <dsp:cNvSpPr/>
      </dsp:nvSpPr>
      <dsp:spPr>
        <a:xfrm>
          <a:off x="0" y="1513653"/>
          <a:ext cx="6900512" cy="491022"/>
        </a:xfrm>
        <a:prstGeom prst="roundRect">
          <a:avLst/>
        </a:prstGeom>
        <a:solidFill>
          <a:schemeClr val="accent5">
            <a:hueOff val="-2027563"/>
            <a:satOff val="-5226"/>
            <a:lumOff val="-353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Problem Statement &amp; Analysis </a:t>
          </a:r>
        </a:p>
      </dsp:txBody>
      <dsp:txXfrm>
        <a:off x="23970" y="1537623"/>
        <a:ext cx="6852572" cy="443082"/>
      </dsp:txXfrm>
    </dsp:sp>
    <dsp:sp modelId="{EE5178FF-E9EB-4A69-81C2-74DAD1D79074}">
      <dsp:nvSpPr>
        <dsp:cNvPr id="0" name=""/>
        <dsp:cNvSpPr/>
      </dsp:nvSpPr>
      <dsp:spPr>
        <a:xfrm>
          <a:off x="0" y="2018106"/>
          <a:ext cx="6900512" cy="491022"/>
        </a:xfrm>
        <a:prstGeom prst="roundRect">
          <a:avLst/>
        </a:prstGeom>
        <a:solidFill>
          <a:schemeClr val="accent5">
            <a:hueOff val="-2703417"/>
            <a:satOff val="-6968"/>
            <a:lumOff val="-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Goals, Objectives, &amp; Outcomes</a:t>
          </a:r>
        </a:p>
      </dsp:txBody>
      <dsp:txXfrm>
        <a:off x="23970" y="2042076"/>
        <a:ext cx="6852572" cy="443082"/>
      </dsp:txXfrm>
    </dsp:sp>
    <dsp:sp modelId="{77EC9803-E86A-4496-BA6D-61C228289743}">
      <dsp:nvSpPr>
        <dsp:cNvPr id="0" name=""/>
        <dsp:cNvSpPr/>
      </dsp:nvSpPr>
      <dsp:spPr>
        <a:xfrm>
          <a:off x="0" y="2522559"/>
          <a:ext cx="6900512" cy="491022"/>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Program Descriptions</a:t>
          </a:r>
        </a:p>
      </dsp:txBody>
      <dsp:txXfrm>
        <a:off x="23970" y="2546529"/>
        <a:ext cx="6852572" cy="443082"/>
      </dsp:txXfrm>
    </dsp:sp>
    <dsp:sp modelId="{E0DE02BF-030C-479B-8DA4-801A0D469B78}">
      <dsp:nvSpPr>
        <dsp:cNvPr id="0" name=""/>
        <dsp:cNvSpPr/>
      </dsp:nvSpPr>
      <dsp:spPr>
        <a:xfrm>
          <a:off x="0" y="3027011"/>
          <a:ext cx="6900512" cy="491022"/>
        </a:xfrm>
        <a:prstGeom prst="roundRect">
          <a:avLst/>
        </a:prstGeom>
        <a:solidFill>
          <a:schemeClr val="accent5">
            <a:hueOff val="-4055126"/>
            <a:satOff val="-10451"/>
            <a:lumOff val="-7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Evidence Based/Best Practices</a:t>
          </a:r>
        </a:p>
      </dsp:txBody>
      <dsp:txXfrm>
        <a:off x="23970" y="3050981"/>
        <a:ext cx="6852572" cy="443082"/>
      </dsp:txXfrm>
    </dsp:sp>
    <dsp:sp modelId="{8FB65E4C-CA18-4060-9AE8-6D3DA86F7C1D}">
      <dsp:nvSpPr>
        <dsp:cNvPr id="0" name=""/>
        <dsp:cNvSpPr/>
      </dsp:nvSpPr>
      <dsp:spPr>
        <a:xfrm>
          <a:off x="0" y="3531464"/>
          <a:ext cx="6900512" cy="491022"/>
        </a:xfrm>
        <a:prstGeom prst="roundRect">
          <a:avLst/>
        </a:prstGeom>
        <a:solidFill>
          <a:schemeClr val="accent5">
            <a:hueOff val="-4730980"/>
            <a:satOff val="-12193"/>
            <a:lumOff val="-823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Use of Volunteers</a:t>
          </a:r>
        </a:p>
      </dsp:txBody>
      <dsp:txXfrm>
        <a:off x="23970" y="3555434"/>
        <a:ext cx="6852572" cy="443082"/>
      </dsp:txXfrm>
    </dsp:sp>
    <dsp:sp modelId="{0C656A1B-1934-46F6-A775-5761B33529D8}">
      <dsp:nvSpPr>
        <dsp:cNvPr id="0" name=""/>
        <dsp:cNvSpPr/>
      </dsp:nvSpPr>
      <dsp:spPr>
        <a:xfrm>
          <a:off x="0" y="4035916"/>
          <a:ext cx="6900512" cy="491022"/>
        </a:xfrm>
        <a:prstGeom prst="roundRect">
          <a:avLst/>
        </a:prstGeom>
        <a:solidFill>
          <a:schemeClr val="accent5">
            <a:hueOff val="-5406834"/>
            <a:satOff val="-13935"/>
            <a:lumOff val="-9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Budget</a:t>
          </a:r>
        </a:p>
      </dsp:txBody>
      <dsp:txXfrm>
        <a:off x="23970" y="4059886"/>
        <a:ext cx="6852572" cy="443082"/>
      </dsp:txXfrm>
    </dsp:sp>
    <dsp:sp modelId="{7A4B994C-0467-458D-B238-4E4544A0D03D}">
      <dsp:nvSpPr>
        <dsp:cNvPr id="0" name=""/>
        <dsp:cNvSpPr/>
      </dsp:nvSpPr>
      <dsp:spPr>
        <a:xfrm>
          <a:off x="0" y="4540369"/>
          <a:ext cx="6900512" cy="491022"/>
        </a:xfrm>
        <a:prstGeom prst="roundRect">
          <a:avLst/>
        </a:prstGeom>
        <a:solidFill>
          <a:schemeClr val="accent5">
            <a:hueOff val="-6082688"/>
            <a:satOff val="-15677"/>
            <a:lumOff val="-1058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Budget Narrative</a:t>
          </a:r>
        </a:p>
      </dsp:txBody>
      <dsp:txXfrm>
        <a:off x="23970" y="4564339"/>
        <a:ext cx="6852572" cy="443082"/>
      </dsp:txXfrm>
    </dsp:sp>
    <dsp:sp modelId="{137595B7-615A-4323-BA9C-2A996DC9ED2E}">
      <dsp:nvSpPr>
        <dsp:cNvPr id="0" name=""/>
        <dsp:cNvSpPr/>
      </dsp:nvSpPr>
      <dsp:spPr>
        <a:xfrm>
          <a:off x="0" y="5044822"/>
          <a:ext cx="6900512" cy="491022"/>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Attachments</a:t>
          </a:r>
        </a:p>
      </dsp:txBody>
      <dsp:txXfrm>
        <a:off x="23970" y="5068792"/>
        <a:ext cx="6852572" cy="4430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163792-47B3-4E13-A9CA-6A999A1FD70B}">
      <dsp:nvSpPr>
        <dsp:cNvPr id="0" name=""/>
        <dsp:cNvSpPr/>
      </dsp:nvSpPr>
      <dsp:spPr>
        <a:xfrm>
          <a:off x="0" y="396731"/>
          <a:ext cx="6900512" cy="9639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354076" rIns="535556"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a:t>Points of Contact for the grant (CJI will notify these individuals of your award notice) </a:t>
          </a:r>
        </a:p>
      </dsp:txBody>
      <dsp:txXfrm>
        <a:off x="0" y="396731"/>
        <a:ext cx="6900512" cy="963900"/>
      </dsp:txXfrm>
    </dsp:sp>
    <dsp:sp modelId="{1F31143A-946F-4EAA-AD90-BE9128605CCA}">
      <dsp:nvSpPr>
        <dsp:cNvPr id="0" name=""/>
        <dsp:cNvSpPr/>
      </dsp:nvSpPr>
      <dsp:spPr>
        <a:xfrm>
          <a:off x="345025" y="145811"/>
          <a:ext cx="4830358" cy="5018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755650">
            <a:lnSpc>
              <a:spcPct val="90000"/>
            </a:lnSpc>
            <a:spcBef>
              <a:spcPct val="0"/>
            </a:spcBef>
            <a:spcAft>
              <a:spcPct val="35000"/>
            </a:spcAft>
            <a:buNone/>
          </a:pPr>
          <a:r>
            <a:rPr lang="en-US" sz="1700" kern="1200"/>
            <a:t>Contact </a:t>
          </a:r>
        </a:p>
      </dsp:txBody>
      <dsp:txXfrm>
        <a:off x="369523" y="170309"/>
        <a:ext cx="4781362" cy="452844"/>
      </dsp:txXfrm>
    </dsp:sp>
    <dsp:sp modelId="{77F524D7-C608-41DF-A662-A9C731FECC30}">
      <dsp:nvSpPr>
        <dsp:cNvPr id="0" name=""/>
        <dsp:cNvSpPr/>
      </dsp:nvSpPr>
      <dsp:spPr>
        <a:xfrm>
          <a:off x="0" y="1703351"/>
          <a:ext cx="6900512" cy="2302650"/>
        </a:xfrm>
        <a:prstGeom prst="rect">
          <a:avLst/>
        </a:prstGeom>
        <a:solidFill>
          <a:schemeClr val="lt1">
            <a:alpha val="90000"/>
            <a:hueOff val="0"/>
            <a:satOff val="0"/>
            <a:lumOff val="0"/>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354076" rIns="535556"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a:t>SAMs Registration must be up-to-date</a:t>
          </a:r>
        </a:p>
        <a:p>
          <a:pPr marL="171450" lvl="1" indent="-171450" algn="l" defTabSz="755650">
            <a:lnSpc>
              <a:spcPct val="90000"/>
            </a:lnSpc>
            <a:spcBef>
              <a:spcPct val="0"/>
            </a:spcBef>
            <a:spcAft>
              <a:spcPct val="15000"/>
            </a:spcAft>
            <a:buChar char="•"/>
          </a:pPr>
          <a:r>
            <a:rPr lang="en-US" sz="1700" kern="1200"/>
            <a:t>Audit </a:t>
          </a:r>
        </a:p>
        <a:p>
          <a:pPr marL="342900" lvl="2" indent="-171450" algn="l" defTabSz="755650">
            <a:lnSpc>
              <a:spcPct val="90000"/>
            </a:lnSpc>
            <a:spcBef>
              <a:spcPct val="0"/>
            </a:spcBef>
            <a:spcAft>
              <a:spcPct val="15000"/>
            </a:spcAft>
            <a:buChar char="•"/>
          </a:pPr>
          <a:r>
            <a:rPr lang="en-US" sz="1700" kern="1200" dirty="0"/>
            <a:t>If you receive more than $750,000 in </a:t>
          </a:r>
          <a:r>
            <a:rPr lang="en-US" sz="1700" b="1" kern="1200" dirty="0"/>
            <a:t>federal</a:t>
          </a:r>
          <a:r>
            <a:rPr lang="en-US" sz="1700" kern="1200" dirty="0"/>
            <a:t> grant funds, you are required to have an audit. This will be requested if CJI is aware that you receive more than $750,000.</a:t>
          </a:r>
        </a:p>
        <a:p>
          <a:pPr marL="342900" lvl="2" indent="-171450" algn="l" defTabSz="755650">
            <a:lnSpc>
              <a:spcPct val="90000"/>
            </a:lnSpc>
            <a:spcBef>
              <a:spcPct val="0"/>
            </a:spcBef>
            <a:spcAft>
              <a:spcPct val="15000"/>
            </a:spcAft>
            <a:buChar char="•"/>
          </a:pPr>
          <a:r>
            <a:rPr lang="en-US" sz="1700" kern="1200" dirty="0"/>
            <a:t>All government agency’s audits are included in the County audit and should all have one attached</a:t>
          </a:r>
        </a:p>
      </dsp:txBody>
      <dsp:txXfrm>
        <a:off x="0" y="1703351"/>
        <a:ext cx="6900512" cy="2302650"/>
      </dsp:txXfrm>
    </dsp:sp>
    <dsp:sp modelId="{45C93E20-3177-4902-B1AB-FFCD3087FE84}">
      <dsp:nvSpPr>
        <dsp:cNvPr id="0" name=""/>
        <dsp:cNvSpPr/>
      </dsp:nvSpPr>
      <dsp:spPr>
        <a:xfrm>
          <a:off x="345025" y="1452431"/>
          <a:ext cx="4830358" cy="501840"/>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755650">
            <a:lnSpc>
              <a:spcPct val="90000"/>
            </a:lnSpc>
            <a:spcBef>
              <a:spcPct val="0"/>
            </a:spcBef>
            <a:spcAft>
              <a:spcPct val="35000"/>
            </a:spcAft>
            <a:buNone/>
          </a:pPr>
          <a:r>
            <a:rPr lang="en-US" sz="1700" kern="1200"/>
            <a:t>Project Information</a:t>
          </a:r>
        </a:p>
      </dsp:txBody>
      <dsp:txXfrm>
        <a:off x="369523" y="1476929"/>
        <a:ext cx="4781362" cy="452844"/>
      </dsp:txXfrm>
    </dsp:sp>
    <dsp:sp modelId="{91A0F981-C60E-40C0-835F-843C807007E6}">
      <dsp:nvSpPr>
        <dsp:cNvPr id="0" name=""/>
        <dsp:cNvSpPr/>
      </dsp:nvSpPr>
      <dsp:spPr>
        <a:xfrm>
          <a:off x="0" y="4348721"/>
          <a:ext cx="6900512" cy="722925"/>
        </a:xfrm>
        <a:prstGeom prst="rect">
          <a:avLst/>
        </a:prstGeom>
        <a:solidFill>
          <a:schemeClr val="lt1">
            <a:alpha val="90000"/>
            <a:hueOff val="0"/>
            <a:satOff val="0"/>
            <a:lumOff val="0"/>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354076" rIns="535556"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dirty="0"/>
            <a:t>Information about your proposed FVPSA grant</a:t>
          </a:r>
        </a:p>
      </dsp:txBody>
      <dsp:txXfrm>
        <a:off x="0" y="4348721"/>
        <a:ext cx="6900512" cy="722925"/>
      </dsp:txXfrm>
    </dsp:sp>
    <dsp:sp modelId="{3B15A007-6654-440C-BC15-20CDD4B4FCD6}">
      <dsp:nvSpPr>
        <dsp:cNvPr id="0" name=""/>
        <dsp:cNvSpPr/>
      </dsp:nvSpPr>
      <dsp:spPr>
        <a:xfrm>
          <a:off x="345025" y="4097801"/>
          <a:ext cx="4830358" cy="501840"/>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755650">
            <a:lnSpc>
              <a:spcPct val="90000"/>
            </a:lnSpc>
            <a:spcBef>
              <a:spcPct val="0"/>
            </a:spcBef>
            <a:spcAft>
              <a:spcPct val="35000"/>
            </a:spcAft>
            <a:buNone/>
          </a:pPr>
          <a:r>
            <a:rPr lang="en-US" sz="1700" kern="1200"/>
            <a:t>Programmatic Information</a:t>
          </a:r>
        </a:p>
      </dsp:txBody>
      <dsp:txXfrm>
        <a:off x="369523" y="4122299"/>
        <a:ext cx="4781362" cy="452844"/>
      </dsp:txXfrm>
    </dsp:sp>
    <dsp:sp modelId="{E7ECAAE7-E66A-4D1F-B429-F6CF9A2BE117}">
      <dsp:nvSpPr>
        <dsp:cNvPr id="0" name=""/>
        <dsp:cNvSpPr/>
      </dsp:nvSpPr>
      <dsp:spPr>
        <a:xfrm>
          <a:off x="0" y="5414366"/>
          <a:ext cx="6900512" cy="428400"/>
        </a:xfrm>
        <a:prstGeom prst="rect">
          <a:avLst/>
        </a:prstGeom>
        <a:solidFill>
          <a:schemeClr val="lt1">
            <a:alpha val="90000"/>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sp>
    <dsp:sp modelId="{609A768B-ED96-4792-A7C6-0976EA12B222}">
      <dsp:nvSpPr>
        <dsp:cNvPr id="0" name=""/>
        <dsp:cNvSpPr/>
      </dsp:nvSpPr>
      <dsp:spPr>
        <a:xfrm>
          <a:off x="345025" y="5163446"/>
          <a:ext cx="4830358" cy="50184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755650">
            <a:lnSpc>
              <a:spcPct val="90000"/>
            </a:lnSpc>
            <a:spcBef>
              <a:spcPct val="0"/>
            </a:spcBef>
            <a:spcAft>
              <a:spcPct val="35000"/>
            </a:spcAft>
            <a:buNone/>
          </a:pPr>
          <a:r>
            <a:rPr lang="en-US" sz="1700" kern="1200"/>
            <a:t>Problem Statement &amp; Analysis </a:t>
          </a:r>
        </a:p>
      </dsp:txBody>
      <dsp:txXfrm>
        <a:off x="369523" y="5187944"/>
        <a:ext cx="4781362" cy="45284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AD6E08-5C15-4B96-B384-1848772CBB89}">
      <dsp:nvSpPr>
        <dsp:cNvPr id="0" name=""/>
        <dsp:cNvSpPr/>
      </dsp:nvSpPr>
      <dsp:spPr>
        <a:xfrm>
          <a:off x="0" y="342255"/>
          <a:ext cx="6900512" cy="2910599"/>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291592" rIns="535556"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a:t>The goal should directly address the problem identified in the Problem Statement.</a:t>
          </a:r>
        </a:p>
        <a:p>
          <a:pPr marL="114300" lvl="1" indent="-114300" algn="l" defTabSz="622300">
            <a:lnSpc>
              <a:spcPct val="90000"/>
            </a:lnSpc>
            <a:spcBef>
              <a:spcPct val="0"/>
            </a:spcBef>
            <a:spcAft>
              <a:spcPct val="15000"/>
            </a:spcAft>
            <a:buChar char="•"/>
          </a:pPr>
          <a:r>
            <a:rPr lang="en-US" sz="1400" kern="1200"/>
            <a:t>Objectives are the steps needed to achieve goals. Objectives should be concrete, action-oriented, measurable and Specific, Measurable, Achievable, Realistic, Timely (SMART).</a:t>
          </a:r>
        </a:p>
        <a:p>
          <a:pPr marL="228600" lvl="2" indent="-114300" algn="l" defTabSz="622300">
            <a:lnSpc>
              <a:spcPct val="90000"/>
            </a:lnSpc>
            <a:spcBef>
              <a:spcPct val="0"/>
            </a:spcBef>
            <a:spcAft>
              <a:spcPct val="15000"/>
            </a:spcAft>
            <a:buChar char="•"/>
          </a:pPr>
          <a:r>
            <a:rPr lang="en-US" sz="1400" kern="1200"/>
            <a:t>Example of Objective: By September 2022, a minimum of 50 culturally and linguistically appropriate support groups for survivors of domestic violence will be provided. </a:t>
          </a:r>
        </a:p>
        <a:p>
          <a:pPr marL="114300" lvl="1" indent="-114300" algn="l" defTabSz="622300">
            <a:lnSpc>
              <a:spcPct val="90000"/>
            </a:lnSpc>
            <a:spcBef>
              <a:spcPct val="0"/>
            </a:spcBef>
            <a:spcAft>
              <a:spcPct val="15000"/>
            </a:spcAft>
            <a:buChar char="•"/>
          </a:pPr>
          <a:r>
            <a:rPr lang="en-US" sz="1400" kern="1200"/>
            <a:t>Outcomes measure objectives and are criteria for how the program is deemed to be effective.</a:t>
          </a:r>
        </a:p>
        <a:p>
          <a:pPr marL="228600" lvl="2" indent="-114300" algn="l" defTabSz="622300">
            <a:lnSpc>
              <a:spcPct val="90000"/>
            </a:lnSpc>
            <a:spcBef>
              <a:spcPct val="0"/>
            </a:spcBef>
            <a:spcAft>
              <a:spcPct val="15000"/>
            </a:spcAft>
            <a:buChar char="•"/>
          </a:pPr>
          <a:r>
            <a:rPr lang="en-US" sz="1400" kern="1200"/>
            <a:t>Example of Outcome: 85% of participants will indicate that they have learned ways to act in their own best interest. </a:t>
          </a:r>
        </a:p>
      </dsp:txBody>
      <dsp:txXfrm>
        <a:off x="0" y="342255"/>
        <a:ext cx="6900512" cy="2910599"/>
      </dsp:txXfrm>
    </dsp:sp>
    <dsp:sp modelId="{2F50645F-4135-4679-B5AB-27836450C312}">
      <dsp:nvSpPr>
        <dsp:cNvPr id="0" name=""/>
        <dsp:cNvSpPr/>
      </dsp:nvSpPr>
      <dsp:spPr>
        <a:xfrm>
          <a:off x="345025" y="135615"/>
          <a:ext cx="4830358" cy="41328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622300">
            <a:lnSpc>
              <a:spcPct val="90000"/>
            </a:lnSpc>
            <a:spcBef>
              <a:spcPct val="0"/>
            </a:spcBef>
            <a:spcAft>
              <a:spcPct val="35000"/>
            </a:spcAft>
            <a:buNone/>
          </a:pPr>
          <a:r>
            <a:rPr lang="en-US" sz="1400" kern="1200"/>
            <a:t>Goal, Objective, and Outcomes</a:t>
          </a:r>
        </a:p>
      </dsp:txBody>
      <dsp:txXfrm>
        <a:off x="365200" y="155790"/>
        <a:ext cx="4790008" cy="372930"/>
      </dsp:txXfrm>
    </dsp:sp>
    <dsp:sp modelId="{2375F742-61FF-4732-A683-B48767F1F6F6}">
      <dsp:nvSpPr>
        <dsp:cNvPr id="0" name=""/>
        <dsp:cNvSpPr/>
      </dsp:nvSpPr>
      <dsp:spPr>
        <a:xfrm>
          <a:off x="0" y="3535095"/>
          <a:ext cx="6900512" cy="595350"/>
        </a:xfrm>
        <a:prstGeom prst="rect">
          <a:avLst/>
        </a:prstGeom>
        <a:solidFill>
          <a:schemeClr val="lt1">
            <a:alpha val="90000"/>
            <a:hueOff val="0"/>
            <a:satOff val="0"/>
            <a:lumOff val="0"/>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291592" rIns="535556"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a:t>What? Who? Where? Why? When? How?</a:t>
          </a:r>
        </a:p>
      </dsp:txBody>
      <dsp:txXfrm>
        <a:off x="0" y="3535095"/>
        <a:ext cx="6900512" cy="595350"/>
      </dsp:txXfrm>
    </dsp:sp>
    <dsp:sp modelId="{D2282E75-9A52-47B2-9850-707EC2631640}">
      <dsp:nvSpPr>
        <dsp:cNvPr id="0" name=""/>
        <dsp:cNvSpPr/>
      </dsp:nvSpPr>
      <dsp:spPr>
        <a:xfrm>
          <a:off x="345025" y="3328455"/>
          <a:ext cx="4830358" cy="413280"/>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622300">
            <a:lnSpc>
              <a:spcPct val="90000"/>
            </a:lnSpc>
            <a:spcBef>
              <a:spcPct val="0"/>
            </a:spcBef>
            <a:spcAft>
              <a:spcPct val="35000"/>
            </a:spcAft>
            <a:buNone/>
          </a:pPr>
          <a:r>
            <a:rPr lang="en-US" sz="1400" kern="1200"/>
            <a:t>Program Description</a:t>
          </a:r>
        </a:p>
      </dsp:txBody>
      <dsp:txXfrm>
        <a:off x="365200" y="3348630"/>
        <a:ext cx="4790008" cy="372930"/>
      </dsp:txXfrm>
    </dsp:sp>
    <dsp:sp modelId="{1E734C95-4555-46ED-B5A1-04D77E298A53}">
      <dsp:nvSpPr>
        <dsp:cNvPr id="0" name=""/>
        <dsp:cNvSpPr/>
      </dsp:nvSpPr>
      <dsp:spPr>
        <a:xfrm>
          <a:off x="0" y="4412685"/>
          <a:ext cx="6900512" cy="352800"/>
        </a:xfrm>
        <a:prstGeom prst="rect">
          <a:avLst/>
        </a:prstGeom>
        <a:solidFill>
          <a:schemeClr val="lt1">
            <a:alpha val="90000"/>
            <a:hueOff val="0"/>
            <a:satOff val="0"/>
            <a:lumOff val="0"/>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dsp:style>
    </dsp:sp>
    <dsp:sp modelId="{42464100-1A15-43B8-A193-594673EB7AFF}">
      <dsp:nvSpPr>
        <dsp:cNvPr id="0" name=""/>
        <dsp:cNvSpPr/>
      </dsp:nvSpPr>
      <dsp:spPr>
        <a:xfrm>
          <a:off x="345025" y="4206045"/>
          <a:ext cx="4830358" cy="413280"/>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622300">
            <a:lnSpc>
              <a:spcPct val="90000"/>
            </a:lnSpc>
            <a:spcBef>
              <a:spcPct val="0"/>
            </a:spcBef>
            <a:spcAft>
              <a:spcPct val="35000"/>
            </a:spcAft>
            <a:buNone/>
          </a:pPr>
          <a:r>
            <a:rPr lang="en-US" sz="1400" kern="1200"/>
            <a:t>Evidence Based/Best Practice</a:t>
          </a:r>
        </a:p>
      </dsp:txBody>
      <dsp:txXfrm>
        <a:off x="365200" y="4226220"/>
        <a:ext cx="4790008" cy="372930"/>
      </dsp:txXfrm>
    </dsp:sp>
    <dsp:sp modelId="{A812EBE4-F34C-4D49-8727-A75AF6A794D7}">
      <dsp:nvSpPr>
        <dsp:cNvPr id="0" name=""/>
        <dsp:cNvSpPr/>
      </dsp:nvSpPr>
      <dsp:spPr>
        <a:xfrm>
          <a:off x="0" y="5047725"/>
          <a:ext cx="6900512" cy="352800"/>
        </a:xfrm>
        <a:prstGeom prst="rect">
          <a:avLst/>
        </a:prstGeom>
        <a:solidFill>
          <a:schemeClr val="lt1">
            <a:alpha val="90000"/>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sp>
    <dsp:sp modelId="{DB0F20A0-FC57-4E86-8A25-0798C33B4C8E}">
      <dsp:nvSpPr>
        <dsp:cNvPr id="0" name=""/>
        <dsp:cNvSpPr/>
      </dsp:nvSpPr>
      <dsp:spPr>
        <a:xfrm>
          <a:off x="345025" y="4841085"/>
          <a:ext cx="4830358" cy="41328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622300">
            <a:lnSpc>
              <a:spcPct val="90000"/>
            </a:lnSpc>
            <a:spcBef>
              <a:spcPct val="0"/>
            </a:spcBef>
            <a:spcAft>
              <a:spcPct val="35000"/>
            </a:spcAft>
            <a:buNone/>
          </a:pPr>
          <a:r>
            <a:rPr lang="en-US" sz="1400" kern="1200"/>
            <a:t>Use of Volunteers</a:t>
          </a:r>
        </a:p>
      </dsp:txBody>
      <dsp:txXfrm>
        <a:off x="365200" y="4861260"/>
        <a:ext cx="4790008" cy="37293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3C916A-A417-491C-824A-02826BE2D1AE}" type="datetimeFigureOut">
              <a:rPr lang="en-US" smtClean="0"/>
              <a:t>7/14/2022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0CB258-05D8-4DC4-A083-0A2988749BCD}" type="slidenum">
              <a:rPr lang="en-US" smtClean="0"/>
              <a:t>‹#›</a:t>
            </a:fld>
            <a:endParaRPr lang="en-US"/>
          </a:p>
        </p:txBody>
      </p:sp>
    </p:spTree>
    <p:extLst>
      <p:ext uri="{BB962C8B-B14F-4D97-AF65-F5344CB8AC3E}">
        <p14:creationId xmlns:p14="http://schemas.microsoft.com/office/powerpoint/2010/main" val="3363848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90CB258-05D8-4DC4-A083-0A2988749BCD}" type="slidenum">
              <a:rPr lang="en-US" smtClean="0"/>
              <a:t>1</a:t>
            </a:fld>
            <a:endParaRPr lang="en-US"/>
          </a:p>
        </p:txBody>
      </p:sp>
    </p:spTree>
    <p:extLst>
      <p:ext uri="{BB962C8B-B14F-4D97-AF65-F5344CB8AC3E}">
        <p14:creationId xmlns:p14="http://schemas.microsoft.com/office/powerpoint/2010/main" val="8647546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90CB258-05D8-4DC4-A083-0A2988749BCD}" type="slidenum">
              <a:rPr lang="en-US" smtClean="0"/>
              <a:t>2</a:t>
            </a:fld>
            <a:endParaRPr lang="en-US"/>
          </a:p>
        </p:txBody>
      </p:sp>
    </p:spTree>
    <p:extLst>
      <p:ext uri="{BB962C8B-B14F-4D97-AF65-F5344CB8AC3E}">
        <p14:creationId xmlns:p14="http://schemas.microsoft.com/office/powerpoint/2010/main" val="4482744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90CB258-05D8-4DC4-A083-0A2988749BCD}" type="slidenum">
              <a:rPr lang="en-US" smtClean="0"/>
              <a:t>3</a:t>
            </a:fld>
            <a:endParaRPr lang="en-US"/>
          </a:p>
        </p:txBody>
      </p:sp>
    </p:spTree>
    <p:extLst>
      <p:ext uri="{BB962C8B-B14F-4D97-AF65-F5344CB8AC3E}">
        <p14:creationId xmlns:p14="http://schemas.microsoft.com/office/powerpoint/2010/main" val="11295931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90CB258-05D8-4DC4-A083-0A2988749BCD}" type="slidenum">
              <a:rPr lang="en-US" smtClean="0"/>
              <a:t>6</a:t>
            </a:fld>
            <a:endParaRPr lang="en-US"/>
          </a:p>
        </p:txBody>
      </p:sp>
    </p:spTree>
    <p:extLst>
      <p:ext uri="{BB962C8B-B14F-4D97-AF65-F5344CB8AC3E}">
        <p14:creationId xmlns:p14="http://schemas.microsoft.com/office/powerpoint/2010/main" val="29128840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90CB258-05D8-4DC4-A083-0A2988749BCD}" type="slidenum">
              <a:rPr lang="en-US" smtClean="0"/>
              <a:t>15</a:t>
            </a:fld>
            <a:endParaRPr lang="en-US"/>
          </a:p>
        </p:txBody>
      </p:sp>
    </p:spTree>
    <p:extLst>
      <p:ext uri="{BB962C8B-B14F-4D97-AF65-F5344CB8AC3E}">
        <p14:creationId xmlns:p14="http://schemas.microsoft.com/office/powerpoint/2010/main" val="4432599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90CB258-05D8-4DC4-A083-0A2988749BCD}" type="slidenum">
              <a:rPr lang="en-US" smtClean="0"/>
              <a:t>26</a:t>
            </a:fld>
            <a:endParaRPr lang="en-US"/>
          </a:p>
        </p:txBody>
      </p:sp>
    </p:spTree>
    <p:extLst>
      <p:ext uri="{BB962C8B-B14F-4D97-AF65-F5344CB8AC3E}">
        <p14:creationId xmlns:p14="http://schemas.microsoft.com/office/powerpoint/2010/main" val="12860740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0EEE2-7B92-49DB-B144-F46281280F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DB8AFFB-83C0-4C1A-A500-A57D6F196C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8BBC4A-8487-4B18-A927-496E7550D3C0}"/>
              </a:ext>
            </a:extLst>
          </p:cNvPr>
          <p:cNvSpPr>
            <a:spLocks noGrp="1"/>
          </p:cNvSpPr>
          <p:nvPr>
            <p:ph type="dt" sz="half" idx="10"/>
          </p:nvPr>
        </p:nvSpPr>
        <p:spPr/>
        <p:txBody>
          <a:bodyPr/>
          <a:lstStyle/>
          <a:p>
            <a:fld id="{E82583CB-9AB2-4DEE-AD7F-5DD412C7139E}" type="datetimeFigureOut">
              <a:rPr lang="en-US" smtClean="0"/>
              <a:t>7/14/2022</a:t>
            </a:fld>
            <a:endParaRPr lang="en-US"/>
          </a:p>
        </p:txBody>
      </p:sp>
      <p:sp>
        <p:nvSpPr>
          <p:cNvPr id="5" name="Footer Placeholder 4">
            <a:extLst>
              <a:ext uri="{FF2B5EF4-FFF2-40B4-BE49-F238E27FC236}">
                <a16:creationId xmlns:a16="http://schemas.microsoft.com/office/drawing/2014/main" id="{CE19B597-6ED7-44AB-BEEE-FB71C4A613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A45168-9DB6-41F7-91C5-8885935D8F5E}"/>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2810547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ED02B-9570-40D4-9F43-5ADA9A087FA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849BB18-7E86-4FBA-ADCD-4CED4EC678D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F8A3EE-01B2-4148-82FC-01492D80EDDA}"/>
              </a:ext>
            </a:extLst>
          </p:cNvPr>
          <p:cNvSpPr>
            <a:spLocks noGrp="1"/>
          </p:cNvSpPr>
          <p:nvPr>
            <p:ph type="dt" sz="half" idx="10"/>
          </p:nvPr>
        </p:nvSpPr>
        <p:spPr/>
        <p:txBody>
          <a:bodyPr/>
          <a:lstStyle/>
          <a:p>
            <a:fld id="{E82583CB-9AB2-4DEE-AD7F-5DD412C7139E}" type="datetimeFigureOut">
              <a:rPr lang="en-US" smtClean="0"/>
              <a:t>7/14/2022</a:t>
            </a:fld>
            <a:endParaRPr lang="en-US"/>
          </a:p>
        </p:txBody>
      </p:sp>
      <p:sp>
        <p:nvSpPr>
          <p:cNvPr id="5" name="Footer Placeholder 4">
            <a:extLst>
              <a:ext uri="{FF2B5EF4-FFF2-40B4-BE49-F238E27FC236}">
                <a16:creationId xmlns:a16="http://schemas.microsoft.com/office/drawing/2014/main" id="{F4B02947-524D-42F6-93C9-B7490F7B0A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3A8A7E-D1FC-4C7F-BF5C-46FBAED8A490}"/>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1382301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49C8FC-1434-4CE5-9959-32367E4743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12C0767-619D-4FBF-B0A6-AA006F55DB4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6DC66B-3C5F-490B-8FBE-BA6611CA54AE}"/>
              </a:ext>
            </a:extLst>
          </p:cNvPr>
          <p:cNvSpPr>
            <a:spLocks noGrp="1"/>
          </p:cNvSpPr>
          <p:nvPr>
            <p:ph type="dt" sz="half" idx="10"/>
          </p:nvPr>
        </p:nvSpPr>
        <p:spPr/>
        <p:txBody>
          <a:bodyPr/>
          <a:lstStyle/>
          <a:p>
            <a:fld id="{E82583CB-9AB2-4DEE-AD7F-5DD412C7139E}" type="datetimeFigureOut">
              <a:rPr lang="en-US" smtClean="0"/>
              <a:t>7/14/2022</a:t>
            </a:fld>
            <a:endParaRPr lang="en-US"/>
          </a:p>
        </p:txBody>
      </p:sp>
      <p:sp>
        <p:nvSpPr>
          <p:cNvPr id="5" name="Footer Placeholder 4">
            <a:extLst>
              <a:ext uri="{FF2B5EF4-FFF2-40B4-BE49-F238E27FC236}">
                <a16:creationId xmlns:a16="http://schemas.microsoft.com/office/drawing/2014/main" id="{556AD1CC-BE43-4307-862E-5DB47D6469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E9BF71-2E20-4401-BA41-F947464BA85E}"/>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3352523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8601D-76EB-44CF-90D9-5DFA76EF0E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1C4241-EA74-4C3E-A224-0F9A6A274E5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114AEE-7B6B-48BF-B171-F3D4296120A5}"/>
              </a:ext>
            </a:extLst>
          </p:cNvPr>
          <p:cNvSpPr>
            <a:spLocks noGrp="1"/>
          </p:cNvSpPr>
          <p:nvPr>
            <p:ph type="dt" sz="half" idx="10"/>
          </p:nvPr>
        </p:nvSpPr>
        <p:spPr/>
        <p:txBody>
          <a:bodyPr/>
          <a:lstStyle/>
          <a:p>
            <a:fld id="{E82583CB-9AB2-4DEE-AD7F-5DD412C7139E}" type="datetimeFigureOut">
              <a:rPr lang="en-US" smtClean="0"/>
              <a:t>7/14/2022</a:t>
            </a:fld>
            <a:endParaRPr lang="en-US"/>
          </a:p>
        </p:txBody>
      </p:sp>
      <p:sp>
        <p:nvSpPr>
          <p:cNvPr id="5" name="Footer Placeholder 4">
            <a:extLst>
              <a:ext uri="{FF2B5EF4-FFF2-40B4-BE49-F238E27FC236}">
                <a16:creationId xmlns:a16="http://schemas.microsoft.com/office/drawing/2014/main" id="{531F2BAA-4E5D-4544-BBB0-328EFE9193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454BDD-56AB-4200-954A-1FBDD0B94A4C}"/>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274950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42FFE-AE3E-4F47-B09E-50E2B61CA9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D83B3F4-69EC-4959-A201-64C971FDD7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1631D1-8452-4F42-A34F-880B6F779276}"/>
              </a:ext>
            </a:extLst>
          </p:cNvPr>
          <p:cNvSpPr>
            <a:spLocks noGrp="1"/>
          </p:cNvSpPr>
          <p:nvPr>
            <p:ph type="dt" sz="half" idx="10"/>
          </p:nvPr>
        </p:nvSpPr>
        <p:spPr/>
        <p:txBody>
          <a:bodyPr/>
          <a:lstStyle/>
          <a:p>
            <a:fld id="{E82583CB-9AB2-4DEE-AD7F-5DD412C7139E}" type="datetimeFigureOut">
              <a:rPr lang="en-US" smtClean="0"/>
              <a:t>7/14/2022</a:t>
            </a:fld>
            <a:endParaRPr lang="en-US"/>
          </a:p>
        </p:txBody>
      </p:sp>
      <p:sp>
        <p:nvSpPr>
          <p:cNvPr id="5" name="Footer Placeholder 4">
            <a:extLst>
              <a:ext uri="{FF2B5EF4-FFF2-40B4-BE49-F238E27FC236}">
                <a16:creationId xmlns:a16="http://schemas.microsoft.com/office/drawing/2014/main" id="{AD1BE5E2-1853-4284-B44F-E7C5C4050F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20E553-F934-4EBE-93FE-1B6EBCE50D9D}"/>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980698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59C2D-26EF-48B0-96A8-B467AA9D7E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E9C61A-3B4D-4260-AF6A-6CAAB0CC67E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8B5F61C-2A6B-4857-9643-4E5EBD70623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4157A3E-0726-4DCB-A713-5ADC081CAA7A}"/>
              </a:ext>
            </a:extLst>
          </p:cNvPr>
          <p:cNvSpPr>
            <a:spLocks noGrp="1"/>
          </p:cNvSpPr>
          <p:nvPr>
            <p:ph type="dt" sz="half" idx="10"/>
          </p:nvPr>
        </p:nvSpPr>
        <p:spPr/>
        <p:txBody>
          <a:bodyPr/>
          <a:lstStyle/>
          <a:p>
            <a:fld id="{E82583CB-9AB2-4DEE-AD7F-5DD412C7139E}" type="datetimeFigureOut">
              <a:rPr lang="en-US" smtClean="0"/>
              <a:t>7/14/2022</a:t>
            </a:fld>
            <a:endParaRPr lang="en-US"/>
          </a:p>
        </p:txBody>
      </p:sp>
      <p:sp>
        <p:nvSpPr>
          <p:cNvPr id="6" name="Footer Placeholder 5">
            <a:extLst>
              <a:ext uri="{FF2B5EF4-FFF2-40B4-BE49-F238E27FC236}">
                <a16:creationId xmlns:a16="http://schemas.microsoft.com/office/drawing/2014/main" id="{9C853225-8236-47E6-AE84-EA92E2168B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EAD30F-DB28-42AD-AA91-3C96BA4EF2C8}"/>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1007891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D0845-3454-409E-8336-644E371FE79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C994943-8223-41D6-8DED-37D7442B03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577EEEA-EB28-45A1-8DF1-DAABE412DCA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2B88F15-54BA-41AC-889C-818FEECBE9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CDF1A90-565E-442A-9D3F-2589BE034FB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21221F9-A878-4E8B-9A1F-9AB30948FF9E}"/>
              </a:ext>
            </a:extLst>
          </p:cNvPr>
          <p:cNvSpPr>
            <a:spLocks noGrp="1"/>
          </p:cNvSpPr>
          <p:nvPr>
            <p:ph type="dt" sz="half" idx="10"/>
          </p:nvPr>
        </p:nvSpPr>
        <p:spPr/>
        <p:txBody>
          <a:bodyPr/>
          <a:lstStyle/>
          <a:p>
            <a:fld id="{E82583CB-9AB2-4DEE-AD7F-5DD412C7139E}" type="datetimeFigureOut">
              <a:rPr lang="en-US" smtClean="0"/>
              <a:t>7/14/2022</a:t>
            </a:fld>
            <a:endParaRPr lang="en-US"/>
          </a:p>
        </p:txBody>
      </p:sp>
      <p:sp>
        <p:nvSpPr>
          <p:cNvPr id="8" name="Footer Placeholder 7">
            <a:extLst>
              <a:ext uri="{FF2B5EF4-FFF2-40B4-BE49-F238E27FC236}">
                <a16:creationId xmlns:a16="http://schemas.microsoft.com/office/drawing/2014/main" id="{E1FE67CB-6246-4336-844B-FC8148687CF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30FD21-D761-4AE3-BE27-A63885065A3D}"/>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542575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A93B1-0051-4B3F-A6CE-0E4F84A3034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4D0B914-D9D6-43B4-BD92-F94131C6832F}"/>
              </a:ext>
            </a:extLst>
          </p:cNvPr>
          <p:cNvSpPr>
            <a:spLocks noGrp="1"/>
          </p:cNvSpPr>
          <p:nvPr>
            <p:ph type="dt" sz="half" idx="10"/>
          </p:nvPr>
        </p:nvSpPr>
        <p:spPr/>
        <p:txBody>
          <a:bodyPr/>
          <a:lstStyle/>
          <a:p>
            <a:fld id="{E82583CB-9AB2-4DEE-AD7F-5DD412C7139E}" type="datetimeFigureOut">
              <a:rPr lang="en-US" smtClean="0"/>
              <a:t>7/14/2022</a:t>
            </a:fld>
            <a:endParaRPr lang="en-US"/>
          </a:p>
        </p:txBody>
      </p:sp>
      <p:sp>
        <p:nvSpPr>
          <p:cNvPr id="4" name="Footer Placeholder 3">
            <a:extLst>
              <a:ext uri="{FF2B5EF4-FFF2-40B4-BE49-F238E27FC236}">
                <a16:creationId xmlns:a16="http://schemas.microsoft.com/office/drawing/2014/main" id="{AFAAD7AF-FDB8-467D-897B-54D3F7FBD6A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99160E8-5BA9-4E6D-B67C-B8E260D94F1C}"/>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704334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71F805-BE54-48BC-BB6F-8082D5E357EE}"/>
              </a:ext>
            </a:extLst>
          </p:cNvPr>
          <p:cNvSpPr>
            <a:spLocks noGrp="1"/>
          </p:cNvSpPr>
          <p:nvPr>
            <p:ph type="dt" sz="half" idx="10"/>
          </p:nvPr>
        </p:nvSpPr>
        <p:spPr/>
        <p:txBody>
          <a:bodyPr/>
          <a:lstStyle/>
          <a:p>
            <a:fld id="{E82583CB-9AB2-4DEE-AD7F-5DD412C7139E}" type="datetimeFigureOut">
              <a:rPr lang="en-US" smtClean="0"/>
              <a:t>7/14/2022</a:t>
            </a:fld>
            <a:endParaRPr lang="en-US"/>
          </a:p>
        </p:txBody>
      </p:sp>
      <p:sp>
        <p:nvSpPr>
          <p:cNvPr id="3" name="Footer Placeholder 2">
            <a:extLst>
              <a:ext uri="{FF2B5EF4-FFF2-40B4-BE49-F238E27FC236}">
                <a16:creationId xmlns:a16="http://schemas.microsoft.com/office/drawing/2014/main" id="{E501935A-E1C4-4C2E-B46E-AC5CE6F0B68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77A1102-457D-44CF-961E-B0E9A5B991CF}"/>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3991590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BB99B-55E0-4C55-A87B-6A9D3B530B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2BB0D78-3EFB-4289-B007-7C3E18EECB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7C78B6C-435D-4A80-BE14-7B2F3F5E61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B72AAD-01D7-46ED-8799-EE98A4C26C7C}"/>
              </a:ext>
            </a:extLst>
          </p:cNvPr>
          <p:cNvSpPr>
            <a:spLocks noGrp="1"/>
          </p:cNvSpPr>
          <p:nvPr>
            <p:ph type="dt" sz="half" idx="10"/>
          </p:nvPr>
        </p:nvSpPr>
        <p:spPr/>
        <p:txBody>
          <a:bodyPr/>
          <a:lstStyle/>
          <a:p>
            <a:fld id="{E82583CB-9AB2-4DEE-AD7F-5DD412C7139E}" type="datetimeFigureOut">
              <a:rPr lang="en-US" smtClean="0"/>
              <a:t>7/14/2022</a:t>
            </a:fld>
            <a:endParaRPr lang="en-US"/>
          </a:p>
        </p:txBody>
      </p:sp>
      <p:sp>
        <p:nvSpPr>
          <p:cNvPr id="6" name="Footer Placeholder 5">
            <a:extLst>
              <a:ext uri="{FF2B5EF4-FFF2-40B4-BE49-F238E27FC236}">
                <a16:creationId xmlns:a16="http://schemas.microsoft.com/office/drawing/2014/main" id="{6A477576-8C0C-4679-9505-99F9A7F23F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927465-2CBC-49AA-B363-9D9CDEAEB834}"/>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1647286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DE025-5E40-4A9A-965A-27458D2E76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2A751DB-1B0A-4A66-8B34-30CEF0D4F9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20575D0-FBBD-4A95-BE8F-4BFAEB7638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73E055-7AAE-4226-A709-26884101D0FB}"/>
              </a:ext>
            </a:extLst>
          </p:cNvPr>
          <p:cNvSpPr>
            <a:spLocks noGrp="1"/>
          </p:cNvSpPr>
          <p:nvPr>
            <p:ph type="dt" sz="half" idx="10"/>
          </p:nvPr>
        </p:nvSpPr>
        <p:spPr/>
        <p:txBody>
          <a:bodyPr/>
          <a:lstStyle/>
          <a:p>
            <a:fld id="{E82583CB-9AB2-4DEE-AD7F-5DD412C7139E}" type="datetimeFigureOut">
              <a:rPr lang="en-US" smtClean="0"/>
              <a:t>7/14/2022</a:t>
            </a:fld>
            <a:endParaRPr lang="en-US"/>
          </a:p>
        </p:txBody>
      </p:sp>
      <p:sp>
        <p:nvSpPr>
          <p:cNvPr id="6" name="Footer Placeholder 5">
            <a:extLst>
              <a:ext uri="{FF2B5EF4-FFF2-40B4-BE49-F238E27FC236}">
                <a16:creationId xmlns:a16="http://schemas.microsoft.com/office/drawing/2014/main" id="{790D8C90-943E-40A1-9D10-D4320DD15E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C2DF0C-081E-4F00-9E09-BD3E994464E6}"/>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3356313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86683B-FAA2-401E-81C1-D88FAF52ED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FA38DCA-0ABC-4A93-A413-3FBCA543FC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3DDB30-09EC-419B-8E99-C59D297351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2583CB-9AB2-4DEE-AD7F-5DD412C7139E}" type="datetimeFigureOut">
              <a:rPr lang="en-US" smtClean="0"/>
              <a:t>7/14/2022</a:t>
            </a:fld>
            <a:endParaRPr lang="en-US"/>
          </a:p>
        </p:txBody>
      </p:sp>
      <p:sp>
        <p:nvSpPr>
          <p:cNvPr id="5" name="Footer Placeholder 4">
            <a:extLst>
              <a:ext uri="{FF2B5EF4-FFF2-40B4-BE49-F238E27FC236}">
                <a16:creationId xmlns:a16="http://schemas.microsoft.com/office/drawing/2014/main" id="{84FAE944-D1CB-41A9-A585-1F49D12C56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1FC8182-D2F5-48FB-A3CC-9CE9A43039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138396-70F3-4E3E-8565-FA60BBAEA9DA}" type="slidenum">
              <a:rPr lang="en-US" smtClean="0"/>
              <a:t>‹#›</a:t>
            </a:fld>
            <a:endParaRPr lang="en-US"/>
          </a:p>
        </p:txBody>
      </p:sp>
    </p:spTree>
    <p:extLst>
      <p:ext uri="{BB962C8B-B14F-4D97-AF65-F5344CB8AC3E}">
        <p14:creationId xmlns:p14="http://schemas.microsoft.com/office/powerpoint/2010/main" val="4144516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in.gov/cji/victim-services/resources/" TargetMode="External"/><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in.gov/cji/victim-services/family-violence-prevention-and-services-act/american-rescue-plan-supplemental-grant-for-covid-19/"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9" name="Rectangle 48">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51" name="Freeform: Shape 50">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53" name="Freeform: Shape 52">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38B4565-CF0E-409D-A7E9-1E5E1BB79F41}"/>
              </a:ext>
            </a:extLst>
          </p:cNvPr>
          <p:cNvSpPr>
            <a:spLocks noGrp="1"/>
          </p:cNvSpPr>
          <p:nvPr>
            <p:ph type="title"/>
          </p:nvPr>
        </p:nvSpPr>
        <p:spPr>
          <a:xfrm>
            <a:off x="477981" y="1122363"/>
            <a:ext cx="4023360" cy="3204134"/>
          </a:xfrm>
        </p:spPr>
        <p:txBody>
          <a:bodyPr vert="horz" lIns="91440" tIns="45720" rIns="91440" bIns="45720" rtlCol="0" anchor="b">
            <a:normAutofit/>
          </a:bodyPr>
          <a:lstStyle/>
          <a:p>
            <a:br>
              <a:rPr lang="en-US" b="0" i="0" u="none" strike="noStrike" kern="1200" baseline="0" dirty="0">
                <a:solidFill>
                  <a:schemeClr val="tx1"/>
                </a:solidFill>
                <a:latin typeface="+mj-lt"/>
                <a:ea typeface="+mj-ea"/>
                <a:cs typeface="+mj-cs"/>
              </a:rPr>
            </a:br>
            <a:r>
              <a:rPr lang="en-US" b="1" i="0" u="none" strike="noStrike" kern="1200" baseline="0" dirty="0">
                <a:solidFill>
                  <a:schemeClr val="tx1"/>
                </a:solidFill>
                <a:latin typeface="+mj-lt"/>
                <a:ea typeface="+mj-ea"/>
                <a:cs typeface="+mj-cs"/>
              </a:rPr>
              <a:t>2022-2024 </a:t>
            </a:r>
            <a:r>
              <a:rPr lang="en-US" b="1" kern="1200" dirty="0">
                <a:solidFill>
                  <a:schemeClr val="tx1"/>
                </a:solidFill>
                <a:latin typeface="+mj-lt"/>
                <a:ea typeface="+mj-ea"/>
                <a:cs typeface="+mj-cs"/>
              </a:rPr>
              <a:t>FVPSA </a:t>
            </a:r>
            <a:r>
              <a:rPr lang="en-US" b="1" dirty="0"/>
              <a:t>ARP</a:t>
            </a:r>
            <a:r>
              <a:rPr lang="en-US" b="1" kern="1200" dirty="0">
                <a:solidFill>
                  <a:schemeClr val="tx1"/>
                </a:solidFill>
                <a:latin typeface="+mj-lt"/>
                <a:ea typeface="+mj-ea"/>
                <a:cs typeface="+mj-cs"/>
              </a:rPr>
              <a:t> </a:t>
            </a:r>
            <a:r>
              <a:rPr lang="en-US" b="1" dirty="0"/>
              <a:t>Testing</a:t>
            </a:r>
            <a:r>
              <a:rPr lang="en-US" b="1" kern="1200" dirty="0">
                <a:solidFill>
                  <a:schemeClr val="tx1"/>
                </a:solidFill>
                <a:latin typeface="+mj-lt"/>
                <a:ea typeface="+mj-ea"/>
                <a:cs typeface="+mj-cs"/>
              </a:rPr>
              <a:t> RFP Webinar</a:t>
            </a:r>
          </a:p>
        </p:txBody>
      </p:sp>
      <p:sp>
        <p:nvSpPr>
          <p:cNvPr id="9" name="Subtitle 2">
            <a:extLst>
              <a:ext uri="{FF2B5EF4-FFF2-40B4-BE49-F238E27FC236}">
                <a16:creationId xmlns:a16="http://schemas.microsoft.com/office/drawing/2014/main" id="{80B758F4-7E88-411F-8178-09F0D4179539}"/>
              </a:ext>
            </a:extLst>
          </p:cNvPr>
          <p:cNvSpPr txBox="1">
            <a:spLocks/>
          </p:cNvSpPr>
          <p:nvPr/>
        </p:nvSpPr>
        <p:spPr>
          <a:xfrm>
            <a:off x="477981" y="4872922"/>
            <a:ext cx="3933306" cy="12081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600"/>
              </a:spcAft>
              <a:buNone/>
            </a:pPr>
            <a:r>
              <a:rPr lang="en-US" sz="2000" kern="1200" dirty="0">
                <a:solidFill>
                  <a:schemeClr val="tx1"/>
                </a:solidFill>
                <a:latin typeface="+mn-lt"/>
                <a:ea typeface="+mn-ea"/>
                <a:cs typeface="+mn-cs"/>
              </a:rPr>
              <a:t>July 14, 2022</a:t>
            </a:r>
          </a:p>
        </p:txBody>
      </p:sp>
      <p:sp>
        <p:nvSpPr>
          <p:cNvPr id="55" name="Rectangle 5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7" name="Rectangle 5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Picture 10" descr="A picture containing drawing&#10;&#10;Description automatically generated">
            <a:extLst>
              <a:ext uri="{FF2B5EF4-FFF2-40B4-BE49-F238E27FC236}">
                <a16:creationId xmlns:a16="http://schemas.microsoft.com/office/drawing/2014/main" id="{48E6F93F-1577-4AB1-AD65-FFEAA2E32693}"/>
              </a:ext>
            </a:extLst>
          </p:cNvPr>
          <p:cNvPicPr>
            <a:picLocks noChangeAspect="1"/>
          </p:cNvPicPr>
          <p:nvPr/>
        </p:nvPicPr>
        <p:blipFill>
          <a:blip r:embed="rId3"/>
          <a:stretch>
            <a:fillRect/>
          </a:stretch>
        </p:blipFill>
        <p:spPr>
          <a:xfrm>
            <a:off x="5414356" y="1094260"/>
            <a:ext cx="6408836" cy="4518228"/>
          </a:xfrm>
          <a:prstGeom prst="rect">
            <a:avLst/>
          </a:prstGeom>
        </p:spPr>
      </p:pic>
    </p:spTree>
    <p:extLst>
      <p:ext uri="{BB962C8B-B14F-4D97-AF65-F5344CB8AC3E}">
        <p14:creationId xmlns:p14="http://schemas.microsoft.com/office/powerpoint/2010/main" val="2106878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2" y="453981"/>
            <a:ext cx="667512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C25A0E88-54D8-4D7D-BBD9-06B0D9A2A2EC}"/>
              </a:ext>
            </a:extLst>
          </p:cNvPr>
          <p:cNvSpPr>
            <a:spLocks noGrp="1"/>
          </p:cNvSpPr>
          <p:nvPr>
            <p:ph type="title"/>
          </p:nvPr>
        </p:nvSpPr>
        <p:spPr>
          <a:xfrm>
            <a:off x="731520" y="731520"/>
            <a:ext cx="6089904" cy="1426464"/>
          </a:xfrm>
        </p:spPr>
        <p:txBody>
          <a:bodyPr>
            <a:normAutofit/>
          </a:bodyPr>
          <a:lstStyle/>
          <a:p>
            <a:r>
              <a:rPr lang="en-US">
                <a:solidFill>
                  <a:srgbClr val="FFFFFF"/>
                </a:solidFill>
              </a:rPr>
              <a:t>Priority Areas</a:t>
            </a:r>
          </a:p>
        </p:txBody>
      </p:sp>
      <p:sp>
        <p:nvSpPr>
          <p:cNvPr id="16"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77100" y="461737"/>
            <a:ext cx="2149361"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7"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73768" y="453155"/>
            <a:ext cx="214935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0" y="2480956"/>
            <a:ext cx="11264206"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A10471B-D189-4DD5-9126-E824118AEB6E}"/>
              </a:ext>
            </a:extLst>
          </p:cNvPr>
          <p:cNvSpPr>
            <a:spLocks noGrp="1"/>
          </p:cNvSpPr>
          <p:nvPr>
            <p:ph idx="1"/>
          </p:nvPr>
        </p:nvSpPr>
        <p:spPr>
          <a:xfrm>
            <a:off x="789456" y="2798385"/>
            <a:ext cx="10597729" cy="3283260"/>
          </a:xfrm>
        </p:spPr>
        <p:txBody>
          <a:bodyPr anchor="ctr">
            <a:normAutofit/>
          </a:bodyPr>
          <a:lstStyle/>
          <a:p>
            <a:r>
              <a:rPr lang="en-US" sz="2400" b="0" i="0" u="none" strike="noStrike" baseline="0" dirty="0">
                <a:solidFill>
                  <a:srgbClr val="000000"/>
                </a:solidFill>
                <a:latin typeface="Calibri" panose="020F0502020204030204" pitchFamily="34" charset="0"/>
              </a:rPr>
              <a:t>ICJI will give special emphasis to the support of community-based projects of demonstrated effectiveness that are carried out by nonprofit private organizations whose primary purpose is the operation of shelters for victims of family violence, domestic violence, and dating violence, and their dependents, or those organizations who provide counseling, advocacy, and self-help services to victims of family violence, domestic violence, and dating violence, and their dependents. </a:t>
            </a:r>
            <a:endParaRPr lang="en-US" sz="2400" dirty="0"/>
          </a:p>
        </p:txBody>
      </p:sp>
    </p:spTree>
    <p:extLst>
      <p:ext uri="{BB962C8B-B14F-4D97-AF65-F5344CB8AC3E}">
        <p14:creationId xmlns:p14="http://schemas.microsoft.com/office/powerpoint/2010/main" val="2395173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1A671DE-D529-4A2A-A35D-E974002395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A79B0FA-50BA-4A87-A77D-86AA2A9C7195}"/>
              </a:ext>
            </a:extLst>
          </p:cNvPr>
          <p:cNvSpPr>
            <a:spLocks noGrp="1"/>
          </p:cNvSpPr>
          <p:nvPr>
            <p:ph type="title"/>
          </p:nvPr>
        </p:nvSpPr>
        <p:spPr>
          <a:xfrm>
            <a:off x="6406055" y="780057"/>
            <a:ext cx="4947745" cy="2828462"/>
          </a:xfrm>
        </p:spPr>
        <p:txBody>
          <a:bodyPr vert="horz" lIns="91440" tIns="45720" rIns="91440" bIns="45720" rtlCol="0" anchor="b">
            <a:normAutofit/>
          </a:bodyPr>
          <a:lstStyle/>
          <a:p>
            <a:r>
              <a:rPr lang="en-US" sz="6000" kern="1200" dirty="0">
                <a:solidFill>
                  <a:schemeClr val="tx1"/>
                </a:solidFill>
                <a:latin typeface="+mj-lt"/>
                <a:ea typeface="+mj-ea"/>
                <a:cs typeface="+mj-cs"/>
              </a:rPr>
              <a:t>Initiating an application in IntelliGrants</a:t>
            </a:r>
          </a:p>
        </p:txBody>
      </p:sp>
      <p:sp>
        <p:nvSpPr>
          <p:cNvPr id="10" name="Freeform: Shape 9">
            <a:extLst>
              <a:ext uri="{FF2B5EF4-FFF2-40B4-BE49-F238E27FC236}">
                <a16:creationId xmlns:a16="http://schemas.microsoft.com/office/drawing/2014/main" id="{755E9CD0-04B0-4A3C-B291-AD913379C7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12599"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12" name="Straight Connector 11">
            <a:extLst>
              <a:ext uri="{FF2B5EF4-FFF2-40B4-BE49-F238E27FC236}">
                <a16:creationId xmlns:a16="http://schemas.microsoft.com/office/drawing/2014/main" id="{7B2D303B-3DD0-4319-9EAD-361847FEC7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63649" y="1273766"/>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14" name="Block Arc 13">
            <a:extLst>
              <a:ext uri="{FF2B5EF4-FFF2-40B4-BE49-F238E27FC236}">
                <a16:creationId xmlns:a16="http://schemas.microsoft.com/office/drawing/2014/main" id="{80BC66F9-7A74-4286-AD22-1174052CC2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631431" y="1382395"/>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D8142CC3-2B5C-48E6-9DF0-6C8ACBAF23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231329"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sp>
        <p:nvSpPr>
          <p:cNvPr id="18" name="Oval 17">
            <a:extLst>
              <a:ext uri="{FF2B5EF4-FFF2-40B4-BE49-F238E27FC236}">
                <a16:creationId xmlns:a16="http://schemas.microsoft.com/office/drawing/2014/main" id="{1DD8BF3B-6066-418C-8D1A-75C5E396FC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320126" y="2345836"/>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46A89C79-8EF3-4AF9-B3D9-59A883F41C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72AF41FE-63D7-4695-81D2-66D2510E4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903228"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Arc 23">
            <a:extLst>
              <a:ext uri="{FF2B5EF4-FFF2-40B4-BE49-F238E27FC236}">
                <a16:creationId xmlns:a16="http://schemas.microsoft.com/office/drawing/2014/main" id="{EFE5CE34-4543-42E5-B82C-1F3D12422C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727948" flipH="1">
            <a:off x="2309492"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 name="TextBox 3">
            <a:extLst>
              <a:ext uri="{FF2B5EF4-FFF2-40B4-BE49-F238E27FC236}">
                <a16:creationId xmlns:a16="http://schemas.microsoft.com/office/drawing/2014/main" id="{683AF13A-2BA6-4E62-A239-D349752E9D80}"/>
              </a:ext>
            </a:extLst>
          </p:cNvPr>
          <p:cNvSpPr txBox="1"/>
          <p:nvPr/>
        </p:nvSpPr>
        <p:spPr>
          <a:xfrm>
            <a:off x="6406055" y="3500400"/>
            <a:ext cx="2635145" cy="369332"/>
          </a:xfrm>
          <a:prstGeom prst="rect">
            <a:avLst/>
          </a:prstGeom>
          <a:noFill/>
        </p:spPr>
        <p:txBody>
          <a:bodyPr wrap="none" rtlCol="0">
            <a:spAutoFit/>
          </a:bodyPr>
          <a:lstStyle/>
          <a:p>
            <a:r>
              <a:rPr lang="en-US" u="sng" dirty="0">
                <a:solidFill>
                  <a:srgbClr val="0070C0"/>
                </a:solidFill>
              </a:rPr>
              <a:t>https://intelligrants.in.gov</a:t>
            </a:r>
          </a:p>
        </p:txBody>
      </p:sp>
    </p:spTree>
    <p:extLst>
      <p:ext uri="{BB962C8B-B14F-4D97-AF65-F5344CB8AC3E}">
        <p14:creationId xmlns:p14="http://schemas.microsoft.com/office/powerpoint/2010/main" val="33822947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1709F1D5-B0F1-4714-A239-E5B61C1619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Rounded Corners 14">
            <a:extLst>
              <a:ext uri="{FF2B5EF4-FFF2-40B4-BE49-F238E27FC236}">
                <a16:creationId xmlns:a16="http://schemas.microsoft.com/office/drawing/2014/main" id="{228FB460-D3FF-4440-A020-05982A09E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0546" y="1011045"/>
            <a:ext cx="4369859"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28719B0-AE88-4DBF-8EBE-76BFE74AAE72}"/>
              </a:ext>
            </a:extLst>
          </p:cNvPr>
          <p:cNvSpPr>
            <a:spLocks noGrp="1"/>
          </p:cNvSpPr>
          <p:nvPr>
            <p:ph type="title"/>
          </p:nvPr>
        </p:nvSpPr>
        <p:spPr>
          <a:xfrm>
            <a:off x="956826" y="1112969"/>
            <a:ext cx="3937298" cy="4166010"/>
          </a:xfrm>
        </p:spPr>
        <p:txBody>
          <a:bodyPr>
            <a:normAutofit/>
          </a:bodyPr>
          <a:lstStyle/>
          <a:p>
            <a:r>
              <a:rPr lang="en-US" sz="4100">
                <a:solidFill>
                  <a:srgbClr val="FFFFFF"/>
                </a:solidFill>
              </a:rPr>
              <a:t>Steps to initiating an application in IntelliGrants (ICJI’s Grant Management system):</a:t>
            </a:r>
          </a:p>
        </p:txBody>
      </p:sp>
      <p:sp>
        <p:nvSpPr>
          <p:cNvPr id="17" name="Freeform: Shape 16">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09489E01-F566-477D-8BF2-B1B0842C224B}"/>
              </a:ext>
            </a:extLst>
          </p:cNvPr>
          <p:cNvSpPr>
            <a:spLocks noGrp="1"/>
          </p:cNvSpPr>
          <p:nvPr>
            <p:ph idx="1"/>
          </p:nvPr>
        </p:nvSpPr>
        <p:spPr>
          <a:xfrm>
            <a:off x="6096000" y="1112969"/>
            <a:ext cx="5257799" cy="4889350"/>
          </a:xfrm>
        </p:spPr>
        <p:txBody>
          <a:bodyPr anchor="t">
            <a:normAutofit/>
          </a:bodyPr>
          <a:lstStyle/>
          <a:p>
            <a:r>
              <a:rPr lang="en-US" sz="1800" dirty="0"/>
              <a:t>Log into your </a:t>
            </a:r>
            <a:r>
              <a:rPr lang="en-US" sz="1800" dirty="0" err="1"/>
              <a:t>IntelliGrants</a:t>
            </a:r>
            <a:r>
              <a:rPr lang="en-US" sz="1800" dirty="0"/>
              <a:t> account</a:t>
            </a:r>
          </a:p>
          <a:p>
            <a:pPr lvl="1"/>
            <a:r>
              <a:rPr lang="en-US" sz="1800" dirty="0"/>
              <a:t>If you do not have an account, then you can obtain one on the home screen of </a:t>
            </a:r>
            <a:r>
              <a:rPr lang="en-US" sz="1800" dirty="0" err="1"/>
              <a:t>intelligrants</a:t>
            </a:r>
            <a:r>
              <a:rPr lang="en-US" sz="1800" dirty="0"/>
              <a:t> (New User?)</a:t>
            </a:r>
          </a:p>
          <a:p>
            <a:r>
              <a:rPr lang="en-US" sz="1800" dirty="0"/>
              <a:t>On the “</a:t>
            </a:r>
            <a:r>
              <a:rPr lang="en-US" sz="1800" b="1" dirty="0"/>
              <a:t>MY HOME</a:t>
            </a:r>
            <a:r>
              <a:rPr lang="en-US" sz="1800" dirty="0"/>
              <a:t>” page access the “</a:t>
            </a:r>
            <a:r>
              <a:rPr lang="en-US" sz="1800" b="1" dirty="0"/>
              <a:t>VIEW AVAILABLE PROPOSALS</a:t>
            </a:r>
            <a:r>
              <a:rPr lang="en-US" sz="1800" dirty="0"/>
              <a:t>” section</a:t>
            </a:r>
          </a:p>
          <a:p>
            <a:r>
              <a:rPr lang="en-US" sz="1800" dirty="0"/>
              <a:t>Click on </a:t>
            </a:r>
            <a:r>
              <a:rPr lang="en-US" sz="1800" b="1" dirty="0"/>
              <a:t>VIEW OPPORTUNITIES</a:t>
            </a:r>
          </a:p>
          <a:p>
            <a:r>
              <a:rPr lang="en-US" sz="1800" dirty="0" err="1"/>
              <a:t>Intelligrants</a:t>
            </a:r>
            <a:r>
              <a:rPr lang="en-US" sz="1800" dirty="0"/>
              <a:t> will take you to the My Opportunities page </a:t>
            </a:r>
          </a:p>
          <a:p>
            <a:r>
              <a:rPr lang="en-US" sz="1800" dirty="0"/>
              <a:t>Access the </a:t>
            </a:r>
            <a:r>
              <a:rPr lang="en-US" sz="1800" b="1" dirty="0">
                <a:highlight>
                  <a:srgbClr val="FFFF00"/>
                </a:highlight>
              </a:rPr>
              <a:t>2022 FVPSA ARP Testing</a:t>
            </a:r>
            <a:r>
              <a:rPr lang="en-US" sz="1800" b="1" dirty="0"/>
              <a:t> Grant </a:t>
            </a:r>
            <a:r>
              <a:rPr lang="en-US" sz="1800" dirty="0"/>
              <a:t> Application </a:t>
            </a:r>
          </a:p>
          <a:p>
            <a:r>
              <a:rPr lang="en-US" sz="1800" dirty="0"/>
              <a:t>Select “</a:t>
            </a:r>
            <a:r>
              <a:rPr lang="en-US" sz="1800" b="1" dirty="0"/>
              <a:t>Apply Now</a:t>
            </a:r>
            <a:r>
              <a:rPr lang="en-US" sz="1800" dirty="0"/>
              <a:t>”</a:t>
            </a:r>
          </a:p>
          <a:p>
            <a:endParaRPr lang="en-US" sz="1800" dirty="0"/>
          </a:p>
        </p:txBody>
      </p:sp>
      <p:sp>
        <p:nvSpPr>
          <p:cNvPr id="23" name="Freeform: Shape 22">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18308"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807060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041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Graphical user interface, text, application&#10;&#10;Description automatically generated">
            <a:extLst>
              <a:ext uri="{FF2B5EF4-FFF2-40B4-BE49-F238E27FC236}">
                <a16:creationId xmlns:a16="http://schemas.microsoft.com/office/drawing/2014/main" id="{8CE61732-9E77-4BD2-A7CA-8567731A9EA7}"/>
              </a:ext>
            </a:extLst>
          </p:cNvPr>
          <p:cNvPicPr>
            <a:picLocks noChangeAspect="1"/>
          </p:cNvPicPr>
          <p:nvPr/>
        </p:nvPicPr>
        <p:blipFill>
          <a:blip r:embed="rId2"/>
          <a:stretch>
            <a:fillRect/>
          </a:stretch>
        </p:blipFill>
        <p:spPr>
          <a:xfrm>
            <a:off x="864951" y="643467"/>
            <a:ext cx="10462097" cy="5571066"/>
          </a:xfrm>
          <a:prstGeom prst="rect">
            <a:avLst/>
          </a:prstGeom>
        </p:spPr>
      </p:pic>
      <p:sp>
        <p:nvSpPr>
          <p:cNvPr id="5" name="Rectangle 4">
            <a:extLst>
              <a:ext uri="{FF2B5EF4-FFF2-40B4-BE49-F238E27FC236}">
                <a16:creationId xmlns:a16="http://schemas.microsoft.com/office/drawing/2014/main" id="{9F96209F-BD7C-4EF2-AF02-6F6D60EE3EC4}"/>
              </a:ext>
            </a:extLst>
          </p:cNvPr>
          <p:cNvSpPr/>
          <p:nvPr/>
        </p:nvSpPr>
        <p:spPr>
          <a:xfrm>
            <a:off x="477012" y="4630057"/>
            <a:ext cx="6605959" cy="1584476"/>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544595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4" name="Oval 2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6" name="Arc 2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9E0F03E-5193-4093-8649-6D018FC2F68A}"/>
              </a:ext>
            </a:extLst>
          </p:cNvPr>
          <p:cNvSpPr>
            <a:spLocks noGrp="1"/>
          </p:cNvSpPr>
          <p:nvPr>
            <p:ph type="ctrTitle"/>
          </p:nvPr>
        </p:nvSpPr>
        <p:spPr>
          <a:xfrm>
            <a:off x="4038600" y="1939159"/>
            <a:ext cx="7644627" cy="2751086"/>
          </a:xfrm>
        </p:spPr>
        <p:txBody>
          <a:bodyPr>
            <a:normAutofit/>
          </a:bodyPr>
          <a:lstStyle/>
          <a:p>
            <a:r>
              <a:rPr lang="en-US" dirty="0"/>
              <a:t>FVPSA ARP Testing Application</a:t>
            </a:r>
          </a:p>
        </p:txBody>
      </p:sp>
    </p:spTree>
    <p:extLst>
      <p:ext uri="{BB962C8B-B14F-4D97-AF65-F5344CB8AC3E}">
        <p14:creationId xmlns:p14="http://schemas.microsoft.com/office/powerpoint/2010/main" val="9285154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0D1D8088-559A-46A5-A801-CDF0B9476B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83E2E96F-17F7-4C8C-BDF1-6BB90A0C1D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9667" y="2380868"/>
            <a:ext cx="11982332" cy="2087795"/>
            <a:chOff x="143163" y="5763486"/>
            <a:chExt cx="11982332" cy="739555"/>
          </a:xfrm>
        </p:grpSpPr>
        <p:sp>
          <p:nvSpPr>
            <p:cNvPr id="14" name="Rectangle 13">
              <a:extLst>
                <a:ext uri="{FF2B5EF4-FFF2-40B4-BE49-F238E27FC236}">
                  <a16:creationId xmlns:a16="http://schemas.microsoft.com/office/drawing/2014/main" id="{846BD00C-9313-4A22-94F7-3875A46C6D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357444" y="5763486"/>
              <a:ext cx="11768051" cy="7395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id="{1EAF30D0-AA67-427C-9938-A2C8A9B5D5D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43163" y="5763486"/>
              <a:ext cx="1" cy="73955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7" name="Rectangle 16">
            <a:extLst>
              <a:ext uri="{FF2B5EF4-FFF2-40B4-BE49-F238E27FC236}">
                <a16:creationId xmlns:a16="http://schemas.microsoft.com/office/drawing/2014/main" id="{3776B14B-F2F4-4825-8DA8-8C7A0F2B39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466344"/>
            <a:ext cx="11111729" cy="591782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0239A200-7F2F-49E4-9419-9B6E42D574B8}"/>
              </a:ext>
            </a:extLst>
          </p:cNvPr>
          <p:cNvPicPr>
            <a:picLocks noChangeAspect="1"/>
          </p:cNvPicPr>
          <p:nvPr/>
        </p:nvPicPr>
        <p:blipFill>
          <a:blip r:embed="rId3"/>
          <a:stretch>
            <a:fillRect/>
          </a:stretch>
        </p:blipFill>
        <p:spPr>
          <a:xfrm>
            <a:off x="579528" y="158863"/>
            <a:ext cx="10380552" cy="6049853"/>
          </a:xfrm>
          <a:prstGeom prst="rect">
            <a:avLst/>
          </a:prstGeom>
        </p:spPr>
      </p:pic>
      <p:sp>
        <p:nvSpPr>
          <p:cNvPr id="7" name="Rectangle 6">
            <a:extLst>
              <a:ext uri="{FF2B5EF4-FFF2-40B4-BE49-F238E27FC236}">
                <a16:creationId xmlns:a16="http://schemas.microsoft.com/office/drawing/2014/main" id="{088FA468-E0F1-41FD-BD13-403F98CA7B76}"/>
              </a:ext>
            </a:extLst>
          </p:cNvPr>
          <p:cNvSpPr/>
          <p:nvPr/>
        </p:nvSpPr>
        <p:spPr>
          <a:xfrm>
            <a:off x="1333545" y="158863"/>
            <a:ext cx="1443789" cy="436099"/>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006765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9" y="450222"/>
            <a:ext cx="3902420" cy="4235636"/>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B65EC62A-8042-4051-939E-F66C45183A34}"/>
              </a:ext>
            </a:extLst>
          </p:cNvPr>
          <p:cNvSpPr>
            <a:spLocks noGrp="1"/>
          </p:cNvSpPr>
          <p:nvPr>
            <p:ph type="title"/>
          </p:nvPr>
        </p:nvSpPr>
        <p:spPr>
          <a:xfrm>
            <a:off x="734664" y="930530"/>
            <a:ext cx="3361677" cy="3275019"/>
          </a:xfrm>
        </p:spPr>
        <p:txBody>
          <a:bodyPr vert="horz" lIns="91440" tIns="45720" rIns="91440" bIns="45720" rtlCol="0" anchor="ctr">
            <a:normAutofit/>
          </a:bodyPr>
          <a:lstStyle/>
          <a:p>
            <a:r>
              <a:rPr lang="en-US" sz="5000" dirty="0">
                <a:solidFill>
                  <a:srgbClr val="FFFFFF"/>
                </a:solidFill>
              </a:rPr>
              <a:t>Forms that need to be completed:	</a:t>
            </a:r>
          </a:p>
        </p:txBody>
      </p:sp>
      <p:sp>
        <p:nvSpPr>
          <p:cNvPr id="18" name="Rectangle 17">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843002"/>
            <a:ext cx="2391411" cy="1564776"/>
          </a:xfrm>
          <a:prstGeom prst="rect">
            <a:avLst/>
          </a:prstGeom>
          <a:solidFill>
            <a:schemeClr val="accent5">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0" name="Rectangle 19">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13417" y="4843002"/>
            <a:ext cx="1351062" cy="1568472"/>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B1B1B"/>
              </a:solidFill>
            </a:endParaRPr>
          </a:p>
        </p:txBody>
      </p:sp>
      <p:graphicFrame>
        <p:nvGraphicFramePr>
          <p:cNvPr id="5" name="Content Placeholder 2">
            <a:extLst>
              <a:ext uri="{FF2B5EF4-FFF2-40B4-BE49-F238E27FC236}">
                <a16:creationId xmlns:a16="http://schemas.microsoft.com/office/drawing/2014/main" id="{965A24CD-D89C-4FA8-A1CB-8ACF31FE87EC}"/>
              </a:ext>
            </a:extLst>
          </p:cNvPr>
          <p:cNvGraphicFramePr>
            <a:graphicFrameLocks noGrp="1"/>
          </p:cNvGraphicFramePr>
          <p:nvPr>
            <p:ph idx="1"/>
            <p:extLst>
              <p:ext uri="{D42A27DB-BD31-4B8C-83A1-F6EECF244321}">
                <p14:modId xmlns:p14="http://schemas.microsoft.com/office/powerpoint/2010/main" val="1051097838"/>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576384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7" name="Content Placeholder 2">
            <a:extLst>
              <a:ext uri="{FF2B5EF4-FFF2-40B4-BE49-F238E27FC236}">
                <a16:creationId xmlns:a16="http://schemas.microsoft.com/office/drawing/2014/main" id="{BE5C1D66-58F3-4DE4-8888-DA3A63E66030}"/>
              </a:ext>
            </a:extLst>
          </p:cNvPr>
          <p:cNvGraphicFramePr>
            <a:graphicFrameLocks noGrp="1"/>
          </p:cNvGraphicFramePr>
          <p:nvPr>
            <p:ph idx="1"/>
            <p:extLst>
              <p:ext uri="{D42A27DB-BD31-4B8C-83A1-F6EECF244321}">
                <p14:modId xmlns:p14="http://schemas.microsoft.com/office/powerpoint/2010/main" val="3022978162"/>
              </p:ext>
            </p:extLst>
          </p:nvPr>
        </p:nvGraphicFramePr>
        <p:xfrm>
          <a:off x="4648018" y="640822"/>
          <a:ext cx="6900512" cy="59885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a:extLst>
              <a:ext uri="{FF2B5EF4-FFF2-40B4-BE49-F238E27FC236}">
                <a16:creationId xmlns:a16="http://schemas.microsoft.com/office/drawing/2014/main" id="{C2CD000D-CDE6-44EA-87AE-6E773CDF0E46}"/>
              </a:ext>
            </a:extLst>
          </p:cNvPr>
          <p:cNvSpPr txBox="1"/>
          <p:nvPr/>
        </p:nvSpPr>
        <p:spPr>
          <a:xfrm>
            <a:off x="603504" y="2459504"/>
            <a:ext cx="3404092" cy="1938992"/>
          </a:xfrm>
          <a:prstGeom prst="rect">
            <a:avLst/>
          </a:prstGeom>
          <a:noFill/>
        </p:spPr>
        <p:txBody>
          <a:bodyPr wrap="square" rtlCol="0">
            <a:spAutoFit/>
          </a:bodyPr>
          <a:lstStyle/>
          <a:p>
            <a:pPr algn="ctr"/>
            <a:r>
              <a:rPr lang="en-US" sz="4000" dirty="0"/>
              <a:t>Forms to be Completed (continued)</a:t>
            </a:r>
          </a:p>
        </p:txBody>
      </p:sp>
    </p:spTree>
    <p:extLst>
      <p:ext uri="{BB962C8B-B14F-4D97-AF65-F5344CB8AC3E}">
        <p14:creationId xmlns:p14="http://schemas.microsoft.com/office/powerpoint/2010/main" val="18883231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2" name="Content Placeholder 2">
            <a:extLst>
              <a:ext uri="{FF2B5EF4-FFF2-40B4-BE49-F238E27FC236}">
                <a16:creationId xmlns:a16="http://schemas.microsoft.com/office/drawing/2014/main" id="{F77B6EF8-935C-47E6-9DDB-225A7C4F1031}"/>
              </a:ext>
            </a:extLst>
          </p:cNvPr>
          <p:cNvGraphicFramePr>
            <a:graphicFrameLocks noGrp="1"/>
          </p:cNvGraphicFramePr>
          <p:nvPr>
            <p:ph idx="1"/>
            <p:extLst>
              <p:ext uri="{D42A27DB-BD31-4B8C-83A1-F6EECF244321}">
                <p14:modId xmlns:p14="http://schemas.microsoft.com/office/powerpoint/2010/main" val="3733856366"/>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a:extLst>
              <a:ext uri="{FF2B5EF4-FFF2-40B4-BE49-F238E27FC236}">
                <a16:creationId xmlns:a16="http://schemas.microsoft.com/office/drawing/2014/main" id="{05AE4351-91C0-486A-A710-B59E654E7AF8}"/>
              </a:ext>
            </a:extLst>
          </p:cNvPr>
          <p:cNvSpPr txBox="1"/>
          <p:nvPr/>
        </p:nvSpPr>
        <p:spPr>
          <a:xfrm>
            <a:off x="643470" y="2439396"/>
            <a:ext cx="3404092" cy="1938992"/>
          </a:xfrm>
          <a:prstGeom prst="rect">
            <a:avLst/>
          </a:prstGeom>
          <a:noFill/>
        </p:spPr>
        <p:txBody>
          <a:bodyPr wrap="square" rtlCol="0">
            <a:spAutoFit/>
          </a:bodyPr>
          <a:lstStyle/>
          <a:p>
            <a:pPr algn="ctr"/>
            <a:r>
              <a:rPr lang="en-US" sz="4000" dirty="0"/>
              <a:t>Forms to be Completed (continued)</a:t>
            </a:r>
          </a:p>
        </p:txBody>
      </p:sp>
    </p:spTree>
    <p:extLst>
      <p:ext uri="{BB962C8B-B14F-4D97-AF65-F5344CB8AC3E}">
        <p14:creationId xmlns:p14="http://schemas.microsoft.com/office/powerpoint/2010/main" val="21821626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8"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7" name="TextBox 6">
            <a:extLst>
              <a:ext uri="{FF2B5EF4-FFF2-40B4-BE49-F238E27FC236}">
                <a16:creationId xmlns:a16="http://schemas.microsoft.com/office/drawing/2014/main" id="{7879E9A9-AF63-4C44-B52A-C6CE4D4EC6D8}"/>
              </a:ext>
            </a:extLst>
          </p:cNvPr>
          <p:cNvSpPr txBox="1"/>
          <p:nvPr/>
        </p:nvSpPr>
        <p:spPr>
          <a:xfrm>
            <a:off x="6297233" y="518400"/>
            <a:ext cx="4771607" cy="5837949"/>
          </a:xfrm>
          <a:prstGeom prst="rect">
            <a:avLst/>
          </a:prstGeom>
        </p:spPr>
        <p:txBody>
          <a:bodyPr vert="horz" lIns="91440" tIns="45720" rIns="91440" bIns="45720" rtlCol="0" anchor="ctr">
            <a:normAutofit/>
          </a:bodyPr>
          <a:lstStyle/>
          <a:p>
            <a:pPr marL="342900" indent="-342900">
              <a:lnSpc>
                <a:spcPct val="90000"/>
              </a:lnSpc>
              <a:spcAft>
                <a:spcPts val="600"/>
              </a:spcAft>
              <a:buFontTx/>
              <a:buChar char="-"/>
            </a:pPr>
            <a:r>
              <a:rPr lang="en-US" sz="2000" b="0" i="0" u="none" strike="noStrike" baseline="0" dirty="0">
                <a:solidFill>
                  <a:schemeClr val="tx1">
                    <a:alpha val="80000"/>
                  </a:schemeClr>
                </a:solidFill>
              </a:rPr>
              <a:t>All grants from ICJI Victim Services are reimbursement grants, which means that agency must first </a:t>
            </a:r>
            <a:r>
              <a:rPr lang="en-US" sz="2000" dirty="0">
                <a:solidFill>
                  <a:schemeClr val="tx1">
                    <a:alpha val="80000"/>
                  </a:schemeClr>
                </a:solidFill>
              </a:rPr>
              <a:t>incur</a:t>
            </a:r>
            <a:r>
              <a:rPr lang="en-US" sz="2000" b="0" i="0" u="none" strike="noStrike" baseline="0" dirty="0">
                <a:solidFill>
                  <a:schemeClr val="tx1">
                    <a:alpha val="80000"/>
                  </a:schemeClr>
                </a:solidFill>
              </a:rPr>
              <a:t> the expense prior to CJI reimbursing for the expense. Verification of expenses along with verification of payment of expenses must be provided to ICJI on a monthly or quarterly basis prior to reimbursement of expenses by ICJI. </a:t>
            </a:r>
          </a:p>
          <a:p>
            <a:pPr marL="342900" indent="-342900">
              <a:lnSpc>
                <a:spcPct val="90000"/>
              </a:lnSpc>
              <a:spcAft>
                <a:spcPts val="600"/>
              </a:spcAft>
              <a:buFontTx/>
              <a:buChar char="-"/>
            </a:pPr>
            <a:r>
              <a:rPr lang="en-US" sz="2000" dirty="0">
                <a:solidFill>
                  <a:schemeClr val="tx1">
                    <a:alpha val="80000"/>
                  </a:schemeClr>
                </a:solidFill>
              </a:rPr>
              <a:t>There is no Match Requirement for this FVPSA ARP Testing grant</a:t>
            </a:r>
          </a:p>
        </p:txBody>
      </p:sp>
      <p:sp>
        <p:nvSpPr>
          <p:cNvPr id="20"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22" name="Straight Connector 21">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42B2F10F-2250-46B1-975F-930C14686450}"/>
              </a:ext>
            </a:extLst>
          </p:cNvPr>
          <p:cNvSpPr txBox="1"/>
          <p:nvPr/>
        </p:nvSpPr>
        <p:spPr>
          <a:xfrm>
            <a:off x="1045332" y="2455750"/>
            <a:ext cx="4050579" cy="1938992"/>
          </a:xfrm>
          <a:prstGeom prst="rect">
            <a:avLst/>
          </a:prstGeom>
          <a:noFill/>
        </p:spPr>
        <p:txBody>
          <a:bodyPr wrap="square" rtlCol="0">
            <a:spAutoFit/>
          </a:bodyPr>
          <a:lstStyle/>
          <a:p>
            <a:pPr algn="ctr"/>
            <a:r>
              <a:rPr lang="en-US" sz="6000" dirty="0">
                <a:solidFill>
                  <a:schemeClr val="bg1"/>
                </a:solidFill>
              </a:rPr>
              <a:t>Important Notes</a:t>
            </a:r>
          </a:p>
        </p:txBody>
      </p:sp>
    </p:spTree>
    <p:extLst>
      <p:ext uri="{BB962C8B-B14F-4D97-AF65-F5344CB8AC3E}">
        <p14:creationId xmlns:p14="http://schemas.microsoft.com/office/powerpoint/2010/main" val="3870931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5BCE7ED-71B2-4B35-B4CA-65E7EC03B4BE}"/>
              </a:ext>
            </a:extLst>
          </p:cNvPr>
          <p:cNvSpPr>
            <a:spLocks noGrp="1"/>
          </p:cNvSpPr>
          <p:nvPr>
            <p:ph type="title"/>
          </p:nvPr>
        </p:nvSpPr>
        <p:spPr>
          <a:xfrm>
            <a:off x="1524000" y="1293338"/>
            <a:ext cx="9144000" cy="3274592"/>
          </a:xfrm>
        </p:spPr>
        <p:txBody>
          <a:bodyPr vert="horz" lIns="91440" tIns="45720" rIns="91440" bIns="45720" rtlCol="0" anchor="ctr">
            <a:normAutofit/>
          </a:bodyPr>
          <a:lstStyle/>
          <a:p>
            <a:pPr marL="0" indent="0" algn="ctr"/>
            <a:r>
              <a:rPr lang="en-US" sz="2300" b="1" kern="1200">
                <a:solidFill>
                  <a:schemeClr val="tx1"/>
                </a:solidFill>
                <a:latin typeface="+mj-lt"/>
                <a:ea typeface="+mj-ea"/>
                <a:cs typeface="+mj-cs"/>
              </a:rPr>
              <a:t>Thanks for joining us today:</a:t>
            </a:r>
            <a:br>
              <a:rPr lang="en-US" sz="2300" b="1" kern="1200">
                <a:solidFill>
                  <a:schemeClr val="tx1"/>
                </a:solidFill>
                <a:latin typeface="+mj-lt"/>
                <a:ea typeface="+mj-ea"/>
                <a:cs typeface="+mj-cs"/>
              </a:rPr>
            </a:br>
            <a:br>
              <a:rPr lang="en-US" sz="2300" kern="1200">
                <a:solidFill>
                  <a:schemeClr val="tx1"/>
                </a:solidFill>
                <a:latin typeface="+mj-lt"/>
                <a:ea typeface="+mj-ea"/>
                <a:cs typeface="+mj-cs"/>
              </a:rPr>
            </a:br>
            <a:r>
              <a:rPr lang="en-US" sz="2300" kern="1200">
                <a:solidFill>
                  <a:schemeClr val="tx1"/>
                </a:solidFill>
                <a:latin typeface="+mj-lt"/>
                <a:ea typeface="+mj-ea"/>
                <a:cs typeface="+mj-cs"/>
              </a:rPr>
              <a:t>Please keep your lines muted during the presentation. </a:t>
            </a:r>
            <a:br>
              <a:rPr lang="en-US" sz="2300" kern="1200">
                <a:solidFill>
                  <a:schemeClr val="tx1"/>
                </a:solidFill>
                <a:latin typeface="+mj-lt"/>
                <a:ea typeface="+mj-ea"/>
                <a:cs typeface="+mj-cs"/>
              </a:rPr>
            </a:br>
            <a:br>
              <a:rPr lang="en-US" sz="2300" kern="1200">
                <a:solidFill>
                  <a:schemeClr val="tx1"/>
                </a:solidFill>
                <a:latin typeface="+mj-lt"/>
                <a:ea typeface="+mj-ea"/>
                <a:cs typeface="+mj-cs"/>
              </a:rPr>
            </a:br>
            <a:r>
              <a:rPr lang="en-US" sz="2300" kern="1200">
                <a:solidFill>
                  <a:schemeClr val="tx1"/>
                </a:solidFill>
                <a:latin typeface="+mj-lt"/>
                <a:ea typeface="+mj-ea"/>
                <a:cs typeface="+mj-cs"/>
              </a:rPr>
              <a:t>Webinar is being </a:t>
            </a:r>
            <a:r>
              <a:rPr lang="en-US" sz="2300" b="1" kern="1200">
                <a:solidFill>
                  <a:schemeClr val="tx1"/>
                </a:solidFill>
                <a:latin typeface="+mj-lt"/>
                <a:ea typeface="+mj-ea"/>
                <a:cs typeface="+mj-cs"/>
              </a:rPr>
              <a:t>recorded</a:t>
            </a:r>
            <a:r>
              <a:rPr lang="en-US" sz="2300" kern="1200">
                <a:solidFill>
                  <a:schemeClr val="tx1"/>
                </a:solidFill>
                <a:latin typeface="+mj-lt"/>
                <a:ea typeface="+mj-ea"/>
                <a:cs typeface="+mj-cs"/>
              </a:rPr>
              <a:t>. It will be posted on the ICJI website. </a:t>
            </a:r>
            <a:br>
              <a:rPr lang="en-US" sz="2300" kern="1200">
                <a:solidFill>
                  <a:schemeClr val="tx1"/>
                </a:solidFill>
                <a:latin typeface="+mj-lt"/>
                <a:ea typeface="+mj-ea"/>
                <a:cs typeface="+mj-cs"/>
              </a:rPr>
            </a:br>
            <a:br>
              <a:rPr lang="en-US" sz="2300" kern="1200">
                <a:solidFill>
                  <a:schemeClr val="tx1"/>
                </a:solidFill>
                <a:latin typeface="+mj-lt"/>
                <a:ea typeface="+mj-ea"/>
                <a:cs typeface="+mj-cs"/>
              </a:rPr>
            </a:br>
            <a:r>
              <a:rPr lang="en-US" sz="2300" kern="1200">
                <a:solidFill>
                  <a:schemeClr val="tx1"/>
                </a:solidFill>
                <a:latin typeface="+mj-lt"/>
                <a:ea typeface="+mj-ea"/>
                <a:cs typeface="+mj-cs"/>
              </a:rPr>
              <a:t>Questions and Answers at the end. </a:t>
            </a:r>
            <a:br>
              <a:rPr lang="en-US" sz="2300" kern="1200">
                <a:solidFill>
                  <a:schemeClr val="tx1"/>
                </a:solidFill>
                <a:latin typeface="+mj-lt"/>
                <a:ea typeface="+mj-ea"/>
                <a:cs typeface="+mj-cs"/>
              </a:rPr>
            </a:br>
            <a:br>
              <a:rPr lang="en-US" sz="2300" kern="1200">
                <a:solidFill>
                  <a:schemeClr val="tx1"/>
                </a:solidFill>
                <a:latin typeface="+mj-lt"/>
                <a:ea typeface="+mj-ea"/>
                <a:cs typeface="+mj-cs"/>
              </a:rPr>
            </a:br>
            <a:r>
              <a:rPr lang="en-US" sz="2300" kern="1200">
                <a:solidFill>
                  <a:schemeClr val="tx1"/>
                </a:solidFill>
                <a:latin typeface="+mj-lt"/>
                <a:ea typeface="+mj-ea"/>
                <a:cs typeface="+mj-cs"/>
              </a:rPr>
              <a:t>Feel Free to utilize the chat box during the webinar. </a:t>
            </a:r>
            <a:br>
              <a:rPr lang="en-US" sz="2300" kern="1200">
                <a:solidFill>
                  <a:schemeClr val="tx1"/>
                </a:solidFill>
                <a:latin typeface="+mj-lt"/>
                <a:ea typeface="+mj-ea"/>
                <a:cs typeface="+mj-cs"/>
              </a:rPr>
            </a:br>
            <a:endParaRPr lang="en-US" sz="2300" kern="1200">
              <a:solidFill>
                <a:schemeClr val="tx1"/>
              </a:solidFill>
              <a:latin typeface="+mj-lt"/>
              <a:ea typeface="+mj-ea"/>
              <a:cs typeface="+mj-cs"/>
            </a:endParaRPr>
          </a:p>
        </p:txBody>
      </p:sp>
      <p:cxnSp>
        <p:nvCxnSpPr>
          <p:cNvPr id="84" name="Straight Connector 77">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85994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30272B8-81E5-4D0A-B1A9-47FCBBDFCAC4}"/>
              </a:ext>
            </a:extLst>
          </p:cNvPr>
          <p:cNvSpPr>
            <a:spLocks noGrp="1"/>
          </p:cNvSpPr>
          <p:nvPr>
            <p:ph type="title"/>
          </p:nvPr>
        </p:nvSpPr>
        <p:spPr>
          <a:xfrm>
            <a:off x="838200" y="365125"/>
            <a:ext cx="10515600" cy="1325563"/>
          </a:xfrm>
        </p:spPr>
        <p:txBody>
          <a:bodyPr>
            <a:normAutofit/>
          </a:bodyPr>
          <a:lstStyle/>
          <a:p>
            <a:r>
              <a:rPr lang="en-US" sz="5400"/>
              <a:t>Allowable Costs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AF6FB31-1CBA-4341-96C9-FF2C94F8BE07}"/>
              </a:ext>
            </a:extLst>
          </p:cNvPr>
          <p:cNvSpPr>
            <a:spLocks noGrp="1"/>
          </p:cNvSpPr>
          <p:nvPr>
            <p:ph idx="1"/>
          </p:nvPr>
        </p:nvSpPr>
        <p:spPr>
          <a:xfrm>
            <a:off x="499872" y="1929384"/>
            <a:ext cx="10853928" cy="4508626"/>
          </a:xfrm>
        </p:spPr>
        <p:txBody>
          <a:bodyPr>
            <a:normAutofit fontScale="32500" lnSpcReduction="20000"/>
          </a:bodyPr>
          <a:lstStyle/>
          <a:p>
            <a:pPr algn="l"/>
            <a:endParaRPr lang="en-US" sz="4900" b="0" i="0" u="none" strike="noStrike" baseline="0" dirty="0">
              <a:solidFill>
                <a:srgbClr val="000000"/>
              </a:solidFill>
              <a:latin typeface="Calibri" panose="020F0502020204030204" pitchFamily="34" charset="0"/>
            </a:endParaRPr>
          </a:p>
          <a:p>
            <a:r>
              <a:rPr lang="en-US" sz="5200" b="0" u="none" strike="noStrike" baseline="0" dirty="0">
                <a:solidFill>
                  <a:srgbClr val="000000"/>
                </a:solidFill>
                <a:latin typeface="Calibri" panose="020F0502020204030204" pitchFamily="34" charset="0"/>
              </a:rPr>
              <a:t>Prevention services such as outreach, parenting, employment training, educational services, promotion of good nutrition, disease prevention, and substance abuse prevention</a:t>
            </a:r>
          </a:p>
          <a:p>
            <a:r>
              <a:rPr lang="en-US" sz="5200" b="0" u="none" strike="noStrike" baseline="0" dirty="0">
                <a:solidFill>
                  <a:srgbClr val="000000"/>
                </a:solidFill>
                <a:latin typeface="Calibri" panose="020F0502020204030204" pitchFamily="34" charset="0"/>
              </a:rPr>
              <a:t>Counseling with respect to family violence, counseling or other supportive services provided by peers, either individually or in groups, and referral to community social services. </a:t>
            </a:r>
          </a:p>
          <a:p>
            <a:r>
              <a:rPr lang="en-US" sz="5200" b="0" u="none" strike="noStrike" baseline="0" dirty="0">
                <a:solidFill>
                  <a:srgbClr val="000000"/>
                </a:solidFill>
                <a:latin typeface="Calibri" panose="020F0502020204030204" pitchFamily="34" charset="0"/>
              </a:rPr>
              <a:t>Safety plan development and supporting the efforts of victims to make decisions related to their ongoing safety and well-being. </a:t>
            </a:r>
          </a:p>
          <a:p>
            <a:r>
              <a:rPr lang="en-US" sz="5200" b="0" u="none" strike="noStrike" baseline="0" dirty="0">
                <a:solidFill>
                  <a:srgbClr val="000000"/>
                </a:solidFill>
                <a:latin typeface="Calibri" panose="020F0502020204030204" pitchFamily="34" charset="0"/>
              </a:rPr>
              <a:t>Culturally and linguistically appropriate services such as interpreters and/or having documents translated into other languages. </a:t>
            </a:r>
          </a:p>
          <a:p>
            <a:r>
              <a:rPr lang="en-US" sz="5200" b="0" u="none" strike="noStrike" baseline="0" dirty="0">
                <a:solidFill>
                  <a:srgbClr val="000000"/>
                </a:solidFill>
                <a:latin typeface="Calibri" panose="020F0502020204030204" pitchFamily="34" charset="0"/>
              </a:rPr>
              <a:t>Technical assistance with respect to obtaining financial assistance under Federal and State programs. </a:t>
            </a:r>
          </a:p>
          <a:p>
            <a:r>
              <a:rPr lang="en-US" sz="5200" b="0" u="none" strike="noStrike" baseline="0" dirty="0">
                <a:solidFill>
                  <a:srgbClr val="000000"/>
                </a:solidFill>
                <a:latin typeface="Calibri" panose="020F0502020204030204" pitchFamily="34" charset="0"/>
              </a:rPr>
              <a:t>Housing advocacy to assist in locating and securing safe and affordable permanent housing and homeless prevention services. </a:t>
            </a:r>
          </a:p>
          <a:p>
            <a:r>
              <a:rPr lang="en-US" sz="5200" b="0" u="none" strike="noStrike" baseline="0" dirty="0">
                <a:solidFill>
                  <a:srgbClr val="000000"/>
                </a:solidFill>
                <a:latin typeface="Calibri" panose="020F0502020204030204" pitchFamily="34" charset="0"/>
              </a:rPr>
              <a:t>Medical advocacy including referrals for healthcare services (including mental health and alcohol and drug abuse treatment) but shall not include reimbursement for any healthcare services. </a:t>
            </a:r>
          </a:p>
          <a:p>
            <a:r>
              <a:rPr lang="en-US" sz="5200" b="0" u="none" strike="noStrike" baseline="0" dirty="0">
                <a:solidFill>
                  <a:srgbClr val="000000"/>
                </a:solidFill>
                <a:latin typeface="Calibri" panose="020F0502020204030204" pitchFamily="34" charset="0"/>
              </a:rPr>
              <a:t>Legal advocacy to provide victims with information and assistance through the civil and criminal courts, and legal assistance. </a:t>
            </a:r>
          </a:p>
          <a:p>
            <a:r>
              <a:rPr lang="en-US" sz="5200" b="0" u="none" strike="noStrike" baseline="0" dirty="0">
                <a:solidFill>
                  <a:srgbClr val="000000"/>
                </a:solidFill>
                <a:latin typeface="Calibri" panose="020F0502020204030204" pitchFamily="34" charset="0"/>
              </a:rPr>
              <a:t>Children’s counseling and support services, and childcare services for children who are victims of family violence of the dependents of such victims, and children who witness domestic violence. </a:t>
            </a:r>
          </a:p>
          <a:p>
            <a:endParaRPr lang="en-US" sz="1800" b="0" i="0" u="none" strike="noStrike" baseline="0" dirty="0">
              <a:solidFill>
                <a:srgbClr val="000000"/>
              </a:solidFill>
              <a:latin typeface="Calibri" panose="020F0502020204030204" pitchFamily="34" charset="0"/>
            </a:endParaRPr>
          </a:p>
          <a:p>
            <a:endParaRPr lang="en-US" sz="1900" dirty="0"/>
          </a:p>
        </p:txBody>
      </p:sp>
    </p:spTree>
    <p:extLst>
      <p:ext uri="{BB962C8B-B14F-4D97-AF65-F5344CB8AC3E}">
        <p14:creationId xmlns:p14="http://schemas.microsoft.com/office/powerpoint/2010/main" val="4720856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6" name="Rectangle 35">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38" name="Rectangle 37">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58D8F19-1ADA-4878-9DB8-3B8CE8FE5CC0}"/>
              </a:ext>
            </a:extLst>
          </p:cNvPr>
          <p:cNvSpPr>
            <a:spLocks noGrp="1"/>
          </p:cNvSpPr>
          <p:nvPr>
            <p:ph type="title"/>
          </p:nvPr>
        </p:nvSpPr>
        <p:spPr>
          <a:xfrm>
            <a:off x="1115568" y="548640"/>
            <a:ext cx="10168128" cy="1179576"/>
          </a:xfrm>
        </p:spPr>
        <p:txBody>
          <a:bodyPr>
            <a:normAutofit/>
          </a:bodyPr>
          <a:lstStyle/>
          <a:p>
            <a:r>
              <a:rPr lang="en-US" sz="4000" dirty="0"/>
              <a:t>Unallowable Costs</a:t>
            </a:r>
          </a:p>
        </p:txBody>
      </p:sp>
      <p:sp>
        <p:nvSpPr>
          <p:cNvPr id="40" name="Rectangle 39">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7DB562AB-138C-45D0-A471-D718AEE15CB8}"/>
              </a:ext>
            </a:extLst>
          </p:cNvPr>
          <p:cNvSpPr>
            <a:spLocks noGrp="1"/>
          </p:cNvSpPr>
          <p:nvPr>
            <p:ph idx="1"/>
          </p:nvPr>
        </p:nvSpPr>
        <p:spPr>
          <a:xfrm>
            <a:off x="1057868" y="2276856"/>
            <a:ext cx="10168128" cy="3695020"/>
          </a:xfrm>
        </p:spPr>
        <p:txBody>
          <a:bodyPr>
            <a:normAutofit fontScale="92500" lnSpcReduction="20000"/>
          </a:bodyPr>
          <a:lstStyle/>
          <a:p>
            <a:pPr algn="l"/>
            <a:endParaRPr lang="en-US" sz="1800" b="0" i="0" u="none" strike="noStrike" baseline="0" dirty="0">
              <a:solidFill>
                <a:srgbClr val="000000"/>
              </a:solidFill>
              <a:latin typeface="Calibri" panose="020F0502020204030204" pitchFamily="34" charset="0"/>
            </a:endParaRPr>
          </a:p>
          <a:p>
            <a:r>
              <a:rPr lang="en-US" sz="1800" b="0" i="0" u="none" strike="noStrike" baseline="0" dirty="0">
                <a:solidFill>
                  <a:srgbClr val="000000"/>
                </a:solidFill>
                <a:latin typeface="Calibri" panose="020F0502020204030204" pitchFamily="34" charset="0"/>
              </a:rPr>
              <a:t>Direct financial assistance to a client such as cash, gift cards, or checks. </a:t>
            </a:r>
          </a:p>
          <a:p>
            <a:r>
              <a:rPr lang="en-US" sz="1800" b="0" i="0" u="none" strike="noStrike" baseline="0" dirty="0">
                <a:solidFill>
                  <a:srgbClr val="000000"/>
                </a:solidFill>
                <a:latin typeface="Calibri" panose="020F0502020204030204" pitchFamily="34" charset="0"/>
              </a:rPr>
              <a:t>Moving costs for victims. </a:t>
            </a:r>
          </a:p>
          <a:p>
            <a:r>
              <a:rPr lang="en-US" sz="1800" b="0" i="0" u="none" strike="noStrike" baseline="0" dirty="0">
                <a:solidFill>
                  <a:srgbClr val="000000"/>
                </a:solidFill>
                <a:latin typeface="Calibri" panose="020F0502020204030204" pitchFamily="34" charset="0"/>
              </a:rPr>
              <a:t>Food and beverages except emergency food and beverages for victims. </a:t>
            </a:r>
          </a:p>
          <a:p>
            <a:r>
              <a:rPr lang="en-US" sz="1800" b="0" i="0" u="none" strike="noStrike" baseline="0" dirty="0">
                <a:solidFill>
                  <a:srgbClr val="000000"/>
                </a:solidFill>
                <a:latin typeface="Calibri" panose="020F0502020204030204" pitchFamily="34" charset="0"/>
              </a:rPr>
              <a:t>Lobbying. </a:t>
            </a:r>
          </a:p>
          <a:p>
            <a:r>
              <a:rPr lang="en-US" sz="1800" b="0" i="0" u="none" strike="noStrike" baseline="0" dirty="0">
                <a:solidFill>
                  <a:srgbClr val="000000"/>
                </a:solidFill>
                <a:latin typeface="Calibri" panose="020F0502020204030204" pitchFamily="34" charset="0"/>
              </a:rPr>
              <a:t>Fundraising (including financial campaigns, endowment drives, solicitation of gifts and bequests, and similar expenses incurred solely to raise capital or obtain contributions) and time spent procuring funding including completing federal and state funding applications. </a:t>
            </a:r>
          </a:p>
          <a:p>
            <a:r>
              <a:rPr lang="en-US" sz="1800" b="0" i="0" u="none" strike="noStrike" baseline="0" dirty="0">
                <a:solidFill>
                  <a:srgbClr val="000000"/>
                </a:solidFill>
                <a:latin typeface="Calibri" panose="020F0502020204030204" pitchFamily="34" charset="0"/>
              </a:rPr>
              <a:t>Purchase of real estate. </a:t>
            </a:r>
          </a:p>
          <a:p>
            <a:r>
              <a:rPr lang="en-US" sz="1800" b="0" i="0" u="none" strike="noStrike" baseline="0" dirty="0">
                <a:solidFill>
                  <a:srgbClr val="000000"/>
                </a:solidFill>
                <a:latin typeface="Calibri" panose="020F0502020204030204" pitchFamily="34" charset="0"/>
              </a:rPr>
              <a:t>Construction. </a:t>
            </a:r>
          </a:p>
          <a:p>
            <a:r>
              <a:rPr lang="en-US" sz="1800" b="0" i="0" u="none" strike="noStrike" baseline="0" dirty="0">
                <a:solidFill>
                  <a:srgbClr val="000000"/>
                </a:solidFill>
                <a:latin typeface="Calibri" panose="020F0502020204030204" pitchFamily="34" charset="0"/>
              </a:rPr>
              <a:t>Physical modification to buildings including minor renovations (such as painting or carpeting). </a:t>
            </a:r>
          </a:p>
          <a:p>
            <a:r>
              <a:rPr lang="en-US" sz="1800" b="0" i="0" u="none" strike="noStrike" baseline="0" dirty="0">
                <a:solidFill>
                  <a:srgbClr val="000000"/>
                </a:solidFill>
                <a:latin typeface="Calibri" panose="020F0502020204030204" pitchFamily="34" charset="0"/>
              </a:rPr>
              <a:t>Purchase of vehicles. </a:t>
            </a:r>
          </a:p>
        </p:txBody>
      </p:sp>
    </p:spTree>
    <p:extLst>
      <p:ext uri="{BB962C8B-B14F-4D97-AF65-F5344CB8AC3E}">
        <p14:creationId xmlns:p14="http://schemas.microsoft.com/office/powerpoint/2010/main" val="6227989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91F32EBA-ED97-466E-8CFA-8382584155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A82EF2-C541-4839-BBF0-37222D2DF34B}"/>
              </a:ext>
            </a:extLst>
          </p:cNvPr>
          <p:cNvSpPr>
            <a:spLocks noGrp="1"/>
          </p:cNvSpPr>
          <p:nvPr>
            <p:ph type="title"/>
          </p:nvPr>
        </p:nvSpPr>
        <p:spPr>
          <a:xfrm>
            <a:off x="965199" y="851517"/>
            <a:ext cx="5130795" cy="1461778"/>
          </a:xfrm>
        </p:spPr>
        <p:txBody>
          <a:bodyPr>
            <a:normAutofit/>
          </a:bodyPr>
          <a:lstStyle/>
          <a:p>
            <a:r>
              <a:rPr lang="en-US" sz="4000"/>
              <a:t>Budget Narrative	</a:t>
            </a:r>
          </a:p>
        </p:txBody>
      </p:sp>
      <p:sp>
        <p:nvSpPr>
          <p:cNvPr id="3" name="Content Placeholder 2">
            <a:extLst>
              <a:ext uri="{FF2B5EF4-FFF2-40B4-BE49-F238E27FC236}">
                <a16:creationId xmlns:a16="http://schemas.microsoft.com/office/drawing/2014/main" id="{623D821E-EEB5-4818-BFFB-9F911F606FE8}"/>
              </a:ext>
            </a:extLst>
          </p:cNvPr>
          <p:cNvSpPr>
            <a:spLocks noGrp="1"/>
          </p:cNvSpPr>
          <p:nvPr>
            <p:ph idx="1"/>
          </p:nvPr>
        </p:nvSpPr>
        <p:spPr>
          <a:xfrm>
            <a:off x="965200" y="2470248"/>
            <a:ext cx="4048344" cy="3536236"/>
          </a:xfrm>
        </p:spPr>
        <p:txBody>
          <a:bodyPr>
            <a:normAutofit/>
          </a:bodyPr>
          <a:lstStyle/>
          <a:p>
            <a:r>
              <a:rPr lang="en-US" sz="2000">
                <a:latin typeface="+mj-lt"/>
              </a:rPr>
              <a:t>Be sure all items in the Budget are included in the Budget Narrative.</a:t>
            </a:r>
          </a:p>
          <a:p>
            <a:pPr lvl="1"/>
            <a:r>
              <a:rPr lang="en-US" sz="2000">
                <a:latin typeface="+mj-lt"/>
              </a:rPr>
              <a:t>Ex: Office Supplies (copy paper, pencils, pens)</a:t>
            </a:r>
          </a:p>
          <a:p>
            <a:r>
              <a:rPr lang="en-US" sz="2000">
                <a:latin typeface="+mj-lt"/>
              </a:rPr>
              <a:t>Grant reviewers </a:t>
            </a:r>
            <a:r>
              <a:rPr lang="en-US" sz="2000" b="1" u="sng">
                <a:latin typeface="+mj-lt"/>
              </a:rPr>
              <a:t>are not</a:t>
            </a:r>
            <a:r>
              <a:rPr lang="en-US" sz="2000" b="1">
                <a:latin typeface="+mj-lt"/>
              </a:rPr>
              <a:t> </a:t>
            </a:r>
            <a:r>
              <a:rPr lang="en-US" sz="2000">
                <a:latin typeface="+mj-lt"/>
              </a:rPr>
              <a:t>required to contact you for clarification. </a:t>
            </a:r>
          </a:p>
          <a:p>
            <a:r>
              <a:rPr lang="en-US" sz="2000">
                <a:latin typeface="+mj-lt"/>
              </a:rPr>
              <a:t>Any missing information in this section may disqualify that budget item for funding.</a:t>
            </a:r>
          </a:p>
        </p:txBody>
      </p:sp>
      <p:sp>
        <p:nvSpPr>
          <p:cNvPr id="17" name="Freeform: Shape 16">
            <a:extLst>
              <a:ext uri="{FF2B5EF4-FFF2-40B4-BE49-F238E27FC236}">
                <a16:creationId xmlns:a16="http://schemas.microsoft.com/office/drawing/2014/main" id="{62A38935-BB53-4DF7-A56E-48DD25B685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Dollar">
            <a:extLst>
              <a:ext uri="{FF2B5EF4-FFF2-40B4-BE49-F238E27FC236}">
                <a16:creationId xmlns:a16="http://schemas.microsoft.com/office/drawing/2014/main" id="{92E7F668-8530-49FD-AB70-54D0B2B2993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35330" y="2105470"/>
            <a:ext cx="3217333" cy="3217333"/>
          </a:xfrm>
          <a:prstGeom prst="rect">
            <a:avLst/>
          </a:prstGeom>
        </p:spPr>
      </p:pic>
    </p:spTree>
    <p:extLst>
      <p:ext uri="{BB962C8B-B14F-4D97-AF65-F5344CB8AC3E}">
        <p14:creationId xmlns:p14="http://schemas.microsoft.com/office/powerpoint/2010/main" val="6498072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6CA4963-FBF8-4D3C-91C2-A6B597F9157E}"/>
              </a:ext>
            </a:extLst>
          </p:cNvPr>
          <p:cNvSpPr>
            <a:spLocks noGrp="1"/>
          </p:cNvSpPr>
          <p:nvPr>
            <p:ph type="title"/>
          </p:nvPr>
        </p:nvSpPr>
        <p:spPr>
          <a:xfrm>
            <a:off x="1179226" y="826680"/>
            <a:ext cx="9833548" cy="1325563"/>
          </a:xfrm>
        </p:spPr>
        <p:txBody>
          <a:bodyPr>
            <a:normAutofit/>
          </a:bodyPr>
          <a:lstStyle/>
          <a:p>
            <a:pPr algn="ctr"/>
            <a:r>
              <a:rPr lang="en-US" sz="4000" dirty="0">
                <a:solidFill>
                  <a:srgbClr val="FFFFFF"/>
                </a:solidFill>
              </a:rPr>
              <a:t>Attachments Required:</a:t>
            </a:r>
          </a:p>
        </p:txBody>
      </p:sp>
      <p:sp>
        <p:nvSpPr>
          <p:cNvPr id="3" name="Content Placeholder 2">
            <a:extLst>
              <a:ext uri="{FF2B5EF4-FFF2-40B4-BE49-F238E27FC236}">
                <a16:creationId xmlns:a16="http://schemas.microsoft.com/office/drawing/2014/main" id="{149022E8-465C-4577-8FEC-988E73DCE99C}"/>
              </a:ext>
            </a:extLst>
          </p:cNvPr>
          <p:cNvSpPr>
            <a:spLocks noGrp="1"/>
          </p:cNvSpPr>
          <p:nvPr>
            <p:ph idx="1"/>
          </p:nvPr>
        </p:nvSpPr>
        <p:spPr>
          <a:xfrm>
            <a:off x="685800" y="2571056"/>
            <a:ext cx="11150295" cy="3970714"/>
          </a:xfrm>
        </p:spPr>
        <p:txBody>
          <a:bodyPr>
            <a:normAutofit fontScale="25000" lnSpcReduction="20000"/>
          </a:bodyPr>
          <a:lstStyle/>
          <a:p>
            <a:pPr marL="514350" indent="-514350">
              <a:buAutoNum type="arabicPeriod"/>
            </a:pPr>
            <a:r>
              <a:rPr lang="en-US" sz="7200" dirty="0">
                <a:solidFill>
                  <a:srgbClr val="000000"/>
                </a:solidFill>
              </a:rPr>
              <a:t>Total Agency Budget </a:t>
            </a:r>
          </a:p>
          <a:p>
            <a:pPr lvl="1"/>
            <a:r>
              <a:rPr lang="en-US" sz="7200" dirty="0">
                <a:solidFill>
                  <a:srgbClr val="000000"/>
                </a:solidFill>
              </a:rPr>
              <a:t>Found on ICJI’s website (</a:t>
            </a:r>
            <a:r>
              <a:rPr lang="en-US" sz="7200" dirty="0">
                <a:solidFill>
                  <a:srgbClr val="000000"/>
                </a:solidFill>
                <a:hlinkClick r:id="rId3"/>
              </a:rPr>
              <a:t>https://www.in.gov/cji/victim-services/resources/</a:t>
            </a:r>
            <a:r>
              <a:rPr lang="en-US" sz="7200" dirty="0">
                <a:solidFill>
                  <a:srgbClr val="000000"/>
                </a:solidFill>
              </a:rPr>
              <a:t>) – Subgrantee Basic Budget (Nonprofit Applicant Budget Form) </a:t>
            </a:r>
          </a:p>
          <a:p>
            <a:pPr marL="514350" indent="-514350">
              <a:buAutoNum type="arabicPeriod"/>
            </a:pPr>
            <a:r>
              <a:rPr lang="en-US" sz="7200" dirty="0">
                <a:solidFill>
                  <a:srgbClr val="000000"/>
                </a:solidFill>
              </a:rPr>
              <a:t>Sustainability Plan </a:t>
            </a:r>
          </a:p>
          <a:p>
            <a:pPr lvl="1"/>
            <a:r>
              <a:rPr lang="en-US" sz="7200" dirty="0">
                <a:solidFill>
                  <a:srgbClr val="000000"/>
                </a:solidFill>
              </a:rPr>
              <a:t>Your plan to maintain the program once the grant funds expire</a:t>
            </a:r>
          </a:p>
          <a:p>
            <a:pPr marL="514350" indent="-514350">
              <a:buAutoNum type="arabicPeriod"/>
            </a:pPr>
            <a:r>
              <a:rPr lang="en-US" sz="7200" dirty="0">
                <a:solidFill>
                  <a:srgbClr val="000000"/>
                </a:solidFill>
              </a:rPr>
              <a:t>Timeline</a:t>
            </a:r>
          </a:p>
          <a:p>
            <a:pPr lvl="1"/>
            <a:r>
              <a:rPr lang="en-US" sz="7200" dirty="0">
                <a:solidFill>
                  <a:srgbClr val="000000"/>
                </a:solidFill>
              </a:rPr>
              <a:t>Outlining the completion of the project/ or expenditures of the grant funds</a:t>
            </a:r>
          </a:p>
          <a:p>
            <a:pPr marL="514350" indent="-514350">
              <a:buAutoNum type="arabicPeriod"/>
            </a:pPr>
            <a:r>
              <a:rPr lang="en-US" sz="7200" dirty="0">
                <a:solidFill>
                  <a:srgbClr val="000000"/>
                </a:solidFill>
              </a:rPr>
              <a:t>Letters of Endorsement</a:t>
            </a:r>
          </a:p>
          <a:p>
            <a:pPr lvl="1"/>
            <a:r>
              <a:rPr lang="en-US" sz="7200" dirty="0">
                <a:solidFill>
                  <a:srgbClr val="000000"/>
                </a:solidFill>
              </a:rPr>
              <a:t>For this program specifically</a:t>
            </a:r>
          </a:p>
          <a:p>
            <a:pPr marL="514350" indent="-514350">
              <a:buAutoNum type="arabicPeriod"/>
            </a:pPr>
            <a:r>
              <a:rPr lang="en-US" sz="7200" dirty="0">
                <a:solidFill>
                  <a:srgbClr val="000000"/>
                </a:solidFill>
              </a:rPr>
              <a:t>Miscellaneous</a:t>
            </a:r>
          </a:p>
          <a:p>
            <a:pPr lvl="1"/>
            <a:r>
              <a:rPr lang="en-US" sz="7200" dirty="0">
                <a:solidFill>
                  <a:srgbClr val="000000"/>
                </a:solidFill>
              </a:rPr>
              <a:t>Job Descriptions for any position listed in personnel</a:t>
            </a:r>
          </a:p>
          <a:p>
            <a:pPr lvl="1"/>
            <a:r>
              <a:rPr lang="en-US" sz="7200" dirty="0">
                <a:solidFill>
                  <a:srgbClr val="000000"/>
                </a:solidFill>
              </a:rPr>
              <a:t>EEOP Certification</a:t>
            </a:r>
          </a:p>
          <a:p>
            <a:pPr lvl="1"/>
            <a:r>
              <a:rPr lang="en-US" sz="7200" dirty="0">
                <a:solidFill>
                  <a:srgbClr val="000000"/>
                </a:solidFill>
              </a:rPr>
              <a:t>If requesting funds for workforce capacity building or sustaining workforce, attach a summary of how each position will perform mitigation activities </a:t>
            </a:r>
          </a:p>
          <a:p>
            <a:pPr lvl="1"/>
            <a:r>
              <a:rPr lang="en-US" sz="7200" dirty="0"/>
              <a:t>If applicable, attach other requested information </a:t>
            </a:r>
          </a:p>
          <a:p>
            <a:pPr lvl="1"/>
            <a:endParaRPr lang="en-US" sz="2500" dirty="0">
              <a:solidFill>
                <a:srgbClr val="000000"/>
              </a:solidFill>
            </a:endParaRPr>
          </a:p>
          <a:p>
            <a:pPr marL="514350" indent="-514350">
              <a:buAutoNum type="arabicPeriod"/>
            </a:pPr>
            <a:endParaRPr lang="en-US" sz="1100" dirty="0">
              <a:solidFill>
                <a:srgbClr val="000000"/>
              </a:solidFill>
            </a:endParaRPr>
          </a:p>
          <a:p>
            <a:pPr marL="514350" indent="-514350">
              <a:buAutoNum type="arabicPeriod"/>
            </a:pPr>
            <a:endParaRPr lang="en-US" sz="1100" dirty="0">
              <a:solidFill>
                <a:srgbClr val="000000"/>
              </a:solidFill>
            </a:endParaRPr>
          </a:p>
        </p:txBody>
      </p:sp>
    </p:spTree>
    <p:extLst>
      <p:ext uri="{BB962C8B-B14F-4D97-AF65-F5344CB8AC3E}">
        <p14:creationId xmlns:p14="http://schemas.microsoft.com/office/powerpoint/2010/main" val="15228101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4159DCF-EBAD-4353-9C35-C7CB6F8DDFA3}"/>
              </a:ext>
            </a:extLst>
          </p:cNvPr>
          <p:cNvSpPr>
            <a:spLocks noGrp="1"/>
          </p:cNvSpPr>
          <p:nvPr>
            <p:ph idx="1"/>
          </p:nvPr>
        </p:nvSpPr>
        <p:spPr>
          <a:xfrm>
            <a:off x="836676" y="1338834"/>
            <a:ext cx="10515600" cy="4910328"/>
          </a:xfrm>
        </p:spPr>
        <p:txBody>
          <a:bodyPr>
            <a:normAutofit lnSpcReduction="10000"/>
          </a:bodyPr>
          <a:lstStyle/>
          <a:p>
            <a:endParaRPr lang="en-US" sz="2200" b="0" i="0" u="none" strike="noStrike" baseline="0" dirty="0">
              <a:latin typeface="+mj-lt"/>
            </a:endParaRPr>
          </a:p>
          <a:p>
            <a:r>
              <a:rPr lang="en-US" sz="3200" b="0" i="0" u="none" strike="noStrike" baseline="0" dirty="0">
                <a:latin typeface="+mj-lt"/>
              </a:rPr>
              <a:t> For technical assistance contact the ICJI Helpdesk at CJIHelpDesk@cji.in.gov. Help Desk hours are Monday – Friday, 8:00 am to 4:30 pm ET, except state holidays. </a:t>
            </a:r>
          </a:p>
          <a:p>
            <a:pPr marL="0" indent="0">
              <a:buNone/>
            </a:pPr>
            <a:endParaRPr lang="en-US" sz="3200" b="0" i="0" u="none" strike="noStrike" baseline="0" dirty="0">
              <a:latin typeface="+mj-lt"/>
            </a:endParaRPr>
          </a:p>
          <a:p>
            <a:r>
              <a:rPr lang="en-US" sz="3200" b="1" i="1" u="sng" strike="noStrike" baseline="0" dirty="0">
                <a:latin typeface="+mj-lt"/>
              </a:rPr>
              <a:t>ICJI is not responsible for technical issues with grant submission within 48 hours of grant deadline.</a:t>
            </a:r>
            <a:r>
              <a:rPr lang="en-US" sz="3200" b="1" i="1" u="none" strike="noStrike" baseline="0" dirty="0">
                <a:latin typeface="+mj-lt"/>
              </a:rPr>
              <a:t> </a:t>
            </a:r>
          </a:p>
          <a:p>
            <a:pPr marL="0" indent="0">
              <a:buNone/>
            </a:pPr>
            <a:endParaRPr lang="en-US" sz="3200" b="1" i="0" u="none" strike="noStrike" baseline="0" dirty="0">
              <a:latin typeface="+mj-lt"/>
            </a:endParaRPr>
          </a:p>
          <a:p>
            <a:r>
              <a:rPr lang="en-US" sz="3200" b="0" i="0" u="none" strike="noStrike" baseline="0" dirty="0">
                <a:latin typeface="+mj-lt"/>
              </a:rPr>
              <a:t>For assistance with any other requirements of this solicitation, please contact The Victim Services Division at ICJI. </a:t>
            </a:r>
            <a:r>
              <a:rPr lang="en-US" sz="2200" b="0" i="0" u="none" strike="noStrike" baseline="0" dirty="0">
                <a:latin typeface="+mj-lt"/>
              </a:rPr>
              <a:t>	</a:t>
            </a:r>
          </a:p>
          <a:p>
            <a:endParaRPr lang="en-US" sz="2200" dirty="0"/>
          </a:p>
        </p:txBody>
      </p:sp>
    </p:spTree>
    <p:extLst>
      <p:ext uri="{BB962C8B-B14F-4D97-AF65-F5344CB8AC3E}">
        <p14:creationId xmlns:p14="http://schemas.microsoft.com/office/powerpoint/2010/main" val="25003163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384AD39-8181-44AC-ADF7-6F22D047AB86}"/>
              </a:ext>
            </a:extLst>
          </p:cNvPr>
          <p:cNvSpPr>
            <a:spLocks noGrp="1"/>
          </p:cNvSpPr>
          <p:nvPr>
            <p:ph type="title"/>
          </p:nvPr>
        </p:nvSpPr>
        <p:spPr>
          <a:xfrm>
            <a:off x="3045368" y="2043663"/>
            <a:ext cx="6105194" cy="2031055"/>
          </a:xfrm>
        </p:spPr>
        <p:txBody>
          <a:bodyPr vert="horz" lIns="91440" tIns="45720" rIns="91440" bIns="45720" rtlCol="0" anchor="b">
            <a:normAutofit/>
          </a:bodyPr>
          <a:lstStyle/>
          <a:p>
            <a:pPr algn="ctr"/>
            <a:r>
              <a:rPr lang="en-US" sz="6000" kern="1200">
                <a:solidFill>
                  <a:srgbClr val="FFFFFF"/>
                </a:solidFill>
                <a:latin typeface="+mj-lt"/>
                <a:ea typeface="+mj-ea"/>
                <a:cs typeface="+mj-cs"/>
              </a:rPr>
              <a:t>Questions?</a:t>
            </a:r>
          </a:p>
        </p:txBody>
      </p:sp>
    </p:spTree>
    <p:extLst>
      <p:ext uri="{BB962C8B-B14F-4D97-AF65-F5344CB8AC3E}">
        <p14:creationId xmlns:p14="http://schemas.microsoft.com/office/powerpoint/2010/main" val="8874573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01C9CC24-B375-4226-BF2B-61FADBBA69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CD70A28E-4FD8-4474-A206-E15B5EBB30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1084747"/>
            <a:ext cx="12188952" cy="3294207"/>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3" name="Picture 32">
            <a:extLst>
              <a:ext uri="{FF2B5EF4-FFF2-40B4-BE49-F238E27FC236}">
                <a16:creationId xmlns:a16="http://schemas.microsoft.com/office/drawing/2014/main" id="{39647E21-5366-4638-AC97-D8CD4111EB5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rcRect l="8235" r="8214" b="45501"/>
          <a:stretch>
            <a:fillRect/>
          </a:stretch>
        </p:blipFill>
        <p:spPr>
          <a:xfrm flipV="1">
            <a:off x="0" y="0"/>
            <a:ext cx="12191999" cy="4473360"/>
          </a:xfrm>
          <a:custGeom>
            <a:avLst/>
            <a:gdLst>
              <a:gd name="connsiteX0" fmla="*/ 0 w 12191999"/>
              <a:gd name="connsiteY0" fmla="*/ 4473360 h 4473360"/>
              <a:gd name="connsiteX1" fmla="*/ 12191999 w 12191999"/>
              <a:gd name="connsiteY1" fmla="*/ 4473360 h 4473360"/>
              <a:gd name="connsiteX2" fmla="*/ 12191999 w 12191999"/>
              <a:gd name="connsiteY2" fmla="*/ 0 h 4473360"/>
              <a:gd name="connsiteX3" fmla="*/ 0 w 12191999"/>
              <a:gd name="connsiteY3" fmla="*/ 0 h 4473360"/>
            </a:gdLst>
            <a:ahLst/>
            <a:cxnLst>
              <a:cxn ang="0">
                <a:pos x="connsiteX0" y="connsiteY0"/>
              </a:cxn>
              <a:cxn ang="0">
                <a:pos x="connsiteX1" y="connsiteY1"/>
              </a:cxn>
              <a:cxn ang="0">
                <a:pos x="connsiteX2" y="connsiteY2"/>
              </a:cxn>
              <a:cxn ang="0">
                <a:pos x="connsiteX3" y="connsiteY3"/>
              </a:cxn>
            </a:cxnLst>
            <a:rect l="l" t="t" r="r" b="b"/>
            <a:pathLst>
              <a:path w="12191999" h="4473360">
                <a:moveTo>
                  <a:pt x="0" y="4473360"/>
                </a:moveTo>
                <a:lnTo>
                  <a:pt x="12191999" y="4473360"/>
                </a:lnTo>
                <a:lnTo>
                  <a:pt x="12191999" y="0"/>
                </a:lnTo>
                <a:lnTo>
                  <a:pt x="0" y="0"/>
                </a:lnTo>
                <a:close/>
              </a:path>
            </a:pathLst>
          </a:custGeom>
        </p:spPr>
      </p:pic>
      <p:sp>
        <p:nvSpPr>
          <p:cNvPr id="2" name="Title 1">
            <a:extLst>
              <a:ext uri="{FF2B5EF4-FFF2-40B4-BE49-F238E27FC236}">
                <a16:creationId xmlns:a16="http://schemas.microsoft.com/office/drawing/2014/main" id="{A4F05089-22C1-42A6-A522-0A64EB043676}"/>
              </a:ext>
            </a:extLst>
          </p:cNvPr>
          <p:cNvSpPr>
            <a:spLocks noGrp="1"/>
          </p:cNvSpPr>
          <p:nvPr>
            <p:ph type="ctrTitle"/>
          </p:nvPr>
        </p:nvSpPr>
        <p:spPr>
          <a:xfrm>
            <a:off x="753925" y="2076450"/>
            <a:ext cx="10684151" cy="1345134"/>
          </a:xfrm>
        </p:spPr>
        <p:txBody>
          <a:bodyPr anchor="ctr">
            <a:normAutofit/>
          </a:bodyPr>
          <a:lstStyle/>
          <a:p>
            <a:r>
              <a:rPr lang="en-US" sz="5600" dirty="0">
                <a:solidFill>
                  <a:srgbClr val="FFFFFF"/>
                </a:solidFill>
              </a:rPr>
              <a:t>Thanks for attending! </a:t>
            </a:r>
          </a:p>
        </p:txBody>
      </p:sp>
      <p:sp>
        <p:nvSpPr>
          <p:cNvPr id="3" name="Subtitle 2">
            <a:extLst>
              <a:ext uri="{FF2B5EF4-FFF2-40B4-BE49-F238E27FC236}">
                <a16:creationId xmlns:a16="http://schemas.microsoft.com/office/drawing/2014/main" id="{79CD831F-E068-4101-87C4-7414642B5E59}"/>
              </a:ext>
            </a:extLst>
          </p:cNvPr>
          <p:cNvSpPr>
            <a:spLocks noGrp="1"/>
          </p:cNvSpPr>
          <p:nvPr>
            <p:ph type="subTitle" idx="1"/>
          </p:nvPr>
        </p:nvSpPr>
        <p:spPr>
          <a:xfrm>
            <a:off x="1171575" y="4473360"/>
            <a:ext cx="9469211" cy="1941508"/>
          </a:xfrm>
        </p:spPr>
        <p:txBody>
          <a:bodyPr anchor="ctr">
            <a:normAutofit lnSpcReduction="10000"/>
          </a:bodyPr>
          <a:lstStyle/>
          <a:p>
            <a:r>
              <a:rPr lang="en-US" sz="2800" dirty="0">
                <a:solidFill>
                  <a:srgbClr val="000000"/>
                </a:solidFill>
              </a:rPr>
              <a:t>Presenter: </a:t>
            </a:r>
          </a:p>
          <a:p>
            <a:r>
              <a:rPr lang="en-US" sz="2800" dirty="0">
                <a:solidFill>
                  <a:srgbClr val="000000"/>
                </a:solidFill>
              </a:rPr>
              <a:t>Dalayna Anderson, Victim Services Program Specialist </a:t>
            </a:r>
          </a:p>
          <a:p>
            <a:r>
              <a:rPr lang="en-US" sz="2800" dirty="0">
                <a:solidFill>
                  <a:srgbClr val="000000"/>
                </a:solidFill>
              </a:rPr>
              <a:t>DaAnderson1@cji.in.gov</a:t>
            </a:r>
          </a:p>
          <a:p>
            <a:r>
              <a:rPr lang="en-US" sz="2800" dirty="0">
                <a:solidFill>
                  <a:srgbClr val="000000"/>
                </a:solidFill>
              </a:rPr>
              <a:t>317-232-3482</a:t>
            </a:r>
          </a:p>
        </p:txBody>
      </p:sp>
    </p:spTree>
    <p:extLst>
      <p:ext uri="{BB962C8B-B14F-4D97-AF65-F5344CB8AC3E}">
        <p14:creationId xmlns:p14="http://schemas.microsoft.com/office/powerpoint/2010/main" val="2190533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 name="Rectangle 91">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4A43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E2ECAE5-AB89-4403-8E17-EC6C44CE65C1}"/>
              </a:ext>
            </a:extLst>
          </p:cNvPr>
          <p:cNvSpPr>
            <a:spLocks noGrp="1"/>
          </p:cNvSpPr>
          <p:nvPr>
            <p:ph type="title"/>
          </p:nvPr>
        </p:nvSpPr>
        <p:spPr>
          <a:xfrm>
            <a:off x="694510" y="1487272"/>
            <a:ext cx="2743200" cy="2743200"/>
          </a:xfrm>
          <a:prstGeom prst="ellipse">
            <a:avLst/>
          </a:prstGeom>
          <a:solidFill>
            <a:srgbClr val="262626"/>
          </a:solidFill>
          <a:ln w="174625" cmpd="thinThick">
            <a:solidFill>
              <a:srgbClr val="262626"/>
            </a:solidFill>
          </a:ln>
        </p:spPr>
        <p:txBody>
          <a:bodyPr>
            <a:normAutofit/>
          </a:bodyPr>
          <a:lstStyle/>
          <a:p>
            <a:pPr algn="ctr"/>
            <a:r>
              <a:rPr lang="en-US" sz="2600">
                <a:solidFill>
                  <a:srgbClr val="FFFFFF"/>
                </a:solidFill>
              </a:rPr>
              <a:t>Accessing the RFP</a:t>
            </a:r>
          </a:p>
        </p:txBody>
      </p:sp>
      <p:sp>
        <p:nvSpPr>
          <p:cNvPr id="3" name="Content Placeholder 2">
            <a:extLst>
              <a:ext uri="{FF2B5EF4-FFF2-40B4-BE49-F238E27FC236}">
                <a16:creationId xmlns:a16="http://schemas.microsoft.com/office/drawing/2014/main" id="{D2CA8FD7-2B68-4A56-92D0-F493D18C5B7A}"/>
              </a:ext>
            </a:extLst>
          </p:cNvPr>
          <p:cNvSpPr>
            <a:spLocks noGrp="1"/>
          </p:cNvSpPr>
          <p:nvPr>
            <p:ph idx="1"/>
          </p:nvPr>
        </p:nvSpPr>
        <p:spPr>
          <a:xfrm>
            <a:off x="4038600" y="4884872"/>
            <a:ext cx="7188199" cy="1427437"/>
          </a:xfrm>
        </p:spPr>
        <p:txBody>
          <a:bodyPr>
            <a:normAutofit fontScale="92500" lnSpcReduction="10000"/>
          </a:bodyPr>
          <a:lstStyle/>
          <a:p>
            <a:pPr marL="0" indent="0">
              <a:buNone/>
            </a:pPr>
            <a:r>
              <a:rPr lang="en-US" sz="1800" dirty="0"/>
              <a:t>Located on ICJI Website</a:t>
            </a:r>
          </a:p>
          <a:p>
            <a:r>
              <a:rPr lang="en-US" sz="1800" dirty="0"/>
              <a:t>CJI.in.gov </a:t>
            </a:r>
            <a:r>
              <a:rPr lang="en-US" sz="1800" dirty="0">
                <a:sym typeface="Wingdings" panose="05000000000000000000" pitchFamily="2" charset="2"/>
              </a:rPr>
              <a:t> </a:t>
            </a:r>
            <a:r>
              <a:rPr lang="en-US" sz="1800" b="1" i="1" dirty="0">
                <a:sym typeface="Wingdings" panose="05000000000000000000" pitchFamily="2" charset="2"/>
              </a:rPr>
              <a:t>Victim Services</a:t>
            </a:r>
            <a:r>
              <a:rPr lang="en-US" sz="1800" dirty="0">
                <a:sym typeface="Wingdings" panose="05000000000000000000" pitchFamily="2" charset="2"/>
              </a:rPr>
              <a:t>  Family Violence Prevention Services Act (FVPSA) grant  FVPSA ARP (COVID-19 Testing)  Request for Proposal</a:t>
            </a:r>
            <a:endParaRPr lang="en-US" sz="1800" dirty="0"/>
          </a:p>
          <a:p>
            <a:r>
              <a:rPr lang="en-US" sz="1800" dirty="0">
                <a:hlinkClick r:id="rId3"/>
              </a:rPr>
              <a:t>https://www.in.gov/cji/victim-services/family-violence-prevention-and-services-act/american-rescue-plan-supplemental-grant-for-covid-19/</a:t>
            </a:r>
            <a:r>
              <a:rPr lang="en-US" sz="1800" dirty="0"/>
              <a:t> </a:t>
            </a:r>
          </a:p>
          <a:p>
            <a:endParaRPr lang="en-US" sz="1800" dirty="0"/>
          </a:p>
          <a:p>
            <a:endParaRPr lang="en-US" sz="1800" dirty="0"/>
          </a:p>
          <a:p>
            <a:endParaRPr lang="en-US" sz="1800" dirty="0"/>
          </a:p>
          <a:p>
            <a:endParaRPr lang="en-US" sz="1800" dirty="0"/>
          </a:p>
          <a:p>
            <a:endParaRPr lang="en-US" sz="1800" dirty="0"/>
          </a:p>
        </p:txBody>
      </p:sp>
      <p:pic>
        <p:nvPicPr>
          <p:cNvPr id="6" name="Picture 5">
            <a:extLst>
              <a:ext uri="{FF2B5EF4-FFF2-40B4-BE49-F238E27FC236}">
                <a16:creationId xmlns:a16="http://schemas.microsoft.com/office/drawing/2014/main" id="{508F8752-1BF1-9A49-5C23-DF7BFB2375FD}"/>
              </a:ext>
            </a:extLst>
          </p:cNvPr>
          <p:cNvPicPr>
            <a:picLocks noChangeAspect="1"/>
          </p:cNvPicPr>
          <p:nvPr/>
        </p:nvPicPr>
        <p:blipFill>
          <a:blip r:embed="rId4"/>
          <a:stretch>
            <a:fillRect/>
          </a:stretch>
        </p:blipFill>
        <p:spPr>
          <a:xfrm>
            <a:off x="3889086" y="1487272"/>
            <a:ext cx="7337713" cy="2549974"/>
          </a:xfrm>
          <a:prstGeom prst="rect">
            <a:avLst/>
          </a:prstGeom>
        </p:spPr>
      </p:pic>
      <p:pic>
        <p:nvPicPr>
          <p:cNvPr id="7" name="Picture 6">
            <a:extLst>
              <a:ext uri="{FF2B5EF4-FFF2-40B4-BE49-F238E27FC236}">
                <a16:creationId xmlns:a16="http://schemas.microsoft.com/office/drawing/2014/main" id="{75BDF8B3-C0A9-8CC3-8F25-C4657BF8821D}"/>
              </a:ext>
            </a:extLst>
          </p:cNvPr>
          <p:cNvPicPr>
            <a:picLocks noChangeAspect="1"/>
          </p:cNvPicPr>
          <p:nvPr/>
        </p:nvPicPr>
        <p:blipFill>
          <a:blip r:embed="rId5"/>
          <a:stretch>
            <a:fillRect/>
          </a:stretch>
        </p:blipFill>
        <p:spPr>
          <a:xfrm>
            <a:off x="3676509" y="1683530"/>
            <a:ext cx="7912380" cy="2871774"/>
          </a:xfrm>
          <a:prstGeom prst="rect">
            <a:avLst/>
          </a:prstGeom>
        </p:spPr>
      </p:pic>
    </p:spTree>
    <p:extLst>
      <p:ext uri="{BB962C8B-B14F-4D97-AF65-F5344CB8AC3E}">
        <p14:creationId xmlns:p14="http://schemas.microsoft.com/office/powerpoint/2010/main" val="2110233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54A3646-77FE-4862-96CE-45260829B1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3F6FA249-9C10-48B9-9F72-1F333D8A94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036894FA-6F9A-4863-AEC5-B734F422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6B103C0B-E1BF-4BF0-9605-7426160F9E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B796B9AB-146B-42B0-B1F4-7EF69C521A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0B8CEE20-F67A-4CFC-88F1-4C942EB624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6B823E68-E880-4A79-82AD-6088E1DEAD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C90FFE78-151B-4C6F-893F-6832706022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3A2B9B53-0432-42A0-ACC1-23CCDB118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142954D5-E17A-4C4B-B575-9D2BE72C64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2317E4B1-5573-4066-895C-2FB759804A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EBA723B4-613D-41FA-93E8-94173C930F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D2693AEC-A60D-40B1-87B3-1EF30A56D4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0EFB57B1-129C-4CA5-9513-29226043BF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AC89A1FD-35E1-4574-A439-61C20F457D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4D55D1DF-59D8-4B47-87C4-FB3A82689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F99FF32E-3548-4B4D-894E-B3A06C12A7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5005D0D4-EFA9-4355-BA9B-A7B46F9412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350B02F-5937-44B9-83F4-9C970BE96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F21A245F-C10F-495E-BD0E-CE576C7F0D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F524856-7B56-403B-B504-044710FD54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E6D29BC-894B-4228-9F3F-92037EA39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E03B2DC6-DF02-45CB-AC7C-6EBBD359C3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00D0C16-8549-4373-8B7C-3555082CEA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4"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541C01-4B46-4205-924C-5AB4A4D160ED}"/>
              </a:ext>
            </a:extLst>
          </p:cNvPr>
          <p:cNvSpPr>
            <a:spLocks noGrp="1"/>
          </p:cNvSpPr>
          <p:nvPr>
            <p:ph type="title"/>
          </p:nvPr>
        </p:nvSpPr>
        <p:spPr>
          <a:xfrm>
            <a:off x="2366190" y="497205"/>
            <a:ext cx="8836798" cy="1234440"/>
          </a:xfrm>
        </p:spPr>
        <p:txBody>
          <a:bodyPr anchor="t">
            <a:normAutofit/>
          </a:bodyPr>
          <a:lstStyle/>
          <a:p>
            <a:r>
              <a:rPr lang="en-US" sz="4000" dirty="0">
                <a:solidFill>
                  <a:schemeClr val="accent1"/>
                </a:solidFill>
              </a:rPr>
              <a:t>2022-2024 FVPSA ARP Testing Grant Application</a:t>
            </a:r>
          </a:p>
        </p:txBody>
      </p:sp>
      <p:sp>
        <p:nvSpPr>
          <p:cNvPr id="35" name="Isosceles Triangle 34">
            <a:extLst>
              <a:ext uri="{FF2B5EF4-FFF2-40B4-BE49-F238E27FC236}">
                <a16:creationId xmlns:a16="http://schemas.microsoft.com/office/drawing/2014/main" id="{C7341777-0F86-4E1E-A07F-2076F00D04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B9424EAB-685E-4868-AF64-1AE2386CE559}"/>
              </a:ext>
            </a:extLst>
          </p:cNvPr>
          <p:cNvSpPr>
            <a:spLocks noGrp="1"/>
          </p:cNvSpPr>
          <p:nvPr>
            <p:ph idx="1"/>
          </p:nvPr>
        </p:nvSpPr>
        <p:spPr>
          <a:xfrm>
            <a:off x="2379277" y="2249423"/>
            <a:ext cx="9596823" cy="4274439"/>
          </a:xfrm>
        </p:spPr>
        <p:txBody>
          <a:bodyPr>
            <a:normAutofit/>
          </a:bodyPr>
          <a:lstStyle/>
          <a:p>
            <a:pPr marL="0" indent="0">
              <a:buNone/>
            </a:pPr>
            <a:endParaRPr lang="en-US" sz="2200" dirty="0"/>
          </a:p>
          <a:p>
            <a:pPr marL="0" indent="0">
              <a:buNone/>
            </a:pPr>
            <a:r>
              <a:rPr lang="en-US" sz="2200" dirty="0"/>
              <a:t>Application opened: Friday, July 1</a:t>
            </a:r>
            <a:r>
              <a:rPr lang="en-US" sz="2200" baseline="30000" dirty="0"/>
              <a:t>st</a:t>
            </a:r>
            <a:r>
              <a:rPr lang="en-US" sz="2200" dirty="0"/>
              <a:t> at 2:00 PM</a:t>
            </a:r>
          </a:p>
          <a:p>
            <a:pPr marL="0" indent="0">
              <a:buNone/>
            </a:pPr>
            <a:r>
              <a:rPr lang="en-US" sz="2200" dirty="0"/>
              <a:t>Application closes: Tuesday, </a:t>
            </a:r>
            <a:r>
              <a:rPr lang="en-US" sz="2200"/>
              <a:t>August 4</a:t>
            </a:r>
            <a:r>
              <a:rPr lang="en-US" sz="2200" baseline="30000"/>
              <a:t>th</a:t>
            </a:r>
            <a:r>
              <a:rPr lang="en-US" sz="2200"/>
              <a:t> at </a:t>
            </a:r>
            <a:r>
              <a:rPr lang="en-US" sz="2200" dirty="0"/>
              <a:t>11:59 PM </a:t>
            </a:r>
          </a:p>
          <a:p>
            <a:pPr marL="0" indent="0" algn="l" defTabSz="457200">
              <a:buNone/>
            </a:pPr>
            <a:r>
              <a:rPr lang="en-US" sz="2200" b="0" i="0" u="none" strike="noStrike" baseline="0" dirty="0">
                <a:solidFill>
                  <a:srgbClr val="000000"/>
                </a:solidFill>
                <a:latin typeface="Arial" panose="020B0604020202020204" pitchFamily="34" charset="0"/>
              </a:rPr>
              <a:t>	</a:t>
            </a:r>
            <a:r>
              <a:rPr lang="en-US" sz="2200" b="0" i="0" u="none" strike="noStrike" baseline="0" dirty="0">
                <a:solidFill>
                  <a:srgbClr val="FF0000"/>
                </a:solidFill>
              </a:rPr>
              <a:t>Applicants are strongly encouraged to submit applications 48 hours prior to the 	deadline. 	</a:t>
            </a:r>
          </a:p>
          <a:p>
            <a:pPr marL="0" indent="0">
              <a:buNone/>
            </a:pPr>
            <a:endParaRPr lang="en-US" sz="2200" dirty="0"/>
          </a:p>
          <a:p>
            <a:pPr marL="0" indent="0">
              <a:buNone/>
            </a:pPr>
            <a:r>
              <a:rPr lang="en-US" sz="2200" dirty="0"/>
              <a:t>Award Period for FVPSA-Testing: October 1, 2022 to September 30, 2024 (24-month award period)</a:t>
            </a:r>
          </a:p>
          <a:p>
            <a:pPr marL="0" indent="0">
              <a:buNone/>
            </a:pPr>
            <a:r>
              <a:rPr lang="en-US" sz="1600" b="0" i="0" u="none" strike="noStrike" baseline="0" dirty="0">
                <a:solidFill>
                  <a:srgbClr val="FF0000"/>
                </a:solidFill>
                <a:latin typeface="Calibri" panose="020F0502020204030204" pitchFamily="34" charset="0"/>
              </a:rPr>
              <a:t>Projects should begin on </a:t>
            </a:r>
            <a:r>
              <a:rPr lang="en-US" sz="1600" dirty="0">
                <a:solidFill>
                  <a:srgbClr val="FF0000"/>
                </a:solidFill>
                <a:latin typeface="Calibri" panose="020F0502020204030204" pitchFamily="34" charset="0"/>
              </a:rPr>
              <a:t>October</a:t>
            </a:r>
            <a:r>
              <a:rPr lang="en-US" sz="1600" b="0" i="0" u="none" strike="noStrike" baseline="0" dirty="0">
                <a:solidFill>
                  <a:srgbClr val="FF0000"/>
                </a:solidFill>
                <a:latin typeface="Calibri" panose="020F0502020204030204" pitchFamily="34" charset="0"/>
              </a:rPr>
              <a:t> 1, 2022 and must be in operation no later than 60 days after this date. Failure to have the funded project operational within 60 days from </a:t>
            </a:r>
            <a:r>
              <a:rPr lang="en-US" sz="1600" dirty="0">
                <a:solidFill>
                  <a:srgbClr val="FF0000"/>
                </a:solidFill>
                <a:latin typeface="Calibri" panose="020F0502020204030204" pitchFamily="34" charset="0"/>
              </a:rPr>
              <a:t>October</a:t>
            </a:r>
            <a:r>
              <a:rPr lang="en-US" sz="1600" b="0" i="0" u="none" strike="noStrike" baseline="0" dirty="0">
                <a:solidFill>
                  <a:srgbClr val="FF0000"/>
                </a:solidFill>
                <a:latin typeface="Calibri" panose="020F0502020204030204" pitchFamily="34" charset="0"/>
              </a:rPr>
              <a:t> 1, 2022 will result in the cancellation of the grant and the de-obligation of all awarded funds. </a:t>
            </a:r>
            <a:endParaRPr lang="en-US" sz="2000" dirty="0">
              <a:solidFill>
                <a:srgbClr val="FF0000"/>
              </a:solidFill>
            </a:endParaRPr>
          </a:p>
        </p:txBody>
      </p:sp>
    </p:spTree>
    <p:extLst>
      <p:ext uri="{BB962C8B-B14F-4D97-AF65-F5344CB8AC3E}">
        <p14:creationId xmlns:p14="http://schemas.microsoft.com/office/powerpoint/2010/main" val="2150289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Arc 4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F1A898F7-2E8A-4835-A9E8-F61F78146AC2}"/>
              </a:ext>
            </a:extLst>
          </p:cNvPr>
          <p:cNvSpPr>
            <a:spLocks noGrp="1"/>
          </p:cNvSpPr>
          <p:nvPr>
            <p:ph idx="1"/>
          </p:nvPr>
        </p:nvSpPr>
        <p:spPr>
          <a:xfrm>
            <a:off x="934580" y="821128"/>
            <a:ext cx="10701710" cy="4734284"/>
          </a:xfrm>
        </p:spPr>
        <p:txBody>
          <a:bodyPr>
            <a:noAutofit/>
          </a:bodyPr>
          <a:lstStyle/>
          <a:p>
            <a:pPr marL="0" indent="0" algn="ctr">
              <a:buNone/>
            </a:pPr>
            <a:r>
              <a:rPr lang="en-US" sz="2400" b="1" i="0" u="none" strike="noStrike" baseline="0" dirty="0">
                <a:latin typeface="Calibri" panose="020F0502020204030204" pitchFamily="34" charset="0"/>
              </a:rPr>
              <a:t>Overview:</a:t>
            </a:r>
            <a:endParaRPr lang="en-US" sz="2400" b="1" dirty="0">
              <a:latin typeface="Calibri" panose="020F0502020204030204" pitchFamily="34" charset="0"/>
            </a:endParaRPr>
          </a:p>
          <a:p>
            <a:pPr marL="0" indent="0">
              <a:buNone/>
            </a:pPr>
            <a:r>
              <a:rPr lang="en-US" sz="2300" b="0" i="0" u="none" strike="noStrike" baseline="0" dirty="0">
                <a:solidFill>
                  <a:srgbClr val="000000"/>
                </a:solidFill>
                <a:latin typeface="Calibri" panose="020F0502020204030204" pitchFamily="34" charset="0"/>
              </a:rPr>
              <a:t>The Family Violence Prevention and Services Act (FVPSA) authorizes the FVPSA grant program, which is governed by the Department of Health and Human Services (HHS) Administration on Children, Youth and Families (ACYF)/Family and Youth Services Bureau (FYSB). The purpose of FVPSA funds is to provide shelter, temporary housing, supportive services, information, and assistance to adult and youth victims of family violence, domestic violence, or dating violence, as well as family and household members of such victims, and persons affected by the victimization. The FVPSA program has received supplemental funding through the American Rescue Plan (ARP). The purpose of these funds is to prevent, prepare for, and respond to COVID-19 by providing access to COVID-19 testing, vaccines, and mobile health units for domestic violence shelters, domestic violence programs, tribes, rural communities, culturally specific programs, and underserved communities. </a:t>
            </a:r>
            <a:endParaRPr lang="en-US" sz="2300" dirty="0">
              <a:solidFill>
                <a:schemeClr val="accent2">
                  <a:lumMod val="75000"/>
                </a:schemeClr>
              </a:solidFill>
            </a:endParaRPr>
          </a:p>
        </p:txBody>
      </p:sp>
    </p:spTree>
    <p:extLst>
      <p:ext uri="{BB962C8B-B14F-4D97-AF65-F5344CB8AC3E}">
        <p14:creationId xmlns:p14="http://schemas.microsoft.com/office/powerpoint/2010/main" val="4049745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DD3DE0C-E47C-42B8-83A2-D58EDC50BC56}"/>
              </a:ext>
            </a:extLst>
          </p:cNvPr>
          <p:cNvSpPr>
            <a:spLocks noGrp="1"/>
          </p:cNvSpPr>
          <p:nvPr>
            <p:ph type="title"/>
          </p:nvPr>
        </p:nvSpPr>
        <p:spPr>
          <a:xfrm>
            <a:off x="640079" y="2053641"/>
            <a:ext cx="3669161" cy="2760098"/>
          </a:xfrm>
        </p:spPr>
        <p:txBody>
          <a:bodyPr>
            <a:normAutofit/>
          </a:bodyPr>
          <a:lstStyle/>
          <a:p>
            <a:r>
              <a:rPr lang="en-US" dirty="0">
                <a:solidFill>
                  <a:srgbClr val="FFFFFF"/>
                </a:solidFill>
              </a:rPr>
              <a:t>Funding Eligibility:</a:t>
            </a:r>
          </a:p>
        </p:txBody>
      </p:sp>
      <p:sp>
        <p:nvSpPr>
          <p:cNvPr id="3" name="Content Placeholder 2">
            <a:extLst>
              <a:ext uri="{FF2B5EF4-FFF2-40B4-BE49-F238E27FC236}">
                <a16:creationId xmlns:a16="http://schemas.microsoft.com/office/drawing/2014/main" id="{1304A922-3A4D-467B-9C6F-30644CF1DE9B}"/>
              </a:ext>
            </a:extLst>
          </p:cNvPr>
          <p:cNvSpPr>
            <a:spLocks noGrp="1"/>
          </p:cNvSpPr>
          <p:nvPr>
            <p:ph idx="1"/>
          </p:nvPr>
        </p:nvSpPr>
        <p:spPr>
          <a:xfrm>
            <a:off x="6090574" y="801866"/>
            <a:ext cx="5306084" cy="5230634"/>
          </a:xfrm>
        </p:spPr>
        <p:txBody>
          <a:bodyPr anchor="ctr">
            <a:normAutofit/>
          </a:bodyPr>
          <a:lstStyle/>
          <a:p>
            <a:endParaRPr lang="en-US" sz="1900" b="0" i="0" u="none" strike="noStrike" baseline="0" dirty="0">
              <a:solidFill>
                <a:srgbClr val="000000"/>
              </a:solidFill>
              <a:latin typeface="Calibri" panose="020F0502020204030204" pitchFamily="34" charset="0"/>
            </a:endParaRPr>
          </a:p>
          <a:p>
            <a:r>
              <a:rPr lang="en-US" sz="1900" b="0" i="0" u="none" strike="noStrike" baseline="0" dirty="0">
                <a:solidFill>
                  <a:srgbClr val="000000"/>
                </a:solidFill>
                <a:latin typeface="Calibri" panose="020F0502020204030204" pitchFamily="34" charset="0"/>
              </a:rPr>
              <a:t>Eligible applicants include local public agencies and nonprofit private organizations including faith-based and charitable organizations, community-based organizations, tribal organizations and voluntary associations that assist victims (and their dependents) </a:t>
            </a:r>
            <a:r>
              <a:rPr lang="en-US" sz="1900" i="1" dirty="0">
                <a:solidFill>
                  <a:srgbClr val="000000"/>
                </a:solidFill>
                <a:latin typeface="Calibri" panose="020F0502020204030204" pitchFamily="34" charset="0"/>
              </a:rPr>
              <a:t>and</a:t>
            </a:r>
            <a:r>
              <a:rPr lang="en-US" sz="1900" dirty="0">
                <a:solidFill>
                  <a:srgbClr val="000000"/>
                </a:solidFill>
                <a:latin typeface="Calibri" panose="020F0502020204030204" pitchFamily="34" charset="0"/>
              </a:rPr>
              <a:t> have a documented history of effective work involving family violence, domestic violence, or dating violence. </a:t>
            </a:r>
            <a:endParaRPr lang="en-US" sz="1800" b="0" i="0" u="none" strike="noStrike" baseline="0" dirty="0">
              <a:solidFill>
                <a:srgbClr val="000000"/>
              </a:solidFill>
              <a:highlight>
                <a:srgbClr val="FFFF00"/>
              </a:highlight>
              <a:latin typeface="Calibri" panose="020F0502020204030204" pitchFamily="34" charset="0"/>
            </a:endParaRPr>
          </a:p>
          <a:p>
            <a:r>
              <a:rPr lang="en-US" sz="1900" dirty="0">
                <a:solidFill>
                  <a:srgbClr val="000000"/>
                </a:solidFill>
                <a:latin typeface="Calibri" panose="020F0502020204030204" pitchFamily="34" charset="0"/>
              </a:rPr>
              <a:t>Other Requirements include:</a:t>
            </a:r>
          </a:p>
          <a:p>
            <a:pPr lvl="1"/>
            <a:r>
              <a:rPr lang="en-US" sz="1900" b="0" i="0" u="none" strike="noStrike" baseline="0" dirty="0">
                <a:solidFill>
                  <a:srgbClr val="000000"/>
                </a:solidFill>
                <a:latin typeface="Calibri" panose="020F0502020204030204" pitchFamily="34" charset="0"/>
              </a:rPr>
              <a:t>Registered UEI number</a:t>
            </a:r>
          </a:p>
          <a:p>
            <a:pPr lvl="1"/>
            <a:r>
              <a:rPr lang="en-US" sz="1900" b="0" i="0" u="none" strike="noStrike" baseline="0" dirty="0">
                <a:solidFill>
                  <a:srgbClr val="000000"/>
                </a:solidFill>
                <a:latin typeface="Calibri" panose="020F0502020204030204" pitchFamily="34" charset="0"/>
              </a:rPr>
              <a:t>Active and current registration with SAM.gov</a:t>
            </a:r>
          </a:p>
          <a:p>
            <a:pPr lvl="1"/>
            <a:r>
              <a:rPr lang="en-US" sz="1900" dirty="0">
                <a:solidFill>
                  <a:srgbClr val="000000"/>
                </a:solidFill>
                <a:latin typeface="Calibri" panose="020F0502020204030204" pitchFamily="34" charset="0"/>
              </a:rPr>
              <a:t>Good standing with the Department of Revenue (DOR), Department of Workforce Development (DWD), and Secretary of State (SOS)</a:t>
            </a:r>
            <a:endParaRPr lang="en-US" sz="1900" b="0" i="0" u="none" strike="noStrike" baseline="0" dirty="0">
              <a:solidFill>
                <a:srgbClr val="000000"/>
              </a:solidFill>
              <a:latin typeface="Calibri" panose="020F0502020204030204" pitchFamily="34" charset="0"/>
            </a:endParaRPr>
          </a:p>
          <a:p>
            <a:endParaRPr lang="en-US" sz="1900" b="0" i="0" u="none" strike="noStrike" baseline="0" dirty="0">
              <a:solidFill>
                <a:srgbClr val="000000"/>
              </a:solidFill>
              <a:latin typeface="Calibri" panose="020F0502020204030204" pitchFamily="34" charset="0"/>
            </a:endParaRPr>
          </a:p>
          <a:p>
            <a:endParaRPr lang="en-US" sz="1900" dirty="0">
              <a:solidFill>
                <a:srgbClr val="000000"/>
              </a:solidFill>
            </a:endParaRPr>
          </a:p>
        </p:txBody>
      </p:sp>
    </p:spTree>
    <p:extLst>
      <p:ext uri="{BB962C8B-B14F-4D97-AF65-F5344CB8AC3E}">
        <p14:creationId xmlns:p14="http://schemas.microsoft.com/office/powerpoint/2010/main" val="3104224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 name="Rectangle 52">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4F38B0AC-9486-4BD5-A94F-CF3A5393B8D9}"/>
              </a:ext>
            </a:extLst>
          </p:cNvPr>
          <p:cNvSpPr>
            <a:spLocks noGrp="1"/>
          </p:cNvSpPr>
          <p:nvPr>
            <p:ph type="title"/>
          </p:nvPr>
        </p:nvSpPr>
        <p:spPr>
          <a:xfrm>
            <a:off x="680339" y="-75140"/>
            <a:ext cx="2747838" cy="4847646"/>
          </a:xfrm>
        </p:spPr>
        <p:txBody>
          <a:bodyPr>
            <a:normAutofit/>
          </a:bodyPr>
          <a:lstStyle/>
          <a:p>
            <a:r>
              <a:rPr lang="en-US" sz="1800" b="1" dirty="0">
                <a:solidFill>
                  <a:srgbClr val="FFFFFF"/>
                </a:solidFill>
              </a:rPr>
              <a:t>Purpose Areas:</a:t>
            </a:r>
            <a:br>
              <a:rPr lang="en-US" sz="1800" dirty="0">
                <a:solidFill>
                  <a:srgbClr val="FFFFFF"/>
                </a:solidFill>
              </a:rPr>
            </a:br>
            <a:r>
              <a:rPr lang="en-US" sz="1800" dirty="0">
                <a:solidFill>
                  <a:srgbClr val="FFFFFF"/>
                </a:solidFill>
              </a:rPr>
              <a:t>The purpose of these supplemental funds is to prevent, prepare for, and respond to COVID-19 with an intentional focus on increasing access to COVID-19 testing, vaccines, and mobile health units to mitigate the spread of this virus and increase supports for domestic violence survivors and their dependents. </a:t>
            </a:r>
          </a:p>
        </p:txBody>
      </p:sp>
      <p:sp>
        <p:nvSpPr>
          <p:cNvPr id="55" name="Rectangle 54">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57" name="Rectangle 56">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Content Placeholder 2">
            <a:extLst>
              <a:ext uri="{FF2B5EF4-FFF2-40B4-BE49-F238E27FC236}">
                <a16:creationId xmlns:a16="http://schemas.microsoft.com/office/drawing/2014/main" id="{93D3FB76-9441-48B2-80AB-64EEEBD78840}"/>
              </a:ext>
            </a:extLst>
          </p:cNvPr>
          <p:cNvSpPr>
            <a:spLocks noGrp="1"/>
          </p:cNvSpPr>
          <p:nvPr>
            <p:ph idx="1"/>
          </p:nvPr>
        </p:nvSpPr>
        <p:spPr>
          <a:xfrm>
            <a:off x="4044601" y="448055"/>
            <a:ext cx="7681055" cy="5951024"/>
          </a:xfrm>
        </p:spPr>
        <p:txBody>
          <a:bodyPr anchor="ctr">
            <a:normAutofit/>
          </a:bodyPr>
          <a:lstStyle/>
          <a:p>
            <a:r>
              <a:rPr lang="en-US" sz="1800" u="sng" dirty="0"/>
              <a:t>COVID-19 Testing </a:t>
            </a:r>
          </a:p>
          <a:p>
            <a:pPr lvl="1"/>
            <a:r>
              <a:rPr lang="en-US" sz="1800" dirty="0"/>
              <a:t>The intent of the ARP COVID-19 testing, vaccines, and mobile health units supplemental funding is to assist with: </a:t>
            </a:r>
          </a:p>
          <a:p>
            <a:pPr lvl="2"/>
            <a:r>
              <a:rPr lang="en-US" sz="1800" dirty="0"/>
              <a:t>Eliminating barriers to COVID-19 testing and supplies for domestic violence shelters, domestic violence programs, culturally specific organizations, tribes and rural communities </a:t>
            </a:r>
          </a:p>
          <a:p>
            <a:pPr lvl="2"/>
            <a:r>
              <a:rPr lang="en-US" sz="1800" dirty="0"/>
              <a:t>Providing resources and access for onsite testing and access to rapid COVID-19 testing and supplies for domestic violence shelters, domestic violence programs, culturally specific organizations, tribes and rural communities </a:t>
            </a:r>
          </a:p>
          <a:p>
            <a:pPr lvl="2"/>
            <a:r>
              <a:rPr lang="en-US" sz="1800" dirty="0"/>
              <a:t>Maintaining and increasing COVID-19 testing efforts for domestic violence survivors and their dependents </a:t>
            </a:r>
          </a:p>
          <a:p>
            <a:pPr lvl="2"/>
            <a:r>
              <a:rPr lang="en-US" sz="1800" dirty="0"/>
              <a:t>Expanding range of COVID-19 mitigation activities as well as expanding access to testing for tribes, rural communities, racial and ethnic specific communities, limited English Proficient (LEP) individuals </a:t>
            </a:r>
          </a:p>
        </p:txBody>
      </p:sp>
      <p:sp>
        <p:nvSpPr>
          <p:cNvPr id="3" name="TextBox 2">
            <a:extLst>
              <a:ext uri="{FF2B5EF4-FFF2-40B4-BE49-F238E27FC236}">
                <a16:creationId xmlns:a16="http://schemas.microsoft.com/office/drawing/2014/main" id="{6EC58675-7D28-1B7D-AFA3-6F26C5466909}"/>
              </a:ext>
            </a:extLst>
          </p:cNvPr>
          <p:cNvSpPr txBox="1"/>
          <p:nvPr/>
        </p:nvSpPr>
        <p:spPr>
          <a:xfrm>
            <a:off x="680339" y="4670489"/>
            <a:ext cx="2504660" cy="1477328"/>
          </a:xfrm>
          <a:prstGeom prst="rect">
            <a:avLst/>
          </a:prstGeom>
          <a:noFill/>
        </p:spPr>
        <p:txBody>
          <a:bodyPr wrap="square" rtlCol="0">
            <a:spAutoFit/>
          </a:bodyPr>
          <a:lstStyle/>
          <a:p>
            <a:r>
              <a:rPr lang="en-US" sz="1800" dirty="0">
                <a:solidFill>
                  <a:srgbClr val="FFFFFF"/>
                </a:solidFill>
              </a:rPr>
              <a:t>The activities that will be supported by these funds within these purpose areas include:</a:t>
            </a:r>
            <a:br>
              <a:rPr lang="en-US" sz="1800" dirty="0">
                <a:solidFill>
                  <a:srgbClr val="FFFFFF"/>
                </a:solidFill>
              </a:rPr>
            </a:br>
            <a:endParaRPr lang="en-US" dirty="0"/>
          </a:p>
        </p:txBody>
      </p:sp>
    </p:spTree>
    <p:extLst>
      <p:ext uri="{BB962C8B-B14F-4D97-AF65-F5344CB8AC3E}">
        <p14:creationId xmlns:p14="http://schemas.microsoft.com/office/powerpoint/2010/main" val="3332367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 name="Rectangle 52">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4F38B0AC-9486-4BD5-A94F-CF3A5393B8D9}"/>
              </a:ext>
            </a:extLst>
          </p:cNvPr>
          <p:cNvSpPr>
            <a:spLocks noGrp="1"/>
          </p:cNvSpPr>
          <p:nvPr>
            <p:ph type="title"/>
          </p:nvPr>
        </p:nvSpPr>
        <p:spPr>
          <a:xfrm>
            <a:off x="688512" y="659548"/>
            <a:ext cx="2970030" cy="3387461"/>
          </a:xfrm>
        </p:spPr>
        <p:txBody>
          <a:bodyPr>
            <a:normAutofit fontScale="90000"/>
          </a:bodyPr>
          <a:lstStyle/>
          <a:p>
            <a:r>
              <a:rPr lang="en-US" sz="2000" b="1" dirty="0">
                <a:solidFill>
                  <a:srgbClr val="FFFFFF"/>
                </a:solidFill>
              </a:rPr>
              <a:t>Purpose Areas:</a:t>
            </a:r>
            <a:br>
              <a:rPr lang="en-US" sz="2000" dirty="0">
                <a:solidFill>
                  <a:srgbClr val="FFFFFF"/>
                </a:solidFill>
              </a:rPr>
            </a:br>
            <a:r>
              <a:rPr lang="en-US" sz="2000" dirty="0">
                <a:solidFill>
                  <a:srgbClr val="FFFFFF"/>
                </a:solidFill>
              </a:rPr>
              <a:t>The purpose of these supplemental funds is to prevent, prepare for, and respond to COVID-19 with an intentional focus on increasing access to COVID-19 testing, vaccines, and mobile health units to mitigate the spread of this virus and increase supports for domestic violence survivors and their dependents. </a:t>
            </a:r>
            <a:br>
              <a:rPr lang="en-US" sz="2100" dirty="0">
                <a:solidFill>
                  <a:srgbClr val="FFFFFF"/>
                </a:solidFill>
              </a:rPr>
            </a:br>
            <a:endParaRPr lang="en-US" sz="2100" dirty="0">
              <a:solidFill>
                <a:srgbClr val="FFFFFF"/>
              </a:solidFill>
            </a:endParaRPr>
          </a:p>
        </p:txBody>
      </p:sp>
      <p:sp>
        <p:nvSpPr>
          <p:cNvPr id="55" name="Rectangle 54">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57" name="Rectangle 56">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Content Placeholder 2">
            <a:extLst>
              <a:ext uri="{FF2B5EF4-FFF2-40B4-BE49-F238E27FC236}">
                <a16:creationId xmlns:a16="http://schemas.microsoft.com/office/drawing/2014/main" id="{93D3FB76-9441-48B2-80AB-64EEEBD78840}"/>
              </a:ext>
            </a:extLst>
          </p:cNvPr>
          <p:cNvSpPr>
            <a:spLocks noGrp="1"/>
          </p:cNvSpPr>
          <p:nvPr>
            <p:ph idx="1"/>
          </p:nvPr>
        </p:nvSpPr>
        <p:spPr>
          <a:xfrm>
            <a:off x="4204775" y="496282"/>
            <a:ext cx="7406654" cy="5952745"/>
          </a:xfrm>
        </p:spPr>
        <p:txBody>
          <a:bodyPr anchor="ctr">
            <a:normAutofit/>
          </a:bodyPr>
          <a:lstStyle/>
          <a:p>
            <a:r>
              <a:rPr lang="en-US" sz="1600" u="sng" dirty="0"/>
              <a:t>COVID-19 Vaccine Access </a:t>
            </a:r>
          </a:p>
          <a:p>
            <a:pPr lvl="1"/>
            <a:r>
              <a:rPr lang="en-US" sz="1400" dirty="0"/>
              <a:t>The supplemental testing funding for supplies and vaccine administration fees for administering the COVID-19 vaccine are outlined below but are not limited to: </a:t>
            </a:r>
          </a:p>
          <a:p>
            <a:pPr lvl="2"/>
            <a:r>
              <a:rPr lang="en-US" sz="1400" dirty="0"/>
              <a:t>Administration of a single-dose of COVID-19 vaccine, or the first and last dose of the COVID-19 vaccine when requiring a series of two or more doses.</a:t>
            </a:r>
          </a:p>
          <a:p>
            <a:pPr lvl="2"/>
            <a:r>
              <a:rPr lang="en-US" sz="1400" dirty="0"/>
              <a:t>Administration of recommended booster dose of COVID-19 vaccine </a:t>
            </a:r>
          </a:p>
          <a:p>
            <a:pPr lvl="2"/>
            <a:r>
              <a:rPr lang="en-US" sz="1400" dirty="0"/>
              <a:t>Other activities to support COVID-19 vaccine access or administration, including planning for implementation of COVID-19 vaccine program, providing interpreters and translated materials for LEP individuals, procuring supplies to provide vaccines, training providers and staff on COVID-19 vaccine procedures, and reporting data on vaccine activities </a:t>
            </a:r>
            <a:endParaRPr lang="en-US" sz="1400" u="sng" dirty="0"/>
          </a:p>
          <a:p>
            <a:r>
              <a:rPr lang="en-US" sz="1600" u="sng" dirty="0"/>
              <a:t>Mobile Health Units Access </a:t>
            </a:r>
          </a:p>
          <a:p>
            <a:pPr lvl="1"/>
            <a:r>
              <a:rPr lang="en-US" sz="1400" dirty="0"/>
              <a:t>The supplemental testing funds can be used to establish or maintain contracts with mobile health units for regularly scheduled visits or on-call visits to domestic violence programs, culturally specific organizations, tribes, or rural communities to mitigate the spread of COVID-19. Additional allowable uses of funds are outlined below but are not limited to: </a:t>
            </a:r>
          </a:p>
          <a:p>
            <a:pPr lvl="2"/>
            <a:r>
              <a:rPr lang="en-US" sz="1400" dirty="0"/>
              <a:t>COVID-19 testing and vaccine administration </a:t>
            </a:r>
          </a:p>
          <a:p>
            <a:pPr lvl="2"/>
            <a:r>
              <a:rPr lang="en-US" sz="1400" dirty="0"/>
              <a:t>Preventative health services to mitigate the spread of COVID-19 such as vaccines, primary health care, or behavioral health services </a:t>
            </a:r>
          </a:p>
          <a:p>
            <a:pPr lvl="2"/>
            <a:r>
              <a:rPr lang="en-US" sz="1400" dirty="0"/>
              <a:t>Operational costs or supply costs associated with the operation of mobile health units or partners with domestic violence shelters, programs, tribes, culturally specific organizations or rural communities</a:t>
            </a:r>
          </a:p>
          <a:p>
            <a:pPr lvl="4"/>
            <a:endParaRPr lang="en-US" sz="1000" dirty="0"/>
          </a:p>
          <a:p>
            <a:pPr lvl="2"/>
            <a:endParaRPr lang="en-US" sz="1200" dirty="0"/>
          </a:p>
          <a:p>
            <a:pPr lvl="2"/>
            <a:endParaRPr lang="en-US" sz="1200" dirty="0"/>
          </a:p>
        </p:txBody>
      </p:sp>
      <p:sp>
        <p:nvSpPr>
          <p:cNvPr id="4" name="TextBox 3">
            <a:extLst>
              <a:ext uri="{FF2B5EF4-FFF2-40B4-BE49-F238E27FC236}">
                <a16:creationId xmlns:a16="http://schemas.microsoft.com/office/drawing/2014/main" id="{CFF99F15-C310-F720-419F-E9F71E255CF1}"/>
              </a:ext>
            </a:extLst>
          </p:cNvPr>
          <p:cNvSpPr txBox="1"/>
          <p:nvPr/>
        </p:nvSpPr>
        <p:spPr>
          <a:xfrm>
            <a:off x="688512" y="4625009"/>
            <a:ext cx="2730549" cy="1205948"/>
          </a:xfrm>
          <a:prstGeom prst="rect">
            <a:avLst/>
          </a:prstGeom>
          <a:noFill/>
        </p:spPr>
        <p:txBody>
          <a:bodyPr wrap="square" rtlCol="0">
            <a:spAutoFit/>
          </a:bodyPr>
          <a:lstStyle/>
          <a:p>
            <a:r>
              <a:rPr lang="en-US" sz="1800" dirty="0">
                <a:solidFill>
                  <a:srgbClr val="FFFFFF"/>
                </a:solidFill>
              </a:rPr>
              <a:t>The activities that will be supported by these funds within these purpose areas include:</a:t>
            </a:r>
            <a:endParaRPr lang="en-US" dirty="0"/>
          </a:p>
        </p:txBody>
      </p:sp>
    </p:spTree>
    <p:extLst>
      <p:ext uri="{BB962C8B-B14F-4D97-AF65-F5344CB8AC3E}">
        <p14:creationId xmlns:p14="http://schemas.microsoft.com/office/powerpoint/2010/main" val="3013143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 name="Rectangle 52">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4F38B0AC-9486-4BD5-A94F-CF3A5393B8D9}"/>
              </a:ext>
            </a:extLst>
          </p:cNvPr>
          <p:cNvSpPr>
            <a:spLocks noGrp="1"/>
          </p:cNvSpPr>
          <p:nvPr>
            <p:ph type="title"/>
          </p:nvPr>
        </p:nvSpPr>
        <p:spPr>
          <a:xfrm>
            <a:off x="688512" y="659548"/>
            <a:ext cx="2970030" cy="3387461"/>
          </a:xfrm>
        </p:spPr>
        <p:txBody>
          <a:bodyPr>
            <a:normAutofit fontScale="90000"/>
          </a:bodyPr>
          <a:lstStyle/>
          <a:p>
            <a:r>
              <a:rPr lang="en-US" sz="2000" b="1" dirty="0">
                <a:solidFill>
                  <a:srgbClr val="FFFFFF"/>
                </a:solidFill>
              </a:rPr>
              <a:t>Purpose Areas:</a:t>
            </a:r>
            <a:br>
              <a:rPr lang="en-US" sz="2000" dirty="0">
                <a:solidFill>
                  <a:srgbClr val="FFFFFF"/>
                </a:solidFill>
              </a:rPr>
            </a:br>
            <a:r>
              <a:rPr lang="en-US" sz="2000" dirty="0">
                <a:solidFill>
                  <a:srgbClr val="FFFFFF"/>
                </a:solidFill>
              </a:rPr>
              <a:t>The purpose of these supplemental funds is to prevent, prepare for, and respond to COVID-19 with an intentional focus on increasing access to COVID-19 testing, vaccines, and mobile health units to mitigate the spread of this virus and increase supports for domestic violence survivors and their dependents. </a:t>
            </a:r>
            <a:br>
              <a:rPr lang="en-US" sz="2100" dirty="0">
                <a:solidFill>
                  <a:srgbClr val="FFFFFF"/>
                </a:solidFill>
              </a:rPr>
            </a:br>
            <a:endParaRPr lang="en-US" sz="2100" dirty="0">
              <a:solidFill>
                <a:srgbClr val="FFFFFF"/>
              </a:solidFill>
            </a:endParaRPr>
          </a:p>
        </p:txBody>
      </p:sp>
      <p:sp>
        <p:nvSpPr>
          <p:cNvPr id="55" name="Rectangle 54">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57" name="Rectangle 56">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Content Placeholder 2">
            <a:extLst>
              <a:ext uri="{FF2B5EF4-FFF2-40B4-BE49-F238E27FC236}">
                <a16:creationId xmlns:a16="http://schemas.microsoft.com/office/drawing/2014/main" id="{93D3FB76-9441-48B2-80AB-64EEEBD78840}"/>
              </a:ext>
            </a:extLst>
          </p:cNvPr>
          <p:cNvSpPr>
            <a:spLocks noGrp="1"/>
          </p:cNvSpPr>
          <p:nvPr>
            <p:ph idx="1"/>
          </p:nvPr>
        </p:nvSpPr>
        <p:spPr>
          <a:xfrm>
            <a:off x="4102880" y="593529"/>
            <a:ext cx="7622776" cy="5750454"/>
          </a:xfrm>
        </p:spPr>
        <p:txBody>
          <a:bodyPr anchor="ctr">
            <a:normAutofit lnSpcReduction="10000"/>
          </a:bodyPr>
          <a:lstStyle/>
          <a:p>
            <a:r>
              <a:rPr lang="en-US" sz="1500" u="sng" dirty="0"/>
              <a:t>Workforce Expansions, Capacity Building, and Supports </a:t>
            </a:r>
          </a:p>
          <a:p>
            <a:pPr lvl="1"/>
            <a:r>
              <a:rPr lang="en-US" sz="1400" dirty="0"/>
              <a:t>The supplemental testing funds can be used for COVID-19 workforce related expansions and supports, or to reimburse subrecipients for such costs and for costs that include but are not limited to:</a:t>
            </a:r>
          </a:p>
          <a:p>
            <a:pPr lvl="2"/>
            <a:r>
              <a:rPr lang="en-US" sz="1200" dirty="0"/>
              <a:t>Planning for implementation of a COVID-19 testing program, COVID-19 mitigation program, or mobile health unites access program</a:t>
            </a:r>
          </a:p>
          <a:p>
            <a:pPr lvl="2"/>
            <a:r>
              <a:rPr lang="en-US" sz="1200" dirty="0"/>
              <a:t>Training providers and staff on COVID-19 testing program, COVID-19 mitigation program, or mobile health coordination activities</a:t>
            </a:r>
          </a:p>
          <a:p>
            <a:pPr lvl="2"/>
            <a:r>
              <a:rPr lang="en-US" sz="1200" dirty="0"/>
              <a:t>Hiring culturally competent and linguistically-appropriate providers and staff to carry out COVID-19 testing procedures, COVID-19 mitigation activities, or mobile health unit coordination activities</a:t>
            </a:r>
          </a:p>
          <a:p>
            <a:pPr lvl="2"/>
            <a:r>
              <a:rPr lang="en-US" sz="1200" dirty="0"/>
              <a:t>Reporting </a:t>
            </a:r>
            <a:r>
              <a:rPr lang="en-US" sz="1200" b="0" i="0" u="none" strike="noStrike" baseline="0" dirty="0">
                <a:solidFill>
                  <a:srgbClr val="000000"/>
                </a:solidFill>
                <a:latin typeface="Calibri" panose="020F0502020204030204" pitchFamily="34" charset="0"/>
              </a:rPr>
              <a:t>data to HHS on COVID-19 testing activities, COVID-19 mitigation activities, or mobile health unit coordination activities </a:t>
            </a:r>
            <a:endParaRPr lang="en-US" sz="1800" b="0" i="0" u="none" strike="noStrike" baseline="0" dirty="0">
              <a:solidFill>
                <a:srgbClr val="000000"/>
              </a:solidFill>
              <a:latin typeface="Calibri" panose="020F0502020204030204" pitchFamily="34" charset="0"/>
            </a:endParaRPr>
          </a:p>
          <a:p>
            <a:pPr lvl="2"/>
            <a:r>
              <a:rPr lang="en-US" sz="1300" b="0" i="0" u="none" strike="noStrike" baseline="0" dirty="0">
                <a:solidFill>
                  <a:srgbClr val="000000"/>
                </a:solidFill>
                <a:latin typeface="Calibri" panose="020F0502020204030204" pitchFamily="34" charset="0"/>
              </a:rPr>
              <a:t>Expenses to secure and maintain adequate personnel to carry out COVID-19 testing, COVID-19 mitigation activities, or mobile health unit coordination activities; may be considered allowable costs under applicable HHS regulations if the activity generating the expense and/or the expenses are necessary to secure and maintain adequate personnel.</a:t>
            </a:r>
          </a:p>
          <a:p>
            <a:pPr marL="914400" lvl="2" indent="0">
              <a:buNone/>
            </a:pPr>
            <a:endParaRPr lang="en-US" sz="1300" dirty="0">
              <a:solidFill>
                <a:srgbClr val="000000"/>
              </a:solidFill>
              <a:latin typeface="Calibri" panose="020F0502020204030204" pitchFamily="34" charset="0"/>
            </a:endParaRPr>
          </a:p>
          <a:p>
            <a:pPr marL="0" indent="0">
              <a:buNone/>
            </a:pPr>
            <a:r>
              <a:rPr lang="en-US" sz="1500" b="0" i="0" u="none" strike="noStrike" baseline="0" dirty="0">
                <a:solidFill>
                  <a:srgbClr val="000000"/>
                </a:solidFill>
                <a:latin typeface="Calibri" panose="020F0502020204030204" pitchFamily="34" charset="0"/>
              </a:rPr>
              <a:t>The purpose of these allowable workforce capacity building expenses is to ensure the continuity of domestic violence services in local communities by allowing supplement funding to be used to sustain an advocacy workforce to prevent, prepare for, and respond to the needs of domestic violence survivors impacted by the COVID-19 public health emergency. A sustainable workforce is needed to operate COVID-19 testing programs, COVID-19 mitigation programs, or mobile health units access programs; and to coordinate partnerships with health departments for each local program to keep families healthy and safe during the COVID-19 public health emergency. </a:t>
            </a:r>
          </a:p>
          <a:p>
            <a:pPr marL="0" indent="0">
              <a:buNone/>
            </a:pPr>
            <a:r>
              <a:rPr lang="en-US" sz="1500" b="1" i="0" u="none" strike="noStrike" baseline="0" dirty="0">
                <a:solidFill>
                  <a:srgbClr val="000000"/>
                </a:solidFill>
                <a:latin typeface="Calibri" panose="020F0502020204030204" pitchFamily="34" charset="0"/>
              </a:rPr>
              <a:t>If requesting personnel costs for workforce capacity building or to sustain an advocacy workforce, an attachment will need to be added to the application detailing how each position will participate in COVID-19 testing programs, perform mitigation activities or operate mobile health units as part of their job duties. </a:t>
            </a:r>
            <a:endParaRPr lang="en-US" sz="1500" dirty="0"/>
          </a:p>
        </p:txBody>
      </p:sp>
      <p:sp>
        <p:nvSpPr>
          <p:cNvPr id="4" name="TextBox 3">
            <a:extLst>
              <a:ext uri="{FF2B5EF4-FFF2-40B4-BE49-F238E27FC236}">
                <a16:creationId xmlns:a16="http://schemas.microsoft.com/office/drawing/2014/main" id="{CFF99F15-C310-F720-419F-E9F71E255CF1}"/>
              </a:ext>
            </a:extLst>
          </p:cNvPr>
          <p:cNvSpPr txBox="1"/>
          <p:nvPr/>
        </p:nvSpPr>
        <p:spPr>
          <a:xfrm>
            <a:off x="688512" y="4625009"/>
            <a:ext cx="2730549" cy="1205948"/>
          </a:xfrm>
          <a:prstGeom prst="rect">
            <a:avLst/>
          </a:prstGeom>
          <a:noFill/>
        </p:spPr>
        <p:txBody>
          <a:bodyPr wrap="square" rtlCol="0">
            <a:spAutoFit/>
          </a:bodyPr>
          <a:lstStyle/>
          <a:p>
            <a:r>
              <a:rPr lang="en-US" sz="1800" dirty="0">
                <a:solidFill>
                  <a:srgbClr val="FFFFFF"/>
                </a:solidFill>
              </a:rPr>
              <a:t>The activities that will be supported by these funds within these purpose areas include:</a:t>
            </a:r>
            <a:endParaRPr lang="en-US" dirty="0"/>
          </a:p>
        </p:txBody>
      </p:sp>
    </p:spTree>
    <p:extLst>
      <p:ext uri="{BB962C8B-B14F-4D97-AF65-F5344CB8AC3E}">
        <p14:creationId xmlns:p14="http://schemas.microsoft.com/office/powerpoint/2010/main" val="42714847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TM03457510[[fn=Savon]]</Template>
  <TotalTime>2286</TotalTime>
  <Words>2490</Words>
  <Application>Microsoft Office PowerPoint</Application>
  <PresentationFormat>Widescreen</PresentationFormat>
  <Paragraphs>170</Paragraphs>
  <Slides>26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 2022-2024 FVPSA ARP Testing RFP Webinar</vt:lpstr>
      <vt:lpstr>Thanks for joining us today:  Please keep your lines muted during the presentation.   Webinar is being recorded. It will be posted on the ICJI website.   Questions and Answers at the end.   Feel Free to utilize the chat box during the webinar.  </vt:lpstr>
      <vt:lpstr>Accessing the RFP</vt:lpstr>
      <vt:lpstr>2022-2024 FVPSA ARP Testing Grant Application</vt:lpstr>
      <vt:lpstr>PowerPoint Presentation</vt:lpstr>
      <vt:lpstr>Funding Eligibility:</vt:lpstr>
      <vt:lpstr>Purpose Areas: The purpose of these supplemental funds is to prevent, prepare for, and respond to COVID-19 with an intentional focus on increasing access to COVID-19 testing, vaccines, and mobile health units to mitigate the spread of this virus and increase supports for domestic violence survivors and their dependents. </vt:lpstr>
      <vt:lpstr>Purpose Areas: The purpose of these supplemental funds is to prevent, prepare for, and respond to COVID-19 with an intentional focus on increasing access to COVID-19 testing, vaccines, and mobile health units to mitigate the spread of this virus and increase supports for domestic violence survivors and their dependents.  </vt:lpstr>
      <vt:lpstr>Purpose Areas: The purpose of these supplemental funds is to prevent, prepare for, and respond to COVID-19 with an intentional focus on increasing access to COVID-19 testing, vaccines, and mobile health units to mitigate the spread of this virus and increase supports for domestic violence survivors and their dependents.  </vt:lpstr>
      <vt:lpstr>Priority Areas</vt:lpstr>
      <vt:lpstr>Initiating an application in IntelliGrants</vt:lpstr>
      <vt:lpstr>Steps to initiating an application in IntelliGrants (ICJI’s Grant Management system):</vt:lpstr>
      <vt:lpstr>PowerPoint Presentation</vt:lpstr>
      <vt:lpstr>FVPSA ARP Testing Application</vt:lpstr>
      <vt:lpstr>PowerPoint Presentation</vt:lpstr>
      <vt:lpstr>Forms that need to be completed: </vt:lpstr>
      <vt:lpstr>PowerPoint Presentation</vt:lpstr>
      <vt:lpstr>PowerPoint Presentation</vt:lpstr>
      <vt:lpstr>PowerPoint Presentation</vt:lpstr>
      <vt:lpstr>Allowable Costs</vt:lpstr>
      <vt:lpstr>Unallowable Costs</vt:lpstr>
      <vt:lpstr>Budget Narrative </vt:lpstr>
      <vt:lpstr>Attachments Required:</vt:lpstr>
      <vt:lpstr>PowerPoint Presentation</vt:lpstr>
      <vt:lpstr>Questions?</vt:lpstr>
      <vt:lpstr>Thanks for attending!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2021-2023 Domestic Violence Prevention and Treatment RFP Webinar</dc:title>
  <dc:creator>Strevels, Sarah</dc:creator>
  <cp:lastModifiedBy>Anderson, Dalayna E (CJI)</cp:lastModifiedBy>
  <cp:revision>94</cp:revision>
  <dcterms:created xsi:type="dcterms:W3CDTF">2020-12-18T00:42:11Z</dcterms:created>
  <dcterms:modified xsi:type="dcterms:W3CDTF">2022-07-14T15:22:39Z</dcterms:modified>
</cp:coreProperties>
</file>