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62" r:id="rId2"/>
    <p:sldId id="261" r:id="rId3"/>
    <p:sldId id="263" r:id="rId4"/>
    <p:sldId id="264" r:id="rId5"/>
    <p:sldId id="259" r:id="rId6"/>
    <p:sldId id="258" r:id="rId7"/>
    <p:sldId id="296" r:id="rId8"/>
    <p:sldId id="297" r:id="rId9"/>
    <p:sldId id="298" r:id="rId10"/>
    <p:sldId id="265" r:id="rId11"/>
    <p:sldId id="266" r:id="rId12"/>
    <p:sldId id="267" r:id="rId13"/>
    <p:sldId id="273" r:id="rId14"/>
    <p:sldId id="274" r:id="rId15"/>
    <p:sldId id="275" r:id="rId16"/>
    <p:sldId id="276" r:id="rId17"/>
    <p:sldId id="277" r:id="rId18"/>
    <p:sldId id="260" r:id="rId19"/>
    <p:sldId id="272" r:id="rId20"/>
    <p:sldId id="286" r:id="rId21"/>
    <p:sldId id="287" r:id="rId22"/>
    <p:sldId id="289" r:id="rId23"/>
    <p:sldId id="288" r:id="rId24"/>
    <p:sldId id="25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wn, Maxwell" initials="BM" lastIdx="2" clrIdx="0">
    <p:extLst>
      <p:ext uri="{19B8F6BF-5375-455C-9EA6-DF929625EA0E}">
        <p15:presenceInfo xmlns:p15="http://schemas.microsoft.com/office/powerpoint/2012/main" userId="S::MaxBrown@cji.IN.gov::6d7d09c8-23e6-4225-b495-4fe0e307a8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9CB4A8-C229-49EA-A69B-7297E87920C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553E115-4EE1-436C-A50D-688D10AD4BCA}">
      <dgm:prSet custT="1"/>
      <dgm:spPr/>
      <dgm:t>
        <a:bodyPr/>
        <a:lstStyle/>
        <a:p>
          <a:r>
            <a:rPr lang="en-US" sz="2200" dirty="0"/>
            <a:t>Contact</a:t>
          </a:r>
        </a:p>
      </dgm:t>
    </dgm:pt>
    <dgm:pt modelId="{08D70D08-15C9-49EA-AF23-A99CB41439D0}" type="parTrans" cxnId="{0AA60F55-B107-4219-BD7E-75A4AB414816}">
      <dgm:prSet/>
      <dgm:spPr/>
      <dgm:t>
        <a:bodyPr/>
        <a:lstStyle/>
        <a:p>
          <a:endParaRPr lang="en-US"/>
        </a:p>
      </dgm:t>
    </dgm:pt>
    <dgm:pt modelId="{248E7098-9028-4CFF-B03E-63892A6F9520}" type="sibTrans" cxnId="{0AA60F55-B107-4219-BD7E-75A4AB414816}">
      <dgm:prSet/>
      <dgm:spPr/>
      <dgm:t>
        <a:bodyPr/>
        <a:lstStyle/>
        <a:p>
          <a:endParaRPr lang="en-US"/>
        </a:p>
      </dgm:t>
    </dgm:pt>
    <dgm:pt modelId="{28F5E430-A4A3-4813-994E-F2D00FDA71D7}">
      <dgm:prSet custT="1"/>
      <dgm:spPr/>
      <dgm:t>
        <a:bodyPr/>
        <a:lstStyle/>
        <a:p>
          <a:r>
            <a:rPr lang="en-US" sz="2200" dirty="0"/>
            <a:t>Project Information</a:t>
          </a:r>
        </a:p>
      </dgm:t>
    </dgm:pt>
    <dgm:pt modelId="{8537224E-FCEA-461B-BCE8-9190C4E49084}" type="parTrans" cxnId="{BA58820E-55C5-441E-820E-9543A371FD53}">
      <dgm:prSet/>
      <dgm:spPr/>
      <dgm:t>
        <a:bodyPr/>
        <a:lstStyle/>
        <a:p>
          <a:endParaRPr lang="en-US"/>
        </a:p>
      </dgm:t>
    </dgm:pt>
    <dgm:pt modelId="{7F304B48-9085-4849-867C-8A6CFE8A296C}" type="sibTrans" cxnId="{BA58820E-55C5-441E-820E-9543A371FD53}">
      <dgm:prSet/>
      <dgm:spPr/>
      <dgm:t>
        <a:bodyPr/>
        <a:lstStyle/>
        <a:p>
          <a:endParaRPr lang="en-US"/>
        </a:p>
      </dgm:t>
    </dgm:pt>
    <dgm:pt modelId="{BE368AED-258C-4FB0-B211-93C07DE114C3}">
      <dgm:prSet custT="1"/>
      <dgm:spPr/>
      <dgm:t>
        <a:bodyPr/>
        <a:lstStyle/>
        <a:p>
          <a:r>
            <a:rPr lang="en-US" sz="2200" dirty="0"/>
            <a:t>Programmatic Information</a:t>
          </a:r>
        </a:p>
      </dgm:t>
    </dgm:pt>
    <dgm:pt modelId="{7C064493-C2DE-42A9-9100-5DFF7B73E08D}" type="parTrans" cxnId="{B1F73941-CF70-4DDD-9019-D187C01E1AB7}">
      <dgm:prSet/>
      <dgm:spPr/>
      <dgm:t>
        <a:bodyPr/>
        <a:lstStyle/>
        <a:p>
          <a:endParaRPr lang="en-US"/>
        </a:p>
      </dgm:t>
    </dgm:pt>
    <dgm:pt modelId="{88B1D9C0-7DC3-44A1-92A7-58675B391B0E}" type="sibTrans" cxnId="{B1F73941-CF70-4DDD-9019-D187C01E1AB7}">
      <dgm:prSet/>
      <dgm:spPr/>
      <dgm:t>
        <a:bodyPr/>
        <a:lstStyle/>
        <a:p>
          <a:endParaRPr lang="en-US"/>
        </a:p>
      </dgm:t>
    </dgm:pt>
    <dgm:pt modelId="{FC6B0B77-CA9E-48D4-9FBF-3A25BDB3880A}">
      <dgm:prSet custT="1"/>
      <dgm:spPr/>
      <dgm:t>
        <a:bodyPr/>
        <a:lstStyle/>
        <a:p>
          <a:r>
            <a:rPr lang="en-US" sz="2200" dirty="0"/>
            <a:t>Problem Statement &amp; Analysis </a:t>
          </a:r>
        </a:p>
      </dgm:t>
    </dgm:pt>
    <dgm:pt modelId="{87116558-8807-4868-B091-C4A23F46A07C}" type="parTrans" cxnId="{56E224D3-EFDA-4159-AAC9-EC0C5B2CF49E}">
      <dgm:prSet/>
      <dgm:spPr/>
      <dgm:t>
        <a:bodyPr/>
        <a:lstStyle/>
        <a:p>
          <a:endParaRPr lang="en-US"/>
        </a:p>
      </dgm:t>
    </dgm:pt>
    <dgm:pt modelId="{5972BF11-85A3-4183-B095-F1EBA84A2958}" type="sibTrans" cxnId="{56E224D3-EFDA-4159-AAC9-EC0C5B2CF49E}">
      <dgm:prSet/>
      <dgm:spPr/>
      <dgm:t>
        <a:bodyPr/>
        <a:lstStyle/>
        <a:p>
          <a:endParaRPr lang="en-US"/>
        </a:p>
      </dgm:t>
    </dgm:pt>
    <dgm:pt modelId="{D02F4AE6-FAC4-4C68-886D-55A5D80C4F16}">
      <dgm:prSet custT="1"/>
      <dgm:spPr/>
      <dgm:t>
        <a:bodyPr/>
        <a:lstStyle/>
        <a:p>
          <a:r>
            <a:rPr lang="en-US" sz="2200" dirty="0"/>
            <a:t>Goals, Objectives, &amp; Outcomes</a:t>
          </a:r>
        </a:p>
      </dgm:t>
    </dgm:pt>
    <dgm:pt modelId="{4B5DBB09-FC1C-47CD-97CF-D55AFA150AED}" type="parTrans" cxnId="{5EAB4B56-3F93-48E3-BDFE-A0858F9066A3}">
      <dgm:prSet/>
      <dgm:spPr/>
      <dgm:t>
        <a:bodyPr/>
        <a:lstStyle/>
        <a:p>
          <a:endParaRPr lang="en-US"/>
        </a:p>
      </dgm:t>
    </dgm:pt>
    <dgm:pt modelId="{C4FDAB6A-1826-4DA5-B52B-70AEF038F31D}" type="sibTrans" cxnId="{5EAB4B56-3F93-48E3-BDFE-A0858F9066A3}">
      <dgm:prSet/>
      <dgm:spPr/>
      <dgm:t>
        <a:bodyPr/>
        <a:lstStyle/>
        <a:p>
          <a:endParaRPr lang="en-US"/>
        </a:p>
      </dgm:t>
    </dgm:pt>
    <dgm:pt modelId="{9F7407FE-5CA4-4FBC-A05D-B2126DE505DC}">
      <dgm:prSet custT="1"/>
      <dgm:spPr/>
      <dgm:t>
        <a:bodyPr/>
        <a:lstStyle/>
        <a:p>
          <a:r>
            <a:rPr lang="en-US" sz="2200" dirty="0"/>
            <a:t>Program Descriptions</a:t>
          </a:r>
        </a:p>
      </dgm:t>
    </dgm:pt>
    <dgm:pt modelId="{34F1A54C-FCB7-400D-92B5-AC035C5ACF6C}" type="parTrans" cxnId="{B37DE640-8739-4743-9013-6F9764F133DC}">
      <dgm:prSet/>
      <dgm:spPr/>
      <dgm:t>
        <a:bodyPr/>
        <a:lstStyle/>
        <a:p>
          <a:endParaRPr lang="en-US"/>
        </a:p>
      </dgm:t>
    </dgm:pt>
    <dgm:pt modelId="{8BEFDB9F-8862-4BC2-BFFF-875D2681A2ED}" type="sibTrans" cxnId="{B37DE640-8739-4743-9013-6F9764F133DC}">
      <dgm:prSet/>
      <dgm:spPr/>
      <dgm:t>
        <a:bodyPr/>
        <a:lstStyle/>
        <a:p>
          <a:endParaRPr lang="en-US"/>
        </a:p>
      </dgm:t>
    </dgm:pt>
    <dgm:pt modelId="{7F86DFC2-D669-4F35-A308-960A0FB221BC}">
      <dgm:prSet custT="1"/>
      <dgm:spPr/>
      <dgm:t>
        <a:bodyPr/>
        <a:lstStyle/>
        <a:p>
          <a:r>
            <a:rPr lang="en-US" sz="2200" dirty="0"/>
            <a:t>Evidence Based/Best Practices</a:t>
          </a:r>
        </a:p>
      </dgm:t>
    </dgm:pt>
    <dgm:pt modelId="{BDA136A0-FE10-4307-B968-5B6508D1A0A7}" type="parTrans" cxnId="{1EC044FC-5EA7-486D-BA9B-049CD96DBA3F}">
      <dgm:prSet/>
      <dgm:spPr/>
      <dgm:t>
        <a:bodyPr/>
        <a:lstStyle/>
        <a:p>
          <a:endParaRPr lang="en-US"/>
        </a:p>
      </dgm:t>
    </dgm:pt>
    <dgm:pt modelId="{27A1CAA5-9E70-4C35-908F-2CD3A3C6062E}" type="sibTrans" cxnId="{1EC044FC-5EA7-486D-BA9B-049CD96DBA3F}">
      <dgm:prSet/>
      <dgm:spPr/>
      <dgm:t>
        <a:bodyPr/>
        <a:lstStyle/>
        <a:p>
          <a:endParaRPr lang="en-US"/>
        </a:p>
      </dgm:t>
    </dgm:pt>
    <dgm:pt modelId="{38BCEB8C-C994-43EF-A11E-0075F6A543CD}">
      <dgm:prSet custT="1"/>
      <dgm:spPr/>
      <dgm:t>
        <a:bodyPr/>
        <a:lstStyle/>
        <a:p>
          <a:r>
            <a:rPr lang="en-US" sz="2200"/>
            <a:t>Use of Volunteers</a:t>
          </a:r>
        </a:p>
      </dgm:t>
    </dgm:pt>
    <dgm:pt modelId="{4E4F1C95-1420-4EBD-A8B4-D60F4C2B686B}" type="parTrans" cxnId="{15B83AB8-53FF-4AA6-9003-D87C761BFD35}">
      <dgm:prSet/>
      <dgm:spPr/>
      <dgm:t>
        <a:bodyPr/>
        <a:lstStyle/>
        <a:p>
          <a:endParaRPr lang="en-US"/>
        </a:p>
      </dgm:t>
    </dgm:pt>
    <dgm:pt modelId="{B96570E9-D375-41D8-A83B-0211981FCE48}" type="sibTrans" cxnId="{15B83AB8-53FF-4AA6-9003-D87C761BFD35}">
      <dgm:prSet/>
      <dgm:spPr/>
      <dgm:t>
        <a:bodyPr/>
        <a:lstStyle/>
        <a:p>
          <a:endParaRPr lang="en-US"/>
        </a:p>
      </dgm:t>
    </dgm:pt>
    <dgm:pt modelId="{3243900C-5488-433E-AF80-AAEC57E6F059}">
      <dgm:prSet custT="1"/>
      <dgm:spPr/>
      <dgm:t>
        <a:bodyPr/>
        <a:lstStyle/>
        <a:p>
          <a:r>
            <a:rPr lang="en-US" sz="2200" dirty="0"/>
            <a:t>Budget</a:t>
          </a:r>
        </a:p>
      </dgm:t>
    </dgm:pt>
    <dgm:pt modelId="{1447B44D-D96F-443F-B172-9B5A2E9C7457}" type="parTrans" cxnId="{A3AD176B-D2ED-4B5B-8272-9D32F38D72EC}">
      <dgm:prSet/>
      <dgm:spPr/>
      <dgm:t>
        <a:bodyPr/>
        <a:lstStyle/>
        <a:p>
          <a:endParaRPr lang="en-US"/>
        </a:p>
      </dgm:t>
    </dgm:pt>
    <dgm:pt modelId="{4AA13A64-4B74-4AC7-BDBE-817F5FF8E09C}" type="sibTrans" cxnId="{A3AD176B-D2ED-4B5B-8272-9D32F38D72EC}">
      <dgm:prSet/>
      <dgm:spPr/>
      <dgm:t>
        <a:bodyPr/>
        <a:lstStyle/>
        <a:p>
          <a:endParaRPr lang="en-US"/>
        </a:p>
      </dgm:t>
    </dgm:pt>
    <dgm:pt modelId="{43CB2AB7-34CB-46AF-9B7C-1D191C3C22E7}">
      <dgm:prSet custT="1"/>
      <dgm:spPr/>
      <dgm:t>
        <a:bodyPr/>
        <a:lstStyle/>
        <a:p>
          <a:r>
            <a:rPr lang="en-US" sz="2200"/>
            <a:t>Budget Narrative</a:t>
          </a:r>
        </a:p>
      </dgm:t>
    </dgm:pt>
    <dgm:pt modelId="{A9A20A06-0220-4281-BE26-DDDEC345AC6F}" type="parTrans" cxnId="{187ADF79-E4BA-481A-A866-E53717AE0408}">
      <dgm:prSet/>
      <dgm:spPr/>
      <dgm:t>
        <a:bodyPr/>
        <a:lstStyle/>
        <a:p>
          <a:endParaRPr lang="en-US"/>
        </a:p>
      </dgm:t>
    </dgm:pt>
    <dgm:pt modelId="{A94068FF-7F7A-46F8-AB77-CE8A4127D13B}" type="sibTrans" cxnId="{187ADF79-E4BA-481A-A866-E53717AE0408}">
      <dgm:prSet/>
      <dgm:spPr/>
      <dgm:t>
        <a:bodyPr/>
        <a:lstStyle/>
        <a:p>
          <a:endParaRPr lang="en-US"/>
        </a:p>
      </dgm:t>
    </dgm:pt>
    <dgm:pt modelId="{4F7D66C8-CAE2-40AA-811F-D3764F3916B0}">
      <dgm:prSet custT="1"/>
      <dgm:spPr/>
      <dgm:t>
        <a:bodyPr/>
        <a:lstStyle/>
        <a:p>
          <a:r>
            <a:rPr lang="en-US" sz="2200"/>
            <a:t>Attachments</a:t>
          </a:r>
        </a:p>
      </dgm:t>
    </dgm:pt>
    <dgm:pt modelId="{AB497F23-042F-493C-BE34-479D0636956B}" type="parTrans" cxnId="{2CF12448-43C2-4814-8622-0843FDB910C1}">
      <dgm:prSet/>
      <dgm:spPr/>
      <dgm:t>
        <a:bodyPr/>
        <a:lstStyle/>
        <a:p>
          <a:endParaRPr lang="en-US"/>
        </a:p>
      </dgm:t>
    </dgm:pt>
    <dgm:pt modelId="{B529DE0B-3B65-4B33-B2C9-72159644BE49}" type="sibTrans" cxnId="{2CF12448-43C2-4814-8622-0843FDB910C1}">
      <dgm:prSet/>
      <dgm:spPr/>
      <dgm:t>
        <a:bodyPr/>
        <a:lstStyle/>
        <a:p>
          <a:endParaRPr lang="en-US"/>
        </a:p>
      </dgm:t>
    </dgm:pt>
    <dgm:pt modelId="{55BA432F-5768-47CD-9D6A-26542B3F4634}" type="pres">
      <dgm:prSet presAssocID="{7A9CB4A8-C229-49EA-A69B-7297E87920CB}" presName="linear" presStyleCnt="0">
        <dgm:presLayoutVars>
          <dgm:animLvl val="lvl"/>
          <dgm:resizeHandles val="exact"/>
        </dgm:presLayoutVars>
      </dgm:prSet>
      <dgm:spPr/>
    </dgm:pt>
    <dgm:pt modelId="{DF7D9CAB-178E-40FE-A93D-BE4CD5215E28}" type="pres">
      <dgm:prSet presAssocID="{E553E115-4EE1-436C-A50D-688D10AD4BCA}" presName="parentText" presStyleLbl="node1" presStyleIdx="0" presStyleCnt="11">
        <dgm:presLayoutVars>
          <dgm:chMax val="0"/>
          <dgm:bulletEnabled val="1"/>
        </dgm:presLayoutVars>
      </dgm:prSet>
      <dgm:spPr/>
    </dgm:pt>
    <dgm:pt modelId="{CCBFBBD2-72CC-49C7-AFA3-8A89492D0C7A}" type="pres">
      <dgm:prSet presAssocID="{248E7098-9028-4CFF-B03E-63892A6F9520}" presName="spacer" presStyleCnt="0"/>
      <dgm:spPr/>
    </dgm:pt>
    <dgm:pt modelId="{09E3730D-15AE-43A8-B83E-BF5514CE3EEC}" type="pres">
      <dgm:prSet presAssocID="{28F5E430-A4A3-4813-994E-F2D00FDA71D7}" presName="parentText" presStyleLbl="node1" presStyleIdx="1" presStyleCnt="11">
        <dgm:presLayoutVars>
          <dgm:chMax val="0"/>
          <dgm:bulletEnabled val="1"/>
        </dgm:presLayoutVars>
      </dgm:prSet>
      <dgm:spPr/>
    </dgm:pt>
    <dgm:pt modelId="{7E9CB480-5E8F-4010-BB20-E3942436F7CB}" type="pres">
      <dgm:prSet presAssocID="{7F304B48-9085-4849-867C-8A6CFE8A296C}" presName="spacer" presStyleCnt="0"/>
      <dgm:spPr/>
    </dgm:pt>
    <dgm:pt modelId="{F33F099E-CE7B-4C06-9C77-773B140D5DE4}" type="pres">
      <dgm:prSet presAssocID="{BE368AED-258C-4FB0-B211-93C07DE114C3}" presName="parentText" presStyleLbl="node1" presStyleIdx="2" presStyleCnt="11">
        <dgm:presLayoutVars>
          <dgm:chMax val="0"/>
          <dgm:bulletEnabled val="1"/>
        </dgm:presLayoutVars>
      </dgm:prSet>
      <dgm:spPr/>
    </dgm:pt>
    <dgm:pt modelId="{FF665F75-4675-45CA-91A6-E14878D076C7}" type="pres">
      <dgm:prSet presAssocID="{88B1D9C0-7DC3-44A1-92A7-58675B391B0E}" presName="spacer" presStyleCnt="0"/>
      <dgm:spPr/>
    </dgm:pt>
    <dgm:pt modelId="{37FC8224-F2DD-4A8F-A831-4458258D2DF4}" type="pres">
      <dgm:prSet presAssocID="{FC6B0B77-CA9E-48D4-9FBF-3A25BDB3880A}" presName="parentText" presStyleLbl="node1" presStyleIdx="3" presStyleCnt="11">
        <dgm:presLayoutVars>
          <dgm:chMax val="0"/>
          <dgm:bulletEnabled val="1"/>
        </dgm:presLayoutVars>
      </dgm:prSet>
      <dgm:spPr/>
    </dgm:pt>
    <dgm:pt modelId="{F2ABE7D1-46EB-4C04-9534-97703378A6C4}" type="pres">
      <dgm:prSet presAssocID="{5972BF11-85A3-4183-B095-F1EBA84A2958}" presName="spacer" presStyleCnt="0"/>
      <dgm:spPr/>
    </dgm:pt>
    <dgm:pt modelId="{EE5178FF-E9EB-4A69-81C2-74DAD1D79074}" type="pres">
      <dgm:prSet presAssocID="{D02F4AE6-FAC4-4C68-886D-55A5D80C4F16}" presName="parentText" presStyleLbl="node1" presStyleIdx="4" presStyleCnt="11">
        <dgm:presLayoutVars>
          <dgm:chMax val="0"/>
          <dgm:bulletEnabled val="1"/>
        </dgm:presLayoutVars>
      </dgm:prSet>
      <dgm:spPr/>
    </dgm:pt>
    <dgm:pt modelId="{FAC82C39-93E1-45A5-AAAC-A3ECDC14F026}" type="pres">
      <dgm:prSet presAssocID="{C4FDAB6A-1826-4DA5-B52B-70AEF038F31D}" presName="spacer" presStyleCnt="0"/>
      <dgm:spPr/>
    </dgm:pt>
    <dgm:pt modelId="{77EC9803-E86A-4496-BA6D-61C228289743}" type="pres">
      <dgm:prSet presAssocID="{9F7407FE-5CA4-4FBC-A05D-B2126DE505DC}" presName="parentText" presStyleLbl="node1" presStyleIdx="5" presStyleCnt="11">
        <dgm:presLayoutVars>
          <dgm:chMax val="0"/>
          <dgm:bulletEnabled val="1"/>
        </dgm:presLayoutVars>
      </dgm:prSet>
      <dgm:spPr/>
    </dgm:pt>
    <dgm:pt modelId="{243D4C8C-DA76-4879-9BB2-3522B915B663}" type="pres">
      <dgm:prSet presAssocID="{8BEFDB9F-8862-4BC2-BFFF-875D2681A2ED}" presName="spacer" presStyleCnt="0"/>
      <dgm:spPr/>
    </dgm:pt>
    <dgm:pt modelId="{E0DE02BF-030C-479B-8DA4-801A0D469B78}" type="pres">
      <dgm:prSet presAssocID="{7F86DFC2-D669-4F35-A308-960A0FB221BC}" presName="parentText" presStyleLbl="node1" presStyleIdx="6" presStyleCnt="11">
        <dgm:presLayoutVars>
          <dgm:chMax val="0"/>
          <dgm:bulletEnabled val="1"/>
        </dgm:presLayoutVars>
      </dgm:prSet>
      <dgm:spPr/>
    </dgm:pt>
    <dgm:pt modelId="{1850679C-B2F8-4F42-BA63-0ADBA9C36255}" type="pres">
      <dgm:prSet presAssocID="{27A1CAA5-9E70-4C35-908F-2CD3A3C6062E}" presName="spacer" presStyleCnt="0"/>
      <dgm:spPr/>
    </dgm:pt>
    <dgm:pt modelId="{8FB65E4C-CA18-4060-9AE8-6D3DA86F7C1D}" type="pres">
      <dgm:prSet presAssocID="{38BCEB8C-C994-43EF-A11E-0075F6A543CD}" presName="parentText" presStyleLbl="node1" presStyleIdx="7" presStyleCnt="11">
        <dgm:presLayoutVars>
          <dgm:chMax val="0"/>
          <dgm:bulletEnabled val="1"/>
        </dgm:presLayoutVars>
      </dgm:prSet>
      <dgm:spPr/>
    </dgm:pt>
    <dgm:pt modelId="{D88640E1-C88C-41C1-98DA-23A9FC4D97AB}" type="pres">
      <dgm:prSet presAssocID="{B96570E9-D375-41D8-A83B-0211981FCE48}" presName="spacer" presStyleCnt="0"/>
      <dgm:spPr/>
    </dgm:pt>
    <dgm:pt modelId="{0C656A1B-1934-46F6-A775-5761B33529D8}" type="pres">
      <dgm:prSet presAssocID="{3243900C-5488-433E-AF80-AAEC57E6F059}" presName="parentText" presStyleLbl="node1" presStyleIdx="8" presStyleCnt="11">
        <dgm:presLayoutVars>
          <dgm:chMax val="0"/>
          <dgm:bulletEnabled val="1"/>
        </dgm:presLayoutVars>
      </dgm:prSet>
      <dgm:spPr/>
    </dgm:pt>
    <dgm:pt modelId="{9D7BE800-E810-420C-A68D-5161F0509940}" type="pres">
      <dgm:prSet presAssocID="{4AA13A64-4B74-4AC7-BDBE-817F5FF8E09C}" presName="spacer" presStyleCnt="0"/>
      <dgm:spPr/>
    </dgm:pt>
    <dgm:pt modelId="{7A4B994C-0467-458D-B238-4E4544A0D03D}" type="pres">
      <dgm:prSet presAssocID="{43CB2AB7-34CB-46AF-9B7C-1D191C3C22E7}" presName="parentText" presStyleLbl="node1" presStyleIdx="9" presStyleCnt="11">
        <dgm:presLayoutVars>
          <dgm:chMax val="0"/>
          <dgm:bulletEnabled val="1"/>
        </dgm:presLayoutVars>
      </dgm:prSet>
      <dgm:spPr/>
    </dgm:pt>
    <dgm:pt modelId="{0A0F30D1-46A7-4F8D-979B-A019AB21DBB0}" type="pres">
      <dgm:prSet presAssocID="{A94068FF-7F7A-46F8-AB77-CE8A4127D13B}" presName="spacer" presStyleCnt="0"/>
      <dgm:spPr/>
    </dgm:pt>
    <dgm:pt modelId="{137595B7-615A-4323-BA9C-2A996DC9ED2E}" type="pres">
      <dgm:prSet presAssocID="{4F7D66C8-CAE2-40AA-811F-D3764F3916B0}" presName="parentText" presStyleLbl="node1" presStyleIdx="10" presStyleCnt="11">
        <dgm:presLayoutVars>
          <dgm:chMax val="0"/>
          <dgm:bulletEnabled val="1"/>
        </dgm:presLayoutVars>
      </dgm:prSet>
      <dgm:spPr/>
    </dgm:pt>
  </dgm:ptLst>
  <dgm:cxnLst>
    <dgm:cxn modelId="{BA58820E-55C5-441E-820E-9543A371FD53}" srcId="{7A9CB4A8-C229-49EA-A69B-7297E87920CB}" destId="{28F5E430-A4A3-4813-994E-F2D00FDA71D7}" srcOrd="1" destOrd="0" parTransId="{8537224E-FCEA-461B-BCE8-9190C4E49084}" sibTransId="{7F304B48-9085-4849-867C-8A6CFE8A296C}"/>
    <dgm:cxn modelId="{BD216716-3893-4391-8B2C-48CB38DF65FC}" type="presOf" srcId="{38BCEB8C-C994-43EF-A11E-0075F6A543CD}" destId="{8FB65E4C-CA18-4060-9AE8-6D3DA86F7C1D}" srcOrd="0" destOrd="0" presId="urn:microsoft.com/office/officeart/2005/8/layout/vList2"/>
    <dgm:cxn modelId="{39FD7E22-58FC-4974-9DF1-002A2B1C31F9}" type="presOf" srcId="{D02F4AE6-FAC4-4C68-886D-55A5D80C4F16}" destId="{EE5178FF-E9EB-4A69-81C2-74DAD1D79074}" srcOrd="0" destOrd="0" presId="urn:microsoft.com/office/officeart/2005/8/layout/vList2"/>
    <dgm:cxn modelId="{70945E38-6115-4924-822D-BC7AF742710E}" type="presOf" srcId="{E553E115-4EE1-436C-A50D-688D10AD4BCA}" destId="{DF7D9CAB-178E-40FE-A93D-BE4CD5215E28}" srcOrd="0" destOrd="0" presId="urn:microsoft.com/office/officeart/2005/8/layout/vList2"/>
    <dgm:cxn modelId="{B37DE640-8739-4743-9013-6F9764F133DC}" srcId="{7A9CB4A8-C229-49EA-A69B-7297E87920CB}" destId="{9F7407FE-5CA4-4FBC-A05D-B2126DE505DC}" srcOrd="5" destOrd="0" parTransId="{34F1A54C-FCB7-400D-92B5-AC035C5ACF6C}" sibTransId="{8BEFDB9F-8862-4BC2-BFFF-875D2681A2ED}"/>
    <dgm:cxn modelId="{B1F73941-CF70-4DDD-9019-D187C01E1AB7}" srcId="{7A9CB4A8-C229-49EA-A69B-7297E87920CB}" destId="{BE368AED-258C-4FB0-B211-93C07DE114C3}" srcOrd="2" destOrd="0" parTransId="{7C064493-C2DE-42A9-9100-5DFF7B73E08D}" sibTransId="{88B1D9C0-7DC3-44A1-92A7-58675B391B0E}"/>
    <dgm:cxn modelId="{BC0EF462-5651-4043-8EE8-D8CF1A07E908}" type="presOf" srcId="{43CB2AB7-34CB-46AF-9B7C-1D191C3C22E7}" destId="{7A4B994C-0467-458D-B238-4E4544A0D03D}" srcOrd="0" destOrd="0" presId="urn:microsoft.com/office/officeart/2005/8/layout/vList2"/>
    <dgm:cxn modelId="{2CF12448-43C2-4814-8622-0843FDB910C1}" srcId="{7A9CB4A8-C229-49EA-A69B-7297E87920CB}" destId="{4F7D66C8-CAE2-40AA-811F-D3764F3916B0}" srcOrd="10" destOrd="0" parTransId="{AB497F23-042F-493C-BE34-479D0636956B}" sibTransId="{B529DE0B-3B65-4B33-B2C9-72159644BE49}"/>
    <dgm:cxn modelId="{A3AD176B-D2ED-4B5B-8272-9D32F38D72EC}" srcId="{7A9CB4A8-C229-49EA-A69B-7297E87920CB}" destId="{3243900C-5488-433E-AF80-AAEC57E6F059}" srcOrd="8" destOrd="0" parTransId="{1447B44D-D96F-443F-B172-9B5A2E9C7457}" sibTransId="{4AA13A64-4B74-4AC7-BDBE-817F5FF8E09C}"/>
    <dgm:cxn modelId="{CC6C134D-8A76-4A21-AD01-0A5DF3195A89}" type="presOf" srcId="{9F7407FE-5CA4-4FBC-A05D-B2126DE505DC}" destId="{77EC9803-E86A-4496-BA6D-61C228289743}" srcOrd="0" destOrd="0" presId="urn:microsoft.com/office/officeart/2005/8/layout/vList2"/>
    <dgm:cxn modelId="{4A89F26E-76DD-4B67-B5D4-37E5A032DC5B}" type="presOf" srcId="{7A9CB4A8-C229-49EA-A69B-7297E87920CB}" destId="{55BA432F-5768-47CD-9D6A-26542B3F4634}" srcOrd="0" destOrd="0" presId="urn:microsoft.com/office/officeart/2005/8/layout/vList2"/>
    <dgm:cxn modelId="{0AA60F55-B107-4219-BD7E-75A4AB414816}" srcId="{7A9CB4A8-C229-49EA-A69B-7297E87920CB}" destId="{E553E115-4EE1-436C-A50D-688D10AD4BCA}" srcOrd="0" destOrd="0" parTransId="{08D70D08-15C9-49EA-AF23-A99CB41439D0}" sibTransId="{248E7098-9028-4CFF-B03E-63892A6F9520}"/>
    <dgm:cxn modelId="{5EAB4B56-3F93-48E3-BDFE-A0858F9066A3}" srcId="{7A9CB4A8-C229-49EA-A69B-7297E87920CB}" destId="{D02F4AE6-FAC4-4C68-886D-55A5D80C4F16}" srcOrd="4" destOrd="0" parTransId="{4B5DBB09-FC1C-47CD-97CF-D55AFA150AED}" sibTransId="{C4FDAB6A-1826-4DA5-B52B-70AEF038F31D}"/>
    <dgm:cxn modelId="{187ADF79-E4BA-481A-A866-E53717AE0408}" srcId="{7A9CB4A8-C229-49EA-A69B-7297E87920CB}" destId="{43CB2AB7-34CB-46AF-9B7C-1D191C3C22E7}" srcOrd="9" destOrd="0" parTransId="{A9A20A06-0220-4281-BE26-DDDEC345AC6F}" sibTransId="{A94068FF-7F7A-46F8-AB77-CE8A4127D13B}"/>
    <dgm:cxn modelId="{E3278296-43DA-426A-83D4-84DC92FAF445}" type="presOf" srcId="{FC6B0B77-CA9E-48D4-9FBF-3A25BDB3880A}" destId="{37FC8224-F2DD-4A8F-A831-4458258D2DF4}" srcOrd="0" destOrd="0" presId="urn:microsoft.com/office/officeart/2005/8/layout/vList2"/>
    <dgm:cxn modelId="{F58BB496-428F-4F34-8058-8D08BC05A9C4}" type="presOf" srcId="{7F86DFC2-D669-4F35-A308-960A0FB221BC}" destId="{E0DE02BF-030C-479B-8DA4-801A0D469B78}" srcOrd="0" destOrd="0" presId="urn:microsoft.com/office/officeart/2005/8/layout/vList2"/>
    <dgm:cxn modelId="{15B83AB8-53FF-4AA6-9003-D87C761BFD35}" srcId="{7A9CB4A8-C229-49EA-A69B-7297E87920CB}" destId="{38BCEB8C-C994-43EF-A11E-0075F6A543CD}" srcOrd="7" destOrd="0" parTransId="{4E4F1C95-1420-4EBD-A8B4-D60F4C2B686B}" sibTransId="{B96570E9-D375-41D8-A83B-0211981FCE48}"/>
    <dgm:cxn modelId="{5AE200C8-A2DF-48A1-87C1-AEFD56BA3C9A}" type="presOf" srcId="{28F5E430-A4A3-4813-994E-F2D00FDA71D7}" destId="{09E3730D-15AE-43A8-B83E-BF5514CE3EEC}" srcOrd="0" destOrd="0" presId="urn:microsoft.com/office/officeart/2005/8/layout/vList2"/>
    <dgm:cxn modelId="{56E224D3-EFDA-4159-AAC9-EC0C5B2CF49E}" srcId="{7A9CB4A8-C229-49EA-A69B-7297E87920CB}" destId="{FC6B0B77-CA9E-48D4-9FBF-3A25BDB3880A}" srcOrd="3" destOrd="0" parTransId="{87116558-8807-4868-B091-C4A23F46A07C}" sibTransId="{5972BF11-85A3-4183-B095-F1EBA84A2958}"/>
    <dgm:cxn modelId="{9E3C86D4-AB7E-4444-BB2D-CF240A116974}" type="presOf" srcId="{BE368AED-258C-4FB0-B211-93C07DE114C3}" destId="{F33F099E-CE7B-4C06-9C77-773B140D5DE4}" srcOrd="0" destOrd="0" presId="urn:microsoft.com/office/officeart/2005/8/layout/vList2"/>
    <dgm:cxn modelId="{5D7CE3DB-5C8E-4414-AA94-FA95C684C64A}" type="presOf" srcId="{4F7D66C8-CAE2-40AA-811F-D3764F3916B0}" destId="{137595B7-615A-4323-BA9C-2A996DC9ED2E}" srcOrd="0" destOrd="0" presId="urn:microsoft.com/office/officeart/2005/8/layout/vList2"/>
    <dgm:cxn modelId="{D0098CEA-9540-43C6-BE1F-1030C245C4CA}" type="presOf" srcId="{3243900C-5488-433E-AF80-AAEC57E6F059}" destId="{0C656A1B-1934-46F6-A775-5761B33529D8}" srcOrd="0" destOrd="0" presId="urn:microsoft.com/office/officeart/2005/8/layout/vList2"/>
    <dgm:cxn modelId="{1EC044FC-5EA7-486D-BA9B-049CD96DBA3F}" srcId="{7A9CB4A8-C229-49EA-A69B-7297E87920CB}" destId="{7F86DFC2-D669-4F35-A308-960A0FB221BC}" srcOrd="6" destOrd="0" parTransId="{BDA136A0-FE10-4307-B968-5B6508D1A0A7}" sibTransId="{27A1CAA5-9E70-4C35-908F-2CD3A3C6062E}"/>
    <dgm:cxn modelId="{D21F6D72-2288-4C74-93A9-FC1703D9B9B1}" type="presParOf" srcId="{55BA432F-5768-47CD-9D6A-26542B3F4634}" destId="{DF7D9CAB-178E-40FE-A93D-BE4CD5215E28}" srcOrd="0" destOrd="0" presId="urn:microsoft.com/office/officeart/2005/8/layout/vList2"/>
    <dgm:cxn modelId="{DB8B51CC-0266-4E68-8A48-8C9F84988969}" type="presParOf" srcId="{55BA432F-5768-47CD-9D6A-26542B3F4634}" destId="{CCBFBBD2-72CC-49C7-AFA3-8A89492D0C7A}" srcOrd="1" destOrd="0" presId="urn:microsoft.com/office/officeart/2005/8/layout/vList2"/>
    <dgm:cxn modelId="{A84C786C-FE18-4855-A638-BA4F0232F638}" type="presParOf" srcId="{55BA432F-5768-47CD-9D6A-26542B3F4634}" destId="{09E3730D-15AE-43A8-B83E-BF5514CE3EEC}" srcOrd="2" destOrd="0" presId="urn:microsoft.com/office/officeart/2005/8/layout/vList2"/>
    <dgm:cxn modelId="{BB3381E4-6115-4D6B-88B7-7FAB6E9EDBF4}" type="presParOf" srcId="{55BA432F-5768-47CD-9D6A-26542B3F4634}" destId="{7E9CB480-5E8F-4010-BB20-E3942436F7CB}" srcOrd="3" destOrd="0" presId="urn:microsoft.com/office/officeart/2005/8/layout/vList2"/>
    <dgm:cxn modelId="{DA5FBF4F-41D9-48A4-BEB0-98346330F0F2}" type="presParOf" srcId="{55BA432F-5768-47CD-9D6A-26542B3F4634}" destId="{F33F099E-CE7B-4C06-9C77-773B140D5DE4}" srcOrd="4" destOrd="0" presId="urn:microsoft.com/office/officeart/2005/8/layout/vList2"/>
    <dgm:cxn modelId="{4BEA30B8-A686-40FE-9F47-0CA3CCC3F568}" type="presParOf" srcId="{55BA432F-5768-47CD-9D6A-26542B3F4634}" destId="{FF665F75-4675-45CA-91A6-E14878D076C7}" srcOrd="5" destOrd="0" presId="urn:microsoft.com/office/officeart/2005/8/layout/vList2"/>
    <dgm:cxn modelId="{5DCBFEBF-AE00-4426-AECE-5FA3FC354701}" type="presParOf" srcId="{55BA432F-5768-47CD-9D6A-26542B3F4634}" destId="{37FC8224-F2DD-4A8F-A831-4458258D2DF4}" srcOrd="6" destOrd="0" presId="urn:microsoft.com/office/officeart/2005/8/layout/vList2"/>
    <dgm:cxn modelId="{CEE259BD-93DF-4AF8-A222-D6542CDC73E3}" type="presParOf" srcId="{55BA432F-5768-47CD-9D6A-26542B3F4634}" destId="{F2ABE7D1-46EB-4C04-9534-97703378A6C4}" srcOrd="7" destOrd="0" presId="urn:microsoft.com/office/officeart/2005/8/layout/vList2"/>
    <dgm:cxn modelId="{206A5295-FA3A-4F49-B021-A68B57BCD7DE}" type="presParOf" srcId="{55BA432F-5768-47CD-9D6A-26542B3F4634}" destId="{EE5178FF-E9EB-4A69-81C2-74DAD1D79074}" srcOrd="8" destOrd="0" presId="urn:microsoft.com/office/officeart/2005/8/layout/vList2"/>
    <dgm:cxn modelId="{51BE21F0-D11A-4975-B17F-F7FF83A192EB}" type="presParOf" srcId="{55BA432F-5768-47CD-9D6A-26542B3F4634}" destId="{FAC82C39-93E1-45A5-AAAC-A3ECDC14F026}" srcOrd="9" destOrd="0" presId="urn:microsoft.com/office/officeart/2005/8/layout/vList2"/>
    <dgm:cxn modelId="{F229F7A9-F7C9-4E09-870F-AD084145A436}" type="presParOf" srcId="{55BA432F-5768-47CD-9D6A-26542B3F4634}" destId="{77EC9803-E86A-4496-BA6D-61C228289743}" srcOrd="10" destOrd="0" presId="urn:microsoft.com/office/officeart/2005/8/layout/vList2"/>
    <dgm:cxn modelId="{7C18E5BF-9036-491A-A128-BC39C71E3947}" type="presParOf" srcId="{55BA432F-5768-47CD-9D6A-26542B3F4634}" destId="{243D4C8C-DA76-4879-9BB2-3522B915B663}" srcOrd="11" destOrd="0" presId="urn:microsoft.com/office/officeart/2005/8/layout/vList2"/>
    <dgm:cxn modelId="{E684FB7A-C953-4544-80B0-1D54F53BADEF}" type="presParOf" srcId="{55BA432F-5768-47CD-9D6A-26542B3F4634}" destId="{E0DE02BF-030C-479B-8DA4-801A0D469B78}" srcOrd="12" destOrd="0" presId="urn:microsoft.com/office/officeart/2005/8/layout/vList2"/>
    <dgm:cxn modelId="{86A08523-6BF1-44BE-9984-CCFC58237E5F}" type="presParOf" srcId="{55BA432F-5768-47CD-9D6A-26542B3F4634}" destId="{1850679C-B2F8-4F42-BA63-0ADBA9C36255}" srcOrd="13" destOrd="0" presId="urn:microsoft.com/office/officeart/2005/8/layout/vList2"/>
    <dgm:cxn modelId="{34C2A31A-C5A1-438B-88EA-3E31B1FB7CA1}" type="presParOf" srcId="{55BA432F-5768-47CD-9D6A-26542B3F4634}" destId="{8FB65E4C-CA18-4060-9AE8-6D3DA86F7C1D}" srcOrd="14" destOrd="0" presId="urn:microsoft.com/office/officeart/2005/8/layout/vList2"/>
    <dgm:cxn modelId="{BFA4F5E8-52D0-4CBF-BC1B-B43EB73A59AC}" type="presParOf" srcId="{55BA432F-5768-47CD-9D6A-26542B3F4634}" destId="{D88640E1-C88C-41C1-98DA-23A9FC4D97AB}" srcOrd="15" destOrd="0" presId="urn:microsoft.com/office/officeart/2005/8/layout/vList2"/>
    <dgm:cxn modelId="{456AEED5-122D-446A-822F-13DFF7E64F56}" type="presParOf" srcId="{55BA432F-5768-47CD-9D6A-26542B3F4634}" destId="{0C656A1B-1934-46F6-A775-5761B33529D8}" srcOrd="16" destOrd="0" presId="urn:microsoft.com/office/officeart/2005/8/layout/vList2"/>
    <dgm:cxn modelId="{19C9ABBC-A9E6-4138-B359-7001B1C9B822}" type="presParOf" srcId="{55BA432F-5768-47CD-9D6A-26542B3F4634}" destId="{9D7BE800-E810-420C-A68D-5161F0509940}" srcOrd="17" destOrd="0" presId="urn:microsoft.com/office/officeart/2005/8/layout/vList2"/>
    <dgm:cxn modelId="{1E068139-04D9-4000-B058-64F2B66F8215}" type="presParOf" srcId="{55BA432F-5768-47CD-9D6A-26542B3F4634}" destId="{7A4B994C-0467-458D-B238-4E4544A0D03D}" srcOrd="18" destOrd="0" presId="urn:microsoft.com/office/officeart/2005/8/layout/vList2"/>
    <dgm:cxn modelId="{17F036D5-6344-4710-B1FC-05C4D3828717}" type="presParOf" srcId="{55BA432F-5768-47CD-9D6A-26542B3F4634}" destId="{0A0F30D1-46A7-4F8D-979B-A019AB21DBB0}" srcOrd="19" destOrd="0" presId="urn:microsoft.com/office/officeart/2005/8/layout/vList2"/>
    <dgm:cxn modelId="{3FEE404B-2BD4-4C8B-B068-735CD10D3531}" type="presParOf" srcId="{55BA432F-5768-47CD-9D6A-26542B3F4634}" destId="{137595B7-615A-4323-BA9C-2A996DC9ED2E}" srcOrd="2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552BDF-CC6A-42DD-9825-C6FD7A02BE1F}"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8431157-218C-4AFF-94F8-024ECED897E2}">
      <dgm:prSet/>
      <dgm:spPr/>
      <dgm:t>
        <a:bodyPr/>
        <a:lstStyle/>
        <a:p>
          <a:r>
            <a:rPr lang="en-US"/>
            <a:t>Contact </a:t>
          </a:r>
        </a:p>
      </dgm:t>
    </dgm:pt>
    <dgm:pt modelId="{03710A3A-01D7-4747-89BF-9629129D6F3F}" type="parTrans" cxnId="{00725FB6-FF57-43FC-9164-7996A6819AFD}">
      <dgm:prSet/>
      <dgm:spPr/>
      <dgm:t>
        <a:bodyPr/>
        <a:lstStyle/>
        <a:p>
          <a:endParaRPr lang="en-US"/>
        </a:p>
      </dgm:t>
    </dgm:pt>
    <dgm:pt modelId="{CDB8D9BE-91FC-438B-B618-9B5126531B6E}" type="sibTrans" cxnId="{00725FB6-FF57-43FC-9164-7996A6819AFD}">
      <dgm:prSet/>
      <dgm:spPr/>
      <dgm:t>
        <a:bodyPr/>
        <a:lstStyle/>
        <a:p>
          <a:endParaRPr lang="en-US"/>
        </a:p>
      </dgm:t>
    </dgm:pt>
    <dgm:pt modelId="{03F869C8-A598-4F56-8532-759E5F7A6E17}">
      <dgm:prSet/>
      <dgm:spPr/>
      <dgm:t>
        <a:bodyPr/>
        <a:lstStyle/>
        <a:p>
          <a:r>
            <a:rPr lang="en-US"/>
            <a:t>Points of Contact for the grant (CJI will notify these individuals of your award notice) </a:t>
          </a:r>
        </a:p>
      </dgm:t>
    </dgm:pt>
    <dgm:pt modelId="{438700E7-B94A-4839-9D5A-422C2CDD7363}" type="parTrans" cxnId="{4157B54D-7882-4D30-B2B1-E5358CCE8D02}">
      <dgm:prSet/>
      <dgm:spPr/>
      <dgm:t>
        <a:bodyPr/>
        <a:lstStyle/>
        <a:p>
          <a:endParaRPr lang="en-US"/>
        </a:p>
      </dgm:t>
    </dgm:pt>
    <dgm:pt modelId="{4FD4B4DD-D5E5-44ED-8836-3CAF6B78F0FF}" type="sibTrans" cxnId="{4157B54D-7882-4D30-B2B1-E5358CCE8D02}">
      <dgm:prSet/>
      <dgm:spPr/>
      <dgm:t>
        <a:bodyPr/>
        <a:lstStyle/>
        <a:p>
          <a:endParaRPr lang="en-US"/>
        </a:p>
      </dgm:t>
    </dgm:pt>
    <dgm:pt modelId="{B5040C98-B139-489E-922F-A4F9DBDA18A5}">
      <dgm:prSet/>
      <dgm:spPr/>
      <dgm:t>
        <a:bodyPr/>
        <a:lstStyle/>
        <a:p>
          <a:r>
            <a:rPr lang="en-US"/>
            <a:t>Project Information</a:t>
          </a:r>
        </a:p>
      </dgm:t>
    </dgm:pt>
    <dgm:pt modelId="{B7CDE0B4-8FDF-434F-B4B3-41300E62E196}" type="parTrans" cxnId="{5011E239-7333-4DCA-A638-E1C3A227DBA6}">
      <dgm:prSet/>
      <dgm:spPr/>
      <dgm:t>
        <a:bodyPr/>
        <a:lstStyle/>
        <a:p>
          <a:endParaRPr lang="en-US"/>
        </a:p>
      </dgm:t>
    </dgm:pt>
    <dgm:pt modelId="{58DFCEB0-1651-4496-9FC3-6441F1D782CB}" type="sibTrans" cxnId="{5011E239-7333-4DCA-A638-E1C3A227DBA6}">
      <dgm:prSet/>
      <dgm:spPr/>
      <dgm:t>
        <a:bodyPr/>
        <a:lstStyle/>
        <a:p>
          <a:endParaRPr lang="en-US"/>
        </a:p>
      </dgm:t>
    </dgm:pt>
    <dgm:pt modelId="{22DAB90F-08E1-4DF3-ABD7-7CA32FBCD37C}">
      <dgm:prSet/>
      <dgm:spPr/>
      <dgm:t>
        <a:bodyPr/>
        <a:lstStyle/>
        <a:p>
          <a:r>
            <a:rPr lang="en-US"/>
            <a:t>SAMs Registration must be up-to-date</a:t>
          </a:r>
        </a:p>
      </dgm:t>
    </dgm:pt>
    <dgm:pt modelId="{6E054AF3-40BB-4AFE-A7A1-66A6F1B4878D}" type="parTrans" cxnId="{23AE807F-CDB3-44D1-A366-EBD9A9E315AC}">
      <dgm:prSet/>
      <dgm:spPr/>
      <dgm:t>
        <a:bodyPr/>
        <a:lstStyle/>
        <a:p>
          <a:endParaRPr lang="en-US"/>
        </a:p>
      </dgm:t>
    </dgm:pt>
    <dgm:pt modelId="{F21B92F7-2313-4637-BDAB-83B4A1A05126}" type="sibTrans" cxnId="{23AE807F-CDB3-44D1-A366-EBD9A9E315AC}">
      <dgm:prSet/>
      <dgm:spPr/>
      <dgm:t>
        <a:bodyPr/>
        <a:lstStyle/>
        <a:p>
          <a:endParaRPr lang="en-US"/>
        </a:p>
      </dgm:t>
    </dgm:pt>
    <dgm:pt modelId="{7016F457-6FB6-4A57-925F-43BC2D2A88FA}">
      <dgm:prSet/>
      <dgm:spPr/>
      <dgm:t>
        <a:bodyPr/>
        <a:lstStyle/>
        <a:p>
          <a:r>
            <a:rPr lang="en-US"/>
            <a:t>Audit </a:t>
          </a:r>
        </a:p>
      </dgm:t>
    </dgm:pt>
    <dgm:pt modelId="{AB0C0685-42C5-40A9-A4AF-7A66DFCF74D3}" type="parTrans" cxnId="{E970A9F8-B5E4-4A62-B9C8-5732002641CC}">
      <dgm:prSet/>
      <dgm:spPr/>
      <dgm:t>
        <a:bodyPr/>
        <a:lstStyle/>
        <a:p>
          <a:endParaRPr lang="en-US"/>
        </a:p>
      </dgm:t>
    </dgm:pt>
    <dgm:pt modelId="{D48C3A9A-54B0-47A0-8529-F7F4F69DAD6B}" type="sibTrans" cxnId="{E970A9F8-B5E4-4A62-B9C8-5732002641CC}">
      <dgm:prSet/>
      <dgm:spPr/>
      <dgm:t>
        <a:bodyPr/>
        <a:lstStyle/>
        <a:p>
          <a:endParaRPr lang="en-US"/>
        </a:p>
      </dgm:t>
    </dgm:pt>
    <dgm:pt modelId="{66C9C794-C0F0-4C33-A3A4-0C9B4228C993}">
      <dgm:prSet/>
      <dgm:spPr/>
      <dgm:t>
        <a:bodyPr/>
        <a:lstStyle/>
        <a:p>
          <a:r>
            <a:rPr lang="en-US" dirty="0"/>
            <a:t>If you receive more than $750,000 in </a:t>
          </a:r>
          <a:r>
            <a:rPr lang="en-US" b="1" dirty="0"/>
            <a:t>federal</a:t>
          </a:r>
          <a:r>
            <a:rPr lang="en-US" dirty="0"/>
            <a:t> grant funds, you are required to have an audit. This will be requested if CJI is aware that you receive more than $750,000.</a:t>
          </a:r>
        </a:p>
      </dgm:t>
    </dgm:pt>
    <dgm:pt modelId="{30AB8DCE-DCA2-4165-9668-DC1757875907}" type="parTrans" cxnId="{BBF21FC0-2164-494C-A67E-BB0F83EDF9AF}">
      <dgm:prSet/>
      <dgm:spPr/>
      <dgm:t>
        <a:bodyPr/>
        <a:lstStyle/>
        <a:p>
          <a:endParaRPr lang="en-US"/>
        </a:p>
      </dgm:t>
    </dgm:pt>
    <dgm:pt modelId="{D4FC2E51-37D0-4CA8-A3F3-1088DB1EF246}" type="sibTrans" cxnId="{BBF21FC0-2164-494C-A67E-BB0F83EDF9AF}">
      <dgm:prSet/>
      <dgm:spPr/>
      <dgm:t>
        <a:bodyPr/>
        <a:lstStyle/>
        <a:p>
          <a:endParaRPr lang="en-US"/>
        </a:p>
      </dgm:t>
    </dgm:pt>
    <dgm:pt modelId="{C185A0DD-08A7-4C2E-9C61-04D5F75C06F4}">
      <dgm:prSet/>
      <dgm:spPr/>
      <dgm:t>
        <a:bodyPr/>
        <a:lstStyle/>
        <a:p>
          <a:r>
            <a:rPr lang="en-US"/>
            <a:t>Programmatic Information</a:t>
          </a:r>
        </a:p>
      </dgm:t>
    </dgm:pt>
    <dgm:pt modelId="{0932C735-6CB5-4FB8-8401-55245F7D7B29}" type="parTrans" cxnId="{6F30EAB3-63BD-48A7-8CA0-92DE2E687515}">
      <dgm:prSet/>
      <dgm:spPr/>
      <dgm:t>
        <a:bodyPr/>
        <a:lstStyle/>
        <a:p>
          <a:endParaRPr lang="en-US"/>
        </a:p>
      </dgm:t>
    </dgm:pt>
    <dgm:pt modelId="{C5101842-D8E2-4E14-8549-128D564B7C8F}" type="sibTrans" cxnId="{6F30EAB3-63BD-48A7-8CA0-92DE2E687515}">
      <dgm:prSet/>
      <dgm:spPr/>
      <dgm:t>
        <a:bodyPr/>
        <a:lstStyle/>
        <a:p>
          <a:endParaRPr lang="en-US"/>
        </a:p>
      </dgm:t>
    </dgm:pt>
    <dgm:pt modelId="{F6B88CA5-051E-4D56-8BE4-4855BD5495E1}">
      <dgm:prSet/>
      <dgm:spPr/>
      <dgm:t>
        <a:bodyPr/>
        <a:lstStyle/>
        <a:p>
          <a:r>
            <a:rPr lang="en-US" dirty="0"/>
            <a:t>Information about your proposed FVPSA ARP grant</a:t>
          </a:r>
        </a:p>
      </dgm:t>
    </dgm:pt>
    <dgm:pt modelId="{67E6A8DD-763E-41B7-BD4F-9CC33E217F66}" type="parTrans" cxnId="{6CD54658-703B-41E1-8BD1-3DABF9FC849D}">
      <dgm:prSet/>
      <dgm:spPr/>
      <dgm:t>
        <a:bodyPr/>
        <a:lstStyle/>
        <a:p>
          <a:endParaRPr lang="en-US"/>
        </a:p>
      </dgm:t>
    </dgm:pt>
    <dgm:pt modelId="{974AB45D-CF65-47F0-9003-C6A79CE929A4}" type="sibTrans" cxnId="{6CD54658-703B-41E1-8BD1-3DABF9FC849D}">
      <dgm:prSet/>
      <dgm:spPr/>
      <dgm:t>
        <a:bodyPr/>
        <a:lstStyle/>
        <a:p>
          <a:endParaRPr lang="en-US"/>
        </a:p>
      </dgm:t>
    </dgm:pt>
    <dgm:pt modelId="{BB219ADC-8E88-4D1B-9F8C-D66D02B17CDB}">
      <dgm:prSet/>
      <dgm:spPr/>
      <dgm:t>
        <a:bodyPr/>
        <a:lstStyle/>
        <a:p>
          <a:r>
            <a:rPr lang="en-US"/>
            <a:t>Problem Statement &amp; Analysis </a:t>
          </a:r>
        </a:p>
      </dgm:t>
    </dgm:pt>
    <dgm:pt modelId="{4ADA0C1B-10A1-432E-9A09-64BDE3698D7A}" type="parTrans" cxnId="{330DE1D7-0BC0-45CE-B767-79A13DFB9BBD}">
      <dgm:prSet/>
      <dgm:spPr/>
      <dgm:t>
        <a:bodyPr/>
        <a:lstStyle/>
        <a:p>
          <a:endParaRPr lang="en-US"/>
        </a:p>
      </dgm:t>
    </dgm:pt>
    <dgm:pt modelId="{7D9FC233-2923-4FB6-A60A-B90F1D0EB28C}" type="sibTrans" cxnId="{330DE1D7-0BC0-45CE-B767-79A13DFB9BBD}">
      <dgm:prSet/>
      <dgm:spPr/>
      <dgm:t>
        <a:bodyPr/>
        <a:lstStyle/>
        <a:p>
          <a:endParaRPr lang="en-US"/>
        </a:p>
      </dgm:t>
    </dgm:pt>
    <dgm:pt modelId="{CBB1A828-FF7A-49E4-BC80-B680710D8784}">
      <dgm:prSet/>
      <dgm:spPr/>
      <dgm:t>
        <a:bodyPr/>
        <a:lstStyle/>
        <a:p>
          <a:r>
            <a:rPr lang="en-US" dirty="0"/>
            <a:t>All government agency’s audits are included in the County audit and should all have one attached</a:t>
          </a:r>
        </a:p>
      </dgm:t>
    </dgm:pt>
    <dgm:pt modelId="{585ECA6F-2CD4-448A-AD5B-C813DECBC7DE}" type="parTrans" cxnId="{2FC62D04-7638-43F4-B807-067425697DD9}">
      <dgm:prSet/>
      <dgm:spPr/>
    </dgm:pt>
    <dgm:pt modelId="{7B3C27A9-BE7F-4347-A5E6-B7C9490AD3FA}" type="sibTrans" cxnId="{2FC62D04-7638-43F4-B807-067425697DD9}">
      <dgm:prSet/>
      <dgm:spPr/>
    </dgm:pt>
    <dgm:pt modelId="{442EFB6A-385E-4550-8B7A-01B6CC45F1C0}" type="pres">
      <dgm:prSet presAssocID="{61552BDF-CC6A-42DD-9825-C6FD7A02BE1F}" presName="linear" presStyleCnt="0">
        <dgm:presLayoutVars>
          <dgm:dir/>
          <dgm:animLvl val="lvl"/>
          <dgm:resizeHandles val="exact"/>
        </dgm:presLayoutVars>
      </dgm:prSet>
      <dgm:spPr/>
    </dgm:pt>
    <dgm:pt modelId="{72E3BE96-611C-4516-A00A-C84FF3F558D7}" type="pres">
      <dgm:prSet presAssocID="{88431157-218C-4AFF-94F8-024ECED897E2}" presName="parentLin" presStyleCnt="0"/>
      <dgm:spPr/>
    </dgm:pt>
    <dgm:pt modelId="{66E5EEBB-8AFD-4A33-BBB5-6FC0CFC37B1C}" type="pres">
      <dgm:prSet presAssocID="{88431157-218C-4AFF-94F8-024ECED897E2}" presName="parentLeftMargin" presStyleLbl="node1" presStyleIdx="0" presStyleCnt="4"/>
      <dgm:spPr/>
    </dgm:pt>
    <dgm:pt modelId="{1F31143A-946F-4EAA-AD90-BE9128605CCA}" type="pres">
      <dgm:prSet presAssocID="{88431157-218C-4AFF-94F8-024ECED897E2}" presName="parentText" presStyleLbl="node1" presStyleIdx="0" presStyleCnt="4">
        <dgm:presLayoutVars>
          <dgm:chMax val="0"/>
          <dgm:bulletEnabled val="1"/>
        </dgm:presLayoutVars>
      </dgm:prSet>
      <dgm:spPr/>
    </dgm:pt>
    <dgm:pt modelId="{D93AAA2F-73CE-4B67-8E77-F643E1AF0B4C}" type="pres">
      <dgm:prSet presAssocID="{88431157-218C-4AFF-94F8-024ECED897E2}" presName="negativeSpace" presStyleCnt="0"/>
      <dgm:spPr/>
    </dgm:pt>
    <dgm:pt modelId="{8D163792-47B3-4E13-A9CA-6A999A1FD70B}" type="pres">
      <dgm:prSet presAssocID="{88431157-218C-4AFF-94F8-024ECED897E2}" presName="childText" presStyleLbl="conFgAcc1" presStyleIdx="0" presStyleCnt="4">
        <dgm:presLayoutVars>
          <dgm:bulletEnabled val="1"/>
        </dgm:presLayoutVars>
      </dgm:prSet>
      <dgm:spPr/>
    </dgm:pt>
    <dgm:pt modelId="{58E40F9C-8DE1-4EE1-A56F-5D493B427723}" type="pres">
      <dgm:prSet presAssocID="{CDB8D9BE-91FC-438B-B618-9B5126531B6E}" presName="spaceBetweenRectangles" presStyleCnt="0"/>
      <dgm:spPr/>
    </dgm:pt>
    <dgm:pt modelId="{91A978D8-D9D8-40C6-A8DD-4B62AA70A261}" type="pres">
      <dgm:prSet presAssocID="{B5040C98-B139-489E-922F-A4F9DBDA18A5}" presName="parentLin" presStyleCnt="0"/>
      <dgm:spPr/>
    </dgm:pt>
    <dgm:pt modelId="{F9D3729C-5D8F-465C-9001-9239FE0EEFCB}" type="pres">
      <dgm:prSet presAssocID="{B5040C98-B139-489E-922F-A4F9DBDA18A5}" presName="parentLeftMargin" presStyleLbl="node1" presStyleIdx="0" presStyleCnt="4"/>
      <dgm:spPr/>
    </dgm:pt>
    <dgm:pt modelId="{45C93E20-3177-4902-B1AB-FFCD3087FE84}" type="pres">
      <dgm:prSet presAssocID="{B5040C98-B139-489E-922F-A4F9DBDA18A5}" presName="parentText" presStyleLbl="node1" presStyleIdx="1" presStyleCnt="4">
        <dgm:presLayoutVars>
          <dgm:chMax val="0"/>
          <dgm:bulletEnabled val="1"/>
        </dgm:presLayoutVars>
      </dgm:prSet>
      <dgm:spPr/>
    </dgm:pt>
    <dgm:pt modelId="{136B6393-74C2-46C8-AFB8-C7C6C48E6168}" type="pres">
      <dgm:prSet presAssocID="{B5040C98-B139-489E-922F-A4F9DBDA18A5}" presName="negativeSpace" presStyleCnt="0"/>
      <dgm:spPr/>
    </dgm:pt>
    <dgm:pt modelId="{77F524D7-C608-41DF-A662-A9C731FECC30}" type="pres">
      <dgm:prSet presAssocID="{B5040C98-B139-489E-922F-A4F9DBDA18A5}" presName="childText" presStyleLbl="conFgAcc1" presStyleIdx="1" presStyleCnt="4">
        <dgm:presLayoutVars>
          <dgm:bulletEnabled val="1"/>
        </dgm:presLayoutVars>
      </dgm:prSet>
      <dgm:spPr/>
    </dgm:pt>
    <dgm:pt modelId="{720693D4-1EF8-4CB5-A6BF-9786D47251D7}" type="pres">
      <dgm:prSet presAssocID="{58DFCEB0-1651-4496-9FC3-6441F1D782CB}" presName="spaceBetweenRectangles" presStyleCnt="0"/>
      <dgm:spPr/>
    </dgm:pt>
    <dgm:pt modelId="{4E151F9C-3DFA-4859-B58B-57745378E96E}" type="pres">
      <dgm:prSet presAssocID="{C185A0DD-08A7-4C2E-9C61-04D5F75C06F4}" presName="parentLin" presStyleCnt="0"/>
      <dgm:spPr/>
    </dgm:pt>
    <dgm:pt modelId="{7721363E-36EB-41BC-82D8-5666AE10CF96}" type="pres">
      <dgm:prSet presAssocID="{C185A0DD-08A7-4C2E-9C61-04D5F75C06F4}" presName="parentLeftMargin" presStyleLbl="node1" presStyleIdx="1" presStyleCnt="4"/>
      <dgm:spPr/>
    </dgm:pt>
    <dgm:pt modelId="{3B15A007-6654-440C-BC15-20CDD4B4FCD6}" type="pres">
      <dgm:prSet presAssocID="{C185A0DD-08A7-4C2E-9C61-04D5F75C06F4}" presName="parentText" presStyleLbl="node1" presStyleIdx="2" presStyleCnt="4">
        <dgm:presLayoutVars>
          <dgm:chMax val="0"/>
          <dgm:bulletEnabled val="1"/>
        </dgm:presLayoutVars>
      </dgm:prSet>
      <dgm:spPr/>
    </dgm:pt>
    <dgm:pt modelId="{F6F0F4D7-E787-4303-8270-084337106A9C}" type="pres">
      <dgm:prSet presAssocID="{C185A0DD-08A7-4C2E-9C61-04D5F75C06F4}" presName="negativeSpace" presStyleCnt="0"/>
      <dgm:spPr/>
    </dgm:pt>
    <dgm:pt modelId="{91A0F981-C60E-40C0-835F-843C807007E6}" type="pres">
      <dgm:prSet presAssocID="{C185A0DD-08A7-4C2E-9C61-04D5F75C06F4}" presName="childText" presStyleLbl="conFgAcc1" presStyleIdx="2" presStyleCnt="4">
        <dgm:presLayoutVars>
          <dgm:bulletEnabled val="1"/>
        </dgm:presLayoutVars>
      </dgm:prSet>
      <dgm:spPr/>
    </dgm:pt>
    <dgm:pt modelId="{07C8F803-3A42-465D-B261-E02F2D014358}" type="pres">
      <dgm:prSet presAssocID="{C5101842-D8E2-4E14-8549-128D564B7C8F}" presName="spaceBetweenRectangles" presStyleCnt="0"/>
      <dgm:spPr/>
    </dgm:pt>
    <dgm:pt modelId="{F1B98AC4-B3A9-41B0-B319-32199C005B2D}" type="pres">
      <dgm:prSet presAssocID="{BB219ADC-8E88-4D1B-9F8C-D66D02B17CDB}" presName="parentLin" presStyleCnt="0"/>
      <dgm:spPr/>
    </dgm:pt>
    <dgm:pt modelId="{14E9FE5A-BEDD-46BC-A758-747D81AB5042}" type="pres">
      <dgm:prSet presAssocID="{BB219ADC-8E88-4D1B-9F8C-D66D02B17CDB}" presName="parentLeftMargin" presStyleLbl="node1" presStyleIdx="2" presStyleCnt="4"/>
      <dgm:spPr/>
    </dgm:pt>
    <dgm:pt modelId="{609A768B-ED96-4792-A7C6-0976EA12B222}" type="pres">
      <dgm:prSet presAssocID="{BB219ADC-8E88-4D1B-9F8C-D66D02B17CDB}" presName="parentText" presStyleLbl="node1" presStyleIdx="3" presStyleCnt="4">
        <dgm:presLayoutVars>
          <dgm:chMax val="0"/>
          <dgm:bulletEnabled val="1"/>
        </dgm:presLayoutVars>
      </dgm:prSet>
      <dgm:spPr/>
    </dgm:pt>
    <dgm:pt modelId="{8A7BD267-ADF1-4F1B-B4D6-7B03BBE58364}" type="pres">
      <dgm:prSet presAssocID="{BB219ADC-8E88-4D1B-9F8C-D66D02B17CDB}" presName="negativeSpace" presStyleCnt="0"/>
      <dgm:spPr/>
    </dgm:pt>
    <dgm:pt modelId="{E7ECAAE7-E66A-4D1F-B429-F6CF9A2BE117}" type="pres">
      <dgm:prSet presAssocID="{BB219ADC-8E88-4D1B-9F8C-D66D02B17CDB}" presName="childText" presStyleLbl="conFgAcc1" presStyleIdx="3" presStyleCnt="4">
        <dgm:presLayoutVars>
          <dgm:bulletEnabled val="1"/>
        </dgm:presLayoutVars>
      </dgm:prSet>
      <dgm:spPr/>
    </dgm:pt>
  </dgm:ptLst>
  <dgm:cxnLst>
    <dgm:cxn modelId="{2FC62D04-7638-43F4-B807-067425697DD9}" srcId="{7016F457-6FB6-4A57-925F-43BC2D2A88FA}" destId="{CBB1A828-FF7A-49E4-BC80-B680710D8784}" srcOrd="1" destOrd="0" parTransId="{585ECA6F-2CD4-448A-AD5B-C813DECBC7DE}" sibTransId="{7B3C27A9-BE7F-4347-A5E6-B7C9490AD3FA}"/>
    <dgm:cxn modelId="{067D6F0C-B291-4055-A73F-C83933BF4B48}" type="presOf" srcId="{88431157-218C-4AFF-94F8-024ECED897E2}" destId="{1F31143A-946F-4EAA-AD90-BE9128605CCA}" srcOrd="1" destOrd="0" presId="urn:microsoft.com/office/officeart/2005/8/layout/list1"/>
    <dgm:cxn modelId="{CFE43A1F-338B-4D3C-95F0-4F176CF8E2A1}" type="presOf" srcId="{66C9C794-C0F0-4C33-A3A4-0C9B4228C993}" destId="{77F524D7-C608-41DF-A662-A9C731FECC30}" srcOrd="0" destOrd="2" presId="urn:microsoft.com/office/officeart/2005/8/layout/list1"/>
    <dgm:cxn modelId="{7A50BD24-9D2D-47B2-909D-425DA490673B}" type="presOf" srcId="{22DAB90F-08E1-4DF3-ABD7-7CA32FBCD37C}" destId="{77F524D7-C608-41DF-A662-A9C731FECC30}" srcOrd="0" destOrd="0" presId="urn:microsoft.com/office/officeart/2005/8/layout/list1"/>
    <dgm:cxn modelId="{1C3CCD31-32E7-4491-B963-AB7F9706B1FB}" type="presOf" srcId="{7016F457-6FB6-4A57-925F-43BC2D2A88FA}" destId="{77F524D7-C608-41DF-A662-A9C731FECC30}" srcOrd="0" destOrd="1" presId="urn:microsoft.com/office/officeart/2005/8/layout/list1"/>
    <dgm:cxn modelId="{5011E239-7333-4DCA-A638-E1C3A227DBA6}" srcId="{61552BDF-CC6A-42DD-9825-C6FD7A02BE1F}" destId="{B5040C98-B139-489E-922F-A4F9DBDA18A5}" srcOrd="1" destOrd="0" parTransId="{B7CDE0B4-8FDF-434F-B4B3-41300E62E196}" sibTransId="{58DFCEB0-1651-4496-9FC3-6441F1D782CB}"/>
    <dgm:cxn modelId="{9868913D-AB10-4A12-8680-E341BC9C0A6E}" type="presOf" srcId="{BB219ADC-8E88-4D1B-9F8C-D66D02B17CDB}" destId="{609A768B-ED96-4792-A7C6-0976EA12B222}" srcOrd="1" destOrd="0" presId="urn:microsoft.com/office/officeart/2005/8/layout/list1"/>
    <dgm:cxn modelId="{6ACC0E49-0F66-403D-A4E5-1B88D6428F5E}" type="presOf" srcId="{C185A0DD-08A7-4C2E-9C61-04D5F75C06F4}" destId="{7721363E-36EB-41BC-82D8-5666AE10CF96}" srcOrd="0" destOrd="0" presId="urn:microsoft.com/office/officeart/2005/8/layout/list1"/>
    <dgm:cxn modelId="{16B7FA6B-8620-421F-BA24-1FA9F1274EB2}" type="presOf" srcId="{B5040C98-B139-489E-922F-A4F9DBDA18A5}" destId="{F9D3729C-5D8F-465C-9001-9239FE0EEFCB}" srcOrd="0" destOrd="0" presId="urn:microsoft.com/office/officeart/2005/8/layout/list1"/>
    <dgm:cxn modelId="{4157B54D-7882-4D30-B2B1-E5358CCE8D02}" srcId="{88431157-218C-4AFF-94F8-024ECED897E2}" destId="{03F869C8-A598-4F56-8532-759E5F7A6E17}" srcOrd="0" destOrd="0" parTransId="{438700E7-B94A-4839-9D5A-422C2CDD7363}" sibTransId="{4FD4B4DD-D5E5-44ED-8836-3CAF6B78F0FF}"/>
    <dgm:cxn modelId="{C1CDBC55-9E2E-436D-985A-1905F4AF63D0}" type="presOf" srcId="{F6B88CA5-051E-4D56-8BE4-4855BD5495E1}" destId="{91A0F981-C60E-40C0-835F-843C807007E6}" srcOrd="0" destOrd="0" presId="urn:microsoft.com/office/officeart/2005/8/layout/list1"/>
    <dgm:cxn modelId="{6CD54658-703B-41E1-8BD1-3DABF9FC849D}" srcId="{C185A0DD-08A7-4C2E-9C61-04D5F75C06F4}" destId="{F6B88CA5-051E-4D56-8BE4-4855BD5495E1}" srcOrd="0" destOrd="0" parTransId="{67E6A8DD-763E-41B7-BD4F-9CC33E217F66}" sibTransId="{974AB45D-CF65-47F0-9003-C6A79CE929A4}"/>
    <dgm:cxn modelId="{23AE807F-CDB3-44D1-A366-EBD9A9E315AC}" srcId="{B5040C98-B139-489E-922F-A4F9DBDA18A5}" destId="{22DAB90F-08E1-4DF3-ABD7-7CA32FBCD37C}" srcOrd="0" destOrd="0" parTransId="{6E054AF3-40BB-4AFE-A7A1-66A6F1B4878D}" sibTransId="{F21B92F7-2313-4637-BDAB-83B4A1A05126}"/>
    <dgm:cxn modelId="{0D03D285-536E-4E00-8E6B-3DF5B7D942DF}" type="presOf" srcId="{B5040C98-B139-489E-922F-A4F9DBDA18A5}" destId="{45C93E20-3177-4902-B1AB-FFCD3087FE84}" srcOrd="1" destOrd="0" presId="urn:microsoft.com/office/officeart/2005/8/layout/list1"/>
    <dgm:cxn modelId="{6F30EAB3-63BD-48A7-8CA0-92DE2E687515}" srcId="{61552BDF-CC6A-42DD-9825-C6FD7A02BE1F}" destId="{C185A0DD-08A7-4C2E-9C61-04D5F75C06F4}" srcOrd="2" destOrd="0" parTransId="{0932C735-6CB5-4FB8-8401-55245F7D7B29}" sibTransId="{C5101842-D8E2-4E14-8549-128D564B7C8F}"/>
    <dgm:cxn modelId="{00725FB6-FF57-43FC-9164-7996A6819AFD}" srcId="{61552BDF-CC6A-42DD-9825-C6FD7A02BE1F}" destId="{88431157-218C-4AFF-94F8-024ECED897E2}" srcOrd="0" destOrd="0" parTransId="{03710A3A-01D7-4747-89BF-9629129D6F3F}" sibTransId="{CDB8D9BE-91FC-438B-B618-9B5126531B6E}"/>
    <dgm:cxn modelId="{BBF21FC0-2164-494C-A67E-BB0F83EDF9AF}" srcId="{7016F457-6FB6-4A57-925F-43BC2D2A88FA}" destId="{66C9C794-C0F0-4C33-A3A4-0C9B4228C993}" srcOrd="0" destOrd="0" parTransId="{30AB8DCE-DCA2-4165-9668-DC1757875907}" sibTransId="{D4FC2E51-37D0-4CA8-A3F3-1088DB1EF246}"/>
    <dgm:cxn modelId="{330DE1D7-0BC0-45CE-B767-79A13DFB9BBD}" srcId="{61552BDF-CC6A-42DD-9825-C6FD7A02BE1F}" destId="{BB219ADC-8E88-4D1B-9F8C-D66D02B17CDB}" srcOrd="3" destOrd="0" parTransId="{4ADA0C1B-10A1-432E-9A09-64BDE3698D7A}" sibTransId="{7D9FC233-2923-4FB6-A60A-B90F1D0EB28C}"/>
    <dgm:cxn modelId="{BE5526E4-F0E0-4F9B-83BF-442986E73708}" type="presOf" srcId="{C185A0DD-08A7-4C2E-9C61-04D5F75C06F4}" destId="{3B15A007-6654-440C-BC15-20CDD4B4FCD6}" srcOrd="1" destOrd="0" presId="urn:microsoft.com/office/officeart/2005/8/layout/list1"/>
    <dgm:cxn modelId="{60A809F0-F7E6-47DC-AEA4-E6EB6ABD4BCA}" type="presOf" srcId="{03F869C8-A598-4F56-8532-759E5F7A6E17}" destId="{8D163792-47B3-4E13-A9CA-6A999A1FD70B}" srcOrd="0" destOrd="0" presId="urn:microsoft.com/office/officeart/2005/8/layout/list1"/>
    <dgm:cxn modelId="{DB351CF0-3092-46A5-8123-35EBC29DAC26}" type="presOf" srcId="{61552BDF-CC6A-42DD-9825-C6FD7A02BE1F}" destId="{442EFB6A-385E-4550-8B7A-01B6CC45F1C0}" srcOrd="0" destOrd="0" presId="urn:microsoft.com/office/officeart/2005/8/layout/list1"/>
    <dgm:cxn modelId="{54B909F8-0491-443E-B49E-78E744370EAD}" type="presOf" srcId="{BB219ADC-8E88-4D1B-9F8C-D66D02B17CDB}" destId="{14E9FE5A-BEDD-46BC-A758-747D81AB5042}" srcOrd="0" destOrd="0" presId="urn:microsoft.com/office/officeart/2005/8/layout/list1"/>
    <dgm:cxn modelId="{E970A9F8-B5E4-4A62-B9C8-5732002641CC}" srcId="{B5040C98-B139-489E-922F-A4F9DBDA18A5}" destId="{7016F457-6FB6-4A57-925F-43BC2D2A88FA}" srcOrd="1" destOrd="0" parTransId="{AB0C0685-42C5-40A9-A4AF-7A66DFCF74D3}" sibTransId="{D48C3A9A-54B0-47A0-8529-F7F4F69DAD6B}"/>
    <dgm:cxn modelId="{FA9EACFB-3779-42E2-A995-839605EB1E6C}" type="presOf" srcId="{CBB1A828-FF7A-49E4-BC80-B680710D8784}" destId="{77F524D7-C608-41DF-A662-A9C731FECC30}" srcOrd="0" destOrd="3" presId="urn:microsoft.com/office/officeart/2005/8/layout/list1"/>
    <dgm:cxn modelId="{0D06CAFD-DBCD-4341-8629-F5B31DBFAFA0}" type="presOf" srcId="{88431157-218C-4AFF-94F8-024ECED897E2}" destId="{66E5EEBB-8AFD-4A33-BBB5-6FC0CFC37B1C}" srcOrd="0" destOrd="0" presId="urn:microsoft.com/office/officeart/2005/8/layout/list1"/>
    <dgm:cxn modelId="{E02139DA-4F31-403F-9946-6B117300E88F}" type="presParOf" srcId="{442EFB6A-385E-4550-8B7A-01B6CC45F1C0}" destId="{72E3BE96-611C-4516-A00A-C84FF3F558D7}" srcOrd="0" destOrd="0" presId="urn:microsoft.com/office/officeart/2005/8/layout/list1"/>
    <dgm:cxn modelId="{4B86A9A3-788F-4ABA-BBF7-15E67451F986}" type="presParOf" srcId="{72E3BE96-611C-4516-A00A-C84FF3F558D7}" destId="{66E5EEBB-8AFD-4A33-BBB5-6FC0CFC37B1C}" srcOrd="0" destOrd="0" presId="urn:microsoft.com/office/officeart/2005/8/layout/list1"/>
    <dgm:cxn modelId="{DD76DE22-6CBF-4D73-AAC7-340F1DC54EAF}" type="presParOf" srcId="{72E3BE96-611C-4516-A00A-C84FF3F558D7}" destId="{1F31143A-946F-4EAA-AD90-BE9128605CCA}" srcOrd="1" destOrd="0" presId="urn:microsoft.com/office/officeart/2005/8/layout/list1"/>
    <dgm:cxn modelId="{36C7D2AC-400D-496A-BF94-6EE4A46EE04B}" type="presParOf" srcId="{442EFB6A-385E-4550-8B7A-01B6CC45F1C0}" destId="{D93AAA2F-73CE-4B67-8E77-F643E1AF0B4C}" srcOrd="1" destOrd="0" presId="urn:microsoft.com/office/officeart/2005/8/layout/list1"/>
    <dgm:cxn modelId="{8F471EF5-957C-4821-8954-EB59366F5819}" type="presParOf" srcId="{442EFB6A-385E-4550-8B7A-01B6CC45F1C0}" destId="{8D163792-47B3-4E13-A9CA-6A999A1FD70B}" srcOrd="2" destOrd="0" presId="urn:microsoft.com/office/officeart/2005/8/layout/list1"/>
    <dgm:cxn modelId="{C7416C54-6594-42DB-A1F5-5ED6E30D0E42}" type="presParOf" srcId="{442EFB6A-385E-4550-8B7A-01B6CC45F1C0}" destId="{58E40F9C-8DE1-4EE1-A56F-5D493B427723}" srcOrd="3" destOrd="0" presId="urn:microsoft.com/office/officeart/2005/8/layout/list1"/>
    <dgm:cxn modelId="{76309B0B-53FB-4053-840B-4DB8AD7BFD6F}" type="presParOf" srcId="{442EFB6A-385E-4550-8B7A-01B6CC45F1C0}" destId="{91A978D8-D9D8-40C6-A8DD-4B62AA70A261}" srcOrd="4" destOrd="0" presId="urn:microsoft.com/office/officeart/2005/8/layout/list1"/>
    <dgm:cxn modelId="{0F40812B-0153-4473-B2E6-8A02F15B0471}" type="presParOf" srcId="{91A978D8-D9D8-40C6-A8DD-4B62AA70A261}" destId="{F9D3729C-5D8F-465C-9001-9239FE0EEFCB}" srcOrd="0" destOrd="0" presId="urn:microsoft.com/office/officeart/2005/8/layout/list1"/>
    <dgm:cxn modelId="{D3076515-98F6-4432-8BA0-1C817B5B80E4}" type="presParOf" srcId="{91A978D8-D9D8-40C6-A8DD-4B62AA70A261}" destId="{45C93E20-3177-4902-B1AB-FFCD3087FE84}" srcOrd="1" destOrd="0" presId="urn:microsoft.com/office/officeart/2005/8/layout/list1"/>
    <dgm:cxn modelId="{59BCF701-3339-4A25-9133-4A1B3AF0634B}" type="presParOf" srcId="{442EFB6A-385E-4550-8B7A-01B6CC45F1C0}" destId="{136B6393-74C2-46C8-AFB8-C7C6C48E6168}" srcOrd="5" destOrd="0" presId="urn:microsoft.com/office/officeart/2005/8/layout/list1"/>
    <dgm:cxn modelId="{F12B5A7E-9CC7-4D8A-A1EA-8AFE2AAF39BE}" type="presParOf" srcId="{442EFB6A-385E-4550-8B7A-01B6CC45F1C0}" destId="{77F524D7-C608-41DF-A662-A9C731FECC30}" srcOrd="6" destOrd="0" presId="urn:microsoft.com/office/officeart/2005/8/layout/list1"/>
    <dgm:cxn modelId="{4CB22889-8742-4529-9711-F81BEFE761AF}" type="presParOf" srcId="{442EFB6A-385E-4550-8B7A-01B6CC45F1C0}" destId="{720693D4-1EF8-4CB5-A6BF-9786D47251D7}" srcOrd="7" destOrd="0" presId="urn:microsoft.com/office/officeart/2005/8/layout/list1"/>
    <dgm:cxn modelId="{16F6E6B3-A984-42D3-87B2-054247020A51}" type="presParOf" srcId="{442EFB6A-385E-4550-8B7A-01B6CC45F1C0}" destId="{4E151F9C-3DFA-4859-B58B-57745378E96E}" srcOrd="8" destOrd="0" presId="urn:microsoft.com/office/officeart/2005/8/layout/list1"/>
    <dgm:cxn modelId="{678D1FA2-6DA3-4F79-A45D-CD7053E40AD7}" type="presParOf" srcId="{4E151F9C-3DFA-4859-B58B-57745378E96E}" destId="{7721363E-36EB-41BC-82D8-5666AE10CF96}" srcOrd="0" destOrd="0" presId="urn:microsoft.com/office/officeart/2005/8/layout/list1"/>
    <dgm:cxn modelId="{5DA61992-6C63-4704-990C-218ED81F1FA7}" type="presParOf" srcId="{4E151F9C-3DFA-4859-B58B-57745378E96E}" destId="{3B15A007-6654-440C-BC15-20CDD4B4FCD6}" srcOrd="1" destOrd="0" presId="urn:microsoft.com/office/officeart/2005/8/layout/list1"/>
    <dgm:cxn modelId="{217D97CC-DCEE-4B30-9874-D4DD8A33BF90}" type="presParOf" srcId="{442EFB6A-385E-4550-8B7A-01B6CC45F1C0}" destId="{F6F0F4D7-E787-4303-8270-084337106A9C}" srcOrd="9" destOrd="0" presId="urn:microsoft.com/office/officeart/2005/8/layout/list1"/>
    <dgm:cxn modelId="{F5E76E55-723C-4B2A-AEB6-9D2177567F3A}" type="presParOf" srcId="{442EFB6A-385E-4550-8B7A-01B6CC45F1C0}" destId="{91A0F981-C60E-40C0-835F-843C807007E6}" srcOrd="10" destOrd="0" presId="urn:microsoft.com/office/officeart/2005/8/layout/list1"/>
    <dgm:cxn modelId="{F6DCB921-4FB6-4142-A54B-716CD125E676}" type="presParOf" srcId="{442EFB6A-385E-4550-8B7A-01B6CC45F1C0}" destId="{07C8F803-3A42-465D-B261-E02F2D014358}" srcOrd="11" destOrd="0" presId="urn:microsoft.com/office/officeart/2005/8/layout/list1"/>
    <dgm:cxn modelId="{C99D067C-621A-4A46-8E2F-97C415F61F49}" type="presParOf" srcId="{442EFB6A-385E-4550-8B7A-01B6CC45F1C0}" destId="{F1B98AC4-B3A9-41B0-B319-32199C005B2D}" srcOrd="12" destOrd="0" presId="urn:microsoft.com/office/officeart/2005/8/layout/list1"/>
    <dgm:cxn modelId="{7B229AAA-8131-4CF2-9B7C-22A5E3A78A15}" type="presParOf" srcId="{F1B98AC4-B3A9-41B0-B319-32199C005B2D}" destId="{14E9FE5A-BEDD-46BC-A758-747D81AB5042}" srcOrd="0" destOrd="0" presId="urn:microsoft.com/office/officeart/2005/8/layout/list1"/>
    <dgm:cxn modelId="{78240285-F208-445C-94E5-0073C92AB70A}" type="presParOf" srcId="{F1B98AC4-B3A9-41B0-B319-32199C005B2D}" destId="{609A768B-ED96-4792-A7C6-0976EA12B222}" srcOrd="1" destOrd="0" presId="urn:microsoft.com/office/officeart/2005/8/layout/list1"/>
    <dgm:cxn modelId="{863EB6E9-3455-4A66-AF95-56F4602D5555}" type="presParOf" srcId="{442EFB6A-385E-4550-8B7A-01B6CC45F1C0}" destId="{8A7BD267-ADF1-4F1B-B4D6-7B03BBE58364}" srcOrd="13" destOrd="0" presId="urn:microsoft.com/office/officeart/2005/8/layout/list1"/>
    <dgm:cxn modelId="{54946305-B7C2-4C14-B5DC-A8801D915278}" type="presParOf" srcId="{442EFB6A-385E-4550-8B7A-01B6CC45F1C0}" destId="{E7ECAAE7-E66A-4D1F-B429-F6CF9A2BE11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7397E52-08F1-469C-BB0B-C249A97B94C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7D49218D-2D9E-4DB9-9AD9-025B43E06B4D}">
      <dgm:prSet/>
      <dgm:spPr/>
      <dgm:t>
        <a:bodyPr/>
        <a:lstStyle/>
        <a:p>
          <a:r>
            <a:rPr lang="en-US"/>
            <a:t>Goal, Objective, and Outcomes</a:t>
          </a:r>
        </a:p>
      </dgm:t>
    </dgm:pt>
    <dgm:pt modelId="{ACF9B0E9-01A1-4D20-B903-C597EB778584}" type="parTrans" cxnId="{6A997686-B83A-4E8D-8F09-0E74E8320DE2}">
      <dgm:prSet/>
      <dgm:spPr/>
      <dgm:t>
        <a:bodyPr/>
        <a:lstStyle/>
        <a:p>
          <a:endParaRPr lang="en-US"/>
        </a:p>
      </dgm:t>
    </dgm:pt>
    <dgm:pt modelId="{E22E810F-D28D-4C5A-BDD6-9E5736C1941E}" type="sibTrans" cxnId="{6A997686-B83A-4E8D-8F09-0E74E8320DE2}">
      <dgm:prSet/>
      <dgm:spPr/>
      <dgm:t>
        <a:bodyPr/>
        <a:lstStyle/>
        <a:p>
          <a:endParaRPr lang="en-US"/>
        </a:p>
      </dgm:t>
    </dgm:pt>
    <dgm:pt modelId="{AB9FF7F1-0ADB-4D31-B23D-9BB5ADF26CC8}">
      <dgm:prSet/>
      <dgm:spPr/>
      <dgm:t>
        <a:bodyPr/>
        <a:lstStyle/>
        <a:p>
          <a:r>
            <a:rPr lang="en-US"/>
            <a:t>The goal should directly address the problem identified in the Problem Statement.</a:t>
          </a:r>
        </a:p>
      </dgm:t>
    </dgm:pt>
    <dgm:pt modelId="{9E85F4A7-9B27-426E-8F86-8A2A31661E62}" type="parTrans" cxnId="{DD60DB1D-08FD-4AEA-B53E-47424CA3D6F2}">
      <dgm:prSet/>
      <dgm:spPr/>
      <dgm:t>
        <a:bodyPr/>
        <a:lstStyle/>
        <a:p>
          <a:endParaRPr lang="en-US"/>
        </a:p>
      </dgm:t>
    </dgm:pt>
    <dgm:pt modelId="{E60B9FC7-B96A-48F4-A73E-1E3E729A4561}" type="sibTrans" cxnId="{DD60DB1D-08FD-4AEA-B53E-47424CA3D6F2}">
      <dgm:prSet/>
      <dgm:spPr/>
      <dgm:t>
        <a:bodyPr/>
        <a:lstStyle/>
        <a:p>
          <a:endParaRPr lang="en-US"/>
        </a:p>
      </dgm:t>
    </dgm:pt>
    <dgm:pt modelId="{CBBC3806-0821-4B99-8867-FF74B826E82A}">
      <dgm:prSet/>
      <dgm:spPr/>
      <dgm:t>
        <a:bodyPr/>
        <a:lstStyle/>
        <a:p>
          <a:r>
            <a:rPr lang="en-US" dirty="0"/>
            <a:t>Objectives are the steps needed to achieve goals. Objectives should be concrete, action-oriented, measurable and Specific, Measurable, Achievable, Realistic, Timely (SMART).</a:t>
          </a:r>
        </a:p>
      </dgm:t>
    </dgm:pt>
    <dgm:pt modelId="{C2F9A9B9-64C4-4049-9F65-83FED46A81F1}" type="parTrans" cxnId="{BBEC5A0A-6C9B-4414-B614-213EDEC67A0A}">
      <dgm:prSet/>
      <dgm:spPr/>
      <dgm:t>
        <a:bodyPr/>
        <a:lstStyle/>
        <a:p>
          <a:endParaRPr lang="en-US"/>
        </a:p>
      </dgm:t>
    </dgm:pt>
    <dgm:pt modelId="{F76627D3-6ADF-4C1A-AEEB-C5492FB4C4CF}" type="sibTrans" cxnId="{BBEC5A0A-6C9B-4414-B614-213EDEC67A0A}">
      <dgm:prSet/>
      <dgm:spPr/>
      <dgm:t>
        <a:bodyPr/>
        <a:lstStyle/>
        <a:p>
          <a:endParaRPr lang="en-US"/>
        </a:p>
      </dgm:t>
    </dgm:pt>
    <dgm:pt modelId="{8D40C182-FE37-414D-A8EA-CE81FDF85D44}">
      <dgm:prSet/>
      <dgm:spPr/>
      <dgm:t>
        <a:bodyPr/>
        <a:lstStyle/>
        <a:p>
          <a:r>
            <a:rPr lang="en-US" dirty="0"/>
            <a:t>Outcomes measure objectives and are criteria for how the program is deemed to be effective.</a:t>
          </a:r>
        </a:p>
      </dgm:t>
    </dgm:pt>
    <dgm:pt modelId="{85B97FF6-E5F2-4221-AF3D-49E686CF8CED}" type="parTrans" cxnId="{4B4D556C-AAD7-4D02-8A70-B2AC94ED256C}">
      <dgm:prSet/>
      <dgm:spPr/>
      <dgm:t>
        <a:bodyPr/>
        <a:lstStyle/>
        <a:p>
          <a:endParaRPr lang="en-US"/>
        </a:p>
      </dgm:t>
    </dgm:pt>
    <dgm:pt modelId="{FCD393E3-DCFC-4DB8-AA2B-0240B01B4EE5}" type="sibTrans" cxnId="{4B4D556C-AAD7-4D02-8A70-B2AC94ED256C}">
      <dgm:prSet/>
      <dgm:spPr/>
      <dgm:t>
        <a:bodyPr/>
        <a:lstStyle/>
        <a:p>
          <a:endParaRPr lang="en-US"/>
        </a:p>
      </dgm:t>
    </dgm:pt>
    <dgm:pt modelId="{F0FA9C36-4E06-41DE-8C93-4ADACB0FC95A}">
      <dgm:prSet/>
      <dgm:spPr/>
      <dgm:t>
        <a:bodyPr/>
        <a:lstStyle/>
        <a:p>
          <a:r>
            <a:rPr lang="en-US"/>
            <a:t>Program Description</a:t>
          </a:r>
        </a:p>
      </dgm:t>
    </dgm:pt>
    <dgm:pt modelId="{50F3EA01-1F33-452A-A3F5-BA57522314BF}" type="parTrans" cxnId="{05A3B7B5-4C1A-42BA-A292-E00EF4129005}">
      <dgm:prSet/>
      <dgm:spPr/>
      <dgm:t>
        <a:bodyPr/>
        <a:lstStyle/>
        <a:p>
          <a:endParaRPr lang="en-US"/>
        </a:p>
      </dgm:t>
    </dgm:pt>
    <dgm:pt modelId="{488CCB01-1D8C-43E7-B5BC-0F2994EA6CF4}" type="sibTrans" cxnId="{05A3B7B5-4C1A-42BA-A292-E00EF4129005}">
      <dgm:prSet/>
      <dgm:spPr/>
      <dgm:t>
        <a:bodyPr/>
        <a:lstStyle/>
        <a:p>
          <a:endParaRPr lang="en-US"/>
        </a:p>
      </dgm:t>
    </dgm:pt>
    <dgm:pt modelId="{1D681F7E-C37E-4F43-A413-43FACBAFF9FC}">
      <dgm:prSet/>
      <dgm:spPr/>
      <dgm:t>
        <a:bodyPr/>
        <a:lstStyle/>
        <a:p>
          <a:r>
            <a:rPr lang="en-US"/>
            <a:t>What? Who? Where? Why? When? How?</a:t>
          </a:r>
        </a:p>
      </dgm:t>
    </dgm:pt>
    <dgm:pt modelId="{79E1B8DC-97C6-45F6-8A54-6C0A291D119F}" type="parTrans" cxnId="{11B91E7D-8CDE-4FBD-A902-124811157552}">
      <dgm:prSet/>
      <dgm:spPr/>
      <dgm:t>
        <a:bodyPr/>
        <a:lstStyle/>
        <a:p>
          <a:endParaRPr lang="en-US"/>
        </a:p>
      </dgm:t>
    </dgm:pt>
    <dgm:pt modelId="{DD997942-EA46-4472-9861-5A841566971C}" type="sibTrans" cxnId="{11B91E7D-8CDE-4FBD-A902-124811157552}">
      <dgm:prSet/>
      <dgm:spPr/>
      <dgm:t>
        <a:bodyPr/>
        <a:lstStyle/>
        <a:p>
          <a:endParaRPr lang="en-US"/>
        </a:p>
      </dgm:t>
    </dgm:pt>
    <dgm:pt modelId="{511519E6-03AA-4B81-9F57-49D5EC4583F8}">
      <dgm:prSet/>
      <dgm:spPr/>
      <dgm:t>
        <a:bodyPr/>
        <a:lstStyle/>
        <a:p>
          <a:r>
            <a:rPr lang="en-US"/>
            <a:t>Evidence Based/Best Practice</a:t>
          </a:r>
        </a:p>
      </dgm:t>
    </dgm:pt>
    <dgm:pt modelId="{E5C0F3A8-1E70-4B1A-BCF4-6EB73663DE47}" type="parTrans" cxnId="{2AFAED5C-3C82-4685-9634-F81CDA689FDE}">
      <dgm:prSet/>
      <dgm:spPr/>
      <dgm:t>
        <a:bodyPr/>
        <a:lstStyle/>
        <a:p>
          <a:endParaRPr lang="en-US"/>
        </a:p>
      </dgm:t>
    </dgm:pt>
    <dgm:pt modelId="{7483B302-5555-4FD8-9AA4-385F320D560A}" type="sibTrans" cxnId="{2AFAED5C-3C82-4685-9634-F81CDA689FDE}">
      <dgm:prSet/>
      <dgm:spPr/>
      <dgm:t>
        <a:bodyPr/>
        <a:lstStyle/>
        <a:p>
          <a:endParaRPr lang="en-US"/>
        </a:p>
      </dgm:t>
    </dgm:pt>
    <dgm:pt modelId="{6E4AA937-1310-41B9-B6F5-237E90A5D27D}">
      <dgm:prSet/>
      <dgm:spPr/>
      <dgm:t>
        <a:bodyPr/>
        <a:lstStyle/>
        <a:p>
          <a:r>
            <a:rPr lang="en-US"/>
            <a:t>Use of Volunteers</a:t>
          </a:r>
        </a:p>
      </dgm:t>
    </dgm:pt>
    <dgm:pt modelId="{13A61BDF-1A01-4445-BCB2-36D45098B9EA}" type="parTrans" cxnId="{E83386D2-CEA8-494D-A861-0FE0BAA371F8}">
      <dgm:prSet/>
      <dgm:spPr/>
      <dgm:t>
        <a:bodyPr/>
        <a:lstStyle/>
        <a:p>
          <a:endParaRPr lang="en-US"/>
        </a:p>
      </dgm:t>
    </dgm:pt>
    <dgm:pt modelId="{A17C5103-89DF-42BF-B403-F78CCF745A24}" type="sibTrans" cxnId="{E83386D2-CEA8-494D-A861-0FE0BAA371F8}">
      <dgm:prSet/>
      <dgm:spPr/>
      <dgm:t>
        <a:bodyPr/>
        <a:lstStyle/>
        <a:p>
          <a:endParaRPr lang="en-US"/>
        </a:p>
      </dgm:t>
    </dgm:pt>
    <dgm:pt modelId="{89585A06-F923-4166-BF9E-90AFEAF43F4A}" type="pres">
      <dgm:prSet presAssocID="{37397E52-08F1-469C-BB0B-C249A97B94CA}" presName="linear" presStyleCnt="0">
        <dgm:presLayoutVars>
          <dgm:dir/>
          <dgm:animLvl val="lvl"/>
          <dgm:resizeHandles val="exact"/>
        </dgm:presLayoutVars>
      </dgm:prSet>
      <dgm:spPr/>
    </dgm:pt>
    <dgm:pt modelId="{55CC71FC-BE6D-4C96-BBD4-C394277CFD49}" type="pres">
      <dgm:prSet presAssocID="{7D49218D-2D9E-4DB9-9AD9-025B43E06B4D}" presName="parentLin" presStyleCnt="0"/>
      <dgm:spPr/>
    </dgm:pt>
    <dgm:pt modelId="{FECF9D18-A878-42F4-8396-5E54C1610F7A}" type="pres">
      <dgm:prSet presAssocID="{7D49218D-2D9E-4DB9-9AD9-025B43E06B4D}" presName="parentLeftMargin" presStyleLbl="node1" presStyleIdx="0" presStyleCnt="4"/>
      <dgm:spPr/>
    </dgm:pt>
    <dgm:pt modelId="{2F50645F-4135-4679-B5AB-27836450C312}" type="pres">
      <dgm:prSet presAssocID="{7D49218D-2D9E-4DB9-9AD9-025B43E06B4D}" presName="parentText" presStyleLbl="node1" presStyleIdx="0" presStyleCnt="4">
        <dgm:presLayoutVars>
          <dgm:chMax val="0"/>
          <dgm:bulletEnabled val="1"/>
        </dgm:presLayoutVars>
      </dgm:prSet>
      <dgm:spPr/>
    </dgm:pt>
    <dgm:pt modelId="{C9E3A741-EA06-47A3-A10F-F35BBF6D20B9}" type="pres">
      <dgm:prSet presAssocID="{7D49218D-2D9E-4DB9-9AD9-025B43E06B4D}" presName="negativeSpace" presStyleCnt="0"/>
      <dgm:spPr/>
    </dgm:pt>
    <dgm:pt modelId="{49AD6E08-5C15-4B96-B384-1848772CBB89}" type="pres">
      <dgm:prSet presAssocID="{7D49218D-2D9E-4DB9-9AD9-025B43E06B4D}" presName="childText" presStyleLbl="conFgAcc1" presStyleIdx="0" presStyleCnt="4">
        <dgm:presLayoutVars>
          <dgm:bulletEnabled val="1"/>
        </dgm:presLayoutVars>
      </dgm:prSet>
      <dgm:spPr/>
    </dgm:pt>
    <dgm:pt modelId="{E8CB1221-B2B9-4DD2-A0D7-AAC3A2308B93}" type="pres">
      <dgm:prSet presAssocID="{E22E810F-D28D-4C5A-BDD6-9E5736C1941E}" presName="spaceBetweenRectangles" presStyleCnt="0"/>
      <dgm:spPr/>
    </dgm:pt>
    <dgm:pt modelId="{FEA80ECE-FCB3-42DE-AD19-6E0A9F444F08}" type="pres">
      <dgm:prSet presAssocID="{F0FA9C36-4E06-41DE-8C93-4ADACB0FC95A}" presName="parentLin" presStyleCnt="0"/>
      <dgm:spPr/>
    </dgm:pt>
    <dgm:pt modelId="{039C0A89-ACB6-4F32-BA4E-00F788D70E76}" type="pres">
      <dgm:prSet presAssocID="{F0FA9C36-4E06-41DE-8C93-4ADACB0FC95A}" presName="parentLeftMargin" presStyleLbl="node1" presStyleIdx="0" presStyleCnt="4"/>
      <dgm:spPr/>
    </dgm:pt>
    <dgm:pt modelId="{D2282E75-9A52-47B2-9850-707EC2631640}" type="pres">
      <dgm:prSet presAssocID="{F0FA9C36-4E06-41DE-8C93-4ADACB0FC95A}" presName="parentText" presStyleLbl="node1" presStyleIdx="1" presStyleCnt="4">
        <dgm:presLayoutVars>
          <dgm:chMax val="0"/>
          <dgm:bulletEnabled val="1"/>
        </dgm:presLayoutVars>
      </dgm:prSet>
      <dgm:spPr/>
    </dgm:pt>
    <dgm:pt modelId="{9885F500-B652-487D-839E-34F2B21A803D}" type="pres">
      <dgm:prSet presAssocID="{F0FA9C36-4E06-41DE-8C93-4ADACB0FC95A}" presName="negativeSpace" presStyleCnt="0"/>
      <dgm:spPr/>
    </dgm:pt>
    <dgm:pt modelId="{2375F742-61FF-4732-A683-B48767F1F6F6}" type="pres">
      <dgm:prSet presAssocID="{F0FA9C36-4E06-41DE-8C93-4ADACB0FC95A}" presName="childText" presStyleLbl="conFgAcc1" presStyleIdx="1" presStyleCnt="4">
        <dgm:presLayoutVars>
          <dgm:bulletEnabled val="1"/>
        </dgm:presLayoutVars>
      </dgm:prSet>
      <dgm:spPr/>
    </dgm:pt>
    <dgm:pt modelId="{6D0F0044-9C85-4FBF-B97D-C3486E04E3B1}" type="pres">
      <dgm:prSet presAssocID="{488CCB01-1D8C-43E7-B5BC-0F2994EA6CF4}" presName="spaceBetweenRectangles" presStyleCnt="0"/>
      <dgm:spPr/>
    </dgm:pt>
    <dgm:pt modelId="{10578D54-E179-4E29-8F26-D8D11DB8882A}" type="pres">
      <dgm:prSet presAssocID="{511519E6-03AA-4B81-9F57-49D5EC4583F8}" presName="parentLin" presStyleCnt="0"/>
      <dgm:spPr/>
    </dgm:pt>
    <dgm:pt modelId="{623238E8-0767-4A5E-A789-A27DDD0C73C0}" type="pres">
      <dgm:prSet presAssocID="{511519E6-03AA-4B81-9F57-49D5EC4583F8}" presName="parentLeftMargin" presStyleLbl="node1" presStyleIdx="1" presStyleCnt="4"/>
      <dgm:spPr/>
    </dgm:pt>
    <dgm:pt modelId="{42464100-1A15-43B8-A193-594673EB7AFF}" type="pres">
      <dgm:prSet presAssocID="{511519E6-03AA-4B81-9F57-49D5EC4583F8}" presName="parentText" presStyleLbl="node1" presStyleIdx="2" presStyleCnt="4">
        <dgm:presLayoutVars>
          <dgm:chMax val="0"/>
          <dgm:bulletEnabled val="1"/>
        </dgm:presLayoutVars>
      </dgm:prSet>
      <dgm:spPr/>
    </dgm:pt>
    <dgm:pt modelId="{291429D0-B849-4652-8042-172E6A714A6E}" type="pres">
      <dgm:prSet presAssocID="{511519E6-03AA-4B81-9F57-49D5EC4583F8}" presName="negativeSpace" presStyleCnt="0"/>
      <dgm:spPr/>
    </dgm:pt>
    <dgm:pt modelId="{1E734C95-4555-46ED-B5A1-04D77E298A53}" type="pres">
      <dgm:prSet presAssocID="{511519E6-03AA-4B81-9F57-49D5EC4583F8}" presName="childText" presStyleLbl="conFgAcc1" presStyleIdx="2" presStyleCnt="4">
        <dgm:presLayoutVars>
          <dgm:bulletEnabled val="1"/>
        </dgm:presLayoutVars>
      </dgm:prSet>
      <dgm:spPr/>
    </dgm:pt>
    <dgm:pt modelId="{DB99EC43-4B24-46C5-A631-A26037384D8B}" type="pres">
      <dgm:prSet presAssocID="{7483B302-5555-4FD8-9AA4-385F320D560A}" presName="spaceBetweenRectangles" presStyleCnt="0"/>
      <dgm:spPr/>
    </dgm:pt>
    <dgm:pt modelId="{B35D3967-552D-4003-9F94-C12B0A53889A}" type="pres">
      <dgm:prSet presAssocID="{6E4AA937-1310-41B9-B6F5-237E90A5D27D}" presName="parentLin" presStyleCnt="0"/>
      <dgm:spPr/>
    </dgm:pt>
    <dgm:pt modelId="{B267CAC8-08BF-4FB7-A4AE-B9CDBBE5A191}" type="pres">
      <dgm:prSet presAssocID="{6E4AA937-1310-41B9-B6F5-237E90A5D27D}" presName="parentLeftMargin" presStyleLbl="node1" presStyleIdx="2" presStyleCnt="4"/>
      <dgm:spPr/>
    </dgm:pt>
    <dgm:pt modelId="{DB0F20A0-FC57-4E86-8A25-0798C33B4C8E}" type="pres">
      <dgm:prSet presAssocID="{6E4AA937-1310-41B9-B6F5-237E90A5D27D}" presName="parentText" presStyleLbl="node1" presStyleIdx="3" presStyleCnt="4">
        <dgm:presLayoutVars>
          <dgm:chMax val="0"/>
          <dgm:bulletEnabled val="1"/>
        </dgm:presLayoutVars>
      </dgm:prSet>
      <dgm:spPr/>
    </dgm:pt>
    <dgm:pt modelId="{5A95A03C-C160-41E6-9086-B8A88933EDAA}" type="pres">
      <dgm:prSet presAssocID="{6E4AA937-1310-41B9-B6F5-237E90A5D27D}" presName="negativeSpace" presStyleCnt="0"/>
      <dgm:spPr/>
    </dgm:pt>
    <dgm:pt modelId="{A812EBE4-F34C-4D49-8727-A75AF6A794D7}" type="pres">
      <dgm:prSet presAssocID="{6E4AA937-1310-41B9-B6F5-237E90A5D27D}" presName="childText" presStyleLbl="conFgAcc1" presStyleIdx="3" presStyleCnt="4">
        <dgm:presLayoutVars>
          <dgm:bulletEnabled val="1"/>
        </dgm:presLayoutVars>
      </dgm:prSet>
      <dgm:spPr/>
    </dgm:pt>
  </dgm:ptLst>
  <dgm:cxnLst>
    <dgm:cxn modelId="{BBEC5A0A-6C9B-4414-B614-213EDEC67A0A}" srcId="{7D49218D-2D9E-4DB9-9AD9-025B43E06B4D}" destId="{CBBC3806-0821-4B99-8867-FF74B826E82A}" srcOrd="1" destOrd="0" parTransId="{C2F9A9B9-64C4-4049-9F65-83FED46A81F1}" sibTransId="{F76627D3-6ADF-4C1A-AEEB-C5492FB4C4CF}"/>
    <dgm:cxn modelId="{46275116-50DB-4E35-A395-72B2515E738A}" type="presOf" srcId="{CBBC3806-0821-4B99-8867-FF74B826E82A}" destId="{49AD6E08-5C15-4B96-B384-1848772CBB89}" srcOrd="0" destOrd="1" presId="urn:microsoft.com/office/officeart/2005/8/layout/list1"/>
    <dgm:cxn modelId="{A51B621D-BC25-44BF-BD03-0163FF768D3A}" type="presOf" srcId="{7D49218D-2D9E-4DB9-9AD9-025B43E06B4D}" destId="{FECF9D18-A878-42F4-8396-5E54C1610F7A}" srcOrd="0" destOrd="0" presId="urn:microsoft.com/office/officeart/2005/8/layout/list1"/>
    <dgm:cxn modelId="{DD60DB1D-08FD-4AEA-B53E-47424CA3D6F2}" srcId="{7D49218D-2D9E-4DB9-9AD9-025B43E06B4D}" destId="{AB9FF7F1-0ADB-4D31-B23D-9BB5ADF26CC8}" srcOrd="0" destOrd="0" parTransId="{9E85F4A7-9B27-426E-8F86-8A2A31661E62}" sibTransId="{E60B9FC7-B96A-48F4-A73E-1E3E729A4561}"/>
    <dgm:cxn modelId="{748A7E3B-E373-4EA8-8F05-9B6B9F03F959}" type="presOf" srcId="{6E4AA937-1310-41B9-B6F5-237E90A5D27D}" destId="{B267CAC8-08BF-4FB7-A4AE-B9CDBBE5A191}" srcOrd="0" destOrd="0" presId="urn:microsoft.com/office/officeart/2005/8/layout/list1"/>
    <dgm:cxn modelId="{2AFAED5C-3C82-4685-9634-F81CDA689FDE}" srcId="{37397E52-08F1-469C-BB0B-C249A97B94CA}" destId="{511519E6-03AA-4B81-9F57-49D5EC4583F8}" srcOrd="2" destOrd="0" parTransId="{E5C0F3A8-1E70-4B1A-BCF4-6EB73663DE47}" sibTransId="{7483B302-5555-4FD8-9AA4-385F320D560A}"/>
    <dgm:cxn modelId="{4B4D556C-AAD7-4D02-8A70-B2AC94ED256C}" srcId="{7D49218D-2D9E-4DB9-9AD9-025B43E06B4D}" destId="{8D40C182-FE37-414D-A8EA-CE81FDF85D44}" srcOrd="2" destOrd="0" parTransId="{85B97FF6-E5F2-4221-AF3D-49E686CF8CED}" sibTransId="{FCD393E3-DCFC-4DB8-AA2B-0240B01B4EE5}"/>
    <dgm:cxn modelId="{11B91E7D-8CDE-4FBD-A902-124811157552}" srcId="{F0FA9C36-4E06-41DE-8C93-4ADACB0FC95A}" destId="{1D681F7E-C37E-4F43-A413-43FACBAFF9FC}" srcOrd="0" destOrd="0" parTransId="{79E1B8DC-97C6-45F6-8A54-6C0A291D119F}" sibTransId="{DD997942-EA46-4472-9861-5A841566971C}"/>
    <dgm:cxn modelId="{983FD884-470D-49A4-B304-F041382FEA57}" type="presOf" srcId="{7D49218D-2D9E-4DB9-9AD9-025B43E06B4D}" destId="{2F50645F-4135-4679-B5AB-27836450C312}" srcOrd="1" destOrd="0" presId="urn:microsoft.com/office/officeart/2005/8/layout/list1"/>
    <dgm:cxn modelId="{6A997686-B83A-4E8D-8F09-0E74E8320DE2}" srcId="{37397E52-08F1-469C-BB0B-C249A97B94CA}" destId="{7D49218D-2D9E-4DB9-9AD9-025B43E06B4D}" srcOrd="0" destOrd="0" parTransId="{ACF9B0E9-01A1-4D20-B903-C597EB778584}" sibTransId="{E22E810F-D28D-4C5A-BDD6-9E5736C1941E}"/>
    <dgm:cxn modelId="{05A3B7B5-4C1A-42BA-A292-E00EF4129005}" srcId="{37397E52-08F1-469C-BB0B-C249A97B94CA}" destId="{F0FA9C36-4E06-41DE-8C93-4ADACB0FC95A}" srcOrd="1" destOrd="0" parTransId="{50F3EA01-1F33-452A-A3F5-BA57522314BF}" sibTransId="{488CCB01-1D8C-43E7-B5BC-0F2994EA6CF4}"/>
    <dgm:cxn modelId="{D6A943C2-0EF3-4849-A26C-3583E37E29FC}" type="presOf" srcId="{511519E6-03AA-4B81-9F57-49D5EC4583F8}" destId="{623238E8-0767-4A5E-A789-A27DDD0C73C0}" srcOrd="0" destOrd="0" presId="urn:microsoft.com/office/officeart/2005/8/layout/list1"/>
    <dgm:cxn modelId="{0E4F7EC5-DFF2-4109-AFFC-F7CC5EBC2F46}" type="presOf" srcId="{F0FA9C36-4E06-41DE-8C93-4ADACB0FC95A}" destId="{D2282E75-9A52-47B2-9850-707EC2631640}" srcOrd="1" destOrd="0" presId="urn:microsoft.com/office/officeart/2005/8/layout/list1"/>
    <dgm:cxn modelId="{FE688FCE-95B6-429D-B54B-D588B480003C}" type="presOf" srcId="{F0FA9C36-4E06-41DE-8C93-4ADACB0FC95A}" destId="{039C0A89-ACB6-4F32-BA4E-00F788D70E76}" srcOrd="0" destOrd="0" presId="urn:microsoft.com/office/officeart/2005/8/layout/list1"/>
    <dgm:cxn modelId="{E83386D2-CEA8-494D-A861-0FE0BAA371F8}" srcId="{37397E52-08F1-469C-BB0B-C249A97B94CA}" destId="{6E4AA937-1310-41B9-B6F5-237E90A5D27D}" srcOrd="3" destOrd="0" parTransId="{13A61BDF-1A01-4445-BCB2-36D45098B9EA}" sibTransId="{A17C5103-89DF-42BF-B403-F78CCF745A24}"/>
    <dgm:cxn modelId="{06AE19DF-1169-4632-A03B-0D11A31FC66E}" type="presOf" srcId="{AB9FF7F1-0ADB-4D31-B23D-9BB5ADF26CC8}" destId="{49AD6E08-5C15-4B96-B384-1848772CBB89}" srcOrd="0" destOrd="0" presId="urn:microsoft.com/office/officeart/2005/8/layout/list1"/>
    <dgm:cxn modelId="{4D2164E2-B203-498D-A4A6-01A63BDE6C9A}" type="presOf" srcId="{8D40C182-FE37-414D-A8EA-CE81FDF85D44}" destId="{49AD6E08-5C15-4B96-B384-1848772CBB89}" srcOrd="0" destOrd="2" presId="urn:microsoft.com/office/officeart/2005/8/layout/list1"/>
    <dgm:cxn modelId="{195636E4-A190-4B4A-A539-B66F73C9E44C}" type="presOf" srcId="{6E4AA937-1310-41B9-B6F5-237E90A5D27D}" destId="{DB0F20A0-FC57-4E86-8A25-0798C33B4C8E}" srcOrd="1" destOrd="0" presId="urn:microsoft.com/office/officeart/2005/8/layout/list1"/>
    <dgm:cxn modelId="{13D9B2E7-77BE-437E-8DCA-1BC2AA158BA7}" type="presOf" srcId="{37397E52-08F1-469C-BB0B-C249A97B94CA}" destId="{89585A06-F923-4166-BF9E-90AFEAF43F4A}" srcOrd="0" destOrd="0" presId="urn:microsoft.com/office/officeart/2005/8/layout/list1"/>
    <dgm:cxn modelId="{AE7063EB-9E57-48B8-9053-0534D1D583E0}" type="presOf" srcId="{511519E6-03AA-4B81-9F57-49D5EC4583F8}" destId="{42464100-1A15-43B8-A193-594673EB7AFF}" srcOrd="1" destOrd="0" presId="urn:microsoft.com/office/officeart/2005/8/layout/list1"/>
    <dgm:cxn modelId="{47A36DF5-B260-437A-8207-B19FE4374CF6}" type="presOf" srcId="{1D681F7E-C37E-4F43-A413-43FACBAFF9FC}" destId="{2375F742-61FF-4732-A683-B48767F1F6F6}" srcOrd="0" destOrd="0" presId="urn:microsoft.com/office/officeart/2005/8/layout/list1"/>
    <dgm:cxn modelId="{AAF0C297-CEDB-45EC-896B-10DF599DFCC9}" type="presParOf" srcId="{89585A06-F923-4166-BF9E-90AFEAF43F4A}" destId="{55CC71FC-BE6D-4C96-BBD4-C394277CFD49}" srcOrd="0" destOrd="0" presId="urn:microsoft.com/office/officeart/2005/8/layout/list1"/>
    <dgm:cxn modelId="{FF924DFC-FAF0-472C-920D-90B90AF0EE72}" type="presParOf" srcId="{55CC71FC-BE6D-4C96-BBD4-C394277CFD49}" destId="{FECF9D18-A878-42F4-8396-5E54C1610F7A}" srcOrd="0" destOrd="0" presId="urn:microsoft.com/office/officeart/2005/8/layout/list1"/>
    <dgm:cxn modelId="{C92B9A2F-7746-46B6-96B2-39962A71B417}" type="presParOf" srcId="{55CC71FC-BE6D-4C96-BBD4-C394277CFD49}" destId="{2F50645F-4135-4679-B5AB-27836450C312}" srcOrd="1" destOrd="0" presId="urn:microsoft.com/office/officeart/2005/8/layout/list1"/>
    <dgm:cxn modelId="{2892DD19-9E4D-4C27-9304-320FD276EE90}" type="presParOf" srcId="{89585A06-F923-4166-BF9E-90AFEAF43F4A}" destId="{C9E3A741-EA06-47A3-A10F-F35BBF6D20B9}" srcOrd="1" destOrd="0" presId="urn:microsoft.com/office/officeart/2005/8/layout/list1"/>
    <dgm:cxn modelId="{72D4C8EB-C54C-4408-9E70-C7A43661A6E4}" type="presParOf" srcId="{89585A06-F923-4166-BF9E-90AFEAF43F4A}" destId="{49AD6E08-5C15-4B96-B384-1848772CBB89}" srcOrd="2" destOrd="0" presId="urn:microsoft.com/office/officeart/2005/8/layout/list1"/>
    <dgm:cxn modelId="{56205FEC-709E-4B75-A2C1-3D2E1910FE3F}" type="presParOf" srcId="{89585A06-F923-4166-BF9E-90AFEAF43F4A}" destId="{E8CB1221-B2B9-4DD2-A0D7-AAC3A2308B93}" srcOrd="3" destOrd="0" presId="urn:microsoft.com/office/officeart/2005/8/layout/list1"/>
    <dgm:cxn modelId="{968DF3FB-6B9F-4BE9-A756-462E8A2FB8D6}" type="presParOf" srcId="{89585A06-F923-4166-BF9E-90AFEAF43F4A}" destId="{FEA80ECE-FCB3-42DE-AD19-6E0A9F444F08}" srcOrd="4" destOrd="0" presId="urn:microsoft.com/office/officeart/2005/8/layout/list1"/>
    <dgm:cxn modelId="{997A0B04-A637-4745-8C4A-E9BD38EB0022}" type="presParOf" srcId="{FEA80ECE-FCB3-42DE-AD19-6E0A9F444F08}" destId="{039C0A89-ACB6-4F32-BA4E-00F788D70E76}" srcOrd="0" destOrd="0" presId="urn:microsoft.com/office/officeart/2005/8/layout/list1"/>
    <dgm:cxn modelId="{DFB528BD-1755-4CB3-902E-D71EB0FBA40E}" type="presParOf" srcId="{FEA80ECE-FCB3-42DE-AD19-6E0A9F444F08}" destId="{D2282E75-9A52-47B2-9850-707EC2631640}" srcOrd="1" destOrd="0" presId="urn:microsoft.com/office/officeart/2005/8/layout/list1"/>
    <dgm:cxn modelId="{4235C3A0-DD1C-41B5-9ADC-83F447564FD4}" type="presParOf" srcId="{89585A06-F923-4166-BF9E-90AFEAF43F4A}" destId="{9885F500-B652-487D-839E-34F2B21A803D}" srcOrd="5" destOrd="0" presId="urn:microsoft.com/office/officeart/2005/8/layout/list1"/>
    <dgm:cxn modelId="{EB11CA97-2621-4804-B6D4-F73B26A9B59D}" type="presParOf" srcId="{89585A06-F923-4166-BF9E-90AFEAF43F4A}" destId="{2375F742-61FF-4732-A683-B48767F1F6F6}" srcOrd="6" destOrd="0" presId="urn:microsoft.com/office/officeart/2005/8/layout/list1"/>
    <dgm:cxn modelId="{D7E2E204-0E2F-4A7E-B65D-02F145FC09EA}" type="presParOf" srcId="{89585A06-F923-4166-BF9E-90AFEAF43F4A}" destId="{6D0F0044-9C85-4FBF-B97D-C3486E04E3B1}" srcOrd="7" destOrd="0" presId="urn:microsoft.com/office/officeart/2005/8/layout/list1"/>
    <dgm:cxn modelId="{6F16C6DC-571E-4D42-95B4-9941262885FB}" type="presParOf" srcId="{89585A06-F923-4166-BF9E-90AFEAF43F4A}" destId="{10578D54-E179-4E29-8F26-D8D11DB8882A}" srcOrd="8" destOrd="0" presId="urn:microsoft.com/office/officeart/2005/8/layout/list1"/>
    <dgm:cxn modelId="{3DCBB52D-A537-4152-9FBF-B2DF0A777D4C}" type="presParOf" srcId="{10578D54-E179-4E29-8F26-D8D11DB8882A}" destId="{623238E8-0767-4A5E-A789-A27DDD0C73C0}" srcOrd="0" destOrd="0" presId="urn:microsoft.com/office/officeart/2005/8/layout/list1"/>
    <dgm:cxn modelId="{D5506F39-D7B8-47EF-A53B-9D885392001D}" type="presParOf" srcId="{10578D54-E179-4E29-8F26-D8D11DB8882A}" destId="{42464100-1A15-43B8-A193-594673EB7AFF}" srcOrd="1" destOrd="0" presId="urn:microsoft.com/office/officeart/2005/8/layout/list1"/>
    <dgm:cxn modelId="{367E56AE-6CA2-49EC-BC3E-E29A67399028}" type="presParOf" srcId="{89585A06-F923-4166-BF9E-90AFEAF43F4A}" destId="{291429D0-B849-4652-8042-172E6A714A6E}" srcOrd="9" destOrd="0" presId="urn:microsoft.com/office/officeart/2005/8/layout/list1"/>
    <dgm:cxn modelId="{2084AD56-F467-49C9-962B-54EBBFB24530}" type="presParOf" srcId="{89585A06-F923-4166-BF9E-90AFEAF43F4A}" destId="{1E734C95-4555-46ED-B5A1-04D77E298A53}" srcOrd="10" destOrd="0" presId="urn:microsoft.com/office/officeart/2005/8/layout/list1"/>
    <dgm:cxn modelId="{0D220A97-FE52-4056-8585-A143659610AA}" type="presParOf" srcId="{89585A06-F923-4166-BF9E-90AFEAF43F4A}" destId="{DB99EC43-4B24-46C5-A631-A26037384D8B}" srcOrd="11" destOrd="0" presId="urn:microsoft.com/office/officeart/2005/8/layout/list1"/>
    <dgm:cxn modelId="{5685F3FE-C26C-491B-A70E-11FCAFEDB1FA}" type="presParOf" srcId="{89585A06-F923-4166-BF9E-90AFEAF43F4A}" destId="{B35D3967-552D-4003-9F94-C12B0A53889A}" srcOrd="12" destOrd="0" presId="urn:microsoft.com/office/officeart/2005/8/layout/list1"/>
    <dgm:cxn modelId="{C00DB483-AF1B-47EF-86C6-F570D26ADB9B}" type="presParOf" srcId="{B35D3967-552D-4003-9F94-C12B0A53889A}" destId="{B267CAC8-08BF-4FB7-A4AE-B9CDBBE5A191}" srcOrd="0" destOrd="0" presId="urn:microsoft.com/office/officeart/2005/8/layout/list1"/>
    <dgm:cxn modelId="{1C1CEA9A-AF99-48C4-8C3E-9EEFAAFF1C41}" type="presParOf" srcId="{B35D3967-552D-4003-9F94-C12B0A53889A}" destId="{DB0F20A0-FC57-4E86-8A25-0798C33B4C8E}" srcOrd="1" destOrd="0" presId="urn:microsoft.com/office/officeart/2005/8/layout/list1"/>
    <dgm:cxn modelId="{FC168B2C-0142-4DF9-9DB5-DD77780836D8}" type="presParOf" srcId="{89585A06-F923-4166-BF9E-90AFEAF43F4A}" destId="{5A95A03C-C160-41E6-9086-B8A88933EDAA}" srcOrd="13" destOrd="0" presId="urn:microsoft.com/office/officeart/2005/8/layout/list1"/>
    <dgm:cxn modelId="{FB4E8524-2E46-495A-A8A3-802B2D29AD7C}" type="presParOf" srcId="{89585A06-F923-4166-BF9E-90AFEAF43F4A}" destId="{A812EBE4-F34C-4D49-8727-A75AF6A794D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7D9CAB-178E-40FE-A93D-BE4CD5215E28}">
      <dsp:nvSpPr>
        <dsp:cNvPr id="0" name=""/>
        <dsp:cNvSpPr/>
      </dsp:nvSpPr>
      <dsp:spPr>
        <a:xfrm>
          <a:off x="0" y="295"/>
          <a:ext cx="6900512" cy="49102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Contact</a:t>
          </a:r>
        </a:p>
      </dsp:txBody>
      <dsp:txXfrm>
        <a:off x="23970" y="24265"/>
        <a:ext cx="6852572" cy="443082"/>
      </dsp:txXfrm>
    </dsp:sp>
    <dsp:sp modelId="{09E3730D-15AE-43A8-B83E-BF5514CE3EEC}">
      <dsp:nvSpPr>
        <dsp:cNvPr id="0" name=""/>
        <dsp:cNvSpPr/>
      </dsp:nvSpPr>
      <dsp:spPr>
        <a:xfrm>
          <a:off x="0" y="504748"/>
          <a:ext cx="6900512" cy="491022"/>
        </a:xfrm>
        <a:prstGeom prst="roundRect">
          <a:avLst/>
        </a:prstGeom>
        <a:solidFill>
          <a:schemeClr val="accent5">
            <a:hueOff val="-675854"/>
            <a:satOff val="-1742"/>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Project Information</a:t>
          </a:r>
        </a:p>
      </dsp:txBody>
      <dsp:txXfrm>
        <a:off x="23970" y="528718"/>
        <a:ext cx="6852572" cy="443082"/>
      </dsp:txXfrm>
    </dsp:sp>
    <dsp:sp modelId="{F33F099E-CE7B-4C06-9C77-773B140D5DE4}">
      <dsp:nvSpPr>
        <dsp:cNvPr id="0" name=""/>
        <dsp:cNvSpPr/>
      </dsp:nvSpPr>
      <dsp:spPr>
        <a:xfrm>
          <a:off x="0" y="1009201"/>
          <a:ext cx="6900512" cy="491022"/>
        </a:xfrm>
        <a:prstGeom prst="round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Programmatic Information</a:t>
          </a:r>
        </a:p>
      </dsp:txBody>
      <dsp:txXfrm>
        <a:off x="23970" y="1033171"/>
        <a:ext cx="6852572" cy="443082"/>
      </dsp:txXfrm>
    </dsp:sp>
    <dsp:sp modelId="{37FC8224-F2DD-4A8F-A831-4458258D2DF4}">
      <dsp:nvSpPr>
        <dsp:cNvPr id="0" name=""/>
        <dsp:cNvSpPr/>
      </dsp:nvSpPr>
      <dsp:spPr>
        <a:xfrm>
          <a:off x="0" y="1513653"/>
          <a:ext cx="6900512" cy="491022"/>
        </a:xfrm>
        <a:prstGeom prst="roundRect">
          <a:avLst/>
        </a:prstGeom>
        <a:solidFill>
          <a:schemeClr val="accent5">
            <a:hueOff val="-2027563"/>
            <a:satOff val="-5226"/>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Problem Statement &amp; Analysis </a:t>
          </a:r>
        </a:p>
      </dsp:txBody>
      <dsp:txXfrm>
        <a:off x="23970" y="1537623"/>
        <a:ext cx="6852572" cy="443082"/>
      </dsp:txXfrm>
    </dsp:sp>
    <dsp:sp modelId="{EE5178FF-E9EB-4A69-81C2-74DAD1D79074}">
      <dsp:nvSpPr>
        <dsp:cNvPr id="0" name=""/>
        <dsp:cNvSpPr/>
      </dsp:nvSpPr>
      <dsp:spPr>
        <a:xfrm>
          <a:off x="0" y="2018106"/>
          <a:ext cx="6900512" cy="491022"/>
        </a:xfrm>
        <a:prstGeom prst="round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Goals, Objectives, &amp; Outcomes</a:t>
          </a:r>
        </a:p>
      </dsp:txBody>
      <dsp:txXfrm>
        <a:off x="23970" y="2042076"/>
        <a:ext cx="6852572" cy="443082"/>
      </dsp:txXfrm>
    </dsp:sp>
    <dsp:sp modelId="{77EC9803-E86A-4496-BA6D-61C228289743}">
      <dsp:nvSpPr>
        <dsp:cNvPr id="0" name=""/>
        <dsp:cNvSpPr/>
      </dsp:nvSpPr>
      <dsp:spPr>
        <a:xfrm>
          <a:off x="0" y="2522559"/>
          <a:ext cx="6900512" cy="49102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 Descriptions</a:t>
          </a:r>
        </a:p>
      </dsp:txBody>
      <dsp:txXfrm>
        <a:off x="23970" y="2546529"/>
        <a:ext cx="6852572" cy="443082"/>
      </dsp:txXfrm>
    </dsp:sp>
    <dsp:sp modelId="{E0DE02BF-030C-479B-8DA4-801A0D469B78}">
      <dsp:nvSpPr>
        <dsp:cNvPr id="0" name=""/>
        <dsp:cNvSpPr/>
      </dsp:nvSpPr>
      <dsp:spPr>
        <a:xfrm>
          <a:off x="0" y="3027011"/>
          <a:ext cx="6900512" cy="491022"/>
        </a:xfrm>
        <a:prstGeom prst="round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Evidence Based/Best Practices</a:t>
          </a:r>
        </a:p>
      </dsp:txBody>
      <dsp:txXfrm>
        <a:off x="23970" y="3050981"/>
        <a:ext cx="6852572" cy="443082"/>
      </dsp:txXfrm>
    </dsp:sp>
    <dsp:sp modelId="{8FB65E4C-CA18-4060-9AE8-6D3DA86F7C1D}">
      <dsp:nvSpPr>
        <dsp:cNvPr id="0" name=""/>
        <dsp:cNvSpPr/>
      </dsp:nvSpPr>
      <dsp:spPr>
        <a:xfrm>
          <a:off x="0" y="3531464"/>
          <a:ext cx="6900512" cy="491022"/>
        </a:xfrm>
        <a:prstGeom prst="roundRect">
          <a:avLst/>
        </a:prstGeom>
        <a:solidFill>
          <a:schemeClr val="accent5">
            <a:hueOff val="-4730980"/>
            <a:satOff val="-12193"/>
            <a:lumOff val="-8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Use of Volunteers</a:t>
          </a:r>
        </a:p>
      </dsp:txBody>
      <dsp:txXfrm>
        <a:off x="23970" y="3555434"/>
        <a:ext cx="6852572" cy="443082"/>
      </dsp:txXfrm>
    </dsp:sp>
    <dsp:sp modelId="{0C656A1B-1934-46F6-A775-5761B33529D8}">
      <dsp:nvSpPr>
        <dsp:cNvPr id="0" name=""/>
        <dsp:cNvSpPr/>
      </dsp:nvSpPr>
      <dsp:spPr>
        <a:xfrm>
          <a:off x="0" y="4035916"/>
          <a:ext cx="6900512" cy="491022"/>
        </a:xfrm>
        <a:prstGeom prst="round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Budget</a:t>
          </a:r>
        </a:p>
      </dsp:txBody>
      <dsp:txXfrm>
        <a:off x="23970" y="4059886"/>
        <a:ext cx="6852572" cy="443082"/>
      </dsp:txXfrm>
    </dsp:sp>
    <dsp:sp modelId="{7A4B994C-0467-458D-B238-4E4544A0D03D}">
      <dsp:nvSpPr>
        <dsp:cNvPr id="0" name=""/>
        <dsp:cNvSpPr/>
      </dsp:nvSpPr>
      <dsp:spPr>
        <a:xfrm>
          <a:off x="0" y="4540369"/>
          <a:ext cx="6900512" cy="491022"/>
        </a:xfrm>
        <a:prstGeom prst="roundRect">
          <a:avLst/>
        </a:prstGeom>
        <a:solidFill>
          <a:schemeClr val="accent5">
            <a:hueOff val="-6082688"/>
            <a:satOff val="-15677"/>
            <a:lumOff val="-10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Budget Narrative</a:t>
          </a:r>
        </a:p>
      </dsp:txBody>
      <dsp:txXfrm>
        <a:off x="23970" y="4564339"/>
        <a:ext cx="6852572" cy="443082"/>
      </dsp:txXfrm>
    </dsp:sp>
    <dsp:sp modelId="{137595B7-615A-4323-BA9C-2A996DC9ED2E}">
      <dsp:nvSpPr>
        <dsp:cNvPr id="0" name=""/>
        <dsp:cNvSpPr/>
      </dsp:nvSpPr>
      <dsp:spPr>
        <a:xfrm>
          <a:off x="0" y="5044822"/>
          <a:ext cx="6900512" cy="49102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Attachments</a:t>
          </a:r>
        </a:p>
      </dsp:txBody>
      <dsp:txXfrm>
        <a:off x="23970" y="5068792"/>
        <a:ext cx="6852572" cy="4430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63792-47B3-4E13-A9CA-6A999A1FD70B}">
      <dsp:nvSpPr>
        <dsp:cNvPr id="0" name=""/>
        <dsp:cNvSpPr/>
      </dsp:nvSpPr>
      <dsp:spPr>
        <a:xfrm>
          <a:off x="0" y="396731"/>
          <a:ext cx="6900512" cy="9639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Points of Contact for the grant (CJI will notify these individuals of your award notice) </a:t>
          </a:r>
        </a:p>
      </dsp:txBody>
      <dsp:txXfrm>
        <a:off x="0" y="396731"/>
        <a:ext cx="6900512" cy="963900"/>
      </dsp:txXfrm>
    </dsp:sp>
    <dsp:sp modelId="{1F31143A-946F-4EAA-AD90-BE9128605CCA}">
      <dsp:nvSpPr>
        <dsp:cNvPr id="0" name=""/>
        <dsp:cNvSpPr/>
      </dsp:nvSpPr>
      <dsp:spPr>
        <a:xfrm>
          <a:off x="345025" y="145811"/>
          <a:ext cx="4830358" cy="5018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Contact </a:t>
          </a:r>
        </a:p>
      </dsp:txBody>
      <dsp:txXfrm>
        <a:off x="369523" y="170309"/>
        <a:ext cx="4781362" cy="452844"/>
      </dsp:txXfrm>
    </dsp:sp>
    <dsp:sp modelId="{77F524D7-C608-41DF-A662-A9C731FECC30}">
      <dsp:nvSpPr>
        <dsp:cNvPr id="0" name=""/>
        <dsp:cNvSpPr/>
      </dsp:nvSpPr>
      <dsp:spPr>
        <a:xfrm>
          <a:off x="0" y="1703351"/>
          <a:ext cx="6900512" cy="2302650"/>
        </a:xfrm>
        <a:prstGeom prst="rect">
          <a:avLst/>
        </a:prstGeom>
        <a:solidFill>
          <a:schemeClr val="lt1">
            <a:alpha val="90000"/>
            <a:hueOff val="0"/>
            <a:satOff val="0"/>
            <a:lumOff val="0"/>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SAMs Registration must be up-to-date</a:t>
          </a:r>
        </a:p>
        <a:p>
          <a:pPr marL="171450" lvl="1" indent="-171450" algn="l" defTabSz="755650">
            <a:lnSpc>
              <a:spcPct val="90000"/>
            </a:lnSpc>
            <a:spcBef>
              <a:spcPct val="0"/>
            </a:spcBef>
            <a:spcAft>
              <a:spcPct val="15000"/>
            </a:spcAft>
            <a:buChar char="•"/>
          </a:pPr>
          <a:r>
            <a:rPr lang="en-US" sz="1700" kern="1200"/>
            <a:t>Audit </a:t>
          </a:r>
        </a:p>
        <a:p>
          <a:pPr marL="342900" lvl="2" indent="-171450" algn="l" defTabSz="755650">
            <a:lnSpc>
              <a:spcPct val="90000"/>
            </a:lnSpc>
            <a:spcBef>
              <a:spcPct val="0"/>
            </a:spcBef>
            <a:spcAft>
              <a:spcPct val="15000"/>
            </a:spcAft>
            <a:buChar char="•"/>
          </a:pPr>
          <a:r>
            <a:rPr lang="en-US" sz="1700" kern="1200" dirty="0"/>
            <a:t>If you receive more than $750,000 in </a:t>
          </a:r>
          <a:r>
            <a:rPr lang="en-US" sz="1700" b="1" kern="1200" dirty="0"/>
            <a:t>federal</a:t>
          </a:r>
          <a:r>
            <a:rPr lang="en-US" sz="1700" kern="1200" dirty="0"/>
            <a:t> grant funds, you are required to have an audit. This will be requested if CJI is aware that you receive more than $750,000.</a:t>
          </a:r>
        </a:p>
        <a:p>
          <a:pPr marL="342900" lvl="2" indent="-171450" algn="l" defTabSz="755650">
            <a:lnSpc>
              <a:spcPct val="90000"/>
            </a:lnSpc>
            <a:spcBef>
              <a:spcPct val="0"/>
            </a:spcBef>
            <a:spcAft>
              <a:spcPct val="15000"/>
            </a:spcAft>
            <a:buChar char="•"/>
          </a:pPr>
          <a:r>
            <a:rPr lang="en-US" sz="1700" kern="1200" dirty="0"/>
            <a:t>All government agency’s audits are included in the County audit and should all have one attached</a:t>
          </a:r>
        </a:p>
      </dsp:txBody>
      <dsp:txXfrm>
        <a:off x="0" y="1703351"/>
        <a:ext cx="6900512" cy="2302650"/>
      </dsp:txXfrm>
    </dsp:sp>
    <dsp:sp modelId="{45C93E20-3177-4902-B1AB-FFCD3087FE84}">
      <dsp:nvSpPr>
        <dsp:cNvPr id="0" name=""/>
        <dsp:cNvSpPr/>
      </dsp:nvSpPr>
      <dsp:spPr>
        <a:xfrm>
          <a:off x="345025" y="1452431"/>
          <a:ext cx="4830358" cy="50184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Project Information</a:t>
          </a:r>
        </a:p>
      </dsp:txBody>
      <dsp:txXfrm>
        <a:off x="369523" y="1476929"/>
        <a:ext cx="4781362" cy="452844"/>
      </dsp:txXfrm>
    </dsp:sp>
    <dsp:sp modelId="{91A0F981-C60E-40C0-835F-843C807007E6}">
      <dsp:nvSpPr>
        <dsp:cNvPr id="0" name=""/>
        <dsp:cNvSpPr/>
      </dsp:nvSpPr>
      <dsp:spPr>
        <a:xfrm>
          <a:off x="0" y="4348721"/>
          <a:ext cx="6900512" cy="722925"/>
        </a:xfrm>
        <a:prstGeom prst="rect">
          <a:avLst/>
        </a:prstGeom>
        <a:solidFill>
          <a:schemeClr val="lt1">
            <a:alpha val="90000"/>
            <a:hueOff val="0"/>
            <a:satOff val="0"/>
            <a:lumOff val="0"/>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Information about your proposed FVPSA ARP grant</a:t>
          </a:r>
        </a:p>
      </dsp:txBody>
      <dsp:txXfrm>
        <a:off x="0" y="4348721"/>
        <a:ext cx="6900512" cy="722925"/>
      </dsp:txXfrm>
    </dsp:sp>
    <dsp:sp modelId="{3B15A007-6654-440C-BC15-20CDD4B4FCD6}">
      <dsp:nvSpPr>
        <dsp:cNvPr id="0" name=""/>
        <dsp:cNvSpPr/>
      </dsp:nvSpPr>
      <dsp:spPr>
        <a:xfrm>
          <a:off x="345025" y="4097801"/>
          <a:ext cx="4830358" cy="50184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Programmatic Information</a:t>
          </a:r>
        </a:p>
      </dsp:txBody>
      <dsp:txXfrm>
        <a:off x="369523" y="4122299"/>
        <a:ext cx="4781362" cy="452844"/>
      </dsp:txXfrm>
    </dsp:sp>
    <dsp:sp modelId="{E7ECAAE7-E66A-4D1F-B429-F6CF9A2BE117}">
      <dsp:nvSpPr>
        <dsp:cNvPr id="0" name=""/>
        <dsp:cNvSpPr/>
      </dsp:nvSpPr>
      <dsp:spPr>
        <a:xfrm>
          <a:off x="0" y="5414366"/>
          <a:ext cx="6900512" cy="4284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609A768B-ED96-4792-A7C6-0976EA12B222}">
      <dsp:nvSpPr>
        <dsp:cNvPr id="0" name=""/>
        <dsp:cNvSpPr/>
      </dsp:nvSpPr>
      <dsp:spPr>
        <a:xfrm>
          <a:off x="345025" y="5163446"/>
          <a:ext cx="4830358" cy="50184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Problem Statement &amp; Analysis </a:t>
          </a:r>
        </a:p>
      </dsp:txBody>
      <dsp:txXfrm>
        <a:off x="369523" y="5187944"/>
        <a:ext cx="4781362" cy="4528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AD6E08-5C15-4B96-B384-1848772CBB89}">
      <dsp:nvSpPr>
        <dsp:cNvPr id="0" name=""/>
        <dsp:cNvSpPr/>
      </dsp:nvSpPr>
      <dsp:spPr>
        <a:xfrm>
          <a:off x="0" y="329565"/>
          <a:ext cx="6900512" cy="23814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74904" rIns="535556"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a:t>The goal should directly address the problem identified in the Problem Statement.</a:t>
          </a:r>
        </a:p>
        <a:p>
          <a:pPr marL="171450" lvl="1" indent="-171450" algn="l" defTabSz="800100">
            <a:lnSpc>
              <a:spcPct val="90000"/>
            </a:lnSpc>
            <a:spcBef>
              <a:spcPct val="0"/>
            </a:spcBef>
            <a:spcAft>
              <a:spcPct val="15000"/>
            </a:spcAft>
            <a:buChar char="•"/>
          </a:pPr>
          <a:r>
            <a:rPr lang="en-US" sz="1800" kern="1200" dirty="0"/>
            <a:t>Objectives are the steps needed to achieve goals. Objectives should be concrete, action-oriented, measurable and Specific, Measurable, Achievable, Realistic, Timely (SMART).</a:t>
          </a:r>
        </a:p>
        <a:p>
          <a:pPr marL="171450" lvl="1" indent="-171450" algn="l" defTabSz="800100">
            <a:lnSpc>
              <a:spcPct val="90000"/>
            </a:lnSpc>
            <a:spcBef>
              <a:spcPct val="0"/>
            </a:spcBef>
            <a:spcAft>
              <a:spcPct val="15000"/>
            </a:spcAft>
            <a:buChar char="•"/>
          </a:pPr>
          <a:r>
            <a:rPr lang="en-US" sz="1800" kern="1200" dirty="0"/>
            <a:t>Outcomes measure objectives and are criteria for how the program is deemed to be effective.</a:t>
          </a:r>
        </a:p>
      </dsp:txBody>
      <dsp:txXfrm>
        <a:off x="0" y="329565"/>
        <a:ext cx="6900512" cy="2381400"/>
      </dsp:txXfrm>
    </dsp:sp>
    <dsp:sp modelId="{2F50645F-4135-4679-B5AB-27836450C312}">
      <dsp:nvSpPr>
        <dsp:cNvPr id="0" name=""/>
        <dsp:cNvSpPr/>
      </dsp:nvSpPr>
      <dsp:spPr>
        <a:xfrm>
          <a:off x="345025" y="63885"/>
          <a:ext cx="4830358" cy="5313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800100">
            <a:lnSpc>
              <a:spcPct val="90000"/>
            </a:lnSpc>
            <a:spcBef>
              <a:spcPct val="0"/>
            </a:spcBef>
            <a:spcAft>
              <a:spcPct val="35000"/>
            </a:spcAft>
            <a:buNone/>
          </a:pPr>
          <a:r>
            <a:rPr lang="en-US" sz="1800" kern="1200"/>
            <a:t>Goal, Objective, and Outcomes</a:t>
          </a:r>
        </a:p>
      </dsp:txBody>
      <dsp:txXfrm>
        <a:off x="370964" y="89824"/>
        <a:ext cx="4778480" cy="479482"/>
      </dsp:txXfrm>
    </dsp:sp>
    <dsp:sp modelId="{2375F742-61FF-4732-A683-B48767F1F6F6}">
      <dsp:nvSpPr>
        <dsp:cNvPr id="0" name=""/>
        <dsp:cNvSpPr/>
      </dsp:nvSpPr>
      <dsp:spPr>
        <a:xfrm>
          <a:off x="0" y="3073845"/>
          <a:ext cx="6900512" cy="765450"/>
        </a:xfrm>
        <a:prstGeom prst="rect">
          <a:avLst/>
        </a:prstGeom>
        <a:solidFill>
          <a:schemeClr val="lt1">
            <a:alpha val="90000"/>
            <a:hueOff val="0"/>
            <a:satOff val="0"/>
            <a:lumOff val="0"/>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74904" rIns="535556"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a:t>What? Who? Where? Why? When? How?</a:t>
          </a:r>
        </a:p>
      </dsp:txBody>
      <dsp:txXfrm>
        <a:off x="0" y="3073845"/>
        <a:ext cx="6900512" cy="765450"/>
      </dsp:txXfrm>
    </dsp:sp>
    <dsp:sp modelId="{D2282E75-9A52-47B2-9850-707EC2631640}">
      <dsp:nvSpPr>
        <dsp:cNvPr id="0" name=""/>
        <dsp:cNvSpPr/>
      </dsp:nvSpPr>
      <dsp:spPr>
        <a:xfrm>
          <a:off x="345025" y="2808165"/>
          <a:ext cx="4830358" cy="53136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800100">
            <a:lnSpc>
              <a:spcPct val="90000"/>
            </a:lnSpc>
            <a:spcBef>
              <a:spcPct val="0"/>
            </a:spcBef>
            <a:spcAft>
              <a:spcPct val="35000"/>
            </a:spcAft>
            <a:buNone/>
          </a:pPr>
          <a:r>
            <a:rPr lang="en-US" sz="1800" kern="1200"/>
            <a:t>Program Description</a:t>
          </a:r>
        </a:p>
      </dsp:txBody>
      <dsp:txXfrm>
        <a:off x="370964" y="2834104"/>
        <a:ext cx="4778480" cy="479482"/>
      </dsp:txXfrm>
    </dsp:sp>
    <dsp:sp modelId="{1E734C95-4555-46ED-B5A1-04D77E298A53}">
      <dsp:nvSpPr>
        <dsp:cNvPr id="0" name=""/>
        <dsp:cNvSpPr/>
      </dsp:nvSpPr>
      <dsp:spPr>
        <a:xfrm>
          <a:off x="0" y="4202175"/>
          <a:ext cx="6900512" cy="453600"/>
        </a:xfrm>
        <a:prstGeom prst="rect">
          <a:avLst/>
        </a:prstGeom>
        <a:solidFill>
          <a:schemeClr val="lt1">
            <a:alpha val="90000"/>
            <a:hueOff val="0"/>
            <a:satOff val="0"/>
            <a:lumOff val="0"/>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dsp:style>
    </dsp:sp>
    <dsp:sp modelId="{42464100-1A15-43B8-A193-594673EB7AFF}">
      <dsp:nvSpPr>
        <dsp:cNvPr id="0" name=""/>
        <dsp:cNvSpPr/>
      </dsp:nvSpPr>
      <dsp:spPr>
        <a:xfrm>
          <a:off x="345025" y="3936495"/>
          <a:ext cx="4830358" cy="53136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800100">
            <a:lnSpc>
              <a:spcPct val="90000"/>
            </a:lnSpc>
            <a:spcBef>
              <a:spcPct val="0"/>
            </a:spcBef>
            <a:spcAft>
              <a:spcPct val="35000"/>
            </a:spcAft>
            <a:buNone/>
          </a:pPr>
          <a:r>
            <a:rPr lang="en-US" sz="1800" kern="1200"/>
            <a:t>Evidence Based/Best Practice</a:t>
          </a:r>
        </a:p>
      </dsp:txBody>
      <dsp:txXfrm>
        <a:off x="370964" y="3962434"/>
        <a:ext cx="4778480" cy="479482"/>
      </dsp:txXfrm>
    </dsp:sp>
    <dsp:sp modelId="{A812EBE4-F34C-4D49-8727-A75AF6A794D7}">
      <dsp:nvSpPr>
        <dsp:cNvPr id="0" name=""/>
        <dsp:cNvSpPr/>
      </dsp:nvSpPr>
      <dsp:spPr>
        <a:xfrm>
          <a:off x="0" y="5018655"/>
          <a:ext cx="6900512" cy="4536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DB0F20A0-FC57-4E86-8A25-0798C33B4C8E}">
      <dsp:nvSpPr>
        <dsp:cNvPr id="0" name=""/>
        <dsp:cNvSpPr/>
      </dsp:nvSpPr>
      <dsp:spPr>
        <a:xfrm>
          <a:off x="345025" y="4752975"/>
          <a:ext cx="4830358" cy="53136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800100">
            <a:lnSpc>
              <a:spcPct val="90000"/>
            </a:lnSpc>
            <a:spcBef>
              <a:spcPct val="0"/>
            </a:spcBef>
            <a:spcAft>
              <a:spcPct val="35000"/>
            </a:spcAft>
            <a:buNone/>
          </a:pPr>
          <a:r>
            <a:rPr lang="en-US" sz="1800" kern="1200"/>
            <a:t>Use of Volunteers</a:t>
          </a:r>
        </a:p>
      </dsp:txBody>
      <dsp:txXfrm>
        <a:off x="370964" y="4778914"/>
        <a:ext cx="4778480" cy="47948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3C916A-A417-491C-824A-02826BE2D1AE}" type="datetimeFigureOut">
              <a:rPr lang="en-US" smtClean="0"/>
              <a:t>7/22/2021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0CB258-05D8-4DC4-A083-0A2988749BCD}" type="slidenum">
              <a:rPr lang="en-US" smtClean="0"/>
              <a:t>‹#›</a:t>
            </a:fld>
            <a:endParaRPr lang="en-US"/>
          </a:p>
        </p:txBody>
      </p:sp>
    </p:spTree>
    <p:extLst>
      <p:ext uri="{BB962C8B-B14F-4D97-AF65-F5344CB8AC3E}">
        <p14:creationId xmlns:p14="http://schemas.microsoft.com/office/powerpoint/2010/main" val="3363848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access the different components of the application you will need to navigate to the forms menu. </a:t>
            </a:r>
          </a:p>
        </p:txBody>
      </p:sp>
      <p:sp>
        <p:nvSpPr>
          <p:cNvPr id="4" name="Slide Number Placeholder 3"/>
          <p:cNvSpPr>
            <a:spLocks noGrp="1"/>
          </p:cNvSpPr>
          <p:nvPr>
            <p:ph type="sldNum" sz="quarter" idx="5"/>
          </p:nvPr>
        </p:nvSpPr>
        <p:spPr/>
        <p:txBody>
          <a:bodyPr/>
          <a:lstStyle/>
          <a:p>
            <a:fld id="{590CB258-05D8-4DC4-A083-0A2988749BCD}" type="slidenum">
              <a:rPr lang="en-US" smtClean="0"/>
              <a:t>14</a:t>
            </a:fld>
            <a:endParaRPr lang="en-US"/>
          </a:p>
        </p:txBody>
      </p:sp>
    </p:spTree>
    <p:extLst>
      <p:ext uri="{BB962C8B-B14F-4D97-AF65-F5344CB8AC3E}">
        <p14:creationId xmlns:p14="http://schemas.microsoft.com/office/powerpoint/2010/main" val="443259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0EEE2-7B92-49DB-B144-F46281280F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B8AFFB-83C0-4C1A-A500-A57D6F196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8BBC4A-8487-4B18-A927-496E7550D3C0}"/>
              </a:ext>
            </a:extLst>
          </p:cNvPr>
          <p:cNvSpPr>
            <a:spLocks noGrp="1"/>
          </p:cNvSpPr>
          <p:nvPr>
            <p:ph type="dt" sz="half" idx="10"/>
          </p:nvPr>
        </p:nvSpPr>
        <p:spPr/>
        <p:txBody>
          <a:bodyPr/>
          <a:lstStyle/>
          <a:p>
            <a:fld id="{E82583CB-9AB2-4DEE-AD7F-5DD412C7139E}" type="datetimeFigureOut">
              <a:rPr lang="en-US" smtClean="0"/>
              <a:t>7/22/2021</a:t>
            </a:fld>
            <a:endParaRPr lang="en-US"/>
          </a:p>
        </p:txBody>
      </p:sp>
      <p:sp>
        <p:nvSpPr>
          <p:cNvPr id="5" name="Footer Placeholder 4">
            <a:extLst>
              <a:ext uri="{FF2B5EF4-FFF2-40B4-BE49-F238E27FC236}">
                <a16:creationId xmlns:a16="http://schemas.microsoft.com/office/drawing/2014/main" id="{CE19B597-6ED7-44AB-BEEE-FB71C4A613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45168-9DB6-41F7-91C5-8885935D8F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810547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ED02B-9570-40D4-9F43-5ADA9A087F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49BB18-7E86-4FBA-ADCD-4CED4EC678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F8A3EE-01B2-4148-82FC-01492D80EDDA}"/>
              </a:ext>
            </a:extLst>
          </p:cNvPr>
          <p:cNvSpPr>
            <a:spLocks noGrp="1"/>
          </p:cNvSpPr>
          <p:nvPr>
            <p:ph type="dt" sz="half" idx="10"/>
          </p:nvPr>
        </p:nvSpPr>
        <p:spPr/>
        <p:txBody>
          <a:bodyPr/>
          <a:lstStyle/>
          <a:p>
            <a:fld id="{E82583CB-9AB2-4DEE-AD7F-5DD412C7139E}" type="datetimeFigureOut">
              <a:rPr lang="en-US" smtClean="0"/>
              <a:t>7/22/2021</a:t>
            </a:fld>
            <a:endParaRPr lang="en-US"/>
          </a:p>
        </p:txBody>
      </p:sp>
      <p:sp>
        <p:nvSpPr>
          <p:cNvPr id="5" name="Footer Placeholder 4">
            <a:extLst>
              <a:ext uri="{FF2B5EF4-FFF2-40B4-BE49-F238E27FC236}">
                <a16:creationId xmlns:a16="http://schemas.microsoft.com/office/drawing/2014/main" id="{F4B02947-524D-42F6-93C9-B7490F7B0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A8A7E-D1FC-4C7F-BF5C-46FBAED8A490}"/>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382301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49C8FC-1434-4CE5-9959-32367E4743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2C0767-619D-4FBF-B0A6-AA006F55DB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6DC66B-3C5F-490B-8FBE-BA6611CA54AE}"/>
              </a:ext>
            </a:extLst>
          </p:cNvPr>
          <p:cNvSpPr>
            <a:spLocks noGrp="1"/>
          </p:cNvSpPr>
          <p:nvPr>
            <p:ph type="dt" sz="half" idx="10"/>
          </p:nvPr>
        </p:nvSpPr>
        <p:spPr/>
        <p:txBody>
          <a:bodyPr/>
          <a:lstStyle/>
          <a:p>
            <a:fld id="{E82583CB-9AB2-4DEE-AD7F-5DD412C7139E}" type="datetimeFigureOut">
              <a:rPr lang="en-US" smtClean="0"/>
              <a:t>7/22/2021</a:t>
            </a:fld>
            <a:endParaRPr lang="en-US"/>
          </a:p>
        </p:txBody>
      </p:sp>
      <p:sp>
        <p:nvSpPr>
          <p:cNvPr id="5" name="Footer Placeholder 4">
            <a:extLst>
              <a:ext uri="{FF2B5EF4-FFF2-40B4-BE49-F238E27FC236}">
                <a16:creationId xmlns:a16="http://schemas.microsoft.com/office/drawing/2014/main" id="{556AD1CC-BE43-4307-862E-5DB47D6469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9BF71-2E20-4401-BA41-F947464BA8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2523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8601D-76EB-44CF-90D9-5DFA76EF0E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1C4241-EA74-4C3E-A224-0F9A6A274E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114AEE-7B6B-48BF-B171-F3D4296120A5}"/>
              </a:ext>
            </a:extLst>
          </p:cNvPr>
          <p:cNvSpPr>
            <a:spLocks noGrp="1"/>
          </p:cNvSpPr>
          <p:nvPr>
            <p:ph type="dt" sz="half" idx="10"/>
          </p:nvPr>
        </p:nvSpPr>
        <p:spPr/>
        <p:txBody>
          <a:bodyPr/>
          <a:lstStyle/>
          <a:p>
            <a:fld id="{E82583CB-9AB2-4DEE-AD7F-5DD412C7139E}" type="datetimeFigureOut">
              <a:rPr lang="en-US" smtClean="0"/>
              <a:t>7/22/2021</a:t>
            </a:fld>
            <a:endParaRPr lang="en-US"/>
          </a:p>
        </p:txBody>
      </p:sp>
      <p:sp>
        <p:nvSpPr>
          <p:cNvPr id="5" name="Footer Placeholder 4">
            <a:extLst>
              <a:ext uri="{FF2B5EF4-FFF2-40B4-BE49-F238E27FC236}">
                <a16:creationId xmlns:a16="http://schemas.microsoft.com/office/drawing/2014/main" id="{531F2BAA-4E5D-4544-BBB0-328EFE919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454BDD-56AB-4200-954A-1FBDD0B94A4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74950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2FFE-AE3E-4F47-B09E-50E2B61CA9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83B3F4-69EC-4959-A201-64C971FDD7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1631D1-8452-4F42-A34F-880B6F779276}"/>
              </a:ext>
            </a:extLst>
          </p:cNvPr>
          <p:cNvSpPr>
            <a:spLocks noGrp="1"/>
          </p:cNvSpPr>
          <p:nvPr>
            <p:ph type="dt" sz="half" idx="10"/>
          </p:nvPr>
        </p:nvSpPr>
        <p:spPr/>
        <p:txBody>
          <a:bodyPr/>
          <a:lstStyle/>
          <a:p>
            <a:fld id="{E82583CB-9AB2-4DEE-AD7F-5DD412C7139E}" type="datetimeFigureOut">
              <a:rPr lang="en-US" smtClean="0"/>
              <a:t>7/22/2021</a:t>
            </a:fld>
            <a:endParaRPr lang="en-US"/>
          </a:p>
        </p:txBody>
      </p:sp>
      <p:sp>
        <p:nvSpPr>
          <p:cNvPr id="5" name="Footer Placeholder 4">
            <a:extLst>
              <a:ext uri="{FF2B5EF4-FFF2-40B4-BE49-F238E27FC236}">
                <a16:creationId xmlns:a16="http://schemas.microsoft.com/office/drawing/2014/main" id="{AD1BE5E2-1853-4284-B44F-E7C5C4050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0E553-F934-4EBE-93FE-1B6EBCE50D9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98069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9C2D-26EF-48B0-96A8-B467AA9D7E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E9C61A-3B4D-4260-AF6A-6CAAB0CC67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B5F61C-2A6B-4857-9643-4E5EBD7062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157A3E-0726-4DCB-A713-5ADC081CAA7A}"/>
              </a:ext>
            </a:extLst>
          </p:cNvPr>
          <p:cNvSpPr>
            <a:spLocks noGrp="1"/>
          </p:cNvSpPr>
          <p:nvPr>
            <p:ph type="dt" sz="half" idx="10"/>
          </p:nvPr>
        </p:nvSpPr>
        <p:spPr/>
        <p:txBody>
          <a:bodyPr/>
          <a:lstStyle/>
          <a:p>
            <a:fld id="{E82583CB-9AB2-4DEE-AD7F-5DD412C7139E}" type="datetimeFigureOut">
              <a:rPr lang="en-US" smtClean="0"/>
              <a:t>7/22/2021</a:t>
            </a:fld>
            <a:endParaRPr lang="en-US"/>
          </a:p>
        </p:txBody>
      </p:sp>
      <p:sp>
        <p:nvSpPr>
          <p:cNvPr id="6" name="Footer Placeholder 5">
            <a:extLst>
              <a:ext uri="{FF2B5EF4-FFF2-40B4-BE49-F238E27FC236}">
                <a16:creationId xmlns:a16="http://schemas.microsoft.com/office/drawing/2014/main" id="{9C853225-8236-47E6-AE84-EA92E2168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EAD30F-DB28-42AD-AA91-3C96BA4EF2C8}"/>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007891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D0845-3454-409E-8336-644E371FE7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994943-8223-41D6-8DED-37D7442B03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77EEEA-EB28-45A1-8DF1-DAABE412DC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B88F15-54BA-41AC-889C-818FEECBE9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DF1A90-565E-442A-9D3F-2589BE034F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1221F9-A878-4E8B-9A1F-9AB30948FF9E}"/>
              </a:ext>
            </a:extLst>
          </p:cNvPr>
          <p:cNvSpPr>
            <a:spLocks noGrp="1"/>
          </p:cNvSpPr>
          <p:nvPr>
            <p:ph type="dt" sz="half" idx="10"/>
          </p:nvPr>
        </p:nvSpPr>
        <p:spPr/>
        <p:txBody>
          <a:bodyPr/>
          <a:lstStyle/>
          <a:p>
            <a:fld id="{E82583CB-9AB2-4DEE-AD7F-5DD412C7139E}" type="datetimeFigureOut">
              <a:rPr lang="en-US" smtClean="0"/>
              <a:t>7/22/2021</a:t>
            </a:fld>
            <a:endParaRPr lang="en-US"/>
          </a:p>
        </p:txBody>
      </p:sp>
      <p:sp>
        <p:nvSpPr>
          <p:cNvPr id="8" name="Footer Placeholder 7">
            <a:extLst>
              <a:ext uri="{FF2B5EF4-FFF2-40B4-BE49-F238E27FC236}">
                <a16:creationId xmlns:a16="http://schemas.microsoft.com/office/drawing/2014/main" id="{E1FE67CB-6246-4336-844B-FC8148687C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30FD21-D761-4AE3-BE27-A63885065A3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542575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A93B1-0051-4B3F-A6CE-0E4F84A303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D0B914-D9D6-43B4-BD92-F94131C6832F}"/>
              </a:ext>
            </a:extLst>
          </p:cNvPr>
          <p:cNvSpPr>
            <a:spLocks noGrp="1"/>
          </p:cNvSpPr>
          <p:nvPr>
            <p:ph type="dt" sz="half" idx="10"/>
          </p:nvPr>
        </p:nvSpPr>
        <p:spPr/>
        <p:txBody>
          <a:bodyPr/>
          <a:lstStyle/>
          <a:p>
            <a:fld id="{E82583CB-9AB2-4DEE-AD7F-5DD412C7139E}" type="datetimeFigureOut">
              <a:rPr lang="en-US" smtClean="0"/>
              <a:t>7/22/2021</a:t>
            </a:fld>
            <a:endParaRPr lang="en-US"/>
          </a:p>
        </p:txBody>
      </p:sp>
      <p:sp>
        <p:nvSpPr>
          <p:cNvPr id="4" name="Footer Placeholder 3">
            <a:extLst>
              <a:ext uri="{FF2B5EF4-FFF2-40B4-BE49-F238E27FC236}">
                <a16:creationId xmlns:a16="http://schemas.microsoft.com/office/drawing/2014/main" id="{AFAAD7AF-FDB8-467D-897B-54D3F7FBD6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9160E8-5BA9-4E6D-B67C-B8E260D94F1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70433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71F805-BE54-48BC-BB6F-8082D5E357EE}"/>
              </a:ext>
            </a:extLst>
          </p:cNvPr>
          <p:cNvSpPr>
            <a:spLocks noGrp="1"/>
          </p:cNvSpPr>
          <p:nvPr>
            <p:ph type="dt" sz="half" idx="10"/>
          </p:nvPr>
        </p:nvSpPr>
        <p:spPr/>
        <p:txBody>
          <a:bodyPr/>
          <a:lstStyle/>
          <a:p>
            <a:fld id="{E82583CB-9AB2-4DEE-AD7F-5DD412C7139E}" type="datetimeFigureOut">
              <a:rPr lang="en-US" smtClean="0"/>
              <a:t>7/22/2021</a:t>
            </a:fld>
            <a:endParaRPr lang="en-US"/>
          </a:p>
        </p:txBody>
      </p:sp>
      <p:sp>
        <p:nvSpPr>
          <p:cNvPr id="3" name="Footer Placeholder 2">
            <a:extLst>
              <a:ext uri="{FF2B5EF4-FFF2-40B4-BE49-F238E27FC236}">
                <a16:creationId xmlns:a16="http://schemas.microsoft.com/office/drawing/2014/main" id="{E501935A-E1C4-4C2E-B46E-AC5CE6F0B6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7A1102-457D-44CF-961E-B0E9A5B991CF}"/>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99159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BB99B-55E0-4C55-A87B-6A9D3B530B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BB0D78-3EFB-4289-B007-7C3E18EECB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C78B6C-435D-4A80-BE14-7B2F3F5E6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B72AAD-01D7-46ED-8799-EE98A4C26C7C}"/>
              </a:ext>
            </a:extLst>
          </p:cNvPr>
          <p:cNvSpPr>
            <a:spLocks noGrp="1"/>
          </p:cNvSpPr>
          <p:nvPr>
            <p:ph type="dt" sz="half" idx="10"/>
          </p:nvPr>
        </p:nvSpPr>
        <p:spPr/>
        <p:txBody>
          <a:bodyPr/>
          <a:lstStyle/>
          <a:p>
            <a:fld id="{E82583CB-9AB2-4DEE-AD7F-5DD412C7139E}" type="datetimeFigureOut">
              <a:rPr lang="en-US" smtClean="0"/>
              <a:t>7/22/2021</a:t>
            </a:fld>
            <a:endParaRPr lang="en-US"/>
          </a:p>
        </p:txBody>
      </p:sp>
      <p:sp>
        <p:nvSpPr>
          <p:cNvPr id="6" name="Footer Placeholder 5">
            <a:extLst>
              <a:ext uri="{FF2B5EF4-FFF2-40B4-BE49-F238E27FC236}">
                <a16:creationId xmlns:a16="http://schemas.microsoft.com/office/drawing/2014/main" id="{6A477576-8C0C-4679-9505-99F9A7F23F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927465-2CBC-49AA-B363-9D9CDEAEB834}"/>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64728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E025-5E40-4A9A-965A-27458D2E76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A751DB-1B0A-4A66-8B34-30CEF0D4F9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0575D0-FBBD-4A95-BE8F-4BFAEB763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3E055-7AAE-4226-A709-26884101D0FB}"/>
              </a:ext>
            </a:extLst>
          </p:cNvPr>
          <p:cNvSpPr>
            <a:spLocks noGrp="1"/>
          </p:cNvSpPr>
          <p:nvPr>
            <p:ph type="dt" sz="half" idx="10"/>
          </p:nvPr>
        </p:nvSpPr>
        <p:spPr/>
        <p:txBody>
          <a:bodyPr/>
          <a:lstStyle/>
          <a:p>
            <a:fld id="{E82583CB-9AB2-4DEE-AD7F-5DD412C7139E}" type="datetimeFigureOut">
              <a:rPr lang="en-US" smtClean="0"/>
              <a:t>7/22/2021</a:t>
            </a:fld>
            <a:endParaRPr lang="en-US"/>
          </a:p>
        </p:txBody>
      </p:sp>
      <p:sp>
        <p:nvSpPr>
          <p:cNvPr id="6" name="Footer Placeholder 5">
            <a:extLst>
              <a:ext uri="{FF2B5EF4-FFF2-40B4-BE49-F238E27FC236}">
                <a16:creationId xmlns:a16="http://schemas.microsoft.com/office/drawing/2014/main" id="{790D8C90-943E-40A1-9D10-D4320DD15E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2DF0C-081E-4F00-9E09-BD3E994464E6}"/>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6313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86683B-FAA2-401E-81C1-D88FAF52ED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A38DCA-0ABC-4A93-A413-3FBCA543FC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DDB30-09EC-419B-8E99-C59D297351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583CB-9AB2-4DEE-AD7F-5DD412C7139E}" type="datetimeFigureOut">
              <a:rPr lang="en-US" smtClean="0"/>
              <a:t>7/22/2021</a:t>
            </a:fld>
            <a:endParaRPr lang="en-US"/>
          </a:p>
        </p:txBody>
      </p:sp>
      <p:sp>
        <p:nvSpPr>
          <p:cNvPr id="5" name="Footer Placeholder 4">
            <a:extLst>
              <a:ext uri="{FF2B5EF4-FFF2-40B4-BE49-F238E27FC236}">
                <a16:creationId xmlns:a16="http://schemas.microsoft.com/office/drawing/2014/main" id="{84FAE944-D1CB-41A9-A585-1F49D12C56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FC8182-D2F5-48FB-A3CC-9CE9A4303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138396-70F3-4E3E-8565-FA60BBAEA9DA}" type="slidenum">
              <a:rPr lang="en-US" smtClean="0"/>
              <a:t>‹#›</a:t>
            </a:fld>
            <a:endParaRPr lang="en-US"/>
          </a:p>
        </p:txBody>
      </p:sp>
    </p:spTree>
    <p:extLst>
      <p:ext uri="{BB962C8B-B14F-4D97-AF65-F5344CB8AC3E}">
        <p14:creationId xmlns:p14="http://schemas.microsoft.com/office/powerpoint/2010/main" val="4144516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in.gov/cji/victim-services/resources/" TargetMode="External"/><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in.gov/cji/victim-services/family-violence-prevention-and-services-ac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5DCB5928-DC7D-4612-9922-441966E156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1" name="Freeform: Shape 50">
            <a:extLst>
              <a:ext uri="{FF2B5EF4-FFF2-40B4-BE49-F238E27FC236}">
                <a16:creationId xmlns:a16="http://schemas.microsoft.com/office/drawing/2014/main" id="{682C1161-1736-45EC-99B7-33F3CAE9D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6E6E6"/>
            </a:solidFill>
          </a:ln>
          <a:effectLst>
            <a:outerShdw blurRad="762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53" name="Freeform: Shape 52">
            <a:extLst>
              <a:ext uri="{FF2B5EF4-FFF2-40B4-BE49-F238E27FC236}">
                <a16:creationId xmlns:a16="http://schemas.microsoft.com/office/drawing/2014/main" id="{84D4DDB8-B68F-45B0-9F62-C4279996F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38B4565-CF0E-409D-A7E9-1E5E1BB79F41}"/>
              </a:ext>
            </a:extLst>
          </p:cNvPr>
          <p:cNvSpPr>
            <a:spLocks noGrp="1"/>
          </p:cNvSpPr>
          <p:nvPr>
            <p:ph type="title"/>
          </p:nvPr>
        </p:nvSpPr>
        <p:spPr>
          <a:xfrm>
            <a:off x="477981" y="1122363"/>
            <a:ext cx="4023360" cy="3204134"/>
          </a:xfrm>
        </p:spPr>
        <p:txBody>
          <a:bodyPr vert="horz" lIns="91440" tIns="45720" rIns="91440" bIns="45720" rtlCol="0" anchor="b">
            <a:normAutofit fontScale="90000"/>
          </a:bodyPr>
          <a:lstStyle/>
          <a:p>
            <a:br>
              <a:rPr lang="en-US" b="0" i="0" u="none" strike="noStrike" kern="1200" baseline="0" dirty="0">
                <a:solidFill>
                  <a:schemeClr val="tx1"/>
                </a:solidFill>
                <a:latin typeface="+mj-lt"/>
                <a:ea typeface="+mj-ea"/>
                <a:cs typeface="+mj-cs"/>
              </a:rPr>
            </a:br>
            <a:r>
              <a:rPr lang="en-US" b="1" i="0" u="none" strike="noStrike" kern="1200" baseline="0" dirty="0">
                <a:solidFill>
                  <a:schemeClr val="tx1"/>
                </a:solidFill>
                <a:latin typeface="+mj-lt"/>
                <a:ea typeface="+mj-ea"/>
                <a:cs typeface="+mj-cs"/>
              </a:rPr>
              <a:t>2021-2023 </a:t>
            </a:r>
            <a:r>
              <a:rPr lang="en-US" b="1" kern="1200" dirty="0">
                <a:solidFill>
                  <a:schemeClr val="tx1"/>
                </a:solidFill>
                <a:latin typeface="+mj-lt"/>
                <a:ea typeface="+mj-ea"/>
                <a:cs typeface="+mj-cs"/>
              </a:rPr>
              <a:t>FVPSA American Rescue Plan (ARP) RFP Webinar</a:t>
            </a:r>
          </a:p>
        </p:txBody>
      </p:sp>
      <p:sp>
        <p:nvSpPr>
          <p:cNvPr id="9" name="Subtitle 2">
            <a:extLst>
              <a:ext uri="{FF2B5EF4-FFF2-40B4-BE49-F238E27FC236}">
                <a16:creationId xmlns:a16="http://schemas.microsoft.com/office/drawing/2014/main" id="{80B758F4-7E88-411F-8178-09F0D4179539}"/>
              </a:ext>
            </a:extLst>
          </p:cNvPr>
          <p:cNvSpPr txBox="1">
            <a:spLocks/>
          </p:cNvSpPr>
          <p:nvPr/>
        </p:nvSpPr>
        <p:spPr>
          <a:xfrm>
            <a:off x="477981" y="4872922"/>
            <a:ext cx="3933306" cy="12081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2000" kern="1200" dirty="0">
                <a:solidFill>
                  <a:schemeClr val="tx1"/>
                </a:solidFill>
                <a:latin typeface="+mn-lt"/>
                <a:ea typeface="+mn-ea"/>
                <a:cs typeface="+mn-cs"/>
              </a:rPr>
              <a:t>July </a:t>
            </a:r>
            <a:r>
              <a:rPr lang="en-US" sz="2000" dirty="0"/>
              <a:t>22</a:t>
            </a:r>
            <a:r>
              <a:rPr lang="en-US" sz="2000" baseline="30000" dirty="0"/>
              <a:t>nd</a:t>
            </a:r>
            <a:r>
              <a:rPr lang="en-US" sz="2000" kern="1200" dirty="0">
                <a:solidFill>
                  <a:schemeClr val="tx1"/>
                </a:solidFill>
                <a:latin typeface="+mn-lt"/>
                <a:ea typeface="+mn-ea"/>
                <a:cs typeface="+mn-cs"/>
              </a:rPr>
              <a:t>, 2021</a:t>
            </a:r>
          </a:p>
        </p:txBody>
      </p:sp>
      <p:sp>
        <p:nvSpPr>
          <p:cNvPr id="55" name="Rectangle 54">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7" name="Rectangle 56">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descr="A picture containing drawing&#10;&#10;Description automatically generated">
            <a:extLst>
              <a:ext uri="{FF2B5EF4-FFF2-40B4-BE49-F238E27FC236}">
                <a16:creationId xmlns:a16="http://schemas.microsoft.com/office/drawing/2014/main" id="{48E6F93F-1577-4AB1-AD65-FFEAA2E32693}"/>
              </a:ext>
            </a:extLst>
          </p:cNvPr>
          <p:cNvPicPr>
            <a:picLocks noChangeAspect="1"/>
          </p:cNvPicPr>
          <p:nvPr/>
        </p:nvPicPr>
        <p:blipFill>
          <a:blip r:embed="rId2"/>
          <a:stretch>
            <a:fillRect/>
          </a:stretch>
        </p:blipFill>
        <p:spPr>
          <a:xfrm>
            <a:off x="5414356" y="1094260"/>
            <a:ext cx="6408836" cy="4518228"/>
          </a:xfrm>
          <a:prstGeom prst="rect">
            <a:avLst/>
          </a:prstGeom>
        </p:spPr>
      </p:pic>
    </p:spTree>
    <p:extLst>
      <p:ext uri="{BB962C8B-B14F-4D97-AF65-F5344CB8AC3E}">
        <p14:creationId xmlns:p14="http://schemas.microsoft.com/office/powerpoint/2010/main" val="2106878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A671DE-D529-4A2A-A35D-E97400239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79B0FA-50BA-4A87-A77D-86AA2A9C7195}"/>
              </a:ext>
            </a:extLst>
          </p:cNvPr>
          <p:cNvSpPr>
            <a:spLocks noGrp="1"/>
          </p:cNvSpPr>
          <p:nvPr>
            <p:ph type="title"/>
          </p:nvPr>
        </p:nvSpPr>
        <p:spPr>
          <a:xfrm>
            <a:off x="6406055" y="780057"/>
            <a:ext cx="4947745" cy="2828462"/>
          </a:xfrm>
        </p:spPr>
        <p:txBody>
          <a:bodyPr vert="horz" lIns="91440" tIns="45720" rIns="91440" bIns="45720" rtlCol="0" anchor="b">
            <a:normAutofit/>
          </a:bodyPr>
          <a:lstStyle/>
          <a:p>
            <a:r>
              <a:rPr lang="en-US" sz="6000" kern="1200" dirty="0">
                <a:solidFill>
                  <a:schemeClr val="tx1"/>
                </a:solidFill>
                <a:latin typeface="+mj-lt"/>
                <a:ea typeface="+mj-ea"/>
                <a:cs typeface="+mj-cs"/>
              </a:rPr>
              <a:t>Initiating an application in IntelliGrants</a:t>
            </a:r>
          </a:p>
        </p:txBody>
      </p:sp>
      <p:sp>
        <p:nvSpPr>
          <p:cNvPr id="10"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259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63649" y="127376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631431" y="1382395"/>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31329"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sp>
        <p:nvSpPr>
          <p:cNvPr id="18" name="Oval 1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20126" y="2345836"/>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03228"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c 23">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27948" flipH="1">
            <a:off x="2309492"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Box 3">
            <a:extLst>
              <a:ext uri="{FF2B5EF4-FFF2-40B4-BE49-F238E27FC236}">
                <a16:creationId xmlns:a16="http://schemas.microsoft.com/office/drawing/2014/main" id="{683AF13A-2BA6-4E62-A239-D349752E9D80}"/>
              </a:ext>
            </a:extLst>
          </p:cNvPr>
          <p:cNvSpPr txBox="1"/>
          <p:nvPr/>
        </p:nvSpPr>
        <p:spPr>
          <a:xfrm>
            <a:off x="6406055" y="3500400"/>
            <a:ext cx="2635145" cy="369332"/>
          </a:xfrm>
          <a:prstGeom prst="rect">
            <a:avLst/>
          </a:prstGeom>
          <a:noFill/>
        </p:spPr>
        <p:txBody>
          <a:bodyPr wrap="none" rtlCol="0">
            <a:spAutoFit/>
          </a:bodyPr>
          <a:lstStyle/>
          <a:p>
            <a:r>
              <a:rPr lang="en-US" u="sng" dirty="0">
                <a:solidFill>
                  <a:srgbClr val="0070C0"/>
                </a:solidFill>
              </a:rPr>
              <a:t>https://intelligrants.in.gov</a:t>
            </a:r>
          </a:p>
        </p:txBody>
      </p:sp>
    </p:spTree>
    <p:extLst>
      <p:ext uri="{BB962C8B-B14F-4D97-AF65-F5344CB8AC3E}">
        <p14:creationId xmlns:p14="http://schemas.microsoft.com/office/powerpoint/2010/main" val="3382294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8719B0-AE88-4DBF-8EBE-76BFE74AAE72}"/>
              </a:ext>
            </a:extLst>
          </p:cNvPr>
          <p:cNvSpPr>
            <a:spLocks noGrp="1"/>
          </p:cNvSpPr>
          <p:nvPr>
            <p:ph type="title"/>
          </p:nvPr>
        </p:nvSpPr>
        <p:spPr>
          <a:xfrm>
            <a:off x="956826" y="1112969"/>
            <a:ext cx="3937298" cy="4166010"/>
          </a:xfrm>
        </p:spPr>
        <p:txBody>
          <a:bodyPr>
            <a:normAutofit/>
          </a:bodyPr>
          <a:lstStyle/>
          <a:p>
            <a:r>
              <a:rPr lang="en-US" sz="4100">
                <a:solidFill>
                  <a:srgbClr val="FFFFFF"/>
                </a:solidFill>
              </a:rPr>
              <a:t>Steps to initiating an application in IntelliGrants (ICJI’s Grant Management system):</a:t>
            </a:r>
          </a:p>
        </p:txBody>
      </p:sp>
      <p:sp>
        <p:nvSpPr>
          <p:cNvPr id="17" name="Freeform: Shape 16">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09489E01-F566-477D-8BF2-B1B0842C224B}"/>
              </a:ext>
            </a:extLst>
          </p:cNvPr>
          <p:cNvSpPr>
            <a:spLocks noGrp="1"/>
          </p:cNvSpPr>
          <p:nvPr>
            <p:ph idx="1"/>
          </p:nvPr>
        </p:nvSpPr>
        <p:spPr>
          <a:xfrm>
            <a:off x="6096000" y="1112969"/>
            <a:ext cx="5257799" cy="4889350"/>
          </a:xfrm>
        </p:spPr>
        <p:txBody>
          <a:bodyPr anchor="t">
            <a:normAutofit/>
          </a:bodyPr>
          <a:lstStyle/>
          <a:p>
            <a:r>
              <a:rPr lang="en-US" sz="1800" dirty="0"/>
              <a:t>Log into your </a:t>
            </a:r>
            <a:r>
              <a:rPr lang="en-US" sz="1800" dirty="0" err="1"/>
              <a:t>IntelliGrants</a:t>
            </a:r>
            <a:r>
              <a:rPr lang="en-US" sz="1800" dirty="0"/>
              <a:t> account</a:t>
            </a:r>
          </a:p>
          <a:p>
            <a:pPr lvl="1"/>
            <a:r>
              <a:rPr lang="en-US" sz="1800" dirty="0"/>
              <a:t>If you do not have an account, then you can obtain one on the home screen of </a:t>
            </a:r>
            <a:r>
              <a:rPr lang="en-US" sz="1800" dirty="0" err="1"/>
              <a:t>intelligrants</a:t>
            </a:r>
            <a:r>
              <a:rPr lang="en-US" sz="1800" dirty="0"/>
              <a:t> (New User?)</a:t>
            </a:r>
          </a:p>
          <a:p>
            <a:r>
              <a:rPr lang="en-US" sz="1800" dirty="0"/>
              <a:t>On the “</a:t>
            </a:r>
            <a:r>
              <a:rPr lang="en-US" sz="1800" b="1" dirty="0"/>
              <a:t>MY HOME</a:t>
            </a:r>
            <a:r>
              <a:rPr lang="en-US" sz="1800" dirty="0"/>
              <a:t>” page access the “</a:t>
            </a:r>
            <a:r>
              <a:rPr lang="en-US" sz="1800" b="1" dirty="0"/>
              <a:t>VIEW AVAILABLE PROPOSALS</a:t>
            </a:r>
            <a:r>
              <a:rPr lang="en-US" sz="1800" dirty="0"/>
              <a:t>” section</a:t>
            </a:r>
          </a:p>
          <a:p>
            <a:r>
              <a:rPr lang="en-US" sz="1800" dirty="0"/>
              <a:t>Click on </a:t>
            </a:r>
            <a:r>
              <a:rPr lang="en-US" sz="1800" b="1" dirty="0"/>
              <a:t>VIEW OPPORTUNITIES</a:t>
            </a:r>
          </a:p>
          <a:p>
            <a:r>
              <a:rPr lang="en-US" sz="1800" dirty="0" err="1"/>
              <a:t>Intelligrants</a:t>
            </a:r>
            <a:r>
              <a:rPr lang="en-US" sz="1800" dirty="0"/>
              <a:t> will take you to the My Opportunities page </a:t>
            </a:r>
          </a:p>
          <a:p>
            <a:r>
              <a:rPr lang="en-US" sz="1800" dirty="0"/>
              <a:t>Access the </a:t>
            </a:r>
            <a:r>
              <a:rPr lang="en-US" sz="1800" b="1" dirty="0">
                <a:highlight>
                  <a:srgbClr val="FFFF00"/>
                </a:highlight>
              </a:rPr>
              <a:t>2021 FVPSA ARP Grant </a:t>
            </a:r>
            <a:r>
              <a:rPr lang="en-US" sz="1800" dirty="0"/>
              <a:t> Application </a:t>
            </a:r>
          </a:p>
          <a:p>
            <a:r>
              <a:rPr lang="en-US" sz="1800" dirty="0"/>
              <a:t>Select “</a:t>
            </a:r>
            <a:r>
              <a:rPr lang="en-US" sz="1800" b="1" dirty="0"/>
              <a:t>Apply Now</a:t>
            </a:r>
            <a:r>
              <a:rPr lang="en-US" sz="1800" dirty="0"/>
              <a:t>”</a:t>
            </a:r>
          </a:p>
          <a:p>
            <a:endParaRPr lang="en-US" sz="1800" dirty="0"/>
          </a:p>
        </p:txBody>
      </p:sp>
      <p:sp>
        <p:nvSpPr>
          <p:cNvPr id="23" name="Freeform: Shape 22">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807060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041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Graphical user interface, text, application&#10;&#10;Description automatically generated">
            <a:extLst>
              <a:ext uri="{FF2B5EF4-FFF2-40B4-BE49-F238E27FC236}">
                <a16:creationId xmlns:a16="http://schemas.microsoft.com/office/drawing/2014/main" id="{8CE61732-9E77-4BD2-A7CA-8567731A9EA7}"/>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5" name="Rectangle 4">
            <a:extLst>
              <a:ext uri="{FF2B5EF4-FFF2-40B4-BE49-F238E27FC236}">
                <a16:creationId xmlns:a16="http://schemas.microsoft.com/office/drawing/2014/main" id="{9F96209F-BD7C-4EF2-AF02-6F6D60EE3EC4}"/>
              </a:ext>
            </a:extLst>
          </p:cNvPr>
          <p:cNvSpPr/>
          <p:nvPr/>
        </p:nvSpPr>
        <p:spPr>
          <a:xfrm>
            <a:off x="477012" y="4630057"/>
            <a:ext cx="6605959" cy="1584476"/>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4459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4" name="Oval 2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6" name="Arc 2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9E0F03E-5193-4093-8649-6D018FC2F68A}"/>
              </a:ext>
            </a:extLst>
          </p:cNvPr>
          <p:cNvSpPr>
            <a:spLocks noGrp="1"/>
          </p:cNvSpPr>
          <p:nvPr>
            <p:ph type="ctrTitle"/>
          </p:nvPr>
        </p:nvSpPr>
        <p:spPr>
          <a:xfrm>
            <a:off x="4038600" y="1939159"/>
            <a:ext cx="7644627" cy="2751086"/>
          </a:xfrm>
        </p:spPr>
        <p:txBody>
          <a:bodyPr>
            <a:normAutofit/>
          </a:bodyPr>
          <a:lstStyle/>
          <a:p>
            <a:pPr algn="r"/>
            <a:r>
              <a:rPr lang="en-US" dirty="0"/>
              <a:t>FVPSA American Rescue Plan (ARP) Application</a:t>
            </a:r>
          </a:p>
        </p:txBody>
      </p:sp>
    </p:spTree>
    <p:extLst>
      <p:ext uri="{BB962C8B-B14F-4D97-AF65-F5344CB8AC3E}">
        <p14:creationId xmlns:p14="http://schemas.microsoft.com/office/powerpoint/2010/main" val="928515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D1D8088-559A-46A5-A801-CDF0B9476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83E2E96F-17F7-4C8C-BDF1-6BB90A0C1D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2380868"/>
            <a:ext cx="11982332" cy="2087795"/>
            <a:chOff x="143163" y="5763486"/>
            <a:chExt cx="11982332" cy="739555"/>
          </a:xfrm>
        </p:grpSpPr>
        <p:sp>
          <p:nvSpPr>
            <p:cNvPr id="14" name="Rectangle 13">
              <a:extLst>
                <a:ext uri="{FF2B5EF4-FFF2-40B4-BE49-F238E27FC236}">
                  <a16:creationId xmlns:a16="http://schemas.microsoft.com/office/drawing/2014/main" id="{846BD00C-9313-4A22-94F7-3875A46C6D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1EAF30D0-AA67-427C-9938-A2C8A9B5D5D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7" name="Rectangle 16">
            <a:extLst>
              <a:ext uri="{FF2B5EF4-FFF2-40B4-BE49-F238E27FC236}">
                <a16:creationId xmlns:a16="http://schemas.microsoft.com/office/drawing/2014/main" id="{3776B14B-F2F4-4825-8DA8-8C7A0F2B3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466344"/>
            <a:ext cx="11111729" cy="591782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AB61904-C6DD-4F33-94A7-9654F67DD6E7}"/>
              </a:ext>
            </a:extLst>
          </p:cNvPr>
          <p:cNvPicPr>
            <a:picLocks noChangeAspect="1"/>
          </p:cNvPicPr>
          <p:nvPr/>
        </p:nvPicPr>
        <p:blipFill>
          <a:blip r:embed="rId3"/>
          <a:stretch>
            <a:fillRect/>
          </a:stretch>
        </p:blipFill>
        <p:spPr>
          <a:xfrm>
            <a:off x="1070550" y="501724"/>
            <a:ext cx="9761573" cy="5882447"/>
          </a:xfrm>
          <a:prstGeom prst="rect">
            <a:avLst/>
          </a:prstGeom>
        </p:spPr>
      </p:pic>
      <p:sp>
        <p:nvSpPr>
          <p:cNvPr id="7" name="Rectangle 6">
            <a:extLst>
              <a:ext uri="{FF2B5EF4-FFF2-40B4-BE49-F238E27FC236}">
                <a16:creationId xmlns:a16="http://schemas.microsoft.com/office/drawing/2014/main" id="{088FA468-E0F1-41FD-BD13-403F98CA7B76}"/>
              </a:ext>
            </a:extLst>
          </p:cNvPr>
          <p:cNvSpPr/>
          <p:nvPr/>
        </p:nvSpPr>
        <p:spPr>
          <a:xfrm>
            <a:off x="1966592" y="473829"/>
            <a:ext cx="1443789" cy="436099"/>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00676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9" y="450222"/>
            <a:ext cx="3902420" cy="4235636"/>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65EC62A-8042-4051-939E-F66C45183A34}"/>
              </a:ext>
            </a:extLst>
          </p:cNvPr>
          <p:cNvSpPr>
            <a:spLocks noGrp="1"/>
          </p:cNvSpPr>
          <p:nvPr>
            <p:ph type="title"/>
          </p:nvPr>
        </p:nvSpPr>
        <p:spPr>
          <a:xfrm>
            <a:off x="734664" y="930530"/>
            <a:ext cx="3361677" cy="3275019"/>
          </a:xfrm>
        </p:spPr>
        <p:txBody>
          <a:bodyPr vert="horz" lIns="91440" tIns="45720" rIns="91440" bIns="45720" rtlCol="0" anchor="ctr">
            <a:normAutofit/>
          </a:bodyPr>
          <a:lstStyle/>
          <a:p>
            <a:r>
              <a:rPr lang="en-US" sz="5000" dirty="0">
                <a:solidFill>
                  <a:srgbClr val="FFFFFF"/>
                </a:solidFill>
              </a:rPr>
              <a:t>Forms that need to be completed:	</a:t>
            </a:r>
          </a:p>
        </p:txBody>
      </p:sp>
      <p:sp>
        <p:nvSpPr>
          <p:cNvPr id="18" name="Rectangle 1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843002"/>
            <a:ext cx="2391411" cy="1564776"/>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0" name="Rectangle 19">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3417" y="4843002"/>
            <a:ext cx="1351062" cy="1568472"/>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B1B1B"/>
              </a:solidFill>
            </a:endParaRPr>
          </a:p>
        </p:txBody>
      </p:sp>
      <p:graphicFrame>
        <p:nvGraphicFramePr>
          <p:cNvPr id="5" name="Content Placeholder 2">
            <a:extLst>
              <a:ext uri="{FF2B5EF4-FFF2-40B4-BE49-F238E27FC236}">
                <a16:creationId xmlns:a16="http://schemas.microsoft.com/office/drawing/2014/main" id="{965A24CD-D89C-4FA8-A1CB-8ACF31FE87EC}"/>
              </a:ext>
            </a:extLst>
          </p:cNvPr>
          <p:cNvGraphicFramePr>
            <a:graphicFrameLocks noGrp="1"/>
          </p:cNvGraphicFramePr>
          <p:nvPr>
            <p:ph idx="1"/>
            <p:extLst>
              <p:ext uri="{D42A27DB-BD31-4B8C-83A1-F6EECF244321}">
                <p14:modId xmlns:p14="http://schemas.microsoft.com/office/powerpoint/2010/main" val="105109783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7638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 name="Content Placeholder 2">
            <a:extLst>
              <a:ext uri="{FF2B5EF4-FFF2-40B4-BE49-F238E27FC236}">
                <a16:creationId xmlns:a16="http://schemas.microsoft.com/office/drawing/2014/main" id="{BE5C1D66-58F3-4DE4-8888-DA3A63E66030}"/>
              </a:ext>
            </a:extLst>
          </p:cNvPr>
          <p:cNvGraphicFramePr>
            <a:graphicFrameLocks noGrp="1"/>
          </p:cNvGraphicFramePr>
          <p:nvPr>
            <p:ph idx="1"/>
            <p:extLst>
              <p:ext uri="{D42A27DB-BD31-4B8C-83A1-F6EECF244321}">
                <p14:modId xmlns:p14="http://schemas.microsoft.com/office/powerpoint/2010/main" val="3483932725"/>
              </p:ext>
            </p:extLst>
          </p:nvPr>
        </p:nvGraphicFramePr>
        <p:xfrm>
          <a:off x="4648018" y="640822"/>
          <a:ext cx="6900512" cy="5988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C2CD000D-CDE6-44EA-87AE-6E773CDF0E46}"/>
              </a:ext>
            </a:extLst>
          </p:cNvPr>
          <p:cNvSpPr txBox="1"/>
          <p:nvPr/>
        </p:nvSpPr>
        <p:spPr>
          <a:xfrm>
            <a:off x="603504" y="2459504"/>
            <a:ext cx="3404092" cy="1938992"/>
          </a:xfrm>
          <a:prstGeom prst="rect">
            <a:avLst/>
          </a:prstGeom>
          <a:noFill/>
        </p:spPr>
        <p:txBody>
          <a:bodyPr wrap="square" rtlCol="0">
            <a:spAutoFit/>
          </a:bodyPr>
          <a:lstStyle/>
          <a:p>
            <a:pPr algn="ctr"/>
            <a:r>
              <a:rPr lang="en-US" sz="4000" dirty="0"/>
              <a:t>Forms to be Completed (continued)</a:t>
            </a:r>
          </a:p>
        </p:txBody>
      </p:sp>
    </p:spTree>
    <p:extLst>
      <p:ext uri="{BB962C8B-B14F-4D97-AF65-F5344CB8AC3E}">
        <p14:creationId xmlns:p14="http://schemas.microsoft.com/office/powerpoint/2010/main" val="1888323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Content Placeholder 2">
            <a:extLst>
              <a:ext uri="{FF2B5EF4-FFF2-40B4-BE49-F238E27FC236}">
                <a16:creationId xmlns:a16="http://schemas.microsoft.com/office/drawing/2014/main" id="{F77B6EF8-935C-47E6-9DDB-225A7C4F1031}"/>
              </a:ext>
            </a:extLst>
          </p:cNvPr>
          <p:cNvGraphicFramePr>
            <a:graphicFrameLocks noGrp="1"/>
          </p:cNvGraphicFramePr>
          <p:nvPr>
            <p:ph idx="1"/>
            <p:extLst>
              <p:ext uri="{D42A27DB-BD31-4B8C-83A1-F6EECF244321}">
                <p14:modId xmlns:p14="http://schemas.microsoft.com/office/powerpoint/2010/main" val="1922511079"/>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05AE4351-91C0-486A-A710-B59E654E7AF8}"/>
              </a:ext>
            </a:extLst>
          </p:cNvPr>
          <p:cNvSpPr txBox="1"/>
          <p:nvPr/>
        </p:nvSpPr>
        <p:spPr>
          <a:xfrm>
            <a:off x="643470" y="2439396"/>
            <a:ext cx="3404092" cy="1938992"/>
          </a:xfrm>
          <a:prstGeom prst="rect">
            <a:avLst/>
          </a:prstGeom>
          <a:noFill/>
        </p:spPr>
        <p:txBody>
          <a:bodyPr wrap="square" rtlCol="0">
            <a:spAutoFit/>
          </a:bodyPr>
          <a:lstStyle/>
          <a:p>
            <a:pPr algn="ctr"/>
            <a:r>
              <a:rPr lang="en-US" sz="4000" dirty="0"/>
              <a:t>Forms to be Completed (continued)</a:t>
            </a:r>
          </a:p>
        </p:txBody>
      </p:sp>
    </p:spTree>
    <p:extLst>
      <p:ext uri="{BB962C8B-B14F-4D97-AF65-F5344CB8AC3E}">
        <p14:creationId xmlns:p14="http://schemas.microsoft.com/office/powerpoint/2010/main" val="2182162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7" name="TextBox 6">
            <a:extLst>
              <a:ext uri="{FF2B5EF4-FFF2-40B4-BE49-F238E27FC236}">
                <a16:creationId xmlns:a16="http://schemas.microsoft.com/office/drawing/2014/main" id="{7879E9A9-AF63-4C44-B52A-C6CE4D4EC6D8}"/>
              </a:ext>
            </a:extLst>
          </p:cNvPr>
          <p:cNvSpPr txBox="1"/>
          <p:nvPr/>
        </p:nvSpPr>
        <p:spPr>
          <a:xfrm>
            <a:off x="6297233" y="518400"/>
            <a:ext cx="4771607" cy="5837949"/>
          </a:xfrm>
          <a:prstGeom prst="rect">
            <a:avLst/>
          </a:prstGeom>
        </p:spPr>
        <p:txBody>
          <a:bodyPr vert="horz" lIns="91440" tIns="45720" rIns="91440" bIns="45720" rtlCol="0" anchor="ctr">
            <a:normAutofit/>
          </a:bodyPr>
          <a:lstStyle/>
          <a:p>
            <a:pPr marL="342900" indent="-342900">
              <a:lnSpc>
                <a:spcPct val="90000"/>
              </a:lnSpc>
              <a:spcAft>
                <a:spcPts val="600"/>
              </a:spcAft>
              <a:buFontTx/>
              <a:buChar char="-"/>
            </a:pPr>
            <a:r>
              <a:rPr lang="en-US" sz="2000" b="0" i="0" u="none" strike="noStrike" baseline="0" dirty="0">
                <a:solidFill>
                  <a:schemeClr val="tx1">
                    <a:alpha val="80000"/>
                  </a:schemeClr>
                </a:solidFill>
              </a:rPr>
              <a:t>All grants from ICJI Victim Services are reimbursement grants, which means that agency must first </a:t>
            </a:r>
            <a:r>
              <a:rPr lang="en-US" sz="2000" dirty="0">
                <a:solidFill>
                  <a:schemeClr val="tx1">
                    <a:alpha val="80000"/>
                  </a:schemeClr>
                </a:solidFill>
              </a:rPr>
              <a:t>incur</a:t>
            </a:r>
            <a:r>
              <a:rPr lang="en-US" sz="2000" b="0" i="0" u="none" strike="noStrike" baseline="0" dirty="0">
                <a:solidFill>
                  <a:schemeClr val="tx1">
                    <a:alpha val="80000"/>
                  </a:schemeClr>
                </a:solidFill>
              </a:rPr>
              <a:t> the expense prior to CJI reimbursing for the expense. Verification of expenses along with verification of payment of expenses must be provided to ICJI on a monthly or quarterly basis prior to reimbursement of expenses by ICJI. </a:t>
            </a:r>
          </a:p>
          <a:p>
            <a:pPr marL="342900" indent="-342900">
              <a:lnSpc>
                <a:spcPct val="90000"/>
              </a:lnSpc>
              <a:spcAft>
                <a:spcPts val="600"/>
              </a:spcAft>
              <a:buFontTx/>
              <a:buChar char="-"/>
            </a:pPr>
            <a:r>
              <a:rPr lang="en-US" sz="2000" dirty="0">
                <a:solidFill>
                  <a:schemeClr val="tx1">
                    <a:alpha val="80000"/>
                  </a:schemeClr>
                </a:solidFill>
              </a:rPr>
              <a:t>No Match Requirement for FVPSA ARP</a:t>
            </a:r>
          </a:p>
        </p:txBody>
      </p:sp>
      <p:sp>
        <p:nvSpPr>
          <p:cNvPr id="20"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22" name="Straight Connector 2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2B2F10F-2250-46B1-975F-930C14686450}"/>
              </a:ext>
            </a:extLst>
          </p:cNvPr>
          <p:cNvSpPr txBox="1"/>
          <p:nvPr/>
        </p:nvSpPr>
        <p:spPr>
          <a:xfrm>
            <a:off x="1045332" y="2455750"/>
            <a:ext cx="4050579" cy="1938992"/>
          </a:xfrm>
          <a:prstGeom prst="rect">
            <a:avLst/>
          </a:prstGeom>
          <a:noFill/>
        </p:spPr>
        <p:txBody>
          <a:bodyPr wrap="square" rtlCol="0">
            <a:spAutoFit/>
          </a:bodyPr>
          <a:lstStyle/>
          <a:p>
            <a:pPr algn="ctr"/>
            <a:r>
              <a:rPr lang="en-US" sz="6000" dirty="0">
                <a:solidFill>
                  <a:schemeClr val="bg1"/>
                </a:solidFill>
              </a:rPr>
              <a:t>Important Notes</a:t>
            </a:r>
          </a:p>
        </p:txBody>
      </p:sp>
    </p:spTree>
    <p:extLst>
      <p:ext uri="{BB962C8B-B14F-4D97-AF65-F5344CB8AC3E}">
        <p14:creationId xmlns:p14="http://schemas.microsoft.com/office/powerpoint/2010/main" val="3870931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6" name="Rectangle 35">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8" name="Rectangle 3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58D8F19-1ADA-4878-9DB8-3B8CE8FE5CC0}"/>
              </a:ext>
            </a:extLst>
          </p:cNvPr>
          <p:cNvSpPr>
            <a:spLocks noGrp="1"/>
          </p:cNvSpPr>
          <p:nvPr>
            <p:ph type="title"/>
          </p:nvPr>
        </p:nvSpPr>
        <p:spPr>
          <a:xfrm>
            <a:off x="1115568" y="548640"/>
            <a:ext cx="10168128" cy="1179576"/>
          </a:xfrm>
        </p:spPr>
        <p:txBody>
          <a:bodyPr>
            <a:normAutofit/>
          </a:bodyPr>
          <a:lstStyle/>
          <a:p>
            <a:r>
              <a:rPr lang="en-US" sz="4000" dirty="0"/>
              <a:t>Unallowable Costs</a:t>
            </a:r>
          </a:p>
        </p:txBody>
      </p:sp>
      <p:sp>
        <p:nvSpPr>
          <p:cNvPr id="40" name="Rectangle 39">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7DB562AB-138C-45D0-A471-D718AEE15CB8}"/>
              </a:ext>
            </a:extLst>
          </p:cNvPr>
          <p:cNvSpPr>
            <a:spLocks noGrp="1"/>
          </p:cNvSpPr>
          <p:nvPr>
            <p:ph idx="1"/>
          </p:nvPr>
        </p:nvSpPr>
        <p:spPr>
          <a:xfrm>
            <a:off x="1115568" y="2481943"/>
            <a:ext cx="10168128" cy="3695020"/>
          </a:xfrm>
        </p:spPr>
        <p:txBody>
          <a:bodyPr>
            <a:normAutofit/>
          </a:bodyPr>
          <a:lstStyle/>
          <a:p>
            <a:pPr marL="342900" indent="-342900">
              <a:buAutoNum type="arabicParenBoth"/>
            </a:pPr>
            <a:r>
              <a:rPr lang="en-US" sz="1400" b="0" i="0" u="none" strike="noStrike" baseline="0" dirty="0">
                <a:latin typeface="Calibri" panose="020F0502020204030204" pitchFamily="34" charset="0"/>
              </a:rPr>
              <a:t>Administrative costs over 10% of the total grant budget</a:t>
            </a:r>
          </a:p>
          <a:p>
            <a:pPr marL="0" indent="0">
              <a:buNone/>
            </a:pPr>
            <a:r>
              <a:rPr lang="en-US" sz="1400" b="0" i="0" u="none" strike="noStrike" baseline="0" dirty="0">
                <a:latin typeface="Calibri" panose="020F0502020204030204" pitchFamily="34" charset="0"/>
              </a:rPr>
              <a:t>(2) Direct financial assistance to a client such as cash, gift cards, or checks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(3) Food and beverages</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(4) Lobbying</a:t>
            </a:r>
            <a:r>
              <a:rPr lang="en-US" sz="1400" dirty="0">
                <a:latin typeface="Calibri" panose="020F0502020204030204" pitchFamily="34" charset="0"/>
              </a:rPr>
              <a:t> and/or fundraising</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(5) Immigration fees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(6) Purchase of real estate,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(7) Construction,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(8) Physical modification to buildings, including minor renovations (such as painting or carpeting),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a:t>
            </a:r>
            <a:r>
              <a:rPr lang="en-US" sz="1400" dirty="0">
                <a:latin typeface="Calibri" panose="020F0502020204030204" pitchFamily="34" charset="0"/>
              </a:rPr>
              <a:t>9</a:t>
            </a:r>
            <a:r>
              <a:rPr lang="en-US" sz="1400" b="0" i="0" u="none" strike="noStrike" baseline="0" dirty="0">
                <a:latin typeface="Calibri" panose="020F0502020204030204" pitchFamily="34" charset="0"/>
              </a:rPr>
              <a:t>) Vehicles, </a:t>
            </a:r>
          </a:p>
          <a:p>
            <a:pPr marL="0" indent="0">
              <a:buNone/>
            </a:pPr>
            <a:r>
              <a:rPr lang="en-US" sz="1400" dirty="0">
                <a:latin typeface="Calibri" panose="020F0502020204030204" pitchFamily="34" charset="0"/>
              </a:rPr>
              <a:t>(10) Fuel</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(11) </a:t>
            </a:r>
            <a:r>
              <a:rPr lang="en-US" sz="1400" b="1" i="0" u="none" strike="noStrike" baseline="0" dirty="0">
                <a:latin typeface="Calibri" panose="020F0502020204030204" pitchFamily="34" charset="0"/>
              </a:rPr>
              <a:t>Overtime is allowed but to claim the increased rate, there must be a separate line item in the budget that includes the overtime rate of pay. </a:t>
            </a:r>
            <a:endParaRPr lang="en-US" sz="1400" b="1" i="0" u="none" strike="noStrike" baseline="0" dirty="0">
              <a:latin typeface="Times New Roman" panose="02020603050405020304" pitchFamily="18" charset="0"/>
            </a:endParaRPr>
          </a:p>
          <a:p>
            <a:endParaRPr lang="en-US" sz="1200" dirty="0"/>
          </a:p>
        </p:txBody>
      </p:sp>
    </p:spTree>
    <p:extLst>
      <p:ext uri="{BB962C8B-B14F-4D97-AF65-F5344CB8AC3E}">
        <p14:creationId xmlns:p14="http://schemas.microsoft.com/office/powerpoint/2010/main" val="622798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BCE7ED-71B2-4B35-B4CA-65E7EC03B4BE}"/>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marL="0" indent="0" algn="ctr"/>
            <a:r>
              <a:rPr lang="en-US" sz="2300" b="1" kern="1200">
                <a:solidFill>
                  <a:schemeClr val="tx1"/>
                </a:solidFill>
                <a:latin typeface="+mj-lt"/>
                <a:ea typeface="+mj-ea"/>
                <a:cs typeface="+mj-cs"/>
              </a:rPr>
              <a:t>Thanks for joining us today:</a:t>
            </a:r>
            <a:br>
              <a:rPr lang="en-US" sz="2300" b="1"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Please keep your lines muted during the presentation.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Webinar is being </a:t>
            </a:r>
            <a:r>
              <a:rPr lang="en-US" sz="2300" b="1" kern="1200">
                <a:solidFill>
                  <a:schemeClr val="tx1"/>
                </a:solidFill>
                <a:latin typeface="+mj-lt"/>
                <a:ea typeface="+mj-ea"/>
                <a:cs typeface="+mj-cs"/>
              </a:rPr>
              <a:t>recorded</a:t>
            </a:r>
            <a:r>
              <a:rPr lang="en-US" sz="2300" kern="1200">
                <a:solidFill>
                  <a:schemeClr val="tx1"/>
                </a:solidFill>
                <a:latin typeface="+mj-lt"/>
                <a:ea typeface="+mj-ea"/>
                <a:cs typeface="+mj-cs"/>
              </a:rPr>
              <a:t>. It will be posted on the ICJI website.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Questions and Answers at the end.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Feel Free to utilize the chat box during the webinar. </a:t>
            </a:r>
            <a:br>
              <a:rPr lang="en-US" sz="2300" kern="1200">
                <a:solidFill>
                  <a:schemeClr val="tx1"/>
                </a:solidFill>
                <a:latin typeface="+mj-lt"/>
                <a:ea typeface="+mj-ea"/>
                <a:cs typeface="+mj-cs"/>
              </a:rPr>
            </a:br>
            <a:endParaRPr lang="en-US" sz="2300" kern="1200">
              <a:solidFill>
                <a:schemeClr val="tx1"/>
              </a:solidFill>
              <a:latin typeface="+mj-lt"/>
              <a:ea typeface="+mj-ea"/>
              <a:cs typeface="+mj-cs"/>
            </a:endParaRPr>
          </a:p>
        </p:txBody>
      </p:sp>
      <p:cxnSp>
        <p:nvCxnSpPr>
          <p:cNvPr id="84" name="Straight Connector 77">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8599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965199" y="851517"/>
            <a:ext cx="5130795" cy="1461778"/>
          </a:xfrm>
        </p:spPr>
        <p:txBody>
          <a:bodyPr>
            <a:normAutofit/>
          </a:bodyPr>
          <a:lstStyle/>
          <a:p>
            <a:r>
              <a:rPr lang="en-US" sz="4000"/>
              <a:t>Budget Narrative	</a:t>
            </a:r>
          </a:p>
        </p:txBody>
      </p:sp>
      <p:sp>
        <p:nvSpPr>
          <p:cNvPr id="3" name="Content Placeholder 2">
            <a:extLst>
              <a:ext uri="{FF2B5EF4-FFF2-40B4-BE49-F238E27FC236}">
                <a16:creationId xmlns:a16="http://schemas.microsoft.com/office/drawing/2014/main" id="{623D821E-EEB5-4818-BFFB-9F911F606FE8}"/>
              </a:ext>
            </a:extLst>
          </p:cNvPr>
          <p:cNvSpPr>
            <a:spLocks noGrp="1"/>
          </p:cNvSpPr>
          <p:nvPr>
            <p:ph idx="1"/>
          </p:nvPr>
        </p:nvSpPr>
        <p:spPr>
          <a:xfrm>
            <a:off x="965200" y="2470248"/>
            <a:ext cx="4048344" cy="3536236"/>
          </a:xfrm>
        </p:spPr>
        <p:txBody>
          <a:bodyPr>
            <a:normAutofit/>
          </a:bodyPr>
          <a:lstStyle/>
          <a:p>
            <a:r>
              <a:rPr lang="en-US" sz="2000">
                <a:latin typeface="+mj-lt"/>
              </a:rPr>
              <a:t>Be sure all items in the Budget are included in the Budget Narrative.</a:t>
            </a:r>
          </a:p>
          <a:p>
            <a:pPr lvl="1"/>
            <a:r>
              <a:rPr lang="en-US" sz="2000">
                <a:latin typeface="+mj-lt"/>
              </a:rPr>
              <a:t>Ex: Office Supplies (copy paper, pencils, pens)</a:t>
            </a:r>
          </a:p>
          <a:p>
            <a:r>
              <a:rPr lang="en-US" sz="2000">
                <a:latin typeface="+mj-lt"/>
              </a:rPr>
              <a:t>Grant reviewers </a:t>
            </a:r>
            <a:r>
              <a:rPr lang="en-US" sz="2000" b="1" u="sng">
                <a:latin typeface="+mj-lt"/>
              </a:rPr>
              <a:t>are not</a:t>
            </a:r>
            <a:r>
              <a:rPr lang="en-US" sz="2000" b="1">
                <a:latin typeface="+mj-lt"/>
              </a:rPr>
              <a:t> </a:t>
            </a:r>
            <a:r>
              <a:rPr lang="en-US" sz="2000">
                <a:latin typeface="+mj-lt"/>
              </a:rPr>
              <a:t>required to contact you for clarification. </a:t>
            </a:r>
          </a:p>
          <a:p>
            <a:r>
              <a:rPr lang="en-US" sz="2000">
                <a:latin typeface="+mj-lt"/>
              </a:rPr>
              <a:t>Any missing information in this section may disqualify that budget item for funding.</a:t>
            </a:r>
          </a:p>
        </p:txBody>
      </p:sp>
      <p:sp>
        <p:nvSpPr>
          <p:cNvPr id="17" name="Freeform: Shape 16">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Dollar">
            <a:extLst>
              <a:ext uri="{FF2B5EF4-FFF2-40B4-BE49-F238E27FC236}">
                <a16:creationId xmlns:a16="http://schemas.microsoft.com/office/drawing/2014/main" id="{92E7F668-8530-49FD-AB70-54D0B2B299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35330" y="2105470"/>
            <a:ext cx="3217333" cy="3217333"/>
          </a:xfrm>
          <a:prstGeom prst="rect">
            <a:avLst/>
          </a:prstGeom>
        </p:spPr>
      </p:pic>
    </p:spTree>
    <p:extLst>
      <p:ext uri="{BB962C8B-B14F-4D97-AF65-F5344CB8AC3E}">
        <p14:creationId xmlns:p14="http://schemas.microsoft.com/office/powerpoint/2010/main" val="649807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6CA4963-FBF8-4D3C-91C2-A6B597F9157E}"/>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rPr>
              <a:t>Attachments Required:</a:t>
            </a:r>
          </a:p>
        </p:txBody>
      </p:sp>
      <p:sp>
        <p:nvSpPr>
          <p:cNvPr id="3" name="Content Placeholder 2">
            <a:extLst>
              <a:ext uri="{FF2B5EF4-FFF2-40B4-BE49-F238E27FC236}">
                <a16:creationId xmlns:a16="http://schemas.microsoft.com/office/drawing/2014/main" id="{149022E8-465C-4577-8FEC-988E73DCE99C}"/>
              </a:ext>
            </a:extLst>
          </p:cNvPr>
          <p:cNvSpPr>
            <a:spLocks noGrp="1"/>
          </p:cNvSpPr>
          <p:nvPr>
            <p:ph idx="1"/>
          </p:nvPr>
        </p:nvSpPr>
        <p:spPr>
          <a:xfrm>
            <a:off x="685800" y="2571056"/>
            <a:ext cx="11150295" cy="3970714"/>
          </a:xfrm>
        </p:spPr>
        <p:txBody>
          <a:bodyPr>
            <a:normAutofit fontScale="25000" lnSpcReduction="20000"/>
          </a:bodyPr>
          <a:lstStyle/>
          <a:p>
            <a:pPr marL="514350" indent="-514350">
              <a:buAutoNum type="arabicPeriod"/>
            </a:pPr>
            <a:r>
              <a:rPr lang="en-US" sz="7200" dirty="0">
                <a:solidFill>
                  <a:srgbClr val="000000"/>
                </a:solidFill>
              </a:rPr>
              <a:t>Total Agency Budget </a:t>
            </a:r>
          </a:p>
          <a:p>
            <a:pPr lvl="1"/>
            <a:r>
              <a:rPr lang="en-US" sz="7200" dirty="0">
                <a:solidFill>
                  <a:srgbClr val="000000"/>
                </a:solidFill>
              </a:rPr>
              <a:t>Found on ICJI’s website (</a:t>
            </a:r>
            <a:r>
              <a:rPr lang="en-US" sz="7200" dirty="0">
                <a:solidFill>
                  <a:srgbClr val="000000"/>
                </a:solidFill>
                <a:hlinkClick r:id="rId3"/>
              </a:rPr>
              <a:t>https://www.in.gov/cji/victim-services/resources/</a:t>
            </a:r>
            <a:r>
              <a:rPr lang="en-US" sz="7200" dirty="0">
                <a:solidFill>
                  <a:srgbClr val="000000"/>
                </a:solidFill>
              </a:rPr>
              <a:t>) – Nonprofit Applicant Budget Form </a:t>
            </a:r>
          </a:p>
          <a:p>
            <a:pPr marL="514350" indent="-514350">
              <a:buAutoNum type="arabicPeriod"/>
            </a:pPr>
            <a:r>
              <a:rPr lang="en-US" sz="7200" dirty="0">
                <a:solidFill>
                  <a:srgbClr val="000000"/>
                </a:solidFill>
              </a:rPr>
              <a:t>Sustainability Plan </a:t>
            </a:r>
          </a:p>
          <a:p>
            <a:pPr lvl="1"/>
            <a:r>
              <a:rPr lang="en-US" sz="7200" dirty="0">
                <a:solidFill>
                  <a:srgbClr val="000000"/>
                </a:solidFill>
              </a:rPr>
              <a:t>Your plan to maintain the program once the grant funds expire</a:t>
            </a:r>
          </a:p>
          <a:p>
            <a:pPr marL="514350" indent="-514350">
              <a:buAutoNum type="arabicPeriod"/>
            </a:pPr>
            <a:r>
              <a:rPr lang="en-US" sz="7200" dirty="0">
                <a:solidFill>
                  <a:srgbClr val="000000"/>
                </a:solidFill>
              </a:rPr>
              <a:t>Timeline</a:t>
            </a:r>
          </a:p>
          <a:p>
            <a:pPr lvl="1"/>
            <a:r>
              <a:rPr lang="en-US" sz="7200" dirty="0">
                <a:solidFill>
                  <a:srgbClr val="000000"/>
                </a:solidFill>
              </a:rPr>
              <a:t>Outlining the completion of the project/ or expenditures of the grant funds</a:t>
            </a:r>
          </a:p>
          <a:p>
            <a:pPr marL="514350" indent="-514350">
              <a:buAutoNum type="arabicPeriod"/>
            </a:pPr>
            <a:r>
              <a:rPr lang="en-US" sz="7200" dirty="0">
                <a:solidFill>
                  <a:srgbClr val="000000"/>
                </a:solidFill>
              </a:rPr>
              <a:t>Letters of Endorsement</a:t>
            </a:r>
          </a:p>
          <a:p>
            <a:pPr lvl="1"/>
            <a:r>
              <a:rPr lang="en-US" sz="7200" dirty="0">
                <a:solidFill>
                  <a:srgbClr val="000000"/>
                </a:solidFill>
              </a:rPr>
              <a:t>For this program specifically</a:t>
            </a:r>
          </a:p>
          <a:p>
            <a:pPr marL="514350" indent="-514350">
              <a:buAutoNum type="arabicPeriod"/>
            </a:pPr>
            <a:r>
              <a:rPr lang="en-US" sz="7200" dirty="0">
                <a:solidFill>
                  <a:srgbClr val="000000"/>
                </a:solidFill>
              </a:rPr>
              <a:t>Miscellaneous</a:t>
            </a:r>
          </a:p>
          <a:p>
            <a:pPr lvl="1"/>
            <a:r>
              <a:rPr lang="en-US" sz="7200" dirty="0">
                <a:solidFill>
                  <a:srgbClr val="000000"/>
                </a:solidFill>
              </a:rPr>
              <a:t>Job Descriptions for any position listed in personnel</a:t>
            </a:r>
          </a:p>
          <a:p>
            <a:pPr lvl="1"/>
            <a:r>
              <a:rPr lang="en-US" sz="7200" dirty="0">
                <a:solidFill>
                  <a:srgbClr val="000000"/>
                </a:solidFill>
              </a:rPr>
              <a:t>If applicable any contracts</a:t>
            </a:r>
          </a:p>
          <a:p>
            <a:pPr lvl="1"/>
            <a:r>
              <a:rPr lang="en-US" sz="7200" dirty="0">
                <a:solidFill>
                  <a:srgbClr val="000000"/>
                </a:solidFill>
              </a:rPr>
              <a:t>Consultation Form – example on the last page of the RFP</a:t>
            </a:r>
          </a:p>
          <a:p>
            <a:pPr lvl="1"/>
            <a:r>
              <a:rPr lang="en-US" sz="7200" dirty="0">
                <a:solidFill>
                  <a:srgbClr val="000000"/>
                </a:solidFill>
              </a:rPr>
              <a:t>EEOP Certification</a:t>
            </a:r>
          </a:p>
          <a:p>
            <a:pPr marL="457200" lvl="1" indent="0">
              <a:buNone/>
            </a:pPr>
            <a:endParaRPr lang="en-US" sz="2500" dirty="0">
              <a:solidFill>
                <a:srgbClr val="000000"/>
              </a:solidFill>
            </a:endParaRPr>
          </a:p>
          <a:p>
            <a:pPr marL="514350" indent="-514350">
              <a:buAutoNum type="arabicPeriod"/>
            </a:pPr>
            <a:endParaRPr lang="en-US" sz="1100" dirty="0">
              <a:solidFill>
                <a:srgbClr val="000000"/>
              </a:solidFill>
            </a:endParaRPr>
          </a:p>
          <a:p>
            <a:pPr marL="514350" indent="-514350">
              <a:buAutoNum type="arabicPeriod"/>
            </a:pPr>
            <a:endParaRPr lang="en-US" sz="1100" dirty="0">
              <a:solidFill>
                <a:srgbClr val="000000"/>
              </a:solidFill>
            </a:endParaRPr>
          </a:p>
        </p:txBody>
      </p:sp>
    </p:spTree>
    <p:extLst>
      <p:ext uri="{BB962C8B-B14F-4D97-AF65-F5344CB8AC3E}">
        <p14:creationId xmlns:p14="http://schemas.microsoft.com/office/powerpoint/2010/main" val="1522810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4159DCF-EBAD-4353-9C35-C7CB6F8DDFA3}"/>
              </a:ext>
            </a:extLst>
          </p:cNvPr>
          <p:cNvSpPr>
            <a:spLocks noGrp="1"/>
          </p:cNvSpPr>
          <p:nvPr>
            <p:ph idx="1"/>
          </p:nvPr>
        </p:nvSpPr>
        <p:spPr>
          <a:xfrm>
            <a:off x="836676" y="1338834"/>
            <a:ext cx="10515600" cy="4910328"/>
          </a:xfrm>
        </p:spPr>
        <p:txBody>
          <a:bodyPr>
            <a:normAutofit lnSpcReduction="10000"/>
          </a:bodyPr>
          <a:lstStyle/>
          <a:p>
            <a:endParaRPr lang="en-US" sz="2200" b="0" i="0" u="none" strike="noStrike" baseline="0" dirty="0">
              <a:latin typeface="+mj-lt"/>
            </a:endParaRPr>
          </a:p>
          <a:p>
            <a:r>
              <a:rPr lang="en-US" sz="3200" b="0" i="0" u="none" strike="noStrike" baseline="0" dirty="0">
                <a:latin typeface="+mj-lt"/>
              </a:rPr>
              <a:t> For technical assistance contact the ICJI Helpdesk at CJIHelpDesk@cji.in.gov. Help Desk hours are Monday – Friday, 8:00 am to 4:30 pm ET, except state holidays. </a:t>
            </a:r>
          </a:p>
          <a:p>
            <a:pPr marL="0" indent="0">
              <a:buNone/>
            </a:pPr>
            <a:endParaRPr lang="en-US" sz="3200" b="0" i="0" u="none" strike="noStrike" baseline="0" dirty="0">
              <a:latin typeface="+mj-lt"/>
            </a:endParaRPr>
          </a:p>
          <a:p>
            <a:r>
              <a:rPr lang="en-US" sz="3200" b="1" i="1" u="sng" strike="noStrike" baseline="0" dirty="0">
                <a:latin typeface="+mj-lt"/>
              </a:rPr>
              <a:t>ICJI is not responsible for technical issues with grant submission within 48 hours of grant deadline.</a:t>
            </a:r>
            <a:r>
              <a:rPr lang="en-US" sz="3200" b="1" i="1" u="none" strike="noStrike" baseline="0" dirty="0">
                <a:latin typeface="+mj-lt"/>
              </a:rPr>
              <a:t> </a:t>
            </a:r>
          </a:p>
          <a:p>
            <a:pPr marL="0" indent="0">
              <a:buNone/>
            </a:pPr>
            <a:endParaRPr lang="en-US" sz="3200" b="1" i="0" u="none" strike="noStrike" baseline="0" dirty="0">
              <a:latin typeface="+mj-lt"/>
            </a:endParaRPr>
          </a:p>
          <a:p>
            <a:r>
              <a:rPr lang="en-US" sz="3200" b="0" i="0" u="none" strike="noStrike" baseline="0" dirty="0">
                <a:latin typeface="+mj-lt"/>
              </a:rPr>
              <a:t>For assistance with any other requirements of this solicitation, please contact The Victim Services Division at ICJI. </a:t>
            </a:r>
            <a:r>
              <a:rPr lang="en-US" sz="2200" b="0" i="0" u="none" strike="noStrike" baseline="0" dirty="0">
                <a:latin typeface="+mj-lt"/>
              </a:rPr>
              <a:t>	</a:t>
            </a:r>
          </a:p>
          <a:p>
            <a:endParaRPr lang="en-US" sz="2200" dirty="0"/>
          </a:p>
        </p:txBody>
      </p:sp>
    </p:spTree>
    <p:extLst>
      <p:ext uri="{BB962C8B-B14F-4D97-AF65-F5344CB8AC3E}">
        <p14:creationId xmlns:p14="http://schemas.microsoft.com/office/powerpoint/2010/main" val="2500316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384AD39-8181-44AC-ADF7-6F22D047AB86}"/>
              </a:ext>
            </a:extLst>
          </p:cNvPr>
          <p:cNvSpPr>
            <a:spLocks noGrp="1"/>
          </p:cNvSpPr>
          <p:nvPr>
            <p:ph type="title"/>
          </p:nvPr>
        </p:nvSpPr>
        <p:spPr>
          <a:xfrm>
            <a:off x="3045368" y="2043663"/>
            <a:ext cx="6105194" cy="2031055"/>
          </a:xfrm>
        </p:spPr>
        <p:txBody>
          <a:bodyPr vert="horz" lIns="91440" tIns="45720" rIns="91440" bIns="45720" rtlCol="0" anchor="b">
            <a:normAutofit/>
          </a:bodyPr>
          <a:lstStyle/>
          <a:p>
            <a:pPr algn="ctr"/>
            <a:r>
              <a:rPr lang="en-US" sz="6000" kern="1200">
                <a:solidFill>
                  <a:srgbClr val="FFFFFF"/>
                </a:solidFill>
                <a:latin typeface="+mj-lt"/>
                <a:ea typeface="+mj-ea"/>
                <a:cs typeface="+mj-cs"/>
              </a:rPr>
              <a:t>Questions?</a:t>
            </a:r>
          </a:p>
        </p:txBody>
      </p:sp>
    </p:spTree>
    <p:extLst>
      <p:ext uri="{BB962C8B-B14F-4D97-AF65-F5344CB8AC3E}">
        <p14:creationId xmlns:p14="http://schemas.microsoft.com/office/powerpoint/2010/main" val="8874573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01C9CC24-B375-4226-BF2B-61FADBBA6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084747"/>
            <a:ext cx="12188952" cy="3294207"/>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39647E21-5366-4638-AC97-D8CD4111EB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8235" r="8214" b="45501"/>
          <a:stretch>
            <a:fillRect/>
          </a:stretch>
        </p:blipFill>
        <p:spPr>
          <a:xfrm flipV="1">
            <a:off x="0" y="0"/>
            <a:ext cx="12191999" cy="4473360"/>
          </a:xfrm>
          <a:custGeom>
            <a:avLst/>
            <a:gdLst>
              <a:gd name="connsiteX0" fmla="*/ 0 w 12191999"/>
              <a:gd name="connsiteY0" fmla="*/ 4473360 h 4473360"/>
              <a:gd name="connsiteX1" fmla="*/ 12191999 w 12191999"/>
              <a:gd name="connsiteY1" fmla="*/ 4473360 h 4473360"/>
              <a:gd name="connsiteX2" fmla="*/ 12191999 w 12191999"/>
              <a:gd name="connsiteY2" fmla="*/ 0 h 4473360"/>
              <a:gd name="connsiteX3" fmla="*/ 0 w 12191999"/>
              <a:gd name="connsiteY3" fmla="*/ 0 h 4473360"/>
            </a:gdLst>
            <a:ahLst/>
            <a:cxnLst>
              <a:cxn ang="0">
                <a:pos x="connsiteX0" y="connsiteY0"/>
              </a:cxn>
              <a:cxn ang="0">
                <a:pos x="connsiteX1" y="connsiteY1"/>
              </a:cxn>
              <a:cxn ang="0">
                <a:pos x="connsiteX2" y="connsiteY2"/>
              </a:cxn>
              <a:cxn ang="0">
                <a:pos x="connsiteX3" y="connsiteY3"/>
              </a:cxn>
            </a:cxnLst>
            <a:rect l="l" t="t" r="r" b="b"/>
            <a:pathLst>
              <a:path w="12191999" h="4473360">
                <a:moveTo>
                  <a:pt x="0" y="4473360"/>
                </a:moveTo>
                <a:lnTo>
                  <a:pt x="12191999" y="4473360"/>
                </a:lnTo>
                <a:lnTo>
                  <a:pt x="12191999" y="0"/>
                </a:lnTo>
                <a:lnTo>
                  <a:pt x="0" y="0"/>
                </a:lnTo>
                <a:close/>
              </a:path>
            </a:pathLst>
          </a:custGeom>
        </p:spPr>
      </p:pic>
      <p:sp>
        <p:nvSpPr>
          <p:cNvPr id="2" name="Title 1">
            <a:extLst>
              <a:ext uri="{FF2B5EF4-FFF2-40B4-BE49-F238E27FC236}">
                <a16:creationId xmlns:a16="http://schemas.microsoft.com/office/drawing/2014/main" id="{A4F05089-22C1-42A6-A522-0A64EB043676}"/>
              </a:ext>
            </a:extLst>
          </p:cNvPr>
          <p:cNvSpPr>
            <a:spLocks noGrp="1"/>
          </p:cNvSpPr>
          <p:nvPr>
            <p:ph type="ctrTitle"/>
          </p:nvPr>
        </p:nvSpPr>
        <p:spPr>
          <a:xfrm>
            <a:off x="753925" y="2076450"/>
            <a:ext cx="10684151" cy="1345134"/>
          </a:xfrm>
        </p:spPr>
        <p:txBody>
          <a:bodyPr anchor="ctr">
            <a:normAutofit/>
          </a:bodyPr>
          <a:lstStyle/>
          <a:p>
            <a:r>
              <a:rPr lang="en-US" sz="5600" dirty="0">
                <a:solidFill>
                  <a:srgbClr val="FFFFFF"/>
                </a:solidFill>
              </a:rPr>
              <a:t>Thanks for attending! </a:t>
            </a:r>
          </a:p>
        </p:txBody>
      </p:sp>
      <p:sp>
        <p:nvSpPr>
          <p:cNvPr id="3" name="Subtitle 2">
            <a:extLst>
              <a:ext uri="{FF2B5EF4-FFF2-40B4-BE49-F238E27FC236}">
                <a16:creationId xmlns:a16="http://schemas.microsoft.com/office/drawing/2014/main" id="{79CD831F-E068-4101-87C4-7414642B5E59}"/>
              </a:ext>
            </a:extLst>
          </p:cNvPr>
          <p:cNvSpPr>
            <a:spLocks noGrp="1"/>
          </p:cNvSpPr>
          <p:nvPr>
            <p:ph type="subTitle" idx="1"/>
          </p:nvPr>
        </p:nvSpPr>
        <p:spPr>
          <a:xfrm>
            <a:off x="1171575" y="4473360"/>
            <a:ext cx="9469211" cy="1941508"/>
          </a:xfrm>
        </p:spPr>
        <p:txBody>
          <a:bodyPr anchor="ctr">
            <a:normAutofit lnSpcReduction="10000"/>
          </a:bodyPr>
          <a:lstStyle/>
          <a:p>
            <a:r>
              <a:rPr lang="en-US" sz="2800" dirty="0">
                <a:solidFill>
                  <a:srgbClr val="000000"/>
                </a:solidFill>
              </a:rPr>
              <a:t>Presenter: </a:t>
            </a:r>
          </a:p>
          <a:p>
            <a:r>
              <a:rPr lang="en-US" sz="2800" dirty="0">
                <a:solidFill>
                  <a:srgbClr val="000000"/>
                </a:solidFill>
              </a:rPr>
              <a:t>Max Brown, Victim Services Program Specialist </a:t>
            </a:r>
          </a:p>
          <a:p>
            <a:r>
              <a:rPr lang="en-US" sz="2800" dirty="0">
                <a:solidFill>
                  <a:srgbClr val="000000"/>
                </a:solidFill>
              </a:rPr>
              <a:t>maxbrown@cji.in.gov</a:t>
            </a:r>
          </a:p>
          <a:p>
            <a:r>
              <a:rPr lang="en-US" sz="2800" dirty="0">
                <a:solidFill>
                  <a:srgbClr val="000000"/>
                </a:solidFill>
              </a:rPr>
              <a:t>317-232-2927</a:t>
            </a:r>
          </a:p>
        </p:txBody>
      </p:sp>
    </p:spTree>
    <p:extLst>
      <p:ext uri="{BB962C8B-B14F-4D97-AF65-F5344CB8AC3E}">
        <p14:creationId xmlns:p14="http://schemas.microsoft.com/office/powerpoint/2010/main" val="2190533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A4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2ECAE5-AB89-4403-8E17-EC6C44CE65C1}"/>
              </a:ext>
            </a:extLst>
          </p:cNvPr>
          <p:cNvSpPr>
            <a:spLocks noGrp="1"/>
          </p:cNvSpPr>
          <p:nvPr>
            <p:ph type="title"/>
          </p:nvPr>
        </p:nvSpPr>
        <p:spPr>
          <a:xfrm>
            <a:off x="694510" y="1487272"/>
            <a:ext cx="2743200" cy="2743200"/>
          </a:xfrm>
          <a:prstGeom prst="ellipse">
            <a:avLst/>
          </a:prstGeom>
          <a:solidFill>
            <a:srgbClr val="262626"/>
          </a:solidFill>
          <a:ln w="174625" cmpd="thinThick">
            <a:solidFill>
              <a:srgbClr val="262626"/>
            </a:solidFill>
          </a:ln>
        </p:spPr>
        <p:txBody>
          <a:bodyPr>
            <a:normAutofit/>
          </a:bodyPr>
          <a:lstStyle/>
          <a:p>
            <a:pPr algn="ctr"/>
            <a:r>
              <a:rPr lang="en-US" sz="2600">
                <a:solidFill>
                  <a:srgbClr val="FFFFFF"/>
                </a:solidFill>
              </a:rPr>
              <a:t>Accessing the RFP</a:t>
            </a:r>
          </a:p>
        </p:txBody>
      </p:sp>
      <p:sp>
        <p:nvSpPr>
          <p:cNvPr id="3" name="Content Placeholder 2">
            <a:extLst>
              <a:ext uri="{FF2B5EF4-FFF2-40B4-BE49-F238E27FC236}">
                <a16:creationId xmlns:a16="http://schemas.microsoft.com/office/drawing/2014/main" id="{D2CA8FD7-2B68-4A56-92D0-F493D18C5B7A}"/>
              </a:ext>
            </a:extLst>
          </p:cNvPr>
          <p:cNvSpPr>
            <a:spLocks noGrp="1"/>
          </p:cNvSpPr>
          <p:nvPr>
            <p:ph idx="1"/>
          </p:nvPr>
        </p:nvSpPr>
        <p:spPr>
          <a:xfrm>
            <a:off x="4038600" y="4884873"/>
            <a:ext cx="7188199" cy="1292090"/>
          </a:xfrm>
        </p:spPr>
        <p:txBody>
          <a:bodyPr>
            <a:normAutofit fontScale="92500"/>
          </a:bodyPr>
          <a:lstStyle/>
          <a:p>
            <a:pPr marL="0" indent="0">
              <a:buNone/>
            </a:pPr>
            <a:r>
              <a:rPr lang="en-US" sz="1800" dirty="0"/>
              <a:t>Located on ICJI Website</a:t>
            </a:r>
          </a:p>
          <a:p>
            <a:r>
              <a:rPr lang="en-US" sz="1800" dirty="0"/>
              <a:t>CJI.in.gov </a:t>
            </a:r>
            <a:r>
              <a:rPr lang="en-US" sz="1800" dirty="0">
                <a:sym typeface="Wingdings" panose="05000000000000000000" pitchFamily="2" charset="2"/>
              </a:rPr>
              <a:t> </a:t>
            </a:r>
            <a:r>
              <a:rPr lang="en-US" sz="1800" b="1" i="1" dirty="0">
                <a:sym typeface="Wingdings" panose="05000000000000000000" pitchFamily="2" charset="2"/>
              </a:rPr>
              <a:t>Victim Services</a:t>
            </a:r>
            <a:r>
              <a:rPr lang="en-US" sz="1800" dirty="0">
                <a:sym typeface="Wingdings" panose="05000000000000000000" pitchFamily="2" charset="2"/>
              </a:rPr>
              <a:t>  FVPSA “Learn More” Request for Proposal</a:t>
            </a:r>
            <a:endParaRPr lang="en-US" sz="1800" dirty="0"/>
          </a:p>
          <a:p>
            <a:r>
              <a:rPr lang="en-US" sz="1800" dirty="0">
                <a:hlinkClick r:id="rId2"/>
              </a:rPr>
              <a:t>https://www.in.gov/cji/victim-services/family-violence-prevention-and-services-act/</a:t>
            </a:r>
            <a:endParaRPr lang="en-US" sz="1800" dirty="0"/>
          </a:p>
          <a:p>
            <a:pPr marL="0" indent="0">
              <a:buNone/>
            </a:pPr>
            <a:endParaRPr lang="en-US" sz="1800" dirty="0"/>
          </a:p>
          <a:p>
            <a:endParaRPr lang="en-US" sz="1800" dirty="0"/>
          </a:p>
          <a:p>
            <a:endParaRPr lang="en-US" sz="1800" dirty="0"/>
          </a:p>
          <a:p>
            <a:endParaRPr lang="en-US" sz="1800" dirty="0"/>
          </a:p>
          <a:p>
            <a:endParaRPr lang="en-US" sz="1800" dirty="0"/>
          </a:p>
          <a:p>
            <a:endParaRPr lang="en-US" sz="1800" dirty="0"/>
          </a:p>
        </p:txBody>
      </p:sp>
      <p:pic>
        <p:nvPicPr>
          <p:cNvPr id="5" name="Picture 4">
            <a:extLst>
              <a:ext uri="{FF2B5EF4-FFF2-40B4-BE49-F238E27FC236}">
                <a16:creationId xmlns:a16="http://schemas.microsoft.com/office/drawing/2014/main" id="{54DCF4FE-209A-4049-AF22-7D390FF0E8C0}"/>
              </a:ext>
            </a:extLst>
          </p:cNvPr>
          <p:cNvPicPr>
            <a:picLocks noChangeAspect="1"/>
          </p:cNvPicPr>
          <p:nvPr/>
        </p:nvPicPr>
        <p:blipFill>
          <a:blip r:embed="rId3"/>
          <a:stretch>
            <a:fillRect/>
          </a:stretch>
        </p:blipFill>
        <p:spPr>
          <a:xfrm>
            <a:off x="3775587" y="990055"/>
            <a:ext cx="8168184" cy="3298933"/>
          </a:xfrm>
          <a:prstGeom prst="rect">
            <a:avLst/>
          </a:prstGeom>
        </p:spPr>
      </p:pic>
    </p:spTree>
    <p:extLst>
      <p:ext uri="{BB962C8B-B14F-4D97-AF65-F5344CB8AC3E}">
        <p14:creationId xmlns:p14="http://schemas.microsoft.com/office/powerpoint/2010/main" val="2110233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541C01-4B46-4205-924C-5AB4A4D160ED}"/>
              </a:ext>
            </a:extLst>
          </p:cNvPr>
          <p:cNvSpPr>
            <a:spLocks noGrp="1"/>
          </p:cNvSpPr>
          <p:nvPr>
            <p:ph type="title"/>
          </p:nvPr>
        </p:nvSpPr>
        <p:spPr>
          <a:xfrm>
            <a:off x="2366190" y="497205"/>
            <a:ext cx="8836798" cy="1234440"/>
          </a:xfrm>
        </p:spPr>
        <p:txBody>
          <a:bodyPr anchor="t">
            <a:normAutofit/>
          </a:bodyPr>
          <a:lstStyle/>
          <a:p>
            <a:r>
              <a:rPr lang="en-US" sz="4000" dirty="0">
                <a:solidFill>
                  <a:schemeClr val="accent1"/>
                </a:solidFill>
              </a:rPr>
              <a:t>2021-2023 FVPSA ARP Grant Application</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9424EAB-685E-4868-AF64-1AE2386CE559}"/>
              </a:ext>
            </a:extLst>
          </p:cNvPr>
          <p:cNvSpPr>
            <a:spLocks noGrp="1"/>
          </p:cNvSpPr>
          <p:nvPr>
            <p:ph idx="1"/>
          </p:nvPr>
        </p:nvSpPr>
        <p:spPr>
          <a:xfrm>
            <a:off x="2379277" y="2249423"/>
            <a:ext cx="9596823" cy="4274439"/>
          </a:xfrm>
        </p:spPr>
        <p:txBody>
          <a:bodyPr>
            <a:normAutofit/>
          </a:bodyPr>
          <a:lstStyle/>
          <a:p>
            <a:pPr marL="0" indent="0">
              <a:buNone/>
            </a:pPr>
            <a:endParaRPr lang="en-US" sz="2200" dirty="0"/>
          </a:p>
          <a:p>
            <a:pPr marL="0" indent="0">
              <a:buNone/>
            </a:pPr>
            <a:r>
              <a:rPr lang="en-US" sz="2200" dirty="0"/>
              <a:t>Application opened: Wednesday, July 15</a:t>
            </a:r>
            <a:r>
              <a:rPr lang="en-US" sz="2200" baseline="30000" dirty="0"/>
              <a:t>th</a:t>
            </a:r>
            <a:r>
              <a:rPr lang="en-US" sz="2200" dirty="0"/>
              <a:t> at 9 AM</a:t>
            </a:r>
          </a:p>
          <a:p>
            <a:pPr marL="0" indent="0">
              <a:buNone/>
            </a:pPr>
            <a:r>
              <a:rPr lang="en-US" sz="2200" dirty="0"/>
              <a:t>Application closes: Wednesday, August 12</a:t>
            </a:r>
            <a:r>
              <a:rPr lang="en-US" sz="2200" baseline="30000" dirty="0"/>
              <a:t>th</a:t>
            </a:r>
            <a:r>
              <a:rPr lang="en-US" sz="2200" dirty="0"/>
              <a:t> at 11:59 PM</a:t>
            </a:r>
          </a:p>
          <a:p>
            <a:pPr marL="0" indent="0" algn="l" defTabSz="457200">
              <a:buNone/>
            </a:pPr>
            <a:r>
              <a:rPr lang="en-US" sz="2200" b="0" i="0" u="none" strike="noStrike" baseline="0" dirty="0">
                <a:solidFill>
                  <a:srgbClr val="000000"/>
                </a:solidFill>
                <a:latin typeface="Arial" panose="020B0604020202020204" pitchFamily="34" charset="0"/>
              </a:rPr>
              <a:t>	</a:t>
            </a:r>
            <a:r>
              <a:rPr lang="en-US" sz="2200" b="0" i="0" u="none" strike="noStrike" baseline="0" dirty="0">
                <a:solidFill>
                  <a:srgbClr val="FF0000"/>
                </a:solidFill>
              </a:rPr>
              <a:t>Applicants are strongly encouraged to submit applications 48 hours prior to the 	deadline. 	</a:t>
            </a:r>
          </a:p>
          <a:p>
            <a:pPr marL="0" indent="0">
              <a:buNone/>
            </a:pPr>
            <a:endParaRPr lang="en-US" sz="2200" dirty="0"/>
          </a:p>
          <a:p>
            <a:pPr marL="0" indent="0">
              <a:buNone/>
            </a:pPr>
            <a:r>
              <a:rPr lang="en-US" sz="2200" dirty="0"/>
              <a:t>Award Period for FVPSA ARP: October 1, 2021 to September 30, 2023 (24-month award period)</a:t>
            </a:r>
          </a:p>
          <a:p>
            <a:pPr marL="0" indent="0">
              <a:buNone/>
            </a:pPr>
            <a:r>
              <a:rPr lang="en-US" sz="1600" b="0" i="0" u="none" strike="noStrike" baseline="0" dirty="0">
                <a:solidFill>
                  <a:srgbClr val="FF0000"/>
                </a:solidFill>
                <a:latin typeface="Calibri" panose="020F0502020204030204" pitchFamily="34" charset="0"/>
              </a:rPr>
              <a:t>Projects should begin on October 1, 2021 and must be in operation no later than 60 days after this date. Failure to have the funded project operational within 60 days from October 1, 2021 will result in the cancellation of the grant and the de-obligation of all awarded funds. </a:t>
            </a:r>
            <a:endParaRPr lang="en-US" sz="2000" dirty="0">
              <a:solidFill>
                <a:srgbClr val="FF0000"/>
              </a:solidFill>
            </a:endParaRPr>
          </a:p>
        </p:txBody>
      </p:sp>
    </p:spTree>
    <p:extLst>
      <p:ext uri="{BB962C8B-B14F-4D97-AF65-F5344CB8AC3E}">
        <p14:creationId xmlns:p14="http://schemas.microsoft.com/office/powerpoint/2010/main" val="2150289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Arc 4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1A898F7-2E8A-4835-A9E8-F61F78146AC2}"/>
              </a:ext>
            </a:extLst>
          </p:cNvPr>
          <p:cNvSpPr>
            <a:spLocks noGrp="1"/>
          </p:cNvSpPr>
          <p:nvPr>
            <p:ph idx="1"/>
          </p:nvPr>
        </p:nvSpPr>
        <p:spPr>
          <a:xfrm>
            <a:off x="838200" y="1114425"/>
            <a:ext cx="10515600" cy="4351338"/>
          </a:xfrm>
        </p:spPr>
        <p:txBody>
          <a:bodyPr>
            <a:normAutofit fontScale="92500" lnSpcReduction="10000"/>
          </a:bodyPr>
          <a:lstStyle/>
          <a:p>
            <a:pPr marL="0" indent="0" algn="ctr">
              <a:buNone/>
            </a:pPr>
            <a:r>
              <a:rPr lang="en-US" sz="4400" b="1" i="0" u="none" strike="noStrike" baseline="0" dirty="0">
                <a:latin typeface="Calibri" panose="020F0502020204030204" pitchFamily="34" charset="0"/>
              </a:rPr>
              <a:t>Overview:</a:t>
            </a:r>
            <a:endParaRPr lang="en-US" sz="4400" b="1" dirty="0">
              <a:latin typeface="Calibri" panose="020F0502020204030204" pitchFamily="34" charset="0"/>
            </a:endParaRPr>
          </a:p>
          <a:p>
            <a:pPr marL="0" indent="0">
              <a:buNone/>
            </a:pPr>
            <a:r>
              <a:rPr lang="en-US" dirty="0"/>
              <a:t>The Family Violence Prevention and Services Act (FVPSA) authorizes the FVPSA grant program, which is governed by the Department of Health and Human Services (HHS) Administration on Children, Youth and Families (ACYF)/Family and Youth Services Bureau (FYSB). The purpose of FVPSA funds is to provide shelter, temporary housing, supportive services, information, and assistance to adult and youth victims of family violence, domestic violence, or dating violence, as well as family and household members of such victims, and persons affected by the victimization. The FVPSA program has received supplemental funding through the American Rescue Plan (ARP). The purpose of these funds is to prevent, prepare for, and respond to COVID-19.</a:t>
            </a:r>
            <a:endParaRPr lang="en-US" dirty="0">
              <a:solidFill>
                <a:schemeClr val="accent2">
                  <a:lumMod val="75000"/>
                </a:schemeClr>
              </a:solidFill>
            </a:endParaRPr>
          </a:p>
        </p:txBody>
      </p:sp>
    </p:spTree>
    <p:extLst>
      <p:ext uri="{BB962C8B-B14F-4D97-AF65-F5344CB8AC3E}">
        <p14:creationId xmlns:p14="http://schemas.microsoft.com/office/powerpoint/2010/main" val="4049745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DD3DE0C-E47C-42B8-83A2-D58EDC50BC56}"/>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Funding Eligibility:</a:t>
            </a:r>
          </a:p>
        </p:txBody>
      </p:sp>
      <p:sp>
        <p:nvSpPr>
          <p:cNvPr id="3" name="Content Placeholder 2">
            <a:extLst>
              <a:ext uri="{FF2B5EF4-FFF2-40B4-BE49-F238E27FC236}">
                <a16:creationId xmlns:a16="http://schemas.microsoft.com/office/drawing/2014/main" id="{1304A922-3A4D-467B-9C6F-30644CF1DE9B}"/>
              </a:ext>
            </a:extLst>
          </p:cNvPr>
          <p:cNvSpPr>
            <a:spLocks noGrp="1"/>
          </p:cNvSpPr>
          <p:nvPr>
            <p:ph idx="1"/>
          </p:nvPr>
        </p:nvSpPr>
        <p:spPr>
          <a:xfrm>
            <a:off x="6090574" y="801866"/>
            <a:ext cx="5306084" cy="5230634"/>
          </a:xfrm>
        </p:spPr>
        <p:txBody>
          <a:bodyPr anchor="ctr">
            <a:normAutofit/>
          </a:bodyPr>
          <a:lstStyle/>
          <a:p>
            <a:endParaRPr lang="en-US" sz="1900" b="0" i="0" u="none" strike="noStrike" baseline="0" dirty="0">
              <a:solidFill>
                <a:srgbClr val="000000"/>
              </a:solidFill>
              <a:latin typeface="Calibri" panose="020F0502020204030204" pitchFamily="34" charset="0"/>
            </a:endParaRPr>
          </a:p>
          <a:p>
            <a:r>
              <a:rPr lang="en-US" sz="1900" b="0" i="0" u="none" strike="noStrike" baseline="0" dirty="0">
                <a:solidFill>
                  <a:srgbClr val="000000"/>
                </a:solidFill>
                <a:latin typeface="Calibri" panose="020F0502020204030204" pitchFamily="34" charset="0"/>
              </a:rPr>
              <a:t>Eligible entity types include:</a:t>
            </a:r>
          </a:p>
          <a:p>
            <a:pPr lvl="1"/>
            <a:r>
              <a:rPr lang="en-US" sz="1800" dirty="0">
                <a:solidFill>
                  <a:srgbClr val="000000"/>
                </a:solidFill>
                <a:latin typeface="Calibri" panose="020F0502020204030204" pitchFamily="34" charset="0"/>
              </a:rPr>
              <a:t>State Agencies</a:t>
            </a:r>
          </a:p>
          <a:p>
            <a:pPr lvl="1"/>
            <a:r>
              <a:rPr lang="en-US" sz="1800" b="0" i="0" u="none" strike="noStrike" baseline="0" dirty="0">
                <a:solidFill>
                  <a:srgbClr val="000000"/>
                </a:solidFill>
                <a:latin typeface="Calibri" panose="020F0502020204030204" pitchFamily="34" charset="0"/>
              </a:rPr>
              <a:t>Units of local government</a:t>
            </a:r>
          </a:p>
          <a:p>
            <a:pPr lvl="1"/>
            <a:r>
              <a:rPr lang="en-US" sz="1800" dirty="0">
                <a:solidFill>
                  <a:srgbClr val="000000"/>
                </a:solidFill>
                <a:latin typeface="Calibri" panose="020F0502020204030204" pitchFamily="34" charset="0"/>
              </a:rPr>
              <a:t>Nonprofit organizations</a:t>
            </a:r>
          </a:p>
          <a:p>
            <a:pPr lvl="1"/>
            <a:r>
              <a:rPr lang="en-US" sz="1800" b="0" i="0" u="none" strike="noStrike" baseline="0" dirty="0">
                <a:solidFill>
                  <a:srgbClr val="000000"/>
                </a:solidFill>
                <a:latin typeface="Calibri" panose="020F0502020204030204" pitchFamily="34" charset="0"/>
              </a:rPr>
              <a:t>Faith-based organizations</a:t>
            </a:r>
          </a:p>
          <a:p>
            <a:r>
              <a:rPr lang="en-US" sz="1900" dirty="0">
                <a:solidFill>
                  <a:srgbClr val="000000"/>
                </a:solidFill>
                <a:latin typeface="Calibri" panose="020F0502020204030204" pitchFamily="34" charset="0"/>
              </a:rPr>
              <a:t>Other Requirements include:</a:t>
            </a:r>
          </a:p>
          <a:p>
            <a:pPr lvl="1"/>
            <a:r>
              <a:rPr lang="en-US" sz="1900" b="0" i="0" u="none" strike="noStrike" baseline="0" dirty="0">
                <a:solidFill>
                  <a:srgbClr val="000000"/>
                </a:solidFill>
                <a:latin typeface="Calibri" panose="020F0502020204030204" pitchFamily="34" charset="0"/>
              </a:rPr>
              <a:t>Registered DUNS number</a:t>
            </a:r>
          </a:p>
          <a:p>
            <a:pPr lvl="1"/>
            <a:r>
              <a:rPr lang="en-US" sz="1900" b="0" i="0" u="none" strike="noStrike" baseline="0" dirty="0">
                <a:solidFill>
                  <a:srgbClr val="000000"/>
                </a:solidFill>
                <a:latin typeface="Calibri" panose="020F0502020204030204" pitchFamily="34" charset="0"/>
              </a:rPr>
              <a:t>Active and current registration with SAM.gov</a:t>
            </a:r>
          </a:p>
          <a:p>
            <a:pPr lvl="1"/>
            <a:r>
              <a:rPr lang="en-US" sz="1900" dirty="0">
                <a:solidFill>
                  <a:srgbClr val="000000"/>
                </a:solidFill>
                <a:latin typeface="Calibri" panose="020F0502020204030204" pitchFamily="34" charset="0"/>
              </a:rPr>
              <a:t>Good standing with the Department of Revenue (DOR), Department of Workforce Development (DWD), and Secretary of State (SOS)</a:t>
            </a:r>
            <a:endParaRPr lang="en-US" sz="1900" b="0" i="0" u="none" strike="noStrike" baseline="0" dirty="0">
              <a:solidFill>
                <a:srgbClr val="000000"/>
              </a:solidFill>
              <a:latin typeface="Calibri" panose="020F0502020204030204" pitchFamily="34" charset="0"/>
            </a:endParaRPr>
          </a:p>
          <a:p>
            <a:endParaRPr lang="en-US" sz="1900" b="0" i="0" u="none" strike="noStrike" baseline="0" dirty="0">
              <a:solidFill>
                <a:srgbClr val="000000"/>
              </a:solidFill>
              <a:latin typeface="Calibri" panose="020F0502020204030204" pitchFamily="34" charset="0"/>
            </a:endParaRPr>
          </a:p>
          <a:p>
            <a:endParaRPr lang="en-US" sz="1900" dirty="0">
              <a:solidFill>
                <a:srgbClr val="000000"/>
              </a:solidFill>
            </a:endParaRPr>
          </a:p>
        </p:txBody>
      </p:sp>
    </p:spTree>
    <p:extLst>
      <p:ext uri="{BB962C8B-B14F-4D97-AF65-F5344CB8AC3E}">
        <p14:creationId xmlns:p14="http://schemas.microsoft.com/office/powerpoint/2010/main" val="3104224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6"/>
              </a:gs>
              <a:gs pos="25000">
                <a:schemeClr val="accent6"/>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D0E3A56-BB60-4B2F-95B0-B5C6BE1D6FA2}"/>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Required Allocations</a:t>
            </a:r>
          </a:p>
        </p:txBody>
      </p:sp>
      <p:sp>
        <p:nvSpPr>
          <p:cNvPr id="3" name="Content Placeholder 2">
            <a:extLst>
              <a:ext uri="{FF2B5EF4-FFF2-40B4-BE49-F238E27FC236}">
                <a16:creationId xmlns:a16="http://schemas.microsoft.com/office/drawing/2014/main" id="{3E0B1A60-9286-4F2C-AA33-D011FC5C4DEC}"/>
              </a:ext>
            </a:extLst>
          </p:cNvPr>
          <p:cNvSpPr>
            <a:spLocks noGrp="1"/>
          </p:cNvSpPr>
          <p:nvPr>
            <p:ph idx="1"/>
          </p:nvPr>
        </p:nvSpPr>
        <p:spPr>
          <a:xfrm>
            <a:off x="6090574" y="801866"/>
            <a:ext cx="5306084" cy="5230634"/>
          </a:xfrm>
        </p:spPr>
        <p:txBody>
          <a:bodyPr anchor="ctr">
            <a:normAutofit/>
          </a:bodyPr>
          <a:lstStyle/>
          <a:p>
            <a:pPr marL="0" indent="0">
              <a:buNone/>
            </a:pPr>
            <a:r>
              <a:rPr lang="en-US" sz="2400" dirty="0">
                <a:solidFill>
                  <a:srgbClr val="000000"/>
                </a:solidFill>
              </a:rPr>
              <a:t>In the Distribution of FVPSA funds, ICJI must ensure that:</a:t>
            </a:r>
          </a:p>
          <a:p>
            <a:pPr lvl="1"/>
            <a:r>
              <a:rPr lang="en-US" dirty="0">
                <a:solidFill>
                  <a:srgbClr val="000000"/>
                </a:solidFill>
              </a:rPr>
              <a:t>No less than 70% </a:t>
            </a:r>
            <a:r>
              <a:rPr lang="en-US" dirty="0"/>
              <a:t>of funds distributed are used for the primary purpose of providing immediate shelter and supportive services to adult and youth victims of family violence, domestic violence, or dating violence, and their dependents; and</a:t>
            </a:r>
          </a:p>
          <a:p>
            <a:pPr lvl="1"/>
            <a:r>
              <a:rPr lang="en-US" dirty="0"/>
              <a:t>No less than 25% of funds will be used for the purpose of providing supportive services and prevention services.</a:t>
            </a:r>
            <a:endParaRPr lang="en-US" dirty="0">
              <a:solidFill>
                <a:srgbClr val="000000"/>
              </a:solidFill>
            </a:endParaRPr>
          </a:p>
          <a:p>
            <a:pPr lvl="1"/>
            <a:endParaRPr lang="en-US" dirty="0">
              <a:solidFill>
                <a:srgbClr val="000000"/>
              </a:solidFill>
            </a:endParaRPr>
          </a:p>
        </p:txBody>
      </p:sp>
    </p:spTree>
    <p:extLst>
      <p:ext uri="{BB962C8B-B14F-4D97-AF65-F5344CB8AC3E}">
        <p14:creationId xmlns:p14="http://schemas.microsoft.com/office/powerpoint/2010/main" val="4030183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0ADF5E6-8D7E-4E2C-9044-49A380C24844}"/>
              </a:ext>
            </a:extLst>
          </p:cNvPr>
          <p:cNvSpPr>
            <a:spLocks noGrp="1"/>
          </p:cNvSpPr>
          <p:nvPr>
            <p:ph type="title"/>
          </p:nvPr>
        </p:nvSpPr>
        <p:spPr>
          <a:xfrm>
            <a:off x="6094105" y="802955"/>
            <a:ext cx="4977976" cy="1454051"/>
          </a:xfrm>
        </p:spPr>
        <p:txBody>
          <a:bodyPr>
            <a:normAutofit/>
          </a:bodyPr>
          <a:lstStyle/>
          <a:p>
            <a:r>
              <a:rPr lang="en-US">
                <a:solidFill>
                  <a:srgbClr val="000000"/>
                </a:solidFill>
              </a:rPr>
              <a:t>Funding Availability</a:t>
            </a:r>
          </a:p>
        </p:txBody>
      </p:sp>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Money">
            <a:extLst>
              <a:ext uri="{FF2B5EF4-FFF2-40B4-BE49-F238E27FC236}">
                <a16:creationId xmlns:a16="http://schemas.microsoft.com/office/drawing/2014/main" id="{CE106E61-5E5A-43DB-9961-D0B26A72A31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3" name="Content Placeholder 2">
            <a:extLst>
              <a:ext uri="{FF2B5EF4-FFF2-40B4-BE49-F238E27FC236}">
                <a16:creationId xmlns:a16="http://schemas.microsoft.com/office/drawing/2014/main" id="{92BA3FA5-4ED6-4714-9BA0-BE5CE2C56533}"/>
              </a:ext>
            </a:extLst>
          </p:cNvPr>
          <p:cNvSpPr>
            <a:spLocks noGrp="1"/>
          </p:cNvSpPr>
          <p:nvPr>
            <p:ph idx="1"/>
          </p:nvPr>
        </p:nvSpPr>
        <p:spPr>
          <a:xfrm>
            <a:off x="6090574" y="2421682"/>
            <a:ext cx="4977578" cy="3639289"/>
          </a:xfrm>
        </p:spPr>
        <p:txBody>
          <a:bodyPr anchor="ctr">
            <a:normAutofit/>
          </a:bodyPr>
          <a:lstStyle/>
          <a:p>
            <a:r>
              <a:rPr lang="en-US" sz="2000" dirty="0">
                <a:solidFill>
                  <a:srgbClr val="000000"/>
                </a:solidFill>
              </a:rPr>
              <a:t>The amount of funding available is $2,250,000 for this two-year grant award period. ICJI estimates providing approximately 35-40 awards in the amount of $10,000 to $60,000.</a:t>
            </a:r>
          </a:p>
        </p:txBody>
      </p:sp>
    </p:spTree>
    <p:extLst>
      <p:ext uri="{BB962C8B-B14F-4D97-AF65-F5344CB8AC3E}">
        <p14:creationId xmlns:p14="http://schemas.microsoft.com/office/powerpoint/2010/main" val="700142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4F38B0AC-9486-4BD5-A94F-CF3A5393B8D9}"/>
              </a:ext>
            </a:extLst>
          </p:cNvPr>
          <p:cNvSpPr>
            <a:spLocks noGrp="1"/>
          </p:cNvSpPr>
          <p:nvPr>
            <p:ph type="title"/>
          </p:nvPr>
        </p:nvSpPr>
        <p:spPr>
          <a:xfrm>
            <a:off x="777240" y="731519"/>
            <a:ext cx="2845191" cy="3237579"/>
          </a:xfrm>
        </p:spPr>
        <p:txBody>
          <a:bodyPr>
            <a:normAutofit/>
          </a:bodyPr>
          <a:lstStyle/>
          <a:p>
            <a:r>
              <a:rPr lang="en-US" sz="2800" b="1" dirty="0">
                <a:solidFill>
                  <a:srgbClr val="FFFFFF"/>
                </a:solidFill>
              </a:rPr>
              <a:t>Purpose Areas:</a:t>
            </a:r>
            <a:br>
              <a:rPr lang="en-US" sz="2100" dirty="0">
                <a:solidFill>
                  <a:srgbClr val="FFFFFF"/>
                </a:solidFill>
              </a:rPr>
            </a:br>
            <a:r>
              <a:rPr lang="en-US" sz="1800" dirty="0">
                <a:solidFill>
                  <a:srgbClr val="FFFFFF"/>
                </a:solidFill>
              </a:rPr>
              <a:t>The purpose of these supplemental funds is to prevent, prepare for, and respond to COVID-19. The activities that will be supported by these funds within these purpose areas include</a:t>
            </a:r>
            <a:br>
              <a:rPr lang="en-US" sz="2100" dirty="0">
                <a:solidFill>
                  <a:srgbClr val="FFFFFF"/>
                </a:solidFill>
              </a:rPr>
            </a:br>
            <a:endParaRPr lang="en-US" sz="2100" dirty="0">
              <a:solidFill>
                <a:srgbClr val="FFFFFF"/>
              </a:solidFill>
            </a:endParaRPr>
          </a:p>
        </p:txBody>
      </p:sp>
      <p:sp>
        <p:nvSpPr>
          <p:cNvPr id="19" name="Rectangle 1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1" name="Rectangle 20">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Content Placeholder 2">
            <a:extLst>
              <a:ext uri="{FF2B5EF4-FFF2-40B4-BE49-F238E27FC236}">
                <a16:creationId xmlns:a16="http://schemas.microsoft.com/office/drawing/2014/main" id="{93D3FB76-9441-48B2-80AB-64EEEBD78840}"/>
              </a:ext>
            </a:extLst>
          </p:cNvPr>
          <p:cNvSpPr>
            <a:spLocks noGrp="1"/>
          </p:cNvSpPr>
          <p:nvPr>
            <p:ph idx="1"/>
          </p:nvPr>
        </p:nvSpPr>
        <p:spPr>
          <a:xfrm>
            <a:off x="4379709" y="457200"/>
            <a:ext cx="7037591" cy="5941879"/>
          </a:xfrm>
        </p:spPr>
        <p:txBody>
          <a:bodyPr anchor="ctr">
            <a:normAutofit lnSpcReduction="10000"/>
          </a:bodyPr>
          <a:lstStyle/>
          <a:p>
            <a:r>
              <a:rPr lang="en-US" sz="2000" u="sng" dirty="0"/>
              <a:t>Prevent</a:t>
            </a:r>
          </a:p>
          <a:p>
            <a:pPr lvl="1"/>
            <a:r>
              <a:rPr lang="en-US" sz="1600" dirty="0"/>
              <a:t>Activities under this purpose area will focus on the continued effort to stop the spread of COVID-19. </a:t>
            </a:r>
          </a:p>
          <a:p>
            <a:pPr lvl="2"/>
            <a:r>
              <a:rPr lang="en-US" sz="1600" dirty="0"/>
              <a:t>Emergency Housing – Hotels, Motels, and Safe Houses</a:t>
            </a:r>
          </a:p>
          <a:p>
            <a:pPr lvl="2"/>
            <a:r>
              <a:rPr lang="en-US" sz="1600" dirty="0"/>
              <a:t>Mobile Advocacy – meeting platforms and virtual platforms to provide services to victims</a:t>
            </a:r>
          </a:p>
          <a:p>
            <a:r>
              <a:rPr lang="en-US" sz="2000" u="sng" dirty="0"/>
              <a:t>Prepare</a:t>
            </a:r>
          </a:p>
          <a:p>
            <a:pPr lvl="1"/>
            <a:r>
              <a:rPr lang="en-US" sz="1600" dirty="0"/>
              <a:t>Activities under this purpose area will focus on preparing for any future surge or variant of COVID-19. </a:t>
            </a:r>
          </a:p>
          <a:p>
            <a:pPr lvl="2"/>
            <a:r>
              <a:rPr lang="en-US" sz="1600" dirty="0"/>
              <a:t>Organizational Planning</a:t>
            </a:r>
          </a:p>
          <a:p>
            <a:r>
              <a:rPr lang="en-US" sz="2000" u="sng" dirty="0"/>
              <a:t>Respond</a:t>
            </a:r>
          </a:p>
          <a:p>
            <a:pPr lvl="1"/>
            <a:r>
              <a:rPr lang="en-US" sz="1600" dirty="0"/>
              <a:t>Activities under this purpose area will focus on victims and their children who have been affected by COVID-19 who could benefit from services and assistance to recover from this health crisis.</a:t>
            </a:r>
          </a:p>
          <a:p>
            <a:pPr lvl="2"/>
            <a:r>
              <a:rPr lang="en-US" sz="1600" dirty="0"/>
              <a:t>Counseling – Counseling to victims including continued telehealth options</a:t>
            </a:r>
          </a:p>
          <a:p>
            <a:pPr lvl="2"/>
            <a:r>
              <a:rPr lang="en-US" sz="1600" dirty="0"/>
              <a:t>Youth Services – Provide for the emotional well being of children</a:t>
            </a:r>
          </a:p>
          <a:p>
            <a:pPr lvl="2"/>
            <a:r>
              <a:rPr lang="en-US" sz="1600" dirty="0"/>
              <a:t>Legal Assistance – Civil legal assistance related to protective orders and evictions</a:t>
            </a:r>
          </a:p>
          <a:p>
            <a:pPr lvl="2"/>
            <a:r>
              <a:rPr lang="en-US" sz="1600" dirty="0"/>
              <a:t>Rental Assistance – Short Term Rental, Deposit, and Utility Assistance</a:t>
            </a:r>
          </a:p>
          <a:p>
            <a:pPr lvl="2"/>
            <a:r>
              <a:rPr lang="en-US" sz="1600" dirty="0"/>
              <a:t>Transportation – Costs associated with victims receiving treatment and gaining employment</a:t>
            </a:r>
          </a:p>
        </p:txBody>
      </p:sp>
    </p:spTree>
    <p:extLst>
      <p:ext uri="{BB962C8B-B14F-4D97-AF65-F5344CB8AC3E}">
        <p14:creationId xmlns:p14="http://schemas.microsoft.com/office/powerpoint/2010/main" val="33323675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1643</TotalTime>
  <Words>1489</Words>
  <Application>Microsoft Office PowerPoint</Application>
  <PresentationFormat>Widescreen</PresentationFormat>
  <Paragraphs>145</Paragraphs>
  <Slides>24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Times New Roman</vt:lpstr>
      <vt:lpstr>Office Theme</vt:lpstr>
      <vt:lpstr> 2021-2023 FVPSA American Rescue Plan (ARP) RFP Webinar</vt:lpstr>
      <vt:lpstr>Thanks for joining us today:  Please keep your lines muted during the presentation.   Webinar is being recorded. It will be posted on the ICJI website.   Questions and Answers at the end.   Feel Free to utilize the chat box during the webinar.  </vt:lpstr>
      <vt:lpstr>Accessing the RFP</vt:lpstr>
      <vt:lpstr>2021-2023 FVPSA ARP Grant Application</vt:lpstr>
      <vt:lpstr>PowerPoint Presentation</vt:lpstr>
      <vt:lpstr>Funding Eligibility:</vt:lpstr>
      <vt:lpstr>Required Allocations</vt:lpstr>
      <vt:lpstr>Funding Availability</vt:lpstr>
      <vt:lpstr>Purpose Areas: The purpose of these supplemental funds is to prevent, prepare for, and respond to COVID-19. The activities that will be supported by these funds within these purpose areas include </vt:lpstr>
      <vt:lpstr>Initiating an application in IntelliGrants</vt:lpstr>
      <vt:lpstr>Steps to initiating an application in IntelliGrants (ICJI’s Grant Management system):</vt:lpstr>
      <vt:lpstr>PowerPoint Presentation</vt:lpstr>
      <vt:lpstr>FVPSA American Rescue Plan (ARP) Application</vt:lpstr>
      <vt:lpstr>PowerPoint Presentation</vt:lpstr>
      <vt:lpstr>Forms that need to be completed: </vt:lpstr>
      <vt:lpstr>PowerPoint Presentation</vt:lpstr>
      <vt:lpstr>PowerPoint Presentation</vt:lpstr>
      <vt:lpstr>PowerPoint Presentation</vt:lpstr>
      <vt:lpstr>Unallowable Costs</vt:lpstr>
      <vt:lpstr>Budget Narrative </vt:lpstr>
      <vt:lpstr>Attachments Required:</vt:lpstr>
      <vt:lpstr>PowerPoint Presentation</vt:lpstr>
      <vt:lpstr>Questions?</vt:lpstr>
      <vt:lpstr>Thanks for attending!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2021-2023 Domestic Violence Prevention and Treatment RFP Webinar</dc:title>
  <dc:creator>Strevels, Sarah</dc:creator>
  <cp:lastModifiedBy>Brown, Maxwell</cp:lastModifiedBy>
  <cp:revision>92</cp:revision>
  <dcterms:created xsi:type="dcterms:W3CDTF">2020-12-18T00:42:11Z</dcterms:created>
  <dcterms:modified xsi:type="dcterms:W3CDTF">2021-07-22T17:43:52Z</dcterms:modified>
</cp:coreProperties>
</file>