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2" r:id="rId2"/>
    <p:sldId id="261" r:id="rId3"/>
    <p:sldId id="263" r:id="rId4"/>
    <p:sldId id="264" r:id="rId5"/>
    <p:sldId id="259" r:id="rId6"/>
    <p:sldId id="258" r:id="rId7"/>
    <p:sldId id="296" r:id="rId8"/>
    <p:sldId id="297" r:id="rId9"/>
    <p:sldId id="298" r:id="rId10"/>
    <p:sldId id="265" r:id="rId11"/>
    <p:sldId id="266" r:id="rId12"/>
    <p:sldId id="267" r:id="rId13"/>
    <p:sldId id="273" r:id="rId14"/>
    <p:sldId id="274" r:id="rId15"/>
    <p:sldId id="275" r:id="rId16"/>
    <p:sldId id="276" r:id="rId17"/>
    <p:sldId id="277" r:id="rId18"/>
    <p:sldId id="260" r:id="rId19"/>
    <p:sldId id="272" r:id="rId20"/>
    <p:sldId id="286" r:id="rId21"/>
    <p:sldId id="287" r:id="rId22"/>
    <p:sldId id="289" r:id="rId23"/>
    <p:sldId id="288" r:id="rId24"/>
    <p:sldId id="25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FVPSA ARP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dirty="0"/>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8D40C182-FE37-414D-A8EA-CE81FDF85D44}">
      <dgm:prSet/>
      <dgm:spPr/>
      <dgm:t>
        <a:bodyPr/>
        <a:lstStyle/>
        <a:p>
          <a:r>
            <a:rPr lang="en-US" dirty="0"/>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2"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FVPSA ARP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29565"/>
          <a:ext cx="6900512" cy="2381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The goal should directly address the problem identified in the Problem Statement.</a:t>
          </a:r>
        </a:p>
        <a:p>
          <a:pPr marL="171450" lvl="1" indent="-171450" algn="l" defTabSz="800100">
            <a:lnSpc>
              <a:spcPct val="90000"/>
            </a:lnSpc>
            <a:spcBef>
              <a:spcPct val="0"/>
            </a:spcBef>
            <a:spcAft>
              <a:spcPct val="15000"/>
            </a:spcAft>
            <a:buChar char="•"/>
          </a:pPr>
          <a:r>
            <a:rPr lang="en-US" sz="1800" kern="1200" dirty="0"/>
            <a:t>Objectives are the steps needed to achieve goals. Objectives should be concrete, action-oriented, measurable and Specific, Measurable, Achievable, Realistic, Timely (SMART).</a:t>
          </a:r>
        </a:p>
        <a:p>
          <a:pPr marL="171450" lvl="1" indent="-171450" algn="l" defTabSz="800100">
            <a:lnSpc>
              <a:spcPct val="90000"/>
            </a:lnSpc>
            <a:spcBef>
              <a:spcPct val="0"/>
            </a:spcBef>
            <a:spcAft>
              <a:spcPct val="15000"/>
            </a:spcAft>
            <a:buChar char="•"/>
          </a:pPr>
          <a:r>
            <a:rPr lang="en-US" sz="1800" kern="1200" dirty="0"/>
            <a:t>Outcomes measure objectives and are criteria for how the program is deemed to be effective.</a:t>
          </a:r>
        </a:p>
      </dsp:txBody>
      <dsp:txXfrm>
        <a:off x="0" y="329565"/>
        <a:ext cx="6900512" cy="2381400"/>
      </dsp:txXfrm>
    </dsp:sp>
    <dsp:sp modelId="{2F50645F-4135-4679-B5AB-27836450C312}">
      <dsp:nvSpPr>
        <dsp:cNvPr id="0" name=""/>
        <dsp:cNvSpPr/>
      </dsp:nvSpPr>
      <dsp:spPr>
        <a:xfrm>
          <a:off x="345025" y="63885"/>
          <a:ext cx="4830358" cy="531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Goal, Objective, and Outcomes</a:t>
          </a:r>
        </a:p>
      </dsp:txBody>
      <dsp:txXfrm>
        <a:off x="370964" y="89824"/>
        <a:ext cx="4778480" cy="479482"/>
      </dsp:txXfrm>
    </dsp:sp>
    <dsp:sp modelId="{2375F742-61FF-4732-A683-B48767F1F6F6}">
      <dsp:nvSpPr>
        <dsp:cNvPr id="0" name=""/>
        <dsp:cNvSpPr/>
      </dsp:nvSpPr>
      <dsp:spPr>
        <a:xfrm>
          <a:off x="0" y="3073845"/>
          <a:ext cx="6900512" cy="7654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What? Who? Where? Why? When? How?</a:t>
          </a:r>
        </a:p>
      </dsp:txBody>
      <dsp:txXfrm>
        <a:off x="0" y="3073845"/>
        <a:ext cx="6900512" cy="765450"/>
      </dsp:txXfrm>
    </dsp:sp>
    <dsp:sp modelId="{D2282E75-9A52-47B2-9850-707EC2631640}">
      <dsp:nvSpPr>
        <dsp:cNvPr id="0" name=""/>
        <dsp:cNvSpPr/>
      </dsp:nvSpPr>
      <dsp:spPr>
        <a:xfrm>
          <a:off x="345025" y="2808165"/>
          <a:ext cx="4830358" cy="53136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Program Description</a:t>
          </a:r>
        </a:p>
      </dsp:txBody>
      <dsp:txXfrm>
        <a:off x="370964" y="2834104"/>
        <a:ext cx="4778480" cy="479482"/>
      </dsp:txXfrm>
    </dsp:sp>
    <dsp:sp modelId="{1E734C95-4555-46ED-B5A1-04D77E298A53}">
      <dsp:nvSpPr>
        <dsp:cNvPr id="0" name=""/>
        <dsp:cNvSpPr/>
      </dsp:nvSpPr>
      <dsp:spPr>
        <a:xfrm>
          <a:off x="0" y="4202175"/>
          <a:ext cx="6900512" cy="4536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3936495"/>
          <a:ext cx="4830358" cy="53136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Evidence Based/Best Practice</a:t>
          </a:r>
        </a:p>
      </dsp:txBody>
      <dsp:txXfrm>
        <a:off x="370964" y="3962434"/>
        <a:ext cx="4778480" cy="479482"/>
      </dsp:txXfrm>
    </dsp:sp>
    <dsp:sp modelId="{A812EBE4-F34C-4D49-8727-A75AF6A794D7}">
      <dsp:nvSpPr>
        <dsp:cNvPr id="0" name=""/>
        <dsp:cNvSpPr/>
      </dsp:nvSpPr>
      <dsp:spPr>
        <a:xfrm>
          <a:off x="0" y="5018655"/>
          <a:ext cx="6900512" cy="4536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752975"/>
          <a:ext cx="4830358" cy="5313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Use of Volunteers</a:t>
          </a:r>
        </a:p>
      </dsp:txBody>
      <dsp:txXfrm>
        <a:off x="370964" y="4778914"/>
        <a:ext cx="4778480"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7/22/2021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14</a:t>
            </a:fld>
            <a:endParaRPr lang="en-US"/>
          </a:p>
        </p:txBody>
      </p:sp>
    </p:spTree>
    <p:extLst>
      <p:ext uri="{BB962C8B-B14F-4D97-AF65-F5344CB8AC3E}">
        <p14:creationId xmlns:p14="http://schemas.microsoft.com/office/powerpoint/2010/main" val="44325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7/22/2021</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7/22/2021</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cji/victim-services/family-violence-prevention-and-services-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477981" y="1122363"/>
            <a:ext cx="4023360" cy="3204134"/>
          </a:xfrm>
        </p:spPr>
        <p:txBody>
          <a:bodyPr vert="horz" lIns="91440" tIns="45720" rIns="91440" bIns="45720" rtlCol="0" anchor="b">
            <a:normAutofit fontScale="90000"/>
          </a:bodyPr>
          <a:lstStyle/>
          <a:p>
            <a:br>
              <a:rPr lang="en-US" b="0" i="0" u="none" strike="noStrike" kern="1200" baseline="0" dirty="0">
                <a:solidFill>
                  <a:schemeClr val="tx1"/>
                </a:solidFill>
                <a:latin typeface="+mj-lt"/>
                <a:ea typeface="+mj-ea"/>
                <a:cs typeface="+mj-cs"/>
              </a:rPr>
            </a:br>
            <a:r>
              <a:rPr lang="en-US" b="1" i="0" u="none" strike="noStrike" kern="1200" baseline="0" dirty="0">
                <a:solidFill>
                  <a:schemeClr val="tx1"/>
                </a:solidFill>
                <a:latin typeface="+mj-lt"/>
                <a:ea typeface="+mj-ea"/>
                <a:cs typeface="+mj-cs"/>
              </a:rPr>
              <a:t>2021-2023 </a:t>
            </a:r>
            <a:r>
              <a:rPr lang="en-US" b="1" kern="1200" dirty="0">
                <a:solidFill>
                  <a:schemeClr val="tx1"/>
                </a:solidFill>
                <a:latin typeface="+mj-lt"/>
                <a:ea typeface="+mj-ea"/>
                <a:cs typeface="+mj-cs"/>
              </a:rPr>
              <a:t>FVPSA American Rescue Plan (ARP) 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477981" y="4872922"/>
            <a:ext cx="3933306" cy="12081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kern="1200" dirty="0">
                <a:solidFill>
                  <a:schemeClr val="tx1"/>
                </a:solidFill>
                <a:latin typeface="+mn-lt"/>
                <a:ea typeface="+mn-ea"/>
                <a:cs typeface="+mn-cs"/>
              </a:rPr>
              <a:t>July </a:t>
            </a:r>
            <a:r>
              <a:rPr lang="en-US" sz="2000" dirty="0"/>
              <a:t>22</a:t>
            </a:r>
            <a:r>
              <a:rPr lang="en-US" sz="2000" baseline="30000" dirty="0"/>
              <a:t>nd</a:t>
            </a:r>
            <a:r>
              <a:rPr lang="en-US" sz="2000" kern="1200" dirty="0">
                <a:solidFill>
                  <a:schemeClr val="tx1"/>
                </a:solidFill>
                <a:latin typeface="+mn-lt"/>
                <a:ea typeface="+mn-ea"/>
                <a:cs typeface="+mn-cs"/>
              </a:rPr>
              <a:t>, 2021</a:t>
            </a:r>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2"/>
          <a:stretch>
            <a:fillRect/>
          </a:stretch>
        </p:blipFill>
        <p:spPr>
          <a:xfrm>
            <a:off x="5414356" y="1094260"/>
            <a:ext cx="6408836" cy="4518228"/>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406055" y="3500400"/>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dirty="0"/>
              <a:t>Log into your </a:t>
            </a:r>
            <a:r>
              <a:rPr lang="en-US" sz="1800" dirty="0" err="1"/>
              <a:t>IntelliGrants</a:t>
            </a:r>
            <a:r>
              <a:rPr lang="en-US" sz="1800" dirty="0"/>
              <a:t> account</a:t>
            </a:r>
          </a:p>
          <a:p>
            <a:pPr lvl="1"/>
            <a:r>
              <a:rPr lang="en-US" sz="1800" dirty="0"/>
              <a:t>If you do not have an account, then you can obtain one on the home screen of </a:t>
            </a:r>
            <a:r>
              <a:rPr lang="en-US" sz="1800" dirty="0" err="1"/>
              <a:t>intelligrants</a:t>
            </a:r>
            <a:r>
              <a:rPr lang="en-US" sz="1800" dirty="0"/>
              <a:t> (New User?)</a:t>
            </a:r>
          </a:p>
          <a:p>
            <a:r>
              <a:rPr lang="en-US" sz="1800" dirty="0"/>
              <a:t>On the “</a:t>
            </a:r>
            <a:r>
              <a:rPr lang="en-US" sz="1800" b="1" dirty="0"/>
              <a:t>MY HOME</a:t>
            </a:r>
            <a:r>
              <a:rPr lang="en-US" sz="1800" dirty="0"/>
              <a:t>” page access the “</a:t>
            </a:r>
            <a:r>
              <a:rPr lang="en-US" sz="1800" b="1" dirty="0"/>
              <a:t>VIEW AVAILABLE PROPOSALS</a:t>
            </a:r>
            <a:r>
              <a:rPr lang="en-US" sz="1800" dirty="0"/>
              <a:t>” section</a:t>
            </a:r>
          </a:p>
          <a:p>
            <a:r>
              <a:rPr lang="en-US" sz="1800" dirty="0"/>
              <a:t>Click on </a:t>
            </a:r>
            <a:r>
              <a:rPr lang="en-US" sz="1800" b="1" dirty="0"/>
              <a:t>VIEW OPPORTUNITIES</a:t>
            </a:r>
          </a:p>
          <a:p>
            <a:r>
              <a:rPr lang="en-US" sz="1800" dirty="0" err="1"/>
              <a:t>Intelligrants</a:t>
            </a:r>
            <a:r>
              <a:rPr lang="en-US" sz="1800" dirty="0"/>
              <a:t> will take you to the My Opportunities page </a:t>
            </a:r>
          </a:p>
          <a:p>
            <a:r>
              <a:rPr lang="en-US" sz="1800" dirty="0"/>
              <a:t>Access the </a:t>
            </a:r>
            <a:r>
              <a:rPr lang="en-US" sz="1800" b="1" dirty="0">
                <a:highlight>
                  <a:srgbClr val="FFFF00"/>
                </a:highlight>
              </a:rPr>
              <a:t>2021 FVPSA ARP Grant </a:t>
            </a:r>
            <a:r>
              <a:rPr lang="en-US" sz="1800" dirty="0"/>
              <a:t> Application </a:t>
            </a:r>
          </a:p>
          <a:p>
            <a:r>
              <a:rPr lang="en-US" sz="1800" dirty="0"/>
              <a:t>Select “</a:t>
            </a:r>
            <a:r>
              <a:rPr lang="en-US" sz="1800" b="1" dirty="0"/>
              <a:t>Apply Now</a:t>
            </a:r>
            <a:r>
              <a:rPr lang="en-US" sz="1800" dirty="0"/>
              <a:t>”</a:t>
            </a:r>
          </a:p>
          <a:p>
            <a:endParaRPr lang="en-US" sz="1800" dirty="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0706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038600" y="1939159"/>
            <a:ext cx="7644627" cy="2751086"/>
          </a:xfrm>
        </p:spPr>
        <p:txBody>
          <a:bodyPr>
            <a:normAutofit/>
          </a:bodyPr>
          <a:lstStyle/>
          <a:p>
            <a:pPr algn="r"/>
            <a:r>
              <a:rPr lang="en-US" dirty="0"/>
              <a:t>FVPSA American Rescue Plan (ARP) Application</a:t>
            </a:r>
          </a:p>
        </p:txBody>
      </p:sp>
    </p:spTree>
    <p:extLst>
      <p:ext uri="{BB962C8B-B14F-4D97-AF65-F5344CB8AC3E}">
        <p14:creationId xmlns:p14="http://schemas.microsoft.com/office/powerpoint/2010/main" val="928515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AB61904-C6DD-4F33-94A7-9654F67DD6E7}"/>
              </a:ext>
            </a:extLst>
          </p:cNvPr>
          <p:cNvPicPr>
            <a:picLocks noChangeAspect="1"/>
          </p:cNvPicPr>
          <p:nvPr/>
        </p:nvPicPr>
        <p:blipFill>
          <a:blip r:embed="rId3"/>
          <a:stretch>
            <a:fillRect/>
          </a:stretch>
        </p:blipFill>
        <p:spPr>
          <a:xfrm>
            <a:off x="1070550" y="501724"/>
            <a:ext cx="9761573" cy="5882447"/>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966592" y="473829"/>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3483932725"/>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192251107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No Match Requirement for FVPSA ARP</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3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115568" y="548640"/>
            <a:ext cx="10168128" cy="1179576"/>
          </a:xfrm>
        </p:spPr>
        <p:txBody>
          <a:bodyPr>
            <a:normAutofit/>
          </a:bodyPr>
          <a:lstStyle/>
          <a:p>
            <a:r>
              <a:rPr lang="en-US" sz="4000" dirty="0"/>
              <a:t>Unallowable Costs</a:t>
            </a:r>
          </a:p>
        </p:txBody>
      </p:sp>
      <p:sp>
        <p:nvSpPr>
          <p:cNvPr id="40" name="Rectangle 3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115568" y="2481943"/>
            <a:ext cx="10168128" cy="3695020"/>
          </a:xfrm>
        </p:spPr>
        <p:txBody>
          <a:bodyPr>
            <a:normAutofit/>
          </a:bodyPr>
          <a:lstStyle/>
          <a:p>
            <a:pPr marL="342900" indent="-342900">
              <a:buAutoNum type="arabicParenBoth"/>
            </a:pPr>
            <a:r>
              <a:rPr lang="en-US" sz="1400" b="0" i="0" u="none" strike="noStrike" baseline="0" dirty="0">
                <a:latin typeface="Calibri" panose="020F0502020204030204" pitchFamily="34" charset="0"/>
              </a:rPr>
              <a:t>Administrative costs over 10% of the total grant budget</a:t>
            </a:r>
          </a:p>
          <a:p>
            <a:pPr marL="0" indent="0">
              <a:buNone/>
            </a:pPr>
            <a:r>
              <a:rPr lang="en-US" sz="1400" b="0" i="0" u="none" strike="noStrike" baseline="0" dirty="0">
                <a:latin typeface="Calibri" panose="020F0502020204030204" pitchFamily="34" charset="0"/>
              </a:rPr>
              <a:t>(2) Direct financial assistance to a client such as cash, gift cards, or checks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(3) Food and beverages</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(4) Lobbying</a:t>
            </a:r>
            <a:r>
              <a:rPr lang="en-US" sz="1400" dirty="0">
                <a:latin typeface="Calibri" panose="020F0502020204030204" pitchFamily="34" charset="0"/>
              </a:rPr>
              <a:t> and/or fundraising</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(5) Immigration fees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(6) Purchase of real estate,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(7) Construction,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(8) Physical modification to buildings, including minor renovations (such as painting or carpeting), </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a:t>
            </a:r>
            <a:r>
              <a:rPr lang="en-US" sz="1400" dirty="0">
                <a:latin typeface="Calibri" panose="020F0502020204030204" pitchFamily="34" charset="0"/>
              </a:rPr>
              <a:t>9</a:t>
            </a:r>
            <a:r>
              <a:rPr lang="en-US" sz="1400" b="0" i="0" u="none" strike="noStrike" baseline="0" dirty="0">
                <a:latin typeface="Calibri" panose="020F0502020204030204" pitchFamily="34" charset="0"/>
              </a:rPr>
              <a:t>) Vehicles, </a:t>
            </a:r>
          </a:p>
          <a:p>
            <a:pPr marL="0" indent="0">
              <a:buNone/>
            </a:pPr>
            <a:r>
              <a:rPr lang="en-US" sz="1400" dirty="0">
                <a:latin typeface="Calibri" panose="020F0502020204030204" pitchFamily="34" charset="0"/>
              </a:rPr>
              <a:t>(10) Fuel</a:t>
            </a:r>
            <a:endParaRPr lang="en-US" sz="1400" b="0" i="0" u="none" strike="noStrike" baseline="0" dirty="0">
              <a:latin typeface="Times New Roman" panose="02020603050405020304" pitchFamily="18" charset="0"/>
            </a:endParaRPr>
          </a:p>
          <a:p>
            <a:pPr marL="0" indent="0">
              <a:buNone/>
            </a:pPr>
            <a:r>
              <a:rPr lang="en-US" sz="1400" b="0" i="0" u="none" strike="noStrike" baseline="0" dirty="0">
                <a:latin typeface="Calibri" panose="020F0502020204030204" pitchFamily="34" charset="0"/>
              </a:rPr>
              <a:t>(11) </a:t>
            </a:r>
            <a:r>
              <a:rPr lang="en-US" sz="1400" b="1" i="0" u="none" strike="noStrike" baseline="0" dirty="0">
                <a:latin typeface="Calibri" panose="020F0502020204030204" pitchFamily="34" charset="0"/>
              </a:rPr>
              <a:t>Overtime is allowed but to claim the increased rate, there must be a separate line item in the budget that includes the overtime rate of pay. </a:t>
            </a:r>
            <a:endParaRPr lang="en-US" sz="1400" b="1" i="0" u="none" strike="noStrike" baseline="0" dirty="0">
              <a:latin typeface="Times New Roman" panose="02020603050405020304" pitchFamily="18" charset="0"/>
            </a:endParaRPr>
          </a:p>
          <a:p>
            <a:endParaRPr lang="en-US" sz="1200" dirty="0"/>
          </a:p>
        </p:txBody>
      </p:sp>
    </p:spTree>
    <p:extLst>
      <p:ext uri="{BB962C8B-B14F-4D97-AF65-F5344CB8AC3E}">
        <p14:creationId xmlns:p14="http://schemas.microsoft.com/office/powerpoint/2010/main" val="62279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keep your lines muted during the presentation.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Webinar is being </a:t>
            </a:r>
            <a:r>
              <a:rPr lang="en-US" sz="2300" b="1" kern="1200">
                <a:solidFill>
                  <a:schemeClr val="tx1"/>
                </a:solidFill>
                <a:latin typeface="+mj-lt"/>
                <a:ea typeface="+mj-ea"/>
                <a:cs typeface="+mj-cs"/>
              </a:rPr>
              <a:t>recorded</a:t>
            </a:r>
            <a:r>
              <a:rPr lang="en-US" sz="2300" kern="1200">
                <a:solidFill>
                  <a:schemeClr val="tx1"/>
                </a:solidFill>
                <a:latin typeface="+mj-lt"/>
                <a:ea typeface="+mj-ea"/>
                <a:cs typeface="+mj-cs"/>
              </a:rPr>
              <a:t>. It will be posted on the ICJI website.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Questions and Answers at the end.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If applicable any contracts</a:t>
            </a:r>
          </a:p>
          <a:p>
            <a:pPr lvl="1"/>
            <a:r>
              <a:rPr lang="en-US" sz="7200" dirty="0">
                <a:solidFill>
                  <a:srgbClr val="000000"/>
                </a:solidFill>
              </a:rPr>
              <a:t>Consultation Form – example on the last page of the RFP</a:t>
            </a:r>
          </a:p>
          <a:p>
            <a:pPr lvl="1"/>
            <a:r>
              <a:rPr lang="en-US" sz="7200" dirty="0">
                <a:solidFill>
                  <a:srgbClr val="000000"/>
                </a:solidFill>
              </a:rPr>
              <a:t>EEOP Certification</a:t>
            </a:r>
          </a:p>
          <a:p>
            <a:pPr marL="457200" lvl="1" indent="0">
              <a:buNone/>
            </a:pPr>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Max Brown, Victim Services Program Specialist </a:t>
            </a:r>
          </a:p>
          <a:p>
            <a:r>
              <a:rPr lang="en-US" sz="2800" dirty="0">
                <a:solidFill>
                  <a:srgbClr val="000000"/>
                </a:solidFill>
              </a:rPr>
              <a:t>maxbrown@cji.in.gov</a:t>
            </a:r>
          </a:p>
          <a:p>
            <a:r>
              <a:rPr lang="en-US" sz="2800" dirty="0">
                <a:solidFill>
                  <a:srgbClr val="000000"/>
                </a:solidFill>
              </a:rPr>
              <a:t>317-232-2927</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884873"/>
            <a:ext cx="7188199" cy="1292090"/>
          </a:xfrm>
        </p:spPr>
        <p:txBody>
          <a:bodyPr>
            <a:normAutofit fontScale="92500"/>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FVPSA “Learn More” Request for Proposal</a:t>
            </a:r>
            <a:endParaRPr lang="en-US" sz="1800" dirty="0"/>
          </a:p>
          <a:p>
            <a:r>
              <a:rPr lang="en-US" sz="1800" dirty="0">
                <a:hlinkClick r:id="rId2"/>
              </a:rPr>
              <a:t>https://www.in.gov/cji/victim-services/family-violence-prevention-and-services-act/</a:t>
            </a:r>
            <a:endParaRPr lang="en-US" sz="18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p:txBody>
      </p:sp>
      <p:pic>
        <p:nvPicPr>
          <p:cNvPr id="5" name="Picture 4">
            <a:extLst>
              <a:ext uri="{FF2B5EF4-FFF2-40B4-BE49-F238E27FC236}">
                <a16:creationId xmlns:a16="http://schemas.microsoft.com/office/drawing/2014/main" id="{54DCF4FE-209A-4049-AF22-7D390FF0E8C0}"/>
              </a:ext>
            </a:extLst>
          </p:cNvPr>
          <p:cNvPicPr>
            <a:picLocks noChangeAspect="1"/>
          </p:cNvPicPr>
          <p:nvPr/>
        </p:nvPicPr>
        <p:blipFill>
          <a:blip r:embed="rId3"/>
          <a:stretch>
            <a:fillRect/>
          </a:stretch>
        </p:blipFill>
        <p:spPr>
          <a:xfrm>
            <a:off x="3775587" y="990055"/>
            <a:ext cx="8168184" cy="3298933"/>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2021-2023 FVPSA ARP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Wednesday, July 15</a:t>
            </a:r>
            <a:r>
              <a:rPr lang="en-US" sz="2200" baseline="30000" dirty="0"/>
              <a:t>th</a:t>
            </a:r>
            <a:r>
              <a:rPr lang="en-US" sz="2200" dirty="0"/>
              <a:t> at 9 AM</a:t>
            </a:r>
          </a:p>
          <a:p>
            <a:pPr marL="0" indent="0">
              <a:buNone/>
            </a:pPr>
            <a:r>
              <a:rPr lang="en-US" sz="2200" dirty="0"/>
              <a:t>Application closes: Wednesday, August 12</a:t>
            </a:r>
            <a:r>
              <a:rPr lang="en-US" sz="2200" baseline="30000" dirty="0"/>
              <a:t>th</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 ARP: October 1, 2021 to September 30, 2023 (24-month award period)</a:t>
            </a:r>
          </a:p>
          <a:p>
            <a:pPr marL="0" indent="0">
              <a:buNone/>
            </a:pPr>
            <a:r>
              <a:rPr lang="en-US" sz="1600" b="0" i="0" u="none" strike="noStrike" baseline="0" dirty="0">
                <a:solidFill>
                  <a:srgbClr val="FF0000"/>
                </a:solidFill>
                <a:latin typeface="Calibri" panose="020F0502020204030204" pitchFamily="34" charset="0"/>
              </a:rPr>
              <a:t>Projects should begin on October 1, 2021 and must be in operation no later than 60 days after this date. Failure to have the funded project operational within 60 days from October 1, 2021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fontScale="92500" lnSpcReduction="10000"/>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dirty="0"/>
              <a:t>The Family Violence Prevention and Services Act (FVPSA) authorizes the FVPSA grant program, which is governed by the Department of Health and Human Services (HHS) Administration on Children, Youth and Families (ACYF)/Family and Youth Services Bureau (FYSB). The purpose of FVPSA funds is to provide shelter, temporary housing, supportive services, information, and assistance to adult and youth victims of family violence, domestic violence, or dating violence, as well as family and household members of such victims, and persons affected by the victimization. The FVPSA program has received supplemental funding through the American Rescue Plan (ARP). The purpose of these funds is to prevent, prepare for, and respond to COVID-19.</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entity types include:</a:t>
            </a:r>
          </a:p>
          <a:p>
            <a:pPr lvl="1"/>
            <a:r>
              <a:rPr lang="en-US" sz="1800" dirty="0">
                <a:solidFill>
                  <a:srgbClr val="000000"/>
                </a:solidFill>
                <a:latin typeface="Calibri" panose="020F0502020204030204" pitchFamily="34" charset="0"/>
              </a:rPr>
              <a:t>State Agencies</a:t>
            </a:r>
          </a:p>
          <a:p>
            <a:pPr lvl="1"/>
            <a:r>
              <a:rPr lang="en-US" sz="1800" b="0" i="0" u="none" strike="noStrike" baseline="0" dirty="0">
                <a:solidFill>
                  <a:srgbClr val="000000"/>
                </a:solidFill>
                <a:latin typeface="Calibri" panose="020F0502020204030204" pitchFamily="34" charset="0"/>
              </a:rPr>
              <a:t>Units of local government</a:t>
            </a:r>
          </a:p>
          <a:p>
            <a:pPr lvl="1"/>
            <a:r>
              <a:rPr lang="en-US" sz="1800" dirty="0">
                <a:solidFill>
                  <a:srgbClr val="000000"/>
                </a:solidFill>
                <a:latin typeface="Calibri" panose="020F0502020204030204" pitchFamily="34" charset="0"/>
              </a:rPr>
              <a:t>Nonprofit organizations</a:t>
            </a:r>
          </a:p>
          <a:p>
            <a:pPr lvl="1"/>
            <a:r>
              <a:rPr lang="en-US" sz="1800" b="0" i="0" u="none" strike="noStrike" baseline="0" dirty="0">
                <a:solidFill>
                  <a:srgbClr val="000000"/>
                </a:solidFill>
                <a:latin typeface="Calibri" panose="020F0502020204030204" pitchFamily="34" charset="0"/>
              </a:rPr>
              <a:t>Faith-based organizations</a:t>
            </a: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DUNS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D0E3A56-BB60-4B2F-95B0-B5C6BE1D6FA2}"/>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Required Allocations</a:t>
            </a:r>
          </a:p>
        </p:txBody>
      </p:sp>
      <p:sp>
        <p:nvSpPr>
          <p:cNvPr id="3" name="Content Placeholder 2">
            <a:extLst>
              <a:ext uri="{FF2B5EF4-FFF2-40B4-BE49-F238E27FC236}">
                <a16:creationId xmlns:a16="http://schemas.microsoft.com/office/drawing/2014/main" id="{3E0B1A60-9286-4F2C-AA33-D011FC5C4DEC}"/>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In the Distribution of FVPSA funds, ICJI must ensure that:</a:t>
            </a:r>
          </a:p>
          <a:p>
            <a:pPr lvl="1"/>
            <a:r>
              <a:rPr lang="en-US" dirty="0">
                <a:solidFill>
                  <a:srgbClr val="000000"/>
                </a:solidFill>
              </a:rPr>
              <a:t>No less than 70% </a:t>
            </a:r>
            <a:r>
              <a:rPr lang="en-US" dirty="0"/>
              <a:t>of funds distributed are used for the primary purpose of providing immediate shelter and supportive services to adult and youth victims of family violence, domestic violence, or dating violence, and their dependents; and</a:t>
            </a:r>
          </a:p>
          <a:p>
            <a:pPr lvl="1"/>
            <a:r>
              <a:rPr lang="en-US" dirty="0"/>
              <a:t>No less than 25% of funds will be used for the purpose of providing supportive services and prevention services.</a:t>
            </a:r>
            <a:endParaRPr lang="en-US" dirty="0">
              <a:solidFill>
                <a:srgbClr val="000000"/>
              </a:solidFill>
            </a:endParaRPr>
          </a:p>
          <a:p>
            <a:pPr lvl="1"/>
            <a:endParaRPr lang="en-US" dirty="0">
              <a:solidFill>
                <a:srgbClr val="000000"/>
              </a:solidFill>
            </a:endParaRPr>
          </a:p>
        </p:txBody>
      </p:sp>
    </p:spTree>
    <p:extLst>
      <p:ext uri="{BB962C8B-B14F-4D97-AF65-F5344CB8AC3E}">
        <p14:creationId xmlns:p14="http://schemas.microsoft.com/office/powerpoint/2010/main" val="403018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0ADF5E6-8D7E-4E2C-9044-49A380C24844}"/>
              </a:ext>
            </a:extLst>
          </p:cNvPr>
          <p:cNvSpPr>
            <a:spLocks noGrp="1"/>
          </p:cNvSpPr>
          <p:nvPr>
            <p:ph type="title"/>
          </p:nvPr>
        </p:nvSpPr>
        <p:spPr>
          <a:xfrm>
            <a:off x="6094105" y="802955"/>
            <a:ext cx="4977976" cy="1454051"/>
          </a:xfrm>
        </p:spPr>
        <p:txBody>
          <a:bodyPr>
            <a:normAutofit/>
          </a:bodyPr>
          <a:lstStyle/>
          <a:p>
            <a:r>
              <a:rPr lang="en-US">
                <a:solidFill>
                  <a:srgbClr val="000000"/>
                </a:solidFill>
              </a:rPr>
              <a:t>Funding Availability</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ney">
            <a:extLst>
              <a:ext uri="{FF2B5EF4-FFF2-40B4-BE49-F238E27FC236}">
                <a16:creationId xmlns:a16="http://schemas.microsoft.com/office/drawing/2014/main" id="{CE106E61-5E5A-43DB-9961-D0B26A72A3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92BA3FA5-4ED6-4714-9BA0-BE5CE2C56533}"/>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The amount of funding available is $2,250,000 for this two-year grant award period. ICJI estimates providing approximately 35-40 awards in the amount of $10,000 to $60,000.</a:t>
            </a:r>
          </a:p>
        </p:txBody>
      </p:sp>
    </p:spTree>
    <p:extLst>
      <p:ext uri="{BB962C8B-B14F-4D97-AF65-F5344CB8AC3E}">
        <p14:creationId xmlns:p14="http://schemas.microsoft.com/office/powerpoint/2010/main" val="70014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777240" y="731519"/>
            <a:ext cx="2845191" cy="3237579"/>
          </a:xfrm>
        </p:spPr>
        <p:txBody>
          <a:bodyPr>
            <a:normAutofit/>
          </a:bodyPr>
          <a:lstStyle/>
          <a:p>
            <a:r>
              <a:rPr lang="en-US" sz="2800" b="1" dirty="0">
                <a:solidFill>
                  <a:srgbClr val="FFFFFF"/>
                </a:solidFill>
              </a:rPr>
              <a:t>Purpose Areas:</a:t>
            </a:r>
            <a:br>
              <a:rPr lang="en-US" sz="2100" dirty="0">
                <a:solidFill>
                  <a:srgbClr val="FFFFFF"/>
                </a:solidFill>
              </a:rPr>
            </a:br>
            <a:r>
              <a:rPr lang="en-US" sz="1800" dirty="0">
                <a:solidFill>
                  <a:srgbClr val="FFFFFF"/>
                </a:solidFill>
              </a:rPr>
              <a:t>The purpose of these supplemental funds is to prevent, prepare for, and respond to COVID-19. The activities that will be supported by these funds within these purpose areas include</a:t>
            </a:r>
            <a:br>
              <a:rPr lang="en-US" sz="2100" dirty="0">
                <a:solidFill>
                  <a:srgbClr val="FFFFFF"/>
                </a:solidFill>
              </a:rPr>
            </a:br>
            <a:endParaRPr lang="en-US" sz="2100" dirty="0">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379709" y="457200"/>
            <a:ext cx="7037591" cy="5941879"/>
          </a:xfrm>
        </p:spPr>
        <p:txBody>
          <a:bodyPr anchor="ctr">
            <a:normAutofit lnSpcReduction="10000"/>
          </a:bodyPr>
          <a:lstStyle/>
          <a:p>
            <a:r>
              <a:rPr lang="en-US" sz="2000" u="sng" dirty="0"/>
              <a:t>Prevent</a:t>
            </a:r>
          </a:p>
          <a:p>
            <a:pPr lvl="1"/>
            <a:r>
              <a:rPr lang="en-US" sz="1600" dirty="0"/>
              <a:t>Activities under this purpose area will focus on the continued effort to stop the spread of COVID-19. </a:t>
            </a:r>
          </a:p>
          <a:p>
            <a:pPr lvl="2"/>
            <a:r>
              <a:rPr lang="en-US" sz="1600" dirty="0"/>
              <a:t>Emergency Housing – Hotels, Motels, and Safe Houses</a:t>
            </a:r>
          </a:p>
          <a:p>
            <a:pPr lvl="2"/>
            <a:r>
              <a:rPr lang="en-US" sz="1600" dirty="0"/>
              <a:t>Mobile Advocacy – meeting platforms and virtual platforms to provide services to victims</a:t>
            </a:r>
          </a:p>
          <a:p>
            <a:r>
              <a:rPr lang="en-US" sz="2000" u="sng" dirty="0"/>
              <a:t>Prepare</a:t>
            </a:r>
          </a:p>
          <a:p>
            <a:pPr lvl="1"/>
            <a:r>
              <a:rPr lang="en-US" sz="1600" dirty="0"/>
              <a:t>Activities under this purpose area will focus on preparing for any future surge or variant of COVID-19. </a:t>
            </a:r>
          </a:p>
          <a:p>
            <a:pPr lvl="2"/>
            <a:r>
              <a:rPr lang="en-US" sz="1600" dirty="0"/>
              <a:t>Organizational Planning</a:t>
            </a:r>
          </a:p>
          <a:p>
            <a:r>
              <a:rPr lang="en-US" sz="2000" u="sng" dirty="0"/>
              <a:t>Respond</a:t>
            </a:r>
          </a:p>
          <a:p>
            <a:pPr lvl="1"/>
            <a:r>
              <a:rPr lang="en-US" sz="1600" dirty="0"/>
              <a:t>Activities under this purpose area will focus on victims and their children who have been affected by COVID-19 who could benefit from services and assistance to recover from this health crisis.</a:t>
            </a:r>
          </a:p>
          <a:p>
            <a:pPr lvl="2"/>
            <a:r>
              <a:rPr lang="en-US" sz="1600" dirty="0"/>
              <a:t>Counseling – Counseling to victims including continued telehealth options</a:t>
            </a:r>
          </a:p>
          <a:p>
            <a:pPr lvl="2"/>
            <a:r>
              <a:rPr lang="en-US" sz="1600" dirty="0"/>
              <a:t>Youth Services – Provide for the emotional well being of children</a:t>
            </a:r>
          </a:p>
          <a:p>
            <a:pPr lvl="2"/>
            <a:r>
              <a:rPr lang="en-US" sz="1600" dirty="0"/>
              <a:t>Legal Assistance – Civil legal assistance related to protective orders and evictions</a:t>
            </a:r>
          </a:p>
          <a:p>
            <a:pPr lvl="2"/>
            <a:r>
              <a:rPr lang="en-US" sz="1600" dirty="0"/>
              <a:t>Rental Assistance – Short Term Rental, Deposit, and Utility Assistance</a:t>
            </a:r>
          </a:p>
          <a:p>
            <a:pPr lvl="2"/>
            <a:r>
              <a:rPr lang="en-US" sz="1600" dirty="0"/>
              <a:t>Transportation – Costs associated with victims receiving treatment and gaining employment</a:t>
            </a:r>
          </a:p>
        </p:txBody>
      </p:sp>
    </p:spTree>
    <p:extLst>
      <p:ext uri="{BB962C8B-B14F-4D97-AF65-F5344CB8AC3E}">
        <p14:creationId xmlns:p14="http://schemas.microsoft.com/office/powerpoint/2010/main" val="3332367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1643</TotalTime>
  <Words>1489</Words>
  <Application>Microsoft Office PowerPoint</Application>
  <PresentationFormat>Widescreen</PresentationFormat>
  <Paragraphs>145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 2021-2023 FVPSA American Rescue Plan (ARP)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2021-2023 FVPSA ARP Grant Application</vt:lpstr>
      <vt:lpstr>PowerPoint Presentation</vt:lpstr>
      <vt:lpstr>Funding Eligibility:</vt:lpstr>
      <vt:lpstr>Required Allocations</vt:lpstr>
      <vt:lpstr>Funding Availability</vt:lpstr>
      <vt:lpstr>Purpose Areas: The purpose of these supplemental funds is to prevent, prepare for, and respond to COVID-19. The activities that will be supported by these funds within these purpose areas include </vt:lpstr>
      <vt:lpstr>Initiating an application in IntelliGrants</vt:lpstr>
      <vt:lpstr>Steps to initiating an application in IntelliGrants (ICJI’s Grant Management system):</vt:lpstr>
      <vt:lpstr>PowerPoint Presentation</vt:lpstr>
      <vt:lpstr>FVPSA American Rescue Plan (ARP) Application</vt:lpstr>
      <vt:lpstr>PowerPoint Presentation</vt:lpstr>
      <vt:lpstr>Forms that need to be completed: </vt:lpstr>
      <vt:lpstr>PowerPoint Presentation</vt:lpstr>
      <vt:lpstr>PowerPoint Presentation</vt:lpstr>
      <vt:lpstr>PowerPoint Presentation</vt:lpstr>
      <vt:lpstr>Unallowable Costs</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Brown, Maxwell</cp:lastModifiedBy>
  <cp:revision>92</cp:revision>
  <dcterms:created xsi:type="dcterms:W3CDTF">2020-12-18T00:42:11Z</dcterms:created>
  <dcterms:modified xsi:type="dcterms:W3CDTF">2021-07-22T17:43:52Z</dcterms:modified>
</cp:coreProperties>
</file>