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261" r:id="rId3"/>
    <p:sldId id="263" r:id="rId4"/>
    <p:sldId id="264" r:id="rId5"/>
    <p:sldId id="259" r:id="rId6"/>
    <p:sldId id="257" r:id="rId7"/>
    <p:sldId id="258" r:id="rId8"/>
    <p:sldId id="270" r:id="rId9"/>
    <p:sldId id="271" r:id="rId10"/>
    <p:sldId id="272" r:id="rId11"/>
    <p:sldId id="265" r:id="rId12"/>
    <p:sldId id="266" r:id="rId13"/>
    <p:sldId id="267" r:id="rId14"/>
    <p:sldId id="268" r:id="rId15"/>
    <p:sldId id="273" r:id="rId16"/>
    <p:sldId id="275" r:id="rId17"/>
    <p:sldId id="274" r:id="rId18"/>
    <p:sldId id="276" r:id="rId19"/>
    <p:sldId id="277" r:id="rId20"/>
    <p:sldId id="278" r:id="rId21"/>
    <p:sldId id="279" r:id="rId22"/>
    <p:sldId id="280" r:id="rId23"/>
    <p:sldId id="281" r:id="rId24"/>
    <p:sldId id="282" r:id="rId25"/>
    <p:sldId id="283" r:id="rId26"/>
    <p:sldId id="284" r:id="rId27"/>
    <p:sldId id="260" r:id="rId28"/>
    <p:sldId id="286" r:id="rId29"/>
    <p:sldId id="287" r:id="rId30"/>
    <p:sldId id="289" r:id="rId31"/>
    <p:sldId id="288" r:id="rId32"/>
    <p:sldId id="2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37" d="100"/>
          <a:sy n="37" d="100"/>
        </p:scale>
        <p:origin x="106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CB4A8-C229-49EA-A69B-7297E87920C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553E115-4EE1-436C-A50D-688D10AD4BCA}">
      <dgm:prSet custT="1"/>
      <dgm:spPr/>
      <dgm:t>
        <a:bodyPr/>
        <a:lstStyle/>
        <a:p>
          <a:r>
            <a:rPr lang="en-US" sz="2200"/>
            <a:t>Contact</a:t>
          </a:r>
        </a:p>
      </dgm:t>
    </dgm:pt>
    <dgm:pt modelId="{08D70D08-15C9-49EA-AF23-A99CB41439D0}" type="parTrans" cxnId="{0AA60F55-B107-4219-BD7E-75A4AB414816}">
      <dgm:prSet/>
      <dgm:spPr/>
      <dgm:t>
        <a:bodyPr/>
        <a:lstStyle/>
        <a:p>
          <a:endParaRPr lang="en-US"/>
        </a:p>
      </dgm:t>
    </dgm:pt>
    <dgm:pt modelId="{248E7098-9028-4CFF-B03E-63892A6F9520}" type="sibTrans" cxnId="{0AA60F55-B107-4219-BD7E-75A4AB414816}">
      <dgm:prSet/>
      <dgm:spPr/>
      <dgm:t>
        <a:bodyPr/>
        <a:lstStyle/>
        <a:p>
          <a:endParaRPr lang="en-US"/>
        </a:p>
      </dgm:t>
    </dgm:pt>
    <dgm:pt modelId="{28F5E430-A4A3-4813-994E-F2D00FDA71D7}">
      <dgm:prSet custT="1"/>
      <dgm:spPr/>
      <dgm:t>
        <a:bodyPr/>
        <a:lstStyle/>
        <a:p>
          <a:r>
            <a:rPr lang="en-US" sz="2200" dirty="0"/>
            <a:t>Project Information</a:t>
          </a:r>
        </a:p>
      </dgm:t>
    </dgm:pt>
    <dgm:pt modelId="{8537224E-FCEA-461B-BCE8-9190C4E49084}" type="parTrans" cxnId="{BA58820E-55C5-441E-820E-9543A371FD53}">
      <dgm:prSet/>
      <dgm:spPr/>
      <dgm:t>
        <a:bodyPr/>
        <a:lstStyle/>
        <a:p>
          <a:endParaRPr lang="en-US"/>
        </a:p>
      </dgm:t>
    </dgm:pt>
    <dgm:pt modelId="{7F304B48-9085-4849-867C-8A6CFE8A296C}" type="sibTrans" cxnId="{BA58820E-55C5-441E-820E-9543A371FD53}">
      <dgm:prSet/>
      <dgm:spPr/>
      <dgm:t>
        <a:bodyPr/>
        <a:lstStyle/>
        <a:p>
          <a:endParaRPr lang="en-US"/>
        </a:p>
      </dgm:t>
    </dgm:pt>
    <dgm:pt modelId="{BE368AED-258C-4FB0-B211-93C07DE114C3}">
      <dgm:prSet custT="1"/>
      <dgm:spPr/>
      <dgm:t>
        <a:bodyPr/>
        <a:lstStyle/>
        <a:p>
          <a:r>
            <a:rPr lang="en-US" sz="2200"/>
            <a:t>Programmatic Information</a:t>
          </a:r>
        </a:p>
      </dgm:t>
    </dgm:pt>
    <dgm:pt modelId="{7C064493-C2DE-42A9-9100-5DFF7B73E08D}" type="parTrans" cxnId="{B1F73941-CF70-4DDD-9019-D187C01E1AB7}">
      <dgm:prSet/>
      <dgm:spPr/>
      <dgm:t>
        <a:bodyPr/>
        <a:lstStyle/>
        <a:p>
          <a:endParaRPr lang="en-US"/>
        </a:p>
      </dgm:t>
    </dgm:pt>
    <dgm:pt modelId="{88B1D9C0-7DC3-44A1-92A7-58675B391B0E}" type="sibTrans" cxnId="{B1F73941-CF70-4DDD-9019-D187C01E1AB7}">
      <dgm:prSet/>
      <dgm:spPr/>
      <dgm:t>
        <a:bodyPr/>
        <a:lstStyle/>
        <a:p>
          <a:endParaRPr lang="en-US"/>
        </a:p>
      </dgm:t>
    </dgm:pt>
    <dgm:pt modelId="{FC6B0B77-CA9E-48D4-9FBF-3A25BDB3880A}">
      <dgm:prSet custT="1"/>
      <dgm:spPr/>
      <dgm:t>
        <a:bodyPr/>
        <a:lstStyle/>
        <a:p>
          <a:r>
            <a:rPr lang="en-US" sz="2200"/>
            <a:t>Problem Statement &amp; Analysis </a:t>
          </a:r>
        </a:p>
      </dgm:t>
    </dgm:pt>
    <dgm:pt modelId="{87116558-8807-4868-B091-C4A23F46A07C}" type="parTrans" cxnId="{56E224D3-EFDA-4159-AAC9-EC0C5B2CF49E}">
      <dgm:prSet/>
      <dgm:spPr/>
      <dgm:t>
        <a:bodyPr/>
        <a:lstStyle/>
        <a:p>
          <a:endParaRPr lang="en-US"/>
        </a:p>
      </dgm:t>
    </dgm:pt>
    <dgm:pt modelId="{5972BF11-85A3-4183-B095-F1EBA84A2958}" type="sibTrans" cxnId="{56E224D3-EFDA-4159-AAC9-EC0C5B2CF49E}">
      <dgm:prSet/>
      <dgm:spPr/>
      <dgm:t>
        <a:bodyPr/>
        <a:lstStyle/>
        <a:p>
          <a:endParaRPr lang="en-US"/>
        </a:p>
      </dgm:t>
    </dgm:pt>
    <dgm:pt modelId="{D02F4AE6-FAC4-4C68-886D-55A5D80C4F16}">
      <dgm:prSet custT="1"/>
      <dgm:spPr/>
      <dgm:t>
        <a:bodyPr/>
        <a:lstStyle/>
        <a:p>
          <a:r>
            <a:rPr lang="en-US" sz="2200"/>
            <a:t>Goals, Objectives, &amp; Outcomes</a:t>
          </a:r>
        </a:p>
      </dgm:t>
    </dgm:pt>
    <dgm:pt modelId="{4B5DBB09-FC1C-47CD-97CF-D55AFA150AED}" type="parTrans" cxnId="{5EAB4B56-3F93-48E3-BDFE-A0858F9066A3}">
      <dgm:prSet/>
      <dgm:spPr/>
      <dgm:t>
        <a:bodyPr/>
        <a:lstStyle/>
        <a:p>
          <a:endParaRPr lang="en-US"/>
        </a:p>
      </dgm:t>
    </dgm:pt>
    <dgm:pt modelId="{C4FDAB6A-1826-4DA5-B52B-70AEF038F31D}" type="sibTrans" cxnId="{5EAB4B56-3F93-48E3-BDFE-A0858F9066A3}">
      <dgm:prSet/>
      <dgm:spPr/>
      <dgm:t>
        <a:bodyPr/>
        <a:lstStyle/>
        <a:p>
          <a:endParaRPr lang="en-US"/>
        </a:p>
      </dgm:t>
    </dgm:pt>
    <dgm:pt modelId="{9F7407FE-5CA4-4FBC-A05D-B2126DE505DC}">
      <dgm:prSet custT="1"/>
      <dgm:spPr/>
      <dgm:t>
        <a:bodyPr/>
        <a:lstStyle/>
        <a:p>
          <a:r>
            <a:rPr lang="en-US" sz="2200"/>
            <a:t>Program Descriptions</a:t>
          </a:r>
        </a:p>
      </dgm:t>
    </dgm:pt>
    <dgm:pt modelId="{34F1A54C-FCB7-400D-92B5-AC035C5ACF6C}" type="parTrans" cxnId="{B37DE640-8739-4743-9013-6F9764F133DC}">
      <dgm:prSet/>
      <dgm:spPr/>
      <dgm:t>
        <a:bodyPr/>
        <a:lstStyle/>
        <a:p>
          <a:endParaRPr lang="en-US"/>
        </a:p>
      </dgm:t>
    </dgm:pt>
    <dgm:pt modelId="{8BEFDB9F-8862-4BC2-BFFF-875D2681A2ED}" type="sibTrans" cxnId="{B37DE640-8739-4743-9013-6F9764F133DC}">
      <dgm:prSet/>
      <dgm:spPr/>
      <dgm:t>
        <a:bodyPr/>
        <a:lstStyle/>
        <a:p>
          <a:endParaRPr lang="en-US"/>
        </a:p>
      </dgm:t>
    </dgm:pt>
    <dgm:pt modelId="{7F86DFC2-D669-4F35-A308-960A0FB221BC}">
      <dgm:prSet custT="1"/>
      <dgm:spPr/>
      <dgm:t>
        <a:bodyPr/>
        <a:lstStyle/>
        <a:p>
          <a:r>
            <a:rPr lang="en-US" sz="2200" dirty="0"/>
            <a:t>Evidence Based/Best Practices</a:t>
          </a:r>
        </a:p>
      </dgm:t>
    </dgm:pt>
    <dgm:pt modelId="{BDA136A0-FE10-4307-B968-5B6508D1A0A7}" type="parTrans" cxnId="{1EC044FC-5EA7-486D-BA9B-049CD96DBA3F}">
      <dgm:prSet/>
      <dgm:spPr/>
      <dgm:t>
        <a:bodyPr/>
        <a:lstStyle/>
        <a:p>
          <a:endParaRPr lang="en-US"/>
        </a:p>
      </dgm:t>
    </dgm:pt>
    <dgm:pt modelId="{27A1CAA5-9E70-4C35-908F-2CD3A3C6062E}" type="sibTrans" cxnId="{1EC044FC-5EA7-486D-BA9B-049CD96DBA3F}">
      <dgm:prSet/>
      <dgm:spPr/>
      <dgm:t>
        <a:bodyPr/>
        <a:lstStyle/>
        <a:p>
          <a:endParaRPr lang="en-US"/>
        </a:p>
      </dgm:t>
    </dgm:pt>
    <dgm:pt modelId="{38BCEB8C-C994-43EF-A11E-0075F6A543CD}">
      <dgm:prSet custT="1"/>
      <dgm:spPr/>
      <dgm:t>
        <a:bodyPr/>
        <a:lstStyle/>
        <a:p>
          <a:r>
            <a:rPr lang="en-US" sz="2200"/>
            <a:t>Use of Volunteers</a:t>
          </a:r>
        </a:p>
      </dgm:t>
    </dgm:pt>
    <dgm:pt modelId="{4E4F1C95-1420-4EBD-A8B4-D60F4C2B686B}" type="parTrans" cxnId="{15B83AB8-53FF-4AA6-9003-D87C761BFD35}">
      <dgm:prSet/>
      <dgm:spPr/>
      <dgm:t>
        <a:bodyPr/>
        <a:lstStyle/>
        <a:p>
          <a:endParaRPr lang="en-US"/>
        </a:p>
      </dgm:t>
    </dgm:pt>
    <dgm:pt modelId="{B96570E9-D375-41D8-A83B-0211981FCE48}" type="sibTrans" cxnId="{15B83AB8-53FF-4AA6-9003-D87C761BFD35}">
      <dgm:prSet/>
      <dgm:spPr/>
      <dgm:t>
        <a:bodyPr/>
        <a:lstStyle/>
        <a:p>
          <a:endParaRPr lang="en-US"/>
        </a:p>
      </dgm:t>
    </dgm:pt>
    <dgm:pt modelId="{3243900C-5488-433E-AF80-AAEC57E6F059}">
      <dgm:prSet custT="1"/>
      <dgm:spPr/>
      <dgm:t>
        <a:bodyPr/>
        <a:lstStyle/>
        <a:p>
          <a:r>
            <a:rPr lang="en-US" sz="2200"/>
            <a:t>Budget</a:t>
          </a:r>
        </a:p>
      </dgm:t>
    </dgm:pt>
    <dgm:pt modelId="{1447B44D-D96F-443F-B172-9B5A2E9C7457}" type="parTrans" cxnId="{A3AD176B-D2ED-4B5B-8272-9D32F38D72EC}">
      <dgm:prSet/>
      <dgm:spPr/>
      <dgm:t>
        <a:bodyPr/>
        <a:lstStyle/>
        <a:p>
          <a:endParaRPr lang="en-US"/>
        </a:p>
      </dgm:t>
    </dgm:pt>
    <dgm:pt modelId="{4AA13A64-4B74-4AC7-BDBE-817F5FF8E09C}" type="sibTrans" cxnId="{A3AD176B-D2ED-4B5B-8272-9D32F38D72EC}">
      <dgm:prSet/>
      <dgm:spPr/>
      <dgm:t>
        <a:bodyPr/>
        <a:lstStyle/>
        <a:p>
          <a:endParaRPr lang="en-US"/>
        </a:p>
      </dgm:t>
    </dgm:pt>
    <dgm:pt modelId="{43CB2AB7-34CB-46AF-9B7C-1D191C3C22E7}">
      <dgm:prSet custT="1"/>
      <dgm:spPr/>
      <dgm:t>
        <a:bodyPr/>
        <a:lstStyle/>
        <a:p>
          <a:r>
            <a:rPr lang="en-US" sz="2200"/>
            <a:t>Budget Narrative</a:t>
          </a:r>
        </a:p>
      </dgm:t>
    </dgm:pt>
    <dgm:pt modelId="{A9A20A06-0220-4281-BE26-DDDEC345AC6F}" type="parTrans" cxnId="{187ADF79-E4BA-481A-A866-E53717AE0408}">
      <dgm:prSet/>
      <dgm:spPr/>
      <dgm:t>
        <a:bodyPr/>
        <a:lstStyle/>
        <a:p>
          <a:endParaRPr lang="en-US"/>
        </a:p>
      </dgm:t>
    </dgm:pt>
    <dgm:pt modelId="{A94068FF-7F7A-46F8-AB77-CE8A4127D13B}" type="sibTrans" cxnId="{187ADF79-E4BA-481A-A866-E53717AE0408}">
      <dgm:prSet/>
      <dgm:spPr/>
      <dgm:t>
        <a:bodyPr/>
        <a:lstStyle/>
        <a:p>
          <a:endParaRPr lang="en-US"/>
        </a:p>
      </dgm:t>
    </dgm:pt>
    <dgm:pt modelId="{4F7D66C8-CAE2-40AA-811F-D3764F3916B0}">
      <dgm:prSet custT="1"/>
      <dgm:spPr/>
      <dgm:t>
        <a:bodyPr/>
        <a:lstStyle/>
        <a:p>
          <a:r>
            <a:rPr lang="en-US" sz="2200"/>
            <a:t>Attachments</a:t>
          </a:r>
        </a:p>
      </dgm:t>
    </dgm:pt>
    <dgm:pt modelId="{AB497F23-042F-493C-BE34-479D0636956B}" type="parTrans" cxnId="{2CF12448-43C2-4814-8622-0843FDB910C1}">
      <dgm:prSet/>
      <dgm:spPr/>
      <dgm:t>
        <a:bodyPr/>
        <a:lstStyle/>
        <a:p>
          <a:endParaRPr lang="en-US"/>
        </a:p>
      </dgm:t>
    </dgm:pt>
    <dgm:pt modelId="{B529DE0B-3B65-4B33-B2C9-72159644BE49}" type="sibTrans" cxnId="{2CF12448-43C2-4814-8622-0843FDB910C1}">
      <dgm:prSet/>
      <dgm:spPr/>
      <dgm:t>
        <a:bodyPr/>
        <a:lstStyle/>
        <a:p>
          <a:endParaRPr lang="en-US"/>
        </a:p>
      </dgm:t>
    </dgm:pt>
    <dgm:pt modelId="{55BA432F-5768-47CD-9D6A-26542B3F4634}" type="pres">
      <dgm:prSet presAssocID="{7A9CB4A8-C229-49EA-A69B-7297E87920CB}" presName="linear" presStyleCnt="0">
        <dgm:presLayoutVars>
          <dgm:animLvl val="lvl"/>
          <dgm:resizeHandles val="exact"/>
        </dgm:presLayoutVars>
      </dgm:prSet>
      <dgm:spPr/>
    </dgm:pt>
    <dgm:pt modelId="{DF7D9CAB-178E-40FE-A93D-BE4CD5215E28}" type="pres">
      <dgm:prSet presAssocID="{E553E115-4EE1-436C-A50D-688D10AD4BCA}" presName="parentText" presStyleLbl="node1" presStyleIdx="0" presStyleCnt="11">
        <dgm:presLayoutVars>
          <dgm:chMax val="0"/>
          <dgm:bulletEnabled val="1"/>
        </dgm:presLayoutVars>
      </dgm:prSet>
      <dgm:spPr/>
    </dgm:pt>
    <dgm:pt modelId="{CCBFBBD2-72CC-49C7-AFA3-8A89492D0C7A}" type="pres">
      <dgm:prSet presAssocID="{248E7098-9028-4CFF-B03E-63892A6F9520}" presName="spacer" presStyleCnt="0"/>
      <dgm:spPr/>
    </dgm:pt>
    <dgm:pt modelId="{09E3730D-15AE-43A8-B83E-BF5514CE3EEC}" type="pres">
      <dgm:prSet presAssocID="{28F5E430-A4A3-4813-994E-F2D00FDA71D7}" presName="parentText" presStyleLbl="node1" presStyleIdx="1" presStyleCnt="11">
        <dgm:presLayoutVars>
          <dgm:chMax val="0"/>
          <dgm:bulletEnabled val="1"/>
        </dgm:presLayoutVars>
      </dgm:prSet>
      <dgm:spPr/>
    </dgm:pt>
    <dgm:pt modelId="{7E9CB480-5E8F-4010-BB20-E3942436F7CB}" type="pres">
      <dgm:prSet presAssocID="{7F304B48-9085-4849-867C-8A6CFE8A296C}" presName="spacer" presStyleCnt="0"/>
      <dgm:spPr/>
    </dgm:pt>
    <dgm:pt modelId="{F33F099E-CE7B-4C06-9C77-773B140D5DE4}" type="pres">
      <dgm:prSet presAssocID="{BE368AED-258C-4FB0-B211-93C07DE114C3}" presName="parentText" presStyleLbl="node1" presStyleIdx="2" presStyleCnt="11">
        <dgm:presLayoutVars>
          <dgm:chMax val="0"/>
          <dgm:bulletEnabled val="1"/>
        </dgm:presLayoutVars>
      </dgm:prSet>
      <dgm:spPr/>
    </dgm:pt>
    <dgm:pt modelId="{FF665F75-4675-45CA-91A6-E14878D076C7}" type="pres">
      <dgm:prSet presAssocID="{88B1D9C0-7DC3-44A1-92A7-58675B391B0E}" presName="spacer" presStyleCnt="0"/>
      <dgm:spPr/>
    </dgm:pt>
    <dgm:pt modelId="{37FC8224-F2DD-4A8F-A831-4458258D2DF4}" type="pres">
      <dgm:prSet presAssocID="{FC6B0B77-CA9E-48D4-9FBF-3A25BDB3880A}" presName="parentText" presStyleLbl="node1" presStyleIdx="3" presStyleCnt="11">
        <dgm:presLayoutVars>
          <dgm:chMax val="0"/>
          <dgm:bulletEnabled val="1"/>
        </dgm:presLayoutVars>
      </dgm:prSet>
      <dgm:spPr/>
    </dgm:pt>
    <dgm:pt modelId="{F2ABE7D1-46EB-4C04-9534-97703378A6C4}" type="pres">
      <dgm:prSet presAssocID="{5972BF11-85A3-4183-B095-F1EBA84A2958}" presName="spacer" presStyleCnt="0"/>
      <dgm:spPr/>
    </dgm:pt>
    <dgm:pt modelId="{EE5178FF-E9EB-4A69-81C2-74DAD1D79074}" type="pres">
      <dgm:prSet presAssocID="{D02F4AE6-FAC4-4C68-886D-55A5D80C4F16}" presName="parentText" presStyleLbl="node1" presStyleIdx="4" presStyleCnt="11">
        <dgm:presLayoutVars>
          <dgm:chMax val="0"/>
          <dgm:bulletEnabled val="1"/>
        </dgm:presLayoutVars>
      </dgm:prSet>
      <dgm:spPr/>
    </dgm:pt>
    <dgm:pt modelId="{FAC82C39-93E1-45A5-AAAC-A3ECDC14F026}" type="pres">
      <dgm:prSet presAssocID="{C4FDAB6A-1826-4DA5-B52B-70AEF038F31D}" presName="spacer" presStyleCnt="0"/>
      <dgm:spPr/>
    </dgm:pt>
    <dgm:pt modelId="{77EC9803-E86A-4496-BA6D-61C228289743}" type="pres">
      <dgm:prSet presAssocID="{9F7407FE-5CA4-4FBC-A05D-B2126DE505DC}" presName="parentText" presStyleLbl="node1" presStyleIdx="5" presStyleCnt="11">
        <dgm:presLayoutVars>
          <dgm:chMax val="0"/>
          <dgm:bulletEnabled val="1"/>
        </dgm:presLayoutVars>
      </dgm:prSet>
      <dgm:spPr/>
    </dgm:pt>
    <dgm:pt modelId="{243D4C8C-DA76-4879-9BB2-3522B915B663}" type="pres">
      <dgm:prSet presAssocID="{8BEFDB9F-8862-4BC2-BFFF-875D2681A2ED}" presName="spacer" presStyleCnt="0"/>
      <dgm:spPr/>
    </dgm:pt>
    <dgm:pt modelId="{E0DE02BF-030C-479B-8DA4-801A0D469B78}" type="pres">
      <dgm:prSet presAssocID="{7F86DFC2-D669-4F35-A308-960A0FB221BC}" presName="parentText" presStyleLbl="node1" presStyleIdx="6" presStyleCnt="11">
        <dgm:presLayoutVars>
          <dgm:chMax val="0"/>
          <dgm:bulletEnabled val="1"/>
        </dgm:presLayoutVars>
      </dgm:prSet>
      <dgm:spPr/>
    </dgm:pt>
    <dgm:pt modelId="{1850679C-B2F8-4F42-BA63-0ADBA9C36255}" type="pres">
      <dgm:prSet presAssocID="{27A1CAA5-9E70-4C35-908F-2CD3A3C6062E}" presName="spacer" presStyleCnt="0"/>
      <dgm:spPr/>
    </dgm:pt>
    <dgm:pt modelId="{8FB65E4C-CA18-4060-9AE8-6D3DA86F7C1D}" type="pres">
      <dgm:prSet presAssocID="{38BCEB8C-C994-43EF-A11E-0075F6A543CD}" presName="parentText" presStyleLbl="node1" presStyleIdx="7" presStyleCnt="11">
        <dgm:presLayoutVars>
          <dgm:chMax val="0"/>
          <dgm:bulletEnabled val="1"/>
        </dgm:presLayoutVars>
      </dgm:prSet>
      <dgm:spPr/>
    </dgm:pt>
    <dgm:pt modelId="{D88640E1-C88C-41C1-98DA-23A9FC4D97AB}" type="pres">
      <dgm:prSet presAssocID="{B96570E9-D375-41D8-A83B-0211981FCE48}" presName="spacer" presStyleCnt="0"/>
      <dgm:spPr/>
    </dgm:pt>
    <dgm:pt modelId="{0C656A1B-1934-46F6-A775-5761B33529D8}" type="pres">
      <dgm:prSet presAssocID="{3243900C-5488-433E-AF80-AAEC57E6F059}" presName="parentText" presStyleLbl="node1" presStyleIdx="8" presStyleCnt="11">
        <dgm:presLayoutVars>
          <dgm:chMax val="0"/>
          <dgm:bulletEnabled val="1"/>
        </dgm:presLayoutVars>
      </dgm:prSet>
      <dgm:spPr/>
    </dgm:pt>
    <dgm:pt modelId="{9D7BE800-E810-420C-A68D-5161F0509940}" type="pres">
      <dgm:prSet presAssocID="{4AA13A64-4B74-4AC7-BDBE-817F5FF8E09C}" presName="spacer" presStyleCnt="0"/>
      <dgm:spPr/>
    </dgm:pt>
    <dgm:pt modelId="{7A4B994C-0467-458D-B238-4E4544A0D03D}" type="pres">
      <dgm:prSet presAssocID="{43CB2AB7-34CB-46AF-9B7C-1D191C3C22E7}" presName="parentText" presStyleLbl="node1" presStyleIdx="9" presStyleCnt="11">
        <dgm:presLayoutVars>
          <dgm:chMax val="0"/>
          <dgm:bulletEnabled val="1"/>
        </dgm:presLayoutVars>
      </dgm:prSet>
      <dgm:spPr/>
    </dgm:pt>
    <dgm:pt modelId="{0A0F30D1-46A7-4F8D-979B-A019AB21DBB0}" type="pres">
      <dgm:prSet presAssocID="{A94068FF-7F7A-46F8-AB77-CE8A4127D13B}" presName="spacer" presStyleCnt="0"/>
      <dgm:spPr/>
    </dgm:pt>
    <dgm:pt modelId="{137595B7-615A-4323-BA9C-2A996DC9ED2E}" type="pres">
      <dgm:prSet presAssocID="{4F7D66C8-CAE2-40AA-811F-D3764F3916B0}" presName="parentText" presStyleLbl="node1" presStyleIdx="10" presStyleCnt="11">
        <dgm:presLayoutVars>
          <dgm:chMax val="0"/>
          <dgm:bulletEnabled val="1"/>
        </dgm:presLayoutVars>
      </dgm:prSet>
      <dgm:spPr/>
    </dgm:pt>
  </dgm:ptLst>
  <dgm:cxnLst>
    <dgm:cxn modelId="{BA58820E-55C5-441E-820E-9543A371FD53}" srcId="{7A9CB4A8-C229-49EA-A69B-7297E87920CB}" destId="{28F5E430-A4A3-4813-994E-F2D00FDA71D7}" srcOrd="1" destOrd="0" parTransId="{8537224E-FCEA-461B-BCE8-9190C4E49084}" sibTransId="{7F304B48-9085-4849-867C-8A6CFE8A296C}"/>
    <dgm:cxn modelId="{BD216716-3893-4391-8B2C-48CB38DF65FC}" type="presOf" srcId="{38BCEB8C-C994-43EF-A11E-0075F6A543CD}" destId="{8FB65E4C-CA18-4060-9AE8-6D3DA86F7C1D}" srcOrd="0" destOrd="0" presId="urn:microsoft.com/office/officeart/2005/8/layout/vList2"/>
    <dgm:cxn modelId="{39FD7E22-58FC-4974-9DF1-002A2B1C31F9}" type="presOf" srcId="{D02F4AE6-FAC4-4C68-886D-55A5D80C4F16}" destId="{EE5178FF-E9EB-4A69-81C2-74DAD1D79074}" srcOrd="0" destOrd="0" presId="urn:microsoft.com/office/officeart/2005/8/layout/vList2"/>
    <dgm:cxn modelId="{70945E38-6115-4924-822D-BC7AF742710E}" type="presOf" srcId="{E553E115-4EE1-436C-A50D-688D10AD4BCA}" destId="{DF7D9CAB-178E-40FE-A93D-BE4CD5215E28}" srcOrd="0" destOrd="0" presId="urn:microsoft.com/office/officeart/2005/8/layout/vList2"/>
    <dgm:cxn modelId="{B37DE640-8739-4743-9013-6F9764F133DC}" srcId="{7A9CB4A8-C229-49EA-A69B-7297E87920CB}" destId="{9F7407FE-5CA4-4FBC-A05D-B2126DE505DC}" srcOrd="5" destOrd="0" parTransId="{34F1A54C-FCB7-400D-92B5-AC035C5ACF6C}" sibTransId="{8BEFDB9F-8862-4BC2-BFFF-875D2681A2ED}"/>
    <dgm:cxn modelId="{B1F73941-CF70-4DDD-9019-D187C01E1AB7}" srcId="{7A9CB4A8-C229-49EA-A69B-7297E87920CB}" destId="{BE368AED-258C-4FB0-B211-93C07DE114C3}" srcOrd="2" destOrd="0" parTransId="{7C064493-C2DE-42A9-9100-5DFF7B73E08D}" sibTransId="{88B1D9C0-7DC3-44A1-92A7-58675B391B0E}"/>
    <dgm:cxn modelId="{BC0EF462-5651-4043-8EE8-D8CF1A07E908}" type="presOf" srcId="{43CB2AB7-34CB-46AF-9B7C-1D191C3C22E7}" destId="{7A4B994C-0467-458D-B238-4E4544A0D03D}" srcOrd="0" destOrd="0" presId="urn:microsoft.com/office/officeart/2005/8/layout/vList2"/>
    <dgm:cxn modelId="{2CF12448-43C2-4814-8622-0843FDB910C1}" srcId="{7A9CB4A8-C229-49EA-A69B-7297E87920CB}" destId="{4F7D66C8-CAE2-40AA-811F-D3764F3916B0}" srcOrd="10" destOrd="0" parTransId="{AB497F23-042F-493C-BE34-479D0636956B}" sibTransId="{B529DE0B-3B65-4B33-B2C9-72159644BE49}"/>
    <dgm:cxn modelId="{A3AD176B-D2ED-4B5B-8272-9D32F38D72EC}" srcId="{7A9CB4A8-C229-49EA-A69B-7297E87920CB}" destId="{3243900C-5488-433E-AF80-AAEC57E6F059}" srcOrd="8" destOrd="0" parTransId="{1447B44D-D96F-443F-B172-9B5A2E9C7457}" sibTransId="{4AA13A64-4B74-4AC7-BDBE-817F5FF8E09C}"/>
    <dgm:cxn modelId="{CC6C134D-8A76-4A21-AD01-0A5DF3195A89}" type="presOf" srcId="{9F7407FE-5CA4-4FBC-A05D-B2126DE505DC}" destId="{77EC9803-E86A-4496-BA6D-61C228289743}" srcOrd="0" destOrd="0" presId="urn:microsoft.com/office/officeart/2005/8/layout/vList2"/>
    <dgm:cxn modelId="{4A89F26E-76DD-4B67-B5D4-37E5A032DC5B}" type="presOf" srcId="{7A9CB4A8-C229-49EA-A69B-7297E87920CB}" destId="{55BA432F-5768-47CD-9D6A-26542B3F4634}" srcOrd="0" destOrd="0" presId="urn:microsoft.com/office/officeart/2005/8/layout/vList2"/>
    <dgm:cxn modelId="{0AA60F55-B107-4219-BD7E-75A4AB414816}" srcId="{7A9CB4A8-C229-49EA-A69B-7297E87920CB}" destId="{E553E115-4EE1-436C-A50D-688D10AD4BCA}" srcOrd="0" destOrd="0" parTransId="{08D70D08-15C9-49EA-AF23-A99CB41439D0}" sibTransId="{248E7098-9028-4CFF-B03E-63892A6F9520}"/>
    <dgm:cxn modelId="{5EAB4B56-3F93-48E3-BDFE-A0858F9066A3}" srcId="{7A9CB4A8-C229-49EA-A69B-7297E87920CB}" destId="{D02F4AE6-FAC4-4C68-886D-55A5D80C4F16}" srcOrd="4" destOrd="0" parTransId="{4B5DBB09-FC1C-47CD-97CF-D55AFA150AED}" sibTransId="{C4FDAB6A-1826-4DA5-B52B-70AEF038F31D}"/>
    <dgm:cxn modelId="{187ADF79-E4BA-481A-A866-E53717AE0408}" srcId="{7A9CB4A8-C229-49EA-A69B-7297E87920CB}" destId="{43CB2AB7-34CB-46AF-9B7C-1D191C3C22E7}" srcOrd="9" destOrd="0" parTransId="{A9A20A06-0220-4281-BE26-DDDEC345AC6F}" sibTransId="{A94068FF-7F7A-46F8-AB77-CE8A4127D13B}"/>
    <dgm:cxn modelId="{E3278296-43DA-426A-83D4-84DC92FAF445}" type="presOf" srcId="{FC6B0B77-CA9E-48D4-9FBF-3A25BDB3880A}" destId="{37FC8224-F2DD-4A8F-A831-4458258D2DF4}" srcOrd="0" destOrd="0" presId="urn:microsoft.com/office/officeart/2005/8/layout/vList2"/>
    <dgm:cxn modelId="{F58BB496-428F-4F34-8058-8D08BC05A9C4}" type="presOf" srcId="{7F86DFC2-D669-4F35-A308-960A0FB221BC}" destId="{E0DE02BF-030C-479B-8DA4-801A0D469B78}" srcOrd="0" destOrd="0" presId="urn:microsoft.com/office/officeart/2005/8/layout/vList2"/>
    <dgm:cxn modelId="{15B83AB8-53FF-4AA6-9003-D87C761BFD35}" srcId="{7A9CB4A8-C229-49EA-A69B-7297E87920CB}" destId="{38BCEB8C-C994-43EF-A11E-0075F6A543CD}" srcOrd="7" destOrd="0" parTransId="{4E4F1C95-1420-4EBD-A8B4-D60F4C2B686B}" sibTransId="{B96570E9-D375-41D8-A83B-0211981FCE48}"/>
    <dgm:cxn modelId="{5AE200C8-A2DF-48A1-87C1-AEFD56BA3C9A}" type="presOf" srcId="{28F5E430-A4A3-4813-994E-F2D00FDA71D7}" destId="{09E3730D-15AE-43A8-B83E-BF5514CE3EEC}" srcOrd="0" destOrd="0" presId="urn:microsoft.com/office/officeart/2005/8/layout/vList2"/>
    <dgm:cxn modelId="{56E224D3-EFDA-4159-AAC9-EC0C5B2CF49E}" srcId="{7A9CB4A8-C229-49EA-A69B-7297E87920CB}" destId="{FC6B0B77-CA9E-48D4-9FBF-3A25BDB3880A}" srcOrd="3" destOrd="0" parTransId="{87116558-8807-4868-B091-C4A23F46A07C}" sibTransId="{5972BF11-85A3-4183-B095-F1EBA84A2958}"/>
    <dgm:cxn modelId="{9E3C86D4-AB7E-4444-BB2D-CF240A116974}" type="presOf" srcId="{BE368AED-258C-4FB0-B211-93C07DE114C3}" destId="{F33F099E-CE7B-4C06-9C77-773B140D5DE4}" srcOrd="0" destOrd="0" presId="urn:microsoft.com/office/officeart/2005/8/layout/vList2"/>
    <dgm:cxn modelId="{5D7CE3DB-5C8E-4414-AA94-FA95C684C64A}" type="presOf" srcId="{4F7D66C8-CAE2-40AA-811F-D3764F3916B0}" destId="{137595B7-615A-4323-BA9C-2A996DC9ED2E}" srcOrd="0" destOrd="0" presId="urn:microsoft.com/office/officeart/2005/8/layout/vList2"/>
    <dgm:cxn modelId="{D0098CEA-9540-43C6-BE1F-1030C245C4CA}" type="presOf" srcId="{3243900C-5488-433E-AF80-AAEC57E6F059}" destId="{0C656A1B-1934-46F6-A775-5761B33529D8}" srcOrd="0" destOrd="0" presId="urn:microsoft.com/office/officeart/2005/8/layout/vList2"/>
    <dgm:cxn modelId="{1EC044FC-5EA7-486D-BA9B-049CD96DBA3F}" srcId="{7A9CB4A8-C229-49EA-A69B-7297E87920CB}" destId="{7F86DFC2-D669-4F35-A308-960A0FB221BC}" srcOrd="6" destOrd="0" parTransId="{BDA136A0-FE10-4307-B968-5B6508D1A0A7}" sibTransId="{27A1CAA5-9E70-4C35-908F-2CD3A3C6062E}"/>
    <dgm:cxn modelId="{D21F6D72-2288-4C74-93A9-FC1703D9B9B1}" type="presParOf" srcId="{55BA432F-5768-47CD-9D6A-26542B3F4634}" destId="{DF7D9CAB-178E-40FE-A93D-BE4CD5215E28}" srcOrd="0" destOrd="0" presId="urn:microsoft.com/office/officeart/2005/8/layout/vList2"/>
    <dgm:cxn modelId="{DB8B51CC-0266-4E68-8A48-8C9F84988969}" type="presParOf" srcId="{55BA432F-5768-47CD-9D6A-26542B3F4634}" destId="{CCBFBBD2-72CC-49C7-AFA3-8A89492D0C7A}" srcOrd="1" destOrd="0" presId="urn:microsoft.com/office/officeart/2005/8/layout/vList2"/>
    <dgm:cxn modelId="{A84C786C-FE18-4855-A638-BA4F0232F638}" type="presParOf" srcId="{55BA432F-5768-47CD-9D6A-26542B3F4634}" destId="{09E3730D-15AE-43A8-B83E-BF5514CE3EEC}" srcOrd="2" destOrd="0" presId="urn:microsoft.com/office/officeart/2005/8/layout/vList2"/>
    <dgm:cxn modelId="{BB3381E4-6115-4D6B-88B7-7FAB6E9EDBF4}" type="presParOf" srcId="{55BA432F-5768-47CD-9D6A-26542B3F4634}" destId="{7E9CB480-5E8F-4010-BB20-E3942436F7CB}" srcOrd="3" destOrd="0" presId="urn:microsoft.com/office/officeart/2005/8/layout/vList2"/>
    <dgm:cxn modelId="{DA5FBF4F-41D9-48A4-BEB0-98346330F0F2}" type="presParOf" srcId="{55BA432F-5768-47CD-9D6A-26542B3F4634}" destId="{F33F099E-CE7B-4C06-9C77-773B140D5DE4}" srcOrd="4" destOrd="0" presId="urn:microsoft.com/office/officeart/2005/8/layout/vList2"/>
    <dgm:cxn modelId="{4BEA30B8-A686-40FE-9F47-0CA3CCC3F568}" type="presParOf" srcId="{55BA432F-5768-47CD-9D6A-26542B3F4634}" destId="{FF665F75-4675-45CA-91A6-E14878D076C7}" srcOrd="5" destOrd="0" presId="urn:microsoft.com/office/officeart/2005/8/layout/vList2"/>
    <dgm:cxn modelId="{5DCBFEBF-AE00-4426-AECE-5FA3FC354701}" type="presParOf" srcId="{55BA432F-5768-47CD-9D6A-26542B3F4634}" destId="{37FC8224-F2DD-4A8F-A831-4458258D2DF4}" srcOrd="6" destOrd="0" presId="urn:microsoft.com/office/officeart/2005/8/layout/vList2"/>
    <dgm:cxn modelId="{CEE259BD-93DF-4AF8-A222-D6542CDC73E3}" type="presParOf" srcId="{55BA432F-5768-47CD-9D6A-26542B3F4634}" destId="{F2ABE7D1-46EB-4C04-9534-97703378A6C4}" srcOrd="7" destOrd="0" presId="urn:microsoft.com/office/officeart/2005/8/layout/vList2"/>
    <dgm:cxn modelId="{206A5295-FA3A-4F49-B021-A68B57BCD7DE}" type="presParOf" srcId="{55BA432F-5768-47CD-9D6A-26542B3F4634}" destId="{EE5178FF-E9EB-4A69-81C2-74DAD1D79074}" srcOrd="8" destOrd="0" presId="urn:microsoft.com/office/officeart/2005/8/layout/vList2"/>
    <dgm:cxn modelId="{51BE21F0-D11A-4975-B17F-F7FF83A192EB}" type="presParOf" srcId="{55BA432F-5768-47CD-9D6A-26542B3F4634}" destId="{FAC82C39-93E1-45A5-AAAC-A3ECDC14F026}" srcOrd="9" destOrd="0" presId="urn:microsoft.com/office/officeart/2005/8/layout/vList2"/>
    <dgm:cxn modelId="{F229F7A9-F7C9-4E09-870F-AD084145A436}" type="presParOf" srcId="{55BA432F-5768-47CD-9D6A-26542B3F4634}" destId="{77EC9803-E86A-4496-BA6D-61C228289743}" srcOrd="10" destOrd="0" presId="urn:microsoft.com/office/officeart/2005/8/layout/vList2"/>
    <dgm:cxn modelId="{7C18E5BF-9036-491A-A128-BC39C71E3947}" type="presParOf" srcId="{55BA432F-5768-47CD-9D6A-26542B3F4634}" destId="{243D4C8C-DA76-4879-9BB2-3522B915B663}" srcOrd="11" destOrd="0" presId="urn:microsoft.com/office/officeart/2005/8/layout/vList2"/>
    <dgm:cxn modelId="{E684FB7A-C953-4544-80B0-1D54F53BADEF}" type="presParOf" srcId="{55BA432F-5768-47CD-9D6A-26542B3F4634}" destId="{E0DE02BF-030C-479B-8DA4-801A0D469B78}" srcOrd="12" destOrd="0" presId="urn:microsoft.com/office/officeart/2005/8/layout/vList2"/>
    <dgm:cxn modelId="{86A08523-6BF1-44BE-9984-CCFC58237E5F}" type="presParOf" srcId="{55BA432F-5768-47CD-9D6A-26542B3F4634}" destId="{1850679C-B2F8-4F42-BA63-0ADBA9C36255}" srcOrd="13" destOrd="0" presId="urn:microsoft.com/office/officeart/2005/8/layout/vList2"/>
    <dgm:cxn modelId="{34C2A31A-C5A1-438B-88EA-3E31B1FB7CA1}" type="presParOf" srcId="{55BA432F-5768-47CD-9D6A-26542B3F4634}" destId="{8FB65E4C-CA18-4060-9AE8-6D3DA86F7C1D}" srcOrd="14" destOrd="0" presId="urn:microsoft.com/office/officeart/2005/8/layout/vList2"/>
    <dgm:cxn modelId="{BFA4F5E8-52D0-4CBF-BC1B-B43EB73A59AC}" type="presParOf" srcId="{55BA432F-5768-47CD-9D6A-26542B3F4634}" destId="{D88640E1-C88C-41C1-98DA-23A9FC4D97AB}" srcOrd="15" destOrd="0" presId="urn:microsoft.com/office/officeart/2005/8/layout/vList2"/>
    <dgm:cxn modelId="{456AEED5-122D-446A-822F-13DFF7E64F56}" type="presParOf" srcId="{55BA432F-5768-47CD-9D6A-26542B3F4634}" destId="{0C656A1B-1934-46F6-A775-5761B33529D8}" srcOrd="16" destOrd="0" presId="urn:microsoft.com/office/officeart/2005/8/layout/vList2"/>
    <dgm:cxn modelId="{19C9ABBC-A9E6-4138-B359-7001B1C9B822}" type="presParOf" srcId="{55BA432F-5768-47CD-9D6A-26542B3F4634}" destId="{9D7BE800-E810-420C-A68D-5161F0509940}" srcOrd="17" destOrd="0" presId="urn:microsoft.com/office/officeart/2005/8/layout/vList2"/>
    <dgm:cxn modelId="{1E068139-04D9-4000-B058-64F2B66F8215}" type="presParOf" srcId="{55BA432F-5768-47CD-9D6A-26542B3F4634}" destId="{7A4B994C-0467-458D-B238-4E4544A0D03D}" srcOrd="18" destOrd="0" presId="urn:microsoft.com/office/officeart/2005/8/layout/vList2"/>
    <dgm:cxn modelId="{17F036D5-6344-4710-B1FC-05C4D3828717}" type="presParOf" srcId="{55BA432F-5768-47CD-9D6A-26542B3F4634}" destId="{0A0F30D1-46A7-4F8D-979B-A019AB21DBB0}" srcOrd="19" destOrd="0" presId="urn:microsoft.com/office/officeart/2005/8/layout/vList2"/>
    <dgm:cxn modelId="{3FEE404B-2BD4-4C8B-B068-735CD10D3531}" type="presParOf" srcId="{55BA432F-5768-47CD-9D6A-26542B3F4634}" destId="{137595B7-615A-4323-BA9C-2A996DC9ED2E}"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9CAB-178E-40FE-A93D-BE4CD5215E28}">
      <dsp:nvSpPr>
        <dsp:cNvPr id="0" name=""/>
        <dsp:cNvSpPr/>
      </dsp:nvSpPr>
      <dsp:spPr>
        <a:xfrm>
          <a:off x="0" y="295"/>
          <a:ext cx="6900512" cy="4910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Contact</a:t>
          </a:r>
        </a:p>
      </dsp:txBody>
      <dsp:txXfrm>
        <a:off x="23970" y="24265"/>
        <a:ext cx="6852572" cy="443082"/>
      </dsp:txXfrm>
    </dsp:sp>
    <dsp:sp modelId="{09E3730D-15AE-43A8-B83E-BF5514CE3EEC}">
      <dsp:nvSpPr>
        <dsp:cNvPr id="0" name=""/>
        <dsp:cNvSpPr/>
      </dsp:nvSpPr>
      <dsp:spPr>
        <a:xfrm>
          <a:off x="0" y="504748"/>
          <a:ext cx="6900512" cy="491022"/>
        </a:xfrm>
        <a:prstGeom prst="round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Project Information</a:t>
          </a:r>
        </a:p>
      </dsp:txBody>
      <dsp:txXfrm>
        <a:off x="23970" y="528718"/>
        <a:ext cx="6852572" cy="443082"/>
      </dsp:txXfrm>
    </dsp:sp>
    <dsp:sp modelId="{F33F099E-CE7B-4C06-9C77-773B140D5DE4}">
      <dsp:nvSpPr>
        <dsp:cNvPr id="0" name=""/>
        <dsp:cNvSpPr/>
      </dsp:nvSpPr>
      <dsp:spPr>
        <a:xfrm>
          <a:off x="0" y="1009201"/>
          <a:ext cx="6900512" cy="491022"/>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Programmatic Information</a:t>
          </a:r>
        </a:p>
      </dsp:txBody>
      <dsp:txXfrm>
        <a:off x="23970" y="1033171"/>
        <a:ext cx="6852572" cy="443082"/>
      </dsp:txXfrm>
    </dsp:sp>
    <dsp:sp modelId="{37FC8224-F2DD-4A8F-A831-4458258D2DF4}">
      <dsp:nvSpPr>
        <dsp:cNvPr id="0" name=""/>
        <dsp:cNvSpPr/>
      </dsp:nvSpPr>
      <dsp:spPr>
        <a:xfrm>
          <a:off x="0" y="1513653"/>
          <a:ext cx="6900512" cy="491022"/>
        </a:xfrm>
        <a:prstGeom prst="round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Problem Statement &amp; Analysis </a:t>
          </a:r>
        </a:p>
      </dsp:txBody>
      <dsp:txXfrm>
        <a:off x="23970" y="1537623"/>
        <a:ext cx="6852572" cy="443082"/>
      </dsp:txXfrm>
    </dsp:sp>
    <dsp:sp modelId="{EE5178FF-E9EB-4A69-81C2-74DAD1D79074}">
      <dsp:nvSpPr>
        <dsp:cNvPr id="0" name=""/>
        <dsp:cNvSpPr/>
      </dsp:nvSpPr>
      <dsp:spPr>
        <a:xfrm>
          <a:off x="0" y="2018106"/>
          <a:ext cx="6900512" cy="491022"/>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Goals, Objectives, &amp; Outcomes</a:t>
          </a:r>
        </a:p>
      </dsp:txBody>
      <dsp:txXfrm>
        <a:off x="23970" y="2042076"/>
        <a:ext cx="6852572" cy="443082"/>
      </dsp:txXfrm>
    </dsp:sp>
    <dsp:sp modelId="{77EC9803-E86A-4496-BA6D-61C228289743}">
      <dsp:nvSpPr>
        <dsp:cNvPr id="0" name=""/>
        <dsp:cNvSpPr/>
      </dsp:nvSpPr>
      <dsp:spPr>
        <a:xfrm>
          <a:off x="0" y="2522559"/>
          <a:ext cx="6900512" cy="49102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Program Descriptions</a:t>
          </a:r>
        </a:p>
      </dsp:txBody>
      <dsp:txXfrm>
        <a:off x="23970" y="2546529"/>
        <a:ext cx="6852572" cy="443082"/>
      </dsp:txXfrm>
    </dsp:sp>
    <dsp:sp modelId="{E0DE02BF-030C-479B-8DA4-801A0D469B78}">
      <dsp:nvSpPr>
        <dsp:cNvPr id="0" name=""/>
        <dsp:cNvSpPr/>
      </dsp:nvSpPr>
      <dsp:spPr>
        <a:xfrm>
          <a:off x="0" y="3027011"/>
          <a:ext cx="6900512" cy="491022"/>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Based/Best Practices</a:t>
          </a:r>
        </a:p>
      </dsp:txBody>
      <dsp:txXfrm>
        <a:off x="23970" y="3050981"/>
        <a:ext cx="6852572" cy="443082"/>
      </dsp:txXfrm>
    </dsp:sp>
    <dsp:sp modelId="{8FB65E4C-CA18-4060-9AE8-6D3DA86F7C1D}">
      <dsp:nvSpPr>
        <dsp:cNvPr id="0" name=""/>
        <dsp:cNvSpPr/>
      </dsp:nvSpPr>
      <dsp:spPr>
        <a:xfrm>
          <a:off x="0" y="3531464"/>
          <a:ext cx="6900512" cy="491022"/>
        </a:xfrm>
        <a:prstGeom prst="round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Use of Volunteers</a:t>
          </a:r>
        </a:p>
      </dsp:txBody>
      <dsp:txXfrm>
        <a:off x="23970" y="3555434"/>
        <a:ext cx="6852572" cy="443082"/>
      </dsp:txXfrm>
    </dsp:sp>
    <dsp:sp modelId="{0C656A1B-1934-46F6-A775-5761B33529D8}">
      <dsp:nvSpPr>
        <dsp:cNvPr id="0" name=""/>
        <dsp:cNvSpPr/>
      </dsp:nvSpPr>
      <dsp:spPr>
        <a:xfrm>
          <a:off x="0" y="4035916"/>
          <a:ext cx="6900512" cy="491022"/>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Budget</a:t>
          </a:r>
        </a:p>
      </dsp:txBody>
      <dsp:txXfrm>
        <a:off x="23970" y="4059886"/>
        <a:ext cx="6852572" cy="443082"/>
      </dsp:txXfrm>
    </dsp:sp>
    <dsp:sp modelId="{7A4B994C-0467-458D-B238-4E4544A0D03D}">
      <dsp:nvSpPr>
        <dsp:cNvPr id="0" name=""/>
        <dsp:cNvSpPr/>
      </dsp:nvSpPr>
      <dsp:spPr>
        <a:xfrm>
          <a:off x="0" y="4540369"/>
          <a:ext cx="6900512" cy="491022"/>
        </a:xfrm>
        <a:prstGeom prst="round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Budget Narrative</a:t>
          </a:r>
        </a:p>
      </dsp:txBody>
      <dsp:txXfrm>
        <a:off x="23970" y="4564339"/>
        <a:ext cx="6852572" cy="443082"/>
      </dsp:txXfrm>
    </dsp:sp>
    <dsp:sp modelId="{137595B7-615A-4323-BA9C-2A996DC9ED2E}">
      <dsp:nvSpPr>
        <dsp:cNvPr id="0" name=""/>
        <dsp:cNvSpPr/>
      </dsp:nvSpPr>
      <dsp:spPr>
        <a:xfrm>
          <a:off x="0" y="5044822"/>
          <a:ext cx="6900512" cy="49102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Attachments</a:t>
          </a:r>
        </a:p>
      </dsp:txBody>
      <dsp:txXfrm>
        <a:off x="23970" y="5068792"/>
        <a:ext cx="6852572" cy="4430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C916A-A417-491C-824A-02826BE2D1AE}" type="datetimeFigureOut">
              <a:rPr lang="en-US" smtClean="0"/>
              <a:t>12/18/2020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CB258-05D8-4DC4-A083-0A2988749BCD}" type="slidenum">
              <a:rPr lang="en-US" smtClean="0"/>
              <a:t>‹#›</a:t>
            </a:fld>
            <a:endParaRPr lang="en-US"/>
          </a:p>
        </p:txBody>
      </p:sp>
    </p:spTree>
    <p:extLst>
      <p:ext uri="{BB962C8B-B14F-4D97-AF65-F5344CB8AC3E}">
        <p14:creationId xmlns:p14="http://schemas.microsoft.com/office/powerpoint/2010/main" val="336384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different components of the application you will need to navigate to the forms menu. </a:t>
            </a:r>
          </a:p>
        </p:txBody>
      </p:sp>
      <p:sp>
        <p:nvSpPr>
          <p:cNvPr id="4" name="Slide Number Placeholder 3"/>
          <p:cNvSpPr>
            <a:spLocks noGrp="1"/>
          </p:cNvSpPr>
          <p:nvPr>
            <p:ph type="sldNum" sz="quarter" idx="5"/>
          </p:nvPr>
        </p:nvSpPr>
        <p:spPr/>
        <p:txBody>
          <a:bodyPr/>
          <a:lstStyle/>
          <a:p>
            <a:fld id="{590CB258-05D8-4DC4-A083-0A2988749BCD}" type="slidenum">
              <a:rPr lang="en-US" smtClean="0"/>
              <a:t>17</a:t>
            </a:fld>
            <a:endParaRPr lang="en-US"/>
          </a:p>
        </p:txBody>
      </p:sp>
    </p:spTree>
    <p:extLst>
      <p:ext uri="{BB962C8B-B14F-4D97-AF65-F5344CB8AC3E}">
        <p14:creationId xmlns:p14="http://schemas.microsoft.com/office/powerpoint/2010/main" val="4432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EEE2-7B92-49DB-B144-F46281280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B8AFFB-83C0-4C1A-A500-A57D6F196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8BBC4A-8487-4B18-A927-496E7550D3C0}"/>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CE19B597-6ED7-44AB-BEEE-FB71C4A61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5168-9DB6-41F7-91C5-8885935D8F5E}"/>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281054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D02B-9570-40D4-9F43-5ADA9A08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49BB18-7E86-4FBA-ADCD-4CED4EC67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8A3EE-01B2-4148-82FC-01492D80EDDA}"/>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F4B02947-524D-42F6-93C9-B7490F7B0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8A7E-D1FC-4C7F-BF5C-46FBAED8A490}"/>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138230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9C8FC-1434-4CE5-9959-32367E4743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C0767-619D-4FBF-B0A6-AA006F55DB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DC66B-3C5F-490B-8FBE-BA6611CA54AE}"/>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556AD1CC-BE43-4307-862E-5DB47D646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9BF71-2E20-4401-BA41-F947464BA85E}"/>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335252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601D-76EB-44CF-90D9-5DFA76EF0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C4241-EA74-4C3E-A224-0F9A6A274E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14AEE-7B6B-48BF-B171-F3D4296120A5}"/>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531F2BAA-4E5D-4544-BBB0-328EFE919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54BDD-56AB-4200-954A-1FBDD0B94A4C}"/>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27495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2FFE-AE3E-4F47-B09E-50E2B61CA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83B3F4-69EC-4959-A201-64C971FDD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631D1-8452-4F42-A34F-880B6F779276}"/>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AD1BE5E2-1853-4284-B44F-E7C5C4050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0E553-F934-4EBE-93FE-1B6EBCE50D9D}"/>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9806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9C2D-26EF-48B0-96A8-B467AA9D7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9C61A-3B4D-4260-AF6A-6CAAB0CC67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5F61C-2A6B-4857-9643-4E5EBD706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57A3E-0726-4DCB-A713-5ADC081CAA7A}"/>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6" name="Footer Placeholder 5">
            <a:extLst>
              <a:ext uri="{FF2B5EF4-FFF2-40B4-BE49-F238E27FC236}">
                <a16:creationId xmlns:a16="http://schemas.microsoft.com/office/drawing/2014/main" id="{9C853225-8236-47E6-AE84-EA92E2168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AD30F-DB28-42AD-AA91-3C96BA4EF2C8}"/>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100789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0845-3454-409E-8336-644E371FE7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94943-8223-41D6-8DED-37D7442B0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7EEEA-EB28-45A1-8DF1-DAABE412D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B88F15-54BA-41AC-889C-818FEECBE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F1A90-565E-442A-9D3F-2589BE034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1221F9-A878-4E8B-9A1F-9AB30948FF9E}"/>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8" name="Footer Placeholder 7">
            <a:extLst>
              <a:ext uri="{FF2B5EF4-FFF2-40B4-BE49-F238E27FC236}">
                <a16:creationId xmlns:a16="http://schemas.microsoft.com/office/drawing/2014/main" id="{E1FE67CB-6246-4336-844B-FC8148687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0FD21-D761-4AE3-BE27-A63885065A3D}"/>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54257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93B1-0051-4B3F-A6CE-0E4F84A303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D0B914-D9D6-43B4-BD92-F94131C6832F}"/>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4" name="Footer Placeholder 3">
            <a:extLst>
              <a:ext uri="{FF2B5EF4-FFF2-40B4-BE49-F238E27FC236}">
                <a16:creationId xmlns:a16="http://schemas.microsoft.com/office/drawing/2014/main" id="{AFAAD7AF-FDB8-467D-897B-54D3F7FBD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9160E8-5BA9-4E6D-B67C-B8E260D94F1C}"/>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7043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1F805-BE54-48BC-BB6F-8082D5E357EE}"/>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3" name="Footer Placeholder 2">
            <a:extLst>
              <a:ext uri="{FF2B5EF4-FFF2-40B4-BE49-F238E27FC236}">
                <a16:creationId xmlns:a16="http://schemas.microsoft.com/office/drawing/2014/main" id="{E501935A-E1C4-4C2E-B46E-AC5CE6F0B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A1102-457D-44CF-961E-B0E9A5B991CF}"/>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399159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B99B-55E0-4C55-A87B-6A9D3B530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BB0D78-3EFB-4289-B007-7C3E18EEC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78B6C-435D-4A80-BE14-7B2F3F5E6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72AAD-01D7-46ED-8799-EE98A4C26C7C}"/>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6" name="Footer Placeholder 5">
            <a:extLst>
              <a:ext uri="{FF2B5EF4-FFF2-40B4-BE49-F238E27FC236}">
                <a16:creationId xmlns:a16="http://schemas.microsoft.com/office/drawing/2014/main" id="{6A477576-8C0C-4679-9505-99F9A7F23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27465-2CBC-49AA-B363-9D9CDEAEB834}"/>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16472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E025-5E40-4A9A-965A-27458D2E7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751DB-1B0A-4A66-8B34-30CEF0D4F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0575D0-FBBD-4A95-BE8F-4BFAEB763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3E055-7AAE-4226-A709-26884101D0FB}"/>
              </a:ext>
            </a:extLst>
          </p:cNvPr>
          <p:cNvSpPr>
            <a:spLocks noGrp="1"/>
          </p:cNvSpPr>
          <p:nvPr>
            <p:ph type="dt" sz="half" idx="10"/>
          </p:nvPr>
        </p:nvSpPr>
        <p:spPr/>
        <p:txBody>
          <a:bodyPr/>
          <a:lstStyle/>
          <a:p>
            <a:fld id="{E82583CB-9AB2-4DEE-AD7F-5DD412C7139E}" type="datetimeFigureOut">
              <a:rPr lang="en-US" smtClean="0"/>
              <a:t>12/18/2020</a:t>
            </a:fld>
            <a:endParaRPr lang="en-US"/>
          </a:p>
        </p:txBody>
      </p:sp>
      <p:sp>
        <p:nvSpPr>
          <p:cNvPr id="6" name="Footer Placeholder 5">
            <a:extLst>
              <a:ext uri="{FF2B5EF4-FFF2-40B4-BE49-F238E27FC236}">
                <a16:creationId xmlns:a16="http://schemas.microsoft.com/office/drawing/2014/main" id="{790D8C90-943E-40A1-9D10-D4320DD15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2DF0C-081E-4F00-9E09-BD3E994464E6}"/>
              </a:ext>
            </a:extLst>
          </p:cNvPr>
          <p:cNvSpPr>
            <a:spLocks noGrp="1"/>
          </p:cNvSpPr>
          <p:nvPr>
            <p:ph type="sldNum" sz="quarter" idx="12"/>
          </p:nvPr>
        </p:nvSpPr>
        <p:spPr/>
        <p:txBody>
          <a:bodyPr/>
          <a:lstStyle/>
          <a:p>
            <a:fld id="{72138396-70F3-4E3E-8565-FA60BBAEA9DA}" type="slidenum">
              <a:rPr lang="en-US" smtClean="0"/>
              <a:t>‹#›</a:t>
            </a:fld>
            <a:endParaRPr lang="en-US"/>
          </a:p>
        </p:txBody>
      </p:sp>
    </p:spTree>
    <p:extLst>
      <p:ext uri="{BB962C8B-B14F-4D97-AF65-F5344CB8AC3E}">
        <p14:creationId xmlns:p14="http://schemas.microsoft.com/office/powerpoint/2010/main" val="335631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6683B-FAA2-401E-81C1-D88FAF52E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A38DCA-0ABC-4A93-A413-3FBCA543F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DDB30-09EC-419B-8E99-C59D29735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583CB-9AB2-4DEE-AD7F-5DD412C7139E}" type="datetimeFigureOut">
              <a:rPr lang="en-US" smtClean="0"/>
              <a:t>12/18/2020</a:t>
            </a:fld>
            <a:endParaRPr lang="en-US"/>
          </a:p>
        </p:txBody>
      </p:sp>
      <p:sp>
        <p:nvSpPr>
          <p:cNvPr id="5" name="Footer Placeholder 4">
            <a:extLst>
              <a:ext uri="{FF2B5EF4-FFF2-40B4-BE49-F238E27FC236}">
                <a16:creationId xmlns:a16="http://schemas.microsoft.com/office/drawing/2014/main" id="{84FAE944-D1CB-41A9-A585-1F49D12C5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FC8182-D2F5-48FB-A3CC-9CE9A4303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38396-70F3-4E3E-8565-FA60BBAEA9DA}" type="slidenum">
              <a:rPr lang="en-US" smtClean="0"/>
              <a:t>‹#›</a:t>
            </a:fld>
            <a:endParaRPr lang="en-US"/>
          </a:p>
        </p:txBody>
      </p:sp>
    </p:spTree>
    <p:extLst>
      <p:ext uri="{BB962C8B-B14F-4D97-AF65-F5344CB8AC3E}">
        <p14:creationId xmlns:p14="http://schemas.microsoft.com/office/powerpoint/2010/main" val="414451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gov/cji/victim-services/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38B4565-CF0E-409D-A7E9-1E5E1BB79F41}"/>
              </a:ext>
            </a:extLst>
          </p:cNvPr>
          <p:cNvSpPr>
            <a:spLocks noGrp="1"/>
          </p:cNvSpPr>
          <p:nvPr>
            <p:ph type="title"/>
          </p:nvPr>
        </p:nvSpPr>
        <p:spPr>
          <a:xfrm>
            <a:off x="660041" y="2767106"/>
            <a:ext cx="2880828" cy="3071906"/>
          </a:xfrm>
        </p:spPr>
        <p:txBody>
          <a:bodyPr vert="horz" lIns="91440" tIns="45720" rIns="91440" bIns="45720" rtlCol="0" anchor="t">
            <a:normAutofit/>
          </a:bodyPr>
          <a:lstStyle/>
          <a:p>
            <a:br>
              <a:rPr lang="en-US" sz="3100" b="0" i="0" u="none" strike="noStrike" kern="1200" baseline="0" dirty="0">
                <a:solidFill>
                  <a:srgbClr val="FFFFFF"/>
                </a:solidFill>
                <a:latin typeface="+mj-lt"/>
                <a:ea typeface="+mj-ea"/>
                <a:cs typeface="+mj-cs"/>
              </a:rPr>
            </a:br>
            <a:r>
              <a:rPr lang="en-US" sz="3100" b="1" i="0" u="none" strike="noStrike" kern="1200" baseline="0" dirty="0">
                <a:solidFill>
                  <a:srgbClr val="FFFFFF"/>
                </a:solidFill>
                <a:latin typeface="+mj-lt"/>
                <a:ea typeface="+mj-ea"/>
                <a:cs typeface="+mj-cs"/>
              </a:rPr>
              <a:t>2021-2023 Domestic Violence Prevention and Treatment </a:t>
            </a:r>
            <a:r>
              <a:rPr lang="en-US" sz="3100" b="1" kern="1200" dirty="0">
                <a:solidFill>
                  <a:srgbClr val="FFFFFF"/>
                </a:solidFill>
                <a:latin typeface="+mj-lt"/>
                <a:ea typeface="+mj-ea"/>
                <a:cs typeface="+mj-cs"/>
              </a:rPr>
              <a:t>RFP Webinar</a:t>
            </a:r>
          </a:p>
        </p:txBody>
      </p:sp>
      <p:sp>
        <p:nvSpPr>
          <p:cNvPr id="9" name="Subtitle 2">
            <a:extLst>
              <a:ext uri="{FF2B5EF4-FFF2-40B4-BE49-F238E27FC236}">
                <a16:creationId xmlns:a16="http://schemas.microsoft.com/office/drawing/2014/main" id="{80B758F4-7E88-411F-8178-09F0D4179539}"/>
              </a:ext>
            </a:extLst>
          </p:cNvPr>
          <p:cNvSpPr txBox="1">
            <a:spLocks/>
          </p:cNvSpPr>
          <p:nvPr/>
        </p:nvSpPr>
        <p:spPr>
          <a:xfrm>
            <a:off x="10072090" y="5381702"/>
            <a:ext cx="2919738" cy="1494117"/>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kern="1200" dirty="0">
                <a:latin typeface="+mn-lt"/>
                <a:ea typeface="+mn-ea"/>
                <a:cs typeface="+mn-cs"/>
              </a:rPr>
              <a:t>December 18, 2020 </a:t>
            </a:r>
          </a:p>
        </p:txBody>
      </p:sp>
      <p:pic>
        <p:nvPicPr>
          <p:cNvPr id="11" name="Picture 10" descr="A picture containing drawing&#10;&#10;Description automatically generated">
            <a:extLst>
              <a:ext uri="{FF2B5EF4-FFF2-40B4-BE49-F238E27FC236}">
                <a16:creationId xmlns:a16="http://schemas.microsoft.com/office/drawing/2014/main" id="{48E6F93F-1577-4AB1-AD65-FFEAA2E32693}"/>
              </a:ext>
            </a:extLst>
          </p:cNvPr>
          <p:cNvPicPr>
            <a:picLocks noChangeAspect="1"/>
          </p:cNvPicPr>
          <p:nvPr/>
        </p:nvPicPr>
        <p:blipFill>
          <a:blip r:embed="rId2"/>
          <a:stretch>
            <a:fillRect/>
          </a:stretch>
        </p:blipFill>
        <p:spPr>
          <a:xfrm>
            <a:off x="4502428" y="881924"/>
            <a:ext cx="7225748" cy="5094151"/>
          </a:xfrm>
          <a:prstGeom prst="rect">
            <a:avLst/>
          </a:prstGeom>
        </p:spPr>
      </p:pic>
    </p:spTree>
    <p:extLst>
      <p:ext uri="{BB962C8B-B14F-4D97-AF65-F5344CB8AC3E}">
        <p14:creationId xmlns:p14="http://schemas.microsoft.com/office/powerpoint/2010/main" val="210687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D8F19-1ADA-4878-9DB8-3B8CE8FE5CC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Ineligible Items</a:t>
            </a:r>
          </a:p>
        </p:txBody>
      </p:sp>
      <p:sp>
        <p:nvSpPr>
          <p:cNvPr id="3" name="Content Placeholder 2">
            <a:extLst>
              <a:ext uri="{FF2B5EF4-FFF2-40B4-BE49-F238E27FC236}">
                <a16:creationId xmlns:a16="http://schemas.microsoft.com/office/drawing/2014/main" id="{7DB562AB-138C-45D0-A471-D718AEE15CB8}"/>
              </a:ext>
            </a:extLst>
          </p:cNvPr>
          <p:cNvSpPr>
            <a:spLocks noGrp="1"/>
          </p:cNvSpPr>
          <p:nvPr>
            <p:ph idx="1"/>
          </p:nvPr>
        </p:nvSpPr>
        <p:spPr>
          <a:xfrm>
            <a:off x="1371599" y="1590740"/>
            <a:ext cx="9724031" cy="5267259"/>
          </a:xfrm>
        </p:spPr>
        <p:txBody>
          <a:bodyPr anchor="ctr">
            <a:normAutofit/>
          </a:bodyPr>
          <a:lstStyle/>
          <a:p>
            <a:pPr marL="0" indent="0">
              <a:buNone/>
            </a:pPr>
            <a:r>
              <a:rPr lang="en-US" sz="1600" b="0" i="0" u="none" strike="noStrike" baseline="0" dirty="0">
                <a:latin typeface="Calibri" panose="020F0502020204030204" pitchFamily="34" charset="0"/>
              </a:rPr>
              <a:t>(1) </a:t>
            </a:r>
            <a:r>
              <a:rPr lang="en-US" sz="1600" b="0" i="0" u="none" strike="noStrike" baseline="0" dirty="0">
                <a:solidFill>
                  <a:srgbClr val="FF0000"/>
                </a:solidFill>
                <a:latin typeface="Calibri" panose="020F0502020204030204" pitchFamily="34" charset="0"/>
              </a:rPr>
              <a:t>Administrative costs over 10% of the total grant budget including time to complete DVPT required time and attendance sheets and programmatic documentation, reports, and required statistics; administrative time to collect and maintain satisfaction surveys and needs assessments used to improve services delivery within the DVPT funded project; and the prorated share of audit costs, </a:t>
            </a:r>
            <a:endParaRPr lang="en-US" sz="1600" b="0" i="0" u="none" strike="noStrike" baseline="0" dirty="0">
              <a:solidFill>
                <a:srgbClr val="FF0000"/>
              </a:solidFill>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(2) Direct financial assistance to a client such as cash, gift cards, or checks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(3) </a:t>
            </a:r>
            <a:r>
              <a:rPr lang="en-US" sz="1600" b="0" i="0" u="none" strike="noStrike" baseline="0" dirty="0">
                <a:solidFill>
                  <a:srgbClr val="FF0000"/>
                </a:solidFill>
                <a:latin typeface="Calibri" panose="020F0502020204030204" pitchFamily="34" charset="0"/>
              </a:rPr>
              <a:t>Food and beverages except emergency food and beverage for victims </a:t>
            </a:r>
            <a:endParaRPr lang="en-US" sz="1600" b="0" i="0" u="none" strike="noStrike" baseline="0" dirty="0">
              <a:solidFill>
                <a:srgbClr val="FF0000"/>
              </a:solidFill>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(4) Lobbying,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(5) </a:t>
            </a:r>
            <a:r>
              <a:rPr lang="en-US" sz="1600" b="0" i="0" u="none" strike="noStrike" baseline="0" dirty="0">
                <a:solidFill>
                  <a:srgbClr val="FF0000"/>
                </a:solidFill>
                <a:latin typeface="Calibri" panose="020F0502020204030204" pitchFamily="34" charset="0"/>
              </a:rPr>
              <a:t>Fundraising (including financial campaigns, endowment drives, solicitation of gifts and bequests, and similar expenses incurred solely to raise capital or obtain contributions) and time spent procuring funding including completing federal and state funding applications, </a:t>
            </a:r>
            <a:endParaRPr lang="en-US" sz="1600" b="0" i="0" u="none" strike="noStrike" baseline="0" dirty="0">
              <a:solidFill>
                <a:srgbClr val="FF0000"/>
              </a:solidFill>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(6) Purchase of real estate,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(7) Construction,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(8) Physical modification to buildings, including minor renovations (such as painting or carpeting),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(9) Vehicles, </a:t>
            </a:r>
            <a:endParaRPr lang="en-US" sz="1600" b="0" i="0" u="none" strike="noStrike" baseline="0" dirty="0">
              <a:latin typeface="Times New Roman" panose="02020603050405020304" pitchFamily="18" charset="0"/>
            </a:endParaRPr>
          </a:p>
          <a:p>
            <a:pPr marL="0" indent="0">
              <a:buNone/>
            </a:pPr>
            <a:r>
              <a:rPr lang="en-US" sz="1600" b="0" i="0" u="none" strike="noStrike" baseline="0" dirty="0">
                <a:latin typeface="Calibri" panose="020F0502020204030204" pitchFamily="34" charset="0"/>
              </a:rPr>
              <a:t>(10) </a:t>
            </a:r>
            <a:r>
              <a:rPr lang="en-US" sz="1600" b="1" i="0" u="none" strike="noStrike" baseline="0" dirty="0">
                <a:solidFill>
                  <a:srgbClr val="FF0000"/>
                </a:solidFill>
                <a:latin typeface="Calibri" panose="020F0502020204030204" pitchFamily="34" charset="0"/>
              </a:rPr>
              <a:t>Overtime is allowed but to claim the increased rate, there must be a separate line item in the budget that includes the overtime rate of pay. </a:t>
            </a:r>
            <a:endParaRPr lang="en-US" sz="1600" b="1" i="0" u="none" strike="noStrike" baseline="0" dirty="0">
              <a:solidFill>
                <a:srgbClr val="FF0000"/>
              </a:solidFill>
              <a:latin typeface="Times New Roman" panose="02020603050405020304" pitchFamily="18" charset="0"/>
            </a:endParaRPr>
          </a:p>
          <a:p>
            <a:endParaRPr lang="en-US" sz="1100" dirty="0"/>
          </a:p>
        </p:txBody>
      </p:sp>
    </p:spTree>
    <p:extLst>
      <p:ext uri="{BB962C8B-B14F-4D97-AF65-F5344CB8AC3E}">
        <p14:creationId xmlns:p14="http://schemas.microsoft.com/office/powerpoint/2010/main" val="62279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9B0FA-50BA-4A87-A77D-86AA2A9C7195}"/>
              </a:ext>
            </a:extLst>
          </p:cNvPr>
          <p:cNvSpPr>
            <a:spLocks noGrp="1"/>
          </p:cNvSpPr>
          <p:nvPr>
            <p:ph type="title"/>
          </p:nvPr>
        </p:nvSpPr>
        <p:spPr>
          <a:xfrm>
            <a:off x="6406055" y="780057"/>
            <a:ext cx="4947745" cy="2828462"/>
          </a:xfrm>
        </p:spPr>
        <p:txBody>
          <a:bodyPr vert="horz" lIns="91440" tIns="45720" rIns="91440" bIns="45720" rtlCol="0" anchor="b">
            <a:normAutofit/>
          </a:bodyPr>
          <a:lstStyle/>
          <a:p>
            <a:r>
              <a:rPr lang="en-US" sz="6000" kern="1200" dirty="0">
                <a:solidFill>
                  <a:schemeClr val="tx1"/>
                </a:solidFill>
                <a:latin typeface="+mj-lt"/>
                <a:ea typeface="+mj-ea"/>
                <a:cs typeface="+mj-cs"/>
              </a:rPr>
              <a:t>Initiating an application in IntelliGrants</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683AF13A-2BA6-4E62-A239-D349752E9D80}"/>
              </a:ext>
            </a:extLst>
          </p:cNvPr>
          <p:cNvSpPr txBox="1"/>
          <p:nvPr/>
        </p:nvSpPr>
        <p:spPr>
          <a:xfrm>
            <a:off x="6406055" y="3500400"/>
            <a:ext cx="2635145" cy="369332"/>
          </a:xfrm>
          <a:prstGeom prst="rect">
            <a:avLst/>
          </a:prstGeom>
          <a:noFill/>
        </p:spPr>
        <p:txBody>
          <a:bodyPr wrap="none" rtlCol="0">
            <a:spAutoFit/>
          </a:bodyPr>
          <a:lstStyle/>
          <a:p>
            <a:r>
              <a:rPr lang="en-US" u="sng" dirty="0">
                <a:solidFill>
                  <a:srgbClr val="0070C0"/>
                </a:solidFill>
              </a:rPr>
              <a:t>https://intelligrants.in.gov</a:t>
            </a:r>
          </a:p>
        </p:txBody>
      </p:sp>
    </p:spTree>
    <p:extLst>
      <p:ext uri="{BB962C8B-B14F-4D97-AF65-F5344CB8AC3E}">
        <p14:creationId xmlns:p14="http://schemas.microsoft.com/office/powerpoint/2010/main" val="338229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719B0-AE88-4DBF-8EBE-76BFE74AAE72}"/>
              </a:ext>
            </a:extLst>
          </p:cNvPr>
          <p:cNvSpPr>
            <a:spLocks noGrp="1"/>
          </p:cNvSpPr>
          <p:nvPr>
            <p:ph type="title"/>
          </p:nvPr>
        </p:nvSpPr>
        <p:spPr>
          <a:xfrm>
            <a:off x="838200" y="365125"/>
            <a:ext cx="10515600" cy="1325563"/>
          </a:xfrm>
        </p:spPr>
        <p:txBody>
          <a:bodyPr>
            <a:normAutofit fontScale="90000"/>
          </a:bodyPr>
          <a:lstStyle/>
          <a:p>
            <a:r>
              <a:rPr lang="en-US" sz="4600" dirty="0">
                <a:solidFill>
                  <a:srgbClr val="FFFFFF"/>
                </a:solidFill>
              </a:rPr>
              <a:t>Steps to initiating an application in IntelliGrants (ICJI’s Grant Management system):</a:t>
            </a:r>
          </a:p>
        </p:txBody>
      </p:sp>
      <p:sp>
        <p:nvSpPr>
          <p:cNvPr id="3" name="Content Placeholder 2">
            <a:extLst>
              <a:ext uri="{FF2B5EF4-FFF2-40B4-BE49-F238E27FC236}">
                <a16:creationId xmlns:a16="http://schemas.microsoft.com/office/drawing/2014/main" id="{09489E01-F566-477D-8BF2-B1B0842C224B}"/>
              </a:ext>
            </a:extLst>
          </p:cNvPr>
          <p:cNvSpPr>
            <a:spLocks noGrp="1"/>
          </p:cNvSpPr>
          <p:nvPr>
            <p:ph idx="1"/>
          </p:nvPr>
        </p:nvSpPr>
        <p:spPr>
          <a:xfrm>
            <a:off x="838200" y="2438400"/>
            <a:ext cx="10515600" cy="3738562"/>
          </a:xfrm>
        </p:spPr>
        <p:txBody>
          <a:bodyPr>
            <a:normAutofit/>
          </a:bodyPr>
          <a:lstStyle/>
          <a:p>
            <a:r>
              <a:rPr lang="en-US" sz="2000" dirty="0"/>
              <a:t>Log into your IntelliGrants account</a:t>
            </a:r>
          </a:p>
          <a:p>
            <a:pPr lvl="1"/>
            <a:r>
              <a:rPr lang="en-US" sz="2000" dirty="0"/>
              <a:t>If you do not have an account, then you can obtain one on the home screen of intelligrants (New User?)</a:t>
            </a:r>
          </a:p>
          <a:p>
            <a:r>
              <a:rPr lang="en-US" sz="2000" dirty="0"/>
              <a:t>On the “</a:t>
            </a:r>
            <a:r>
              <a:rPr lang="en-US" sz="2000" b="1" dirty="0"/>
              <a:t>MY HOME</a:t>
            </a:r>
            <a:r>
              <a:rPr lang="en-US" sz="2000" dirty="0"/>
              <a:t>” page access the “</a:t>
            </a:r>
            <a:r>
              <a:rPr lang="en-US" sz="2000" b="1" dirty="0"/>
              <a:t>VIEW AVAILABLE PROPOSALS</a:t>
            </a:r>
            <a:r>
              <a:rPr lang="en-US" sz="2000" dirty="0"/>
              <a:t>” section</a:t>
            </a:r>
          </a:p>
          <a:p>
            <a:r>
              <a:rPr lang="en-US" sz="2000" dirty="0"/>
              <a:t>Click on </a:t>
            </a:r>
            <a:r>
              <a:rPr lang="en-US" sz="2000" b="1" dirty="0"/>
              <a:t>VIEW OPPORTUNITIES</a:t>
            </a:r>
          </a:p>
          <a:p>
            <a:r>
              <a:rPr lang="en-US" sz="2000" dirty="0"/>
              <a:t>Intelligrants will take you to the My Opportunities page </a:t>
            </a:r>
          </a:p>
          <a:p>
            <a:r>
              <a:rPr lang="en-US" sz="2000" dirty="0"/>
              <a:t>Access the </a:t>
            </a:r>
            <a:r>
              <a:rPr lang="en-US" sz="2000" b="1" dirty="0">
                <a:solidFill>
                  <a:srgbClr val="0070C0"/>
                </a:solidFill>
              </a:rPr>
              <a:t>2021 Domestic Violence Prevention &amp; Treatment Grant (DVPT) </a:t>
            </a:r>
            <a:r>
              <a:rPr lang="en-US" sz="2000" dirty="0">
                <a:solidFill>
                  <a:srgbClr val="0070C0"/>
                </a:solidFill>
              </a:rPr>
              <a:t> </a:t>
            </a:r>
            <a:r>
              <a:rPr lang="en-US" sz="2000" dirty="0"/>
              <a:t>Application </a:t>
            </a:r>
          </a:p>
          <a:p>
            <a:r>
              <a:rPr lang="en-US" sz="2000" dirty="0"/>
              <a:t>Select “</a:t>
            </a:r>
            <a:r>
              <a:rPr lang="en-US" sz="2000" b="1" dirty="0"/>
              <a:t>Apply Now</a:t>
            </a:r>
            <a:r>
              <a:rPr lang="en-US" sz="2000" dirty="0"/>
              <a:t>”</a:t>
            </a:r>
          </a:p>
        </p:txBody>
      </p:sp>
    </p:spTree>
    <p:extLst>
      <p:ext uri="{BB962C8B-B14F-4D97-AF65-F5344CB8AC3E}">
        <p14:creationId xmlns:p14="http://schemas.microsoft.com/office/powerpoint/2010/main" val="80706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8CE61732-9E77-4BD2-A7CA-8567731A9EA7}"/>
              </a:ext>
            </a:extLst>
          </p:cNvPr>
          <p:cNvPicPr>
            <a:picLocks noChangeAspect="1"/>
          </p:cNvPicPr>
          <p:nvPr/>
        </p:nvPicPr>
        <p:blipFill>
          <a:blip r:embed="rId2"/>
          <a:stretch>
            <a:fillRect/>
          </a:stretch>
        </p:blipFill>
        <p:spPr>
          <a:xfrm>
            <a:off x="864951" y="643467"/>
            <a:ext cx="10462097" cy="5571066"/>
          </a:xfrm>
          <a:prstGeom prst="rect">
            <a:avLst/>
          </a:prstGeom>
        </p:spPr>
      </p:pic>
      <p:sp>
        <p:nvSpPr>
          <p:cNvPr id="5" name="Rectangle 4">
            <a:extLst>
              <a:ext uri="{FF2B5EF4-FFF2-40B4-BE49-F238E27FC236}">
                <a16:creationId xmlns:a16="http://schemas.microsoft.com/office/drawing/2014/main" id="{9F96209F-BD7C-4EF2-AF02-6F6D60EE3EC4}"/>
              </a:ext>
            </a:extLst>
          </p:cNvPr>
          <p:cNvSpPr/>
          <p:nvPr/>
        </p:nvSpPr>
        <p:spPr>
          <a:xfrm>
            <a:off x="477012" y="4630057"/>
            <a:ext cx="6605959" cy="15844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45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74BC65A5-3EC3-4053-A691-A8E2C8E617BF}"/>
              </a:ext>
            </a:extLst>
          </p:cNvPr>
          <p:cNvPicPr>
            <a:picLocks noChangeAspect="1"/>
          </p:cNvPicPr>
          <p:nvPr/>
        </p:nvPicPr>
        <p:blipFill>
          <a:blip r:embed="rId2"/>
          <a:stretch>
            <a:fillRect/>
          </a:stretch>
        </p:blipFill>
        <p:spPr>
          <a:xfrm>
            <a:off x="457200" y="947928"/>
            <a:ext cx="11277600" cy="4962143"/>
          </a:xfrm>
          <a:prstGeom prst="rect">
            <a:avLst/>
          </a:prstGeom>
        </p:spPr>
      </p:pic>
      <p:sp>
        <p:nvSpPr>
          <p:cNvPr id="5" name="Rectangle 4">
            <a:extLst>
              <a:ext uri="{FF2B5EF4-FFF2-40B4-BE49-F238E27FC236}">
                <a16:creationId xmlns:a16="http://schemas.microsoft.com/office/drawing/2014/main" id="{21D4FB0B-4F44-4B8A-A461-892BB1D26077}"/>
              </a:ext>
            </a:extLst>
          </p:cNvPr>
          <p:cNvSpPr/>
          <p:nvPr/>
        </p:nvSpPr>
        <p:spPr>
          <a:xfrm>
            <a:off x="667657" y="5297714"/>
            <a:ext cx="1422400" cy="6123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29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E0F03E-5193-4093-8649-6D018FC2F68A}"/>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DVPT Application</a:t>
            </a:r>
          </a:p>
        </p:txBody>
      </p:sp>
    </p:spTree>
    <p:extLst>
      <p:ext uri="{BB962C8B-B14F-4D97-AF65-F5344CB8AC3E}">
        <p14:creationId xmlns:p14="http://schemas.microsoft.com/office/powerpoint/2010/main" val="9285154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65EC62A-8042-4051-939E-F66C45183A34}"/>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Forms that need to be completed:	</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graphicFrame>
        <p:nvGraphicFramePr>
          <p:cNvPr id="5" name="Content Placeholder 2">
            <a:extLst>
              <a:ext uri="{FF2B5EF4-FFF2-40B4-BE49-F238E27FC236}">
                <a16:creationId xmlns:a16="http://schemas.microsoft.com/office/drawing/2014/main" id="{965A24CD-D89C-4FA8-A1CB-8ACF31FE87EC}"/>
              </a:ext>
            </a:extLst>
          </p:cNvPr>
          <p:cNvGraphicFramePr>
            <a:graphicFrameLocks noGrp="1"/>
          </p:cNvGraphicFramePr>
          <p:nvPr>
            <p:ph idx="1"/>
            <p:extLst>
              <p:ext uri="{D42A27DB-BD31-4B8C-83A1-F6EECF244321}">
                <p14:modId xmlns:p14="http://schemas.microsoft.com/office/powerpoint/2010/main" val="10510978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63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4" name="Rectangle 13">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46044110-BE8C-4CEE-A4F0-9AB91785B57E}"/>
              </a:ext>
            </a:extLst>
          </p:cNvPr>
          <p:cNvPicPr>
            <a:picLocks noChangeAspect="1"/>
          </p:cNvPicPr>
          <p:nvPr/>
        </p:nvPicPr>
        <p:blipFill rotWithShape="1">
          <a:blip r:embed="rId3"/>
          <a:srcRect b="13614"/>
          <a:stretch/>
        </p:blipFill>
        <p:spPr>
          <a:xfrm>
            <a:off x="838200" y="704765"/>
            <a:ext cx="10628376" cy="5440003"/>
          </a:xfrm>
          <a:prstGeom prst="rect">
            <a:avLst/>
          </a:prstGeom>
        </p:spPr>
      </p:pic>
      <p:sp>
        <p:nvSpPr>
          <p:cNvPr id="7" name="Rectangle 6">
            <a:extLst>
              <a:ext uri="{FF2B5EF4-FFF2-40B4-BE49-F238E27FC236}">
                <a16:creationId xmlns:a16="http://schemas.microsoft.com/office/drawing/2014/main" id="{088FA468-E0F1-41FD-BD13-403F98CA7B76}"/>
              </a:ext>
            </a:extLst>
          </p:cNvPr>
          <p:cNvSpPr/>
          <p:nvPr/>
        </p:nvSpPr>
        <p:spPr>
          <a:xfrm>
            <a:off x="1540042" y="485722"/>
            <a:ext cx="1443789" cy="7047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8C2F30EA-5E99-49E2-BEC2-FBD5625D30B9}"/>
              </a:ext>
            </a:extLst>
          </p:cNvPr>
          <p:cNvSpPr/>
          <p:nvPr/>
        </p:nvSpPr>
        <p:spPr>
          <a:xfrm rot="9529491">
            <a:off x="2030514" y="1347595"/>
            <a:ext cx="1090863" cy="20877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067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43DB1E74-6A36-44F3-8151-3E9E2A08018B}"/>
              </a:ext>
            </a:extLst>
          </p:cNvPr>
          <p:cNvSpPr>
            <a:spLocks noGrp="1"/>
          </p:cNvSpPr>
          <p:nvPr>
            <p:ph idx="1"/>
          </p:nvPr>
        </p:nvSpPr>
        <p:spPr>
          <a:xfrm>
            <a:off x="1120690" y="911225"/>
            <a:ext cx="10515600" cy="4351338"/>
          </a:xfrm>
        </p:spPr>
        <p:txBody>
          <a:bodyPr>
            <a:normAutofit lnSpcReduction="10000"/>
          </a:bodyPr>
          <a:lstStyle/>
          <a:p>
            <a:r>
              <a:rPr lang="en-US" sz="2400" dirty="0"/>
              <a:t>Contact </a:t>
            </a:r>
          </a:p>
          <a:p>
            <a:pPr lvl="1"/>
            <a:r>
              <a:rPr lang="en-US" dirty="0"/>
              <a:t>Points of Contact for the grant (CJI will notify these individuals of your award notice) </a:t>
            </a:r>
          </a:p>
          <a:p>
            <a:pPr lvl="0"/>
            <a:r>
              <a:rPr lang="en-US" sz="2400" dirty="0"/>
              <a:t>Project Information</a:t>
            </a:r>
          </a:p>
          <a:p>
            <a:pPr lvl="1"/>
            <a:r>
              <a:rPr lang="en-US" dirty="0"/>
              <a:t>SAMs Registration must be up-to-date</a:t>
            </a:r>
          </a:p>
          <a:p>
            <a:pPr lvl="1"/>
            <a:r>
              <a:rPr lang="en-US" dirty="0"/>
              <a:t>Audit </a:t>
            </a:r>
          </a:p>
          <a:p>
            <a:pPr lvl="2"/>
            <a:r>
              <a:rPr lang="en-US" sz="2400" dirty="0"/>
              <a:t>If you receive more than $750,000 in grant funds you are required to have an audit. This will be requested if CJI is aware that you receive more than $750,000.</a:t>
            </a:r>
          </a:p>
          <a:p>
            <a:r>
              <a:rPr lang="en-US" sz="2400" dirty="0"/>
              <a:t>Programmatic Information</a:t>
            </a:r>
          </a:p>
          <a:p>
            <a:pPr lvl="1"/>
            <a:r>
              <a:rPr lang="en-US" dirty="0"/>
              <a:t>Information about your proposed DVPT grant</a:t>
            </a:r>
          </a:p>
          <a:p>
            <a:r>
              <a:rPr lang="en-US" sz="2400" dirty="0"/>
              <a:t>Problem Statement &amp; Analysis </a:t>
            </a:r>
          </a:p>
          <a:p>
            <a:pPr marL="457200" lvl="1" indent="0">
              <a:buNone/>
            </a:pPr>
            <a:endParaRPr lang="en-US" sz="1700" dirty="0"/>
          </a:p>
          <a:p>
            <a:pPr marL="0" indent="0">
              <a:buNone/>
            </a:pPr>
            <a:endParaRPr lang="en-US" sz="1700" dirty="0"/>
          </a:p>
          <a:p>
            <a:endParaRPr lang="en-US" sz="1700" dirty="0"/>
          </a:p>
          <a:p>
            <a:pPr marL="457200" lvl="1" indent="0">
              <a:buNone/>
            </a:pPr>
            <a:endParaRPr lang="en-US" sz="1700" dirty="0"/>
          </a:p>
        </p:txBody>
      </p:sp>
    </p:spTree>
    <p:extLst>
      <p:ext uri="{BB962C8B-B14F-4D97-AF65-F5344CB8AC3E}">
        <p14:creationId xmlns:p14="http://schemas.microsoft.com/office/powerpoint/2010/main" val="18883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70C671-85A6-4FB3-842D-6834563D4C72}"/>
              </a:ext>
            </a:extLst>
          </p:cNvPr>
          <p:cNvSpPr>
            <a:spLocks noGrp="1"/>
          </p:cNvSpPr>
          <p:nvPr>
            <p:ph idx="1"/>
          </p:nvPr>
        </p:nvSpPr>
        <p:spPr>
          <a:xfrm>
            <a:off x="669036" y="1929383"/>
            <a:ext cx="10853928" cy="4631837"/>
          </a:xfrm>
        </p:spPr>
        <p:txBody>
          <a:bodyPr>
            <a:normAutofit fontScale="85000" lnSpcReduction="10000"/>
          </a:bodyPr>
          <a:lstStyle/>
          <a:p>
            <a:r>
              <a:rPr lang="en-US" sz="2600" dirty="0"/>
              <a:t>Goal, Objective, and Outcomes</a:t>
            </a:r>
          </a:p>
          <a:p>
            <a:pPr lvl="1"/>
            <a:r>
              <a:rPr lang="en-US" sz="2600" dirty="0"/>
              <a:t>The goal should directly address the problem identified in the Problem Statement.</a:t>
            </a:r>
          </a:p>
          <a:p>
            <a:pPr lvl="1"/>
            <a:r>
              <a:rPr lang="en-US" sz="2600" dirty="0"/>
              <a:t>Objectives are the steps needed to achieve goals. Objectives should be concrete, action-oriented, measurable and Specific, Measurable, Achievable, Realistic, Timely (SMART).</a:t>
            </a:r>
          </a:p>
          <a:p>
            <a:pPr lvl="2"/>
            <a:r>
              <a:rPr lang="en-US" sz="2600" dirty="0"/>
              <a:t>Example of Objective:  From July 1, 2021 to June 2023, a minimum of 300 survivors of domestic violence will be provided supportive service. </a:t>
            </a:r>
          </a:p>
          <a:p>
            <a:pPr lvl="1"/>
            <a:r>
              <a:rPr lang="en-US" sz="2600" dirty="0"/>
              <a:t>Outcomes measure objectives and are criteria for how the program is deemed to be effective.</a:t>
            </a:r>
          </a:p>
          <a:p>
            <a:pPr lvl="2"/>
            <a:r>
              <a:rPr lang="en-US" sz="2600" dirty="0"/>
              <a:t>Example of Outcome: A minimum of 85% of survivors will participate in case management with an advocate. </a:t>
            </a:r>
          </a:p>
          <a:p>
            <a:r>
              <a:rPr lang="en-US" sz="2600" dirty="0"/>
              <a:t>Program Description</a:t>
            </a:r>
          </a:p>
          <a:p>
            <a:pPr lvl="1"/>
            <a:r>
              <a:rPr lang="en-US" sz="2600" dirty="0"/>
              <a:t>What? Who? Where? Why? When? How?</a:t>
            </a:r>
          </a:p>
          <a:p>
            <a:r>
              <a:rPr lang="en-US" sz="2600" dirty="0"/>
              <a:t>Evidence Based/Best Practice</a:t>
            </a:r>
          </a:p>
          <a:p>
            <a:r>
              <a:rPr lang="en-US" sz="2600" dirty="0"/>
              <a:t>Use of Volunteers</a:t>
            </a:r>
          </a:p>
          <a:p>
            <a:endParaRPr lang="en-US" sz="2200" dirty="0"/>
          </a:p>
          <a:p>
            <a:pPr lvl="1"/>
            <a:endParaRPr lang="en-US" sz="2200" dirty="0"/>
          </a:p>
        </p:txBody>
      </p:sp>
    </p:spTree>
    <p:extLst>
      <p:ext uri="{BB962C8B-B14F-4D97-AF65-F5344CB8AC3E}">
        <p14:creationId xmlns:p14="http://schemas.microsoft.com/office/powerpoint/2010/main" val="218216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CE7ED-71B2-4B35-B4CA-65E7EC03B4B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marL="0" indent="0" algn="ctr"/>
            <a:r>
              <a:rPr lang="en-US" sz="4000" b="1" kern="1200" dirty="0">
                <a:solidFill>
                  <a:schemeClr val="tx1"/>
                </a:solidFill>
                <a:latin typeface="+mj-lt"/>
                <a:ea typeface="+mj-ea"/>
                <a:cs typeface="+mj-cs"/>
              </a:rPr>
              <a:t>Thanks for joining us today:</a:t>
            </a:r>
            <a:br>
              <a:rPr lang="en-US" sz="4000" b="1"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Please keep your lines muted during the presentation.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Webinar is being </a:t>
            </a:r>
            <a:r>
              <a:rPr lang="en-US" sz="2000" b="1" kern="1200" dirty="0">
                <a:solidFill>
                  <a:srgbClr val="FF0000"/>
                </a:solidFill>
                <a:latin typeface="+mj-lt"/>
                <a:ea typeface="+mj-ea"/>
                <a:cs typeface="+mj-cs"/>
              </a:rPr>
              <a:t>recorded</a:t>
            </a:r>
            <a:r>
              <a:rPr lang="en-US" sz="2000" kern="1200" dirty="0">
                <a:solidFill>
                  <a:schemeClr val="tx1"/>
                </a:solidFill>
                <a:latin typeface="+mj-lt"/>
                <a:ea typeface="+mj-ea"/>
                <a:cs typeface="+mj-cs"/>
              </a:rPr>
              <a:t>. It will be on ICJI website by next Tuesday, December 22</a:t>
            </a:r>
            <a:r>
              <a:rPr lang="en-US" sz="2000" kern="1200" baseline="30000" dirty="0">
                <a:solidFill>
                  <a:schemeClr val="tx1"/>
                </a:solidFill>
                <a:latin typeface="+mj-lt"/>
                <a:ea typeface="+mj-ea"/>
                <a:cs typeface="+mj-cs"/>
              </a:rPr>
              <a:t>nd</a:t>
            </a: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Questions and Answers at the end.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Feel Free to utilize the chat box during the webinar. </a:t>
            </a: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cxnSp>
        <p:nvCxnSpPr>
          <p:cNvPr id="39" name="Straight Connector 3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59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9" name="Picture 18">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05CC6DB5-E584-434B-B18D-0541D884DDF3}"/>
              </a:ext>
            </a:extLst>
          </p:cNvPr>
          <p:cNvSpPr>
            <a:spLocks noGrp="1"/>
          </p:cNvSpPr>
          <p:nvPr>
            <p:ph type="title"/>
          </p:nvPr>
        </p:nvSpPr>
        <p:spPr>
          <a:xfrm>
            <a:off x="625643" y="1401859"/>
            <a:ext cx="10956758" cy="1614974"/>
          </a:xfrm>
        </p:spPr>
        <p:txBody>
          <a:bodyPr>
            <a:normAutofit/>
          </a:bodyPr>
          <a:lstStyle/>
          <a:p>
            <a:pPr algn="ctr"/>
            <a:r>
              <a:rPr lang="en-US" sz="9600" b="1" dirty="0">
                <a:solidFill>
                  <a:srgbClr val="FFFFFF"/>
                </a:solidFill>
              </a:rPr>
              <a:t>Budget</a:t>
            </a:r>
          </a:p>
        </p:txBody>
      </p:sp>
      <p:sp>
        <p:nvSpPr>
          <p:cNvPr id="21" name="Rectangle 20">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114416-B23A-4EE1-B44B-2EB8FE2CF6A9}"/>
              </a:ext>
            </a:extLst>
          </p:cNvPr>
          <p:cNvSpPr txBox="1"/>
          <p:nvPr/>
        </p:nvSpPr>
        <p:spPr>
          <a:xfrm>
            <a:off x="593555" y="3361538"/>
            <a:ext cx="10972802" cy="1323439"/>
          </a:xfrm>
          <a:prstGeom prst="rect">
            <a:avLst/>
          </a:prstGeom>
          <a:noFill/>
        </p:spPr>
        <p:txBody>
          <a:bodyPr wrap="square">
            <a:spAutoFit/>
          </a:bodyPr>
          <a:lstStyle/>
          <a:p>
            <a:pPr algn="ctr"/>
            <a:r>
              <a:rPr lang="en-US" sz="2000" b="1" i="0" u="none" strike="noStrike" baseline="0" dirty="0">
                <a:solidFill>
                  <a:schemeClr val="bg1"/>
                </a:solidFill>
                <a:latin typeface="Calibri" panose="020F0502020204030204" pitchFamily="34" charset="0"/>
              </a:rPr>
              <a:t>The submitted budget will need to reflect Year 1 and Year 2 of funding on every expense. Funds designated under Year 1 must be spent in Year 1 and will not be available in Year 2. The same is true of Year 2. Funds designated under Year 2 will not be available in Year 1. During any Project Modification Request funds will not be able to be moved between years. </a:t>
            </a:r>
            <a:endParaRPr lang="en-US" sz="2000" b="1" dirty="0">
              <a:solidFill>
                <a:schemeClr val="bg1"/>
              </a:solidFill>
            </a:endParaRPr>
          </a:p>
        </p:txBody>
      </p:sp>
    </p:spTree>
    <p:extLst>
      <p:ext uri="{BB962C8B-B14F-4D97-AF65-F5344CB8AC3E}">
        <p14:creationId xmlns:p14="http://schemas.microsoft.com/office/powerpoint/2010/main" val="397465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D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16AF4-3525-4750-AA9F-B55B38A94F4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Personnel</a:t>
            </a:r>
          </a:p>
        </p:txBody>
      </p:sp>
      <p:pic>
        <p:nvPicPr>
          <p:cNvPr id="3" name="Picture 2">
            <a:extLst>
              <a:ext uri="{FF2B5EF4-FFF2-40B4-BE49-F238E27FC236}">
                <a16:creationId xmlns:a16="http://schemas.microsoft.com/office/drawing/2014/main" id="{54BC730A-C1D8-49F0-B50D-704770A8EBD8}"/>
              </a:ext>
            </a:extLst>
          </p:cNvPr>
          <p:cNvPicPr>
            <a:picLocks noChangeAspect="1"/>
          </p:cNvPicPr>
          <p:nvPr/>
        </p:nvPicPr>
        <p:blipFill>
          <a:blip r:embed="rId2"/>
          <a:stretch>
            <a:fillRect/>
          </a:stretch>
        </p:blipFill>
        <p:spPr>
          <a:xfrm>
            <a:off x="5611419" y="2504369"/>
            <a:ext cx="6580581" cy="3730521"/>
          </a:xfrm>
          <a:prstGeom prst="rect">
            <a:avLst/>
          </a:prstGeom>
        </p:spPr>
      </p:pic>
      <p:pic>
        <p:nvPicPr>
          <p:cNvPr id="4" name="Picture 3">
            <a:extLst>
              <a:ext uri="{FF2B5EF4-FFF2-40B4-BE49-F238E27FC236}">
                <a16:creationId xmlns:a16="http://schemas.microsoft.com/office/drawing/2014/main" id="{FFC7D702-F3D0-4D40-9F89-F6BA95D3452E}"/>
              </a:ext>
            </a:extLst>
          </p:cNvPr>
          <p:cNvPicPr>
            <a:picLocks noChangeAspect="1"/>
          </p:cNvPicPr>
          <p:nvPr/>
        </p:nvPicPr>
        <p:blipFill>
          <a:blip r:embed="rId3"/>
          <a:stretch>
            <a:fillRect/>
          </a:stretch>
        </p:blipFill>
        <p:spPr>
          <a:xfrm>
            <a:off x="5611419" y="149903"/>
            <a:ext cx="5661186" cy="2338468"/>
          </a:xfrm>
          <a:prstGeom prst="rect">
            <a:avLst/>
          </a:prstGeom>
        </p:spPr>
      </p:pic>
    </p:spTree>
    <p:extLst>
      <p:ext uri="{BB962C8B-B14F-4D97-AF65-F5344CB8AC3E}">
        <p14:creationId xmlns:p14="http://schemas.microsoft.com/office/powerpoint/2010/main" val="304208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1B2B3B-6E11-43B2-B4AE-99CCFFEC21B5}"/>
              </a:ext>
            </a:extLst>
          </p:cNvPr>
          <p:cNvPicPr>
            <a:picLocks noChangeAspect="1"/>
          </p:cNvPicPr>
          <p:nvPr/>
        </p:nvPicPr>
        <p:blipFill>
          <a:blip r:embed="rId2"/>
          <a:stretch>
            <a:fillRect/>
          </a:stretch>
        </p:blipFill>
        <p:spPr>
          <a:xfrm>
            <a:off x="288760" y="233565"/>
            <a:ext cx="11561859" cy="4772025"/>
          </a:xfrm>
          <a:prstGeom prst="rect">
            <a:avLst/>
          </a:prstGeom>
        </p:spPr>
      </p:pic>
      <p:sp>
        <p:nvSpPr>
          <p:cNvPr id="9" name="Rectangle 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60ECE2-C493-4316-831B-DF3E6E0C6E81}"/>
              </a:ext>
            </a:extLst>
          </p:cNvPr>
          <p:cNvSpPr>
            <a:spLocks noGrp="1"/>
          </p:cNvSpPr>
          <p:nvPr>
            <p:ph type="ctrTitle"/>
          </p:nvPr>
        </p:nvSpPr>
        <p:spPr>
          <a:xfrm>
            <a:off x="593558" y="5091762"/>
            <a:ext cx="10988842" cy="1264588"/>
          </a:xfrm>
        </p:spPr>
        <p:txBody>
          <a:bodyPr anchor="ctr">
            <a:normAutofit/>
          </a:bodyPr>
          <a:lstStyle/>
          <a:p>
            <a:r>
              <a:rPr lang="en-US" dirty="0">
                <a:solidFill>
                  <a:srgbClr val="FFFFFF"/>
                </a:solidFill>
              </a:rPr>
              <a:t>Employee Benefit </a:t>
            </a:r>
          </a:p>
        </p:txBody>
      </p:sp>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07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491BB74-FE92-4A6C-B38D-D31E7C4F88A3}"/>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a:solidFill>
                  <a:srgbClr val="FFFFFF"/>
                </a:solidFill>
              </a:rPr>
              <a:t>Supplies &amp; Operating</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03356"/>
          </a:solidFill>
          <a:ln w="25400">
            <a:solidFill>
              <a:srgbClr val="403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4" name="Picture 3">
            <a:extLst>
              <a:ext uri="{FF2B5EF4-FFF2-40B4-BE49-F238E27FC236}">
                <a16:creationId xmlns:a16="http://schemas.microsoft.com/office/drawing/2014/main" id="{986E7E1B-B4DA-41C2-BF45-6C292A24B736}"/>
              </a:ext>
            </a:extLst>
          </p:cNvPr>
          <p:cNvPicPr>
            <a:picLocks noChangeAspect="1"/>
          </p:cNvPicPr>
          <p:nvPr/>
        </p:nvPicPr>
        <p:blipFill rotWithShape="1">
          <a:blip r:embed="rId2"/>
          <a:srcRect r="2856" b="66358"/>
          <a:stretch/>
        </p:blipFill>
        <p:spPr>
          <a:xfrm>
            <a:off x="4517400" y="113339"/>
            <a:ext cx="7674599" cy="2004221"/>
          </a:xfrm>
          <a:prstGeom prst="rect">
            <a:avLst/>
          </a:prstGeom>
        </p:spPr>
      </p:pic>
      <p:pic>
        <p:nvPicPr>
          <p:cNvPr id="6" name="Picture 5">
            <a:extLst>
              <a:ext uri="{FF2B5EF4-FFF2-40B4-BE49-F238E27FC236}">
                <a16:creationId xmlns:a16="http://schemas.microsoft.com/office/drawing/2014/main" id="{E5308B0D-5FE9-4F51-9993-9B756C4996BB}"/>
              </a:ext>
            </a:extLst>
          </p:cNvPr>
          <p:cNvPicPr>
            <a:picLocks noChangeAspect="1"/>
          </p:cNvPicPr>
          <p:nvPr/>
        </p:nvPicPr>
        <p:blipFill rotWithShape="1">
          <a:blip r:embed="rId3"/>
          <a:srcRect b="15721"/>
          <a:stretch/>
        </p:blipFill>
        <p:spPr>
          <a:xfrm>
            <a:off x="4797504" y="2247199"/>
            <a:ext cx="7346369" cy="3791652"/>
          </a:xfrm>
          <a:prstGeom prst="rect">
            <a:avLst/>
          </a:prstGeom>
        </p:spPr>
      </p:pic>
    </p:spTree>
    <p:extLst>
      <p:ext uri="{BB962C8B-B14F-4D97-AF65-F5344CB8AC3E}">
        <p14:creationId xmlns:p14="http://schemas.microsoft.com/office/powerpoint/2010/main" val="387720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199FB19-8541-4759-8EF7-EDC2CC4F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977DAE03-AA57-4DFC-A48C-4B398674F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DA108CA-BC8A-4BFB-B536-B84B669CF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CE39006E-0709-4783-A9E5-983AF424B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A3C57BC9-A3BA-4129-B002-C8B0B8D41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320B66F7-D591-4308-8BEA-C78A8EA1EDA5}"/>
              </a:ext>
            </a:extLst>
          </p:cNvPr>
          <p:cNvPicPr>
            <a:picLocks noGrp="1" noChangeAspect="1"/>
          </p:cNvPicPr>
          <p:nvPr>
            <p:ph idx="1"/>
          </p:nvPr>
        </p:nvPicPr>
        <p:blipFill rotWithShape="1">
          <a:blip r:embed="rId2"/>
          <a:srcRect r="-4" b="27292"/>
          <a:stretch/>
        </p:blipFill>
        <p:spPr>
          <a:xfrm>
            <a:off x="3535606" y="1343767"/>
            <a:ext cx="8650505" cy="2620884"/>
          </a:xfrm>
          <a:prstGeom prst="rect">
            <a:avLst/>
          </a:prstGeom>
        </p:spPr>
      </p:pic>
      <p:grpSp>
        <p:nvGrpSpPr>
          <p:cNvPr id="17" name="Group 16">
            <a:extLst>
              <a:ext uri="{FF2B5EF4-FFF2-40B4-BE49-F238E27FC236}">
                <a16:creationId xmlns:a16="http://schemas.microsoft.com/office/drawing/2014/main" id="{24710F69-5897-4F60-BCD4-6E733231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33A44526-6575-4E59-AA35-A19E9A286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6934D0-A192-4568-BC15-F9E822EED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170B23D-89B5-4765-AE06-68E681ED8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6AF785-3532-4FAB-8864-8C2FB47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1C44A1-0005-4DE8-8796-ED6868B93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D3C79A9-D880-41DB-9ACA-504316C4E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8A2E299-C6C2-447B-8EF3-EDE611198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19C3BA7-41F9-47CF-8039-F223C2DCC6AF}"/>
              </a:ext>
            </a:extLst>
          </p:cNvPr>
          <p:cNvSpPr>
            <a:spLocks noGrp="1"/>
          </p:cNvSpPr>
          <p:nvPr>
            <p:ph type="title"/>
          </p:nvPr>
        </p:nvSpPr>
        <p:spPr>
          <a:xfrm rot="16200000">
            <a:off x="-1066368" y="1683732"/>
            <a:ext cx="5438141" cy="2790395"/>
          </a:xfrm>
        </p:spPr>
        <p:txBody>
          <a:bodyPr vert="horz" lIns="91440" tIns="45720" rIns="91440" bIns="45720" rtlCol="0" anchor="ctr">
            <a:normAutofit/>
          </a:bodyPr>
          <a:lstStyle/>
          <a:p>
            <a:r>
              <a:rPr lang="en-US" sz="8800" b="1" dirty="0">
                <a:solidFill>
                  <a:schemeClr val="bg1"/>
                </a:solidFill>
              </a:rPr>
              <a:t>Equipment</a:t>
            </a:r>
          </a:p>
        </p:txBody>
      </p:sp>
      <p:pic>
        <p:nvPicPr>
          <p:cNvPr id="5" name="Picture 4">
            <a:extLst>
              <a:ext uri="{FF2B5EF4-FFF2-40B4-BE49-F238E27FC236}">
                <a16:creationId xmlns:a16="http://schemas.microsoft.com/office/drawing/2014/main" id="{59A18E30-8A39-4368-BD5D-6E8A941200F1}"/>
              </a:ext>
            </a:extLst>
          </p:cNvPr>
          <p:cNvPicPr>
            <a:picLocks noChangeAspect="1"/>
          </p:cNvPicPr>
          <p:nvPr/>
        </p:nvPicPr>
        <p:blipFill rotWithShape="1">
          <a:blip r:embed="rId3"/>
          <a:srcRect t="47329"/>
          <a:stretch/>
        </p:blipFill>
        <p:spPr>
          <a:xfrm>
            <a:off x="3532767" y="3964651"/>
            <a:ext cx="8659233" cy="1033495"/>
          </a:xfrm>
          <a:prstGeom prst="rect">
            <a:avLst/>
          </a:prstGeom>
        </p:spPr>
      </p:pic>
    </p:spTree>
    <p:extLst>
      <p:ext uri="{BB962C8B-B14F-4D97-AF65-F5344CB8AC3E}">
        <p14:creationId xmlns:p14="http://schemas.microsoft.com/office/powerpoint/2010/main" val="352581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0">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itle 1">
            <a:extLst>
              <a:ext uri="{FF2B5EF4-FFF2-40B4-BE49-F238E27FC236}">
                <a16:creationId xmlns:a16="http://schemas.microsoft.com/office/drawing/2014/main" id="{45DAF37C-650F-40EF-8163-D3DE8D096E8B}"/>
              </a:ext>
            </a:extLst>
          </p:cNvPr>
          <p:cNvSpPr>
            <a:spLocks noGrp="1"/>
          </p:cNvSpPr>
          <p:nvPr>
            <p:ph type="title"/>
          </p:nvPr>
        </p:nvSpPr>
        <p:spPr>
          <a:xfrm>
            <a:off x="1452584" y="527379"/>
            <a:ext cx="9283781" cy="1405965"/>
          </a:xfrm>
        </p:spPr>
        <p:txBody>
          <a:bodyPr vert="horz" lIns="91440" tIns="45720" rIns="91440" bIns="45720" rtlCol="0" anchor="b">
            <a:normAutofit/>
          </a:bodyPr>
          <a:lstStyle/>
          <a:p>
            <a:pPr algn="ctr"/>
            <a:r>
              <a:rPr lang="en-US" sz="8800" b="1" dirty="0"/>
              <a:t>Travel	</a:t>
            </a:r>
          </a:p>
        </p:txBody>
      </p:sp>
      <p:sp>
        <p:nvSpPr>
          <p:cNvPr id="17" name="Rectangle 12">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184504-453E-439E-9425-45BD2543B13A}"/>
              </a:ext>
            </a:extLst>
          </p:cNvPr>
          <p:cNvPicPr>
            <a:picLocks noChangeAspect="1"/>
          </p:cNvPicPr>
          <p:nvPr/>
        </p:nvPicPr>
        <p:blipFill rotWithShape="1">
          <a:blip r:embed="rId4"/>
          <a:srcRect t="26908" r="-1" b="-1"/>
          <a:stretch/>
        </p:blipFill>
        <p:spPr>
          <a:xfrm>
            <a:off x="250037" y="1717194"/>
            <a:ext cx="11823091" cy="3118224"/>
          </a:xfrm>
          <a:prstGeom prst="rect">
            <a:avLst/>
          </a:prstGeom>
        </p:spPr>
      </p:pic>
      <p:sp>
        <p:nvSpPr>
          <p:cNvPr id="15" name="Rectangle 14">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54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9CFA5-264F-4397-88B7-A3ED3C21D688}"/>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a:t>Consults and Contractors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85E9C4-3FB6-4620-B912-701283F0F3B3}"/>
              </a:ext>
            </a:extLst>
          </p:cNvPr>
          <p:cNvPicPr>
            <a:picLocks noChangeAspect="1"/>
          </p:cNvPicPr>
          <p:nvPr/>
        </p:nvPicPr>
        <p:blipFill rotWithShape="1">
          <a:blip r:embed="rId2"/>
          <a:srcRect t="772"/>
          <a:stretch/>
        </p:blipFill>
        <p:spPr>
          <a:xfrm>
            <a:off x="5294946" y="86042"/>
            <a:ext cx="6791093" cy="6704965"/>
          </a:xfrm>
          <a:prstGeom prst="rect">
            <a:avLst/>
          </a:prstGeom>
        </p:spPr>
      </p:pic>
    </p:spTree>
    <p:extLst>
      <p:ext uri="{BB962C8B-B14F-4D97-AF65-F5344CB8AC3E}">
        <p14:creationId xmlns:p14="http://schemas.microsoft.com/office/powerpoint/2010/main" val="7694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7879E9A9-AF63-4C44-B52A-C6CE4D4EC6D8}"/>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a:lnSpc>
                <a:spcPct val="90000"/>
              </a:lnSpc>
              <a:spcAft>
                <a:spcPts val="600"/>
              </a:spcAft>
            </a:pPr>
            <a:r>
              <a:rPr lang="en-US" sz="2000" b="0" i="0" u="none" strike="noStrike" baseline="0" dirty="0">
                <a:solidFill>
                  <a:schemeClr val="tx1">
                    <a:alpha val="80000"/>
                  </a:schemeClr>
                </a:solidFill>
              </a:rPr>
              <a:t>All grants from ICJI Victim Services are reimbursement grants, which means that agency must first occur the expense prior to CJI reimbursing for the expense. Verification of expenses along with verification of payment of expenses must be provided to ICJI on a monthly or quarterly basis prior to reimbursement of expenses by ICJI. </a:t>
            </a:r>
            <a:endParaRPr lang="en-US" sz="2000" dirty="0">
              <a:solidFill>
                <a:schemeClr val="tx1">
                  <a:alpha val="80000"/>
                </a:schemeClr>
              </a:solidFill>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B2F10F-2250-46B1-975F-930C14686450}"/>
              </a:ext>
            </a:extLst>
          </p:cNvPr>
          <p:cNvSpPr txBox="1"/>
          <p:nvPr/>
        </p:nvSpPr>
        <p:spPr>
          <a:xfrm>
            <a:off x="1190004" y="2164648"/>
            <a:ext cx="4050579" cy="1938992"/>
          </a:xfrm>
          <a:prstGeom prst="rect">
            <a:avLst/>
          </a:prstGeom>
          <a:noFill/>
        </p:spPr>
        <p:txBody>
          <a:bodyPr wrap="square" rtlCol="0">
            <a:spAutoFit/>
          </a:bodyPr>
          <a:lstStyle/>
          <a:p>
            <a:r>
              <a:rPr lang="en-US" sz="6000" dirty="0">
                <a:solidFill>
                  <a:schemeClr val="bg1"/>
                </a:solidFill>
              </a:rPr>
              <a:t>Important Note:</a:t>
            </a:r>
          </a:p>
        </p:txBody>
      </p:sp>
    </p:spTree>
    <p:extLst>
      <p:ext uri="{BB962C8B-B14F-4D97-AF65-F5344CB8AC3E}">
        <p14:creationId xmlns:p14="http://schemas.microsoft.com/office/powerpoint/2010/main" val="387093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2EF2-C541-4839-BBF0-37222D2DF34B}"/>
              </a:ext>
            </a:extLst>
          </p:cNvPr>
          <p:cNvSpPr>
            <a:spLocks noGrp="1"/>
          </p:cNvSpPr>
          <p:nvPr>
            <p:ph type="title"/>
          </p:nvPr>
        </p:nvSpPr>
        <p:spPr>
          <a:xfrm>
            <a:off x="8119870" y="643467"/>
            <a:ext cx="3233930" cy="1278192"/>
          </a:xfrm>
        </p:spPr>
        <p:txBody>
          <a:bodyPr anchor="b">
            <a:normAutofit fontScale="90000"/>
          </a:bodyPr>
          <a:lstStyle/>
          <a:p>
            <a:r>
              <a:rPr lang="en-US" sz="4800" dirty="0"/>
              <a:t>Budget Narrative	</a:t>
            </a:r>
          </a:p>
        </p:txBody>
      </p:sp>
      <p:sp>
        <p:nvSpPr>
          <p:cNvPr id="10" name="Rectangle 9">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7" name="Graphic 6" descr="Dollar">
            <a:extLst>
              <a:ext uri="{FF2B5EF4-FFF2-40B4-BE49-F238E27FC236}">
                <a16:creationId xmlns:a16="http://schemas.microsoft.com/office/drawing/2014/main" id="{92E7F668-8530-49FD-AB70-54D0B2B29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3896" y="961510"/>
            <a:ext cx="4910328" cy="4910328"/>
          </a:xfrm>
          <a:prstGeom prst="rect">
            <a:avLst/>
          </a:prstGeom>
        </p:spPr>
      </p:pic>
      <p:sp>
        <p:nvSpPr>
          <p:cNvPr id="3" name="Content Placeholder 2">
            <a:extLst>
              <a:ext uri="{FF2B5EF4-FFF2-40B4-BE49-F238E27FC236}">
                <a16:creationId xmlns:a16="http://schemas.microsoft.com/office/drawing/2014/main" id="{623D821E-EEB5-4818-BFFB-9F911F606FE8}"/>
              </a:ext>
            </a:extLst>
          </p:cNvPr>
          <p:cNvSpPr>
            <a:spLocks noGrp="1"/>
          </p:cNvSpPr>
          <p:nvPr>
            <p:ph idx="1"/>
          </p:nvPr>
        </p:nvSpPr>
        <p:spPr>
          <a:xfrm>
            <a:off x="8134350" y="1921660"/>
            <a:ext cx="3219450" cy="3950174"/>
          </a:xfrm>
        </p:spPr>
        <p:txBody>
          <a:bodyPr>
            <a:normAutofit lnSpcReduction="10000"/>
          </a:bodyPr>
          <a:lstStyle/>
          <a:p>
            <a:r>
              <a:rPr lang="en-US" sz="2400" dirty="0">
                <a:latin typeface="+mj-lt"/>
              </a:rPr>
              <a:t>Be sure all items in the Budget are included in the Budget Narrative.</a:t>
            </a:r>
          </a:p>
          <a:p>
            <a:r>
              <a:rPr lang="en-US" sz="2400" dirty="0">
                <a:latin typeface="+mj-lt"/>
              </a:rPr>
              <a:t>Grant reviewers </a:t>
            </a:r>
            <a:r>
              <a:rPr lang="en-US" sz="2400" b="1" u="sng" dirty="0">
                <a:latin typeface="+mj-lt"/>
              </a:rPr>
              <a:t>are not</a:t>
            </a:r>
            <a:r>
              <a:rPr lang="en-US" sz="2400" b="1" dirty="0">
                <a:latin typeface="+mj-lt"/>
              </a:rPr>
              <a:t> </a:t>
            </a:r>
            <a:r>
              <a:rPr lang="en-US" sz="2400" dirty="0">
                <a:latin typeface="+mj-lt"/>
              </a:rPr>
              <a:t>required to contact you for clarification. </a:t>
            </a:r>
          </a:p>
          <a:p>
            <a:r>
              <a:rPr lang="en-US" sz="2400" dirty="0">
                <a:latin typeface="+mj-lt"/>
              </a:rPr>
              <a:t>Any missing information in this section may disqualify that budget item for funding.</a:t>
            </a:r>
          </a:p>
        </p:txBody>
      </p:sp>
    </p:spTree>
    <p:extLst>
      <p:ext uri="{BB962C8B-B14F-4D97-AF65-F5344CB8AC3E}">
        <p14:creationId xmlns:p14="http://schemas.microsoft.com/office/powerpoint/2010/main" val="64980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CA4963-FBF8-4D3C-91C2-A6B597F9157E}"/>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Attachments:</a:t>
            </a:r>
          </a:p>
        </p:txBody>
      </p:sp>
      <p:sp>
        <p:nvSpPr>
          <p:cNvPr id="3" name="Content Placeholder 2">
            <a:extLst>
              <a:ext uri="{FF2B5EF4-FFF2-40B4-BE49-F238E27FC236}">
                <a16:creationId xmlns:a16="http://schemas.microsoft.com/office/drawing/2014/main" id="{149022E8-465C-4577-8FEC-988E73DCE99C}"/>
              </a:ext>
            </a:extLst>
          </p:cNvPr>
          <p:cNvSpPr>
            <a:spLocks noGrp="1"/>
          </p:cNvSpPr>
          <p:nvPr>
            <p:ph idx="1"/>
          </p:nvPr>
        </p:nvSpPr>
        <p:spPr>
          <a:xfrm>
            <a:off x="685799" y="2753936"/>
            <a:ext cx="11150295" cy="3970714"/>
          </a:xfrm>
        </p:spPr>
        <p:txBody>
          <a:bodyPr>
            <a:normAutofit fontScale="70000" lnSpcReduction="20000"/>
          </a:bodyPr>
          <a:lstStyle/>
          <a:p>
            <a:pPr marL="514350" indent="-514350">
              <a:buAutoNum type="arabicPeriod"/>
            </a:pPr>
            <a:r>
              <a:rPr lang="en-US" sz="3200" dirty="0">
                <a:solidFill>
                  <a:srgbClr val="000000"/>
                </a:solidFill>
              </a:rPr>
              <a:t>Total Agency Budget </a:t>
            </a:r>
          </a:p>
          <a:p>
            <a:pPr lvl="1"/>
            <a:r>
              <a:rPr lang="en-US" sz="3200" dirty="0">
                <a:solidFill>
                  <a:srgbClr val="000000"/>
                </a:solidFill>
              </a:rPr>
              <a:t>Found on ICJ’s website (</a:t>
            </a:r>
            <a:r>
              <a:rPr lang="en-US" sz="3200" dirty="0">
                <a:solidFill>
                  <a:srgbClr val="000000"/>
                </a:solidFill>
                <a:hlinkClick r:id="rId3"/>
              </a:rPr>
              <a:t>https://www.in.gov/cji/victim-services/resources/</a:t>
            </a:r>
            <a:r>
              <a:rPr lang="en-US" sz="3200" dirty="0">
                <a:solidFill>
                  <a:srgbClr val="000000"/>
                </a:solidFill>
              </a:rPr>
              <a:t>) – Nonprofit Applicant Budget Form </a:t>
            </a:r>
          </a:p>
          <a:p>
            <a:pPr marL="514350" indent="-514350">
              <a:buAutoNum type="arabicPeriod"/>
            </a:pPr>
            <a:r>
              <a:rPr lang="en-US" sz="3200" dirty="0">
                <a:solidFill>
                  <a:srgbClr val="000000"/>
                </a:solidFill>
              </a:rPr>
              <a:t>Sustainability Plan </a:t>
            </a:r>
          </a:p>
          <a:p>
            <a:pPr lvl="1"/>
            <a:r>
              <a:rPr lang="en-US" sz="3200" dirty="0">
                <a:solidFill>
                  <a:srgbClr val="000000"/>
                </a:solidFill>
              </a:rPr>
              <a:t>Your plan to maintain the program once the grant funds expire</a:t>
            </a:r>
          </a:p>
          <a:p>
            <a:pPr marL="514350" indent="-514350">
              <a:buAutoNum type="arabicPeriod"/>
            </a:pPr>
            <a:r>
              <a:rPr lang="en-US" sz="3200" dirty="0">
                <a:solidFill>
                  <a:srgbClr val="000000"/>
                </a:solidFill>
              </a:rPr>
              <a:t>Timeline</a:t>
            </a:r>
          </a:p>
          <a:p>
            <a:pPr lvl="1"/>
            <a:r>
              <a:rPr lang="en-US" sz="3200" dirty="0">
                <a:solidFill>
                  <a:srgbClr val="000000"/>
                </a:solidFill>
              </a:rPr>
              <a:t>Outlining the completion of the project/ or expenditures of the grant funds</a:t>
            </a:r>
          </a:p>
          <a:p>
            <a:pPr marL="514350" indent="-514350">
              <a:buAutoNum type="arabicPeriod"/>
            </a:pPr>
            <a:r>
              <a:rPr lang="en-US" sz="3200" dirty="0">
                <a:solidFill>
                  <a:srgbClr val="000000"/>
                </a:solidFill>
              </a:rPr>
              <a:t>Letters of Endorsement</a:t>
            </a:r>
          </a:p>
          <a:p>
            <a:pPr lvl="1"/>
            <a:r>
              <a:rPr lang="en-US" sz="3200" dirty="0">
                <a:solidFill>
                  <a:srgbClr val="000000"/>
                </a:solidFill>
              </a:rPr>
              <a:t>For this program specifically</a:t>
            </a:r>
          </a:p>
          <a:p>
            <a:pPr marL="514350" indent="-514350">
              <a:buAutoNum type="arabicPeriod"/>
            </a:pPr>
            <a:r>
              <a:rPr lang="en-US" sz="3200" dirty="0">
                <a:solidFill>
                  <a:srgbClr val="000000"/>
                </a:solidFill>
              </a:rPr>
              <a:t>Miscellaneous</a:t>
            </a:r>
          </a:p>
          <a:p>
            <a:pPr lvl="1"/>
            <a:r>
              <a:rPr lang="en-US" sz="3200" dirty="0">
                <a:solidFill>
                  <a:srgbClr val="000000"/>
                </a:solidFill>
              </a:rPr>
              <a:t>Job Descriptions for any position listed in personnel</a:t>
            </a:r>
          </a:p>
          <a:p>
            <a:pPr lvl="1"/>
            <a:r>
              <a:rPr lang="en-US" sz="3200" dirty="0">
                <a:solidFill>
                  <a:srgbClr val="000000"/>
                </a:solidFill>
              </a:rPr>
              <a:t>If applicable any contracts</a:t>
            </a:r>
          </a:p>
          <a:p>
            <a:pPr marL="514350" indent="-514350">
              <a:buAutoNum type="arabicPeriod"/>
            </a:pPr>
            <a:endParaRPr lang="en-US" sz="1100" dirty="0">
              <a:solidFill>
                <a:srgbClr val="000000"/>
              </a:solidFill>
            </a:endParaRPr>
          </a:p>
          <a:p>
            <a:pPr marL="514350" indent="-514350">
              <a:buAutoNum type="arabicPeriod"/>
            </a:pPr>
            <a:endParaRPr lang="en-US" sz="1100" dirty="0">
              <a:solidFill>
                <a:srgbClr val="000000"/>
              </a:solidFill>
            </a:endParaRPr>
          </a:p>
        </p:txBody>
      </p:sp>
    </p:spTree>
    <p:extLst>
      <p:ext uri="{BB962C8B-B14F-4D97-AF65-F5344CB8AC3E}">
        <p14:creationId xmlns:p14="http://schemas.microsoft.com/office/powerpoint/2010/main" val="152281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2"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5" name="Rectangle 84">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E2ECAE5-AB89-4403-8E17-EC6C44CE65C1}"/>
              </a:ext>
            </a:extLst>
          </p:cNvPr>
          <p:cNvSpPr>
            <a:spLocks noGrp="1"/>
          </p:cNvSpPr>
          <p:nvPr>
            <p:ph type="title"/>
          </p:nvPr>
        </p:nvSpPr>
        <p:spPr>
          <a:xfrm>
            <a:off x="888631" y="2358391"/>
            <a:ext cx="3498979" cy="2453676"/>
          </a:xfrm>
        </p:spPr>
        <p:txBody>
          <a:bodyPr>
            <a:normAutofit/>
          </a:bodyPr>
          <a:lstStyle/>
          <a:p>
            <a:pPr algn="ctr"/>
            <a:r>
              <a:rPr lang="en-US" sz="3600">
                <a:solidFill>
                  <a:srgbClr val="FFFFFF"/>
                </a:solidFill>
              </a:rPr>
              <a:t>Accessing the RFP</a:t>
            </a:r>
          </a:p>
        </p:txBody>
      </p:sp>
      <p:pic>
        <p:nvPicPr>
          <p:cNvPr id="7" name="Picture 6">
            <a:extLst>
              <a:ext uri="{FF2B5EF4-FFF2-40B4-BE49-F238E27FC236}">
                <a16:creationId xmlns:a16="http://schemas.microsoft.com/office/drawing/2014/main" id="{48EE0B34-DB99-47C0-A240-85CABF0E4E5D}"/>
              </a:ext>
            </a:extLst>
          </p:cNvPr>
          <p:cNvPicPr>
            <a:picLocks noChangeAspect="1"/>
          </p:cNvPicPr>
          <p:nvPr/>
        </p:nvPicPr>
        <p:blipFill rotWithShape="1">
          <a:blip r:embed="rId2"/>
          <a:srcRect r="-3" b="619"/>
          <a:stretch/>
        </p:blipFill>
        <p:spPr>
          <a:xfrm>
            <a:off x="4658276" y="741364"/>
            <a:ext cx="7332313" cy="3479404"/>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D2CA8FD7-2B68-4A56-92D0-F493D18C5B7A}"/>
              </a:ext>
            </a:extLst>
          </p:cNvPr>
          <p:cNvSpPr>
            <a:spLocks noGrp="1"/>
          </p:cNvSpPr>
          <p:nvPr>
            <p:ph idx="1"/>
          </p:nvPr>
        </p:nvSpPr>
        <p:spPr>
          <a:xfrm>
            <a:off x="4624252" y="5928519"/>
            <a:ext cx="6281873" cy="1783977"/>
          </a:xfrm>
        </p:spPr>
        <p:txBody>
          <a:bodyPr anchor="ctr">
            <a:normAutofit/>
          </a:bodyPr>
          <a:lstStyle/>
          <a:p>
            <a:pPr marL="0" indent="0">
              <a:buNone/>
            </a:pPr>
            <a:r>
              <a:rPr lang="en-US" sz="2000" dirty="0"/>
              <a:t>Located on ICJI Website (www.in.gov/cji)</a:t>
            </a:r>
          </a:p>
          <a:p>
            <a:pPr lvl="1"/>
            <a:r>
              <a:rPr lang="en-US" sz="2000" dirty="0"/>
              <a:t>Open Solicitations </a:t>
            </a:r>
          </a:p>
          <a:p>
            <a:pPr lvl="2"/>
            <a:r>
              <a:rPr lang="en-US" dirty="0"/>
              <a:t>Domestic Violence Prevention and Treatment grants</a:t>
            </a:r>
          </a:p>
          <a:p>
            <a:pPr lvl="3"/>
            <a:r>
              <a:rPr lang="en-US" sz="2000" dirty="0"/>
              <a:t>Request for proposals 2021-2023</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11023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159DCF-EBAD-4353-9C35-C7CB6F8DDFA3}"/>
              </a:ext>
            </a:extLst>
          </p:cNvPr>
          <p:cNvSpPr>
            <a:spLocks noGrp="1"/>
          </p:cNvSpPr>
          <p:nvPr>
            <p:ph idx="1"/>
          </p:nvPr>
        </p:nvSpPr>
        <p:spPr>
          <a:xfrm>
            <a:off x="836676" y="1338834"/>
            <a:ext cx="10515600" cy="4910328"/>
          </a:xfrm>
        </p:spPr>
        <p:txBody>
          <a:bodyPr>
            <a:normAutofit lnSpcReduction="10000"/>
          </a:bodyPr>
          <a:lstStyle/>
          <a:p>
            <a:endParaRPr lang="en-US" sz="2200" b="0" i="0" u="none" strike="noStrike" baseline="0" dirty="0">
              <a:latin typeface="+mj-lt"/>
            </a:endParaRPr>
          </a:p>
          <a:p>
            <a:r>
              <a:rPr lang="en-US" sz="3200" b="0" i="0" u="none" strike="noStrike" baseline="0" dirty="0">
                <a:latin typeface="+mj-lt"/>
              </a:rPr>
              <a:t> For technical assistance contact the ICJI Helpdesk at CJIHelpDesk@cji.in.gov. Help Desk hours are Monday – Friday, 8:00 am to 4:30 pm ET, except state holidays. </a:t>
            </a:r>
          </a:p>
          <a:p>
            <a:pPr marL="0" indent="0">
              <a:buNone/>
            </a:pPr>
            <a:endParaRPr lang="en-US" sz="3200" b="0" i="0" u="none" strike="noStrike" baseline="0" dirty="0">
              <a:latin typeface="+mj-lt"/>
            </a:endParaRPr>
          </a:p>
          <a:p>
            <a:r>
              <a:rPr lang="en-US" sz="3200" b="1" i="1" u="none" strike="noStrike" baseline="0" dirty="0">
                <a:latin typeface="+mj-lt"/>
              </a:rPr>
              <a:t>ICJI is not responsible for technical issues with grant submission within 48 hours of grant deadline. </a:t>
            </a:r>
          </a:p>
          <a:p>
            <a:pPr marL="0" indent="0">
              <a:buNone/>
            </a:pPr>
            <a:endParaRPr lang="en-US" sz="3200" b="1" i="0" u="none" strike="noStrike" baseline="0" dirty="0">
              <a:latin typeface="+mj-lt"/>
            </a:endParaRPr>
          </a:p>
          <a:p>
            <a:r>
              <a:rPr lang="en-US" sz="3200" b="0" i="0" u="none" strike="noStrike" baseline="0" dirty="0">
                <a:latin typeface="+mj-lt"/>
              </a:rPr>
              <a:t>For assistance with any other requirements of this solicitation, please contact The Victim Services Division at ICJI. </a:t>
            </a:r>
            <a:r>
              <a:rPr lang="en-US" sz="2200" b="0" i="0" u="none" strike="noStrike" baseline="0" dirty="0">
                <a:latin typeface="+mj-lt"/>
              </a:rPr>
              <a:t>	</a:t>
            </a:r>
          </a:p>
          <a:p>
            <a:endParaRPr lang="en-US" sz="2200" dirty="0"/>
          </a:p>
        </p:txBody>
      </p:sp>
    </p:spTree>
    <p:extLst>
      <p:ext uri="{BB962C8B-B14F-4D97-AF65-F5344CB8AC3E}">
        <p14:creationId xmlns:p14="http://schemas.microsoft.com/office/powerpoint/2010/main" val="2500316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4AD39-8181-44AC-ADF7-6F22D047AB86}"/>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Questions?</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745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4F05089-22C1-42A6-A522-0A64EB043676}"/>
              </a:ext>
            </a:extLst>
          </p:cNvPr>
          <p:cNvSpPr>
            <a:spLocks noGrp="1"/>
          </p:cNvSpPr>
          <p:nvPr>
            <p:ph type="ctrTitle"/>
          </p:nvPr>
        </p:nvSpPr>
        <p:spPr>
          <a:xfrm>
            <a:off x="753925" y="2076450"/>
            <a:ext cx="10684151" cy="1345134"/>
          </a:xfrm>
        </p:spPr>
        <p:txBody>
          <a:bodyPr anchor="ctr">
            <a:normAutofit/>
          </a:bodyPr>
          <a:lstStyle/>
          <a:p>
            <a:r>
              <a:rPr lang="en-US" sz="5600" dirty="0">
                <a:solidFill>
                  <a:srgbClr val="FFFFFF"/>
                </a:solidFill>
              </a:rPr>
              <a:t>Thanks for attending! </a:t>
            </a:r>
          </a:p>
        </p:txBody>
      </p:sp>
      <p:sp>
        <p:nvSpPr>
          <p:cNvPr id="3" name="Subtitle 2">
            <a:extLst>
              <a:ext uri="{FF2B5EF4-FFF2-40B4-BE49-F238E27FC236}">
                <a16:creationId xmlns:a16="http://schemas.microsoft.com/office/drawing/2014/main" id="{79CD831F-E068-4101-87C4-7414642B5E59}"/>
              </a:ext>
            </a:extLst>
          </p:cNvPr>
          <p:cNvSpPr>
            <a:spLocks noGrp="1"/>
          </p:cNvSpPr>
          <p:nvPr>
            <p:ph type="subTitle" idx="1"/>
          </p:nvPr>
        </p:nvSpPr>
        <p:spPr>
          <a:xfrm>
            <a:off x="1171575" y="4473360"/>
            <a:ext cx="9469211" cy="1941508"/>
          </a:xfrm>
        </p:spPr>
        <p:txBody>
          <a:bodyPr anchor="ctr">
            <a:normAutofit lnSpcReduction="10000"/>
          </a:bodyPr>
          <a:lstStyle/>
          <a:p>
            <a:r>
              <a:rPr lang="en-US" sz="2800" dirty="0">
                <a:solidFill>
                  <a:srgbClr val="000000"/>
                </a:solidFill>
              </a:rPr>
              <a:t>Presenter: </a:t>
            </a:r>
          </a:p>
          <a:p>
            <a:r>
              <a:rPr lang="en-US" sz="2800" dirty="0">
                <a:solidFill>
                  <a:srgbClr val="000000"/>
                </a:solidFill>
              </a:rPr>
              <a:t>Sarah Strevels, Victim Services Program Specialist </a:t>
            </a:r>
          </a:p>
          <a:p>
            <a:r>
              <a:rPr lang="en-US" sz="2800" dirty="0">
                <a:solidFill>
                  <a:srgbClr val="000000"/>
                </a:solidFill>
              </a:rPr>
              <a:t>sstrevels@cji.in.gov</a:t>
            </a:r>
          </a:p>
          <a:p>
            <a:r>
              <a:rPr lang="en-US" sz="2800" dirty="0">
                <a:solidFill>
                  <a:srgbClr val="000000"/>
                </a:solidFill>
              </a:rPr>
              <a:t>317-234-4387</a:t>
            </a:r>
          </a:p>
        </p:txBody>
      </p:sp>
    </p:spTree>
    <p:extLst>
      <p:ext uri="{BB962C8B-B14F-4D97-AF65-F5344CB8AC3E}">
        <p14:creationId xmlns:p14="http://schemas.microsoft.com/office/powerpoint/2010/main" val="219053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41C01-4B46-4205-924C-5AB4A4D160ED}"/>
              </a:ext>
            </a:extLst>
          </p:cNvPr>
          <p:cNvSpPr>
            <a:spLocks noGrp="1"/>
          </p:cNvSpPr>
          <p:nvPr>
            <p:ph type="title"/>
          </p:nvPr>
        </p:nvSpPr>
        <p:spPr>
          <a:xfrm>
            <a:off x="2379277" y="841248"/>
            <a:ext cx="7889059" cy="1234440"/>
          </a:xfrm>
        </p:spPr>
        <p:txBody>
          <a:bodyPr anchor="t">
            <a:normAutofit fontScale="90000"/>
          </a:bodyPr>
          <a:lstStyle/>
          <a:p>
            <a:r>
              <a:rPr lang="en-US" sz="4000" dirty="0">
                <a:solidFill>
                  <a:schemeClr val="accent1"/>
                </a:solidFill>
              </a:rPr>
              <a:t>2021-2023 Domestic Violence Prevention and Treatment Grant Application</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9424EAB-685E-4868-AF64-1AE2386CE559}"/>
              </a:ext>
            </a:extLst>
          </p:cNvPr>
          <p:cNvSpPr>
            <a:spLocks noGrp="1"/>
          </p:cNvSpPr>
          <p:nvPr>
            <p:ph idx="1"/>
          </p:nvPr>
        </p:nvSpPr>
        <p:spPr>
          <a:xfrm>
            <a:off x="2379277" y="2249423"/>
            <a:ext cx="9596823" cy="4274439"/>
          </a:xfrm>
        </p:spPr>
        <p:txBody>
          <a:bodyPr>
            <a:normAutofit/>
          </a:bodyPr>
          <a:lstStyle/>
          <a:p>
            <a:pPr marL="0" indent="0">
              <a:buNone/>
            </a:pPr>
            <a:endParaRPr lang="en-US" sz="2200" dirty="0"/>
          </a:p>
          <a:p>
            <a:pPr marL="0" indent="0">
              <a:buNone/>
            </a:pPr>
            <a:r>
              <a:rPr lang="en-US" sz="2200" dirty="0"/>
              <a:t>Application opened: Monday, December 14</a:t>
            </a:r>
            <a:r>
              <a:rPr lang="en-US" sz="2200" baseline="30000" dirty="0"/>
              <a:t>th</a:t>
            </a:r>
            <a:r>
              <a:rPr lang="en-US" sz="2200" dirty="0"/>
              <a:t> at 9 AM</a:t>
            </a:r>
          </a:p>
          <a:p>
            <a:pPr marL="0" indent="0">
              <a:buNone/>
            </a:pPr>
            <a:r>
              <a:rPr lang="en-US" sz="2200" dirty="0"/>
              <a:t>Application closes: Monday, January 18, 2021 at 11:59 PM</a:t>
            </a:r>
          </a:p>
          <a:p>
            <a:pPr marL="0" indent="0" algn="l" defTabSz="457200">
              <a:buNone/>
            </a:pPr>
            <a:r>
              <a:rPr lang="en-US" sz="2200" b="0" i="0" u="none" strike="noStrike" baseline="0" dirty="0">
                <a:solidFill>
                  <a:srgbClr val="000000"/>
                </a:solidFill>
                <a:latin typeface="Arial" panose="020B0604020202020204" pitchFamily="34" charset="0"/>
              </a:rPr>
              <a:t>	</a:t>
            </a:r>
            <a:r>
              <a:rPr lang="en-US" sz="2200" b="0" i="0" u="none" strike="noStrike" baseline="0" dirty="0">
                <a:solidFill>
                  <a:srgbClr val="FF0000"/>
                </a:solidFill>
              </a:rPr>
              <a:t>Applicants are strongly encouraged to submit applications 48 hours prior to the 	deadline. 	</a:t>
            </a:r>
          </a:p>
          <a:p>
            <a:pPr marL="0" indent="0">
              <a:buNone/>
            </a:pPr>
            <a:endParaRPr lang="en-US" sz="2200" dirty="0"/>
          </a:p>
          <a:p>
            <a:pPr marL="0" indent="0">
              <a:buNone/>
            </a:pPr>
            <a:r>
              <a:rPr lang="en-US" sz="2200" dirty="0"/>
              <a:t>Award Period for DVPT: July 1, 2021 to June 30, 2023 (24-month award period)</a:t>
            </a:r>
          </a:p>
          <a:p>
            <a:pPr marL="0" indent="0">
              <a:buNone/>
            </a:pPr>
            <a:r>
              <a:rPr lang="en-US" sz="1600" b="0" i="0" u="none" strike="noStrike" baseline="0" dirty="0">
                <a:solidFill>
                  <a:srgbClr val="FF0000"/>
                </a:solidFill>
                <a:latin typeface="Calibri" panose="020F0502020204030204" pitchFamily="34" charset="0"/>
              </a:rPr>
              <a:t>Projects should begin on July 1, 2021 and must be in operation no later than 60 days after this date. Failure to have the funded project operational within 60 days from July 1, 2021 will result in the cancellation of the grant and the de-obligation of all awarded funds. </a:t>
            </a:r>
            <a:endParaRPr lang="en-US" sz="2000" dirty="0">
              <a:solidFill>
                <a:srgbClr val="FF0000"/>
              </a:solidFill>
            </a:endParaRPr>
          </a:p>
        </p:txBody>
      </p:sp>
    </p:spTree>
    <p:extLst>
      <p:ext uri="{BB962C8B-B14F-4D97-AF65-F5344CB8AC3E}">
        <p14:creationId xmlns:p14="http://schemas.microsoft.com/office/powerpoint/2010/main" val="215028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Arc 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A898F7-2E8A-4835-A9E8-F61F78146AC2}"/>
              </a:ext>
            </a:extLst>
          </p:cNvPr>
          <p:cNvSpPr>
            <a:spLocks noGrp="1"/>
          </p:cNvSpPr>
          <p:nvPr>
            <p:ph idx="1"/>
          </p:nvPr>
        </p:nvSpPr>
        <p:spPr>
          <a:xfrm>
            <a:off x="838200" y="1114425"/>
            <a:ext cx="10515600" cy="4351338"/>
          </a:xfrm>
        </p:spPr>
        <p:txBody>
          <a:bodyPr>
            <a:normAutofit/>
          </a:bodyPr>
          <a:lstStyle/>
          <a:p>
            <a:pPr marL="0" indent="0" algn="ctr">
              <a:buNone/>
            </a:pPr>
            <a:r>
              <a:rPr lang="en-US" sz="4400" b="1" i="0" u="none" strike="noStrike" baseline="0" dirty="0">
                <a:latin typeface="Calibri" panose="020F0502020204030204" pitchFamily="34" charset="0"/>
              </a:rPr>
              <a:t>Overview:</a:t>
            </a:r>
            <a:endParaRPr lang="en-US" sz="4400" b="1" dirty="0">
              <a:latin typeface="Calibri" panose="020F0502020204030204" pitchFamily="34" charset="0"/>
            </a:endParaRPr>
          </a:p>
          <a:p>
            <a:pPr marL="0" indent="0">
              <a:buNone/>
            </a:pPr>
            <a:r>
              <a:rPr lang="en-US" b="0" i="0" u="none" strike="noStrike" baseline="0" dirty="0">
                <a:latin typeface="Calibri" panose="020F0502020204030204" pitchFamily="34" charset="0"/>
              </a:rPr>
              <a:t>The Domestic Violence Prevention and Treatment (DVPT) grant fund is established in Indiana Code and may be used in the following ways: (1) to </a:t>
            </a:r>
            <a:r>
              <a:rPr lang="en-US" b="0" i="0" u="none" strike="noStrike" baseline="0" dirty="0">
                <a:solidFill>
                  <a:schemeClr val="accent1">
                    <a:lumMod val="75000"/>
                  </a:schemeClr>
                </a:solidFill>
                <a:latin typeface="Calibri" panose="020F0502020204030204" pitchFamily="34" charset="0"/>
              </a:rPr>
              <a:t>establish and maintain domestic violence prevention and treatment centers</a:t>
            </a:r>
            <a:r>
              <a:rPr lang="en-US" b="0" i="0" u="none" strike="noStrike" baseline="0" dirty="0">
                <a:latin typeface="Calibri" panose="020F0502020204030204" pitchFamily="34" charset="0"/>
              </a:rPr>
              <a:t>, (2) </a:t>
            </a:r>
            <a:r>
              <a:rPr lang="en-US" b="0" i="0" u="none" strike="noStrike" baseline="0" dirty="0">
                <a:solidFill>
                  <a:schemeClr val="accent6">
                    <a:lumMod val="50000"/>
                  </a:schemeClr>
                </a:solidFill>
                <a:latin typeface="Calibri" panose="020F0502020204030204" pitchFamily="34" charset="0"/>
              </a:rPr>
              <a:t>to develop and establish training programs for professional, paraprofessional or volunteer personnel who are engaged in areas related to the problems of domestic violence</a:t>
            </a:r>
            <a:r>
              <a:rPr lang="en-US" b="0" i="0" u="none" strike="noStrike" baseline="0" dirty="0">
                <a:latin typeface="Calibri" panose="020F0502020204030204" pitchFamily="34" charset="0"/>
              </a:rPr>
              <a:t>, and (3) </a:t>
            </a:r>
            <a:r>
              <a:rPr lang="en-US" b="0" i="0" u="none" strike="noStrike" baseline="0" dirty="0">
                <a:solidFill>
                  <a:schemeClr val="accent2">
                    <a:lumMod val="75000"/>
                  </a:schemeClr>
                </a:solidFill>
                <a:latin typeface="Calibri" panose="020F0502020204030204" pitchFamily="34" charset="0"/>
              </a:rPr>
              <a:t>to develop and implement the means for prevention and treatment of domestic violence. </a:t>
            </a:r>
            <a:endParaRPr lang="en-US" dirty="0">
              <a:solidFill>
                <a:schemeClr val="accent2">
                  <a:lumMod val="75000"/>
                </a:schemeClr>
              </a:solidFill>
            </a:endParaRPr>
          </a:p>
        </p:txBody>
      </p:sp>
    </p:spTree>
    <p:extLst>
      <p:ext uri="{BB962C8B-B14F-4D97-AF65-F5344CB8AC3E}">
        <p14:creationId xmlns:p14="http://schemas.microsoft.com/office/powerpoint/2010/main" val="404974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910E7E-DC18-4EC1-AA26-6E270F9AE0F3}"/>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Important Note in RFP:</a:t>
            </a:r>
          </a:p>
        </p:txBody>
      </p:sp>
      <p:sp>
        <p:nvSpPr>
          <p:cNvPr id="3" name="Content Placeholder 2">
            <a:extLst>
              <a:ext uri="{FF2B5EF4-FFF2-40B4-BE49-F238E27FC236}">
                <a16:creationId xmlns:a16="http://schemas.microsoft.com/office/drawing/2014/main" id="{A09718E9-DDBC-460B-8561-8952AE1D453A}"/>
              </a:ext>
            </a:extLst>
          </p:cNvPr>
          <p:cNvSpPr>
            <a:spLocks noGrp="1"/>
          </p:cNvSpPr>
          <p:nvPr>
            <p:ph idx="1"/>
          </p:nvPr>
        </p:nvSpPr>
        <p:spPr>
          <a:xfrm>
            <a:off x="928469" y="2753936"/>
            <a:ext cx="10452294" cy="2693976"/>
          </a:xfrm>
        </p:spPr>
        <p:txBody>
          <a:bodyPr>
            <a:normAutofit fontScale="92500"/>
          </a:bodyPr>
          <a:lstStyle/>
          <a:p>
            <a:pPr algn="l"/>
            <a:endParaRPr lang="en-US" sz="1800" b="0" i="0" u="none" strike="noStrike" baseline="0" dirty="0">
              <a:latin typeface="Arial" panose="020B0604020202020204" pitchFamily="34" charset="0"/>
            </a:endParaRPr>
          </a:p>
          <a:p>
            <a:pPr marL="0" indent="0">
              <a:buNone/>
            </a:pPr>
            <a:r>
              <a:rPr lang="en-US" b="1" i="1" u="none" strike="noStrike" baseline="0" dirty="0">
                <a:latin typeface="Arial" panose="020B0604020202020204" pitchFamily="34" charset="0"/>
              </a:rPr>
              <a:t>The DVPT program is funded by the Indiana General Assembly through the state’s biennial budget. Since this grant cycle is governed by the 2021-2022 budget, which is up for consideration next year, all awards are subject to change and may be modified, reduced or discontinued depending on the funding allocated during the upcoming legislative session. </a:t>
            </a:r>
            <a:endParaRPr lang="en-US" sz="3200" dirty="0"/>
          </a:p>
        </p:txBody>
      </p:sp>
    </p:spTree>
    <p:extLst>
      <p:ext uri="{BB962C8B-B14F-4D97-AF65-F5344CB8AC3E}">
        <p14:creationId xmlns:p14="http://schemas.microsoft.com/office/powerpoint/2010/main" val="44615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D3DE0C-E47C-42B8-83A2-D58EDC50BC56}"/>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Entities Eligible for DVPT Funding:</a:t>
            </a:r>
            <a:br>
              <a:rPr lang="en-US" dirty="0">
                <a:solidFill>
                  <a:srgbClr val="FFFFFF"/>
                </a:solidFill>
              </a:rPr>
            </a:br>
            <a:r>
              <a:rPr lang="en-US" sz="1800" dirty="0">
                <a:solidFill>
                  <a:srgbClr val="FFFFFF"/>
                </a:solidFill>
              </a:rPr>
              <a:t>(An entity is eligible to receive funding if it furnishes, agrees to furnish, or arranges with a third party to furnish all the</a:t>
            </a:r>
            <a:br>
              <a:rPr lang="en-US" sz="1800" dirty="0">
                <a:solidFill>
                  <a:srgbClr val="FFFFFF"/>
                </a:solidFill>
              </a:rPr>
            </a:br>
            <a:r>
              <a:rPr lang="en-US" sz="1800" dirty="0">
                <a:solidFill>
                  <a:srgbClr val="FFFFFF"/>
                </a:solidFill>
              </a:rPr>
              <a:t>following services)</a:t>
            </a:r>
            <a:endParaRPr lang="en-US" dirty="0">
              <a:solidFill>
                <a:srgbClr val="FFFFFF"/>
              </a:solidFill>
            </a:endParaRPr>
          </a:p>
        </p:txBody>
      </p:sp>
      <p:sp>
        <p:nvSpPr>
          <p:cNvPr id="3" name="Content Placeholder 2">
            <a:extLst>
              <a:ext uri="{FF2B5EF4-FFF2-40B4-BE49-F238E27FC236}">
                <a16:creationId xmlns:a16="http://schemas.microsoft.com/office/drawing/2014/main" id="{1304A922-3A4D-467B-9C6F-30644CF1DE9B}"/>
              </a:ext>
            </a:extLst>
          </p:cNvPr>
          <p:cNvSpPr>
            <a:spLocks noGrp="1"/>
          </p:cNvSpPr>
          <p:nvPr>
            <p:ph idx="1"/>
          </p:nvPr>
        </p:nvSpPr>
        <p:spPr>
          <a:xfrm>
            <a:off x="6090574" y="801866"/>
            <a:ext cx="5306084" cy="5230634"/>
          </a:xfrm>
        </p:spPr>
        <p:txBody>
          <a:bodyPr anchor="ctr">
            <a:normAutofit lnSpcReduction="10000"/>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Emergency shelter provided either at the center or by arrangement at temporary residential facilities available in the community, that are available to a person who fears domestic or family violence.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(2) A twenty-four (24) hour telephone system to provide crisis assistance to a person threatened by domestic or family violence.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 Emergency transportation services, if necessary, to aid victims of domestic or family violence.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(4) Information, referral, and victim advocacy services in the areas of health care assistance, social and mental health services, family counseling, job training and employment opportunities, legal assistance, and counseling for dependent children. </a:t>
            </a:r>
          </a:p>
          <a:p>
            <a:endParaRPr lang="en-US" sz="2400" dirty="0">
              <a:solidFill>
                <a:srgbClr val="000000"/>
              </a:solidFill>
            </a:endParaRPr>
          </a:p>
        </p:txBody>
      </p:sp>
    </p:spTree>
    <p:extLst>
      <p:ext uri="{BB962C8B-B14F-4D97-AF65-F5344CB8AC3E}">
        <p14:creationId xmlns:p14="http://schemas.microsoft.com/office/powerpoint/2010/main" val="310422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A682BC-EEC6-415E-A895-01505741480F}"/>
              </a:ext>
            </a:extLst>
          </p:cNvPr>
          <p:cNvSpPr>
            <a:spLocks noGrp="1"/>
          </p:cNvSpPr>
          <p:nvPr>
            <p:ph type="title"/>
          </p:nvPr>
        </p:nvSpPr>
        <p:spPr>
          <a:xfrm>
            <a:off x="640079" y="2053641"/>
            <a:ext cx="3669161" cy="2760098"/>
          </a:xfrm>
        </p:spPr>
        <p:txBody>
          <a:bodyPr>
            <a:normAutofit/>
          </a:bodyPr>
          <a:lstStyle/>
          <a:p>
            <a:r>
              <a:rPr lang="en-US">
                <a:solidFill>
                  <a:srgbClr val="FFFFFF"/>
                </a:solidFill>
              </a:rPr>
              <a:t>Allowable Activities with DVPT funds:</a:t>
            </a:r>
          </a:p>
        </p:txBody>
      </p:sp>
      <p:sp>
        <p:nvSpPr>
          <p:cNvPr id="3" name="Content Placeholder 2">
            <a:extLst>
              <a:ext uri="{FF2B5EF4-FFF2-40B4-BE49-F238E27FC236}">
                <a16:creationId xmlns:a16="http://schemas.microsoft.com/office/drawing/2014/main" id="{DC0181BF-5D9E-4305-A1DE-F4AD878BCC33}"/>
              </a:ext>
            </a:extLst>
          </p:cNvPr>
          <p:cNvSpPr>
            <a:spLocks noGrp="1"/>
          </p:cNvSpPr>
          <p:nvPr>
            <p:ph idx="1"/>
          </p:nvPr>
        </p:nvSpPr>
        <p:spPr>
          <a:xfrm>
            <a:off x="5690937" y="0"/>
            <a:ext cx="6364705" cy="6858000"/>
          </a:xfrm>
        </p:spPr>
        <p:txBody>
          <a:bodyPr anchor="ctr">
            <a:normAutofit/>
          </a:bodyPr>
          <a:lstStyle/>
          <a:p>
            <a:pPr marL="0" indent="0">
              <a:buNone/>
            </a:pPr>
            <a:r>
              <a:rPr lang="en-US" sz="1400" b="0" i="0" u="none" strike="noStrike" baseline="0" dirty="0">
                <a:solidFill>
                  <a:srgbClr val="000000"/>
                </a:solidFill>
                <a:latin typeface="Calibri" panose="020F0502020204030204" pitchFamily="34" charset="0"/>
              </a:rPr>
              <a:t>(1) Support the operations and service delivery of residential and nonresidential domestic violence programs statewide. These activities include: </a:t>
            </a:r>
          </a:p>
          <a:p>
            <a:pPr marL="0" indent="0">
              <a:buNone/>
            </a:pPr>
            <a:r>
              <a:rPr lang="en-US" sz="1400" b="0" i="0" u="none" strike="noStrike" baseline="0" dirty="0">
                <a:solidFill>
                  <a:srgbClr val="000000"/>
                </a:solidFill>
                <a:latin typeface="Calibri" panose="020F0502020204030204" pitchFamily="34" charset="0"/>
              </a:rPr>
              <a:t>• Providing emergency shelter. Shelter may be provided either at a residential facility or by arrangement at temporary residential facilities available in the community. </a:t>
            </a:r>
          </a:p>
          <a:p>
            <a:pPr marL="0" indent="0">
              <a:buNone/>
            </a:pPr>
            <a:r>
              <a:rPr lang="en-US" sz="1400" b="0" i="0" u="none" strike="noStrike" baseline="0" dirty="0">
                <a:solidFill>
                  <a:srgbClr val="000000"/>
                </a:solidFill>
                <a:latin typeface="Calibri" panose="020F0502020204030204" pitchFamily="34" charset="0"/>
              </a:rPr>
              <a:t>• Providing 24-hour crisis intervention, information and referral, support and advocacy. </a:t>
            </a:r>
          </a:p>
          <a:p>
            <a:pPr marL="0" indent="0">
              <a:buNone/>
            </a:pPr>
            <a:r>
              <a:rPr lang="en-US" sz="1400" b="0" i="0" u="none" strike="noStrike" baseline="0" dirty="0">
                <a:solidFill>
                  <a:srgbClr val="000000"/>
                </a:solidFill>
                <a:latin typeface="Calibri" panose="020F0502020204030204" pitchFamily="34" charset="0"/>
              </a:rPr>
              <a:t>• Providing emergency transportation services. </a:t>
            </a:r>
          </a:p>
          <a:p>
            <a:pPr marL="0" indent="0">
              <a:buNone/>
            </a:pPr>
            <a:r>
              <a:rPr lang="en-US" sz="1400" b="0" i="0" u="none" strike="noStrike" baseline="0" dirty="0">
                <a:solidFill>
                  <a:srgbClr val="000000"/>
                </a:solidFill>
                <a:latin typeface="Calibri" panose="020F0502020204030204" pitchFamily="34" charset="0"/>
              </a:rPr>
              <a:t>• Providing information, referral, and victim services in the areas of housing, health care advocacy, social and mental health services, family counseling, job training and employment opportunities, and legal assistance and counseling for dependents. </a:t>
            </a:r>
          </a:p>
          <a:p>
            <a:pPr marL="0" indent="0">
              <a:buNone/>
            </a:pPr>
            <a:r>
              <a:rPr lang="en-US" sz="1400" b="0" i="0" u="none" strike="noStrike" baseline="0" dirty="0">
                <a:solidFill>
                  <a:srgbClr val="000000"/>
                </a:solidFill>
                <a:latin typeface="Calibri" panose="020F0502020204030204" pitchFamily="34" charset="0"/>
              </a:rPr>
              <a:t>• Retaining and/or expanding agency staffing to support program activities. </a:t>
            </a:r>
          </a:p>
          <a:p>
            <a:pPr marL="0" indent="0">
              <a:buNone/>
            </a:pPr>
            <a:r>
              <a:rPr lang="en-US" sz="1400" b="0" i="0" u="none" strike="noStrike" baseline="0" dirty="0">
                <a:solidFill>
                  <a:srgbClr val="000000"/>
                </a:solidFill>
                <a:latin typeface="Calibri" panose="020F0502020204030204" pitchFamily="34" charset="0"/>
              </a:rPr>
              <a:t>• Providing organizational management and infrastructure support. Activities may include, but are not limited to: governance, internal controls and policies, compliance and monitoring, fiscal management, and human resources. No more than twenty percent (20%) of an applicant’s total requested grant funds may be allocated toward providing organizational management and infrastructure support. </a:t>
            </a:r>
          </a:p>
          <a:p>
            <a:pPr marL="0" indent="0">
              <a:buNone/>
            </a:pPr>
            <a:r>
              <a:rPr lang="en-US" sz="1400" b="0" i="0" u="none" strike="noStrike" baseline="0" dirty="0">
                <a:solidFill>
                  <a:srgbClr val="000000"/>
                </a:solidFill>
                <a:latin typeface="Calibri" panose="020F0502020204030204" pitchFamily="34" charset="0"/>
              </a:rPr>
              <a:t>(2) Expand basic domestic violence services to underserved and unserved communities. Basic services may be provided by shelters, satellite offices operated by an existing program, and/or non-residential service providers who provide advocacy services. </a:t>
            </a:r>
          </a:p>
          <a:p>
            <a:pPr marL="0" indent="0">
              <a:buNone/>
            </a:pPr>
            <a:r>
              <a:rPr lang="en-US" sz="1400" b="0" i="0" u="none" strike="noStrike" baseline="0" dirty="0">
                <a:solidFill>
                  <a:srgbClr val="000000"/>
                </a:solidFill>
                <a:latin typeface="Calibri" panose="020F0502020204030204" pitchFamily="34" charset="0"/>
              </a:rPr>
              <a:t>(3) Develop and establish a primary prevention initiative that addresses risk and protective factors related to domestic violence. </a:t>
            </a:r>
          </a:p>
          <a:p>
            <a:pPr marL="0" indent="0">
              <a:buNone/>
            </a:pPr>
            <a:r>
              <a:rPr lang="en-US" sz="1400" b="0" i="0" u="none" strike="noStrike" baseline="0" dirty="0">
                <a:solidFill>
                  <a:srgbClr val="000000"/>
                </a:solidFill>
                <a:latin typeface="Calibri" panose="020F0502020204030204" pitchFamily="34" charset="0"/>
              </a:rPr>
              <a:t>• Primary prevention initiatives are defined as a systematic process that promote safe and healthy environments and behaviors, primary prevention strategies seek to prevent first-time perpetration or victimization, (i.e., teen dating violence, healthy relationships). The CDC Technical Packages for Violence Prevention can be found at https://www.cdc.gov/violenceprevention/pub/technical-packages.html. </a:t>
            </a:r>
          </a:p>
        </p:txBody>
      </p:sp>
    </p:spTree>
    <p:extLst>
      <p:ext uri="{BB962C8B-B14F-4D97-AF65-F5344CB8AC3E}">
        <p14:creationId xmlns:p14="http://schemas.microsoft.com/office/powerpoint/2010/main" val="269691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7062B5-E941-4297-93E0-E1AE2A9960E3}"/>
              </a:ext>
            </a:extLst>
          </p:cNvPr>
          <p:cNvSpPr>
            <a:spLocks noGrp="1"/>
          </p:cNvSpPr>
          <p:nvPr>
            <p:ph type="title"/>
          </p:nvPr>
        </p:nvSpPr>
        <p:spPr>
          <a:xfrm>
            <a:off x="640079" y="2053641"/>
            <a:ext cx="3669161" cy="2760098"/>
          </a:xfrm>
        </p:spPr>
        <p:txBody>
          <a:bodyPr>
            <a:normAutofit/>
          </a:bodyPr>
          <a:lstStyle/>
          <a:p>
            <a:r>
              <a:rPr lang="en-US">
                <a:solidFill>
                  <a:srgbClr val="FFFFFF"/>
                </a:solidFill>
              </a:rPr>
              <a:t>Continued Allowable Activities with DVPT funds….</a:t>
            </a:r>
          </a:p>
        </p:txBody>
      </p:sp>
      <p:sp>
        <p:nvSpPr>
          <p:cNvPr id="3" name="Content Placeholder 2">
            <a:extLst>
              <a:ext uri="{FF2B5EF4-FFF2-40B4-BE49-F238E27FC236}">
                <a16:creationId xmlns:a16="http://schemas.microsoft.com/office/drawing/2014/main" id="{E8CB0715-B0A0-4643-8404-A22D55E734E4}"/>
              </a:ext>
            </a:extLst>
          </p:cNvPr>
          <p:cNvSpPr>
            <a:spLocks noGrp="1"/>
          </p:cNvSpPr>
          <p:nvPr>
            <p:ph idx="1"/>
          </p:nvPr>
        </p:nvSpPr>
        <p:spPr>
          <a:xfrm>
            <a:off x="6090573" y="0"/>
            <a:ext cx="6082109" cy="6858000"/>
          </a:xfrm>
        </p:spPr>
        <p:txBody>
          <a:bodyPr anchor="ctr">
            <a:normAutofit/>
          </a:bodyPr>
          <a:lstStyle/>
          <a:p>
            <a:pPr marL="0" indent="0">
              <a:buNone/>
            </a:pPr>
            <a:r>
              <a:rPr lang="en-US" sz="1400" b="0" i="0" u="none" strike="noStrike" baseline="0" dirty="0">
                <a:solidFill>
                  <a:srgbClr val="000000"/>
                </a:solidFill>
                <a:latin typeface="Calibri" panose="020F0502020204030204" pitchFamily="34" charset="0"/>
              </a:rPr>
              <a:t>(4) Develop and establish training programs for professionals, paraprofessionals, or volunteers who are engaged in the areas related to the prevention or intervention of domestic violence. Training includes training others in the community as well as staff and volunteer training. </a:t>
            </a:r>
          </a:p>
          <a:p>
            <a:pPr marL="0" indent="0">
              <a:buNone/>
            </a:pPr>
            <a:r>
              <a:rPr lang="en-US" sz="1400" b="0" i="0" u="none" strike="noStrike" baseline="0" dirty="0">
                <a:solidFill>
                  <a:srgbClr val="000000"/>
                </a:solidFill>
                <a:latin typeface="Calibri" panose="020F0502020204030204" pitchFamily="34" charset="0"/>
              </a:rPr>
              <a:t>(5) Develop a coordinated effort to address the system response to domestic violence. A system response can include: </a:t>
            </a:r>
          </a:p>
          <a:p>
            <a:pPr marL="0" indent="0">
              <a:buNone/>
            </a:pPr>
            <a:r>
              <a:rPr lang="en-US" sz="1400" b="0" i="0" u="none" strike="noStrike" baseline="0" dirty="0">
                <a:solidFill>
                  <a:srgbClr val="000000"/>
                </a:solidFill>
                <a:latin typeface="Calibri" panose="020F0502020204030204" pitchFamily="34" charset="0"/>
              </a:rPr>
              <a:t>• Collaboration with local or statewide agencies and organizations that interface with survivors. </a:t>
            </a:r>
          </a:p>
          <a:p>
            <a:pPr marL="0" indent="0">
              <a:buNone/>
            </a:pPr>
            <a:r>
              <a:rPr lang="en-US" sz="1400" b="0" i="0" u="none" strike="noStrike" baseline="0" dirty="0">
                <a:solidFill>
                  <a:srgbClr val="000000"/>
                </a:solidFill>
                <a:latin typeface="Calibri" panose="020F0502020204030204" pitchFamily="34" charset="0"/>
              </a:rPr>
              <a:t>• Providing technical assistance to agencies that work with survivors. </a:t>
            </a:r>
          </a:p>
          <a:p>
            <a:pPr marL="0" indent="0">
              <a:buNone/>
            </a:pPr>
            <a:r>
              <a:rPr lang="en-US" sz="1400" b="0" i="0" u="none" strike="noStrike" baseline="0" dirty="0">
                <a:solidFill>
                  <a:srgbClr val="000000"/>
                </a:solidFill>
                <a:latin typeface="Calibri" panose="020F0502020204030204" pitchFamily="34" charset="0"/>
              </a:rPr>
              <a:t>• Participating or collaborating with a local task force, commission or advisory council to address domestic violence. </a:t>
            </a:r>
          </a:p>
          <a:p>
            <a:pPr marL="0" indent="0">
              <a:buNone/>
            </a:pPr>
            <a:r>
              <a:rPr lang="en-US" sz="1400" b="0" i="0" u="none" strike="noStrike" baseline="0" dirty="0">
                <a:solidFill>
                  <a:srgbClr val="000000"/>
                </a:solidFill>
                <a:latin typeface="Calibri" panose="020F0502020204030204" pitchFamily="34" charset="0"/>
              </a:rPr>
              <a:t>(6) Increase organizational capacity through meeting data collection and technology needs. </a:t>
            </a:r>
          </a:p>
          <a:p>
            <a:pPr marL="0" indent="0">
              <a:buNone/>
            </a:pPr>
            <a:r>
              <a:rPr lang="en-US" sz="1400" b="0" i="0" u="none" strike="noStrike" baseline="0" dirty="0">
                <a:solidFill>
                  <a:srgbClr val="000000"/>
                </a:solidFill>
                <a:latin typeface="Calibri" panose="020F0502020204030204" pitchFamily="34" charset="0"/>
              </a:rPr>
              <a:t>(7) Provide emergency one-time flexible funding to support survivors’ immediate financial needs. Emergency financial assistance is defined as financial assistance not to exceed $500 per client that assists survivors with re/establishing their lives free of domestic violence. This may include but is not limited to rental assistance, utility deposits, car repairs, phone costs. A maximum of $10,000 per agency may be requested for emergency financial assistance and supporting documentation will be required for reimbursement. </a:t>
            </a:r>
          </a:p>
          <a:p>
            <a:pPr marL="0" indent="0">
              <a:buNone/>
            </a:pPr>
            <a:r>
              <a:rPr lang="en-US" sz="1400" b="0" i="0" u="none" strike="noStrike" baseline="0" dirty="0">
                <a:solidFill>
                  <a:srgbClr val="000000"/>
                </a:solidFill>
                <a:latin typeface="Calibri" panose="020F0502020204030204" pitchFamily="34" charset="0"/>
              </a:rPr>
              <a:t>(8) Provide or coordinate language access services for victims/survivors of domestic violence. Language access allows for people with limited English proficiency to use and benefit from a wide range of services. Any organization that receives funding is required to provide language access to its services. Types of language access services include in-person (face-to-face) interpreting, remote (telephone &amp; video) interpreting, and document translation. </a:t>
            </a:r>
          </a:p>
        </p:txBody>
      </p:sp>
    </p:spTree>
    <p:extLst>
      <p:ext uri="{BB962C8B-B14F-4D97-AF65-F5344CB8AC3E}">
        <p14:creationId xmlns:p14="http://schemas.microsoft.com/office/powerpoint/2010/main" val="222852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2087</Words>
  <Application>Microsoft Office PowerPoint</Application>
  <PresentationFormat>Widescreen</PresentationFormat>
  <Paragraphs>151</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 2021-2023 Domestic Violence Prevention and Treatment RFP Webinar</vt:lpstr>
      <vt:lpstr>Thanks for joining us today:  Please keep your lines muted during the presentation.   Webinar is being recorded. It will be on ICJI website by next Tuesday, December 22nd.   Questions and Answers at the end.   Feel Free to utilize the chat box during the webinar.  </vt:lpstr>
      <vt:lpstr>Accessing the RFP</vt:lpstr>
      <vt:lpstr>2021-2023 Domestic Violence Prevention and Treatment Grant Application</vt:lpstr>
      <vt:lpstr>PowerPoint Presentation</vt:lpstr>
      <vt:lpstr>Important Note in RFP:</vt:lpstr>
      <vt:lpstr>Entities Eligible for DVPT Funding: (An entity is eligible to receive funding if it furnishes, agrees to furnish, or arranges with a third party to furnish all the following services)</vt:lpstr>
      <vt:lpstr>Allowable Activities with DVPT funds:</vt:lpstr>
      <vt:lpstr>Continued Allowable Activities with DVPT funds….</vt:lpstr>
      <vt:lpstr>Ineligible Items</vt:lpstr>
      <vt:lpstr>Initiating an application in IntelliGrants</vt:lpstr>
      <vt:lpstr>Steps to initiating an application in IntelliGrants (ICJI’s Grant Management system):</vt:lpstr>
      <vt:lpstr>PowerPoint Presentation</vt:lpstr>
      <vt:lpstr>PowerPoint Presentation</vt:lpstr>
      <vt:lpstr>DVPT Application</vt:lpstr>
      <vt:lpstr>Forms that need to be completed: </vt:lpstr>
      <vt:lpstr>PowerPoint Presentation</vt:lpstr>
      <vt:lpstr>PowerPoint Presentation</vt:lpstr>
      <vt:lpstr>PowerPoint Presentation</vt:lpstr>
      <vt:lpstr>Budget</vt:lpstr>
      <vt:lpstr>Personnel</vt:lpstr>
      <vt:lpstr>Employee Benefit </vt:lpstr>
      <vt:lpstr>Supplies &amp; Operating</vt:lpstr>
      <vt:lpstr>Equipment</vt:lpstr>
      <vt:lpstr>Travel </vt:lpstr>
      <vt:lpstr>Consults and Contractors </vt:lpstr>
      <vt:lpstr>PowerPoint Presentation</vt:lpstr>
      <vt:lpstr>Budget Narrative </vt:lpstr>
      <vt:lpstr>Attachments:</vt:lpstr>
      <vt:lpstr>PowerPoint Presentation</vt:lpstr>
      <vt:lpstr>Questions?</vt:lpstr>
      <vt:lpstr>Thanks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2021-2023 Domestic Violence Prevention and Treatment RFP Webinar</dc:title>
  <dc:creator>Strevels, Sarah</dc:creator>
  <cp:lastModifiedBy>Strevels, Sarah</cp:lastModifiedBy>
  <cp:revision>2</cp:revision>
  <dcterms:created xsi:type="dcterms:W3CDTF">2020-12-18T00:42:11Z</dcterms:created>
  <dcterms:modified xsi:type="dcterms:W3CDTF">2020-12-18T13:46:03Z</dcterms:modified>
</cp:coreProperties>
</file>