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6" r:id="rId2"/>
    <p:sldId id="257" r:id="rId3"/>
    <p:sldId id="259" r:id="rId4"/>
    <p:sldId id="258" r:id="rId5"/>
    <p:sldId id="263" r:id="rId6"/>
    <p:sldId id="264" r:id="rId7"/>
    <p:sldId id="267" r:id="rId8"/>
    <p:sldId id="268" r:id="rId9"/>
    <p:sldId id="269" r:id="rId10"/>
    <p:sldId id="270" r:id="rId11"/>
    <p:sldId id="271" r:id="rId12"/>
    <p:sldId id="272" r:id="rId13"/>
    <p:sldId id="273" r:id="rId14"/>
    <p:sldId id="260" r:id="rId15"/>
    <p:sldId id="262" r:id="rId16"/>
    <p:sldId id="275" r:id="rId17"/>
    <p:sldId id="277" r:id="rId18"/>
    <p:sldId id="278" r:id="rId19"/>
    <p:sldId id="279" r:id="rId20"/>
    <p:sldId id="266" r:id="rId21"/>
    <p:sldId id="286" r:id="rId22"/>
    <p:sldId id="287" r:id="rId23"/>
    <p:sldId id="288" r:id="rId24"/>
    <p:sldId id="289" r:id="rId25"/>
    <p:sldId id="290"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04040"/>
    <a:srgbClr val="FFC000"/>
    <a:srgbClr val="E7E6E6"/>
    <a:srgbClr val="FFD9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70939" autoAdjust="0"/>
  </p:normalViewPr>
  <p:slideViewPr>
    <p:cSldViewPr snapToGrid="0">
      <p:cViewPr varScale="1">
        <p:scale>
          <a:sx n="63" d="100"/>
          <a:sy n="63" d="100"/>
        </p:scale>
        <p:origin x="161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1552BDF-CC6A-42DD-9825-C6FD7A02BE1F}" type="doc">
      <dgm:prSet loTypeId="urn:microsoft.com/office/officeart/2005/8/layout/list1" loCatId="list" qsTypeId="urn:microsoft.com/office/officeart/2005/8/quickstyle/simple1" qsCatId="simple" csTypeId="urn:microsoft.com/office/officeart/2005/8/colors/colorful2" csCatId="colorful" phldr="1"/>
      <dgm:spPr/>
      <dgm:t>
        <a:bodyPr/>
        <a:lstStyle/>
        <a:p>
          <a:endParaRPr lang="en-US"/>
        </a:p>
      </dgm:t>
    </dgm:pt>
    <dgm:pt modelId="{88431157-218C-4AFF-94F8-024ECED897E2}">
      <dgm:prSet/>
      <dgm:spPr>
        <a:solidFill>
          <a:srgbClr val="FFC000"/>
        </a:solidFill>
      </dgm:spPr>
      <dgm:t>
        <a:bodyPr/>
        <a:lstStyle/>
        <a:p>
          <a:r>
            <a:rPr lang="en-US" dirty="0">
              <a:solidFill>
                <a:schemeClr val="tx1"/>
              </a:solidFill>
            </a:rPr>
            <a:t>Contact</a:t>
          </a:r>
          <a:r>
            <a:rPr lang="en-US" dirty="0"/>
            <a:t> </a:t>
          </a:r>
        </a:p>
      </dgm:t>
    </dgm:pt>
    <dgm:pt modelId="{03710A3A-01D7-4747-89BF-9629129D6F3F}" type="parTrans" cxnId="{00725FB6-FF57-43FC-9164-7996A6819AFD}">
      <dgm:prSet/>
      <dgm:spPr/>
      <dgm:t>
        <a:bodyPr/>
        <a:lstStyle/>
        <a:p>
          <a:endParaRPr lang="en-US"/>
        </a:p>
      </dgm:t>
    </dgm:pt>
    <dgm:pt modelId="{CDB8D9BE-91FC-438B-B618-9B5126531B6E}" type="sibTrans" cxnId="{00725FB6-FF57-43FC-9164-7996A6819AFD}">
      <dgm:prSet/>
      <dgm:spPr/>
      <dgm:t>
        <a:bodyPr/>
        <a:lstStyle/>
        <a:p>
          <a:endParaRPr lang="en-US"/>
        </a:p>
      </dgm:t>
    </dgm:pt>
    <dgm:pt modelId="{03F869C8-A598-4F56-8532-759E5F7A6E17}">
      <dgm:prSet/>
      <dgm:spPr>
        <a:ln>
          <a:solidFill>
            <a:schemeClr val="tx1"/>
          </a:solidFill>
        </a:ln>
      </dgm:spPr>
      <dgm:t>
        <a:bodyPr/>
        <a:lstStyle/>
        <a:p>
          <a:r>
            <a:rPr lang="en-US" dirty="0"/>
            <a:t>Points of Contact for the grant (CJI will notify these individuals of your award notice) </a:t>
          </a:r>
        </a:p>
      </dgm:t>
    </dgm:pt>
    <dgm:pt modelId="{438700E7-B94A-4839-9D5A-422C2CDD7363}" type="parTrans" cxnId="{4157B54D-7882-4D30-B2B1-E5358CCE8D02}">
      <dgm:prSet/>
      <dgm:spPr/>
      <dgm:t>
        <a:bodyPr/>
        <a:lstStyle/>
        <a:p>
          <a:endParaRPr lang="en-US"/>
        </a:p>
      </dgm:t>
    </dgm:pt>
    <dgm:pt modelId="{4FD4B4DD-D5E5-44ED-8836-3CAF6B78F0FF}" type="sibTrans" cxnId="{4157B54D-7882-4D30-B2B1-E5358CCE8D02}">
      <dgm:prSet/>
      <dgm:spPr/>
      <dgm:t>
        <a:bodyPr/>
        <a:lstStyle/>
        <a:p>
          <a:endParaRPr lang="en-US"/>
        </a:p>
      </dgm:t>
    </dgm:pt>
    <dgm:pt modelId="{B5040C98-B139-489E-922F-A4F9DBDA18A5}">
      <dgm:prSet/>
      <dgm:spPr>
        <a:solidFill>
          <a:srgbClr val="FFC000"/>
        </a:solidFill>
      </dgm:spPr>
      <dgm:t>
        <a:bodyPr/>
        <a:lstStyle/>
        <a:p>
          <a:r>
            <a:rPr lang="en-US" dirty="0">
              <a:solidFill>
                <a:schemeClr val="tx1"/>
              </a:solidFill>
            </a:rPr>
            <a:t>Project Information</a:t>
          </a:r>
        </a:p>
      </dgm:t>
    </dgm:pt>
    <dgm:pt modelId="{B7CDE0B4-8FDF-434F-B4B3-41300E62E196}" type="parTrans" cxnId="{5011E239-7333-4DCA-A638-E1C3A227DBA6}">
      <dgm:prSet/>
      <dgm:spPr/>
      <dgm:t>
        <a:bodyPr/>
        <a:lstStyle/>
        <a:p>
          <a:endParaRPr lang="en-US"/>
        </a:p>
      </dgm:t>
    </dgm:pt>
    <dgm:pt modelId="{58DFCEB0-1651-4496-9FC3-6441F1D782CB}" type="sibTrans" cxnId="{5011E239-7333-4DCA-A638-E1C3A227DBA6}">
      <dgm:prSet/>
      <dgm:spPr/>
      <dgm:t>
        <a:bodyPr/>
        <a:lstStyle/>
        <a:p>
          <a:endParaRPr lang="en-US"/>
        </a:p>
      </dgm:t>
    </dgm:pt>
    <dgm:pt modelId="{22DAB90F-08E1-4DF3-ABD7-7CA32FBCD37C}">
      <dgm:prSet/>
      <dgm:spPr>
        <a:ln>
          <a:solidFill>
            <a:schemeClr val="tx1"/>
          </a:solidFill>
        </a:ln>
      </dgm:spPr>
      <dgm:t>
        <a:bodyPr/>
        <a:lstStyle/>
        <a:p>
          <a:r>
            <a:rPr lang="en-US"/>
            <a:t>SAMs Registration must be up-to-date</a:t>
          </a:r>
        </a:p>
      </dgm:t>
    </dgm:pt>
    <dgm:pt modelId="{6E054AF3-40BB-4AFE-A7A1-66A6F1B4878D}" type="parTrans" cxnId="{23AE807F-CDB3-44D1-A366-EBD9A9E315AC}">
      <dgm:prSet/>
      <dgm:spPr/>
      <dgm:t>
        <a:bodyPr/>
        <a:lstStyle/>
        <a:p>
          <a:endParaRPr lang="en-US"/>
        </a:p>
      </dgm:t>
    </dgm:pt>
    <dgm:pt modelId="{F21B92F7-2313-4637-BDAB-83B4A1A05126}" type="sibTrans" cxnId="{23AE807F-CDB3-44D1-A366-EBD9A9E315AC}">
      <dgm:prSet/>
      <dgm:spPr/>
      <dgm:t>
        <a:bodyPr/>
        <a:lstStyle/>
        <a:p>
          <a:endParaRPr lang="en-US"/>
        </a:p>
      </dgm:t>
    </dgm:pt>
    <dgm:pt modelId="{7016F457-6FB6-4A57-925F-43BC2D2A88FA}">
      <dgm:prSet/>
      <dgm:spPr>
        <a:ln>
          <a:solidFill>
            <a:schemeClr val="tx1"/>
          </a:solidFill>
        </a:ln>
      </dgm:spPr>
      <dgm:t>
        <a:bodyPr/>
        <a:lstStyle/>
        <a:p>
          <a:r>
            <a:rPr lang="en-US" dirty="0"/>
            <a:t>Audit </a:t>
          </a:r>
        </a:p>
      </dgm:t>
    </dgm:pt>
    <dgm:pt modelId="{AB0C0685-42C5-40A9-A4AF-7A66DFCF74D3}" type="parTrans" cxnId="{E970A9F8-B5E4-4A62-B9C8-5732002641CC}">
      <dgm:prSet/>
      <dgm:spPr/>
      <dgm:t>
        <a:bodyPr/>
        <a:lstStyle/>
        <a:p>
          <a:endParaRPr lang="en-US"/>
        </a:p>
      </dgm:t>
    </dgm:pt>
    <dgm:pt modelId="{D48C3A9A-54B0-47A0-8529-F7F4F69DAD6B}" type="sibTrans" cxnId="{E970A9F8-B5E4-4A62-B9C8-5732002641CC}">
      <dgm:prSet/>
      <dgm:spPr/>
      <dgm:t>
        <a:bodyPr/>
        <a:lstStyle/>
        <a:p>
          <a:endParaRPr lang="en-US"/>
        </a:p>
      </dgm:t>
    </dgm:pt>
    <dgm:pt modelId="{66C9C794-C0F0-4C33-A3A4-0C9B4228C993}">
      <dgm:prSet/>
      <dgm:spPr>
        <a:ln>
          <a:solidFill>
            <a:schemeClr val="tx1"/>
          </a:solidFill>
        </a:ln>
      </dgm:spPr>
      <dgm:t>
        <a:bodyPr/>
        <a:lstStyle/>
        <a:p>
          <a:r>
            <a:rPr lang="en-US" dirty="0"/>
            <a:t>If you receive more than $750,000 in </a:t>
          </a:r>
          <a:r>
            <a:rPr lang="en-US" b="1" dirty="0"/>
            <a:t>federal</a:t>
          </a:r>
          <a:r>
            <a:rPr lang="en-US" dirty="0"/>
            <a:t> grant funds, you are required to have an audit. This will be requested if CJI is aware that you receive more than $750,000.</a:t>
          </a:r>
        </a:p>
      </dgm:t>
    </dgm:pt>
    <dgm:pt modelId="{30AB8DCE-DCA2-4165-9668-DC1757875907}" type="parTrans" cxnId="{BBF21FC0-2164-494C-A67E-BB0F83EDF9AF}">
      <dgm:prSet/>
      <dgm:spPr/>
      <dgm:t>
        <a:bodyPr/>
        <a:lstStyle/>
        <a:p>
          <a:endParaRPr lang="en-US"/>
        </a:p>
      </dgm:t>
    </dgm:pt>
    <dgm:pt modelId="{D4FC2E51-37D0-4CA8-A3F3-1088DB1EF246}" type="sibTrans" cxnId="{BBF21FC0-2164-494C-A67E-BB0F83EDF9AF}">
      <dgm:prSet/>
      <dgm:spPr/>
      <dgm:t>
        <a:bodyPr/>
        <a:lstStyle/>
        <a:p>
          <a:endParaRPr lang="en-US"/>
        </a:p>
      </dgm:t>
    </dgm:pt>
    <dgm:pt modelId="{C185A0DD-08A7-4C2E-9C61-04D5F75C06F4}">
      <dgm:prSet/>
      <dgm:spPr>
        <a:solidFill>
          <a:srgbClr val="FFC000"/>
        </a:solidFill>
      </dgm:spPr>
      <dgm:t>
        <a:bodyPr/>
        <a:lstStyle/>
        <a:p>
          <a:r>
            <a:rPr lang="en-US" dirty="0">
              <a:solidFill>
                <a:schemeClr val="tx1"/>
              </a:solidFill>
            </a:rPr>
            <a:t>Programmatic</a:t>
          </a:r>
          <a:r>
            <a:rPr lang="en-US" dirty="0"/>
            <a:t> </a:t>
          </a:r>
          <a:r>
            <a:rPr lang="en-US" dirty="0">
              <a:solidFill>
                <a:schemeClr val="tx1"/>
              </a:solidFill>
            </a:rPr>
            <a:t>Information</a:t>
          </a:r>
        </a:p>
      </dgm:t>
    </dgm:pt>
    <dgm:pt modelId="{0932C735-6CB5-4FB8-8401-55245F7D7B29}" type="parTrans" cxnId="{6F30EAB3-63BD-48A7-8CA0-92DE2E687515}">
      <dgm:prSet/>
      <dgm:spPr/>
      <dgm:t>
        <a:bodyPr/>
        <a:lstStyle/>
        <a:p>
          <a:endParaRPr lang="en-US"/>
        </a:p>
      </dgm:t>
    </dgm:pt>
    <dgm:pt modelId="{C5101842-D8E2-4E14-8549-128D564B7C8F}" type="sibTrans" cxnId="{6F30EAB3-63BD-48A7-8CA0-92DE2E687515}">
      <dgm:prSet/>
      <dgm:spPr/>
      <dgm:t>
        <a:bodyPr/>
        <a:lstStyle/>
        <a:p>
          <a:endParaRPr lang="en-US"/>
        </a:p>
      </dgm:t>
    </dgm:pt>
    <dgm:pt modelId="{F6B88CA5-051E-4D56-8BE4-4855BD5495E1}">
      <dgm:prSet/>
      <dgm:spPr>
        <a:ln>
          <a:solidFill>
            <a:srgbClr val="404040"/>
          </a:solidFill>
        </a:ln>
      </dgm:spPr>
      <dgm:t>
        <a:bodyPr/>
        <a:lstStyle/>
        <a:p>
          <a:r>
            <a:rPr lang="en-US" dirty="0"/>
            <a:t>Information about your proposed DVPT grant</a:t>
          </a:r>
        </a:p>
      </dgm:t>
    </dgm:pt>
    <dgm:pt modelId="{67E6A8DD-763E-41B7-BD4F-9CC33E217F66}" type="parTrans" cxnId="{6CD54658-703B-41E1-8BD1-3DABF9FC849D}">
      <dgm:prSet/>
      <dgm:spPr/>
      <dgm:t>
        <a:bodyPr/>
        <a:lstStyle/>
        <a:p>
          <a:endParaRPr lang="en-US"/>
        </a:p>
      </dgm:t>
    </dgm:pt>
    <dgm:pt modelId="{974AB45D-CF65-47F0-9003-C6A79CE929A4}" type="sibTrans" cxnId="{6CD54658-703B-41E1-8BD1-3DABF9FC849D}">
      <dgm:prSet/>
      <dgm:spPr/>
      <dgm:t>
        <a:bodyPr/>
        <a:lstStyle/>
        <a:p>
          <a:endParaRPr lang="en-US"/>
        </a:p>
      </dgm:t>
    </dgm:pt>
    <dgm:pt modelId="{BB219ADC-8E88-4D1B-9F8C-D66D02B17CDB}">
      <dgm:prSet/>
      <dgm:spPr>
        <a:solidFill>
          <a:srgbClr val="FFC000"/>
        </a:solidFill>
      </dgm:spPr>
      <dgm:t>
        <a:bodyPr/>
        <a:lstStyle/>
        <a:p>
          <a:r>
            <a:rPr lang="en-US">
              <a:solidFill>
                <a:schemeClr val="tx1"/>
              </a:solidFill>
            </a:rPr>
            <a:t>Problem Statement &amp; Analysis </a:t>
          </a:r>
        </a:p>
      </dgm:t>
    </dgm:pt>
    <dgm:pt modelId="{4ADA0C1B-10A1-432E-9A09-64BDE3698D7A}" type="parTrans" cxnId="{330DE1D7-0BC0-45CE-B767-79A13DFB9BBD}">
      <dgm:prSet/>
      <dgm:spPr/>
      <dgm:t>
        <a:bodyPr/>
        <a:lstStyle/>
        <a:p>
          <a:endParaRPr lang="en-US"/>
        </a:p>
      </dgm:t>
    </dgm:pt>
    <dgm:pt modelId="{7D9FC233-2923-4FB6-A60A-B90F1D0EB28C}" type="sibTrans" cxnId="{330DE1D7-0BC0-45CE-B767-79A13DFB9BBD}">
      <dgm:prSet/>
      <dgm:spPr/>
      <dgm:t>
        <a:bodyPr/>
        <a:lstStyle/>
        <a:p>
          <a:endParaRPr lang="en-US"/>
        </a:p>
      </dgm:t>
    </dgm:pt>
    <dgm:pt modelId="{CBB1A828-FF7A-49E4-BC80-B680710D8784}">
      <dgm:prSet/>
      <dgm:spPr>
        <a:ln>
          <a:solidFill>
            <a:schemeClr val="tx1"/>
          </a:solidFill>
        </a:ln>
      </dgm:spPr>
      <dgm:t>
        <a:bodyPr/>
        <a:lstStyle/>
        <a:p>
          <a:r>
            <a:rPr lang="en-US" dirty="0"/>
            <a:t>All government agency’s audits are included in the County audit and should all have one attached</a:t>
          </a:r>
        </a:p>
      </dgm:t>
    </dgm:pt>
    <dgm:pt modelId="{585ECA6F-2CD4-448A-AD5B-C813DECBC7DE}" type="parTrans" cxnId="{2FC62D04-7638-43F4-B807-067425697DD9}">
      <dgm:prSet/>
      <dgm:spPr/>
      <dgm:t>
        <a:bodyPr/>
        <a:lstStyle/>
        <a:p>
          <a:endParaRPr lang="en-US"/>
        </a:p>
      </dgm:t>
    </dgm:pt>
    <dgm:pt modelId="{7B3C27A9-BE7F-4347-A5E6-B7C9490AD3FA}" type="sibTrans" cxnId="{2FC62D04-7638-43F4-B807-067425697DD9}">
      <dgm:prSet/>
      <dgm:spPr/>
      <dgm:t>
        <a:bodyPr/>
        <a:lstStyle/>
        <a:p>
          <a:endParaRPr lang="en-US"/>
        </a:p>
      </dgm:t>
    </dgm:pt>
    <dgm:pt modelId="{442EFB6A-385E-4550-8B7A-01B6CC45F1C0}" type="pres">
      <dgm:prSet presAssocID="{61552BDF-CC6A-42DD-9825-C6FD7A02BE1F}" presName="linear" presStyleCnt="0">
        <dgm:presLayoutVars>
          <dgm:dir/>
          <dgm:animLvl val="lvl"/>
          <dgm:resizeHandles val="exact"/>
        </dgm:presLayoutVars>
      </dgm:prSet>
      <dgm:spPr/>
    </dgm:pt>
    <dgm:pt modelId="{72E3BE96-611C-4516-A00A-C84FF3F558D7}" type="pres">
      <dgm:prSet presAssocID="{88431157-218C-4AFF-94F8-024ECED897E2}" presName="parentLin" presStyleCnt="0"/>
      <dgm:spPr/>
    </dgm:pt>
    <dgm:pt modelId="{66E5EEBB-8AFD-4A33-BBB5-6FC0CFC37B1C}" type="pres">
      <dgm:prSet presAssocID="{88431157-218C-4AFF-94F8-024ECED897E2}" presName="parentLeftMargin" presStyleLbl="node1" presStyleIdx="0" presStyleCnt="4"/>
      <dgm:spPr/>
    </dgm:pt>
    <dgm:pt modelId="{1F31143A-946F-4EAA-AD90-BE9128605CCA}" type="pres">
      <dgm:prSet presAssocID="{88431157-218C-4AFF-94F8-024ECED897E2}" presName="parentText" presStyleLbl="node1" presStyleIdx="0" presStyleCnt="4">
        <dgm:presLayoutVars>
          <dgm:chMax val="0"/>
          <dgm:bulletEnabled val="1"/>
        </dgm:presLayoutVars>
      </dgm:prSet>
      <dgm:spPr/>
    </dgm:pt>
    <dgm:pt modelId="{D93AAA2F-73CE-4B67-8E77-F643E1AF0B4C}" type="pres">
      <dgm:prSet presAssocID="{88431157-218C-4AFF-94F8-024ECED897E2}" presName="negativeSpace" presStyleCnt="0"/>
      <dgm:spPr/>
    </dgm:pt>
    <dgm:pt modelId="{8D163792-47B3-4E13-A9CA-6A999A1FD70B}" type="pres">
      <dgm:prSet presAssocID="{88431157-218C-4AFF-94F8-024ECED897E2}" presName="childText" presStyleLbl="conFgAcc1" presStyleIdx="0" presStyleCnt="4">
        <dgm:presLayoutVars>
          <dgm:bulletEnabled val="1"/>
        </dgm:presLayoutVars>
      </dgm:prSet>
      <dgm:spPr/>
    </dgm:pt>
    <dgm:pt modelId="{58E40F9C-8DE1-4EE1-A56F-5D493B427723}" type="pres">
      <dgm:prSet presAssocID="{CDB8D9BE-91FC-438B-B618-9B5126531B6E}" presName="spaceBetweenRectangles" presStyleCnt="0"/>
      <dgm:spPr/>
    </dgm:pt>
    <dgm:pt modelId="{91A978D8-D9D8-40C6-A8DD-4B62AA70A261}" type="pres">
      <dgm:prSet presAssocID="{B5040C98-B139-489E-922F-A4F9DBDA18A5}" presName="parentLin" presStyleCnt="0"/>
      <dgm:spPr/>
    </dgm:pt>
    <dgm:pt modelId="{F9D3729C-5D8F-465C-9001-9239FE0EEFCB}" type="pres">
      <dgm:prSet presAssocID="{B5040C98-B139-489E-922F-A4F9DBDA18A5}" presName="parentLeftMargin" presStyleLbl="node1" presStyleIdx="0" presStyleCnt="4"/>
      <dgm:spPr/>
    </dgm:pt>
    <dgm:pt modelId="{45C93E20-3177-4902-B1AB-FFCD3087FE84}" type="pres">
      <dgm:prSet presAssocID="{B5040C98-B139-489E-922F-A4F9DBDA18A5}" presName="parentText" presStyleLbl="node1" presStyleIdx="1" presStyleCnt="4">
        <dgm:presLayoutVars>
          <dgm:chMax val="0"/>
          <dgm:bulletEnabled val="1"/>
        </dgm:presLayoutVars>
      </dgm:prSet>
      <dgm:spPr/>
    </dgm:pt>
    <dgm:pt modelId="{136B6393-74C2-46C8-AFB8-C7C6C48E6168}" type="pres">
      <dgm:prSet presAssocID="{B5040C98-B139-489E-922F-A4F9DBDA18A5}" presName="negativeSpace" presStyleCnt="0"/>
      <dgm:spPr/>
    </dgm:pt>
    <dgm:pt modelId="{77F524D7-C608-41DF-A662-A9C731FECC30}" type="pres">
      <dgm:prSet presAssocID="{B5040C98-B139-489E-922F-A4F9DBDA18A5}" presName="childText" presStyleLbl="conFgAcc1" presStyleIdx="1" presStyleCnt="4">
        <dgm:presLayoutVars>
          <dgm:bulletEnabled val="1"/>
        </dgm:presLayoutVars>
      </dgm:prSet>
      <dgm:spPr/>
    </dgm:pt>
    <dgm:pt modelId="{720693D4-1EF8-4CB5-A6BF-9786D47251D7}" type="pres">
      <dgm:prSet presAssocID="{58DFCEB0-1651-4496-9FC3-6441F1D782CB}" presName="spaceBetweenRectangles" presStyleCnt="0"/>
      <dgm:spPr/>
    </dgm:pt>
    <dgm:pt modelId="{4E151F9C-3DFA-4859-B58B-57745378E96E}" type="pres">
      <dgm:prSet presAssocID="{C185A0DD-08A7-4C2E-9C61-04D5F75C06F4}" presName="parentLin" presStyleCnt="0"/>
      <dgm:spPr/>
    </dgm:pt>
    <dgm:pt modelId="{7721363E-36EB-41BC-82D8-5666AE10CF96}" type="pres">
      <dgm:prSet presAssocID="{C185A0DD-08A7-4C2E-9C61-04D5F75C06F4}" presName="parentLeftMargin" presStyleLbl="node1" presStyleIdx="1" presStyleCnt="4"/>
      <dgm:spPr/>
    </dgm:pt>
    <dgm:pt modelId="{3B15A007-6654-440C-BC15-20CDD4B4FCD6}" type="pres">
      <dgm:prSet presAssocID="{C185A0DD-08A7-4C2E-9C61-04D5F75C06F4}" presName="parentText" presStyleLbl="node1" presStyleIdx="2" presStyleCnt="4">
        <dgm:presLayoutVars>
          <dgm:chMax val="0"/>
          <dgm:bulletEnabled val="1"/>
        </dgm:presLayoutVars>
      </dgm:prSet>
      <dgm:spPr/>
    </dgm:pt>
    <dgm:pt modelId="{F6F0F4D7-E787-4303-8270-084337106A9C}" type="pres">
      <dgm:prSet presAssocID="{C185A0DD-08A7-4C2E-9C61-04D5F75C06F4}" presName="negativeSpace" presStyleCnt="0"/>
      <dgm:spPr/>
    </dgm:pt>
    <dgm:pt modelId="{91A0F981-C60E-40C0-835F-843C807007E6}" type="pres">
      <dgm:prSet presAssocID="{C185A0DD-08A7-4C2E-9C61-04D5F75C06F4}" presName="childText" presStyleLbl="conFgAcc1" presStyleIdx="2" presStyleCnt="4">
        <dgm:presLayoutVars>
          <dgm:bulletEnabled val="1"/>
        </dgm:presLayoutVars>
      </dgm:prSet>
      <dgm:spPr/>
    </dgm:pt>
    <dgm:pt modelId="{07C8F803-3A42-465D-B261-E02F2D014358}" type="pres">
      <dgm:prSet presAssocID="{C5101842-D8E2-4E14-8549-128D564B7C8F}" presName="spaceBetweenRectangles" presStyleCnt="0"/>
      <dgm:spPr/>
    </dgm:pt>
    <dgm:pt modelId="{F1B98AC4-B3A9-41B0-B319-32199C005B2D}" type="pres">
      <dgm:prSet presAssocID="{BB219ADC-8E88-4D1B-9F8C-D66D02B17CDB}" presName="parentLin" presStyleCnt="0"/>
      <dgm:spPr/>
    </dgm:pt>
    <dgm:pt modelId="{14E9FE5A-BEDD-46BC-A758-747D81AB5042}" type="pres">
      <dgm:prSet presAssocID="{BB219ADC-8E88-4D1B-9F8C-D66D02B17CDB}" presName="parentLeftMargin" presStyleLbl="node1" presStyleIdx="2" presStyleCnt="4"/>
      <dgm:spPr/>
    </dgm:pt>
    <dgm:pt modelId="{609A768B-ED96-4792-A7C6-0976EA12B222}" type="pres">
      <dgm:prSet presAssocID="{BB219ADC-8E88-4D1B-9F8C-D66D02B17CDB}" presName="parentText" presStyleLbl="node1" presStyleIdx="3" presStyleCnt="4">
        <dgm:presLayoutVars>
          <dgm:chMax val="0"/>
          <dgm:bulletEnabled val="1"/>
        </dgm:presLayoutVars>
      </dgm:prSet>
      <dgm:spPr/>
    </dgm:pt>
    <dgm:pt modelId="{8A7BD267-ADF1-4F1B-B4D6-7B03BBE58364}" type="pres">
      <dgm:prSet presAssocID="{BB219ADC-8E88-4D1B-9F8C-D66D02B17CDB}" presName="negativeSpace" presStyleCnt="0"/>
      <dgm:spPr/>
    </dgm:pt>
    <dgm:pt modelId="{E7ECAAE7-E66A-4D1F-B429-F6CF9A2BE117}" type="pres">
      <dgm:prSet presAssocID="{BB219ADC-8E88-4D1B-9F8C-D66D02B17CDB}" presName="childText" presStyleLbl="conFgAcc1" presStyleIdx="3" presStyleCnt="4">
        <dgm:presLayoutVars>
          <dgm:bulletEnabled val="1"/>
        </dgm:presLayoutVars>
      </dgm:prSet>
      <dgm:spPr>
        <a:ln>
          <a:solidFill>
            <a:schemeClr val="tx1"/>
          </a:solidFill>
        </a:ln>
      </dgm:spPr>
    </dgm:pt>
  </dgm:ptLst>
  <dgm:cxnLst>
    <dgm:cxn modelId="{2FC62D04-7638-43F4-B807-067425697DD9}" srcId="{7016F457-6FB6-4A57-925F-43BC2D2A88FA}" destId="{CBB1A828-FF7A-49E4-BC80-B680710D8784}" srcOrd="1" destOrd="0" parTransId="{585ECA6F-2CD4-448A-AD5B-C813DECBC7DE}" sibTransId="{7B3C27A9-BE7F-4347-A5E6-B7C9490AD3FA}"/>
    <dgm:cxn modelId="{067D6F0C-B291-4055-A73F-C83933BF4B48}" type="presOf" srcId="{88431157-218C-4AFF-94F8-024ECED897E2}" destId="{1F31143A-946F-4EAA-AD90-BE9128605CCA}" srcOrd="1" destOrd="0" presId="urn:microsoft.com/office/officeart/2005/8/layout/list1"/>
    <dgm:cxn modelId="{CFE43A1F-338B-4D3C-95F0-4F176CF8E2A1}" type="presOf" srcId="{66C9C794-C0F0-4C33-A3A4-0C9B4228C993}" destId="{77F524D7-C608-41DF-A662-A9C731FECC30}" srcOrd="0" destOrd="2" presId="urn:microsoft.com/office/officeart/2005/8/layout/list1"/>
    <dgm:cxn modelId="{7A50BD24-9D2D-47B2-909D-425DA490673B}" type="presOf" srcId="{22DAB90F-08E1-4DF3-ABD7-7CA32FBCD37C}" destId="{77F524D7-C608-41DF-A662-A9C731FECC30}" srcOrd="0" destOrd="0" presId="urn:microsoft.com/office/officeart/2005/8/layout/list1"/>
    <dgm:cxn modelId="{1C3CCD31-32E7-4491-B963-AB7F9706B1FB}" type="presOf" srcId="{7016F457-6FB6-4A57-925F-43BC2D2A88FA}" destId="{77F524D7-C608-41DF-A662-A9C731FECC30}" srcOrd="0" destOrd="1" presId="urn:microsoft.com/office/officeart/2005/8/layout/list1"/>
    <dgm:cxn modelId="{5011E239-7333-4DCA-A638-E1C3A227DBA6}" srcId="{61552BDF-CC6A-42DD-9825-C6FD7A02BE1F}" destId="{B5040C98-B139-489E-922F-A4F9DBDA18A5}" srcOrd="1" destOrd="0" parTransId="{B7CDE0B4-8FDF-434F-B4B3-41300E62E196}" sibTransId="{58DFCEB0-1651-4496-9FC3-6441F1D782CB}"/>
    <dgm:cxn modelId="{9868913D-AB10-4A12-8680-E341BC9C0A6E}" type="presOf" srcId="{BB219ADC-8E88-4D1B-9F8C-D66D02B17CDB}" destId="{609A768B-ED96-4792-A7C6-0976EA12B222}" srcOrd="1" destOrd="0" presId="urn:microsoft.com/office/officeart/2005/8/layout/list1"/>
    <dgm:cxn modelId="{6ACC0E49-0F66-403D-A4E5-1B88D6428F5E}" type="presOf" srcId="{C185A0DD-08A7-4C2E-9C61-04D5F75C06F4}" destId="{7721363E-36EB-41BC-82D8-5666AE10CF96}" srcOrd="0" destOrd="0" presId="urn:microsoft.com/office/officeart/2005/8/layout/list1"/>
    <dgm:cxn modelId="{16B7FA6B-8620-421F-BA24-1FA9F1274EB2}" type="presOf" srcId="{B5040C98-B139-489E-922F-A4F9DBDA18A5}" destId="{F9D3729C-5D8F-465C-9001-9239FE0EEFCB}" srcOrd="0" destOrd="0" presId="urn:microsoft.com/office/officeart/2005/8/layout/list1"/>
    <dgm:cxn modelId="{4157B54D-7882-4D30-B2B1-E5358CCE8D02}" srcId="{88431157-218C-4AFF-94F8-024ECED897E2}" destId="{03F869C8-A598-4F56-8532-759E5F7A6E17}" srcOrd="0" destOrd="0" parTransId="{438700E7-B94A-4839-9D5A-422C2CDD7363}" sibTransId="{4FD4B4DD-D5E5-44ED-8836-3CAF6B78F0FF}"/>
    <dgm:cxn modelId="{C1CDBC55-9E2E-436D-985A-1905F4AF63D0}" type="presOf" srcId="{F6B88CA5-051E-4D56-8BE4-4855BD5495E1}" destId="{91A0F981-C60E-40C0-835F-843C807007E6}" srcOrd="0" destOrd="0" presId="urn:microsoft.com/office/officeart/2005/8/layout/list1"/>
    <dgm:cxn modelId="{6CD54658-703B-41E1-8BD1-3DABF9FC849D}" srcId="{C185A0DD-08A7-4C2E-9C61-04D5F75C06F4}" destId="{F6B88CA5-051E-4D56-8BE4-4855BD5495E1}" srcOrd="0" destOrd="0" parTransId="{67E6A8DD-763E-41B7-BD4F-9CC33E217F66}" sibTransId="{974AB45D-CF65-47F0-9003-C6A79CE929A4}"/>
    <dgm:cxn modelId="{23AE807F-CDB3-44D1-A366-EBD9A9E315AC}" srcId="{B5040C98-B139-489E-922F-A4F9DBDA18A5}" destId="{22DAB90F-08E1-4DF3-ABD7-7CA32FBCD37C}" srcOrd="0" destOrd="0" parTransId="{6E054AF3-40BB-4AFE-A7A1-66A6F1B4878D}" sibTransId="{F21B92F7-2313-4637-BDAB-83B4A1A05126}"/>
    <dgm:cxn modelId="{0D03D285-536E-4E00-8E6B-3DF5B7D942DF}" type="presOf" srcId="{B5040C98-B139-489E-922F-A4F9DBDA18A5}" destId="{45C93E20-3177-4902-B1AB-FFCD3087FE84}" srcOrd="1" destOrd="0" presId="urn:microsoft.com/office/officeart/2005/8/layout/list1"/>
    <dgm:cxn modelId="{6F30EAB3-63BD-48A7-8CA0-92DE2E687515}" srcId="{61552BDF-CC6A-42DD-9825-C6FD7A02BE1F}" destId="{C185A0DD-08A7-4C2E-9C61-04D5F75C06F4}" srcOrd="2" destOrd="0" parTransId="{0932C735-6CB5-4FB8-8401-55245F7D7B29}" sibTransId="{C5101842-D8E2-4E14-8549-128D564B7C8F}"/>
    <dgm:cxn modelId="{00725FB6-FF57-43FC-9164-7996A6819AFD}" srcId="{61552BDF-CC6A-42DD-9825-C6FD7A02BE1F}" destId="{88431157-218C-4AFF-94F8-024ECED897E2}" srcOrd="0" destOrd="0" parTransId="{03710A3A-01D7-4747-89BF-9629129D6F3F}" sibTransId="{CDB8D9BE-91FC-438B-B618-9B5126531B6E}"/>
    <dgm:cxn modelId="{BBF21FC0-2164-494C-A67E-BB0F83EDF9AF}" srcId="{7016F457-6FB6-4A57-925F-43BC2D2A88FA}" destId="{66C9C794-C0F0-4C33-A3A4-0C9B4228C993}" srcOrd="0" destOrd="0" parTransId="{30AB8DCE-DCA2-4165-9668-DC1757875907}" sibTransId="{D4FC2E51-37D0-4CA8-A3F3-1088DB1EF246}"/>
    <dgm:cxn modelId="{330DE1D7-0BC0-45CE-B767-79A13DFB9BBD}" srcId="{61552BDF-CC6A-42DD-9825-C6FD7A02BE1F}" destId="{BB219ADC-8E88-4D1B-9F8C-D66D02B17CDB}" srcOrd="3" destOrd="0" parTransId="{4ADA0C1B-10A1-432E-9A09-64BDE3698D7A}" sibTransId="{7D9FC233-2923-4FB6-A60A-B90F1D0EB28C}"/>
    <dgm:cxn modelId="{BE5526E4-F0E0-4F9B-83BF-442986E73708}" type="presOf" srcId="{C185A0DD-08A7-4C2E-9C61-04D5F75C06F4}" destId="{3B15A007-6654-440C-BC15-20CDD4B4FCD6}" srcOrd="1" destOrd="0" presId="urn:microsoft.com/office/officeart/2005/8/layout/list1"/>
    <dgm:cxn modelId="{60A809F0-F7E6-47DC-AEA4-E6EB6ABD4BCA}" type="presOf" srcId="{03F869C8-A598-4F56-8532-759E5F7A6E17}" destId="{8D163792-47B3-4E13-A9CA-6A999A1FD70B}" srcOrd="0" destOrd="0" presId="urn:microsoft.com/office/officeart/2005/8/layout/list1"/>
    <dgm:cxn modelId="{DB351CF0-3092-46A5-8123-35EBC29DAC26}" type="presOf" srcId="{61552BDF-CC6A-42DD-9825-C6FD7A02BE1F}" destId="{442EFB6A-385E-4550-8B7A-01B6CC45F1C0}" srcOrd="0" destOrd="0" presId="urn:microsoft.com/office/officeart/2005/8/layout/list1"/>
    <dgm:cxn modelId="{54B909F8-0491-443E-B49E-78E744370EAD}" type="presOf" srcId="{BB219ADC-8E88-4D1B-9F8C-D66D02B17CDB}" destId="{14E9FE5A-BEDD-46BC-A758-747D81AB5042}" srcOrd="0" destOrd="0" presId="urn:microsoft.com/office/officeart/2005/8/layout/list1"/>
    <dgm:cxn modelId="{E970A9F8-B5E4-4A62-B9C8-5732002641CC}" srcId="{B5040C98-B139-489E-922F-A4F9DBDA18A5}" destId="{7016F457-6FB6-4A57-925F-43BC2D2A88FA}" srcOrd="1" destOrd="0" parTransId="{AB0C0685-42C5-40A9-A4AF-7A66DFCF74D3}" sibTransId="{D48C3A9A-54B0-47A0-8529-F7F4F69DAD6B}"/>
    <dgm:cxn modelId="{FA9EACFB-3779-42E2-A995-839605EB1E6C}" type="presOf" srcId="{CBB1A828-FF7A-49E4-BC80-B680710D8784}" destId="{77F524D7-C608-41DF-A662-A9C731FECC30}" srcOrd="0" destOrd="3" presId="urn:microsoft.com/office/officeart/2005/8/layout/list1"/>
    <dgm:cxn modelId="{0D06CAFD-DBCD-4341-8629-F5B31DBFAFA0}" type="presOf" srcId="{88431157-218C-4AFF-94F8-024ECED897E2}" destId="{66E5EEBB-8AFD-4A33-BBB5-6FC0CFC37B1C}" srcOrd="0" destOrd="0" presId="urn:microsoft.com/office/officeart/2005/8/layout/list1"/>
    <dgm:cxn modelId="{E02139DA-4F31-403F-9946-6B117300E88F}" type="presParOf" srcId="{442EFB6A-385E-4550-8B7A-01B6CC45F1C0}" destId="{72E3BE96-611C-4516-A00A-C84FF3F558D7}" srcOrd="0" destOrd="0" presId="urn:microsoft.com/office/officeart/2005/8/layout/list1"/>
    <dgm:cxn modelId="{4B86A9A3-788F-4ABA-BBF7-15E67451F986}" type="presParOf" srcId="{72E3BE96-611C-4516-A00A-C84FF3F558D7}" destId="{66E5EEBB-8AFD-4A33-BBB5-6FC0CFC37B1C}" srcOrd="0" destOrd="0" presId="urn:microsoft.com/office/officeart/2005/8/layout/list1"/>
    <dgm:cxn modelId="{DD76DE22-6CBF-4D73-AAC7-340F1DC54EAF}" type="presParOf" srcId="{72E3BE96-611C-4516-A00A-C84FF3F558D7}" destId="{1F31143A-946F-4EAA-AD90-BE9128605CCA}" srcOrd="1" destOrd="0" presId="urn:microsoft.com/office/officeart/2005/8/layout/list1"/>
    <dgm:cxn modelId="{36C7D2AC-400D-496A-BF94-6EE4A46EE04B}" type="presParOf" srcId="{442EFB6A-385E-4550-8B7A-01B6CC45F1C0}" destId="{D93AAA2F-73CE-4B67-8E77-F643E1AF0B4C}" srcOrd="1" destOrd="0" presId="urn:microsoft.com/office/officeart/2005/8/layout/list1"/>
    <dgm:cxn modelId="{8F471EF5-957C-4821-8954-EB59366F5819}" type="presParOf" srcId="{442EFB6A-385E-4550-8B7A-01B6CC45F1C0}" destId="{8D163792-47B3-4E13-A9CA-6A999A1FD70B}" srcOrd="2" destOrd="0" presId="urn:microsoft.com/office/officeart/2005/8/layout/list1"/>
    <dgm:cxn modelId="{C7416C54-6594-42DB-A1F5-5ED6E30D0E42}" type="presParOf" srcId="{442EFB6A-385E-4550-8B7A-01B6CC45F1C0}" destId="{58E40F9C-8DE1-4EE1-A56F-5D493B427723}" srcOrd="3" destOrd="0" presId="urn:microsoft.com/office/officeart/2005/8/layout/list1"/>
    <dgm:cxn modelId="{76309B0B-53FB-4053-840B-4DB8AD7BFD6F}" type="presParOf" srcId="{442EFB6A-385E-4550-8B7A-01B6CC45F1C0}" destId="{91A978D8-D9D8-40C6-A8DD-4B62AA70A261}" srcOrd="4" destOrd="0" presId="urn:microsoft.com/office/officeart/2005/8/layout/list1"/>
    <dgm:cxn modelId="{0F40812B-0153-4473-B2E6-8A02F15B0471}" type="presParOf" srcId="{91A978D8-D9D8-40C6-A8DD-4B62AA70A261}" destId="{F9D3729C-5D8F-465C-9001-9239FE0EEFCB}" srcOrd="0" destOrd="0" presId="urn:microsoft.com/office/officeart/2005/8/layout/list1"/>
    <dgm:cxn modelId="{D3076515-98F6-4432-8BA0-1C817B5B80E4}" type="presParOf" srcId="{91A978D8-D9D8-40C6-A8DD-4B62AA70A261}" destId="{45C93E20-3177-4902-B1AB-FFCD3087FE84}" srcOrd="1" destOrd="0" presId="urn:microsoft.com/office/officeart/2005/8/layout/list1"/>
    <dgm:cxn modelId="{59BCF701-3339-4A25-9133-4A1B3AF0634B}" type="presParOf" srcId="{442EFB6A-385E-4550-8B7A-01B6CC45F1C0}" destId="{136B6393-74C2-46C8-AFB8-C7C6C48E6168}" srcOrd="5" destOrd="0" presId="urn:microsoft.com/office/officeart/2005/8/layout/list1"/>
    <dgm:cxn modelId="{F12B5A7E-9CC7-4D8A-A1EA-8AFE2AAF39BE}" type="presParOf" srcId="{442EFB6A-385E-4550-8B7A-01B6CC45F1C0}" destId="{77F524D7-C608-41DF-A662-A9C731FECC30}" srcOrd="6" destOrd="0" presId="urn:microsoft.com/office/officeart/2005/8/layout/list1"/>
    <dgm:cxn modelId="{4CB22889-8742-4529-9711-F81BEFE761AF}" type="presParOf" srcId="{442EFB6A-385E-4550-8B7A-01B6CC45F1C0}" destId="{720693D4-1EF8-4CB5-A6BF-9786D47251D7}" srcOrd="7" destOrd="0" presId="urn:microsoft.com/office/officeart/2005/8/layout/list1"/>
    <dgm:cxn modelId="{16F6E6B3-A984-42D3-87B2-054247020A51}" type="presParOf" srcId="{442EFB6A-385E-4550-8B7A-01B6CC45F1C0}" destId="{4E151F9C-3DFA-4859-B58B-57745378E96E}" srcOrd="8" destOrd="0" presId="urn:microsoft.com/office/officeart/2005/8/layout/list1"/>
    <dgm:cxn modelId="{678D1FA2-6DA3-4F79-A45D-CD7053E40AD7}" type="presParOf" srcId="{4E151F9C-3DFA-4859-B58B-57745378E96E}" destId="{7721363E-36EB-41BC-82D8-5666AE10CF96}" srcOrd="0" destOrd="0" presId="urn:microsoft.com/office/officeart/2005/8/layout/list1"/>
    <dgm:cxn modelId="{5DA61992-6C63-4704-990C-218ED81F1FA7}" type="presParOf" srcId="{4E151F9C-3DFA-4859-B58B-57745378E96E}" destId="{3B15A007-6654-440C-BC15-20CDD4B4FCD6}" srcOrd="1" destOrd="0" presId="urn:microsoft.com/office/officeart/2005/8/layout/list1"/>
    <dgm:cxn modelId="{217D97CC-DCEE-4B30-9874-D4DD8A33BF90}" type="presParOf" srcId="{442EFB6A-385E-4550-8B7A-01B6CC45F1C0}" destId="{F6F0F4D7-E787-4303-8270-084337106A9C}" srcOrd="9" destOrd="0" presId="urn:microsoft.com/office/officeart/2005/8/layout/list1"/>
    <dgm:cxn modelId="{F5E76E55-723C-4B2A-AEB6-9D2177567F3A}" type="presParOf" srcId="{442EFB6A-385E-4550-8B7A-01B6CC45F1C0}" destId="{91A0F981-C60E-40C0-835F-843C807007E6}" srcOrd="10" destOrd="0" presId="urn:microsoft.com/office/officeart/2005/8/layout/list1"/>
    <dgm:cxn modelId="{F6DCB921-4FB6-4142-A54B-716CD125E676}" type="presParOf" srcId="{442EFB6A-385E-4550-8B7A-01B6CC45F1C0}" destId="{07C8F803-3A42-465D-B261-E02F2D014358}" srcOrd="11" destOrd="0" presId="urn:microsoft.com/office/officeart/2005/8/layout/list1"/>
    <dgm:cxn modelId="{C99D067C-621A-4A46-8E2F-97C415F61F49}" type="presParOf" srcId="{442EFB6A-385E-4550-8B7A-01B6CC45F1C0}" destId="{F1B98AC4-B3A9-41B0-B319-32199C005B2D}" srcOrd="12" destOrd="0" presId="urn:microsoft.com/office/officeart/2005/8/layout/list1"/>
    <dgm:cxn modelId="{7B229AAA-8131-4CF2-9B7C-22A5E3A78A15}" type="presParOf" srcId="{F1B98AC4-B3A9-41B0-B319-32199C005B2D}" destId="{14E9FE5A-BEDD-46BC-A758-747D81AB5042}" srcOrd="0" destOrd="0" presId="urn:microsoft.com/office/officeart/2005/8/layout/list1"/>
    <dgm:cxn modelId="{78240285-F208-445C-94E5-0073C92AB70A}" type="presParOf" srcId="{F1B98AC4-B3A9-41B0-B319-32199C005B2D}" destId="{609A768B-ED96-4792-A7C6-0976EA12B222}" srcOrd="1" destOrd="0" presId="urn:microsoft.com/office/officeart/2005/8/layout/list1"/>
    <dgm:cxn modelId="{863EB6E9-3455-4A66-AF95-56F4602D5555}" type="presParOf" srcId="{442EFB6A-385E-4550-8B7A-01B6CC45F1C0}" destId="{8A7BD267-ADF1-4F1B-B4D6-7B03BBE58364}" srcOrd="13" destOrd="0" presId="urn:microsoft.com/office/officeart/2005/8/layout/list1"/>
    <dgm:cxn modelId="{54946305-B7C2-4C14-B5DC-A8801D915278}" type="presParOf" srcId="{442EFB6A-385E-4550-8B7A-01B6CC45F1C0}" destId="{E7ECAAE7-E66A-4D1F-B429-F6CF9A2BE117}" srcOrd="14"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7397E52-08F1-469C-BB0B-C249A97B94CA}" type="doc">
      <dgm:prSet loTypeId="urn:microsoft.com/office/officeart/2005/8/layout/list1" loCatId="list" qsTypeId="urn:microsoft.com/office/officeart/2005/8/quickstyle/simple1" qsCatId="simple" csTypeId="urn:microsoft.com/office/officeart/2005/8/colors/colorful2" csCatId="colorful" phldr="1"/>
      <dgm:spPr/>
      <dgm:t>
        <a:bodyPr/>
        <a:lstStyle/>
        <a:p>
          <a:endParaRPr lang="en-US"/>
        </a:p>
      </dgm:t>
    </dgm:pt>
    <dgm:pt modelId="{7D49218D-2D9E-4DB9-9AD9-025B43E06B4D}">
      <dgm:prSet/>
      <dgm:spPr>
        <a:solidFill>
          <a:srgbClr val="FFC000"/>
        </a:solidFill>
      </dgm:spPr>
      <dgm:t>
        <a:bodyPr/>
        <a:lstStyle/>
        <a:p>
          <a:r>
            <a:rPr lang="en-US" dirty="0">
              <a:solidFill>
                <a:schemeClr val="tx1"/>
              </a:solidFill>
            </a:rPr>
            <a:t>Goal, Objective, and Outcomes</a:t>
          </a:r>
        </a:p>
      </dgm:t>
    </dgm:pt>
    <dgm:pt modelId="{ACF9B0E9-01A1-4D20-B903-C597EB778584}" type="parTrans" cxnId="{6A997686-B83A-4E8D-8F09-0E74E8320DE2}">
      <dgm:prSet/>
      <dgm:spPr/>
      <dgm:t>
        <a:bodyPr/>
        <a:lstStyle/>
        <a:p>
          <a:endParaRPr lang="en-US"/>
        </a:p>
      </dgm:t>
    </dgm:pt>
    <dgm:pt modelId="{E22E810F-D28D-4C5A-BDD6-9E5736C1941E}" type="sibTrans" cxnId="{6A997686-B83A-4E8D-8F09-0E74E8320DE2}">
      <dgm:prSet/>
      <dgm:spPr/>
      <dgm:t>
        <a:bodyPr/>
        <a:lstStyle/>
        <a:p>
          <a:endParaRPr lang="en-US"/>
        </a:p>
      </dgm:t>
    </dgm:pt>
    <dgm:pt modelId="{AB9FF7F1-0ADB-4D31-B23D-9BB5ADF26CC8}">
      <dgm:prSet/>
      <dgm:spPr>
        <a:ln>
          <a:solidFill>
            <a:schemeClr val="tx1"/>
          </a:solidFill>
        </a:ln>
      </dgm:spPr>
      <dgm:t>
        <a:bodyPr/>
        <a:lstStyle/>
        <a:p>
          <a:r>
            <a:rPr lang="en-US"/>
            <a:t>The goal should directly address the problem identified in the Problem Statement.</a:t>
          </a:r>
        </a:p>
      </dgm:t>
    </dgm:pt>
    <dgm:pt modelId="{9E85F4A7-9B27-426E-8F86-8A2A31661E62}" type="parTrans" cxnId="{DD60DB1D-08FD-4AEA-B53E-47424CA3D6F2}">
      <dgm:prSet/>
      <dgm:spPr/>
      <dgm:t>
        <a:bodyPr/>
        <a:lstStyle/>
        <a:p>
          <a:endParaRPr lang="en-US"/>
        </a:p>
      </dgm:t>
    </dgm:pt>
    <dgm:pt modelId="{E60B9FC7-B96A-48F4-A73E-1E3E729A4561}" type="sibTrans" cxnId="{DD60DB1D-08FD-4AEA-B53E-47424CA3D6F2}">
      <dgm:prSet/>
      <dgm:spPr/>
      <dgm:t>
        <a:bodyPr/>
        <a:lstStyle/>
        <a:p>
          <a:endParaRPr lang="en-US"/>
        </a:p>
      </dgm:t>
    </dgm:pt>
    <dgm:pt modelId="{CBBC3806-0821-4B99-8867-FF74B826E82A}">
      <dgm:prSet/>
      <dgm:spPr>
        <a:ln>
          <a:solidFill>
            <a:schemeClr val="tx1"/>
          </a:solidFill>
        </a:ln>
      </dgm:spPr>
      <dgm:t>
        <a:bodyPr/>
        <a:lstStyle/>
        <a:p>
          <a:r>
            <a:rPr lang="en-US"/>
            <a:t>Objectives are the steps needed to achieve goals. Objectives should be concrete, action-oriented, measurable and Specific, Measurable, Achievable, Realistic, Timely (SMART).</a:t>
          </a:r>
        </a:p>
      </dgm:t>
    </dgm:pt>
    <dgm:pt modelId="{C2F9A9B9-64C4-4049-9F65-83FED46A81F1}" type="parTrans" cxnId="{BBEC5A0A-6C9B-4414-B614-213EDEC67A0A}">
      <dgm:prSet/>
      <dgm:spPr/>
      <dgm:t>
        <a:bodyPr/>
        <a:lstStyle/>
        <a:p>
          <a:endParaRPr lang="en-US"/>
        </a:p>
      </dgm:t>
    </dgm:pt>
    <dgm:pt modelId="{F76627D3-6ADF-4C1A-AEEB-C5492FB4C4CF}" type="sibTrans" cxnId="{BBEC5A0A-6C9B-4414-B614-213EDEC67A0A}">
      <dgm:prSet/>
      <dgm:spPr/>
      <dgm:t>
        <a:bodyPr/>
        <a:lstStyle/>
        <a:p>
          <a:endParaRPr lang="en-US"/>
        </a:p>
      </dgm:t>
    </dgm:pt>
    <dgm:pt modelId="{A0B7B203-17FB-46C9-A4CC-2C65B7D95254}">
      <dgm:prSet/>
      <dgm:spPr>
        <a:ln>
          <a:solidFill>
            <a:schemeClr val="tx1"/>
          </a:solidFill>
        </a:ln>
      </dgm:spPr>
      <dgm:t>
        <a:bodyPr/>
        <a:lstStyle/>
        <a:p>
          <a:r>
            <a:rPr lang="en-US"/>
            <a:t>Example of Objective: By September 2022, a minimum of 50 culturally and linguistically appropriate support groups for survivors of domestic violence will be provided. </a:t>
          </a:r>
        </a:p>
      </dgm:t>
    </dgm:pt>
    <dgm:pt modelId="{6F650EA7-EDA6-40CB-A23B-615027D5955A}" type="parTrans" cxnId="{7F054F68-A6F9-47B4-B8FC-AAE1D530F769}">
      <dgm:prSet/>
      <dgm:spPr/>
      <dgm:t>
        <a:bodyPr/>
        <a:lstStyle/>
        <a:p>
          <a:endParaRPr lang="en-US"/>
        </a:p>
      </dgm:t>
    </dgm:pt>
    <dgm:pt modelId="{567D5B17-8F79-4C2B-8639-A38F4625CCC8}" type="sibTrans" cxnId="{7F054F68-A6F9-47B4-B8FC-AAE1D530F769}">
      <dgm:prSet/>
      <dgm:spPr/>
      <dgm:t>
        <a:bodyPr/>
        <a:lstStyle/>
        <a:p>
          <a:endParaRPr lang="en-US"/>
        </a:p>
      </dgm:t>
    </dgm:pt>
    <dgm:pt modelId="{8D40C182-FE37-414D-A8EA-CE81FDF85D44}">
      <dgm:prSet/>
      <dgm:spPr>
        <a:ln>
          <a:solidFill>
            <a:schemeClr val="tx1"/>
          </a:solidFill>
        </a:ln>
      </dgm:spPr>
      <dgm:t>
        <a:bodyPr/>
        <a:lstStyle/>
        <a:p>
          <a:r>
            <a:rPr lang="en-US"/>
            <a:t>Outcomes measure objectives and are criteria for how the program is deemed to be effective.</a:t>
          </a:r>
        </a:p>
      </dgm:t>
    </dgm:pt>
    <dgm:pt modelId="{85B97FF6-E5F2-4221-AF3D-49E686CF8CED}" type="parTrans" cxnId="{4B4D556C-AAD7-4D02-8A70-B2AC94ED256C}">
      <dgm:prSet/>
      <dgm:spPr/>
      <dgm:t>
        <a:bodyPr/>
        <a:lstStyle/>
        <a:p>
          <a:endParaRPr lang="en-US"/>
        </a:p>
      </dgm:t>
    </dgm:pt>
    <dgm:pt modelId="{FCD393E3-DCFC-4DB8-AA2B-0240B01B4EE5}" type="sibTrans" cxnId="{4B4D556C-AAD7-4D02-8A70-B2AC94ED256C}">
      <dgm:prSet/>
      <dgm:spPr/>
      <dgm:t>
        <a:bodyPr/>
        <a:lstStyle/>
        <a:p>
          <a:endParaRPr lang="en-US"/>
        </a:p>
      </dgm:t>
    </dgm:pt>
    <dgm:pt modelId="{501B700D-FDFC-485B-9B7E-FA627A0D9EEC}">
      <dgm:prSet/>
      <dgm:spPr>
        <a:ln>
          <a:solidFill>
            <a:schemeClr val="tx1"/>
          </a:solidFill>
        </a:ln>
      </dgm:spPr>
      <dgm:t>
        <a:bodyPr/>
        <a:lstStyle/>
        <a:p>
          <a:r>
            <a:rPr lang="en-US"/>
            <a:t>Example of Outcome: 85% of participants will indicate that they have learned ways to act in their own best interest. </a:t>
          </a:r>
        </a:p>
      </dgm:t>
    </dgm:pt>
    <dgm:pt modelId="{F827A31E-D504-4A2D-8372-0C9658F1F9F4}" type="parTrans" cxnId="{B6183BD4-E2CD-4C32-9F03-6311A2660DF0}">
      <dgm:prSet/>
      <dgm:spPr/>
      <dgm:t>
        <a:bodyPr/>
        <a:lstStyle/>
        <a:p>
          <a:endParaRPr lang="en-US"/>
        </a:p>
      </dgm:t>
    </dgm:pt>
    <dgm:pt modelId="{5D8913F6-84CD-4AE2-8753-2F1906D0B085}" type="sibTrans" cxnId="{B6183BD4-E2CD-4C32-9F03-6311A2660DF0}">
      <dgm:prSet/>
      <dgm:spPr/>
      <dgm:t>
        <a:bodyPr/>
        <a:lstStyle/>
        <a:p>
          <a:endParaRPr lang="en-US"/>
        </a:p>
      </dgm:t>
    </dgm:pt>
    <dgm:pt modelId="{F0FA9C36-4E06-41DE-8C93-4ADACB0FC95A}">
      <dgm:prSet/>
      <dgm:spPr>
        <a:solidFill>
          <a:srgbClr val="FFC000"/>
        </a:solidFill>
      </dgm:spPr>
      <dgm:t>
        <a:bodyPr/>
        <a:lstStyle/>
        <a:p>
          <a:r>
            <a:rPr lang="en-US" dirty="0">
              <a:solidFill>
                <a:schemeClr val="tx1"/>
              </a:solidFill>
            </a:rPr>
            <a:t>Program Description</a:t>
          </a:r>
        </a:p>
      </dgm:t>
    </dgm:pt>
    <dgm:pt modelId="{50F3EA01-1F33-452A-A3F5-BA57522314BF}" type="parTrans" cxnId="{05A3B7B5-4C1A-42BA-A292-E00EF4129005}">
      <dgm:prSet/>
      <dgm:spPr/>
      <dgm:t>
        <a:bodyPr/>
        <a:lstStyle/>
        <a:p>
          <a:endParaRPr lang="en-US"/>
        </a:p>
      </dgm:t>
    </dgm:pt>
    <dgm:pt modelId="{488CCB01-1D8C-43E7-B5BC-0F2994EA6CF4}" type="sibTrans" cxnId="{05A3B7B5-4C1A-42BA-A292-E00EF4129005}">
      <dgm:prSet/>
      <dgm:spPr/>
      <dgm:t>
        <a:bodyPr/>
        <a:lstStyle/>
        <a:p>
          <a:endParaRPr lang="en-US"/>
        </a:p>
      </dgm:t>
    </dgm:pt>
    <dgm:pt modelId="{1D681F7E-C37E-4F43-A413-43FACBAFF9FC}">
      <dgm:prSet/>
      <dgm:spPr>
        <a:ln>
          <a:solidFill>
            <a:schemeClr val="tx1"/>
          </a:solidFill>
        </a:ln>
      </dgm:spPr>
      <dgm:t>
        <a:bodyPr/>
        <a:lstStyle/>
        <a:p>
          <a:r>
            <a:rPr lang="en-US"/>
            <a:t>What? Who? Where? Why? When? How?</a:t>
          </a:r>
        </a:p>
      </dgm:t>
    </dgm:pt>
    <dgm:pt modelId="{79E1B8DC-97C6-45F6-8A54-6C0A291D119F}" type="parTrans" cxnId="{11B91E7D-8CDE-4FBD-A902-124811157552}">
      <dgm:prSet/>
      <dgm:spPr/>
      <dgm:t>
        <a:bodyPr/>
        <a:lstStyle/>
        <a:p>
          <a:endParaRPr lang="en-US"/>
        </a:p>
      </dgm:t>
    </dgm:pt>
    <dgm:pt modelId="{DD997942-EA46-4472-9861-5A841566971C}" type="sibTrans" cxnId="{11B91E7D-8CDE-4FBD-A902-124811157552}">
      <dgm:prSet/>
      <dgm:spPr/>
      <dgm:t>
        <a:bodyPr/>
        <a:lstStyle/>
        <a:p>
          <a:endParaRPr lang="en-US"/>
        </a:p>
      </dgm:t>
    </dgm:pt>
    <dgm:pt modelId="{511519E6-03AA-4B81-9F57-49D5EC4583F8}">
      <dgm:prSet/>
      <dgm:spPr>
        <a:solidFill>
          <a:srgbClr val="FFC000"/>
        </a:solidFill>
      </dgm:spPr>
      <dgm:t>
        <a:bodyPr/>
        <a:lstStyle/>
        <a:p>
          <a:r>
            <a:rPr lang="en-US" dirty="0">
              <a:solidFill>
                <a:schemeClr val="tx1"/>
              </a:solidFill>
            </a:rPr>
            <a:t>Evidence Based/Best Practice</a:t>
          </a:r>
        </a:p>
      </dgm:t>
    </dgm:pt>
    <dgm:pt modelId="{E5C0F3A8-1E70-4B1A-BCF4-6EB73663DE47}" type="parTrans" cxnId="{2AFAED5C-3C82-4685-9634-F81CDA689FDE}">
      <dgm:prSet/>
      <dgm:spPr/>
      <dgm:t>
        <a:bodyPr/>
        <a:lstStyle/>
        <a:p>
          <a:endParaRPr lang="en-US"/>
        </a:p>
      </dgm:t>
    </dgm:pt>
    <dgm:pt modelId="{7483B302-5555-4FD8-9AA4-385F320D560A}" type="sibTrans" cxnId="{2AFAED5C-3C82-4685-9634-F81CDA689FDE}">
      <dgm:prSet/>
      <dgm:spPr/>
      <dgm:t>
        <a:bodyPr/>
        <a:lstStyle/>
        <a:p>
          <a:endParaRPr lang="en-US"/>
        </a:p>
      </dgm:t>
    </dgm:pt>
    <dgm:pt modelId="{6E4AA937-1310-41B9-B6F5-237E90A5D27D}">
      <dgm:prSet/>
      <dgm:spPr>
        <a:solidFill>
          <a:srgbClr val="FFC000"/>
        </a:solidFill>
      </dgm:spPr>
      <dgm:t>
        <a:bodyPr/>
        <a:lstStyle/>
        <a:p>
          <a:r>
            <a:rPr lang="en-US" dirty="0">
              <a:solidFill>
                <a:schemeClr val="tx1"/>
              </a:solidFill>
            </a:rPr>
            <a:t>Use of Volunteers</a:t>
          </a:r>
        </a:p>
      </dgm:t>
    </dgm:pt>
    <dgm:pt modelId="{13A61BDF-1A01-4445-BCB2-36D45098B9EA}" type="parTrans" cxnId="{E83386D2-CEA8-494D-A861-0FE0BAA371F8}">
      <dgm:prSet/>
      <dgm:spPr/>
      <dgm:t>
        <a:bodyPr/>
        <a:lstStyle/>
        <a:p>
          <a:endParaRPr lang="en-US"/>
        </a:p>
      </dgm:t>
    </dgm:pt>
    <dgm:pt modelId="{A17C5103-89DF-42BF-B403-F78CCF745A24}" type="sibTrans" cxnId="{E83386D2-CEA8-494D-A861-0FE0BAA371F8}">
      <dgm:prSet/>
      <dgm:spPr/>
      <dgm:t>
        <a:bodyPr/>
        <a:lstStyle/>
        <a:p>
          <a:endParaRPr lang="en-US"/>
        </a:p>
      </dgm:t>
    </dgm:pt>
    <dgm:pt modelId="{89585A06-F923-4166-BF9E-90AFEAF43F4A}" type="pres">
      <dgm:prSet presAssocID="{37397E52-08F1-469C-BB0B-C249A97B94CA}" presName="linear" presStyleCnt="0">
        <dgm:presLayoutVars>
          <dgm:dir/>
          <dgm:animLvl val="lvl"/>
          <dgm:resizeHandles val="exact"/>
        </dgm:presLayoutVars>
      </dgm:prSet>
      <dgm:spPr/>
    </dgm:pt>
    <dgm:pt modelId="{55CC71FC-BE6D-4C96-BBD4-C394277CFD49}" type="pres">
      <dgm:prSet presAssocID="{7D49218D-2D9E-4DB9-9AD9-025B43E06B4D}" presName="parentLin" presStyleCnt="0"/>
      <dgm:spPr/>
    </dgm:pt>
    <dgm:pt modelId="{FECF9D18-A878-42F4-8396-5E54C1610F7A}" type="pres">
      <dgm:prSet presAssocID="{7D49218D-2D9E-4DB9-9AD9-025B43E06B4D}" presName="parentLeftMargin" presStyleLbl="node1" presStyleIdx="0" presStyleCnt="4"/>
      <dgm:spPr/>
    </dgm:pt>
    <dgm:pt modelId="{2F50645F-4135-4679-B5AB-27836450C312}" type="pres">
      <dgm:prSet presAssocID="{7D49218D-2D9E-4DB9-9AD9-025B43E06B4D}" presName="parentText" presStyleLbl="node1" presStyleIdx="0" presStyleCnt="4">
        <dgm:presLayoutVars>
          <dgm:chMax val="0"/>
          <dgm:bulletEnabled val="1"/>
        </dgm:presLayoutVars>
      </dgm:prSet>
      <dgm:spPr/>
    </dgm:pt>
    <dgm:pt modelId="{C9E3A741-EA06-47A3-A10F-F35BBF6D20B9}" type="pres">
      <dgm:prSet presAssocID="{7D49218D-2D9E-4DB9-9AD9-025B43E06B4D}" presName="negativeSpace" presStyleCnt="0"/>
      <dgm:spPr/>
    </dgm:pt>
    <dgm:pt modelId="{49AD6E08-5C15-4B96-B384-1848772CBB89}" type="pres">
      <dgm:prSet presAssocID="{7D49218D-2D9E-4DB9-9AD9-025B43E06B4D}" presName="childText" presStyleLbl="conFgAcc1" presStyleIdx="0" presStyleCnt="4">
        <dgm:presLayoutVars>
          <dgm:bulletEnabled val="1"/>
        </dgm:presLayoutVars>
      </dgm:prSet>
      <dgm:spPr/>
    </dgm:pt>
    <dgm:pt modelId="{E8CB1221-B2B9-4DD2-A0D7-AAC3A2308B93}" type="pres">
      <dgm:prSet presAssocID="{E22E810F-D28D-4C5A-BDD6-9E5736C1941E}" presName="spaceBetweenRectangles" presStyleCnt="0"/>
      <dgm:spPr/>
    </dgm:pt>
    <dgm:pt modelId="{FEA80ECE-FCB3-42DE-AD19-6E0A9F444F08}" type="pres">
      <dgm:prSet presAssocID="{F0FA9C36-4E06-41DE-8C93-4ADACB0FC95A}" presName="parentLin" presStyleCnt="0"/>
      <dgm:spPr/>
    </dgm:pt>
    <dgm:pt modelId="{039C0A89-ACB6-4F32-BA4E-00F788D70E76}" type="pres">
      <dgm:prSet presAssocID="{F0FA9C36-4E06-41DE-8C93-4ADACB0FC95A}" presName="parentLeftMargin" presStyleLbl="node1" presStyleIdx="0" presStyleCnt="4"/>
      <dgm:spPr/>
    </dgm:pt>
    <dgm:pt modelId="{D2282E75-9A52-47B2-9850-707EC2631640}" type="pres">
      <dgm:prSet presAssocID="{F0FA9C36-4E06-41DE-8C93-4ADACB0FC95A}" presName="parentText" presStyleLbl="node1" presStyleIdx="1" presStyleCnt="4">
        <dgm:presLayoutVars>
          <dgm:chMax val="0"/>
          <dgm:bulletEnabled val="1"/>
        </dgm:presLayoutVars>
      </dgm:prSet>
      <dgm:spPr/>
    </dgm:pt>
    <dgm:pt modelId="{9885F500-B652-487D-839E-34F2B21A803D}" type="pres">
      <dgm:prSet presAssocID="{F0FA9C36-4E06-41DE-8C93-4ADACB0FC95A}" presName="negativeSpace" presStyleCnt="0"/>
      <dgm:spPr/>
    </dgm:pt>
    <dgm:pt modelId="{2375F742-61FF-4732-A683-B48767F1F6F6}" type="pres">
      <dgm:prSet presAssocID="{F0FA9C36-4E06-41DE-8C93-4ADACB0FC95A}" presName="childText" presStyleLbl="conFgAcc1" presStyleIdx="1" presStyleCnt="4">
        <dgm:presLayoutVars>
          <dgm:bulletEnabled val="1"/>
        </dgm:presLayoutVars>
      </dgm:prSet>
      <dgm:spPr/>
    </dgm:pt>
    <dgm:pt modelId="{6D0F0044-9C85-4FBF-B97D-C3486E04E3B1}" type="pres">
      <dgm:prSet presAssocID="{488CCB01-1D8C-43E7-B5BC-0F2994EA6CF4}" presName="spaceBetweenRectangles" presStyleCnt="0"/>
      <dgm:spPr/>
    </dgm:pt>
    <dgm:pt modelId="{10578D54-E179-4E29-8F26-D8D11DB8882A}" type="pres">
      <dgm:prSet presAssocID="{511519E6-03AA-4B81-9F57-49D5EC4583F8}" presName="parentLin" presStyleCnt="0"/>
      <dgm:spPr/>
    </dgm:pt>
    <dgm:pt modelId="{623238E8-0767-4A5E-A789-A27DDD0C73C0}" type="pres">
      <dgm:prSet presAssocID="{511519E6-03AA-4B81-9F57-49D5EC4583F8}" presName="parentLeftMargin" presStyleLbl="node1" presStyleIdx="1" presStyleCnt="4"/>
      <dgm:spPr/>
    </dgm:pt>
    <dgm:pt modelId="{42464100-1A15-43B8-A193-594673EB7AFF}" type="pres">
      <dgm:prSet presAssocID="{511519E6-03AA-4B81-9F57-49D5EC4583F8}" presName="parentText" presStyleLbl="node1" presStyleIdx="2" presStyleCnt="4">
        <dgm:presLayoutVars>
          <dgm:chMax val="0"/>
          <dgm:bulletEnabled val="1"/>
        </dgm:presLayoutVars>
      </dgm:prSet>
      <dgm:spPr/>
    </dgm:pt>
    <dgm:pt modelId="{291429D0-B849-4652-8042-172E6A714A6E}" type="pres">
      <dgm:prSet presAssocID="{511519E6-03AA-4B81-9F57-49D5EC4583F8}" presName="negativeSpace" presStyleCnt="0"/>
      <dgm:spPr/>
    </dgm:pt>
    <dgm:pt modelId="{1E734C95-4555-46ED-B5A1-04D77E298A53}" type="pres">
      <dgm:prSet presAssocID="{511519E6-03AA-4B81-9F57-49D5EC4583F8}" presName="childText" presStyleLbl="conFgAcc1" presStyleIdx="2" presStyleCnt="4">
        <dgm:presLayoutVars>
          <dgm:bulletEnabled val="1"/>
        </dgm:presLayoutVars>
      </dgm:prSet>
      <dgm:spPr>
        <a:ln>
          <a:solidFill>
            <a:schemeClr val="tx1"/>
          </a:solidFill>
        </a:ln>
      </dgm:spPr>
    </dgm:pt>
    <dgm:pt modelId="{DB99EC43-4B24-46C5-A631-A26037384D8B}" type="pres">
      <dgm:prSet presAssocID="{7483B302-5555-4FD8-9AA4-385F320D560A}" presName="spaceBetweenRectangles" presStyleCnt="0"/>
      <dgm:spPr/>
    </dgm:pt>
    <dgm:pt modelId="{B35D3967-552D-4003-9F94-C12B0A53889A}" type="pres">
      <dgm:prSet presAssocID="{6E4AA937-1310-41B9-B6F5-237E90A5D27D}" presName="parentLin" presStyleCnt="0"/>
      <dgm:spPr/>
    </dgm:pt>
    <dgm:pt modelId="{B267CAC8-08BF-4FB7-A4AE-B9CDBBE5A191}" type="pres">
      <dgm:prSet presAssocID="{6E4AA937-1310-41B9-B6F5-237E90A5D27D}" presName="parentLeftMargin" presStyleLbl="node1" presStyleIdx="2" presStyleCnt="4"/>
      <dgm:spPr/>
    </dgm:pt>
    <dgm:pt modelId="{DB0F20A0-FC57-4E86-8A25-0798C33B4C8E}" type="pres">
      <dgm:prSet presAssocID="{6E4AA937-1310-41B9-B6F5-237E90A5D27D}" presName="parentText" presStyleLbl="node1" presStyleIdx="3" presStyleCnt="4">
        <dgm:presLayoutVars>
          <dgm:chMax val="0"/>
          <dgm:bulletEnabled val="1"/>
        </dgm:presLayoutVars>
      </dgm:prSet>
      <dgm:spPr/>
    </dgm:pt>
    <dgm:pt modelId="{5A95A03C-C160-41E6-9086-B8A88933EDAA}" type="pres">
      <dgm:prSet presAssocID="{6E4AA937-1310-41B9-B6F5-237E90A5D27D}" presName="negativeSpace" presStyleCnt="0"/>
      <dgm:spPr/>
    </dgm:pt>
    <dgm:pt modelId="{A812EBE4-F34C-4D49-8727-A75AF6A794D7}" type="pres">
      <dgm:prSet presAssocID="{6E4AA937-1310-41B9-B6F5-237E90A5D27D}" presName="childText" presStyleLbl="conFgAcc1" presStyleIdx="3" presStyleCnt="4">
        <dgm:presLayoutVars>
          <dgm:bulletEnabled val="1"/>
        </dgm:presLayoutVars>
      </dgm:prSet>
      <dgm:spPr>
        <a:ln>
          <a:solidFill>
            <a:schemeClr val="tx1"/>
          </a:solidFill>
        </a:ln>
      </dgm:spPr>
    </dgm:pt>
  </dgm:ptLst>
  <dgm:cxnLst>
    <dgm:cxn modelId="{BBEC5A0A-6C9B-4414-B614-213EDEC67A0A}" srcId="{7D49218D-2D9E-4DB9-9AD9-025B43E06B4D}" destId="{CBBC3806-0821-4B99-8867-FF74B826E82A}" srcOrd="1" destOrd="0" parTransId="{C2F9A9B9-64C4-4049-9F65-83FED46A81F1}" sibTransId="{F76627D3-6ADF-4C1A-AEEB-C5492FB4C4CF}"/>
    <dgm:cxn modelId="{46275116-50DB-4E35-A395-72B2515E738A}" type="presOf" srcId="{CBBC3806-0821-4B99-8867-FF74B826E82A}" destId="{49AD6E08-5C15-4B96-B384-1848772CBB89}" srcOrd="0" destOrd="1" presId="urn:microsoft.com/office/officeart/2005/8/layout/list1"/>
    <dgm:cxn modelId="{3154D31C-C8AC-4282-B19E-EA67BB07F721}" type="presOf" srcId="{501B700D-FDFC-485B-9B7E-FA627A0D9EEC}" destId="{49AD6E08-5C15-4B96-B384-1848772CBB89}" srcOrd="0" destOrd="4" presId="urn:microsoft.com/office/officeart/2005/8/layout/list1"/>
    <dgm:cxn modelId="{A51B621D-BC25-44BF-BD03-0163FF768D3A}" type="presOf" srcId="{7D49218D-2D9E-4DB9-9AD9-025B43E06B4D}" destId="{FECF9D18-A878-42F4-8396-5E54C1610F7A}" srcOrd="0" destOrd="0" presId="urn:microsoft.com/office/officeart/2005/8/layout/list1"/>
    <dgm:cxn modelId="{DD60DB1D-08FD-4AEA-B53E-47424CA3D6F2}" srcId="{7D49218D-2D9E-4DB9-9AD9-025B43E06B4D}" destId="{AB9FF7F1-0ADB-4D31-B23D-9BB5ADF26CC8}" srcOrd="0" destOrd="0" parTransId="{9E85F4A7-9B27-426E-8F86-8A2A31661E62}" sibTransId="{E60B9FC7-B96A-48F4-A73E-1E3E729A4561}"/>
    <dgm:cxn modelId="{748A7E3B-E373-4EA8-8F05-9B6B9F03F959}" type="presOf" srcId="{6E4AA937-1310-41B9-B6F5-237E90A5D27D}" destId="{B267CAC8-08BF-4FB7-A4AE-B9CDBBE5A191}" srcOrd="0" destOrd="0" presId="urn:microsoft.com/office/officeart/2005/8/layout/list1"/>
    <dgm:cxn modelId="{2AFAED5C-3C82-4685-9634-F81CDA689FDE}" srcId="{37397E52-08F1-469C-BB0B-C249A97B94CA}" destId="{511519E6-03AA-4B81-9F57-49D5EC4583F8}" srcOrd="2" destOrd="0" parTransId="{E5C0F3A8-1E70-4B1A-BCF4-6EB73663DE47}" sibTransId="{7483B302-5555-4FD8-9AA4-385F320D560A}"/>
    <dgm:cxn modelId="{FAD9B564-760F-45E5-B111-D210982009ED}" type="presOf" srcId="{A0B7B203-17FB-46C9-A4CC-2C65B7D95254}" destId="{49AD6E08-5C15-4B96-B384-1848772CBB89}" srcOrd="0" destOrd="2" presId="urn:microsoft.com/office/officeart/2005/8/layout/list1"/>
    <dgm:cxn modelId="{7F054F68-A6F9-47B4-B8FC-AAE1D530F769}" srcId="{CBBC3806-0821-4B99-8867-FF74B826E82A}" destId="{A0B7B203-17FB-46C9-A4CC-2C65B7D95254}" srcOrd="0" destOrd="0" parTransId="{6F650EA7-EDA6-40CB-A23B-615027D5955A}" sibTransId="{567D5B17-8F79-4C2B-8639-A38F4625CCC8}"/>
    <dgm:cxn modelId="{4B4D556C-AAD7-4D02-8A70-B2AC94ED256C}" srcId="{7D49218D-2D9E-4DB9-9AD9-025B43E06B4D}" destId="{8D40C182-FE37-414D-A8EA-CE81FDF85D44}" srcOrd="2" destOrd="0" parTransId="{85B97FF6-E5F2-4221-AF3D-49E686CF8CED}" sibTransId="{FCD393E3-DCFC-4DB8-AA2B-0240B01B4EE5}"/>
    <dgm:cxn modelId="{11B91E7D-8CDE-4FBD-A902-124811157552}" srcId="{F0FA9C36-4E06-41DE-8C93-4ADACB0FC95A}" destId="{1D681F7E-C37E-4F43-A413-43FACBAFF9FC}" srcOrd="0" destOrd="0" parTransId="{79E1B8DC-97C6-45F6-8A54-6C0A291D119F}" sibTransId="{DD997942-EA46-4472-9861-5A841566971C}"/>
    <dgm:cxn modelId="{983FD884-470D-49A4-B304-F041382FEA57}" type="presOf" srcId="{7D49218D-2D9E-4DB9-9AD9-025B43E06B4D}" destId="{2F50645F-4135-4679-B5AB-27836450C312}" srcOrd="1" destOrd="0" presId="urn:microsoft.com/office/officeart/2005/8/layout/list1"/>
    <dgm:cxn modelId="{6A997686-B83A-4E8D-8F09-0E74E8320DE2}" srcId="{37397E52-08F1-469C-BB0B-C249A97B94CA}" destId="{7D49218D-2D9E-4DB9-9AD9-025B43E06B4D}" srcOrd="0" destOrd="0" parTransId="{ACF9B0E9-01A1-4D20-B903-C597EB778584}" sibTransId="{E22E810F-D28D-4C5A-BDD6-9E5736C1941E}"/>
    <dgm:cxn modelId="{05A3B7B5-4C1A-42BA-A292-E00EF4129005}" srcId="{37397E52-08F1-469C-BB0B-C249A97B94CA}" destId="{F0FA9C36-4E06-41DE-8C93-4ADACB0FC95A}" srcOrd="1" destOrd="0" parTransId="{50F3EA01-1F33-452A-A3F5-BA57522314BF}" sibTransId="{488CCB01-1D8C-43E7-B5BC-0F2994EA6CF4}"/>
    <dgm:cxn modelId="{D6A943C2-0EF3-4849-A26C-3583E37E29FC}" type="presOf" srcId="{511519E6-03AA-4B81-9F57-49D5EC4583F8}" destId="{623238E8-0767-4A5E-A789-A27DDD0C73C0}" srcOrd="0" destOrd="0" presId="urn:microsoft.com/office/officeart/2005/8/layout/list1"/>
    <dgm:cxn modelId="{0E4F7EC5-DFF2-4109-AFFC-F7CC5EBC2F46}" type="presOf" srcId="{F0FA9C36-4E06-41DE-8C93-4ADACB0FC95A}" destId="{D2282E75-9A52-47B2-9850-707EC2631640}" srcOrd="1" destOrd="0" presId="urn:microsoft.com/office/officeart/2005/8/layout/list1"/>
    <dgm:cxn modelId="{FE688FCE-95B6-429D-B54B-D588B480003C}" type="presOf" srcId="{F0FA9C36-4E06-41DE-8C93-4ADACB0FC95A}" destId="{039C0A89-ACB6-4F32-BA4E-00F788D70E76}" srcOrd="0" destOrd="0" presId="urn:microsoft.com/office/officeart/2005/8/layout/list1"/>
    <dgm:cxn modelId="{E83386D2-CEA8-494D-A861-0FE0BAA371F8}" srcId="{37397E52-08F1-469C-BB0B-C249A97B94CA}" destId="{6E4AA937-1310-41B9-B6F5-237E90A5D27D}" srcOrd="3" destOrd="0" parTransId="{13A61BDF-1A01-4445-BCB2-36D45098B9EA}" sibTransId="{A17C5103-89DF-42BF-B403-F78CCF745A24}"/>
    <dgm:cxn modelId="{B6183BD4-E2CD-4C32-9F03-6311A2660DF0}" srcId="{8D40C182-FE37-414D-A8EA-CE81FDF85D44}" destId="{501B700D-FDFC-485B-9B7E-FA627A0D9EEC}" srcOrd="0" destOrd="0" parTransId="{F827A31E-D504-4A2D-8372-0C9658F1F9F4}" sibTransId="{5D8913F6-84CD-4AE2-8753-2F1906D0B085}"/>
    <dgm:cxn modelId="{06AE19DF-1169-4632-A03B-0D11A31FC66E}" type="presOf" srcId="{AB9FF7F1-0ADB-4D31-B23D-9BB5ADF26CC8}" destId="{49AD6E08-5C15-4B96-B384-1848772CBB89}" srcOrd="0" destOrd="0" presId="urn:microsoft.com/office/officeart/2005/8/layout/list1"/>
    <dgm:cxn modelId="{4D2164E2-B203-498D-A4A6-01A63BDE6C9A}" type="presOf" srcId="{8D40C182-FE37-414D-A8EA-CE81FDF85D44}" destId="{49AD6E08-5C15-4B96-B384-1848772CBB89}" srcOrd="0" destOrd="3" presId="urn:microsoft.com/office/officeart/2005/8/layout/list1"/>
    <dgm:cxn modelId="{195636E4-A190-4B4A-A539-B66F73C9E44C}" type="presOf" srcId="{6E4AA937-1310-41B9-B6F5-237E90A5D27D}" destId="{DB0F20A0-FC57-4E86-8A25-0798C33B4C8E}" srcOrd="1" destOrd="0" presId="urn:microsoft.com/office/officeart/2005/8/layout/list1"/>
    <dgm:cxn modelId="{13D9B2E7-77BE-437E-8DCA-1BC2AA158BA7}" type="presOf" srcId="{37397E52-08F1-469C-BB0B-C249A97B94CA}" destId="{89585A06-F923-4166-BF9E-90AFEAF43F4A}" srcOrd="0" destOrd="0" presId="urn:microsoft.com/office/officeart/2005/8/layout/list1"/>
    <dgm:cxn modelId="{AE7063EB-9E57-48B8-9053-0534D1D583E0}" type="presOf" srcId="{511519E6-03AA-4B81-9F57-49D5EC4583F8}" destId="{42464100-1A15-43B8-A193-594673EB7AFF}" srcOrd="1" destOrd="0" presId="urn:microsoft.com/office/officeart/2005/8/layout/list1"/>
    <dgm:cxn modelId="{47A36DF5-B260-437A-8207-B19FE4374CF6}" type="presOf" srcId="{1D681F7E-C37E-4F43-A413-43FACBAFF9FC}" destId="{2375F742-61FF-4732-A683-B48767F1F6F6}" srcOrd="0" destOrd="0" presId="urn:microsoft.com/office/officeart/2005/8/layout/list1"/>
    <dgm:cxn modelId="{AAF0C297-CEDB-45EC-896B-10DF599DFCC9}" type="presParOf" srcId="{89585A06-F923-4166-BF9E-90AFEAF43F4A}" destId="{55CC71FC-BE6D-4C96-BBD4-C394277CFD49}" srcOrd="0" destOrd="0" presId="urn:microsoft.com/office/officeart/2005/8/layout/list1"/>
    <dgm:cxn modelId="{FF924DFC-FAF0-472C-920D-90B90AF0EE72}" type="presParOf" srcId="{55CC71FC-BE6D-4C96-BBD4-C394277CFD49}" destId="{FECF9D18-A878-42F4-8396-5E54C1610F7A}" srcOrd="0" destOrd="0" presId="urn:microsoft.com/office/officeart/2005/8/layout/list1"/>
    <dgm:cxn modelId="{C92B9A2F-7746-46B6-96B2-39962A71B417}" type="presParOf" srcId="{55CC71FC-BE6D-4C96-BBD4-C394277CFD49}" destId="{2F50645F-4135-4679-B5AB-27836450C312}" srcOrd="1" destOrd="0" presId="urn:microsoft.com/office/officeart/2005/8/layout/list1"/>
    <dgm:cxn modelId="{2892DD19-9E4D-4C27-9304-320FD276EE90}" type="presParOf" srcId="{89585A06-F923-4166-BF9E-90AFEAF43F4A}" destId="{C9E3A741-EA06-47A3-A10F-F35BBF6D20B9}" srcOrd="1" destOrd="0" presId="urn:microsoft.com/office/officeart/2005/8/layout/list1"/>
    <dgm:cxn modelId="{72D4C8EB-C54C-4408-9E70-C7A43661A6E4}" type="presParOf" srcId="{89585A06-F923-4166-BF9E-90AFEAF43F4A}" destId="{49AD6E08-5C15-4B96-B384-1848772CBB89}" srcOrd="2" destOrd="0" presId="urn:microsoft.com/office/officeart/2005/8/layout/list1"/>
    <dgm:cxn modelId="{56205FEC-709E-4B75-A2C1-3D2E1910FE3F}" type="presParOf" srcId="{89585A06-F923-4166-BF9E-90AFEAF43F4A}" destId="{E8CB1221-B2B9-4DD2-A0D7-AAC3A2308B93}" srcOrd="3" destOrd="0" presId="urn:microsoft.com/office/officeart/2005/8/layout/list1"/>
    <dgm:cxn modelId="{968DF3FB-6B9F-4BE9-A756-462E8A2FB8D6}" type="presParOf" srcId="{89585A06-F923-4166-BF9E-90AFEAF43F4A}" destId="{FEA80ECE-FCB3-42DE-AD19-6E0A9F444F08}" srcOrd="4" destOrd="0" presId="urn:microsoft.com/office/officeart/2005/8/layout/list1"/>
    <dgm:cxn modelId="{997A0B04-A637-4745-8C4A-E9BD38EB0022}" type="presParOf" srcId="{FEA80ECE-FCB3-42DE-AD19-6E0A9F444F08}" destId="{039C0A89-ACB6-4F32-BA4E-00F788D70E76}" srcOrd="0" destOrd="0" presId="urn:microsoft.com/office/officeart/2005/8/layout/list1"/>
    <dgm:cxn modelId="{DFB528BD-1755-4CB3-902E-D71EB0FBA40E}" type="presParOf" srcId="{FEA80ECE-FCB3-42DE-AD19-6E0A9F444F08}" destId="{D2282E75-9A52-47B2-9850-707EC2631640}" srcOrd="1" destOrd="0" presId="urn:microsoft.com/office/officeart/2005/8/layout/list1"/>
    <dgm:cxn modelId="{4235C3A0-DD1C-41B5-9ADC-83F447564FD4}" type="presParOf" srcId="{89585A06-F923-4166-BF9E-90AFEAF43F4A}" destId="{9885F500-B652-487D-839E-34F2B21A803D}" srcOrd="5" destOrd="0" presId="urn:microsoft.com/office/officeart/2005/8/layout/list1"/>
    <dgm:cxn modelId="{EB11CA97-2621-4804-B6D4-F73B26A9B59D}" type="presParOf" srcId="{89585A06-F923-4166-BF9E-90AFEAF43F4A}" destId="{2375F742-61FF-4732-A683-B48767F1F6F6}" srcOrd="6" destOrd="0" presId="urn:microsoft.com/office/officeart/2005/8/layout/list1"/>
    <dgm:cxn modelId="{D7E2E204-0E2F-4A7E-B65D-02F145FC09EA}" type="presParOf" srcId="{89585A06-F923-4166-BF9E-90AFEAF43F4A}" destId="{6D0F0044-9C85-4FBF-B97D-C3486E04E3B1}" srcOrd="7" destOrd="0" presId="urn:microsoft.com/office/officeart/2005/8/layout/list1"/>
    <dgm:cxn modelId="{6F16C6DC-571E-4D42-95B4-9941262885FB}" type="presParOf" srcId="{89585A06-F923-4166-BF9E-90AFEAF43F4A}" destId="{10578D54-E179-4E29-8F26-D8D11DB8882A}" srcOrd="8" destOrd="0" presId="urn:microsoft.com/office/officeart/2005/8/layout/list1"/>
    <dgm:cxn modelId="{3DCBB52D-A537-4152-9FBF-B2DF0A777D4C}" type="presParOf" srcId="{10578D54-E179-4E29-8F26-D8D11DB8882A}" destId="{623238E8-0767-4A5E-A789-A27DDD0C73C0}" srcOrd="0" destOrd="0" presId="urn:microsoft.com/office/officeart/2005/8/layout/list1"/>
    <dgm:cxn modelId="{D5506F39-D7B8-47EF-A53B-9D885392001D}" type="presParOf" srcId="{10578D54-E179-4E29-8F26-D8D11DB8882A}" destId="{42464100-1A15-43B8-A193-594673EB7AFF}" srcOrd="1" destOrd="0" presId="urn:microsoft.com/office/officeart/2005/8/layout/list1"/>
    <dgm:cxn modelId="{367E56AE-6CA2-49EC-BC3E-E29A67399028}" type="presParOf" srcId="{89585A06-F923-4166-BF9E-90AFEAF43F4A}" destId="{291429D0-B849-4652-8042-172E6A714A6E}" srcOrd="9" destOrd="0" presId="urn:microsoft.com/office/officeart/2005/8/layout/list1"/>
    <dgm:cxn modelId="{2084AD56-F467-49C9-962B-54EBBFB24530}" type="presParOf" srcId="{89585A06-F923-4166-BF9E-90AFEAF43F4A}" destId="{1E734C95-4555-46ED-B5A1-04D77E298A53}" srcOrd="10" destOrd="0" presId="urn:microsoft.com/office/officeart/2005/8/layout/list1"/>
    <dgm:cxn modelId="{0D220A97-FE52-4056-8585-A143659610AA}" type="presParOf" srcId="{89585A06-F923-4166-BF9E-90AFEAF43F4A}" destId="{DB99EC43-4B24-46C5-A631-A26037384D8B}" srcOrd="11" destOrd="0" presId="urn:microsoft.com/office/officeart/2005/8/layout/list1"/>
    <dgm:cxn modelId="{5685F3FE-C26C-491B-A70E-11FCAFEDB1FA}" type="presParOf" srcId="{89585A06-F923-4166-BF9E-90AFEAF43F4A}" destId="{B35D3967-552D-4003-9F94-C12B0A53889A}" srcOrd="12" destOrd="0" presId="urn:microsoft.com/office/officeart/2005/8/layout/list1"/>
    <dgm:cxn modelId="{C00DB483-AF1B-47EF-86C6-F570D26ADB9B}" type="presParOf" srcId="{B35D3967-552D-4003-9F94-C12B0A53889A}" destId="{B267CAC8-08BF-4FB7-A4AE-B9CDBBE5A191}" srcOrd="0" destOrd="0" presId="urn:microsoft.com/office/officeart/2005/8/layout/list1"/>
    <dgm:cxn modelId="{1C1CEA9A-AF99-48C4-8C3E-9EEFAAFF1C41}" type="presParOf" srcId="{B35D3967-552D-4003-9F94-C12B0A53889A}" destId="{DB0F20A0-FC57-4E86-8A25-0798C33B4C8E}" srcOrd="1" destOrd="0" presId="urn:microsoft.com/office/officeart/2005/8/layout/list1"/>
    <dgm:cxn modelId="{FC168B2C-0142-4DF9-9DB5-DD77780836D8}" type="presParOf" srcId="{89585A06-F923-4166-BF9E-90AFEAF43F4A}" destId="{5A95A03C-C160-41E6-9086-B8A88933EDAA}" srcOrd="13" destOrd="0" presId="urn:microsoft.com/office/officeart/2005/8/layout/list1"/>
    <dgm:cxn modelId="{FB4E8524-2E46-495A-A8A3-802B2D29AD7C}" type="presParOf" srcId="{89585A06-F923-4166-BF9E-90AFEAF43F4A}" destId="{A812EBE4-F34C-4D49-8727-A75AF6A794D7}" srcOrd="14" destOrd="0" presId="urn:microsoft.com/office/officeart/2005/8/layout/list1"/>
  </dgm:cxnLst>
  <dgm:bg/>
  <dgm:whole>
    <a:ln>
      <a:noFill/>
    </a:ln>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D163792-47B3-4E13-A9CA-6A999A1FD70B}">
      <dsp:nvSpPr>
        <dsp:cNvPr id="0" name=""/>
        <dsp:cNvSpPr/>
      </dsp:nvSpPr>
      <dsp:spPr>
        <a:xfrm>
          <a:off x="0" y="396731"/>
          <a:ext cx="6900512" cy="963900"/>
        </a:xfrm>
        <a:prstGeom prst="rect">
          <a:avLst/>
        </a:prstGeom>
        <a:solidFill>
          <a:schemeClr val="lt1">
            <a:alpha val="90000"/>
            <a:hueOff val="0"/>
            <a:satOff val="0"/>
            <a:lumOff val="0"/>
            <a:alphaOff val="0"/>
          </a:schemeClr>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5556" tIns="354076" rIns="535556" bIns="120904" numCol="1" spcCol="1270" anchor="t" anchorCtr="0">
          <a:noAutofit/>
        </a:bodyPr>
        <a:lstStyle/>
        <a:p>
          <a:pPr marL="171450" lvl="1" indent="-171450" algn="l" defTabSz="755650">
            <a:lnSpc>
              <a:spcPct val="90000"/>
            </a:lnSpc>
            <a:spcBef>
              <a:spcPct val="0"/>
            </a:spcBef>
            <a:spcAft>
              <a:spcPct val="15000"/>
            </a:spcAft>
            <a:buChar char="•"/>
          </a:pPr>
          <a:r>
            <a:rPr lang="en-US" sz="1700" kern="1200" dirty="0"/>
            <a:t>Points of Contact for the grant (CJI will notify these individuals of your award notice) </a:t>
          </a:r>
        </a:p>
      </dsp:txBody>
      <dsp:txXfrm>
        <a:off x="0" y="396731"/>
        <a:ext cx="6900512" cy="963900"/>
      </dsp:txXfrm>
    </dsp:sp>
    <dsp:sp modelId="{1F31143A-946F-4EAA-AD90-BE9128605CCA}">
      <dsp:nvSpPr>
        <dsp:cNvPr id="0" name=""/>
        <dsp:cNvSpPr/>
      </dsp:nvSpPr>
      <dsp:spPr>
        <a:xfrm>
          <a:off x="345025" y="145811"/>
          <a:ext cx="4830358" cy="501840"/>
        </a:xfrm>
        <a:prstGeom prst="roundRect">
          <a:avLst/>
        </a:prstGeom>
        <a:solidFill>
          <a:srgbClr val="FFC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755650">
            <a:lnSpc>
              <a:spcPct val="90000"/>
            </a:lnSpc>
            <a:spcBef>
              <a:spcPct val="0"/>
            </a:spcBef>
            <a:spcAft>
              <a:spcPct val="35000"/>
            </a:spcAft>
            <a:buNone/>
          </a:pPr>
          <a:r>
            <a:rPr lang="en-US" sz="1700" kern="1200" dirty="0">
              <a:solidFill>
                <a:schemeClr val="tx1"/>
              </a:solidFill>
            </a:rPr>
            <a:t>Contact</a:t>
          </a:r>
          <a:r>
            <a:rPr lang="en-US" sz="1700" kern="1200" dirty="0"/>
            <a:t> </a:t>
          </a:r>
        </a:p>
      </dsp:txBody>
      <dsp:txXfrm>
        <a:off x="369523" y="170309"/>
        <a:ext cx="4781362" cy="452844"/>
      </dsp:txXfrm>
    </dsp:sp>
    <dsp:sp modelId="{77F524D7-C608-41DF-A662-A9C731FECC30}">
      <dsp:nvSpPr>
        <dsp:cNvPr id="0" name=""/>
        <dsp:cNvSpPr/>
      </dsp:nvSpPr>
      <dsp:spPr>
        <a:xfrm>
          <a:off x="0" y="1703351"/>
          <a:ext cx="6900512" cy="2302650"/>
        </a:xfrm>
        <a:prstGeom prst="rect">
          <a:avLst/>
        </a:prstGeom>
        <a:solidFill>
          <a:schemeClr val="lt1">
            <a:alpha val="90000"/>
            <a:hueOff val="0"/>
            <a:satOff val="0"/>
            <a:lumOff val="0"/>
            <a:alphaOff val="0"/>
          </a:schemeClr>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5556" tIns="354076" rIns="535556" bIns="120904" numCol="1" spcCol="1270" anchor="t" anchorCtr="0">
          <a:noAutofit/>
        </a:bodyPr>
        <a:lstStyle/>
        <a:p>
          <a:pPr marL="171450" lvl="1" indent="-171450" algn="l" defTabSz="755650">
            <a:lnSpc>
              <a:spcPct val="90000"/>
            </a:lnSpc>
            <a:spcBef>
              <a:spcPct val="0"/>
            </a:spcBef>
            <a:spcAft>
              <a:spcPct val="15000"/>
            </a:spcAft>
            <a:buChar char="•"/>
          </a:pPr>
          <a:r>
            <a:rPr lang="en-US" sz="1700" kern="1200"/>
            <a:t>SAMs Registration must be up-to-date</a:t>
          </a:r>
        </a:p>
        <a:p>
          <a:pPr marL="171450" lvl="1" indent="-171450" algn="l" defTabSz="755650">
            <a:lnSpc>
              <a:spcPct val="90000"/>
            </a:lnSpc>
            <a:spcBef>
              <a:spcPct val="0"/>
            </a:spcBef>
            <a:spcAft>
              <a:spcPct val="15000"/>
            </a:spcAft>
            <a:buChar char="•"/>
          </a:pPr>
          <a:r>
            <a:rPr lang="en-US" sz="1700" kern="1200" dirty="0"/>
            <a:t>Audit </a:t>
          </a:r>
        </a:p>
        <a:p>
          <a:pPr marL="342900" lvl="2" indent="-171450" algn="l" defTabSz="755650">
            <a:lnSpc>
              <a:spcPct val="90000"/>
            </a:lnSpc>
            <a:spcBef>
              <a:spcPct val="0"/>
            </a:spcBef>
            <a:spcAft>
              <a:spcPct val="15000"/>
            </a:spcAft>
            <a:buChar char="•"/>
          </a:pPr>
          <a:r>
            <a:rPr lang="en-US" sz="1700" kern="1200" dirty="0"/>
            <a:t>If you receive more than $750,000 in </a:t>
          </a:r>
          <a:r>
            <a:rPr lang="en-US" sz="1700" b="1" kern="1200" dirty="0"/>
            <a:t>federal</a:t>
          </a:r>
          <a:r>
            <a:rPr lang="en-US" sz="1700" kern="1200" dirty="0"/>
            <a:t> grant funds, you are required to have an audit. This will be requested if CJI is aware that you receive more than $750,000.</a:t>
          </a:r>
        </a:p>
        <a:p>
          <a:pPr marL="342900" lvl="2" indent="-171450" algn="l" defTabSz="755650">
            <a:lnSpc>
              <a:spcPct val="90000"/>
            </a:lnSpc>
            <a:spcBef>
              <a:spcPct val="0"/>
            </a:spcBef>
            <a:spcAft>
              <a:spcPct val="15000"/>
            </a:spcAft>
            <a:buChar char="•"/>
          </a:pPr>
          <a:r>
            <a:rPr lang="en-US" sz="1700" kern="1200" dirty="0"/>
            <a:t>All government agency’s audits are included in the County audit and should all have one attached</a:t>
          </a:r>
        </a:p>
      </dsp:txBody>
      <dsp:txXfrm>
        <a:off x="0" y="1703351"/>
        <a:ext cx="6900512" cy="2302650"/>
      </dsp:txXfrm>
    </dsp:sp>
    <dsp:sp modelId="{45C93E20-3177-4902-B1AB-FFCD3087FE84}">
      <dsp:nvSpPr>
        <dsp:cNvPr id="0" name=""/>
        <dsp:cNvSpPr/>
      </dsp:nvSpPr>
      <dsp:spPr>
        <a:xfrm>
          <a:off x="345025" y="1452431"/>
          <a:ext cx="4830358" cy="501840"/>
        </a:xfrm>
        <a:prstGeom prst="roundRect">
          <a:avLst/>
        </a:prstGeom>
        <a:solidFill>
          <a:srgbClr val="FFC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755650">
            <a:lnSpc>
              <a:spcPct val="90000"/>
            </a:lnSpc>
            <a:spcBef>
              <a:spcPct val="0"/>
            </a:spcBef>
            <a:spcAft>
              <a:spcPct val="35000"/>
            </a:spcAft>
            <a:buNone/>
          </a:pPr>
          <a:r>
            <a:rPr lang="en-US" sz="1700" kern="1200" dirty="0">
              <a:solidFill>
                <a:schemeClr val="tx1"/>
              </a:solidFill>
            </a:rPr>
            <a:t>Project Information</a:t>
          </a:r>
        </a:p>
      </dsp:txBody>
      <dsp:txXfrm>
        <a:off x="369523" y="1476929"/>
        <a:ext cx="4781362" cy="452844"/>
      </dsp:txXfrm>
    </dsp:sp>
    <dsp:sp modelId="{91A0F981-C60E-40C0-835F-843C807007E6}">
      <dsp:nvSpPr>
        <dsp:cNvPr id="0" name=""/>
        <dsp:cNvSpPr/>
      </dsp:nvSpPr>
      <dsp:spPr>
        <a:xfrm>
          <a:off x="0" y="4348721"/>
          <a:ext cx="6900512" cy="722925"/>
        </a:xfrm>
        <a:prstGeom prst="rect">
          <a:avLst/>
        </a:prstGeom>
        <a:solidFill>
          <a:schemeClr val="lt1">
            <a:alpha val="90000"/>
            <a:hueOff val="0"/>
            <a:satOff val="0"/>
            <a:lumOff val="0"/>
            <a:alphaOff val="0"/>
          </a:schemeClr>
        </a:solidFill>
        <a:ln w="12700" cap="flat" cmpd="sng" algn="ctr">
          <a:solidFill>
            <a:srgbClr val="404040"/>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5556" tIns="354076" rIns="535556" bIns="120904" numCol="1" spcCol="1270" anchor="t" anchorCtr="0">
          <a:noAutofit/>
        </a:bodyPr>
        <a:lstStyle/>
        <a:p>
          <a:pPr marL="171450" lvl="1" indent="-171450" algn="l" defTabSz="755650">
            <a:lnSpc>
              <a:spcPct val="90000"/>
            </a:lnSpc>
            <a:spcBef>
              <a:spcPct val="0"/>
            </a:spcBef>
            <a:spcAft>
              <a:spcPct val="15000"/>
            </a:spcAft>
            <a:buChar char="•"/>
          </a:pPr>
          <a:r>
            <a:rPr lang="en-US" sz="1700" kern="1200" dirty="0"/>
            <a:t>Information about your proposed DVPT grant</a:t>
          </a:r>
        </a:p>
      </dsp:txBody>
      <dsp:txXfrm>
        <a:off x="0" y="4348721"/>
        <a:ext cx="6900512" cy="722925"/>
      </dsp:txXfrm>
    </dsp:sp>
    <dsp:sp modelId="{3B15A007-6654-440C-BC15-20CDD4B4FCD6}">
      <dsp:nvSpPr>
        <dsp:cNvPr id="0" name=""/>
        <dsp:cNvSpPr/>
      </dsp:nvSpPr>
      <dsp:spPr>
        <a:xfrm>
          <a:off x="345025" y="4097801"/>
          <a:ext cx="4830358" cy="501840"/>
        </a:xfrm>
        <a:prstGeom prst="roundRect">
          <a:avLst/>
        </a:prstGeom>
        <a:solidFill>
          <a:srgbClr val="FFC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755650">
            <a:lnSpc>
              <a:spcPct val="90000"/>
            </a:lnSpc>
            <a:spcBef>
              <a:spcPct val="0"/>
            </a:spcBef>
            <a:spcAft>
              <a:spcPct val="35000"/>
            </a:spcAft>
            <a:buNone/>
          </a:pPr>
          <a:r>
            <a:rPr lang="en-US" sz="1700" kern="1200" dirty="0">
              <a:solidFill>
                <a:schemeClr val="tx1"/>
              </a:solidFill>
            </a:rPr>
            <a:t>Programmatic</a:t>
          </a:r>
          <a:r>
            <a:rPr lang="en-US" sz="1700" kern="1200" dirty="0"/>
            <a:t> </a:t>
          </a:r>
          <a:r>
            <a:rPr lang="en-US" sz="1700" kern="1200" dirty="0">
              <a:solidFill>
                <a:schemeClr val="tx1"/>
              </a:solidFill>
            </a:rPr>
            <a:t>Information</a:t>
          </a:r>
        </a:p>
      </dsp:txBody>
      <dsp:txXfrm>
        <a:off x="369523" y="4122299"/>
        <a:ext cx="4781362" cy="452844"/>
      </dsp:txXfrm>
    </dsp:sp>
    <dsp:sp modelId="{E7ECAAE7-E66A-4D1F-B429-F6CF9A2BE117}">
      <dsp:nvSpPr>
        <dsp:cNvPr id="0" name=""/>
        <dsp:cNvSpPr/>
      </dsp:nvSpPr>
      <dsp:spPr>
        <a:xfrm>
          <a:off x="0" y="5414366"/>
          <a:ext cx="6900512" cy="428400"/>
        </a:xfrm>
        <a:prstGeom prst="rect">
          <a:avLst/>
        </a:prstGeom>
        <a:solidFill>
          <a:schemeClr val="lt1">
            <a:alpha val="90000"/>
            <a:hueOff val="0"/>
            <a:satOff val="0"/>
            <a:lumOff val="0"/>
            <a:alphaOff val="0"/>
          </a:schemeClr>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dsp:style>
    </dsp:sp>
    <dsp:sp modelId="{609A768B-ED96-4792-A7C6-0976EA12B222}">
      <dsp:nvSpPr>
        <dsp:cNvPr id="0" name=""/>
        <dsp:cNvSpPr/>
      </dsp:nvSpPr>
      <dsp:spPr>
        <a:xfrm>
          <a:off x="345025" y="5163446"/>
          <a:ext cx="4830358" cy="501840"/>
        </a:xfrm>
        <a:prstGeom prst="roundRect">
          <a:avLst/>
        </a:prstGeom>
        <a:solidFill>
          <a:srgbClr val="FFC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755650">
            <a:lnSpc>
              <a:spcPct val="90000"/>
            </a:lnSpc>
            <a:spcBef>
              <a:spcPct val="0"/>
            </a:spcBef>
            <a:spcAft>
              <a:spcPct val="35000"/>
            </a:spcAft>
            <a:buNone/>
          </a:pPr>
          <a:r>
            <a:rPr lang="en-US" sz="1700" kern="1200">
              <a:solidFill>
                <a:schemeClr val="tx1"/>
              </a:solidFill>
            </a:rPr>
            <a:t>Problem Statement &amp; Analysis </a:t>
          </a:r>
        </a:p>
      </dsp:txBody>
      <dsp:txXfrm>
        <a:off x="369523" y="5187944"/>
        <a:ext cx="4781362" cy="45284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AD6E08-5C15-4B96-B384-1848772CBB89}">
      <dsp:nvSpPr>
        <dsp:cNvPr id="0" name=""/>
        <dsp:cNvSpPr/>
      </dsp:nvSpPr>
      <dsp:spPr>
        <a:xfrm>
          <a:off x="0" y="342255"/>
          <a:ext cx="6900512" cy="2910599"/>
        </a:xfrm>
        <a:prstGeom prst="rect">
          <a:avLst/>
        </a:prstGeom>
        <a:solidFill>
          <a:schemeClr val="lt1">
            <a:alpha val="90000"/>
            <a:hueOff val="0"/>
            <a:satOff val="0"/>
            <a:lumOff val="0"/>
            <a:alphaOff val="0"/>
          </a:schemeClr>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5556" tIns="291592" rIns="535556" bIns="99568" numCol="1" spcCol="1270" anchor="t" anchorCtr="0">
          <a:noAutofit/>
        </a:bodyPr>
        <a:lstStyle/>
        <a:p>
          <a:pPr marL="114300" lvl="1" indent="-114300" algn="l" defTabSz="622300">
            <a:lnSpc>
              <a:spcPct val="90000"/>
            </a:lnSpc>
            <a:spcBef>
              <a:spcPct val="0"/>
            </a:spcBef>
            <a:spcAft>
              <a:spcPct val="15000"/>
            </a:spcAft>
            <a:buChar char="•"/>
          </a:pPr>
          <a:r>
            <a:rPr lang="en-US" sz="1400" kern="1200"/>
            <a:t>The goal should directly address the problem identified in the Problem Statement.</a:t>
          </a:r>
        </a:p>
        <a:p>
          <a:pPr marL="114300" lvl="1" indent="-114300" algn="l" defTabSz="622300">
            <a:lnSpc>
              <a:spcPct val="90000"/>
            </a:lnSpc>
            <a:spcBef>
              <a:spcPct val="0"/>
            </a:spcBef>
            <a:spcAft>
              <a:spcPct val="15000"/>
            </a:spcAft>
            <a:buChar char="•"/>
          </a:pPr>
          <a:r>
            <a:rPr lang="en-US" sz="1400" kern="1200"/>
            <a:t>Objectives are the steps needed to achieve goals. Objectives should be concrete, action-oriented, measurable and Specific, Measurable, Achievable, Realistic, Timely (SMART).</a:t>
          </a:r>
        </a:p>
        <a:p>
          <a:pPr marL="228600" lvl="2" indent="-114300" algn="l" defTabSz="622300">
            <a:lnSpc>
              <a:spcPct val="90000"/>
            </a:lnSpc>
            <a:spcBef>
              <a:spcPct val="0"/>
            </a:spcBef>
            <a:spcAft>
              <a:spcPct val="15000"/>
            </a:spcAft>
            <a:buChar char="•"/>
          </a:pPr>
          <a:r>
            <a:rPr lang="en-US" sz="1400" kern="1200"/>
            <a:t>Example of Objective: By September 2022, a minimum of 50 culturally and linguistically appropriate support groups for survivors of domestic violence will be provided. </a:t>
          </a:r>
        </a:p>
        <a:p>
          <a:pPr marL="114300" lvl="1" indent="-114300" algn="l" defTabSz="622300">
            <a:lnSpc>
              <a:spcPct val="90000"/>
            </a:lnSpc>
            <a:spcBef>
              <a:spcPct val="0"/>
            </a:spcBef>
            <a:spcAft>
              <a:spcPct val="15000"/>
            </a:spcAft>
            <a:buChar char="•"/>
          </a:pPr>
          <a:r>
            <a:rPr lang="en-US" sz="1400" kern="1200"/>
            <a:t>Outcomes measure objectives and are criteria for how the program is deemed to be effective.</a:t>
          </a:r>
        </a:p>
        <a:p>
          <a:pPr marL="228600" lvl="2" indent="-114300" algn="l" defTabSz="622300">
            <a:lnSpc>
              <a:spcPct val="90000"/>
            </a:lnSpc>
            <a:spcBef>
              <a:spcPct val="0"/>
            </a:spcBef>
            <a:spcAft>
              <a:spcPct val="15000"/>
            </a:spcAft>
            <a:buChar char="•"/>
          </a:pPr>
          <a:r>
            <a:rPr lang="en-US" sz="1400" kern="1200"/>
            <a:t>Example of Outcome: 85% of participants will indicate that they have learned ways to act in their own best interest. </a:t>
          </a:r>
        </a:p>
      </dsp:txBody>
      <dsp:txXfrm>
        <a:off x="0" y="342255"/>
        <a:ext cx="6900512" cy="2910599"/>
      </dsp:txXfrm>
    </dsp:sp>
    <dsp:sp modelId="{2F50645F-4135-4679-B5AB-27836450C312}">
      <dsp:nvSpPr>
        <dsp:cNvPr id="0" name=""/>
        <dsp:cNvSpPr/>
      </dsp:nvSpPr>
      <dsp:spPr>
        <a:xfrm>
          <a:off x="345025" y="135615"/>
          <a:ext cx="4830358" cy="413280"/>
        </a:xfrm>
        <a:prstGeom prst="roundRect">
          <a:avLst/>
        </a:prstGeom>
        <a:solidFill>
          <a:srgbClr val="FFC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622300">
            <a:lnSpc>
              <a:spcPct val="90000"/>
            </a:lnSpc>
            <a:spcBef>
              <a:spcPct val="0"/>
            </a:spcBef>
            <a:spcAft>
              <a:spcPct val="35000"/>
            </a:spcAft>
            <a:buNone/>
          </a:pPr>
          <a:r>
            <a:rPr lang="en-US" sz="1400" kern="1200" dirty="0">
              <a:solidFill>
                <a:schemeClr val="tx1"/>
              </a:solidFill>
            </a:rPr>
            <a:t>Goal, Objective, and Outcomes</a:t>
          </a:r>
        </a:p>
      </dsp:txBody>
      <dsp:txXfrm>
        <a:off x="365200" y="155790"/>
        <a:ext cx="4790008" cy="372930"/>
      </dsp:txXfrm>
    </dsp:sp>
    <dsp:sp modelId="{2375F742-61FF-4732-A683-B48767F1F6F6}">
      <dsp:nvSpPr>
        <dsp:cNvPr id="0" name=""/>
        <dsp:cNvSpPr/>
      </dsp:nvSpPr>
      <dsp:spPr>
        <a:xfrm>
          <a:off x="0" y="3535095"/>
          <a:ext cx="6900512" cy="595350"/>
        </a:xfrm>
        <a:prstGeom prst="rect">
          <a:avLst/>
        </a:prstGeom>
        <a:solidFill>
          <a:schemeClr val="lt1">
            <a:alpha val="90000"/>
            <a:hueOff val="0"/>
            <a:satOff val="0"/>
            <a:lumOff val="0"/>
            <a:alphaOff val="0"/>
          </a:schemeClr>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5556" tIns="291592" rIns="535556" bIns="99568" numCol="1" spcCol="1270" anchor="t" anchorCtr="0">
          <a:noAutofit/>
        </a:bodyPr>
        <a:lstStyle/>
        <a:p>
          <a:pPr marL="114300" lvl="1" indent="-114300" algn="l" defTabSz="622300">
            <a:lnSpc>
              <a:spcPct val="90000"/>
            </a:lnSpc>
            <a:spcBef>
              <a:spcPct val="0"/>
            </a:spcBef>
            <a:spcAft>
              <a:spcPct val="15000"/>
            </a:spcAft>
            <a:buChar char="•"/>
          </a:pPr>
          <a:r>
            <a:rPr lang="en-US" sz="1400" kern="1200"/>
            <a:t>What? Who? Where? Why? When? How?</a:t>
          </a:r>
        </a:p>
      </dsp:txBody>
      <dsp:txXfrm>
        <a:off x="0" y="3535095"/>
        <a:ext cx="6900512" cy="595350"/>
      </dsp:txXfrm>
    </dsp:sp>
    <dsp:sp modelId="{D2282E75-9A52-47B2-9850-707EC2631640}">
      <dsp:nvSpPr>
        <dsp:cNvPr id="0" name=""/>
        <dsp:cNvSpPr/>
      </dsp:nvSpPr>
      <dsp:spPr>
        <a:xfrm>
          <a:off x="345025" y="3328455"/>
          <a:ext cx="4830358" cy="413280"/>
        </a:xfrm>
        <a:prstGeom prst="roundRect">
          <a:avLst/>
        </a:prstGeom>
        <a:solidFill>
          <a:srgbClr val="FFC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622300">
            <a:lnSpc>
              <a:spcPct val="90000"/>
            </a:lnSpc>
            <a:spcBef>
              <a:spcPct val="0"/>
            </a:spcBef>
            <a:spcAft>
              <a:spcPct val="35000"/>
            </a:spcAft>
            <a:buNone/>
          </a:pPr>
          <a:r>
            <a:rPr lang="en-US" sz="1400" kern="1200" dirty="0">
              <a:solidFill>
                <a:schemeClr val="tx1"/>
              </a:solidFill>
            </a:rPr>
            <a:t>Program Description</a:t>
          </a:r>
        </a:p>
      </dsp:txBody>
      <dsp:txXfrm>
        <a:off x="365200" y="3348630"/>
        <a:ext cx="4790008" cy="372930"/>
      </dsp:txXfrm>
    </dsp:sp>
    <dsp:sp modelId="{1E734C95-4555-46ED-B5A1-04D77E298A53}">
      <dsp:nvSpPr>
        <dsp:cNvPr id="0" name=""/>
        <dsp:cNvSpPr/>
      </dsp:nvSpPr>
      <dsp:spPr>
        <a:xfrm>
          <a:off x="0" y="4412685"/>
          <a:ext cx="6900512" cy="352800"/>
        </a:xfrm>
        <a:prstGeom prst="rect">
          <a:avLst/>
        </a:prstGeom>
        <a:solidFill>
          <a:schemeClr val="lt1">
            <a:alpha val="90000"/>
            <a:hueOff val="0"/>
            <a:satOff val="0"/>
            <a:lumOff val="0"/>
            <a:alphaOff val="0"/>
          </a:schemeClr>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dsp:style>
    </dsp:sp>
    <dsp:sp modelId="{42464100-1A15-43B8-A193-594673EB7AFF}">
      <dsp:nvSpPr>
        <dsp:cNvPr id="0" name=""/>
        <dsp:cNvSpPr/>
      </dsp:nvSpPr>
      <dsp:spPr>
        <a:xfrm>
          <a:off x="345025" y="4206045"/>
          <a:ext cx="4830358" cy="413280"/>
        </a:xfrm>
        <a:prstGeom prst="roundRect">
          <a:avLst/>
        </a:prstGeom>
        <a:solidFill>
          <a:srgbClr val="FFC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622300">
            <a:lnSpc>
              <a:spcPct val="90000"/>
            </a:lnSpc>
            <a:spcBef>
              <a:spcPct val="0"/>
            </a:spcBef>
            <a:spcAft>
              <a:spcPct val="35000"/>
            </a:spcAft>
            <a:buNone/>
          </a:pPr>
          <a:r>
            <a:rPr lang="en-US" sz="1400" kern="1200" dirty="0">
              <a:solidFill>
                <a:schemeClr val="tx1"/>
              </a:solidFill>
            </a:rPr>
            <a:t>Evidence Based/Best Practice</a:t>
          </a:r>
        </a:p>
      </dsp:txBody>
      <dsp:txXfrm>
        <a:off x="365200" y="4226220"/>
        <a:ext cx="4790008" cy="372930"/>
      </dsp:txXfrm>
    </dsp:sp>
    <dsp:sp modelId="{A812EBE4-F34C-4D49-8727-A75AF6A794D7}">
      <dsp:nvSpPr>
        <dsp:cNvPr id="0" name=""/>
        <dsp:cNvSpPr/>
      </dsp:nvSpPr>
      <dsp:spPr>
        <a:xfrm>
          <a:off x="0" y="5047725"/>
          <a:ext cx="6900512" cy="352800"/>
        </a:xfrm>
        <a:prstGeom prst="rect">
          <a:avLst/>
        </a:prstGeom>
        <a:solidFill>
          <a:schemeClr val="lt1">
            <a:alpha val="90000"/>
            <a:hueOff val="0"/>
            <a:satOff val="0"/>
            <a:lumOff val="0"/>
            <a:alphaOff val="0"/>
          </a:schemeClr>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dsp:style>
    </dsp:sp>
    <dsp:sp modelId="{DB0F20A0-FC57-4E86-8A25-0798C33B4C8E}">
      <dsp:nvSpPr>
        <dsp:cNvPr id="0" name=""/>
        <dsp:cNvSpPr/>
      </dsp:nvSpPr>
      <dsp:spPr>
        <a:xfrm>
          <a:off x="345025" y="4841085"/>
          <a:ext cx="4830358" cy="413280"/>
        </a:xfrm>
        <a:prstGeom prst="roundRect">
          <a:avLst/>
        </a:prstGeom>
        <a:solidFill>
          <a:srgbClr val="FFC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622300">
            <a:lnSpc>
              <a:spcPct val="90000"/>
            </a:lnSpc>
            <a:spcBef>
              <a:spcPct val="0"/>
            </a:spcBef>
            <a:spcAft>
              <a:spcPct val="35000"/>
            </a:spcAft>
            <a:buNone/>
          </a:pPr>
          <a:r>
            <a:rPr lang="en-US" sz="1400" kern="1200" dirty="0">
              <a:solidFill>
                <a:schemeClr val="tx1"/>
              </a:solidFill>
            </a:rPr>
            <a:t>Use of Volunteers</a:t>
          </a:r>
        </a:p>
      </dsp:txBody>
      <dsp:txXfrm>
        <a:off x="365200" y="4861260"/>
        <a:ext cx="4790008" cy="372930"/>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6D922C3-F877-42B2-ADDC-95EC61CDAC0F}" type="datetimeFigureOut">
              <a:rPr lang="en-US" smtClean="0"/>
              <a:t>4/6/2023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8976540-3940-404A-B910-AD28D2EB7F26}" type="slidenum">
              <a:rPr lang="en-US" smtClean="0"/>
              <a:t>‹#›</a:t>
            </a:fld>
            <a:endParaRPr lang="en-US"/>
          </a:p>
        </p:txBody>
      </p:sp>
    </p:spTree>
    <p:extLst>
      <p:ext uri="{BB962C8B-B14F-4D97-AF65-F5344CB8AC3E}">
        <p14:creationId xmlns:p14="http://schemas.microsoft.com/office/powerpoint/2010/main" val="2362106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8976540-3940-404A-B910-AD28D2EB7F26}" type="slidenum">
              <a:rPr lang="en-US" smtClean="0"/>
              <a:t>1</a:t>
            </a:fld>
            <a:endParaRPr lang="en-US"/>
          </a:p>
        </p:txBody>
      </p:sp>
    </p:spTree>
    <p:extLst>
      <p:ext uri="{BB962C8B-B14F-4D97-AF65-F5344CB8AC3E}">
        <p14:creationId xmlns:p14="http://schemas.microsoft.com/office/powerpoint/2010/main" val="374810639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8976540-3940-404A-B910-AD28D2EB7F26}" type="slidenum">
              <a:rPr lang="en-US" smtClean="0"/>
              <a:t>17</a:t>
            </a:fld>
            <a:endParaRPr lang="en-US"/>
          </a:p>
        </p:txBody>
      </p:sp>
    </p:spTree>
    <p:extLst>
      <p:ext uri="{BB962C8B-B14F-4D97-AF65-F5344CB8AC3E}">
        <p14:creationId xmlns:p14="http://schemas.microsoft.com/office/powerpoint/2010/main" val="29569387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8976540-3940-404A-B910-AD28D2EB7F26}" type="slidenum">
              <a:rPr lang="en-US" smtClean="0"/>
              <a:t>18</a:t>
            </a:fld>
            <a:endParaRPr lang="en-US"/>
          </a:p>
        </p:txBody>
      </p:sp>
    </p:spTree>
    <p:extLst>
      <p:ext uri="{BB962C8B-B14F-4D97-AF65-F5344CB8AC3E}">
        <p14:creationId xmlns:p14="http://schemas.microsoft.com/office/powerpoint/2010/main" val="119368967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8976540-3940-404A-B910-AD28D2EB7F26}" type="slidenum">
              <a:rPr lang="en-US" smtClean="0"/>
              <a:t>19</a:t>
            </a:fld>
            <a:endParaRPr lang="en-US"/>
          </a:p>
        </p:txBody>
      </p:sp>
    </p:spTree>
    <p:extLst>
      <p:ext uri="{BB962C8B-B14F-4D97-AF65-F5344CB8AC3E}">
        <p14:creationId xmlns:p14="http://schemas.microsoft.com/office/powerpoint/2010/main" val="4749971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8976540-3940-404A-B910-AD28D2EB7F26}" type="slidenum">
              <a:rPr lang="en-US" smtClean="0"/>
              <a:t>24</a:t>
            </a:fld>
            <a:endParaRPr lang="en-US"/>
          </a:p>
        </p:txBody>
      </p:sp>
    </p:spTree>
    <p:extLst>
      <p:ext uri="{BB962C8B-B14F-4D97-AF65-F5344CB8AC3E}">
        <p14:creationId xmlns:p14="http://schemas.microsoft.com/office/powerpoint/2010/main" val="88351093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8976540-3940-404A-B910-AD28D2EB7F26}" type="slidenum">
              <a:rPr lang="en-US" smtClean="0"/>
              <a:t>25</a:t>
            </a:fld>
            <a:endParaRPr lang="en-US"/>
          </a:p>
        </p:txBody>
      </p:sp>
    </p:spTree>
    <p:extLst>
      <p:ext uri="{BB962C8B-B14F-4D97-AF65-F5344CB8AC3E}">
        <p14:creationId xmlns:p14="http://schemas.microsoft.com/office/powerpoint/2010/main" val="23208657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8976540-3940-404A-B910-AD28D2EB7F26}" type="slidenum">
              <a:rPr lang="en-US" smtClean="0"/>
              <a:t>2</a:t>
            </a:fld>
            <a:endParaRPr lang="en-US"/>
          </a:p>
        </p:txBody>
      </p:sp>
    </p:spTree>
    <p:extLst>
      <p:ext uri="{BB962C8B-B14F-4D97-AF65-F5344CB8AC3E}">
        <p14:creationId xmlns:p14="http://schemas.microsoft.com/office/powerpoint/2010/main" val="5043223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8976540-3940-404A-B910-AD28D2EB7F26}" type="slidenum">
              <a:rPr lang="en-US" smtClean="0"/>
              <a:t>4</a:t>
            </a:fld>
            <a:endParaRPr lang="en-US"/>
          </a:p>
        </p:txBody>
      </p:sp>
    </p:spTree>
    <p:extLst>
      <p:ext uri="{BB962C8B-B14F-4D97-AF65-F5344CB8AC3E}">
        <p14:creationId xmlns:p14="http://schemas.microsoft.com/office/powerpoint/2010/main" val="37879948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8976540-3940-404A-B910-AD28D2EB7F26}" type="slidenum">
              <a:rPr lang="en-US" smtClean="0"/>
              <a:t>9</a:t>
            </a:fld>
            <a:endParaRPr lang="en-US"/>
          </a:p>
        </p:txBody>
      </p:sp>
    </p:spTree>
    <p:extLst>
      <p:ext uri="{BB962C8B-B14F-4D97-AF65-F5344CB8AC3E}">
        <p14:creationId xmlns:p14="http://schemas.microsoft.com/office/powerpoint/2010/main" val="13913340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8976540-3940-404A-B910-AD28D2EB7F26}" type="slidenum">
              <a:rPr lang="en-US" smtClean="0"/>
              <a:t>10</a:t>
            </a:fld>
            <a:endParaRPr lang="en-US"/>
          </a:p>
        </p:txBody>
      </p:sp>
    </p:spTree>
    <p:extLst>
      <p:ext uri="{BB962C8B-B14F-4D97-AF65-F5344CB8AC3E}">
        <p14:creationId xmlns:p14="http://schemas.microsoft.com/office/powerpoint/2010/main" val="4280054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8976540-3940-404A-B910-AD28D2EB7F26}" type="slidenum">
              <a:rPr lang="en-US" smtClean="0"/>
              <a:t>11</a:t>
            </a:fld>
            <a:endParaRPr lang="en-US"/>
          </a:p>
        </p:txBody>
      </p:sp>
    </p:spTree>
    <p:extLst>
      <p:ext uri="{BB962C8B-B14F-4D97-AF65-F5344CB8AC3E}">
        <p14:creationId xmlns:p14="http://schemas.microsoft.com/office/powerpoint/2010/main" val="24905641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8976540-3940-404A-B910-AD28D2EB7F26}" type="slidenum">
              <a:rPr lang="en-US" smtClean="0"/>
              <a:t>12</a:t>
            </a:fld>
            <a:endParaRPr lang="en-US"/>
          </a:p>
        </p:txBody>
      </p:sp>
    </p:spTree>
    <p:extLst>
      <p:ext uri="{BB962C8B-B14F-4D97-AF65-F5344CB8AC3E}">
        <p14:creationId xmlns:p14="http://schemas.microsoft.com/office/powerpoint/2010/main" val="36967086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8976540-3940-404A-B910-AD28D2EB7F26}" type="slidenum">
              <a:rPr lang="en-US" smtClean="0"/>
              <a:t>15</a:t>
            </a:fld>
            <a:endParaRPr lang="en-US"/>
          </a:p>
        </p:txBody>
      </p:sp>
    </p:spTree>
    <p:extLst>
      <p:ext uri="{BB962C8B-B14F-4D97-AF65-F5344CB8AC3E}">
        <p14:creationId xmlns:p14="http://schemas.microsoft.com/office/powerpoint/2010/main" val="12693172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8976540-3940-404A-B910-AD28D2EB7F26}" type="slidenum">
              <a:rPr lang="en-US" smtClean="0"/>
              <a:t>16</a:t>
            </a:fld>
            <a:endParaRPr lang="en-US"/>
          </a:p>
        </p:txBody>
      </p:sp>
    </p:spTree>
    <p:extLst>
      <p:ext uri="{BB962C8B-B14F-4D97-AF65-F5344CB8AC3E}">
        <p14:creationId xmlns:p14="http://schemas.microsoft.com/office/powerpoint/2010/main" val="911166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900868-CEFE-DA69-AFE9-FEE5602D878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8B5D9A3-8B6F-E05F-5ED2-B44C60F0F64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AEA670F-B629-EA58-1D77-085761480BB2}"/>
              </a:ext>
            </a:extLst>
          </p:cNvPr>
          <p:cNvSpPr>
            <a:spLocks noGrp="1"/>
          </p:cNvSpPr>
          <p:nvPr>
            <p:ph type="dt" sz="half" idx="10"/>
          </p:nvPr>
        </p:nvSpPr>
        <p:spPr/>
        <p:txBody>
          <a:bodyPr/>
          <a:lstStyle/>
          <a:p>
            <a:fld id="{B24CDF85-24FE-4EBE-91B1-A42C1D0FCAAE}" type="datetimeFigureOut">
              <a:rPr lang="en-US" smtClean="0"/>
              <a:t>4/6/2023</a:t>
            </a:fld>
            <a:endParaRPr lang="en-US"/>
          </a:p>
        </p:txBody>
      </p:sp>
      <p:sp>
        <p:nvSpPr>
          <p:cNvPr id="5" name="Footer Placeholder 4">
            <a:extLst>
              <a:ext uri="{FF2B5EF4-FFF2-40B4-BE49-F238E27FC236}">
                <a16:creationId xmlns:a16="http://schemas.microsoft.com/office/drawing/2014/main" id="{8382F597-603D-2F87-4408-724E90F3288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4EDAEBC-341F-D2BA-5DF0-53CE088233D6}"/>
              </a:ext>
            </a:extLst>
          </p:cNvPr>
          <p:cNvSpPr>
            <a:spLocks noGrp="1"/>
          </p:cNvSpPr>
          <p:nvPr>
            <p:ph type="sldNum" sz="quarter" idx="12"/>
          </p:nvPr>
        </p:nvSpPr>
        <p:spPr/>
        <p:txBody>
          <a:bodyPr/>
          <a:lstStyle/>
          <a:p>
            <a:fld id="{9ED9AE2B-E144-4E8D-A0E9-9AEB5F1B1E55}" type="slidenum">
              <a:rPr lang="en-US" smtClean="0"/>
              <a:t>‹#›</a:t>
            </a:fld>
            <a:endParaRPr lang="en-US"/>
          </a:p>
        </p:txBody>
      </p:sp>
    </p:spTree>
    <p:extLst>
      <p:ext uri="{BB962C8B-B14F-4D97-AF65-F5344CB8AC3E}">
        <p14:creationId xmlns:p14="http://schemas.microsoft.com/office/powerpoint/2010/main" val="40756606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D5E4B7-BA74-8256-701C-38B2A3A94BA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19EBBF6-D8C3-F39C-A99F-7FC06C5F080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3C035DD-77B7-D18C-9D80-2833C60B91EA}"/>
              </a:ext>
            </a:extLst>
          </p:cNvPr>
          <p:cNvSpPr>
            <a:spLocks noGrp="1"/>
          </p:cNvSpPr>
          <p:nvPr>
            <p:ph type="dt" sz="half" idx="10"/>
          </p:nvPr>
        </p:nvSpPr>
        <p:spPr/>
        <p:txBody>
          <a:bodyPr/>
          <a:lstStyle/>
          <a:p>
            <a:fld id="{B24CDF85-24FE-4EBE-91B1-A42C1D0FCAAE}" type="datetimeFigureOut">
              <a:rPr lang="en-US" smtClean="0"/>
              <a:t>4/6/2023</a:t>
            </a:fld>
            <a:endParaRPr lang="en-US"/>
          </a:p>
        </p:txBody>
      </p:sp>
      <p:sp>
        <p:nvSpPr>
          <p:cNvPr id="5" name="Footer Placeholder 4">
            <a:extLst>
              <a:ext uri="{FF2B5EF4-FFF2-40B4-BE49-F238E27FC236}">
                <a16:creationId xmlns:a16="http://schemas.microsoft.com/office/drawing/2014/main" id="{6AEB59D2-9415-90E0-C348-EB85EE2FF9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16D6FA5-D744-047D-5F0E-0B01F4A9B92B}"/>
              </a:ext>
            </a:extLst>
          </p:cNvPr>
          <p:cNvSpPr>
            <a:spLocks noGrp="1"/>
          </p:cNvSpPr>
          <p:nvPr>
            <p:ph type="sldNum" sz="quarter" idx="12"/>
          </p:nvPr>
        </p:nvSpPr>
        <p:spPr/>
        <p:txBody>
          <a:bodyPr/>
          <a:lstStyle/>
          <a:p>
            <a:fld id="{9ED9AE2B-E144-4E8D-A0E9-9AEB5F1B1E55}" type="slidenum">
              <a:rPr lang="en-US" smtClean="0"/>
              <a:t>‹#›</a:t>
            </a:fld>
            <a:endParaRPr lang="en-US"/>
          </a:p>
        </p:txBody>
      </p:sp>
    </p:spTree>
    <p:extLst>
      <p:ext uri="{BB962C8B-B14F-4D97-AF65-F5344CB8AC3E}">
        <p14:creationId xmlns:p14="http://schemas.microsoft.com/office/powerpoint/2010/main" val="13149166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2E00E98-A9F0-1A16-563E-00C4ABE2B1B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B0CA6CA-3690-915E-F7B7-EA4253B5272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F2D19CB-C58C-2F44-2982-081E4DF3CE14}"/>
              </a:ext>
            </a:extLst>
          </p:cNvPr>
          <p:cNvSpPr>
            <a:spLocks noGrp="1"/>
          </p:cNvSpPr>
          <p:nvPr>
            <p:ph type="dt" sz="half" idx="10"/>
          </p:nvPr>
        </p:nvSpPr>
        <p:spPr/>
        <p:txBody>
          <a:bodyPr/>
          <a:lstStyle/>
          <a:p>
            <a:fld id="{B24CDF85-24FE-4EBE-91B1-A42C1D0FCAAE}" type="datetimeFigureOut">
              <a:rPr lang="en-US" smtClean="0"/>
              <a:t>4/6/2023</a:t>
            </a:fld>
            <a:endParaRPr lang="en-US"/>
          </a:p>
        </p:txBody>
      </p:sp>
      <p:sp>
        <p:nvSpPr>
          <p:cNvPr id="5" name="Footer Placeholder 4">
            <a:extLst>
              <a:ext uri="{FF2B5EF4-FFF2-40B4-BE49-F238E27FC236}">
                <a16:creationId xmlns:a16="http://schemas.microsoft.com/office/drawing/2014/main" id="{44D1FE78-05DE-6A23-5DB9-D7AC47BC695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FEA9C07-7F42-E750-B1CA-37D971A7B60D}"/>
              </a:ext>
            </a:extLst>
          </p:cNvPr>
          <p:cNvSpPr>
            <a:spLocks noGrp="1"/>
          </p:cNvSpPr>
          <p:nvPr>
            <p:ph type="sldNum" sz="quarter" idx="12"/>
          </p:nvPr>
        </p:nvSpPr>
        <p:spPr/>
        <p:txBody>
          <a:bodyPr/>
          <a:lstStyle/>
          <a:p>
            <a:fld id="{9ED9AE2B-E144-4E8D-A0E9-9AEB5F1B1E55}" type="slidenum">
              <a:rPr lang="en-US" smtClean="0"/>
              <a:t>‹#›</a:t>
            </a:fld>
            <a:endParaRPr lang="en-US"/>
          </a:p>
        </p:txBody>
      </p:sp>
    </p:spTree>
    <p:extLst>
      <p:ext uri="{BB962C8B-B14F-4D97-AF65-F5344CB8AC3E}">
        <p14:creationId xmlns:p14="http://schemas.microsoft.com/office/powerpoint/2010/main" val="39403382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99CC7F-3A97-3E7A-5766-43184CF516B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60F3A31-957B-C55B-A77E-4683BC0CC2B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FE7E49F-1D7A-F607-778F-2218462AD144}"/>
              </a:ext>
            </a:extLst>
          </p:cNvPr>
          <p:cNvSpPr>
            <a:spLocks noGrp="1"/>
          </p:cNvSpPr>
          <p:nvPr>
            <p:ph type="dt" sz="half" idx="10"/>
          </p:nvPr>
        </p:nvSpPr>
        <p:spPr/>
        <p:txBody>
          <a:bodyPr/>
          <a:lstStyle/>
          <a:p>
            <a:fld id="{B24CDF85-24FE-4EBE-91B1-A42C1D0FCAAE}" type="datetimeFigureOut">
              <a:rPr lang="en-US" smtClean="0"/>
              <a:t>4/6/2023</a:t>
            </a:fld>
            <a:endParaRPr lang="en-US"/>
          </a:p>
        </p:txBody>
      </p:sp>
      <p:sp>
        <p:nvSpPr>
          <p:cNvPr id="5" name="Footer Placeholder 4">
            <a:extLst>
              <a:ext uri="{FF2B5EF4-FFF2-40B4-BE49-F238E27FC236}">
                <a16:creationId xmlns:a16="http://schemas.microsoft.com/office/drawing/2014/main" id="{5C4B6B10-9A3F-AEB7-452A-88D63F77746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E6AA754-4D54-D3F6-B6AA-3D34589113AD}"/>
              </a:ext>
            </a:extLst>
          </p:cNvPr>
          <p:cNvSpPr>
            <a:spLocks noGrp="1"/>
          </p:cNvSpPr>
          <p:nvPr>
            <p:ph type="sldNum" sz="quarter" idx="12"/>
          </p:nvPr>
        </p:nvSpPr>
        <p:spPr/>
        <p:txBody>
          <a:bodyPr/>
          <a:lstStyle/>
          <a:p>
            <a:fld id="{9ED9AE2B-E144-4E8D-A0E9-9AEB5F1B1E55}" type="slidenum">
              <a:rPr lang="en-US" smtClean="0"/>
              <a:t>‹#›</a:t>
            </a:fld>
            <a:endParaRPr lang="en-US"/>
          </a:p>
        </p:txBody>
      </p:sp>
    </p:spTree>
    <p:extLst>
      <p:ext uri="{BB962C8B-B14F-4D97-AF65-F5344CB8AC3E}">
        <p14:creationId xmlns:p14="http://schemas.microsoft.com/office/powerpoint/2010/main" val="36823771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8E02D5-60E7-AC49-1EC8-77AB13EFE92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5292990-CA60-244A-3948-7BC648F0508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FB68C3B-B722-8715-DCB0-516CE4634231}"/>
              </a:ext>
            </a:extLst>
          </p:cNvPr>
          <p:cNvSpPr>
            <a:spLocks noGrp="1"/>
          </p:cNvSpPr>
          <p:nvPr>
            <p:ph type="dt" sz="half" idx="10"/>
          </p:nvPr>
        </p:nvSpPr>
        <p:spPr/>
        <p:txBody>
          <a:bodyPr/>
          <a:lstStyle/>
          <a:p>
            <a:fld id="{B24CDF85-24FE-4EBE-91B1-A42C1D0FCAAE}" type="datetimeFigureOut">
              <a:rPr lang="en-US" smtClean="0"/>
              <a:t>4/6/2023</a:t>
            </a:fld>
            <a:endParaRPr lang="en-US"/>
          </a:p>
        </p:txBody>
      </p:sp>
      <p:sp>
        <p:nvSpPr>
          <p:cNvPr id="5" name="Footer Placeholder 4">
            <a:extLst>
              <a:ext uri="{FF2B5EF4-FFF2-40B4-BE49-F238E27FC236}">
                <a16:creationId xmlns:a16="http://schemas.microsoft.com/office/drawing/2014/main" id="{EE1D1834-9830-4CC4-FEF4-B5F233CCAE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E8EAC7A-8B68-AB98-E2C8-7B21403414CF}"/>
              </a:ext>
            </a:extLst>
          </p:cNvPr>
          <p:cNvSpPr>
            <a:spLocks noGrp="1"/>
          </p:cNvSpPr>
          <p:nvPr>
            <p:ph type="sldNum" sz="quarter" idx="12"/>
          </p:nvPr>
        </p:nvSpPr>
        <p:spPr/>
        <p:txBody>
          <a:bodyPr/>
          <a:lstStyle/>
          <a:p>
            <a:fld id="{9ED9AE2B-E144-4E8D-A0E9-9AEB5F1B1E55}" type="slidenum">
              <a:rPr lang="en-US" smtClean="0"/>
              <a:t>‹#›</a:t>
            </a:fld>
            <a:endParaRPr lang="en-US"/>
          </a:p>
        </p:txBody>
      </p:sp>
    </p:spTree>
    <p:extLst>
      <p:ext uri="{BB962C8B-B14F-4D97-AF65-F5344CB8AC3E}">
        <p14:creationId xmlns:p14="http://schemas.microsoft.com/office/powerpoint/2010/main" val="34797675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C6F07D-440A-0946-93AF-E3CFF62CE3B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2FD0DBA-674E-4555-B7F0-B831BA965C9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0FA80C2-FA55-B35A-21F6-18D5A8D964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B980E8F-E9EB-979E-7206-239B5E313B56}"/>
              </a:ext>
            </a:extLst>
          </p:cNvPr>
          <p:cNvSpPr>
            <a:spLocks noGrp="1"/>
          </p:cNvSpPr>
          <p:nvPr>
            <p:ph type="dt" sz="half" idx="10"/>
          </p:nvPr>
        </p:nvSpPr>
        <p:spPr/>
        <p:txBody>
          <a:bodyPr/>
          <a:lstStyle/>
          <a:p>
            <a:fld id="{B24CDF85-24FE-4EBE-91B1-A42C1D0FCAAE}" type="datetimeFigureOut">
              <a:rPr lang="en-US" smtClean="0"/>
              <a:t>4/6/2023</a:t>
            </a:fld>
            <a:endParaRPr lang="en-US"/>
          </a:p>
        </p:txBody>
      </p:sp>
      <p:sp>
        <p:nvSpPr>
          <p:cNvPr id="6" name="Footer Placeholder 5">
            <a:extLst>
              <a:ext uri="{FF2B5EF4-FFF2-40B4-BE49-F238E27FC236}">
                <a16:creationId xmlns:a16="http://schemas.microsoft.com/office/drawing/2014/main" id="{053B5111-5550-E8A1-9FAA-C6EF49FBB57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E9A818E-730C-1DC1-3642-B7C70E786F61}"/>
              </a:ext>
            </a:extLst>
          </p:cNvPr>
          <p:cNvSpPr>
            <a:spLocks noGrp="1"/>
          </p:cNvSpPr>
          <p:nvPr>
            <p:ph type="sldNum" sz="quarter" idx="12"/>
          </p:nvPr>
        </p:nvSpPr>
        <p:spPr/>
        <p:txBody>
          <a:bodyPr/>
          <a:lstStyle/>
          <a:p>
            <a:fld id="{9ED9AE2B-E144-4E8D-A0E9-9AEB5F1B1E55}" type="slidenum">
              <a:rPr lang="en-US" smtClean="0"/>
              <a:t>‹#›</a:t>
            </a:fld>
            <a:endParaRPr lang="en-US"/>
          </a:p>
        </p:txBody>
      </p:sp>
    </p:spTree>
    <p:extLst>
      <p:ext uri="{BB962C8B-B14F-4D97-AF65-F5344CB8AC3E}">
        <p14:creationId xmlns:p14="http://schemas.microsoft.com/office/powerpoint/2010/main" val="40559349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F479AA-AF9E-72E5-E940-3EDCCC80CD6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CBF96B9-A5EB-B06E-98F2-9FBDEB4E4E9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678DBF7-8FBE-D81A-C1EE-EAA664FC63D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99C95E3-D582-9985-887A-602E50A9CB8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13981AB-FCCF-3030-23C7-DA0735D640D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67025F5-B792-CB98-5B87-39E8157564D8}"/>
              </a:ext>
            </a:extLst>
          </p:cNvPr>
          <p:cNvSpPr>
            <a:spLocks noGrp="1"/>
          </p:cNvSpPr>
          <p:nvPr>
            <p:ph type="dt" sz="half" idx="10"/>
          </p:nvPr>
        </p:nvSpPr>
        <p:spPr/>
        <p:txBody>
          <a:bodyPr/>
          <a:lstStyle/>
          <a:p>
            <a:fld id="{B24CDF85-24FE-4EBE-91B1-A42C1D0FCAAE}" type="datetimeFigureOut">
              <a:rPr lang="en-US" smtClean="0"/>
              <a:t>4/6/2023</a:t>
            </a:fld>
            <a:endParaRPr lang="en-US"/>
          </a:p>
        </p:txBody>
      </p:sp>
      <p:sp>
        <p:nvSpPr>
          <p:cNvPr id="8" name="Footer Placeholder 7">
            <a:extLst>
              <a:ext uri="{FF2B5EF4-FFF2-40B4-BE49-F238E27FC236}">
                <a16:creationId xmlns:a16="http://schemas.microsoft.com/office/drawing/2014/main" id="{DCC50DB5-0001-2483-289E-D377EC671F7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BC47B9C-0A3D-9DCC-B0B6-C1013610201F}"/>
              </a:ext>
            </a:extLst>
          </p:cNvPr>
          <p:cNvSpPr>
            <a:spLocks noGrp="1"/>
          </p:cNvSpPr>
          <p:nvPr>
            <p:ph type="sldNum" sz="quarter" idx="12"/>
          </p:nvPr>
        </p:nvSpPr>
        <p:spPr/>
        <p:txBody>
          <a:bodyPr/>
          <a:lstStyle/>
          <a:p>
            <a:fld id="{9ED9AE2B-E144-4E8D-A0E9-9AEB5F1B1E55}" type="slidenum">
              <a:rPr lang="en-US" smtClean="0"/>
              <a:t>‹#›</a:t>
            </a:fld>
            <a:endParaRPr lang="en-US"/>
          </a:p>
        </p:txBody>
      </p:sp>
    </p:spTree>
    <p:extLst>
      <p:ext uri="{BB962C8B-B14F-4D97-AF65-F5344CB8AC3E}">
        <p14:creationId xmlns:p14="http://schemas.microsoft.com/office/powerpoint/2010/main" val="586607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28C4B2-7A38-B277-6AD5-F2C902DE8E0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E2B446F-E097-F66B-C104-38C8B0DA3C4B}"/>
              </a:ext>
            </a:extLst>
          </p:cNvPr>
          <p:cNvSpPr>
            <a:spLocks noGrp="1"/>
          </p:cNvSpPr>
          <p:nvPr>
            <p:ph type="dt" sz="half" idx="10"/>
          </p:nvPr>
        </p:nvSpPr>
        <p:spPr/>
        <p:txBody>
          <a:bodyPr/>
          <a:lstStyle/>
          <a:p>
            <a:fld id="{B24CDF85-24FE-4EBE-91B1-A42C1D0FCAAE}" type="datetimeFigureOut">
              <a:rPr lang="en-US" smtClean="0"/>
              <a:t>4/6/2023</a:t>
            </a:fld>
            <a:endParaRPr lang="en-US"/>
          </a:p>
        </p:txBody>
      </p:sp>
      <p:sp>
        <p:nvSpPr>
          <p:cNvPr id="4" name="Footer Placeholder 3">
            <a:extLst>
              <a:ext uri="{FF2B5EF4-FFF2-40B4-BE49-F238E27FC236}">
                <a16:creationId xmlns:a16="http://schemas.microsoft.com/office/drawing/2014/main" id="{5A5C46F7-F0A9-4DEB-BE79-9AF378B1370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122D4F2-BE21-1B7B-06DD-5D1502A10888}"/>
              </a:ext>
            </a:extLst>
          </p:cNvPr>
          <p:cNvSpPr>
            <a:spLocks noGrp="1"/>
          </p:cNvSpPr>
          <p:nvPr>
            <p:ph type="sldNum" sz="quarter" idx="12"/>
          </p:nvPr>
        </p:nvSpPr>
        <p:spPr/>
        <p:txBody>
          <a:bodyPr/>
          <a:lstStyle/>
          <a:p>
            <a:fld id="{9ED9AE2B-E144-4E8D-A0E9-9AEB5F1B1E55}" type="slidenum">
              <a:rPr lang="en-US" smtClean="0"/>
              <a:t>‹#›</a:t>
            </a:fld>
            <a:endParaRPr lang="en-US"/>
          </a:p>
        </p:txBody>
      </p:sp>
    </p:spTree>
    <p:extLst>
      <p:ext uri="{BB962C8B-B14F-4D97-AF65-F5344CB8AC3E}">
        <p14:creationId xmlns:p14="http://schemas.microsoft.com/office/powerpoint/2010/main" val="130462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B52E174-D962-E601-873F-23696FAE0A56}"/>
              </a:ext>
            </a:extLst>
          </p:cNvPr>
          <p:cNvSpPr>
            <a:spLocks noGrp="1"/>
          </p:cNvSpPr>
          <p:nvPr>
            <p:ph type="dt" sz="half" idx="10"/>
          </p:nvPr>
        </p:nvSpPr>
        <p:spPr/>
        <p:txBody>
          <a:bodyPr/>
          <a:lstStyle/>
          <a:p>
            <a:fld id="{B24CDF85-24FE-4EBE-91B1-A42C1D0FCAAE}" type="datetimeFigureOut">
              <a:rPr lang="en-US" smtClean="0"/>
              <a:t>4/6/2023</a:t>
            </a:fld>
            <a:endParaRPr lang="en-US"/>
          </a:p>
        </p:txBody>
      </p:sp>
      <p:sp>
        <p:nvSpPr>
          <p:cNvPr id="3" name="Footer Placeholder 2">
            <a:extLst>
              <a:ext uri="{FF2B5EF4-FFF2-40B4-BE49-F238E27FC236}">
                <a16:creationId xmlns:a16="http://schemas.microsoft.com/office/drawing/2014/main" id="{9F705C4D-F15F-FC23-F0A2-7EE2F8F0BC0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DD41062-D66C-F2FC-7E38-05D7CBF3D7A5}"/>
              </a:ext>
            </a:extLst>
          </p:cNvPr>
          <p:cNvSpPr>
            <a:spLocks noGrp="1"/>
          </p:cNvSpPr>
          <p:nvPr>
            <p:ph type="sldNum" sz="quarter" idx="12"/>
          </p:nvPr>
        </p:nvSpPr>
        <p:spPr/>
        <p:txBody>
          <a:bodyPr/>
          <a:lstStyle/>
          <a:p>
            <a:fld id="{9ED9AE2B-E144-4E8D-A0E9-9AEB5F1B1E55}" type="slidenum">
              <a:rPr lang="en-US" smtClean="0"/>
              <a:t>‹#›</a:t>
            </a:fld>
            <a:endParaRPr lang="en-US"/>
          </a:p>
        </p:txBody>
      </p:sp>
    </p:spTree>
    <p:extLst>
      <p:ext uri="{BB962C8B-B14F-4D97-AF65-F5344CB8AC3E}">
        <p14:creationId xmlns:p14="http://schemas.microsoft.com/office/powerpoint/2010/main" val="3319559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0EB733-7D17-6106-4BA8-DFB26C4729E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F7F28C3-7FD7-6541-512A-82921C45EF7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B769468-0342-E5F6-704C-329230110A9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74005AE-6518-0A72-7044-204043627E07}"/>
              </a:ext>
            </a:extLst>
          </p:cNvPr>
          <p:cNvSpPr>
            <a:spLocks noGrp="1"/>
          </p:cNvSpPr>
          <p:nvPr>
            <p:ph type="dt" sz="half" idx="10"/>
          </p:nvPr>
        </p:nvSpPr>
        <p:spPr/>
        <p:txBody>
          <a:bodyPr/>
          <a:lstStyle/>
          <a:p>
            <a:fld id="{B24CDF85-24FE-4EBE-91B1-A42C1D0FCAAE}" type="datetimeFigureOut">
              <a:rPr lang="en-US" smtClean="0"/>
              <a:t>4/6/2023</a:t>
            </a:fld>
            <a:endParaRPr lang="en-US"/>
          </a:p>
        </p:txBody>
      </p:sp>
      <p:sp>
        <p:nvSpPr>
          <p:cNvPr id="6" name="Footer Placeholder 5">
            <a:extLst>
              <a:ext uri="{FF2B5EF4-FFF2-40B4-BE49-F238E27FC236}">
                <a16:creationId xmlns:a16="http://schemas.microsoft.com/office/drawing/2014/main" id="{4035B19E-C8C3-A9B7-AA2F-7CBF8E58F3D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F75EABF-0542-C27C-FB1B-A2BDB37EE2D8}"/>
              </a:ext>
            </a:extLst>
          </p:cNvPr>
          <p:cNvSpPr>
            <a:spLocks noGrp="1"/>
          </p:cNvSpPr>
          <p:nvPr>
            <p:ph type="sldNum" sz="quarter" idx="12"/>
          </p:nvPr>
        </p:nvSpPr>
        <p:spPr/>
        <p:txBody>
          <a:bodyPr/>
          <a:lstStyle/>
          <a:p>
            <a:fld id="{9ED9AE2B-E144-4E8D-A0E9-9AEB5F1B1E55}" type="slidenum">
              <a:rPr lang="en-US" smtClean="0"/>
              <a:t>‹#›</a:t>
            </a:fld>
            <a:endParaRPr lang="en-US"/>
          </a:p>
        </p:txBody>
      </p:sp>
    </p:spTree>
    <p:extLst>
      <p:ext uri="{BB962C8B-B14F-4D97-AF65-F5344CB8AC3E}">
        <p14:creationId xmlns:p14="http://schemas.microsoft.com/office/powerpoint/2010/main" val="11927858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B15FC8-6BE8-FAA0-78D0-DC3073E2F4D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D284700-804D-4147-6480-808A0CA9EF0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DF1FB58-7305-F144-8561-604FEC79B67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8621FC4-7EDC-CF2A-94C8-0B09F648B293}"/>
              </a:ext>
            </a:extLst>
          </p:cNvPr>
          <p:cNvSpPr>
            <a:spLocks noGrp="1"/>
          </p:cNvSpPr>
          <p:nvPr>
            <p:ph type="dt" sz="half" idx="10"/>
          </p:nvPr>
        </p:nvSpPr>
        <p:spPr/>
        <p:txBody>
          <a:bodyPr/>
          <a:lstStyle/>
          <a:p>
            <a:fld id="{B24CDF85-24FE-4EBE-91B1-A42C1D0FCAAE}" type="datetimeFigureOut">
              <a:rPr lang="en-US" smtClean="0"/>
              <a:t>4/6/2023</a:t>
            </a:fld>
            <a:endParaRPr lang="en-US"/>
          </a:p>
        </p:txBody>
      </p:sp>
      <p:sp>
        <p:nvSpPr>
          <p:cNvPr id="6" name="Footer Placeholder 5">
            <a:extLst>
              <a:ext uri="{FF2B5EF4-FFF2-40B4-BE49-F238E27FC236}">
                <a16:creationId xmlns:a16="http://schemas.microsoft.com/office/drawing/2014/main" id="{FC23229F-0F13-E289-C06A-31BBB85A660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D91AF3D-C8C4-6E5D-2377-DE7C8FE69EBB}"/>
              </a:ext>
            </a:extLst>
          </p:cNvPr>
          <p:cNvSpPr>
            <a:spLocks noGrp="1"/>
          </p:cNvSpPr>
          <p:nvPr>
            <p:ph type="sldNum" sz="quarter" idx="12"/>
          </p:nvPr>
        </p:nvSpPr>
        <p:spPr/>
        <p:txBody>
          <a:bodyPr/>
          <a:lstStyle/>
          <a:p>
            <a:fld id="{9ED9AE2B-E144-4E8D-A0E9-9AEB5F1B1E55}" type="slidenum">
              <a:rPr lang="en-US" smtClean="0"/>
              <a:t>‹#›</a:t>
            </a:fld>
            <a:endParaRPr lang="en-US"/>
          </a:p>
        </p:txBody>
      </p:sp>
    </p:spTree>
    <p:extLst>
      <p:ext uri="{BB962C8B-B14F-4D97-AF65-F5344CB8AC3E}">
        <p14:creationId xmlns:p14="http://schemas.microsoft.com/office/powerpoint/2010/main" val="18624359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BDB6DBF-C95B-7FF3-1F78-B5D3B59AF01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7B906B9-1E04-04AA-6073-100743FDCE1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7082D78-9896-74C4-9D48-66674D29B82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4CDF85-24FE-4EBE-91B1-A42C1D0FCAAE}" type="datetimeFigureOut">
              <a:rPr lang="en-US" smtClean="0"/>
              <a:t>4/6/2023</a:t>
            </a:fld>
            <a:endParaRPr lang="en-US"/>
          </a:p>
        </p:txBody>
      </p:sp>
      <p:sp>
        <p:nvSpPr>
          <p:cNvPr id="5" name="Footer Placeholder 4">
            <a:extLst>
              <a:ext uri="{FF2B5EF4-FFF2-40B4-BE49-F238E27FC236}">
                <a16:creationId xmlns:a16="http://schemas.microsoft.com/office/drawing/2014/main" id="{DDFABF91-7A0B-AA21-C50F-CC3698C2F24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AB18355-0138-B952-9CA5-EBDD3A75E6C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D9AE2B-E144-4E8D-A0E9-9AEB5F1B1E55}" type="slidenum">
              <a:rPr lang="en-US" smtClean="0"/>
              <a:t>‹#›</a:t>
            </a:fld>
            <a:endParaRPr lang="en-US"/>
          </a:p>
        </p:txBody>
      </p:sp>
    </p:spTree>
    <p:extLst>
      <p:ext uri="{BB962C8B-B14F-4D97-AF65-F5344CB8AC3E}">
        <p14:creationId xmlns:p14="http://schemas.microsoft.com/office/powerpoint/2010/main" val="27005029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hyperlink" Target="https://www.in.gov/cji/victim-services/resources/" TargetMode="External"/><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s://www.in.gov/cji/victim-services/resources/" TargetMode="Externa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3" Type="http://schemas.openxmlformats.org/officeDocument/2006/relationships/hyperlink" Target="mailto:DaAnderson1@cji.in.gov" TargetMode="External"/><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in.gov/cji/victim-services/dvpt/" TargetMode="External"/><Relationship Id="rId2" Type="http://schemas.openxmlformats.org/officeDocument/2006/relationships/notesSlide" Target="../notesSlides/notesSlide3.xml"/><Relationship Id="rId1" Type="http://schemas.openxmlformats.org/officeDocument/2006/relationships/slideLayout" Target="../slideLayouts/slideLayout6.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522B21E-B2B9-4C72-9A71-C87EFD1374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EB7D2A2-F448-44D4-938C-DC84CBCB3B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4412583"/>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871AEA07-1E14-44B4-8E55-64EF049CD6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6464" y="551962"/>
            <a:ext cx="10999072" cy="4618549"/>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a:extLst>
              <a:ext uri="{FF2B5EF4-FFF2-40B4-BE49-F238E27FC236}">
                <a16:creationId xmlns:a16="http://schemas.microsoft.com/office/drawing/2014/main" id="{3086A678-1811-159A-5F99-9657E29AFD8B}"/>
              </a:ext>
            </a:extLst>
          </p:cNvPr>
          <p:cNvSpPr>
            <a:spLocks noGrp="1"/>
          </p:cNvSpPr>
          <p:nvPr>
            <p:ph type="subTitle" idx="1"/>
          </p:nvPr>
        </p:nvSpPr>
        <p:spPr>
          <a:xfrm>
            <a:off x="1523998" y="5526097"/>
            <a:ext cx="9144000" cy="651910"/>
          </a:xfrm>
        </p:spPr>
        <p:txBody>
          <a:bodyPr anchor="ctr">
            <a:normAutofit/>
          </a:bodyPr>
          <a:lstStyle/>
          <a:p>
            <a:r>
              <a:rPr lang="en-US" dirty="0"/>
              <a:t>2023-2025 Domestic Violence Prevention and Treatment RFP Webinar </a:t>
            </a:r>
          </a:p>
        </p:txBody>
      </p:sp>
      <p:cxnSp>
        <p:nvCxnSpPr>
          <p:cNvPr id="14" name="Straight Connector 13">
            <a:extLst>
              <a:ext uri="{FF2B5EF4-FFF2-40B4-BE49-F238E27FC236}">
                <a16:creationId xmlns:a16="http://schemas.microsoft.com/office/drawing/2014/main" id="{F7C8EA93-3210-4C62-99E9-153C275E3A8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96464" y="6354708"/>
            <a:ext cx="11000232" cy="0"/>
          </a:xfrm>
          <a:prstGeom prst="line">
            <a:avLst/>
          </a:prstGeom>
          <a:ln w="101600">
            <a:solidFill>
              <a:schemeClr val="accent4"/>
            </a:solidFill>
          </a:ln>
        </p:spPr>
        <p:style>
          <a:lnRef idx="1">
            <a:schemeClr val="accent1"/>
          </a:lnRef>
          <a:fillRef idx="0">
            <a:schemeClr val="accent1"/>
          </a:fillRef>
          <a:effectRef idx="0">
            <a:schemeClr val="accent1"/>
          </a:effectRef>
          <a:fontRef idx="minor">
            <a:schemeClr val="tx1"/>
          </a:fontRef>
        </p:style>
      </p:cxnSp>
      <p:pic>
        <p:nvPicPr>
          <p:cNvPr id="4" name="Picture 3" descr="A picture containing drawing&#10;&#10;Description automatically generated">
            <a:extLst>
              <a:ext uri="{FF2B5EF4-FFF2-40B4-BE49-F238E27FC236}">
                <a16:creationId xmlns:a16="http://schemas.microsoft.com/office/drawing/2014/main" id="{6C735838-C73C-0346-8F98-8023074A5AA1}"/>
              </a:ext>
            </a:extLst>
          </p:cNvPr>
          <p:cNvPicPr>
            <a:picLocks noChangeAspect="1"/>
          </p:cNvPicPr>
          <p:nvPr/>
        </p:nvPicPr>
        <p:blipFill>
          <a:blip r:embed="rId3"/>
          <a:stretch>
            <a:fillRect/>
          </a:stretch>
        </p:blipFill>
        <p:spPr>
          <a:xfrm>
            <a:off x="3067290" y="828630"/>
            <a:ext cx="5327271" cy="3755725"/>
          </a:xfrm>
          <a:prstGeom prst="rect">
            <a:avLst/>
          </a:prstGeom>
        </p:spPr>
      </p:pic>
      <p:sp>
        <p:nvSpPr>
          <p:cNvPr id="5" name="TextBox 4">
            <a:extLst>
              <a:ext uri="{FF2B5EF4-FFF2-40B4-BE49-F238E27FC236}">
                <a16:creationId xmlns:a16="http://schemas.microsoft.com/office/drawing/2014/main" id="{5774325A-1B31-2FE8-B6B7-B4B7F81D504E}"/>
              </a:ext>
            </a:extLst>
          </p:cNvPr>
          <p:cNvSpPr txBox="1"/>
          <p:nvPr/>
        </p:nvSpPr>
        <p:spPr>
          <a:xfrm>
            <a:off x="4527629" y="6441942"/>
            <a:ext cx="3136739" cy="369332"/>
          </a:xfrm>
          <a:prstGeom prst="rect">
            <a:avLst/>
          </a:prstGeom>
          <a:noFill/>
        </p:spPr>
        <p:txBody>
          <a:bodyPr wrap="square" rtlCol="0">
            <a:spAutoFit/>
          </a:bodyPr>
          <a:lstStyle/>
          <a:p>
            <a:pPr algn="ctr"/>
            <a:r>
              <a:rPr lang="en-US" dirty="0"/>
              <a:t>April 5, 2023</a:t>
            </a:r>
          </a:p>
        </p:txBody>
      </p:sp>
    </p:spTree>
    <p:extLst>
      <p:ext uri="{BB962C8B-B14F-4D97-AF65-F5344CB8AC3E}">
        <p14:creationId xmlns:p14="http://schemas.microsoft.com/office/powerpoint/2010/main" val="1181199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10">
            <a:extLst>
              <a:ext uri="{FF2B5EF4-FFF2-40B4-BE49-F238E27FC236}">
                <a16:creationId xmlns:a16="http://schemas.microsoft.com/office/drawing/2014/main" id="{A7895A40-19A4-42D6-9D30-DBC1E8002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02F429C4-ABC9-46FC-818A-B5429CDE4A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270325" y="3369273"/>
            <a:ext cx="32004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2CEF98E4-3709-4952-8F42-2305CCE34F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6374475" y="1040470"/>
            <a:ext cx="6858003" cy="4777047"/>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F10BCCF5-D685-47FF-B675-647EAEB72C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7914" y="857786"/>
            <a:ext cx="11067024" cy="520893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B0EE8A42-107A-4D4C-8D56-BBAE95C7FC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524009" y="3366125"/>
            <a:ext cx="32004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4D84EAB6-AE00-C9CB-8517-D143FCC63DCE}"/>
              </a:ext>
            </a:extLst>
          </p:cNvPr>
          <p:cNvSpPr txBox="1"/>
          <p:nvPr/>
        </p:nvSpPr>
        <p:spPr>
          <a:xfrm>
            <a:off x="740992" y="144951"/>
            <a:ext cx="5932968" cy="646331"/>
          </a:xfrm>
          <a:prstGeom prst="rect">
            <a:avLst/>
          </a:prstGeom>
          <a:noFill/>
        </p:spPr>
        <p:txBody>
          <a:bodyPr wrap="square" rtlCol="0">
            <a:spAutoFit/>
          </a:bodyPr>
          <a:lstStyle/>
          <a:p>
            <a:pPr algn="ctr"/>
            <a:r>
              <a:rPr lang="en-US" sz="3600" dirty="0"/>
              <a:t>Allowable Costs</a:t>
            </a:r>
          </a:p>
        </p:txBody>
      </p:sp>
      <p:sp>
        <p:nvSpPr>
          <p:cNvPr id="3" name="TextBox 2">
            <a:extLst>
              <a:ext uri="{FF2B5EF4-FFF2-40B4-BE49-F238E27FC236}">
                <a16:creationId xmlns:a16="http://schemas.microsoft.com/office/drawing/2014/main" id="{91BFC010-0342-C9CC-9289-B96344F20A8D}"/>
              </a:ext>
            </a:extLst>
          </p:cNvPr>
          <p:cNvSpPr txBox="1"/>
          <p:nvPr/>
        </p:nvSpPr>
        <p:spPr>
          <a:xfrm>
            <a:off x="737062" y="936233"/>
            <a:ext cx="9537826" cy="5832494"/>
          </a:xfrm>
          <a:prstGeom prst="rect">
            <a:avLst/>
          </a:prstGeom>
          <a:noFill/>
        </p:spPr>
        <p:txBody>
          <a:bodyPr wrap="square" rtlCol="0">
            <a:spAutoFit/>
          </a:bodyPr>
          <a:lstStyle/>
          <a:p>
            <a:pPr marL="0" marR="0">
              <a:lnSpc>
                <a:spcPct val="110000"/>
              </a:lnSpc>
              <a:spcBef>
                <a:spcPts val="0"/>
              </a:spcBef>
              <a:spcAft>
                <a:spcPts val="0"/>
              </a:spcAft>
              <a:tabLst>
                <a:tab pos="977900" algn="l"/>
                <a:tab pos="978535" algn="l"/>
              </a:tabLst>
            </a:pPr>
            <a:r>
              <a:rPr lang="en-US" sz="1800" dirty="0">
                <a:effectLst/>
                <a:latin typeface="Calibri" panose="020F0502020204030204" pitchFamily="34" charset="0"/>
                <a:ea typeface="Times New Roman" panose="02020603050405020304" pitchFamily="18" charset="0"/>
                <a:cs typeface="Calibri" panose="020F0502020204030204" pitchFamily="34" charset="0"/>
              </a:rPr>
              <a:t>Personnel, employee benefits, and cost of supplies, equipment and travel to perform the following activities are allowable costs. Overtime or on call time for grant funded staff is an allowable cost, but to claim the different rate of pay, there must a separate line item in the budget that includes the rate of pay for that time.</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10000"/>
              </a:lnSpc>
              <a:spcBef>
                <a:spcPts val="0"/>
              </a:spcBef>
              <a:spcAft>
                <a:spcPts val="0"/>
              </a:spcAft>
              <a:tabLst>
                <a:tab pos="977900" algn="l"/>
                <a:tab pos="978535" algn="l"/>
              </a:tabLst>
            </a:pPr>
            <a:r>
              <a:rPr lang="en-US" sz="1800" dirty="0">
                <a:effectLst/>
                <a:latin typeface="Calibri" panose="020F0502020204030204" pitchFamily="34" charset="0"/>
                <a:ea typeface="Times New Roman" panose="02020603050405020304" pitchFamily="18" charset="0"/>
                <a:cs typeface="Calibri" panose="020F0502020204030204" pitchFamily="34" charset="0"/>
              </a:rPr>
              <a:t> </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0" lvl="0" indent="-342900">
              <a:lnSpc>
                <a:spcPct val="110000"/>
              </a:lnSpc>
              <a:spcBef>
                <a:spcPts val="0"/>
              </a:spcBef>
              <a:spcAft>
                <a:spcPts val="0"/>
              </a:spcAft>
              <a:buFont typeface="Wingdings" panose="05000000000000000000" pitchFamily="2" charset="2"/>
              <a:buChar char=""/>
              <a:tabLst>
                <a:tab pos="977900" algn="l"/>
                <a:tab pos="978535" algn="l"/>
              </a:tabLst>
            </a:pPr>
            <a:r>
              <a:rPr lang="en-US" sz="1800" i="1" dirty="0">
                <a:effectLst/>
                <a:latin typeface="Calibri" panose="020F0502020204030204" pitchFamily="34" charset="0"/>
                <a:ea typeface="Times New Roman" panose="02020603050405020304" pitchFamily="18" charset="0"/>
                <a:cs typeface="Calibri" panose="020F0502020204030204" pitchFamily="34" charset="0"/>
              </a:rPr>
              <a:t>Prevention</a:t>
            </a:r>
            <a:r>
              <a:rPr lang="en-US" sz="1800" dirty="0">
                <a:effectLst/>
                <a:latin typeface="Calibri" panose="020F0502020204030204" pitchFamily="34" charset="0"/>
                <a:ea typeface="Times New Roman" panose="02020603050405020304" pitchFamily="18" charset="0"/>
                <a:cs typeface="Calibri" panose="020F0502020204030204" pitchFamily="34" charset="0"/>
              </a:rPr>
              <a:t> services such as outreach, parenting, employment training, educational services, promotion of good nutrition, disease prevention, and substance abuse</a:t>
            </a:r>
            <a:r>
              <a:rPr lang="en-US" sz="1800" spc="-80" dirty="0">
                <a:effectLst/>
                <a:latin typeface="Calibri" panose="020F0502020204030204" pitchFamily="34" charset="0"/>
                <a:ea typeface="Times New Roman" panose="02020603050405020304" pitchFamily="18" charset="0"/>
                <a:cs typeface="Calibri" panose="020F0502020204030204" pitchFamily="34" charset="0"/>
              </a:rPr>
              <a:t> </a:t>
            </a:r>
            <a:r>
              <a:rPr lang="en-US" sz="1800" dirty="0">
                <a:effectLst/>
                <a:latin typeface="Calibri" panose="020F0502020204030204" pitchFamily="34" charset="0"/>
                <a:ea typeface="Times New Roman" panose="02020603050405020304" pitchFamily="18" charset="0"/>
                <a:cs typeface="Calibri" panose="020F0502020204030204" pitchFamily="34" charset="0"/>
              </a:rPr>
              <a:t>prevention.</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p>
            <a:pPr marL="228600" marR="0">
              <a:lnSpc>
                <a:spcPct val="110000"/>
              </a:lnSpc>
              <a:spcBef>
                <a:spcPts val="0"/>
              </a:spcBef>
              <a:spcAft>
                <a:spcPts val="0"/>
              </a:spcAft>
              <a:tabLst>
                <a:tab pos="977900" algn="l"/>
                <a:tab pos="978535" algn="l"/>
              </a:tabLst>
            </a:pPr>
            <a:r>
              <a:rPr lang="en-US" sz="1800" dirty="0">
                <a:effectLst/>
                <a:latin typeface="Calibri" panose="020F0502020204030204" pitchFamily="34" charset="0"/>
                <a:ea typeface="Times New Roman" panose="02020603050405020304" pitchFamily="18" charset="0"/>
                <a:cs typeface="Calibri" panose="020F0502020204030204" pitchFamily="34" charset="0"/>
              </a:rPr>
              <a:t> </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0" lvl="0" indent="-342900">
              <a:lnSpc>
                <a:spcPct val="110000"/>
              </a:lnSpc>
              <a:spcBef>
                <a:spcPts val="0"/>
              </a:spcBef>
              <a:spcAft>
                <a:spcPts val="0"/>
              </a:spcAft>
              <a:buFont typeface="Wingdings" panose="05000000000000000000" pitchFamily="2" charset="2"/>
              <a:buChar char=""/>
              <a:tabLst>
                <a:tab pos="977900" algn="l"/>
                <a:tab pos="978535" algn="l"/>
              </a:tabLst>
            </a:pPr>
            <a:r>
              <a:rPr lang="en-US" sz="1800" i="1" dirty="0">
                <a:effectLst/>
                <a:latin typeface="Calibri" panose="020F0502020204030204" pitchFamily="34" charset="0"/>
                <a:ea typeface="Times New Roman" panose="02020603050405020304" pitchFamily="18" charset="0"/>
                <a:cs typeface="Calibri" panose="020F0502020204030204" pitchFamily="34" charset="0"/>
              </a:rPr>
              <a:t>Counseling</a:t>
            </a:r>
            <a:r>
              <a:rPr lang="en-US" sz="1800" b="1"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a:effectLst/>
                <a:latin typeface="Calibri" panose="020F0502020204030204" pitchFamily="34" charset="0"/>
                <a:ea typeface="Times New Roman" panose="02020603050405020304" pitchFamily="18" charset="0"/>
                <a:cs typeface="Calibri" panose="020F0502020204030204" pitchFamily="34" charset="0"/>
              </a:rPr>
              <a:t>with respect to family violence, counseling or other supportive services provided by peers, either individually or in groups, and referral to community social</a:t>
            </a:r>
            <a:r>
              <a:rPr lang="en-US" sz="1800" spc="-80" dirty="0">
                <a:effectLst/>
                <a:latin typeface="Calibri" panose="020F0502020204030204" pitchFamily="34" charset="0"/>
                <a:ea typeface="Times New Roman" panose="02020603050405020304" pitchFamily="18" charset="0"/>
                <a:cs typeface="Calibri" panose="020F0502020204030204" pitchFamily="34" charset="0"/>
              </a:rPr>
              <a:t> </a:t>
            </a:r>
            <a:r>
              <a:rPr lang="en-US" sz="1800" dirty="0">
                <a:effectLst/>
                <a:latin typeface="Calibri" panose="020F0502020204030204" pitchFamily="34" charset="0"/>
                <a:ea typeface="Times New Roman" panose="02020603050405020304" pitchFamily="18" charset="0"/>
                <a:cs typeface="Calibri" panose="020F0502020204030204" pitchFamily="34" charset="0"/>
              </a:rPr>
              <a:t>services.</a:t>
            </a:r>
          </a:p>
          <a:p>
            <a:pPr marR="0" lvl="0">
              <a:lnSpc>
                <a:spcPct val="110000"/>
              </a:lnSpc>
              <a:spcBef>
                <a:spcPts val="0"/>
              </a:spcBef>
              <a:spcAft>
                <a:spcPts val="0"/>
              </a:spcAft>
              <a:tabLst>
                <a:tab pos="977900" algn="l"/>
                <a:tab pos="978535" algn="l"/>
              </a:tabLst>
            </a:pPr>
            <a:endParaRPr lang="en-US" sz="1600" dirty="0">
              <a:latin typeface="Calibri" panose="020F0502020204030204" pitchFamily="34" charset="0"/>
              <a:ea typeface="Times New Roman" panose="02020603050405020304" pitchFamily="18" charset="0"/>
              <a:cs typeface="Times New Roman" panose="02020603050405020304" pitchFamily="18" charset="0"/>
            </a:endParaRPr>
          </a:p>
          <a:p>
            <a:pPr marL="342900" marR="0" lvl="0" indent="-342900">
              <a:lnSpc>
                <a:spcPct val="110000"/>
              </a:lnSpc>
              <a:spcBef>
                <a:spcPts val="0"/>
              </a:spcBef>
              <a:spcAft>
                <a:spcPts val="0"/>
              </a:spcAft>
              <a:buFont typeface="Wingdings" panose="05000000000000000000" pitchFamily="2" charset="2"/>
              <a:buChar char=""/>
              <a:tabLst>
                <a:tab pos="977900" algn="l"/>
                <a:tab pos="978535" algn="l"/>
              </a:tabLst>
            </a:pPr>
            <a:r>
              <a:rPr lang="en-US" sz="1800" i="1" dirty="0">
                <a:effectLst/>
                <a:latin typeface="Calibri" panose="020F0502020204030204" pitchFamily="34" charset="0"/>
                <a:ea typeface="Times New Roman" panose="02020603050405020304" pitchFamily="18" charset="0"/>
                <a:cs typeface="Calibri" panose="020F0502020204030204" pitchFamily="34" charset="0"/>
              </a:rPr>
              <a:t>Safety plan</a:t>
            </a:r>
            <a:r>
              <a:rPr lang="en-US" sz="1800" dirty="0">
                <a:effectLst/>
                <a:latin typeface="Calibri" panose="020F0502020204030204" pitchFamily="34" charset="0"/>
                <a:ea typeface="Times New Roman" panose="02020603050405020304" pitchFamily="18" charset="0"/>
                <a:cs typeface="Calibri" panose="020F0502020204030204" pitchFamily="34" charset="0"/>
              </a:rPr>
              <a:t> development and supporting the efforts of victims to make decisions related to their ongoing safety and</a:t>
            </a:r>
            <a:r>
              <a:rPr lang="en-US" sz="1800" spc="-20" dirty="0">
                <a:effectLst/>
                <a:latin typeface="Calibri" panose="020F0502020204030204" pitchFamily="34" charset="0"/>
                <a:ea typeface="Times New Roman" panose="02020603050405020304" pitchFamily="18" charset="0"/>
                <a:cs typeface="Calibri" panose="020F0502020204030204" pitchFamily="34" charset="0"/>
              </a:rPr>
              <a:t> </a:t>
            </a:r>
            <a:r>
              <a:rPr lang="en-US" sz="1800" dirty="0">
                <a:effectLst/>
                <a:latin typeface="Calibri" panose="020F0502020204030204" pitchFamily="34" charset="0"/>
                <a:ea typeface="Times New Roman" panose="02020603050405020304" pitchFamily="18" charset="0"/>
                <a:cs typeface="Calibri" panose="020F0502020204030204" pitchFamily="34" charset="0"/>
              </a:rPr>
              <a:t>well-being.</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10000"/>
              </a:lnSpc>
              <a:spcBef>
                <a:spcPts val="0"/>
              </a:spcBef>
              <a:spcAft>
                <a:spcPts val="0"/>
              </a:spcAft>
              <a:tabLst>
                <a:tab pos="977900" algn="l"/>
                <a:tab pos="978535" algn="l"/>
              </a:tabLst>
            </a:pPr>
            <a:r>
              <a:rPr lang="en-US" sz="1800" dirty="0">
                <a:effectLst/>
                <a:latin typeface="Calibri" panose="020F0502020204030204" pitchFamily="34" charset="0"/>
                <a:ea typeface="Times New Roman" panose="02020603050405020304" pitchFamily="18" charset="0"/>
                <a:cs typeface="Calibri" panose="020F0502020204030204" pitchFamily="34" charset="0"/>
              </a:rPr>
              <a:t> </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0" lvl="0" indent="-342900">
              <a:lnSpc>
                <a:spcPct val="110000"/>
              </a:lnSpc>
              <a:spcBef>
                <a:spcPts val="0"/>
              </a:spcBef>
              <a:spcAft>
                <a:spcPts val="0"/>
              </a:spcAft>
              <a:buFont typeface="Wingdings" panose="05000000000000000000" pitchFamily="2" charset="2"/>
              <a:buChar char=""/>
              <a:tabLst>
                <a:tab pos="977900" algn="l"/>
                <a:tab pos="978535" algn="l"/>
              </a:tabLst>
            </a:pPr>
            <a:r>
              <a:rPr lang="en-US" sz="1800" i="1" dirty="0">
                <a:effectLst/>
                <a:latin typeface="Calibri" panose="020F0502020204030204" pitchFamily="34" charset="0"/>
                <a:ea typeface="Times New Roman" panose="02020603050405020304" pitchFamily="18" charset="0"/>
                <a:cs typeface="Calibri" panose="020F0502020204030204" pitchFamily="34" charset="0"/>
              </a:rPr>
              <a:t>Culturally and linguistically</a:t>
            </a:r>
            <a:r>
              <a:rPr lang="en-US" sz="1800" dirty="0">
                <a:effectLst/>
                <a:latin typeface="Calibri" panose="020F0502020204030204" pitchFamily="34" charset="0"/>
                <a:ea typeface="Times New Roman" panose="02020603050405020304" pitchFamily="18" charset="0"/>
                <a:cs typeface="Calibri" panose="020F0502020204030204" pitchFamily="34" charset="0"/>
              </a:rPr>
              <a:t> appropriate services such as interpreters and/or having documents translated into other</a:t>
            </a:r>
            <a:r>
              <a:rPr lang="en-US" sz="1800" spc="-25" dirty="0">
                <a:effectLst/>
                <a:latin typeface="Calibri" panose="020F0502020204030204" pitchFamily="34" charset="0"/>
                <a:ea typeface="Times New Roman" panose="02020603050405020304" pitchFamily="18" charset="0"/>
                <a:cs typeface="Calibri" panose="020F0502020204030204" pitchFamily="34" charset="0"/>
              </a:rPr>
              <a:t> </a:t>
            </a:r>
            <a:r>
              <a:rPr lang="en-US" sz="1800" dirty="0">
                <a:effectLst/>
                <a:latin typeface="Calibri" panose="020F0502020204030204" pitchFamily="34" charset="0"/>
                <a:ea typeface="Times New Roman" panose="02020603050405020304" pitchFamily="18" charset="0"/>
                <a:cs typeface="Calibri" panose="020F0502020204030204" pitchFamily="34" charset="0"/>
              </a:rPr>
              <a:t>languages.</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10000"/>
              </a:lnSpc>
              <a:spcBef>
                <a:spcPts val="0"/>
              </a:spcBef>
              <a:spcAft>
                <a:spcPts val="0"/>
              </a:spcAft>
              <a:tabLst>
                <a:tab pos="977900" algn="l"/>
                <a:tab pos="978535" algn="l"/>
              </a:tabLst>
            </a:pPr>
            <a:r>
              <a:rPr lang="en-US" sz="1800" dirty="0">
                <a:effectLst/>
                <a:latin typeface="Calibri" panose="020F0502020204030204" pitchFamily="34" charset="0"/>
                <a:ea typeface="Times New Roman" panose="02020603050405020304" pitchFamily="18" charset="0"/>
                <a:cs typeface="Calibri" panose="020F0502020204030204" pitchFamily="34" charset="0"/>
              </a:rPr>
              <a:t> </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10000"/>
              </a:lnSpc>
              <a:spcBef>
                <a:spcPts val="0"/>
              </a:spcBef>
              <a:spcAft>
                <a:spcPts val="0"/>
              </a:spcAft>
              <a:tabLst>
                <a:tab pos="977900" algn="l"/>
                <a:tab pos="978535" algn="l"/>
              </a:tabLst>
            </a:pPr>
            <a:r>
              <a:rPr lang="en-US" sz="1800" dirty="0">
                <a:effectLst/>
                <a:latin typeface="Calibri" panose="020F0502020204030204" pitchFamily="34" charset="0"/>
                <a:ea typeface="Times New Roman" panose="02020603050405020304" pitchFamily="18" charset="0"/>
                <a:cs typeface="Calibri" panose="020F0502020204030204" pitchFamily="34" charset="0"/>
              </a:rPr>
              <a:t> </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0" lvl="0" indent="-342900">
              <a:lnSpc>
                <a:spcPct val="110000"/>
              </a:lnSpc>
              <a:spcBef>
                <a:spcPts val="0"/>
              </a:spcBef>
              <a:spcAft>
                <a:spcPts val="0"/>
              </a:spcAft>
              <a:buFont typeface="Wingdings" panose="05000000000000000000" pitchFamily="2" charset="2"/>
              <a:buChar char=""/>
              <a:tabLst>
                <a:tab pos="977900" algn="l"/>
                <a:tab pos="978535" algn="l"/>
              </a:tabLst>
            </a:pP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17780052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10">
            <a:extLst>
              <a:ext uri="{FF2B5EF4-FFF2-40B4-BE49-F238E27FC236}">
                <a16:creationId xmlns:a16="http://schemas.microsoft.com/office/drawing/2014/main" id="{A7895A40-19A4-42D6-9D30-DBC1E8002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02F429C4-ABC9-46FC-818A-B5429CDE4A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270325" y="3369273"/>
            <a:ext cx="32004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2CEF98E4-3709-4952-8F42-2305CCE34F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6374475" y="1040470"/>
            <a:ext cx="6858003" cy="4777047"/>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F10BCCF5-D685-47FF-B675-647EAEB72C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7914" y="857786"/>
            <a:ext cx="11067024" cy="520893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B0EE8A42-107A-4D4C-8D56-BBAE95C7FC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524009" y="3366125"/>
            <a:ext cx="32004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4D84EAB6-AE00-C9CB-8517-D143FCC63DCE}"/>
              </a:ext>
            </a:extLst>
          </p:cNvPr>
          <p:cNvSpPr txBox="1"/>
          <p:nvPr/>
        </p:nvSpPr>
        <p:spPr>
          <a:xfrm>
            <a:off x="740992" y="144951"/>
            <a:ext cx="5932968" cy="646331"/>
          </a:xfrm>
          <a:prstGeom prst="rect">
            <a:avLst/>
          </a:prstGeom>
          <a:noFill/>
        </p:spPr>
        <p:txBody>
          <a:bodyPr wrap="square" rtlCol="0">
            <a:spAutoFit/>
          </a:bodyPr>
          <a:lstStyle/>
          <a:p>
            <a:pPr algn="ctr"/>
            <a:r>
              <a:rPr lang="en-US" sz="3600" dirty="0"/>
              <a:t>Allowable Costs Cont. </a:t>
            </a:r>
          </a:p>
        </p:txBody>
      </p:sp>
      <p:sp>
        <p:nvSpPr>
          <p:cNvPr id="4" name="TextBox 3">
            <a:extLst>
              <a:ext uri="{FF2B5EF4-FFF2-40B4-BE49-F238E27FC236}">
                <a16:creationId xmlns:a16="http://schemas.microsoft.com/office/drawing/2014/main" id="{8BA33AAC-FEB2-99D3-6C1C-C74B44FE7DE7}"/>
              </a:ext>
            </a:extLst>
          </p:cNvPr>
          <p:cNvSpPr txBox="1"/>
          <p:nvPr/>
        </p:nvSpPr>
        <p:spPr>
          <a:xfrm>
            <a:off x="641598" y="1138475"/>
            <a:ext cx="10518126" cy="4647554"/>
          </a:xfrm>
          <a:prstGeom prst="rect">
            <a:avLst/>
          </a:prstGeom>
          <a:noFill/>
        </p:spPr>
        <p:txBody>
          <a:bodyPr wrap="square">
            <a:spAutoFit/>
          </a:bodyPr>
          <a:lstStyle/>
          <a:p>
            <a:pPr marL="342900" marR="0" lvl="0" indent="-342900">
              <a:lnSpc>
                <a:spcPct val="110000"/>
              </a:lnSpc>
              <a:spcBef>
                <a:spcPts val="0"/>
              </a:spcBef>
              <a:spcAft>
                <a:spcPts val="0"/>
              </a:spcAft>
              <a:buFont typeface="Wingdings" panose="05000000000000000000" pitchFamily="2" charset="2"/>
              <a:buChar char=""/>
              <a:tabLst>
                <a:tab pos="977900" algn="l"/>
                <a:tab pos="978535" algn="l"/>
              </a:tabLst>
            </a:pPr>
            <a:r>
              <a:rPr lang="en-US" sz="1800" i="1" dirty="0">
                <a:effectLst/>
                <a:latin typeface="Calibri" panose="020F0502020204030204" pitchFamily="34" charset="0"/>
                <a:ea typeface="Times New Roman" panose="02020603050405020304" pitchFamily="18" charset="0"/>
                <a:cs typeface="Calibri" panose="020F0502020204030204" pitchFamily="34" charset="0"/>
              </a:rPr>
              <a:t>Technical assistance</a:t>
            </a:r>
            <a:r>
              <a:rPr lang="en-US" sz="1800" dirty="0">
                <a:effectLst/>
                <a:latin typeface="Calibri" panose="020F0502020204030204" pitchFamily="34" charset="0"/>
                <a:ea typeface="Times New Roman" panose="02020603050405020304" pitchFamily="18" charset="0"/>
                <a:cs typeface="Calibri" panose="020F0502020204030204" pitchFamily="34" charset="0"/>
              </a:rPr>
              <a:t> with respect to assisting victims with obtaining financial assistance under Federal and State programs.</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10000"/>
              </a:lnSpc>
              <a:spcBef>
                <a:spcPts val="0"/>
              </a:spcBef>
              <a:spcAft>
                <a:spcPts val="0"/>
              </a:spcAft>
              <a:tabLst>
                <a:tab pos="977900" algn="l"/>
                <a:tab pos="978535" algn="l"/>
              </a:tabLst>
            </a:pPr>
            <a:r>
              <a:rPr lang="en-US" sz="1800" dirty="0">
                <a:effectLst/>
                <a:latin typeface="Calibri" panose="020F0502020204030204" pitchFamily="34" charset="0"/>
                <a:ea typeface="Times New Roman" panose="02020603050405020304" pitchFamily="18" charset="0"/>
                <a:cs typeface="Calibri" panose="020F0502020204030204" pitchFamily="34" charset="0"/>
              </a:rPr>
              <a:t> </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0" lvl="0" indent="-342900">
              <a:lnSpc>
                <a:spcPct val="110000"/>
              </a:lnSpc>
              <a:spcBef>
                <a:spcPts val="0"/>
              </a:spcBef>
              <a:spcAft>
                <a:spcPts val="0"/>
              </a:spcAft>
              <a:buFont typeface="Wingdings" panose="05000000000000000000" pitchFamily="2" charset="2"/>
              <a:buChar char=""/>
              <a:tabLst>
                <a:tab pos="977900" algn="l"/>
                <a:tab pos="978535" algn="l"/>
              </a:tabLst>
            </a:pPr>
            <a:r>
              <a:rPr lang="en-US" sz="1800" i="1" dirty="0">
                <a:effectLst/>
                <a:latin typeface="Calibri" panose="020F0502020204030204" pitchFamily="34" charset="0"/>
                <a:ea typeface="Times New Roman" panose="02020603050405020304" pitchFamily="18" charset="0"/>
                <a:cs typeface="Calibri" panose="020F0502020204030204" pitchFamily="34" charset="0"/>
              </a:rPr>
              <a:t>Housing advocacy</a:t>
            </a:r>
            <a:r>
              <a:rPr lang="en-US" sz="1800" dirty="0">
                <a:effectLst/>
                <a:latin typeface="Calibri" panose="020F0502020204030204" pitchFamily="34" charset="0"/>
                <a:ea typeface="Times New Roman" panose="02020603050405020304" pitchFamily="18" charset="0"/>
                <a:cs typeface="Calibri" panose="020F0502020204030204" pitchFamily="34" charset="0"/>
              </a:rPr>
              <a:t> to assist in locating and securing safe and affordable permanent housing and homeless prevention</a:t>
            </a:r>
            <a:r>
              <a:rPr lang="en-US" sz="1800" spc="-25" dirty="0">
                <a:effectLst/>
                <a:latin typeface="Calibri" panose="020F0502020204030204" pitchFamily="34" charset="0"/>
                <a:ea typeface="Times New Roman" panose="02020603050405020304" pitchFamily="18" charset="0"/>
                <a:cs typeface="Calibri" panose="020F0502020204030204" pitchFamily="34" charset="0"/>
              </a:rPr>
              <a:t> </a:t>
            </a:r>
            <a:r>
              <a:rPr lang="en-US" sz="1800" dirty="0">
                <a:effectLst/>
                <a:latin typeface="Calibri" panose="020F0502020204030204" pitchFamily="34" charset="0"/>
                <a:ea typeface="Times New Roman" panose="02020603050405020304" pitchFamily="18" charset="0"/>
                <a:cs typeface="Calibri" panose="020F0502020204030204" pitchFamily="34" charset="0"/>
              </a:rPr>
              <a:t>services.</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10000"/>
              </a:lnSpc>
              <a:spcBef>
                <a:spcPts val="0"/>
              </a:spcBef>
              <a:spcAft>
                <a:spcPts val="0"/>
              </a:spcAft>
              <a:tabLst>
                <a:tab pos="977900" algn="l"/>
                <a:tab pos="978535" algn="l"/>
              </a:tabLst>
            </a:pPr>
            <a:r>
              <a:rPr lang="en-US" sz="1800" dirty="0">
                <a:effectLst/>
                <a:latin typeface="Calibri" panose="020F0502020204030204" pitchFamily="34" charset="0"/>
                <a:ea typeface="Times New Roman" panose="02020603050405020304" pitchFamily="18" charset="0"/>
                <a:cs typeface="Calibri" panose="020F0502020204030204" pitchFamily="34" charset="0"/>
              </a:rPr>
              <a:t> </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0" lvl="0" indent="-342900">
              <a:lnSpc>
                <a:spcPct val="110000"/>
              </a:lnSpc>
              <a:spcBef>
                <a:spcPts val="0"/>
              </a:spcBef>
              <a:spcAft>
                <a:spcPts val="0"/>
              </a:spcAft>
              <a:buFont typeface="Wingdings" panose="05000000000000000000" pitchFamily="2" charset="2"/>
              <a:buChar char=""/>
              <a:tabLst>
                <a:tab pos="977900" algn="l"/>
                <a:tab pos="978535" algn="l"/>
              </a:tabLst>
            </a:pPr>
            <a:r>
              <a:rPr lang="en-US" sz="1800" i="1" dirty="0">
                <a:effectLst/>
                <a:latin typeface="Calibri" panose="020F0502020204030204" pitchFamily="34" charset="0"/>
                <a:ea typeface="Times New Roman" panose="02020603050405020304" pitchFamily="18" charset="0"/>
                <a:cs typeface="Calibri" panose="020F0502020204030204" pitchFamily="34" charset="0"/>
              </a:rPr>
              <a:t>Medical advocacy</a:t>
            </a:r>
            <a:r>
              <a:rPr lang="en-US" sz="1800" dirty="0">
                <a:effectLst/>
                <a:latin typeface="Calibri" panose="020F0502020204030204" pitchFamily="34" charset="0"/>
                <a:ea typeface="Times New Roman" panose="02020603050405020304" pitchFamily="18" charset="0"/>
                <a:cs typeface="Calibri" panose="020F0502020204030204" pitchFamily="34" charset="0"/>
              </a:rPr>
              <a:t> including referrals for healthcare services (including mental health and alcohol and drug abuse treatment) but shall not include reimbursement for any healthcare services.</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10000"/>
              </a:lnSpc>
              <a:spcBef>
                <a:spcPts val="0"/>
              </a:spcBef>
              <a:spcAft>
                <a:spcPts val="0"/>
              </a:spcAft>
              <a:tabLst>
                <a:tab pos="977900" algn="l"/>
                <a:tab pos="978535" algn="l"/>
              </a:tabLst>
            </a:pPr>
            <a:r>
              <a:rPr lang="en-US" sz="1800" dirty="0">
                <a:effectLst/>
                <a:latin typeface="Calibri" panose="020F0502020204030204" pitchFamily="34" charset="0"/>
                <a:ea typeface="Times New Roman" panose="02020603050405020304" pitchFamily="18" charset="0"/>
                <a:cs typeface="Calibri" panose="020F0502020204030204" pitchFamily="34" charset="0"/>
              </a:rPr>
              <a:t> </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0" lvl="0" indent="-342900">
              <a:lnSpc>
                <a:spcPct val="110000"/>
              </a:lnSpc>
              <a:spcBef>
                <a:spcPts val="0"/>
              </a:spcBef>
              <a:spcAft>
                <a:spcPts val="0"/>
              </a:spcAft>
              <a:buFont typeface="Wingdings" panose="05000000000000000000" pitchFamily="2" charset="2"/>
              <a:buChar char=""/>
              <a:tabLst>
                <a:tab pos="977900" algn="l"/>
                <a:tab pos="978535" algn="l"/>
              </a:tabLst>
            </a:pPr>
            <a:r>
              <a:rPr lang="en-US" sz="1800" i="1" dirty="0">
                <a:effectLst/>
                <a:latin typeface="Calibri" panose="020F0502020204030204" pitchFamily="34" charset="0"/>
                <a:ea typeface="Times New Roman" panose="02020603050405020304" pitchFamily="18" charset="0"/>
                <a:cs typeface="Calibri" panose="020F0502020204030204" pitchFamily="34" charset="0"/>
              </a:rPr>
              <a:t>Legal advocacy</a:t>
            </a:r>
            <a:r>
              <a:rPr lang="en-US" sz="1800" dirty="0">
                <a:effectLst/>
                <a:latin typeface="Calibri" panose="020F0502020204030204" pitchFamily="34" charset="0"/>
                <a:ea typeface="Times New Roman" panose="02020603050405020304" pitchFamily="18" charset="0"/>
                <a:cs typeface="Calibri" panose="020F0502020204030204" pitchFamily="34" charset="0"/>
              </a:rPr>
              <a:t> to provide victims with information and assistance through the civil and criminal courts, and legal</a:t>
            </a:r>
            <a:r>
              <a:rPr lang="en-US" sz="1800" spc="-20" dirty="0">
                <a:effectLst/>
                <a:latin typeface="Calibri" panose="020F0502020204030204" pitchFamily="34" charset="0"/>
                <a:ea typeface="Times New Roman" panose="02020603050405020304" pitchFamily="18" charset="0"/>
                <a:cs typeface="Calibri" panose="020F0502020204030204" pitchFamily="34" charset="0"/>
              </a:rPr>
              <a:t> </a:t>
            </a:r>
            <a:r>
              <a:rPr lang="en-US" sz="1800" dirty="0">
                <a:effectLst/>
                <a:latin typeface="Calibri" panose="020F0502020204030204" pitchFamily="34" charset="0"/>
                <a:ea typeface="Times New Roman" panose="02020603050405020304" pitchFamily="18" charset="0"/>
                <a:cs typeface="Calibri" panose="020F0502020204030204" pitchFamily="34" charset="0"/>
              </a:rPr>
              <a:t>assistance.</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10000"/>
              </a:lnSpc>
              <a:spcBef>
                <a:spcPts val="0"/>
              </a:spcBef>
              <a:spcAft>
                <a:spcPts val="0"/>
              </a:spcAft>
              <a:tabLst>
                <a:tab pos="977900" algn="l"/>
                <a:tab pos="978535" algn="l"/>
              </a:tabLst>
            </a:pPr>
            <a:r>
              <a:rPr lang="en-US" sz="1800" dirty="0">
                <a:effectLst/>
                <a:latin typeface="Calibri" panose="020F0502020204030204" pitchFamily="34" charset="0"/>
                <a:ea typeface="Times New Roman" panose="02020603050405020304" pitchFamily="18" charset="0"/>
                <a:cs typeface="Calibri" panose="020F0502020204030204" pitchFamily="34" charset="0"/>
              </a:rPr>
              <a:t> </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0" lvl="0" indent="-342900">
              <a:lnSpc>
                <a:spcPct val="110000"/>
              </a:lnSpc>
              <a:spcBef>
                <a:spcPts val="0"/>
              </a:spcBef>
              <a:spcAft>
                <a:spcPts val="0"/>
              </a:spcAft>
              <a:buFont typeface="Wingdings" panose="05000000000000000000" pitchFamily="2" charset="2"/>
              <a:buChar char=""/>
              <a:tabLst>
                <a:tab pos="977900" algn="l"/>
                <a:tab pos="978535" algn="l"/>
              </a:tabLst>
            </a:pPr>
            <a:r>
              <a:rPr lang="en-US" sz="1800" i="1" dirty="0">
                <a:effectLst/>
                <a:latin typeface="Calibri" panose="020F0502020204030204" pitchFamily="34" charset="0"/>
                <a:ea typeface="Times New Roman" panose="02020603050405020304" pitchFamily="18" charset="0"/>
                <a:cs typeface="Calibri" panose="020F0502020204030204" pitchFamily="34" charset="0"/>
              </a:rPr>
              <a:t>Children’s counseling</a:t>
            </a:r>
            <a:r>
              <a:rPr lang="en-US" sz="1800" dirty="0">
                <a:effectLst/>
                <a:latin typeface="Calibri" panose="020F0502020204030204" pitchFamily="34" charset="0"/>
                <a:ea typeface="Times New Roman" panose="02020603050405020304" pitchFamily="18" charset="0"/>
                <a:cs typeface="Calibri" panose="020F0502020204030204" pitchFamily="34" charset="0"/>
              </a:rPr>
              <a:t> and support services, and childcare services for children who are victims of family violence or the dependents of such victims, and children who witness domestic violence.</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10000"/>
              </a:lnSpc>
              <a:spcBef>
                <a:spcPts val="0"/>
              </a:spcBef>
              <a:spcAft>
                <a:spcPts val="0"/>
              </a:spcAft>
              <a:tabLst>
                <a:tab pos="977900" algn="l"/>
                <a:tab pos="978535" algn="l"/>
              </a:tabLst>
            </a:pPr>
            <a:r>
              <a:rPr lang="en-US" sz="1800" dirty="0">
                <a:effectLst/>
                <a:latin typeface="Calibri" panose="020F0502020204030204" pitchFamily="34" charset="0"/>
                <a:ea typeface="Times New Roman" panose="02020603050405020304" pitchFamily="18" charset="0"/>
                <a:cs typeface="Calibri" panose="020F0502020204030204" pitchFamily="34" charset="0"/>
              </a:rPr>
              <a:t> </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228991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10">
            <a:extLst>
              <a:ext uri="{FF2B5EF4-FFF2-40B4-BE49-F238E27FC236}">
                <a16:creationId xmlns:a16="http://schemas.microsoft.com/office/drawing/2014/main" id="{A7895A40-19A4-42D6-9D30-DBC1E8002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02F429C4-ABC9-46FC-818A-B5429CDE4A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270325" y="3369273"/>
            <a:ext cx="32004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2CEF98E4-3709-4952-8F42-2305CCE34F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6374475" y="1040470"/>
            <a:ext cx="6858003" cy="4777047"/>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F10BCCF5-D685-47FF-B675-647EAEB72C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7914" y="857786"/>
            <a:ext cx="11067024" cy="520893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B0EE8A42-107A-4D4C-8D56-BBAE95C7FC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524009" y="3366125"/>
            <a:ext cx="32004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4D84EAB6-AE00-C9CB-8517-D143FCC63DCE}"/>
              </a:ext>
            </a:extLst>
          </p:cNvPr>
          <p:cNvSpPr txBox="1"/>
          <p:nvPr/>
        </p:nvSpPr>
        <p:spPr>
          <a:xfrm>
            <a:off x="740992" y="144951"/>
            <a:ext cx="5932968" cy="646331"/>
          </a:xfrm>
          <a:prstGeom prst="rect">
            <a:avLst/>
          </a:prstGeom>
          <a:noFill/>
        </p:spPr>
        <p:txBody>
          <a:bodyPr wrap="square" rtlCol="0">
            <a:spAutoFit/>
          </a:bodyPr>
          <a:lstStyle/>
          <a:p>
            <a:pPr algn="ctr"/>
            <a:r>
              <a:rPr lang="en-US" sz="3600" dirty="0"/>
              <a:t>Allowable Costs Cont. </a:t>
            </a:r>
          </a:p>
        </p:txBody>
      </p:sp>
      <p:sp>
        <p:nvSpPr>
          <p:cNvPr id="4" name="TextBox 3">
            <a:extLst>
              <a:ext uri="{FF2B5EF4-FFF2-40B4-BE49-F238E27FC236}">
                <a16:creationId xmlns:a16="http://schemas.microsoft.com/office/drawing/2014/main" id="{8BA33AAC-FEB2-99D3-6C1C-C74B44FE7DE7}"/>
              </a:ext>
            </a:extLst>
          </p:cNvPr>
          <p:cNvSpPr txBox="1"/>
          <p:nvPr/>
        </p:nvSpPr>
        <p:spPr>
          <a:xfrm>
            <a:off x="641598" y="1649068"/>
            <a:ext cx="10518126" cy="3669146"/>
          </a:xfrm>
          <a:prstGeom prst="rect">
            <a:avLst/>
          </a:prstGeom>
          <a:noFill/>
        </p:spPr>
        <p:txBody>
          <a:bodyPr wrap="square">
            <a:spAutoFit/>
          </a:bodyPr>
          <a:lstStyle/>
          <a:p>
            <a:pPr marL="0" marR="0">
              <a:lnSpc>
                <a:spcPct val="110000"/>
              </a:lnSpc>
              <a:spcBef>
                <a:spcPts val="0"/>
              </a:spcBef>
              <a:spcAft>
                <a:spcPts val="0"/>
              </a:spcAft>
              <a:tabLst>
                <a:tab pos="977900" algn="l"/>
                <a:tab pos="978535" algn="l"/>
              </a:tabLst>
            </a:pPr>
            <a:r>
              <a:rPr lang="en-US" dirty="0">
                <a:effectLst/>
                <a:latin typeface="Calibri" panose="020F0502020204030204" pitchFamily="34" charset="0"/>
                <a:ea typeface="Times New Roman" panose="02020603050405020304" pitchFamily="18" charset="0"/>
                <a:cs typeface="Calibri" panose="020F0502020204030204" pitchFamily="34" charset="0"/>
              </a:rPr>
              <a:t>The following are other expenses that are allowable for reimbursement when providing services to victims of domestic violence:</a:t>
            </a:r>
            <a:endParaRPr lang="en-US" dirty="0">
              <a:effectLst/>
              <a:latin typeface="Calibri" panose="020F0502020204030204" pitchFamily="34" charset="0"/>
              <a:ea typeface="Times New Roman" panose="02020603050405020304" pitchFamily="18" charset="0"/>
              <a:cs typeface="Times New Roman" panose="02020603050405020304" pitchFamily="18" charset="0"/>
            </a:endParaRPr>
          </a:p>
          <a:p>
            <a:pPr marL="228600" marR="0">
              <a:lnSpc>
                <a:spcPct val="110000"/>
              </a:lnSpc>
              <a:spcBef>
                <a:spcPts val="0"/>
              </a:spcBef>
              <a:spcAft>
                <a:spcPts val="0"/>
              </a:spcAft>
              <a:tabLst>
                <a:tab pos="977900" algn="l"/>
                <a:tab pos="978535" algn="l"/>
              </a:tabLst>
            </a:pPr>
            <a:r>
              <a:rPr lang="en-US" i="1" dirty="0">
                <a:effectLst/>
                <a:latin typeface="Calibri" panose="020F0502020204030204" pitchFamily="34" charset="0"/>
                <a:ea typeface="Times New Roman" panose="02020603050405020304" pitchFamily="18" charset="0"/>
                <a:cs typeface="Calibri" panose="020F0502020204030204" pitchFamily="34" charset="0"/>
              </a:rPr>
              <a:t> </a:t>
            </a:r>
            <a:endParaRPr lang="en-US"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0" lvl="0" indent="-342900">
              <a:lnSpc>
                <a:spcPct val="110000"/>
              </a:lnSpc>
              <a:spcBef>
                <a:spcPts val="0"/>
              </a:spcBef>
              <a:spcAft>
                <a:spcPts val="0"/>
              </a:spcAft>
              <a:buFont typeface="Wingdings" panose="05000000000000000000" pitchFamily="2" charset="2"/>
              <a:buChar char=""/>
              <a:tabLst>
                <a:tab pos="977900" algn="l"/>
                <a:tab pos="978535" algn="l"/>
              </a:tabLst>
            </a:pPr>
            <a:r>
              <a:rPr lang="en-US" i="1" dirty="0">
                <a:effectLst/>
                <a:latin typeface="Calibri" panose="020F0502020204030204" pitchFamily="34" charset="0"/>
                <a:ea typeface="Times New Roman" panose="02020603050405020304" pitchFamily="18" charset="0"/>
                <a:cs typeface="Calibri" panose="020F0502020204030204" pitchFamily="34" charset="0"/>
              </a:rPr>
              <a:t>Operating expenses</a:t>
            </a:r>
            <a:r>
              <a:rPr lang="en-US" dirty="0">
                <a:effectLst/>
                <a:latin typeface="Calibri" panose="020F0502020204030204" pitchFamily="34" charset="0"/>
                <a:ea typeface="Times New Roman" panose="02020603050405020304" pitchFamily="18" charset="0"/>
                <a:cs typeface="Calibri" panose="020F0502020204030204" pitchFamily="34" charset="0"/>
              </a:rPr>
              <a:t> (rent, utilities, etc.) of victim service facilities at a prorated amount.</a:t>
            </a:r>
            <a:endParaRPr lang="en-US" dirty="0">
              <a:effectLst/>
              <a:latin typeface="Calibri" panose="020F0502020204030204" pitchFamily="34" charset="0"/>
              <a:ea typeface="Times New Roman" panose="02020603050405020304" pitchFamily="18" charset="0"/>
              <a:cs typeface="Times New Roman" panose="02020603050405020304" pitchFamily="18" charset="0"/>
            </a:endParaRPr>
          </a:p>
          <a:p>
            <a:pPr marL="228600" marR="0">
              <a:lnSpc>
                <a:spcPct val="110000"/>
              </a:lnSpc>
              <a:spcBef>
                <a:spcPts val="0"/>
              </a:spcBef>
              <a:spcAft>
                <a:spcPts val="0"/>
              </a:spcAft>
              <a:tabLst>
                <a:tab pos="977900" algn="l"/>
                <a:tab pos="978535" algn="l"/>
              </a:tabLst>
            </a:pPr>
            <a:r>
              <a:rPr lang="en-US" dirty="0">
                <a:effectLst/>
                <a:latin typeface="Calibri" panose="020F0502020204030204" pitchFamily="34" charset="0"/>
                <a:ea typeface="Times New Roman" panose="02020603050405020304" pitchFamily="18" charset="0"/>
                <a:cs typeface="Calibri" panose="020F0502020204030204" pitchFamily="34" charset="0"/>
              </a:rPr>
              <a:t> </a:t>
            </a:r>
            <a:endParaRPr lang="en-US"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0" lvl="0" indent="-342900">
              <a:lnSpc>
                <a:spcPct val="110000"/>
              </a:lnSpc>
              <a:spcBef>
                <a:spcPts val="0"/>
              </a:spcBef>
              <a:spcAft>
                <a:spcPts val="0"/>
              </a:spcAft>
              <a:buFont typeface="Wingdings" panose="05000000000000000000" pitchFamily="2" charset="2"/>
              <a:buChar char=""/>
              <a:tabLst>
                <a:tab pos="977900" algn="l"/>
                <a:tab pos="978535" algn="l"/>
              </a:tabLst>
            </a:pPr>
            <a:r>
              <a:rPr lang="en-US" i="1" dirty="0">
                <a:effectLst/>
                <a:latin typeface="Calibri" panose="020F0502020204030204" pitchFamily="34" charset="0"/>
                <a:ea typeface="Times New Roman" panose="02020603050405020304" pitchFamily="18" charset="0"/>
                <a:cs typeface="Calibri" panose="020F0502020204030204" pitchFamily="34" charset="0"/>
              </a:rPr>
              <a:t>Supplies</a:t>
            </a:r>
            <a:r>
              <a:rPr lang="en-US" dirty="0">
                <a:effectLst/>
                <a:latin typeface="Calibri" panose="020F0502020204030204" pitchFamily="34" charset="0"/>
                <a:ea typeface="Times New Roman" panose="02020603050405020304" pitchFamily="18" charset="0"/>
                <a:cs typeface="Calibri" panose="020F0502020204030204" pitchFamily="34" charset="0"/>
              </a:rPr>
              <a:t> for facilities including office supplies, cleaning supplies and victim supplies (clothing, toiletries, </a:t>
            </a:r>
            <a:r>
              <a:rPr lang="en-US" dirty="0" err="1">
                <a:effectLst/>
                <a:latin typeface="Calibri" panose="020F0502020204030204" pitchFamily="34" charset="0"/>
                <a:ea typeface="Times New Roman" panose="02020603050405020304" pitchFamily="18" charset="0"/>
                <a:cs typeface="Calibri" panose="020F0502020204030204" pitchFamily="34" charset="0"/>
              </a:rPr>
              <a:t>etc</a:t>
            </a:r>
            <a:r>
              <a:rPr lang="en-US" dirty="0">
                <a:effectLst/>
                <a:latin typeface="Calibri" panose="020F0502020204030204" pitchFamily="34" charset="0"/>
                <a:ea typeface="Times New Roman" panose="02020603050405020304" pitchFamily="18" charset="0"/>
                <a:cs typeface="Calibri" panose="020F0502020204030204" pitchFamily="34" charset="0"/>
              </a:rPr>
              <a:t>).</a:t>
            </a:r>
            <a:endParaRPr lang="en-US" dirty="0">
              <a:effectLst/>
              <a:latin typeface="Calibri" panose="020F0502020204030204" pitchFamily="34" charset="0"/>
              <a:ea typeface="Times New Roman" panose="02020603050405020304" pitchFamily="18" charset="0"/>
              <a:cs typeface="Times New Roman" panose="02020603050405020304" pitchFamily="18" charset="0"/>
            </a:endParaRPr>
          </a:p>
          <a:p>
            <a:pPr marL="457200" marR="0">
              <a:lnSpc>
                <a:spcPct val="110000"/>
              </a:lnSpc>
              <a:spcBef>
                <a:spcPts val="0"/>
              </a:spcBef>
              <a:spcAft>
                <a:spcPts val="0"/>
              </a:spcAft>
            </a:pPr>
            <a:r>
              <a:rPr lang="en-US" dirty="0">
                <a:effectLst/>
                <a:latin typeface="Calibri" panose="020F0502020204030204" pitchFamily="34" charset="0"/>
                <a:ea typeface="Times New Roman" panose="02020603050405020304" pitchFamily="18" charset="0"/>
                <a:cs typeface="Calibri" panose="020F0502020204030204" pitchFamily="34" charset="0"/>
              </a:rPr>
              <a:t> </a:t>
            </a:r>
            <a:endParaRPr lang="en-US"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0" lvl="0" indent="-342900">
              <a:lnSpc>
                <a:spcPct val="110000"/>
              </a:lnSpc>
              <a:spcBef>
                <a:spcPts val="0"/>
              </a:spcBef>
              <a:spcAft>
                <a:spcPts val="0"/>
              </a:spcAft>
              <a:buFont typeface="Wingdings" panose="05000000000000000000" pitchFamily="2" charset="2"/>
              <a:buChar char=""/>
            </a:pPr>
            <a:r>
              <a:rPr lang="en-US" i="1" dirty="0">
                <a:effectLst/>
                <a:latin typeface="Calibri" panose="020F0502020204030204" pitchFamily="34" charset="0"/>
                <a:ea typeface="Times New Roman" panose="02020603050405020304" pitchFamily="18" charset="0"/>
                <a:cs typeface="Calibri" panose="020F0502020204030204" pitchFamily="34" charset="0"/>
              </a:rPr>
              <a:t>Emergency flexible funding</a:t>
            </a:r>
            <a:r>
              <a:rPr lang="en-US" dirty="0">
                <a:effectLst/>
                <a:latin typeface="Calibri" panose="020F0502020204030204" pitchFamily="34" charset="0"/>
                <a:ea typeface="Times New Roman" panose="02020603050405020304" pitchFamily="18" charset="0"/>
                <a:cs typeface="Calibri" panose="020F0502020204030204" pitchFamily="34" charset="0"/>
              </a:rPr>
              <a:t> to support survivors’ immediate financial needs. </a:t>
            </a:r>
          </a:p>
          <a:p>
            <a:pPr marL="800100" lvl="1" indent="-342900">
              <a:lnSpc>
                <a:spcPct val="110000"/>
              </a:lnSpc>
              <a:buFont typeface="Wingdings" panose="05000000000000000000" pitchFamily="2" charset="2"/>
              <a:buChar char=""/>
            </a:pPr>
            <a:r>
              <a:rPr lang="en-US" sz="1800" dirty="0">
                <a:effectLst/>
                <a:latin typeface="Calibri" panose="020F0502020204030204" pitchFamily="34" charset="0"/>
                <a:ea typeface="Times New Roman" panose="02020603050405020304" pitchFamily="18" charset="0"/>
                <a:cs typeface="Calibri" panose="020F0502020204030204" pitchFamily="34" charset="0"/>
              </a:rPr>
              <a:t>A victim financial assistance request form must be submitted with all requests for reimbursement.  An example of a financial assistance request can be found on </a:t>
            </a:r>
            <a:r>
              <a:rPr lang="en-US" sz="1800" u="sng" dirty="0">
                <a:solidFill>
                  <a:srgbClr val="0000FF"/>
                </a:solidFill>
                <a:effectLst/>
                <a:latin typeface="Calibri" panose="020F0502020204030204" pitchFamily="34" charset="0"/>
                <a:ea typeface="Times New Roman" panose="02020603050405020304" pitchFamily="18" charset="0"/>
                <a:cs typeface="Calibri" panose="020F0502020204030204" pitchFamily="34" charset="0"/>
                <a:hlinkClick r:id="rId3"/>
              </a:rPr>
              <a:t>CJI website</a:t>
            </a:r>
            <a:r>
              <a:rPr lang="en-US" sz="1800" dirty="0">
                <a:effectLst/>
                <a:latin typeface="Calibri" panose="020F0502020204030204" pitchFamily="34" charset="0"/>
                <a:ea typeface="Times New Roman" panose="02020603050405020304" pitchFamily="18" charset="0"/>
                <a:cs typeface="Calibri" panose="020F0502020204030204" pitchFamily="34" charset="0"/>
              </a:rPr>
              <a:t>.</a:t>
            </a:r>
            <a:endParaRPr lang="en-US" dirty="0">
              <a:effectLst/>
              <a:latin typeface="Calibri" panose="020F0502020204030204" pitchFamily="34" charset="0"/>
              <a:ea typeface="Times New Roman" panose="02020603050405020304" pitchFamily="18" charset="0"/>
              <a:cs typeface="Times New Roman" panose="02020603050405020304" pitchFamily="18" charset="0"/>
            </a:endParaRPr>
          </a:p>
          <a:p>
            <a:pPr marL="457200" marR="0">
              <a:lnSpc>
                <a:spcPct val="110000"/>
              </a:lnSpc>
              <a:spcBef>
                <a:spcPts val="0"/>
              </a:spcBef>
              <a:spcAft>
                <a:spcPts val="0"/>
              </a:spcAft>
            </a:pPr>
            <a:r>
              <a:rPr lang="en-US" sz="1400" dirty="0">
                <a:effectLst/>
                <a:latin typeface="Calibri" panose="020F0502020204030204" pitchFamily="34" charset="0"/>
                <a:ea typeface="Times New Roman" panose="02020603050405020304" pitchFamily="18" charset="0"/>
                <a:cs typeface="Calibri" panose="020F0502020204030204" pitchFamily="34" charset="0"/>
              </a:rPr>
              <a:t> </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107198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Triangle 11">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0C72CC86-C6D9-C511-E2C8-BE77E58B5593}"/>
              </a:ext>
            </a:extLst>
          </p:cNvPr>
          <p:cNvSpPr txBox="1"/>
          <p:nvPr/>
        </p:nvSpPr>
        <p:spPr>
          <a:xfrm>
            <a:off x="1184966" y="944152"/>
            <a:ext cx="9037674" cy="461665"/>
          </a:xfrm>
          <a:prstGeom prst="rect">
            <a:avLst/>
          </a:prstGeom>
          <a:solidFill>
            <a:schemeClr val="bg2">
              <a:lumMod val="90000"/>
            </a:schemeClr>
          </a:solidFill>
        </p:spPr>
        <p:txBody>
          <a:bodyPr wrap="square">
            <a:spAutoFit/>
          </a:bodyPr>
          <a:lstStyle/>
          <a:p>
            <a:pPr algn="ctr"/>
            <a:r>
              <a:rPr lang="en-US" sz="2400" dirty="0"/>
              <a:t>Unallowable Costs</a:t>
            </a:r>
          </a:p>
        </p:txBody>
      </p:sp>
      <p:sp>
        <p:nvSpPr>
          <p:cNvPr id="2" name="TextBox 1">
            <a:extLst>
              <a:ext uri="{FF2B5EF4-FFF2-40B4-BE49-F238E27FC236}">
                <a16:creationId xmlns:a16="http://schemas.microsoft.com/office/drawing/2014/main" id="{AB22E596-DC36-C123-A7D5-FCCA2666B89B}"/>
              </a:ext>
            </a:extLst>
          </p:cNvPr>
          <p:cNvSpPr txBox="1"/>
          <p:nvPr/>
        </p:nvSpPr>
        <p:spPr>
          <a:xfrm>
            <a:off x="1172770" y="1283868"/>
            <a:ext cx="9049870" cy="4770537"/>
          </a:xfrm>
          <a:prstGeom prst="rect">
            <a:avLst/>
          </a:prstGeom>
          <a:noFill/>
        </p:spPr>
        <p:txBody>
          <a:bodyPr wrap="square" rtlCol="0">
            <a:spAutoFit/>
          </a:bodyPr>
          <a:lstStyle/>
          <a:p>
            <a:pPr marL="0" marR="0">
              <a:spcBef>
                <a:spcPts val="0"/>
              </a:spcBef>
              <a:spcAft>
                <a:spcPts val="0"/>
              </a:spcAft>
            </a:pPr>
            <a:endParaRPr lang="en-US" sz="1600" dirty="0">
              <a:effectLst/>
              <a:latin typeface="Calibri" panose="020F0502020204030204" pitchFamily="34" charset="0"/>
              <a:ea typeface="Calibri" panose="020F0502020204030204" pitchFamily="34" charset="0"/>
            </a:endParaRPr>
          </a:p>
          <a:p>
            <a:pPr marL="342900" marR="0" lvl="0" indent="-342900">
              <a:spcBef>
                <a:spcPts val="0"/>
              </a:spcBef>
              <a:spcAft>
                <a:spcPts val="0"/>
              </a:spcAft>
              <a:buFont typeface="Wingdings" panose="05000000000000000000" pitchFamily="2" charset="2"/>
              <a:buChar char=""/>
            </a:pPr>
            <a:r>
              <a:rPr lang="en-US" sz="1600" dirty="0">
                <a:effectLst/>
                <a:latin typeface="Calibri" panose="020F0502020204030204" pitchFamily="34" charset="0"/>
                <a:ea typeface="Calibri" panose="020F0502020204030204" pitchFamily="34" charset="0"/>
                <a:cs typeface="Calibri" panose="020F0502020204030204" pitchFamily="34" charset="0"/>
              </a:rPr>
              <a:t>Direct financial assistance to a client such as cash or gift cards.</a:t>
            </a:r>
            <a:endParaRPr lang="en-US" sz="1600" dirty="0">
              <a:effectLst/>
              <a:latin typeface="Calibri" panose="020F0502020204030204" pitchFamily="34" charset="0"/>
              <a:ea typeface="Calibri" panose="020F0502020204030204" pitchFamily="34" charset="0"/>
            </a:endParaRPr>
          </a:p>
          <a:p>
            <a:pPr marL="0" marR="0">
              <a:spcBef>
                <a:spcPts val="0"/>
              </a:spcBef>
              <a:spcAft>
                <a:spcPts val="0"/>
              </a:spcAft>
            </a:pPr>
            <a:r>
              <a:rPr lang="en-US" sz="1600" dirty="0">
                <a:effectLst/>
                <a:latin typeface="Calibri" panose="020F0502020204030204" pitchFamily="34" charset="0"/>
                <a:ea typeface="Times New Roman" panose="02020603050405020304" pitchFamily="18" charset="0"/>
                <a:cs typeface="Calibri" panose="020F0502020204030204" pitchFamily="34" charset="0"/>
              </a:rPr>
              <a:t> </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0" lvl="0" indent="-342900">
              <a:spcBef>
                <a:spcPts val="0"/>
              </a:spcBef>
              <a:spcAft>
                <a:spcPts val="0"/>
              </a:spcAft>
              <a:buFont typeface="Wingdings" panose="05000000000000000000" pitchFamily="2" charset="2"/>
              <a:buChar char=""/>
            </a:pPr>
            <a:r>
              <a:rPr lang="en-US" sz="1600" dirty="0">
                <a:effectLst/>
                <a:latin typeface="Calibri" panose="020F0502020204030204" pitchFamily="34" charset="0"/>
                <a:ea typeface="Calibri" panose="020F0502020204030204" pitchFamily="34" charset="0"/>
                <a:cs typeface="Calibri" panose="020F0502020204030204" pitchFamily="34" charset="0"/>
              </a:rPr>
              <a:t>Food and beverages except emergency food and beverage for victims.</a:t>
            </a:r>
            <a:endParaRPr lang="en-US" sz="1600" dirty="0">
              <a:effectLst/>
              <a:latin typeface="Calibri" panose="020F0502020204030204" pitchFamily="34" charset="0"/>
              <a:ea typeface="Calibri" panose="020F0502020204030204" pitchFamily="34" charset="0"/>
            </a:endParaRPr>
          </a:p>
          <a:p>
            <a:pPr marL="0" marR="0">
              <a:spcBef>
                <a:spcPts val="0"/>
              </a:spcBef>
              <a:spcAft>
                <a:spcPts val="0"/>
              </a:spcAft>
            </a:pPr>
            <a:r>
              <a:rPr lang="en-US" sz="1600" dirty="0">
                <a:effectLst/>
                <a:latin typeface="Calibri" panose="020F0502020204030204" pitchFamily="34" charset="0"/>
                <a:ea typeface="Calibri" panose="020F0502020204030204" pitchFamily="34" charset="0"/>
                <a:cs typeface="Calibri" panose="020F0502020204030204" pitchFamily="34" charset="0"/>
              </a:rPr>
              <a:t> </a:t>
            </a:r>
            <a:endParaRPr lang="en-US" sz="1600" dirty="0">
              <a:effectLst/>
              <a:latin typeface="Calibri" panose="020F0502020204030204" pitchFamily="34" charset="0"/>
              <a:ea typeface="Calibri" panose="020F0502020204030204" pitchFamily="34" charset="0"/>
            </a:endParaRPr>
          </a:p>
          <a:p>
            <a:pPr marL="342900" marR="0" lvl="0" indent="-342900">
              <a:spcBef>
                <a:spcPts val="0"/>
              </a:spcBef>
              <a:spcAft>
                <a:spcPts val="0"/>
              </a:spcAft>
              <a:buFont typeface="Wingdings" panose="05000000000000000000" pitchFamily="2" charset="2"/>
              <a:buChar char=""/>
            </a:pPr>
            <a:r>
              <a:rPr lang="en-US" sz="1600" dirty="0">
                <a:effectLst/>
                <a:latin typeface="Calibri" panose="020F0502020204030204" pitchFamily="34" charset="0"/>
                <a:ea typeface="Calibri" panose="020F0502020204030204" pitchFamily="34" charset="0"/>
                <a:cs typeface="Calibri" panose="020F0502020204030204" pitchFamily="34" charset="0"/>
              </a:rPr>
              <a:t>Lobbying.</a:t>
            </a:r>
            <a:endParaRPr lang="en-US" sz="1600" dirty="0">
              <a:effectLst/>
              <a:latin typeface="Calibri" panose="020F0502020204030204" pitchFamily="34" charset="0"/>
              <a:ea typeface="Calibri" panose="020F0502020204030204" pitchFamily="34" charset="0"/>
            </a:endParaRPr>
          </a:p>
          <a:p>
            <a:pPr marL="0" marR="0">
              <a:spcBef>
                <a:spcPts val="0"/>
              </a:spcBef>
              <a:spcAft>
                <a:spcPts val="0"/>
              </a:spcAft>
            </a:pPr>
            <a:r>
              <a:rPr lang="en-US" sz="1600" dirty="0">
                <a:effectLst/>
                <a:latin typeface="Calibri" panose="020F0502020204030204" pitchFamily="34" charset="0"/>
                <a:ea typeface="Calibri" panose="020F0502020204030204" pitchFamily="34" charset="0"/>
                <a:cs typeface="Calibri" panose="020F0502020204030204" pitchFamily="34" charset="0"/>
              </a:rPr>
              <a:t> </a:t>
            </a:r>
            <a:endParaRPr lang="en-US" sz="1600" dirty="0">
              <a:effectLst/>
              <a:latin typeface="Calibri" panose="020F0502020204030204" pitchFamily="34" charset="0"/>
              <a:ea typeface="Calibri" panose="020F0502020204030204" pitchFamily="34" charset="0"/>
            </a:endParaRPr>
          </a:p>
          <a:p>
            <a:pPr marL="342900" marR="0" lvl="0" indent="-342900">
              <a:spcBef>
                <a:spcPts val="0"/>
              </a:spcBef>
              <a:spcAft>
                <a:spcPts val="0"/>
              </a:spcAft>
              <a:buFont typeface="Wingdings" panose="05000000000000000000" pitchFamily="2" charset="2"/>
              <a:buChar char=""/>
            </a:pPr>
            <a:r>
              <a:rPr lang="en-US" sz="1600" dirty="0">
                <a:effectLst/>
                <a:latin typeface="Calibri" panose="020F0502020204030204" pitchFamily="34" charset="0"/>
                <a:ea typeface="Calibri" panose="020F0502020204030204" pitchFamily="34" charset="0"/>
                <a:cs typeface="Calibri" panose="020F0502020204030204" pitchFamily="34" charset="0"/>
              </a:rPr>
              <a:t>Fundraising (including financial campaigns, endowment drives, solicitation of gifts and bequests, and similar expenses incurred solely to raise capital or obtain contributions) and time spent procuring funding including completing federal and state funding applications.</a:t>
            </a:r>
            <a:endParaRPr lang="en-US" sz="1600" dirty="0">
              <a:effectLst/>
              <a:latin typeface="Calibri" panose="020F0502020204030204" pitchFamily="34" charset="0"/>
              <a:ea typeface="Calibri" panose="020F0502020204030204" pitchFamily="34" charset="0"/>
            </a:endParaRPr>
          </a:p>
          <a:p>
            <a:pPr marL="0" marR="0">
              <a:spcBef>
                <a:spcPts val="0"/>
              </a:spcBef>
              <a:spcAft>
                <a:spcPts val="0"/>
              </a:spcAft>
            </a:pPr>
            <a:r>
              <a:rPr lang="en-US" sz="1600" dirty="0">
                <a:effectLst/>
                <a:latin typeface="Calibri" panose="020F0502020204030204" pitchFamily="34" charset="0"/>
                <a:ea typeface="Calibri" panose="020F0502020204030204" pitchFamily="34" charset="0"/>
                <a:cs typeface="Calibri" panose="020F0502020204030204" pitchFamily="34" charset="0"/>
              </a:rPr>
              <a:t> </a:t>
            </a:r>
            <a:endParaRPr lang="en-US" sz="1600" dirty="0">
              <a:effectLst/>
              <a:latin typeface="Calibri" panose="020F0502020204030204" pitchFamily="34" charset="0"/>
              <a:ea typeface="Calibri" panose="020F0502020204030204" pitchFamily="34" charset="0"/>
            </a:endParaRPr>
          </a:p>
          <a:p>
            <a:pPr marL="342900" marR="0" lvl="0" indent="-342900">
              <a:spcBef>
                <a:spcPts val="0"/>
              </a:spcBef>
              <a:spcAft>
                <a:spcPts val="0"/>
              </a:spcAft>
              <a:buFont typeface="Wingdings" panose="05000000000000000000" pitchFamily="2" charset="2"/>
              <a:buChar char=""/>
            </a:pPr>
            <a:r>
              <a:rPr lang="en-US" sz="1600" dirty="0">
                <a:effectLst/>
                <a:latin typeface="Calibri" panose="020F0502020204030204" pitchFamily="34" charset="0"/>
                <a:ea typeface="Calibri" panose="020F0502020204030204" pitchFamily="34" charset="0"/>
                <a:cs typeface="Calibri" panose="020F0502020204030204" pitchFamily="34" charset="0"/>
              </a:rPr>
              <a:t>Purchase of real estate.</a:t>
            </a:r>
            <a:endParaRPr lang="en-US" sz="1600" dirty="0">
              <a:effectLst/>
              <a:latin typeface="Calibri" panose="020F0502020204030204" pitchFamily="34" charset="0"/>
              <a:ea typeface="Calibri" panose="020F0502020204030204" pitchFamily="34" charset="0"/>
            </a:endParaRPr>
          </a:p>
          <a:p>
            <a:pPr marL="0" marR="0">
              <a:spcBef>
                <a:spcPts val="0"/>
              </a:spcBef>
              <a:spcAft>
                <a:spcPts val="0"/>
              </a:spcAft>
            </a:pPr>
            <a:r>
              <a:rPr lang="en-US" sz="1600" dirty="0">
                <a:effectLst/>
                <a:latin typeface="Calibri" panose="020F0502020204030204" pitchFamily="34" charset="0"/>
                <a:ea typeface="Calibri" panose="020F0502020204030204" pitchFamily="34" charset="0"/>
                <a:cs typeface="Calibri" panose="020F0502020204030204" pitchFamily="34" charset="0"/>
              </a:rPr>
              <a:t> </a:t>
            </a:r>
            <a:endParaRPr lang="en-US" sz="1600" dirty="0">
              <a:effectLst/>
              <a:latin typeface="Calibri" panose="020F0502020204030204" pitchFamily="34" charset="0"/>
              <a:ea typeface="Calibri" panose="020F0502020204030204" pitchFamily="34" charset="0"/>
            </a:endParaRPr>
          </a:p>
          <a:p>
            <a:pPr marL="342900" marR="0" lvl="0" indent="-342900">
              <a:spcBef>
                <a:spcPts val="0"/>
              </a:spcBef>
              <a:spcAft>
                <a:spcPts val="0"/>
              </a:spcAft>
              <a:buFont typeface="Wingdings" panose="05000000000000000000" pitchFamily="2" charset="2"/>
              <a:buChar char=""/>
            </a:pPr>
            <a:r>
              <a:rPr lang="en-US" sz="1600" dirty="0">
                <a:effectLst/>
                <a:latin typeface="Calibri" panose="020F0502020204030204" pitchFamily="34" charset="0"/>
                <a:ea typeface="Calibri" panose="020F0502020204030204" pitchFamily="34" charset="0"/>
                <a:cs typeface="Calibri" panose="020F0502020204030204" pitchFamily="34" charset="0"/>
              </a:rPr>
              <a:t>Construction and physical modification to buildings, including minor renovations (such as painting or carpeting).</a:t>
            </a:r>
            <a:endParaRPr lang="en-US" sz="1600" dirty="0">
              <a:effectLst/>
              <a:latin typeface="Calibri" panose="020F0502020204030204" pitchFamily="34" charset="0"/>
              <a:ea typeface="Calibri" panose="020F0502020204030204" pitchFamily="34" charset="0"/>
            </a:endParaRPr>
          </a:p>
          <a:p>
            <a:pPr marL="0" marR="0">
              <a:spcBef>
                <a:spcPts val="0"/>
              </a:spcBef>
              <a:spcAft>
                <a:spcPts val="0"/>
              </a:spcAft>
            </a:pPr>
            <a:r>
              <a:rPr lang="en-US" sz="1600" dirty="0">
                <a:effectLst/>
                <a:latin typeface="Calibri" panose="020F0502020204030204" pitchFamily="34" charset="0"/>
                <a:ea typeface="Calibri" panose="020F0502020204030204" pitchFamily="34" charset="0"/>
                <a:cs typeface="Calibri" panose="020F0502020204030204" pitchFamily="34" charset="0"/>
              </a:rPr>
              <a:t> </a:t>
            </a:r>
            <a:endParaRPr lang="en-US" sz="1600" dirty="0">
              <a:effectLst/>
              <a:latin typeface="Calibri" panose="020F0502020204030204" pitchFamily="34" charset="0"/>
              <a:ea typeface="Calibri" panose="020F0502020204030204" pitchFamily="34" charset="0"/>
            </a:endParaRPr>
          </a:p>
          <a:p>
            <a:pPr marL="342900" marR="0" lvl="0" indent="-342900">
              <a:spcBef>
                <a:spcPts val="0"/>
              </a:spcBef>
              <a:spcAft>
                <a:spcPts val="0"/>
              </a:spcAft>
              <a:buFont typeface="Wingdings" panose="05000000000000000000" pitchFamily="2" charset="2"/>
              <a:buChar char=""/>
            </a:pPr>
            <a:r>
              <a:rPr lang="en-US" sz="1600" dirty="0">
                <a:effectLst/>
                <a:latin typeface="Calibri" panose="020F0502020204030204" pitchFamily="34" charset="0"/>
                <a:ea typeface="Calibri" panose="020F0502020204030204" pitchFamily="34" charset="0"/>
                <a:cs typeface="Calibri" panose="020F0502020204030204" pitchFamily="34" charset="0"/>
              </a:rPr>
              <a:t>Purchase of vehicles.</a:t>
            </a:r>
            <a:endParaRPr lang="en-US" sz="1600" dirty="0">
              <a:effectLst/>
              <a:latin typeface="Calibri" panose="020F0502020204030204" pitchFamily="34" charset="0"/>
              <a:ea typeface="Calibri" panose="020F0502020204030204" pitchFamily="34" charset="0"/>
            </a:endParaRPr>
          </a:p>
          <a:p>
            <a:pPr marL="0" marR="0">
              <a:spcBef>
                <a:spcPts val="0"/>
              </a:spcBef>
              <a:spcAft>
                <a:spcPts val="0"/>
              </a:spcAft>
            </a:pPr>
            <a:r>
              <a:rPr lang="en-US" sz="1600" dirty="0">
                <a:effectLst/>
                <a:latin typeface="Calibri" panose="020F0502020204030204" pitchFamily="34" charset="0"/>
                <a:ea typeface="Calibri" panose="020F0502020204030204" pitchFamily="34" charset="0"/>
                <a:cs typeface="Calibri" panose="020F0502020204030204" pitchFamily="34" charset="0"/>
              </a:rPr>
              <a:t> </a:t>
            </a:r>
            <a:endParaRPr lang="en-US" sz="1600" dirty="0">
              <a:effectLst/>
              <a:latin typeface="Calibri" panose="020F0502020204030204" pitchFamily="34" charset="0"/>
              <a:ea typeface="Calibri" panose="020F0502020204030204" pitchFamily="34" charset="0"/>
            </a:endParaRPr>
          </a:p>
          <a:p>
            <a:pPr marL="342900" marR="0" lvl="0" indent="-342900">
              <a:spcBef>
                <a:spcPts val="0"/>
              </a:spcBef>
              <a:spcAft>
                <a:spcPts val="0"/>
              </a:spcAft>
              <a:buFont typeface="Wingdings" panose="05000000000000000000" pitchFamily="2" charset="2"/>
              <a:buChar char=""/>
            </a:pPr>
            <a:r>
              <a:rPr lang="en-US" sz="1600" dirty="0">
                <a:effectLst/>
                <a:latin typeface="Calibri" panose="020F0502020204030204" pitchFamily="34" charset="0"/>
                <a:ea typeface="Calibri" panose="020F0502020204030204" pitchFamily="34" charset="0"/>
                <a:cs typeface="Calibri" panose="020F0502020204030204" pitchFamily="34" charset="0"/>
              </a:rPr>
              <a:t>Indirect cost rate and/or de minimis rate.</a:t>
            </a:r>
            <a:endParaRPr lang="en-US" sz="16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7765857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p:nvSpPr>
          <p:cNvPr id="9" name="Freeform: Shape 8">
            <a:extLst>
              <a:ext uri="{FF2B5EF4-FFF2-40B4-BE49-F238E27FC236}">
                <a16:creationId xmlns:a16="http://schemas.microsoft.com/office/drawing/2014/main" id="{1DE7243B-5109-444B-8FAF-7437C66BC0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4421332" cy="6858000"/>
          </a:xfrm>
          <a:custGeom>
            <a:avLst/>
            <a:gdLst>
              <a:gd name="connsiteX0" fmla="*/ 4421332 w 4421332"/>
              <a:gd name="connsiteY0" fmla="*/ 0 h 6858000"/>
              <a:gd name="connsiteX1" fmla="*/ 69075 w 4421332"/>
              <a:gd name="connsiteY1" fmla="*/ 0 h 6858000"/>
              <a:gd name="connsiteX2" fmla="*/ 35131 w 4421332"/>
              <a:gd name="connsiteY2" fmla="*/ 267128 h 6858000"/>
              <a:gd name="connsiteX3" fmla="*/ 0 w 4421332"/>
              <a:gd name="connsiteY3" fmla="*/ 962845 h 6858000"/>
              <a:gd name="connsiteX4" fmla="*/ 3276103 w 4421332"/>
              <a:gd name="connsiteY4" fmla="*/ 6782205 h 6858000"/>
              <a:gd name="connsiteX5" fmla="*/ 3407923 w 4421332"/>
              <a:gd name="connsiteY5" fmla="*/ 6858000 h 6858000"/>
              <a:gd name="connsiteX6" fmla="*/ 4421332 w 442133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21332" h="6858000">
                <a:moveTo>
                  <a:pt x="4421332" y="0"/>
                </a:moveTo>
                <a:lnTo>
                  <a:pt x="69075" y="0"/>
                </a:lnTo>
                <a:lnTo>
                  <a:pt x="35131" y="267128"/>
                </a:lnTo>
                <a:cubicBezTo>
                  <a:pt x="11901" y="495874"/>
                  <a:pt x="0" y="727970"/>
                  <a:pt x="0" y="962845"/>
                </a:cubicBezTo>
                <a:cubicBezTo>
                  <a:pt x="0" y="3429034"/>
                  <a:pt x="1312002" y="5588789"/>
                  <a:pt x="3276103" y="6782205"/>
                </a:cubicBezTo>
                <a:lnTo>
                  <a:pt x="3407923" y="6858000"/>
                </a:lnTo>
                <a:lnTo>
                  <a:pt x="4421332" y="6858000"/>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Freeform: Shape 10">
            <a:extLst>
              <a:ext uri="{FF2B5EF4-FFF2-40B4-BE49-F238E27FC236}">
                <a16:creationId xmlns:a16="http://schemas.microsoft.com/office/drawing/2014/main" id="{4C5D6221-DA7B-4611-AA26-7D8E349FDE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232227" cy="6858000"/>
          </a:xfrm>
          <a:custGeom>
            <a:avLst/>
            <a:gdLst>
              <a:gd name="connsiteX0" fmla="*/ 0 w 4232227"/>
              <a:gd name="connsiteY0" fmla="*/ 0 h 6858000"/>
              <a:gd name="connsiteX1" fmla="*/ 4161853 w 4232227"/>
              <a:gd name="connsiteY1" fmla="*/ 0 h 6858000"/>
              <a:gd name="connsiteX2" fmla="*/ 4197953 w 4232227"/>
              <a:gd name="connsiteY2" fmla="*/ 284091 h 6858000"/>
              <a:gd name="connsiteX3" fmla="*/ 4232227 w 4232227"/>
              <a:gd name="connsiteY3" fmla="*/ 962844 h 6858000"/>
              <a:gd name="connsiteX4" fmla="*/ 758007 w 4232227"/>
              <a:gd name="connsiteY4" fmla="*/ 6800152 h 6858000"/>
              <a:gd name="connsiteX5" fmla="*/ 645060 w 4232227"/>
              <a:gd name="connsiteY5" fmla="*/ 6858000 h 6858000"/>
              <a:gd name="connsiteX6" fmla="*/ 0 w 423222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232227" h="6858000">
                <a:moveTo>
                  <a:pt x="0" y="0"/>
                </a:moveTo>
                <a:lnTo>
                  <a:pt x="4161853" y="0"/>
                </a:lnTo>
                <a:lnTo>
                  <a:pt x="4197953" y="284091"/>
                </a:lnTo>
                <a:cubicBezTo>
                  <a:pt x="4220617" y="507260"/>
                  <a:pt x="4232227" y="733696"/>
                  <a:pt x="4232227" y="962844"/>
                </a:cubicBezTo>
                <a:cubicBezTo>
                  <a:pt x="4232227" y="3483472"/>
                  <a:pt x="2827409" y="5675986"/>
                  <a:pt x="758007" y="6800152"/>
                </a:cubicBezTo>
                <a:lnTo>
                  <a:pt x="645060" y="6858000"/>
                </a:lnTo>
                <a:lnTo>
                  <a:pt x="0" y="6858000"/>
                </a:lnTo>
                <a:close/>
              </a:path>
            </a:pathLst>
          </a:cu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D1E0C179-7493-8879-3DB0-7E5E93DC7CFD}"/>
              </a:ext>
            </a:extLst>
          </p:cNvPr>
          <p:cNvSpPr>
            <a:spLocks noGrp="1"/>
          </p:cNvSpPr>
          <p:nvPr>
            <p:ph type="title"/>
          </p:nvPr>
        </p:nvSpPr>
        <p:spPr>
          <a:xfrm>
            <a:off x="251760" y="1226414"/>
            <a:ext cx="3728708" cy="2202586"/>
          </a:xfrm>
        </p:spPr>
        <p:txBody>
          <a:bodyPr anchor="t">
            <a:noAutofit/>
          </a:bodyPr>
          <a:lstStyle/>
          <a:p>
            <a:pPr algn="ctr"/>
            <a:r>
              <a:rPr lang="en-US" sz="5400" dirty="0">
                <a:solidFill>
                  <a:schemeClr val="bg1"/>
                </a:solidFill>
              </a:rPr>
              <a:t>IMPORTANT NOTES</a:t>
            </a:r>
          </a:p>
        </p:txBody>
      </p:sp>
      <p:sp>
        <p:nvSpPr>
          <p:cNvPr id="3" name="Content Placeholder 2">
            <a:extLst>
              <a:ext uri="{FF2B5EF4-FFF2-40B4-BE49-F238E27FC236}">
                <a16:creationId xmlns:a16="http://schemas.microsoft.com/office/drawing/2014/main" id="{353CD469-2F17-F5CA-85BD-E74B37D4434B}"/>
              </a:ext>
            </a:extLst>
          </p:cNvPr>
          <p:cNvSpPr>
            <a:spLocks noGrp="1"/>
          </p:cNvSpPr>
          <p:nvPr>
            <p:ph sz="half" idx="1"/>
          </p:nvPr>
        </p:nvSpPr>
        <p:spPr>
          <a:xfrm>
            <a:off x="4795602" y="817066"/>
            <a:ext cx="7000080" cy="2043093"/>
          </a:xfrm>
        </p:spPr>
        <p:txBody>
          <a:bodyPr>
            <a:normAutofit/>
          </a:bodyPr>
          <a:lstStyle/>
          <a:p>
            <a:pPr>
              <a:buFont typeface="Wingdings" panose="05000000000000000000" pitchFamily="2" charset="2"/>
              <a:buChar char="q"/>
            </a:pPr>
            <a:r>
              <a:rPr lang="en-US" sz="2000" dirty="0">
                <a:solidFill>
                  <a:schemeClr val="bg1"/>
                </a:solidFill>
              </a:rPr>
              <a:t>All grants from ICJI Victim Services are reimbursement grants, which means that agency must first occur the expense prior to CJI reimbursing for the expense. Verification of expenses along with verification of payment of expenses must be provided to ICJI on a monthly or quarterly basis prior to reimbursement of expenses by ICJI. </a:t>
            </a:r>
          </a:p>
          <a:p>
            <a:endParaRPr lang="en-US" sz="2000" dirty="0"/>
          </a:p>
        </p:txBody>
      </p:sp>
      <p:sp>
        <p:nvSpPr>
          <p:cNvPr id="4" name="Content Placeholder 3">
            <a:extLst>
              <a:ext uri="{FF2B5EF4-FFF2-40B4-BE49-F238E27FC236}">
                <a16:creationId xmlns:a16="http://schemas.microsoft.com/office/drawing/2014/main" id="{1D9A9B47-1D2C-9F38-D467-7692E5890A6B}"/>
              </a:ext>
            </a:extLst>
          </p:cNvPr>
          <p:cNvSpPr>
            <a:spLocks noGrp="1"/>
          </p:cNvSpPr>
          <p:nvPr>
            <p:ph sz="half" idx="2"/>
          </p:nvPr>
        </p:nvSpPr>
        <p:spPr>
          <a:xfrm>
            <a:off x="4795602" y="3741448"/>
            <a:ext cx="6902105" cy="3362742"/>
          </a:xfrm>
        </p:spPr>
        <p:txBody>
          <a:bodyPr>
            <a:normAutofit/>
          </a:bodyPr>
          <a:lstStyle/>
          <a:p>
            <a:pPr>
              <a:buFont typeface="Wingdings" panose="05000000000000000000" pitchFamily="2" charset="2"/>
              <a:buChar char="q"/>
            </a:pPr>
            <a:r>
              <a:rPr lang="en-US" sz="2000" dirty="0">
                <a:solidFill>
                  <a:schemeClr val="bg1"/>
                </a:solidFill>
              </a:rPr>
              <a:t>This grant is governed by the 2023-2024 state budget, which is up for consideration in 2023. Therefore, all awards are subject to change and may be modified, reduced, or discontinued depending on the funding allocated during the upcoming legislative session. </a:t>
            </a:r>
          </a:p>
        </p:txBody>
      </p:sp>
    </p:spTree>
    <p:extLst>
      <p:ext uri="{BB962C8B-B14F-4D97-AF65-F5344CB8AC3E}">
        <p14:creationId xmlns:p14="http://schemas.microsoft.com/office/powerpoint/2010/main" val="1481146550"/>
      </p:ext>
    </p:extLst>
  </p:cSld>
  <p:clrMapOvr>
    <a:overrideClrMapping bg1="dk1" tx1="lt1" bg2="dk2" tx2="lt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BA79A7CF-01AF-4178-9369-94E0C90EB0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218196C2-3591-8AD0-1343-937298D33557}"/>
              </a:ext>
            </a:extLst>
          </p:cNvPr>
          <p:cNvSpPr txBox="1"/>
          <p:nvPr/>
        </p:nvSpPr>
        <p:spPr>
          <a:xfrm>
            <a:off x="9267909" y="2023110"/>
            <a:ext cx="2469624" cy="2846070"/>
          </a:xfrm>
          <a:prstGeom prst="rect">
            <a:avLst/>
          </a:prstGeom>
        </p:spPr>
        <p:txBody>
          <a:bodyPr vert="horz" lIns="91440" tIns="45720" rIns="91440" bIns="45720" rtlCol="0" anchor="ctr">
            <a:normAutofit/>
          </a:bodyPr>
          <a:lstStyle/>
          <a:p>
            <a:pPr>
              <a:lnSpc>
                <a:spcPct val="90000"/>
              </a:lnSpc>
              <a:spcBef>
                <a:spcPct val="0"/>
              </a:spcBef>
              <a:spcAft>
                <a:spcPts val="600"/>
              </a:spcAft>
            </a:pPr>
            <a:r>
              <a:rPr lang="en-US" sz="3700" kern="1200" dirty="0">
                <a:solidFill>
                  <a:schemeClr val="tx1"/>
                </a:solidFill>
                <a:latin typeface="+mj-lt"/>
                <a:ea typeface="+mj-ea"/>
                <a:cs typeface="+mj-cs"/>
              </a:rPr>
              <a:t> </a:t>
            </a:r>
          </a:p>
        </p:txBody>
      </p:sp>
      <p:sp>
        <p:nvSpPr>
          <p:cNvPr id="26" name="Rectangle 25">
            <a:extLst>
              <a:ext uri="{FF2B5EF4-FFF2-40B4-BE49-F238E27FC236}">
                <a16:creationId xmlns:a16="http://schemas.microsoft.com/office/drawing/2014/main" id="{99413ED5-9ED4-4772-BCE4-2BCAE6B12E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3433973" y="-827233"/>
            <a:ext cx="1715478" cy="858342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04357C93-F0CB-4A1C-8F77-4E90637898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2085" y="664308"/>
            <a:ext cx="8082632" cy="5600340"/>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descr="Graphical user interface, text, application&#10;&#10;Description automatically generated">
            <a:extLst>
              <a:ext uri="{FF2B5EF4-FFF2-40B4-BE49-F238E27FC236}">
                <a16:creationId xmlns:a16="http://schemas.microsoft.com/office/drawing/2014/main" id="{7E893FF7-7C15-0A00-1B19-DBFE63909AC7}"/>
              </a:ext>
            </a:extLst>
          </p:cNvPr>
          <p:cNvPicPr>
            <a:picLocks noChangeAspect="1"/>
          </p:cNvPicPr>
          <p:nvPr/>
        </p:nvPicPr>
        <p:blipFill>
          <a:blip r:embed="rId3"/>
          <a:stretch>
            <a:fillRect/>
          </a:stretch>
        </p:blipFill>
        <p:spPr>
          <a:xfrm>
            <a:off x="611287" y="1076592"/>
            <a:ext cx="7608304" cy="4051421"/>
          </a:xfrm>
          <a:prstGeom prst="rect">
            <a:avLst/>
          </a:prstGeom>
        </p:spPr>
      </p:pic>
      <p:sp>
        <p:nvSpPr>
          <p:cNvPr id="30" name="Rectangle 29">
            <a:extLst>
              <a:ext uri="{FF2B5EF4-FFF2-40B4-BE49-F238E27FC236}">
                <a16:creationId xmlns:a16="http://schemas.microsoft.com/office/drawing/2014/main" id="{90F533E9-6690-41A8-A372-4C6C622D02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950447" y="3392097"/>
            <a:ext cx="1719072"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CEDA7E4F-2F6B-8A47-2AB5-CA0AF4F67AAC}"/>
              </a:ext>
            </a:extLst>
          </p:cNvPr>
          <p:cNvSpPr txBox="1"/>
          <p:nvPr/>
        </p:nvSpPr>
        <p:spPr>
          <a:xfrm>
            <a:off x="8981699" y="690663"/>
            <a:ext cx="3042043" cy="5478423"/>
          </a:xfrm>
          <a:prstGeom prst="rect">
            <a:avLst/>
          </a:prstGeom>
          <a:noFill/>
        </p:spPr>
        <p:txBody>
          <a:bodyPr wrap="square" rtlCol="0">
            <a:spAutoFit/>
          </a:bodyPr>
          <a:lstStyle/>
          <a:p>
            <a:pPr marL="285750" indent="-285750">
              <a:buFont typeface="Arial" panose="020B0604020202020204" pitchFamily="34" charset="0"/>
              <a:buChar char="•"/>
            </a:pPr>
            <a:r>
              <a:rPr lang="en-US" sz="1600" dirty="0"/>
              <a:t>Log into your </a:t>
            </a:r>
            <a:r>
              <a:rPr lang="en-US" sz="1600" dirty="0" err="1"/>
              <a:t>IntelliGrants</a:t>
            </a:r>
            <a:r>
              <a:rPr lang="en-US" sz="1600" dirty="0"/>
              <a:t> account</a:t>
            </a:r>
          </a:p>
          <a:p>
            <a:pPr marL="742950" lvl="1" indent="-285750">
              <a:buFont typeface="Arial" panose="020B0604020202020204" pitchFamily="34" charset="0"/>
              <a:buChar char="•"/>
            </a:pPr>
            <a:r>
              <a:rPr lang="en-US" sz="1600" dirty="0"/>
              <a:t>If you do not have an account, then you can obtain one on the home screen of </a:t>
            </a:r>
            <a:r>
              <a:rPr lang="en-US" sz="1600" dirty="0" err="1"/>
              <a:t>intelligrants</a:t>
            </a:r>
            <a:r>
              <a:rPr lang="en-US" sz="1600" dirty="0"/>
              <a:t> (New User?)</a:t>
            </a:r>
          </a:p>
          <a:p>
            <a:pPr lvl="1"/>
            <a:endParaRPr lang="en-US" sz="1600" dirty="0"/>
          </a:p>
          <a:p>
            <a:pPr marL="285750" indent="-285750">
              <a:buFont typeface="Arial" panose="020B0604020202020204" pitchFamily="34" charset="0"/>
              <a:buChar char="•"/>
            </a:pPr>
            <a:r>
              <a:rPr lang="en-US" sz="1600" dirty="0"/>
              <a:t>On the “</a:t>
            </a:r>
            <a:r>
              <a:rPr lang="en-US" sz="1600" b="1" dirty="0"/>
              <a:t>MY HOME</a:t>
            </a:r>
            <a:r>
              <a:rPr lang="en-US" sz="1600" dirty="0"/>
              <a:t>” page access the “</a:t>
            </a:r>
            <a:r>
              <a:rPr lang="en-US" sz="1600" b="1" dirty="0"/>
              <a:t>VIEW AVAILABLE PROPOSALS</a:t>
            </a:r>
            <a:r>
              <a:rPr lang="en-US" sz="1600" dirty="0"/>
              <a:t>” section</a:t>
            </a:r>
          </a:p>
          <a:p>
            <a:endParaRPr lang="en-US" sz="1600" dirty="0"/>
          </a:p>
          <a:p>
            <a:pPr marL="285750" indent="-285750">
              <a:buFont typeface="Arial" panose="020B0604020202020204" pitchFamily="34" charset="0"/>
              <a:buChar char="•"/>
            </a:pPr>
            <a:r>
              <a:rPr lang="en-US" sz="1600" dirty="0"/>
              <a:t>Click on </a:t>
            </a:r>
            <a:r>
              <a:rPr lang="en-US" sz="1600" b="1" dirty="0"/>
              <a:t>VIEW OPPORTUNITIES</a:t>
            </a:r>
          </a:p>
          <a:p>
            <a:endParaRPr lang="en-US" sz="1600" b="1" dirty="0"/>
          </a:p>
          <a:p>
            <a:pPr marL="285750" indent="-285750">
              <a:buFont typeface="Arial" panose="020B0604020202020204" pitchFamily="34" charset="0"/>
              <a:buChar char="•"/>
            </a:pPr>
            <a:r>
              <a:rPr lang="en-US" sz="1600" dirty="0" err="1"/>
              <a:t>Intelligrants</a:t>
            </a:r>
            <a:r>
              <a:rPr lang="en-US" sz="1600" dirty="0"/>
              <a:t> will take you to the My Opportunities page </a:t>
            </a:r>
          </a:p>
          <a:p>
            <a:endParaRPr lang="en-US" sz="1600" dirty="0"/>
          </a:p>
          <a:p>
            <a:pPr marL="285750" indent="-285750">
              <a:buFont typeface="Arial" panose="020B0604020202020204" pitchFamily="34" charset="0"/>
              <a:buChar char="•"/>
            </a:pPr>
            <a:r>
              <a:rPr lang="en-US" sz="1600" dirty="0"/>
              <a:t>Access the </a:t>
            </a:r>
            <a:r>
              <a:rPr lang="en-US" sz="1600" b="1" dirty="0"/>
              <a:t>2023 DVPT Grant </a:t>
            </a:r>
            <a:r>
              <a:rPr lang="en-US" sz="1600" dirty="0"/>
              <a:t> Application</a:t>
            </a:r>
          </a:p>
          <a:p>
            <a:r>
              <a:rPr lang="en-US" sz="1600" dirty="0"/>
              <a:t> </a:t>
            </a:r>
          </a:p>
          <a:p>
            <a:pPr marL="285750" indent="-285750">
              <a:buFont typeface="Arial" panose="020B0604020202020204" pitchFamily="34" charset="0"/>
              <a:buChar char="•"/>
            </a:pPr>
            <a:r>
              <a:rPr lang="en-US" sz="1600" dirty="0"/>
              <a:t>Select “</a:t>
            </a:r>
            <a:r>
              <a:rPr lang="en-US" sz="1600" b="1" dirty="0"/>
              <a:t>Apply Now</a:t>
            </a:r>
            <a:r>
              <a:rPr lang="en-US" sz="1600" dirty="0"/>
              <a:t>”</a:t>
            </a:r>
          </a:p>
          <a:p>
            <a:endParaRPr lang="en-US" sz="1400" dirty="0"/>
          </a:p>
        </p:txBody>
      </p:sp>
      <p:sp>
        <p:nvSpPr>
          <p:cNvPr id="7" name="TextBox 6">
            <a:extLst>
              <a:ext uri="{FF2B5EF4-FFF2-40B4-BE49-F238E27FC236}">
                <a16:creationId xmlns:a16="http://schemas.microsoft.com/office/drawing/2014/main" id="{4BB643B0-0408-EBD9-4E88-C9FEC66D0C78}"/>
              </a:ext>
            </a:extLst>
          </p:cNvPr>
          <p:cNvSpPr txBox="1"/>
          <p:nvPr/>
        </p:nvSpPr>
        <p:spPr>
          <a:xfrm>
            <a:off x="225881" y="6376340"/>
            <a:ext cx="3750696" cy="369332"/>
          </a:xfrm>
          <a:prstGeom prst="rect">
            <a:avLst/>
          </a:prstGeom>
          <a:noFill/>
        </p:spPr>
        <p:txBody>
          <a:bodyPr wrap="square" rtlCol="0">
            <a:spAutoFit/>
          </a:bodyPr>
          <a:lstStyle/>
          <a:p>
            <a:r>
              <a:rPr lang="en-US" u="sng" dirty="0">
                <a:solidFill>
                  <a:srgbClr val="0070C0"/>
                </a:solidFill>
              </a:rPr>
              <a:t>https://intelligrants.in.gov</a:t>
            </a:r>
          </a:p>
        </p:txBody>
      </p:sp>
      <p:sp>
        <p:nvSpPr>
          <p:cNvPr id="2" name="Rectangle 1">
            <a:extLst>
              <a:ext uri="{FF2B5EF4-FFF2-40B4-BE49-F238E27FC236}">
                <a16:creationId xmlns:a16="http://schemas.microsoft.com/office/drawing/2014/main" id="{2D93FF15-9C03-DB31-1ACE-DC3882C1A9FD}"/>
              </a:ext>
            </a:extLst>
          </p:cNvPr>
          <p:cNvSpPr/>
          <p:nvPr/>
        </p:nvSpPr>
        <p:spPr>
          <a:xfrm>
            <a:off x="611287" y="93011"/>
            <a:ext cx="6898815" cy="515451"/>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rPr>
              <a:t>Initiating an application </a:t>
            </a:r>
          </a:p>
        </p:txBody>
      </p:sp>
    </p:spTree>
    <p:extLst>
      <p:ext uri="{BB962C8B-B14F-4D97-AF65-F5344CB8AC3E}">
        <p14:creationId xmlns:p14="http://schemas.microsoft.com/office/powerpoint/2010/main" val="17098473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p:nvSpPr>
          <p:cNvPr id="27" name="Rectangle 22">
            <a:extLst>
              <a:ext uri="{FF2B5EF4-FFF2-40B4-BE49-F238E27FC236}">
                <a16:creationId xmlns:a16="http://schemas.microsoft.com/office/drawing/2014/main" id="{19C052EA-05E2-403D-965E-52D1BFFA24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169068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74A4CB7-FC0C-582B-573D-560D1A682B15}"/>
              </a:ext>
            </a:extLst>
          </p:cNvPr>
          <p:cNvSpPr>
            <a:spLocks noGrp="1"/>
          </p:cNvSpPr>
          <p:nvPr>
            <p:ph type="title"/>
          </p:nvPr>
        </p:nvSpPr>
        <p:spPr>
          <a:xfrm>
            <a:off x="838200" y="365126"/>
            <a:ext cx="10515600" cy="1094740"/>
          </a:xfrm>
        </p:spPr>
        <p:txBody>
          <a:bodyPr>
            <a:normAutofit/>
          </a:bodyPr>
          <a:lstStyle/>
          <a:p>
            <a:pPr algn="ctr"/>
            <a:r>
              <a:rPr lang="en-US" dirty="0">
                <a:solidFill>
                  <a:schemeClr val="bg1"/>
                </a:solidFill>
              </a:rPr>
              <a:t>Navigating Forms Menu </a:t>
            </a:r>
          </a:p>
        </p:txBody>
      </p:sp>
      <p:sp useBgFill="1">
        <p:nvSpPr>
          <p:cNvPr id="28" name="Rectangle 24">
            <a:extLst>
              <a:ext uri="{FF2B5EF4-FFF2-40B4-BE49-F238E27FC236}">
                <a16:creationId xmlns:a16="http://schemas.microsoft.com/office/drawing/2014/main" id="{4C1936B8-2FFB-4F78-8388-B8C282B8A5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0688"/>
            <a:ext cx="12192000" cy="516636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8BAD3374-68C1-34FF-6873-06E775FC64CD}"/>
              </a:ext>
            </a:extLst>
          </p:cNvPr>
          <p:cNvPicPr>
            <a:picLocks noChangeAspect="1"/>
          </p:cNvPicPr>
          <p:nvPr/>
        </p:nvPicPr>
        <p:blipFill>
          <a:blip r:embed="rId3"/>
          <a:stretch>
            <a:fillRect/>
          </a:stretch>
        </p:blipFill>
        <p:spPr>
          <a:xfrm>
            <a:off x="1933575" y="1459866"/>
            <a:ext cx="8324850" cy="5191125"/>
          </a:xfrm>
          <a:prstGeom prst="rect">
            <a:avLst/>
          </a:prstGeom>
        </p:spPr>
      </p:pic>
      <p:sp>
        <p:nvSpPr>
          <p:cNvPr id="5" name="Oval 4">
            <a:extLst>
              <a:ext uri="{FF2B5EF4-FFF2-40B4-BE49-F238E27FC236}">
                <a16:creationId xmlns:a16="http://schemas.microsoft.com/office/drawing/2014/main" id="{3373E896-0428-74A3-F246-3B86BBA1B528}"/>
              </a:ext>
            </a:extLst>
          </p:cNvPr>
          <p:cNvSpPr/>
          <p:nvPr/>
        </p:nvSpPr>
        <p:spPr>
          <a:xfrm>
            <a:off x="2895600" y="1459866"/>
            <a:ext cx="944880" cy="595948"/>
          </a:xfrm>
          <a:prstGeom prst="ellipse">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35075160"/>
      </p:ext>
    </p:extLst>
  </p:cSld>
  <p:clrMapOvr>
    <a:overrideClrMapping bg1="dk1" tx1="lt1" bg2="dk2" tx2="lt2" accent1="accent1" accent2="accent2" accent3="accent3" accent4="accent4" accent5="accent5" accent6="accent6" hlink="hlink" folHlink="folHlink"/>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3" name="TextBox 12">
            <a:extLst>
              <a:ext uri="{FF2B5EF4-FFF2-40B4-BE49-F238E27FC236}">
                <a16:creationId xmlns:a16="http://schemas.microsoft.com/office/drawing/2014/main" id="{B16DBDE4-2CB0-44F5-A5D0-EFD06297F47D}"/>
              </a:ext>
            </a:extLst>
          </p:cNvPr>
          <p:cNvSpPr txBox="1"/>
          <p:nvPr/>
        </p:nvSpPr>
        <p:spPr>
          <a:xfrm>
            <a:off x="821966" y="976478"/>
            <a:ext cx="3550920" cy="2123658"/>
          </a:xfrm>
          <a:prstGeom prst="rect">
            <a:avLst/>
          </a:prstGeom>
          <a:noFill/>
        </p:spPr>
        <p:txBody>
          <a:bodyPr wrap="square" rtlCol="0">
            <a:spAutoFit/>
          </a:bodyPr>
          <a:lstStyle/>
          <a:p>
            <a:r>
              <a:rPr lang="en-US" sz="4400" dirty="0"/>
              <a:t>Forms that need to be completed</a:t>
            </a:r>
          </a:p>
        </p:txBody>
      </p:sp>
      <p:sp>
        <p:nvSpPr>
          <p:cNvPr id="15" name="Rectangle: Rounded Corners 14">
            <a:extLst>
              <a:ext uri="{FF2B5EF4-FFF2-40B4-BE49-F238E27FC236}">
                <a16:creationId xmlns:a16="http://schemas.microsoft.com/office/drawing/2014/main" id="{0EB4DDDF-A50D-5A37-6225-222E0068746C}"/>
              </a:ext>
            </a:extLst>
          </p:cNvPr>
          <p:cNvSpPr/>
          <p:nvPr/>
        </p:nvSpPr>
        <p:spPr>
          <a:xfrm>
            <a:off x="5017350" y="1142791"/>
            <a:ext cx="5758878" cy="3914689"/>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Contact </a:t>
            </a:r>
          </a:p>
          <a:p>
            <a:pPr algn="ctr"/>
            <a:r>
              <a:rPr lang="en-US" sz="2000" dirty="0">
                <a:solidFill>
                  <a:schemeClr val="tx1"/>
                </a:solidFill>
              </a:rPr>
              <a:t>Project Information </a:t>
            </a:r>
          </a:p>
          <a:p>
            <a:pPr algn="ctr"/>
            <a:r>
              <a:rPr lang="en-US" sz="2000" dirty="0">
                <a:solidFill>
                  <a:schemeClr val="tx1"/>
                </a:solidFill>
              </a:rPr>
              <a:t>Programmatic Information </a:t>
            </a:r>
          </a:p>
          <a:p>
            <a:pPr algn="ctr"/>
            <a:r>
              <a:rPr lang="en-US" sz="2000" dirty="0">
                <a:solidFill>
                  <a:schemeClr val="tx1"/>
                </a:solidFill>
              </a:rPr>
              <a:t>Problem Statement &amp; Analysis </a:t>
            </a:r>
          </a:p>
          <a:p>
            <a:pPr algn="ctr"/>
            <a:r>
              <a:rPr lang="en-US" sz="2000" dirty="0">
                <a:solidFill>
                  <a:schemeClr val="tx1"/>
                </a:solidFill>
              </a:rPr>
              <a:t>Goals, Objectives, and Outcomes </a:t>
            </a:r>
          </a:p>
          <a:p>
            <a:pPr algn="ctr"/>
            <a:r>
              <a:rPr lang="en-US" sz="2000" dirty="0">
                <a:solidFill>
                  <a:schemeClr val="tx1"/>
                </a:solidFill>
              </a:rPr>
              <a:t>Program Description </a:t>
            </a:r>
          </a:p>
          <a:p>
            <a:pPr algn="ctr"/>
            <a:r>
              <a:rPr lang="en-US" sz="2000" dirty="0">
                <a:solidFill>
                  <a:schemeClr val="tx1"/>
                </a:solidFill>
              </a:rPr>
              <a:t>Evidence Based/Best Practices </a:t>
            </a:r>
          </a:p>
          <a:p>
            <a:pPr algn="ctr"/>
            <a:r>
              <a:rPr lang="en-US" sz="2000" dirty="0">
                <a:solidFill>
                  <a:schemeClr val="tx1"/>
                </a:solidFill>
              </a:rPr>
              <a:t>Use of Volunteers </a:t>
            </a:r>
          </a:p>
          <a:p>
            <a:pPr algn="ctr"/>
            <a:r>
              <a:rPr lang="en-US" sz="2000" dirty="0">
                <a:solidFill>
                  <a:schemeClr val="tx1"/>
                </a:solidFill>
              </a:rPr>
              <a:t>Budget </a:t>
            </a:r>
          </a:p>
          <a:p>
            <a:pPr algn="ctr"/>
            <a:r>
              <a:rPr lang="en-US" sz="2000" dirty="0">
                <a:solidFill>
                  <a:schemeClr val="tx1"/>
                </a:solidFill>
              </a:rPr>
              <a:t>Budget Narrative </a:t>
            </a:r>
          </a:p>
          <a:p>
            <a:pPr algn="ctr"/>
            <a:r>
              <a:rPr lang="en-US" sz="2000" dirty="0">
                <a:solidFill>
                  <a:schemeClr val="tx1"/>
                </a:solidFill>
              </a:rPr>
              <a:t>Attachments </a:t>
            </a:r>
          </a:p>
        </p:txBody>
      </p:sp>
    </p:spTree>
    <p:extLst>
      <p:ext uri="{BB962C8B-B14F-4D97-AF65-F5344CB8AC3E}">
        <p14:creationId xmlns:p14="http://schemas.microsoft.com/office/powerpoint/2010/main" val="38359214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3" name="TextBox 12">
            <a:extLst>
              <a:ext uri="{FF2B5EF4-FFF2-40B4-BE49-F238E27FC236}">
                <a16:creationId xmlns:a16="http://schemas.microsoft.com/office/drawing/2014/main" id="{B16DBDE4-2CB0-44F5-A5D0-EFD06297F47D}"/>
              </a:ext>
            </a:extLst>
          </p:cNvPr>
          <p:cNvSpPr txBox="1"/>
          <p:nvPr/>
        </p:nvSpPr>
        <p:spPr>
          <a:xfrm>
            <a:off x="821966" y="976478"/>
            <a:ext cx="3550920" cy="2800767"/>
          </a:xfrm>
          <a:prstGeom prst="rect">
            <a:avLst/>
          </a:prstGeom>
          <a:noFill/>
        </p:spPr>
        <p:txBody>
          <a:bodyPr wrap="square" rtlCol="0">
            <a:spAutoFit/>
          </a:bodyPr>
          <a:lstStyle/>
          <a:p>
            <a:r>
              <a:rPr lang="en-US" sz="4400" dirty="0"/>
              <a:t>Forms that need to be completed Cont.</a:t>
            </a:r>
          </a:p>
        </p:txBody>
      </p:sp>
      <p:graphicFrame>
        <p:nvGraphicFramePr>
          <p:cNvPr id="9" name="Content Placeholder 2">
            <a:extLst>
              <a:ext uri="{FF2B5EF4-FFF2-40B4-BE49-F238E27FC236}">
                <a16:creationId xmlns:a16="http://schemas.microsoft.com/office/drawing/2014/main" id="{82D5F4F8-4C86-9C45-BB1B-9C54BFA822FB}"/>
              </a:ext>
            </a:extLst>
          </p:cNvPr>
          <p:cNvGraphicFramePr>
            <a:graphicFrameLocks noGrp="1"/>
          </p:cNvGraphicFramePr>
          <p:nvPr>
            <p:ph idx="1"/>
            <p:extLst>
              <p:ext uri="{D42A27DB-BD31-4B8C-83A1-F6EECF244321}">
                <p14:modId xmlns:p14="http://schemas.microsoft.com/office/powerpoint/2010/main" val="3348716677"/>
              </p:ext>
            </p:extLst>
          </p:nvPr>
        </p:nvGraphicFramePr>
        <p:xfrm>
          <a:off x="4648018" y="640822"/>
          <a:ext cx="6900512" cy="598857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4521944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3" name="TextBox 12">
            <a:extLst>
              <a:ext uri="{FF2B5EF4-FFF2-40B4-BE49-F238E27FC236}">
                <a16:creationId xmlns:a16="http://schemas.microsoft.com/office/drawing/2014/main" id="{B16DBDE4-2CB0-44F5-A5D0-EFD06297F47D}"/>
              </a:ext>
            </a:extLst>
          </p:cNvPr>
          <p:cNvSpPr txBox="1"/>
          <p:nvPr/>
        </p:nvSpPr>
        <p:spPr>
          <a:xfrm>
            <a:off x="821966" y="976478"/>
            <a:ext cx="3550920" cy="2800767"/>
          </a:xfrm>
          <a:prstGeom prst="rect">
            <a:avLst/>
          </a:prstGeom>
          <a:noFill/>
        </p:spPr>
        <p:txBody>
          <a:bodyPr wrap="square" rtlCol="0">
            <a:spAutoFit/>
          </a:bodyPr>
          <a:lstStyle/>
          <a:p>
            <a:r>
              <a:rPr lang="en-US" sz="4400" dirty="0"/>
              <a:t>Forms that need to be completed Cont.</a:t>
            </a:r>
          </a:p>
        </p:txBody>
      </p:sp>
      <p:graphicFrame>
        <p:nvGraphicFramePr>
          <p:cNvPr id="4" name="Content Placeholder 2">
            <a:extLst>
              <a:ext uri="{FF2B5EF4-FFF2-40B4-BE49-F238E27FC236}">
                <a16:creationId xmlns:a16="http://schemas.microsoft.com/office/drawing/2014/main" id="{8F2A1FBA-F309-8C38-01F3-A626D6FFFAED}"/>
              </a:ext>
            </a:extLst>
          </p:cNvPr>
          <p:cNvGraphicFramePr>
            <a:graphicFrameLocks noGrp="1"/>
          </p:cNvGraphicFramePr>
          <p:nvPr>
            <p:ph idx="1"/>
            <p:extLst>
              <p:ext uri="{D42A27DB-BD31-4B8C-83A1-F6EECF244321}">
                <p14:modId xmlns:p14="http://schemas.microsoft.com/office/powerpoint/2010/main" val="883541065"/>
              </p:ext>
            </p:extLst>
          </p:nvPr>
        </p:nvGraphicFramePr>
        <p:xfrm>
          <a:off x="4648018" y="640822"/>
          <a:ext cx="6900512" cy="553614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7529809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Triangle 11">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0C72CC86-C6D9-C511-E2C8-BE77E58B5593}"/>
              </a:ext>
            </a:extLst>
          </p:cNvPr>
          <p:cNvSpPr txBox="1"/>
          <p:nvPr/>
        </p:nvSpPr>
        <p:spPr>
          <a:xfrm>
            <a:off x="1520456" y="1360968"/>
            <a:ext cx="9037674" cy="3416320"/>
          </a:xfrm>
          <a:prstGeom prst="rect">
            <a:avLst/>
          </a:prstGeom>
          <a:noFill/>
        </p:spPr>
        <p:txBody>
          <a:bodyPr wrap="square">
            <a:spAutoFit/>
          </a:bodyPr>
          <a:lstStyle/>
          <a:p>
            <a:pPr algn="ctr"/>
            <a:r>
              <a:rPr lang="en-US" sz="2400" b="1" kern="1200" dirty="0">
                <a:solidFill>
                  <a:schemeClr val="tx1"/>
                </a:solidFill>
                <a:latin typeface="+mj-lt"/>
                <a:ea typeface="+mj-ea"/>
                <a:cs typeface="+mj-cs"/>
              </a:rPr>
              <a:t>Thanks for joining us today:</a:t>
            </a:r>
            <a:br>
              <a:rPr lang="en-US" sz="2400" b="1" kern="1200" dirty="0">
                <a:solidFill>
                  <a:schemeClr val="tx1"/>
                </a:solidFill>
                <a:latin typeface="+mj-lt"/>
                <a:ea typeface="+mj-ea"/>
                <a:cs typeface="+mj-cs"/>
              </a:rPr>
            </a:br>
            <a:br>
              <a:rPr lang="en-US" sz="2400" kern="1200" dirty="0">
                <a:solidFill>
                  <a:schemeClr val="tx1"/>
                </a:solidFill>
                <a:latin typeface="+mj-lt"/>
                <a:ea typeface="+mj-ea"/>
                <a:cs typeface="+mj-cs"/>
              </a:rPr>
            </a:br>
            <a:r>
              <a:rPr lang="en-US" sz="2400" kern="1200" dirty="0">
                <a:solidFill>
                  <a:schemeClr val="tx1"/>
                </a:solidFill>
                <a:latin typeface="+mj-lt"/>
                <a:ea typeface="+mj-ea"/>
                <a:cs typeface="+mj-cs"/>
              </a:rPr>
              <a:t>Please keep your lines muted during the presentation. </a:t>
            </a:r>
            <a:br>
              <a:rPr lang="en-US" sz="2400" kern="1200" dirty="0">
                <a:solidFill>
                  <a:schemeClr val="tx1"/>
                </a:solidFill>
                <a:latin typeface="+mj-lt"/>
                <a:ea typeface="+mj-ea"/>
                <a:cs typeface="+mj-cs"/>
              </a:rPr>
            </a:br>
            <a:br>
              <a:rPr lang="en-US" sz="2400" kern="1200" dirty="0">
                <a:solidFill>
                  <a:schemeClr val="tx1"/>
                </a:solidFill>
                <a:latin typeface="+mj-lt"/>
                <a:ea typeface="+mj-ea"/>
                <a:cs typeface="+mj-cs"/>
              </a:rPr>
            </a:br>
            <a:r>
              <a:rPr lang="en-US" sz="2400" kern="1200" dirty="0">
                <a:solidFill>
                  <a:schemeClr val="tx1"/>
                </a:solidFill>
                <a:latin typeface="+mj-lt"/>
                <a:ea typeface="+mj-ea"/>
                <a:cs typeface="+mj-cs"/>
              </a:rPr>
              <a:t>Webinar is being </a:t>
            </a:r>
            <a:r>
              <a:rPr lang="en-US" sz="2400" b="1" kern="1200" dirty="0">
                <a:solidFill>
                  <a:schemeClr val="tx1"/>
                </a:solidFill>
                <a:latin typeface="+mj-lt"/>
                <a:ea typeface="+mj-ea"/>
                <a:cs typeface="+mj-cs"/>
              </a:rPr>
              <a:t>recorded</a:t>
            </a:r>
            <a:r>
              <a:rPr lang="en-US" sz="2400" kern="1200" dirty="0">
                <a:solidFill>
                  <a:schemeClr val="tx1"/>
                </a:solidFill>
                <a:latin typeface="+mj-lt"/>
                <a:ea typeface="+mj-ea"/>
                <a:cs typeface="+mj-cs"/>
              </a:rPr>
              <a:t>. It will be posted on the ICJI website. </a:t>
            </a:r>
            <a:br>
              <a:rPr lang="en-US" sz="2400" kern="1200" dirty="0">
                <a:solidFill>
                  <a:schemeClr val="tx1"/>
                </a:solidFill>
                <a:latin typeface="+mj-lt"/>
                <a:ea typeface="+mj-ea"/>
                <a:cs typeface="+mj-cs"/>
              </a:rPr>
            </a:br>
            <a:br>
              <a:rPr lang="en-US" sz="2400" kern="1200" dirty="0">
                <a:solidFill>
                  <a:schemeClr val="tx1"/>
                </a:solidFill>
                <a:latin typeface="+mj-lt"/>
                <a:ea typeface="+mj-ea"/>
                <a:cs typeface="+mj-cs"/>
              </a:rPr>
            </a:br>
            <a:r>
              <a:rPr lang="en-US" sz="2400" kern="1200" dirty="0">
                <a:solidFill>
                  <a:schemeClr val="tx1"/>
                </a:solidFill>
                <a:latin typeface="+mj-lt"/>
                <a:ea typeface="+mj-ea"/>
                <a:cs typeface="+mj-cs"/>
              </a:rPr>
              <a:t>Questions and Answers at the end. </a:t>
            </a:r>
            <a:br>
              <a:rPr lang="en-US" sz="2400" kern="1200" dirty="0">
                <a:solidFill>
                  <a:schemeClr val="tx1"/>
                </a:solidFill>
                <a:latin typeface="+mj-lt"/>
                <a:ea typeface="+mj-ea"/>
                <a:cs typeface="+mj-cs"/>
              </a:rPr>
            </a:br>
            <a:br>
              <a:rPr lang="en-US" sz="2400" kern="1200" dirty="0">
                <a:solidFill>
                  <a:schemeClr val="tx1"/>
                </a:solidFill>
                <a:latin typeface="+mj-lt"/>
                <a:ea typeface="+mj-ea"/>
                <a:cs typeface="+mj-cs"/>
              </a:rPr>
            </a:br>
            <a:r>
              <a:rPr lang="en-US" sz="2400" kern="1200" dirty="0">
                <a:solidFill>
                  <a:schemeClr val="tx1"/>
                </a:solidFill>
                <a:latin typeface="+mj-lt"/>
                <a:ea typeface="+mj-ea"/>
                <a:cs typeface="+mj-cs"/>
              </a:rPr>
              <a:t>Feel Free to utilize the chat box during the webinar. </a:t>
            </a:r>
            <a:endParaRPr lang="en-US" sz="2400" dirty="0"/>
          </a:p>
        </p:txBody>
      </p:sp>
    </p:spTree>
    <p:extLst>
      <p:ext uri="{BB962C8B-B14F-4D97-AF65-F5344CB8AC3E}">
        <p14:creationId xmlns:p14="http://schemas.microsoft.com/office/powerpoint/2010/main" val="34097977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5">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6">
            <a:extLst>
              <a:ext uri="{FF2B5EF4-FFF2-40B4-BE49-F238E27FC236}">
                <a16:creationId xmlns:a16="http://schemas.microsoft.com/office/drawing/2014/main" id="{95AE851D-8ED6-1671-ADF2-A32440E41ED0}"/>
              </a:ext>
            </a:extLst>
          </p:cNvPr>
          <p:cNvSpPr>
            <a:spLocks noGrp="1"/>
          </p:cNvSpPr>
          <p:nvPr>
            <p:ph type="title"/>
          </p:nvPr>
        </p:nvSpPr>
        <p:spPr>
          <a:xfrm>
            <a:off x="808638" y="386930"/>
            <a:ext cx="9236700" cy="1188950"/>
          </a:xfrm>
        </p:spPr>
        <p:txBody>
          <a:bodyPr anchor="b">
            <a:normAutofit/>
          </a:bodyPr>
          <a:lstStyle/>
          <a:p>
            <a:pPr algn="ctr"/>
            <a:r>
              <a:rPr lang="en-US" sz="5400" dirty="0"/>
              <a:t>Budget Requirement</a:t>
            </a:r>
          </a:p>
        </p:txBody>
      </p:sp>
      <p:grpSp>
        <p:nvGrpSpPr>
          <p:cNvPr id="25" name="Group 27">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29" name="Rectangle 28">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2" name="Rectangle 31">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Content Placeholder 7">
            <a:extLst>
              <a:ext uri="{FF2B5EF4-FFF2-40B4-BE49-F238E27FC236}">
                <a16:creationId xmlns:a16="http://schemas.microsoft.com/office/drawing/2014/main" id="{CFFE1F1B-8D15-1597-FCF1-302934CCD365}"/>
              </a:ext>
            </a:extLst>
          </p:cNvPr>
          <p:cNvSpPr>
            <a:spLocks noGrp="1"/>
          </p:cNvSpPr>
          <p:nvPr>
            <p:ph idx="1"/>
          </p:nvPr>
        </p:nvSpPr>
        <p:spPr>
          <a:xfrm>
            <a:off x="808638" y="2389218"/>
            <a:ext cx="10143668" cy="3435531"/>
          </a:xfrm>
        </p:spPr>
        <p:txBody>
          <a:bodyPr anchor="ctr">
            <a:normAutofit/>
          </a:bodyPr>
          <a:lstStyle/>
          <a:p>
            <a:pPr marL="0" marR="0" indent="0" algn="ctr">
              <a:lnSpc>
                <a:spcPct val="110000"/>
              </a:lnSpc>
              <a:spcBef>
                <a:spcPts val="0"/>
              </a:spcBef>
              <a:spcAft>
                <a:spcPts val="0"/>
              </a:spcAft>
              <a:buNone/>
            </a:pPr>
            <a:r>
              <a:rPr lang="en-US" sz="2400" dirty="0">
                <a:effectLst/>
                <a:latin typeface="Calibri" panose="020F0502020204030204" pitchFamily="34" charset="0"/>
                <a:ea typeface="Calibri" panose="020F0502020204030204" pitchFamily="34" charset="0"/>
                <a:cs typeface="Calibri" panose="020F0502020204030204" pitchFamily="34" charset="0"/>
              </a:rPr>
              <a:t>The submitted budget will need to reflect Year 1 and Year 2 of funding on every expense.  Funds designated under Year 1 must be spent in Year 1 and will not be available in Year 2.  The same is true of Year 2.  Funds designated under Year 2 will not be available in Year 1.  During any Project Modification Request, funds will not be able to be moved between years.</a:t>
            </a:r>
            <a:endParaRPr lang="en-US" sz="2400" dirty="0">
              <a:effectLst/>
              <a:latin typeface="Calibri" panose="020F0502020204030204" pitchFamily="34" charset="0"/>
              <a:ea typeface="Calibri" panose="020F0502020204030204" pitchFamily="34" charset="0"/>
            </a:endParaRPr>
          </a:p>
          <a:p>
            <a:pPr marL="0" indent="0">
              <a:buNone/>
            </a:pPr>
            <a:endParaRPr lang="en-US" sz="2400" dirty="0"/>
          </a:p>
        </p:txBody>
      </p:sp>
    </p:spTree>
    <p:extLst>
      <p:ext uri="{BB962C8B-B14F-4D97-AF65-F5344CB8AC3E}">
        <p14:creationId xmlns:p14="http://schemas.microsoft.com/office/powerpoint/2010/main" val="4067314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91F32EBA-ED97-466E-8CFA-8382584155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0BA82EF2-C541-4839-BBF0-37222D2DF34B}"/>
              </a:ext>
            </a:extLst>
          </p:cNvPr>
          <p:cNvSpPr>
            <a:spLocks noGrp="1"/>
          </p:cNvSpPr>
          <p:nvPr>
            <p:ph type="title"/>
          </p:nvPr>
        </p:nvSpPr>
        <p:spPr>
          <a:xfrm>
            <a:off x="965199" y="851517"/>
            <a:ext cx="5130795" cy="1461778"/>
          </a:xfrm>
        </p:spPr>
        <p:txBody>
          <a:bodyPr>
            <a:normAutofit/>
          </a:bodyPr>
          <a:lstStyle/>
          <a:p>
            <a:r>
              <a:rPr lang="en-US" sz="4000"/>
              <a:t>Budget Narrative	</a:t>
            </a:r>
          </a:p>
        </p:txBody>
      </p:sp>
      <p:sp>
        <p:nvSpPr>
          <p:cNvPr id="3" name="Content Placeholder 2">
            <a:extLst>
              <a:ext uri="{FF2B5EF4-FFF2-40B4-BE49-F238E27FC236}">
                <a16:creationId xmlns:a16="http://schemas.microsoft.com/office/drawing/2014/main" id="{623D821E-EEB5-4818-BFFB-9F911F606FE8}"/>
              </a:ext>
            </a:extLst>
          </p:cNvPr>
          <p:cNvSpPr>
            <a:spLocks noGrp="1"/>
          </p:cNvSpPr>
          <p:nvPr>
            <p:ph idx="1"/>
          </p:nvPr>
        </p:nvSpPr>
        <p:spPr>
          <a:xfrm>
            <a:off x="965200" y="2470248"/>
            <a:ext cx="4048344" cy="3536236"/>
          </a:xfrm>
        </p:spPr>
        <p:txBody>
          <a:bodyPr>
            <a:normAutofit/>
          </a:bodyPr>
          <a:lstStyle/>
          <a:p>
            <a:r>
              <a:rPr lang="en-US" sz="2000">
                <a:latin typeface="+mj-lt"/>
              </a:rPr>
              <a:t>Be sure all items in the Budget are included in the Budget Narrative.</a:t>
            </a:r>
          </a:p>
          <a:p>
            <a:pPr lvl="1"/>
            <a:r>
              <a:rPr lang="en-US" sz="2000">
                <a:latin typeface="+mj-lt"/>
              </a:rPr>
              <a:t>Ex: Office Supplies (copy paper, pencils, pens)</a:t>
            </a:r>
          </a:p>
          <a:p>
            <a:r>
              <a:rPr lang="en-US" sz="2000">
                <a:latin typeface="+mj-lt"/>
              </a:rPr>
              <a:t>Grant reviewers </a:t>
            </a:r>
            <a:r>
              <a:rPr lang="en-US" sz="2000" b="1" u="sng">
                <a:latin typeface="+mj-lt"/>
              </a:rPr>
              <a:t>are not</a:t>
            </a:r>
            <a:r>
              <a:rPr lang="en-US" sz="2000" b="1">
                <a:latin typeface="+mj-lt"/>
              </a:rPr>
              <a:t> </a:t>
            </a:r>
            <a:r>
              <a:rPr lang="en-US" sz="2000">
                <a:latin typeface="+mj-lt"/>
              </a:rPr>
              <a:t>required to contact you for clarification. </a:t>
            </a:r>
          </a:p>
          <a:p>
            <a:r>
              <a:rPr lang="en-US" sz="2000">
                <a:latin typeface="+mj-lt"/>
              </a:rPr>
              <a:t>Any missing information in this section may disqualify that budget item for funding.</a:t>
            </a:r>
          </a:p>
        </p:txBody>
      </p:sp>
      <p:sp>
        <p:nvSpPr>
          <p:cNvPr id="17" name="Freeform: Shape 16">
            <a:extLst>
              <a:ext uri="{FF2B5EF4-FFF2-40B4-BE49-F238E27FC236}">
                <a16:creationId xmlns:a16="http://schemas.microsoft.com/office/drawing/2014/main" id="{62A38935-BB53-4DF7-A56E-48DD25B685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10370" y="851518"/>
            <a:ext cx="6184806" cy="5154967"/>
          </a:xfrm>
          <a:custGeom>
            <a:avLst/>
            <a:gdLst>
              <a:gd name="connsiteX0" fmla="*/ 363179 w 6184806"/>
              <a:gd name="connsiteY0" fmla="*/ 3125191 h 5154967"/>
              <a:gd name="connsiteX1" fmla="*/ 898270 w 6184806"/>
              <a:gd name="connsiteY1" fmla="*/ 3125191 h 5154967"/>
              <a:gd name="connsiteX2" fmla="*/ 980326 w 6184806"/>
              <a:gd name="connsiteY2" fmla="*/ 3173551 h 5154967"/>
              <a:gd name="connsiteX3" fmla="*/ 1248448 w 6184806"/>
              <a:gd name="connsiteY3" fmla="*/ 3635277 h 5154967"/>
              <a:gd name="connsiteX4" fmla="*/ 1248448 w 6184806"/>
              <a:gd name="connsiteY4" fmla="*/ 3729695 h 5154967"/>
              <a:gd name="connsiteX5" fmla="*/ 980326 w 6184806"/>
              <a:gd name="connsiteY5" fmla="*/ 4191421 h 5154967"/>
              <a:gd name="connsiteX6" fmla="*/ 898270 w 6184806"/>
              <a:gd name="connsiteY6" fmla="*/ 4239781 h 5154967"/>
              <a:gd name="connsiteX7" fmla="*/ 363179 w 6184806"/>
              <a:gd name="connsiteY7" fmla="*/ 4239781 h 5154967"/>
              <a:gd name="connsiteX8" fmla="*/ 279969 w 6184806"/>
              <a:gd name="connsiteY8" fmla="*/ 4191421 h 5154967"/>
              <a:gd name="connsiteX9" fmla="*/ 13002 w 6184806"/>
              <a:gd name="connsiteY9" fmla="*/ 3729695 h 5154967"/>
              <a:gd name="connsiteX10" fmla="*/ 13002 w 6184806"/>
              <a:gd name="connsiteY10" fmla="*/ 3635277 h 5154967"/>
              <a:gd name="connsiteX11" fmla="*/ 279969 w 6184806"/>
              <a:gd name="connsiteY11" fmla="*/ 3173551 h 5154967"/>
              <a:gd name="connsiteX12" fmla="*/ 363179 w 6184806"/>
              <a:gd name="connsiteY12" fmla="*/ 3125191 h 5154967"/>
              <a:gd name="connsiteX13" fmla="*/ 2489721 w 6184806"/>
              <a:gd name="connsiteY13" fmla="*/ 570035 h 5154967"/>
              <a:gd name="connsiteX14" fmla="*/ 2764862 w 6184806"/>
              <a:gd name="connsiteY14" fmla="*/ 570035 h 5154967"/>
              <a:gd name="connsiteX15" fmla="*/ 2796959 w 6184806"/>
              <a:gd name="connsiteY15" fmla="*/ 570035 h 5154967"/>
              <a:gd name="connsiteX16" fmla="*/ 2827587 w 6184806"/>
              <a:gd name="connsiteY16" fmla="*/ 622777 h 5154967"/>
              <a:gd name="connsiteX17" fmla="*/ 2977604 w 6184806"/>
              <a:gd name="connsiteY17" fmla="*/ 881117 h 5154967"/>
              <a:gd name="connsiteX18" fmla="*/ 2977604 w 6184806"/>
              <a:gd name="connsiteY18" fmla="*/ 1025720 h 5154967"/>
              <a:gd name="connsiteX19" fmla="*/ 2566968 w 6184806"/>
              <a:gd name="connsiteY19" fmla="*/ 1732863 h 5154967"/>
              <a:gd name="connsiteX20" fmla="*/ 2441299 w 6184806"/>
              <a:gd name="connsiteY20" fmla="*/ 1806927 h 5154967"/>
              <a:gd name="connsiteX21" fmla="*/ 1621798 w 6184806"/>
              <a:gd name="connsiteY21" fmla="*/ 1806927 h 5154967"/>
              <a:gd name="connsiteX22" fmla="*/ 1583218 w 6184806"/>
              <a:gd name="connsiteY22" fmla="*/ 1801802 h 5154967"/>
              <a:gd name="connsiteX23" fmla="*/ 1556683 w 6184806"/>
              <a:gd name="connsiteY23" fmla="*/ 1790677 h 5154967"/>
              <a:gd name="connsiteX24" fmla="*/ 1572899 w 6184806"/>
              <a:gd name="connsiteY24" fmla="*/ 1762631 h 5154967"/>
              <a:gd name="connsiteX25" fmla="*/ 2147429 w 6184806"/>
              <a:gd name="connsiteY25" fmla="*/ 768968 h 5154967"/>
              <a:gd name="connsiteX26" fmla="*/ 2489721 w 6184806"/>
              <a:gd name="connsiteY26" fmla="*/ 570035 h 5154967"/>
              <a:gd name="connsiteX27" fmla="*/ 1573268 w 6184806"/>
              <a:gd name="connsiteY27" fmla="*/ 0 h 5154967"/>
              <a:gd name="connsiteX28" fmla="*/ 2497662 w 6184806"/>
              <a:gd name="connsiteY28" fmla="*/ 0 h 5154967"/>
              <a:gd name="connsiteX29" fmla="*/ 2639415 w 6184806"/>
              <a:gd name="connsiteY29" fmla="*/ 83546 h 5154967"/>
              <a:gd name="connsiteX30" fmla="*/ 2887862 w 6184806"/>
              <a:gd name="connsiteY30" fmla="*/ 511387 h 5154967"/>
              <a:gd name="connsiteX31" fmla="*/ 2915928 w 6184806"/>
              <a:gd name="connsiteY31" fmla="*/ 559720 h 5154967"/>
              <a:gd name="connsiteX32" fmla="*/ 2893844 w 6184806"/>
              <a:gd name="connsiteY32" fmla="*/ 559720 h 5154967"/>
              <a:gd name="connsiteX33" fmla="*/ 2789466 w 6184806"/>
              <a:gd name="connsiteY33" fmla="*/ 559720 h 5154967"/>
              <a:gd name="connsiteX34" fmla="*/ 2744122 w 6184806"/>
              <a:gd name="connsiteY34" fmla="*/ 481634 h 5154967"/>
              <a:gd name="connsiteX35" fmla="*/ 2570885 w 6184806"/>
              <a:gd name="connsiteY35" fmla="*/ 183309 h 5154967"/>
              <a:gd name="connsiteX36" fmla="*/ 2445216 w 6184806"/>
              <a:gd name="connsiteY36" fmla="*/ 109244 h 5154967"/>
              <a:gd name="connsiteX37" fmla="*/ 1625714 w 6184806"/>
              <a:gd name="connsiteY37" fmla="*/ 109244 h 5154967"/>
              <a:gd name="connsiteX38" fmla="*/ 1498276 w 6184806"/>
              <a:gd name="connsiteY38" fmla="*/ 183309 h 5154967"/>
              <a:gd name="connsiteX39" fmla="*/ 1089410 w 6184806"/>
              <a:gd name="connsiteY39" fmla="*/ 890450 h 5154967"/>
              <a:gd name="connsiteX40" fmla="*/ 1089410 w 6184806"/>
              <a:gd name="connsiteY40" fmla="*/ 1035054 h 5154967"/>
              <a:gd name="connsiteX41" fmla="*/ 1498276 w 6184806"/>
              <a:gd name="connsiteY41" fmla="*/ 1742196 h 5154967"/>
              <a:gd name="connsiteX42" fmla="*/ 1552039 w 6184806"/>
              <a:gd name="connsiteY42" fmla="*/ 1796421 h 5154967"/>
              <a:gd name="connsiteX43" fmla="*/ 1558260 w 6184806"/>
              <a:gd name="connsiteY43" fmla="*/ 1799029 h 5154967"/>
              <a:gd name="connsiteX44" fmla="*/ 1524911 w 6184806"/>
              <a:gd name="connsiteY44" fmla="*/ 1856707 h 5154967"/>
              <a:gd name="connsiteX45" fmla="*/ 1500108 w 6184806"/>
              <a:gd name="connsiteY45" fmla="*/ 1899604 h 5154967"/>
              <a:gd name="connsiteX46" fmla="*/ 1525834 w 6184806"/>
              <a:gd name="connsiteY46" fmla="*/ 1910390 h 5154967"/>
              <a:gd name="connsiteX47" fmla="*/ 1569352 w 6184806"/>
              <a:gd name="connsiteY47" fmla="*/ 1916170 h 5154967"/>
              <a:gd name="connsiteX48" fmla="*/ 2493745 w 6184806"/>
              <a:gd name="connsiteY48" fmla="*/ 1916170 h 5154967"/>
              <a:gd name="connsiteX49" fmla="*/ 2635498 w 6184806"/>
              <a:gd name="connsiteY49" fmla="*/ 1832627 h 5154967"/>
              <a:gd name="connsiteX50" fmla="*/ 3098693 w 6184806"/>
              <a:gd name="connsiteY50" fmla="*/ 1034974 h 5154967"/>
              <a:gd name="connsiteX51" fmla="*/ 3098693 w 6184806"/>
              <a:gd name="connsiteY51" fmla="*/ 871863 h 5154967"/>
              <a:gd name="connsiteX52" fmla="*/ 2945803 w 6184806"/>
              <a:gd name="connsiteY52" fmla="*/ 608576 h 5154967"/>
              <a:gd name="connsiteX53" fmla="*/ 2923422 w 6184806"/>
              <a:gd name="connsiteY53" fmla="*/ 570035 h 5154967"/>
              <a:gd name="connsiteX54" fmla="*/ 3027104 w 6184806"/>
              <a:gd name="connsiteY54" fmla="*/ 570035 h 5154967"/>
              <a:gd name="connsiteX55" fmla="*/ 4690846 w 6184806"/>
              <a:gd name="connsiteY55" fmla="*/ 570035 h 5154967"/>
              <a:gd name="connsiteX56" fmla="*/ 5028384 w 6184806"/>
              <a:gd name="connsiteY56" fmla="*/ 768968 h 5154967"/>
              <a:gd name="connsiteX57" fmla="*/ 6131323 w 6184806"/>
              <a:gd name="connsiteY57" fmla="*/ 2668304 h 5154967"/>
              <a:gd name="connsiteX58" fmla="*/ 6131323 w 6184806"/>
              <a:gd name="connsiteY58" fmla="*/ 3056698 h 5154967"/>
              <a:gd name="connsiteX59" fmla="*/ 5028384 w 6184806"/>
              <a:gd name="connsiteY59" fmla="*/ 4956035 h 5154967"/>
              <a:gd name="connsiteX60" fmla="*/ 4690846 w 6184806"/>
              <a:gd name="connsiteY60" fmla="*/ 5154967 h 5154967"/>
              <a:gd name="connsiteX61" fmla="*/ 2489721 w 6184806"/>
              <a:gd name="connsiteY61" fmla="*/ 5154967 h 5154967"/>
              <a:gd name="connsiteX62" fmla="*/ 2147429 w 6184806"/>
              <a:gd name="connsiteY62" fmla="*/ 4956035 h 5154967"/>
              <a:gd name="connsiteX63" fmla="*/ 1049243 w 6184806"/>
              <a:gd name="connsiteY63" fmla="*/ 3056698 h 5154967"/>
              <a:gd name="connsiteX64" fmla="*/ 1049243 w 6184806"/>
              <a:gd name="connsiteY64" fmla="*/ 2668304 h 5154967"/>
              <a:gd name="connsiteX65" fmla="*/ 1457007 w 6184806"/>
              <a:gd name="connsiteY65" fmla="*/ 1963067 h 5154967"/>
              <a:gd name="connsiteX66" fmla="*/ 1491373 w 6184806"/>
              <a:gd name="connsiteY66" fmla="*/ 1903634 h 5154967"/>
              <a:gd name="connsiteX67" fmla="*/ 1490164 w 6184806"/>
              <a:gd name="connsiteY67" fmla="*/ 1903127 h 5154967"/>
              <a:gd name="connsiteX68" fmla="*/ 1429519 w 6184806"/>
              <a:gd name="connsiteY68" fmla="*/ 1841960 h 5154967"/>
              <a:gd name="connsiteX69" fmla="*/ 968320 w 6184806"/>
              <a:gd name="connsiteY69" fmla="*/ 1044307 h 5154967"/>
              <a:gd name="connsiteX70" fmla="*/ 968320 w 6184806"/>
              <a:gd name="connsiteY70" fmla="*/ 881196 h 5154967"/>
              <a:gd name="connsiteX71" fmla="*/ 1429519 w 6184806"/>
              <a:gd name="connsiteY71" fmla="*/ 83546 h 5154967"/>
              <a:gd name="connsiteX72" fmla="*/ 1573268 w 6184806"/>
              <a:gd name="connsiteY72" fmla="*/ 0 h 51549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6184806" h="5154967">
                <a:moveTo>
                  <a:pt x="363179" y="3125191"/>
                </a:moveTo>
                <a:cubicBezTo>
                  <a:pt x="363179" y="3125191"/>
                  <a:pt x="363179" y="3125191"/>
                  <a:pt x="898270" y="3125191"/>
                </a:cubicBezTo>
                <a:cubicBezTo>
                  <a:pt x="931786" y="3125191"/>
                  <a:pt x="964145" y="3143614"/>
                  <a:pt x="980326" y="3173551"/>
                </a:cubicBezTo>
                <a:cubicBezTo>
                  <a:pt x="980326" y="3173551"/>
                  <a:pt x="980326" y="3173551"/>
                  <a:pt x="1248448" y="3635277"/>
                </a:cubicBezTo>
                <a:cubicBezTo>
                  <a:pt x="1265784" y="3664063"/>
                  <a:pt x="1265784" y="3700909"/>
                  <a:pt x="1248448" y="3729695"/>
                </a:cubicBezTo>
                <a:cubicBezTo>
                  <a:pt x="1248448" y="3729695"/>
                  <a:pt x="1248448" y="3729695"/>
                  <a:pt x="980326" y="4191421"/>
                </a:cubicBezTo>
                <a:cubicBezTo>
                  <a:pt x="964145" y="4221358"/>
                  <a:pt x="931786" y="4239781"/>
                  <a:pt x="898270" y="4239781"/>
                </a:cubicBezTo>
                <a:cubicBezTo>
                  <a:pt x="898270" y="4239781"/>
                  <a:pt x="898270" y="4239781"/>
                  <a:pt x="363179" y="4239781"/>
                </a:cubicBezTo>
                <a:cubicBezTo>
                  <a:pt x="328508" y="4239781"/>
                  <a:pt x="297305" y="4221358"/>
                  <a:pt x="279969" y="4191421"/>
                </a:cubicBezTo>
                <a:cubicBezTo>
                  <a:pt x="279969" y="4191421"/>
                  <a:pt x="279969" y="4191421"/>
                  <a:pt x="13002" y="3729695"/>
                </a:cubicBezTo>
                <a:cubicBezTo>
                  <a:pt x="-4334" y="3700909"/>
                  <a:pt x="-4334" y="3664063"/>
                  <a:pt x="13002" y="3635277"/>
                </a:cubicBezTo>
                <a:cubicBezTo>
                  <a:pt x="13002" y="3635277"/>
                  <a:pt x="13002" y="3635277"/>
                  <a:pt x="279969" y="3173551"/>
                </a:cubicBezTo>
                <a:cubicBezTo>
                  <a:pt x="297305" y="3143614"/>
                  <a:pt x="328508" y="3125191"/>
                  <a:pt x="363179" y="3125191"/>
                </a:cubicBezTo>
                <a:close/>
                <a:moveTo>
                  <a:pt x="2489721" y="570035"/>
                </a:moveTo>
                <a:cubicBezTo>
                  <a:pt x="2489721" y="570035"/>
                  <a:pt x="2489721" y="570035"/>
                  <a:pt x="2764862" y="570035"/>
                </a:cubicBezTo>
                <a:lnTo>
                  <a:pt x="2796959" y="570035"/>
                </a:lnTo>
                <a:lnTo>
                  <a:pt x="2827587" y="622777"/>
                </a:lnTo>
                <a:cubicBezTo>
                  <a:pt x="2870233" y="696217"/>
                  <a:pt x="2919858" y="781675"/>
                  <a:pt x="2977604" y="881117"/>
                </a:cubicBezTo>
                <a:cubicBezTo>
                  <a:pt x="3004153" y="925204"/>
                  <a:pt x="3004153" y="981634"/>
                  <a:pt x="2977604" y="1025720"/>
                </a:cubicBezTo>
                <a:cubicBezTo>
                  <a:pt x="2977604" y="1025720"/>
                  <a:pt x="2977604" y="1025720"/>
                  <a:pt x="2566968" y="1732863"/>
                </a:cubicBezTo>
                <a:cubicBezTo>
                  <a:pt x="2542188" y="1778712"/>
                  <a:pt x="2492629" y="1806927"/>
                  <a:pt x="2441299" y="1806927"/>
                </a:cubicBezTo>
                <a:cubicBezTo>
                  <a:pt x="2441299" y="1806927"/>
                  <a:pt x="2441299" y="1806927"/>
                  <a:pt x="1621798" y="1806927"/>
                </a:cubicBezTo>
                <a:cubicBezTo>
                  <a:pt x="1608523" y="1806927"/>
                  <a:pt x="1595580" y="1805163"/>
                  <a:pt x="1583218" y="1801802"/>
                </a:cubicBezTo>
                <a:lnTo>
                  <a:pt x="1556683" y="1790677"/>
                </a:lnTo>
                <a:lnTo>
                  <a:pt x="1572899" y="1762631"/>
                </a:lnTo>
                <a:cubicBezTo>
                  <a:pt x="1719523" y="1509042"/>
                  <a:pt x="1907201" y="1184448"/>
                  <a:pt x="2147429" y="768968"/>
                </a:cubicBezTo>
                <a:cubicBezTo>
                  <a:pt x="2218739" y="645819"/>
                  <a:pt x="2347099" y="570035"/>
                  <a:pt x="2489721" y="570035"/>
                </a:cubicBezTo>
                <a:close/>
                <a:moveTo>
                  <a:pt x="1573268" y="0"/>
                </a:moveTo>
                <a:cubicBezTo>
                  <a:pt x="1573268" y="0"/>
                  <a:pt x="1573268" y="0"/>
                  <a:pt x="2497662" y="0"/>
                </a:cubicBezTo>
                <a:cubicBezTo>
                  <a:pt x="2555561" y="0"/>
                  <a:pt x="2611463" y="31828"/>
                  <a:pt x="2639415" y="83546"/>
                </a:cubicBezTo>
                <a:cubicBezTo>
                  <a:pt x="2639415" y="83546"/>
                  <a:pt x="2639415" y="83546"/>
                  <a:pt x="2887862" y="511387"/>
                </a:cubicBezTo>
                <a:lnTo>
                  <a:pt x="2915928" y="559720"/>
                </a:lnTo>
                <a:lnTo>
                  <a:pt x="2893844" y="559720"/>
                </a:lnTo>
                <a:lnTo>
                  <a:pt x="2789466" y="559720"/>
                </a:lnTo>
                <a:lnTo>
                  <a:pt x="2744122" y="481634"/>
                </a:lnTo>
                <a:cubicBezTo>
                  <a:pt x="2570885" y="183309"/>
                  <a:pt x="2570885" y="183309"/>
                  <a:pt x="2570885" y="183309"/>
                </a:cubicBezTo>
                <a:cubicBezTo>
                  <a:pt x="2546104" y="137459"/>
                  <a:pt x="2496545" y="109244"/>
                  <a:pt x="2445216" y="109244"/>
                </a:cubicBezTo>
                <a:cubicBezTo>
                  <a:pt x="1625714" y="109244"/>
                  <a:pt x="1625714" y="109244"/>
                  <a:pt x="1625714" y="109244"/>
                </a:cubicBezTo>
                <a:cubicBezTo>
                  <a:pt x="1572615" y="109244"/>
                  <a:pt x="1524825" y="137459"/>
                  <a:pt x="1498276" y="183309"/>
                </a:cubicBezTo>
                <a:cubicBezTo>
                  <a:pt x="1089410" y="890450"/>
                  <a:pt x="1089410" y="890450"/>
                  <a:pt x="1089410" y="890450"/>
                </a:cubicBezTo>
                <a:cubicBezTo>
                  <a:pt x="1062860" y="934537"/>
                  <a:pt x="1062860" y="990968"/>
                  <a:pt x="1089410" y="1035054"/>
                </a:cubicBezTo>
                <a:cubicBezTo>
                  <a:pt x="1498276" y="1742196"/>
                  <a:pt x="1498276" y="1742196"/>
                  <a:pt x="1498276" y="1742196"/>
                </a:cubicBezTo>
                <a:cubicBezTo>
                  <a:pt x="1511551" y="1765121"/>
                  <a:pt x="1530135" y="1783637"/>
                  <a:pt x="1552039" y="1796421"/>
                </a:cubicBezTo>
                <a:lnTo>
                  <a:pt x="1558260" y="1799029"/>
                </a:lnTo>
                <a:lnTo>
                  <a:pt x="1524911" y="1856707"/>
                </a:lnTo>
                <a:lnTo>
                  <a:pt x="1500108" y="1899604"/>
                </a:lnTo>
                <a:lnTo>
                  <a:pt x="1525834" y="1910390"/>
                </a:lnTo>
                <a:cubicBezTo>
                  <a:pt x="1539779" y="1914181"/>
                  <a:pt x="1554378" y="1916170"/>
                  <a:pt x="1569352" y="1916170"/>
                </a:cubicBezTo>
                <a:cubicBezTo>
                  <a:pt x="2493745" y="1916170"/>
                  <a:pt x="2493745" y="1916170"/>
                  <a:pt x="2493745" y="1916170"/>
                </a:cubicBezTo>
                <a:cubicBezTo>
                  <a:pt x="2551645" y="1916170"/>
                  <a:pt x="2607546" y="1884345"/>
                  <a:pt x="2635498" y="1832627"/>
                </a:cubicBezTo>
                <a:cubicBezTo>
                  <a:pt x="3098693" y="1034974"/>
                  <a:pt x="3098693" y="1034974"/>
                  <a:pt x="3098693" y="1034974"/>
                </a:cubicBezTo>
                <a:cubicBezTo>
                  <a:pt x="3128641" y="985246"/>
                  <a:pt x="3128641" y="921593"/>
                  <a:pt x="3098693" y="871863"/>
                </a:cubicBezTo>
                <a:cubicBezTo>
                  <a:pt x="3040794" y="772157"/>
                  <a:pt x="2990132" y="684914"/>
                  <a:pt x="2945803" y="608576"/>
                </a:cubicBezTo>
                <a:lnTo>
                  <a:pt x="2923422" y="570035"/>
                </a:lnTo>
                <a:lnTo>
                  <a:pt x="3027104" y="570035"/>
                </a:lnTo>
                <a:cubicBezTo>
                  <a:pt x="3349535" y="570035"/>
                  <a:pt x="3865424" y="570035"/>
                  <a:pt x="4690846" y="570035"/>
                </a:cubicBezTo>
                <a:cubicBezTo>
                  <a:pt x="4828714" y="570035"/>
                  <a:pt x="4961827" y="645819"/>
                  <a:pt x="5028384" y="768968"/>
                </a:cubicBezTo>
                <a:cubicBezTo>
                  <a:pt x="5028384" y="768968"/>
                  <a:pt x="5028384" y="768968"/>
                  <a:pt x="6131323" y="2668304"/>
                </a:cubicBezTo>
                <a:cubicBezTo>
                  <a:pt x="6202634" y="2786717"/>
                  <a:pt x="6202634" y="2938285"/>
                  <a:pt x="6131323" y="3056698"/>
                </a:cubicBezTo>
                <a:cubicBezTo>
                  <a:pt x="6131323" y="3056698"/>
                  <a:pt x="6131323" y="3056698"/>
                  <a:pt x="5028384" y="4956035"/>
                </a:cubicBezTo>
                <a:cubicBezTo>
                  <a:pt x="4961827" y="5079184"/>
                  <a:pt x="4828714" y="5154967"/>
                  <a:pt x="4690846" y="5154967"/>
                </a:cubicBezTo>
                <a:cubicBezTo>
                  <a:pt x="4690846" y="5154967"/>
                  <a:pt x="4690846" y="5154967"/>
                  <a:pt x="2489721" y="5154967"/>
                </a:cubicBezTo>
                <a:cubicBezTo>
                  <a:pt x="2347099" y="5154967"/>
                  <a:pt x="2218739" y="5079184"/>
                  <a:pt x="2147429" y="4956035"/>
                </a:cubicBezTo>
                <a:cubicBezTo>
                  <a:pt x="2147429" y="4956035"/>
                  <a:pt x="2147429" y="4956035"/>
                  <a:pt x="1049243" y="3056698"/>
                </a:cubicBezTo>
                <a:cubicBezTo>
                  <a:pt x="977932" y="2938285"/>
                  <a:pt x="977932" y="2786717"/>
                  <a:pt x="1049243" y="2668304"/>
                </a:cubicBezTo>
                <a:cubicBezTo>
                  <a:pt x="1049243" y="2668304"/>
                  <a:pt x="1049243" y="2668304"/>
                  <a:pt x="1457007" y="1963067"/>
                </a:cubicBezTo>
                <a:lnTo>
                  <a:pt x="1491373" y="1903634"/>
                </a:lnTo>
                <a:lnTo>
                  <a:pt x="1490164" y="1903127"/>
                </a:lnTo>
                <a:cubicBezTo>
                  <a:pt x="1465456" y="1888705"/>
                  <a:pt x="1444493" y="1867820"/>
                  <a:pt x="1429519" y="1841960"/>
                </a:cubicBezTo>
                <a:cubicBezTo>
                  <a:pt x="1429519" y="1841960"/>
                  <a:pt x="1429519" y="1841960"/>
                  <a:pt x="968320" y="1044307"/>
                </a:cubicBezTo>
                <a:cubicBezTo>
                  <a:pt x="938371" y="994579"/>
                  <a:pt x="938371" y="930926"/>
                  <a:pt x="968320" y="881196"/>
                </a:cubicBezTo>
                <a:cubicBezTo>
                  <a:pt x="968320" y="881196"/>
                  <a:pt x="968320" y="881196"/>
                  <a:pt x="1429519" y="83546"/>
                </a:cubicBezTo>
                <a:cubicBezTo>
                  <a:pt x="1459466" y="31828"/>
                  <a:pt x="1513373" y="0"/>
                  <a:pt x="1573268" y="0"/>
                </a:cubicBezTo>
                <a:close/>
              </a:path>
            </a:pathLst>
          </a:custGeom>
          <a:solidFill>
            <a:schemeClr val="tx1">
              <a:lumMod val="50000"/>
              <a:lumOff val="50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7" name="Graphic 6" descr="Dollar">
            <a:extLst>
              <a:ext uri="{FF2B5EF4-FFF2-40B4-BE49-F238E27FC236}">
                <a16:creationId xmlns:a16="http://schemas.microsoft.com/office/drawing/2014/main" id="{92E7F668-8530-49FD-AB70-54D0B2B2993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535330" y="2105470"/>
            <a:ext cx="3217333" cy="3217333"/>
          </a:xfrm>
          <a:prstGeom prst="rect">
            <a:avLst/>
          </a:prstGeom>
        </p:spPr>
      </p:pic>
    </p:spTree>
    <p:extLst>
      <p:ext uri="{BB962C8B-B14F-4D97-AF65-F5344CB8AC3E}">
        <p14:creationId xmlns:p14="http://schemas.microsoft.com/office/powerpoint/2010/main" val="6498072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p:nvSpPr>
          <p:cNvPr id="9" name="Freeform: Shape 8">
            <a:extLst>
              <a:ext uri="{FF2B5EF4-FFF2-40B4-BE49-F238E27FC236}">
                <a16:creationId xmlns:a16="http://schemas.microsoft.com/office/drawing/2014/main" id="{1DE7243B-5109-444B-8FAF-7437C66BC0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4421332" cy="6858000"/>
          </a:xfrm>
          <a:custGeom>
            <a:avLst/>
            <a:gdLst>
              <a:gd name="connsiteX0" fmla="*/ 4421332 w 4421332"/>
              <a:gd name="connsiteY0" fmla="*/ 0 h 6858000"/>
              <a:gd name="connsiteX1" fmla="*/ 69075 w 4421332"/>
              <a:gd name="connsiteY1" fmla="*/ 0 h 6858000"/>
              <a:gd name="connsiteX2" fmla="*/ 35131 w 4421332"/>
              <a:gd name="connsiteY2" fmla="*/ 267128 h 6858000"/>
              <a:gd name="connsiteX3" fmla="*/ 0 w 4421332"/>
              <a:gd name="connsiteY3" fmla="*/ 962845 h 6858000"/>
              <a:gd name="connsiteX4" fmla="*/ 3276103 w 4421332"/>
              <a:gd name="connsiteY4" fmla="*/ 6782205 h 6858000"/>
              <a:gd name="connsiteX5" fmla="*/ 3407923 w 4421332"/>
              <a:gd name="connsiteY5" fmla="*/ 6858000 h 6858000"/>
              <a:gd name="connsiteX6" fmla="*/ 4421332 w 442133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21332" h="6858000">
                <a:moveTo>
                  <a:pt x="4421332" y="0"/>
                </a:moveTo>
                <a:lnTo>
                  <a:pt x="69075" y="0"/>
                </a:lnTo>
                <a:lnTo>
                  <a:pt x="35131" y="267128"/>
                </a:lnTo>
                <a:cubicBezTo>
                  <a:pt x="11901" y="495874"/>
                  <a:pt x="0" y="727970"/>
                  <a:pt x="0" y="962845"/>
                </a:cubicBezTo>
                <a:cubicBezTo>
                  <a:pt x="0" y="3429034"/>
                  <a:pt x="1312002" y="5588789"/>
                  <a:pt x="3276103" y="6782205"/>
                </a:cubicBezTo>
                <a:lnTo>
                  <a:pt x="3407923" y="6858000"/>
                </a:lnTo>
                <a:lnTo>
                  <a:pt x="4421332" y="6858000"/>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Freeform: Shape 10">
            <a:extLst>
              <a:ext uri="{FF2B5EF4-FFF2-40B4-BE49-F238E27FC236}">
                <a16:creationId xmlns:a16="http://schemas.microsoft.com/office/drawing/2014/main" id="{4C5D6221-DA7B-4611-AA26-7D8E349FDE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232227" cy="6858000"/>
          </a:xfrm>
          <a:custGeom>
            <a:avLst/>
            <a:gdLst>
              <a:gd name="connsiteX0" fmla="*/ 0 w 4232227"/>
              <a:gd name="connsiteY0" fmla="*/ 0 h 6858000"/>
              <a:gd name="connsiteX1" fmla="*/ 4161853 w 4232227"/>
              <a:gd name="connsiteY1" fmla="*/ 0 h 6858000"/>
              <a:gd name="connsiteX2" fmla="*/ 4197953 w 4232227"/>
              <a:gd name="connsiteY2" fmla="*/ 284091 h 6858000"/>
              <a:gd name="connsiteX3" fmla="*/ 4232227 w 4232227"/>
              <a:gd name="connsiteY3" fmla="*/ 962844 h 6858000"/>
              <a:gd name="connsiteX4" fmla="*/ 758007 w 4232227"/>
              <a:gd name="connsiteY4" fmla="*/ 6800152 h 6858000"/>
              <a:gd name="connsiteX5" fmla="*/ 645060 w 4232227"/>
              <a:gd name="connsiteY5" fmla="*/ 6858000 h 6858000"/>
              <a:gd name="connsiteX6" fmla="*/ 0 w 423222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232227" h="6858000">
                <a:moveTo>
                  <a:pt x="0" y="0"/>
                </a:moveTo>
                <a:lnTo>
                  <a:pt x="4161853" y="0"/>
                </a:lnTo>
                <a:lnTo>
                  <a:pt x="4197953" y="284091"/>
                </a:lnTo>
                <a:cubicBezTo>
                  <a:pt x="4220617" y="507260"/>
                  <a:pt x="4232227" y="733696"/>
                  <a:pt x="4232227" y="962844"/>
                </a:cubicBezTo>
                <a:cubicBezTo>
                  <a:pt x="4232227" y="3483472"/>
                  <a:pt x="2827409" y="5675986"/>
                  <a:pt x="758007" y="6800152"/>
                </a:cubicBezTo>
                <a:lnTo>
                  <a:pt x="645060" y="6858000"/>
                </a:lnTo>
                <a:lnTo>
                  <a:pt x="0" y="6858000"/>
                </a:lnTo>
                <a:close/>
              </a:path>
            </a:pathLst>
          </a:cu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D1E0C179-7493-8879-3DB0-7E5E93DC7CFD}"/>
              </a:ext>
            </a:extLst>
          </p:cNvPr>
          <p:cNvSpPr>
            <a:spLocks noGrp="1"/>
          </p:cNvSpPr>
          <p:nvPr>
            <p:ph type="title"/>
          </p:nvPr>
        </p:nvSpPr>
        <p:spPr>
          <a:xfrm>
            <a:off x="251760" y="1226414"/>
            <a:ext cx="3728708" cy="2202586"/>
          </a:xfrm>
        </p:spPr>
        <p:txBody>
          <a:bodyPr anchor="t">
            <a:noAutofit/>
          </a:bodyPr>
          <a:lstStyle/>
          <a:p>
            <a:pPr algn="ctr"/>
            <a:r>
              <a:rPr lang="en-US" dirty="0">
                <a:solidFill>
                  <a:schemeClr val="bg1"/>
                </a:solidFill>
              </a:rPr>
              <a:t>REQUIRED ATTACHMENTS</a:t>
            </a:r>
          </a:p>
        </p:txBody>
      </p:sp>
      <p:sp>
        <p:nvSpPr>
          <p:cNvPr id="4" name="Content Placeholder 3">
            <a:extLst>
              <a:ext uri="{FF2B5EF4-FFF2-40B4-BE49-F238E27FC236}">
                <a16:creationId xmlns:a16="http://schemas.microsoft.com/office/drawing/2014/main" id="{1D9A9B47-1D2C-9F38-D467-7692E5890A6B}"/>
              </a:ext>
            </a:extLst>
          </p:cNvPr>
          <p:cNvSpPr>
            <a:spLocks noGrp="1"/>
          </p:cNvSpPr>
          <p:nvPr>
            <p:ph sz="half" idx="2"/>
          </p:nvPr>
        </p:nvSpPr>
        <p:spPr>
          <a:xfrm>
            <a:off x="4566908" y="800128"/>
            <a:ext cx="7061212" cy="5722592"/>
          </a:xfrm>
        </p:spPr>
        <p:txBody>
          <a:bodyPr>
            <a:normAutofit fontScale="40000" lnSpcReduction="20000"/>
          </a:bodyPr>
          <a:lstStyle/>
          <a:p>
            <a:r>
              <a:rPr lang="en-US" sz="6200" dirty="0">
                <a:solidFill>
                  <a:srgbClr val="000000"/>
                </a:solidFill>
              </a:rPr>
              <a:t>Total Agency Budget </a:t>
            </a:r>
          </a:p>
          <a:p>
            <a:pPr marL="457200" lvl="1" indent="0">
              <a:buNone/>
            </a:pPr>
            <a:r>
              <a:rPr lang="en-US" sz="6200" dirty="0">
                <a:solidFill>
                  <a:srgbClr val="000000"/>
                </a:solidFill>
              </a:rPr>
              <a:t>Found on ICJI’s website (</a:t>
            </a:r>
            <a:r>
              <a:rPr lang="en-US" sz="6200" dirty="0">
                <a:solidFill>
                  <a:srgbClr val="000000"/>
                </a:solidFill>
                <a:hlinkClick r:id="rId2"/>
              </a:rPr>
              <a:t>https://www.in.gov/cji/victim-services/resources/</a:t>
            </a:r>
            <a:r>
              <a:rPr lang="en-US" sz="6200" dirty="0">
                <a:solidFill>
                  <a:srgbClr val="000000"/>
                </a:solidFill>
              </a:rPr>
              <a:t>) – Subgrantee Basic Budget (Nonprofit Applicant Budget Form) </a:t>
            </a:r>
          </a:p>
          <a:p>
            <a:r>
              <a:rPr lang="en-US" sz="6200" dirty="0">
                <a:solidFill>
                  <a:srgbClr val="000000"/>
                </a:solidFill>
              </a:rPr>
              <a:t>Sustainability Plan </a:t>
            </a:r>
          </a:p>
          <a:p>
            <a:pPr lvl="1"/>
            <a:r>
              <a:rPr lang="en-US" sz="6200" dirty="0">
                <a:solidFill>
                  <a:srgbClr val="000000"/>
                </a:solidFill>
              </a:rPr>
              <a:t>Your plan to maintain the program once the grant funds expire</a:t>
            </a:r>
          </a:p>
          <a:p>
            <a:r>
              <a:rPr lang="en-US" sz="6200" dirty="0">
                <a:solidFill>
                  <a:srgbClr val="000000"/>
                </a:solidFill>
              </a:rPr>
              <a:t>Timeline</a:t>
            </a:r>
          </a:p>
          <a:p>
            <a:pPr lvl="1"/>
            <a:r>
              <a:rPr lang="en-US" sz="6200" dirty="0">
                <a:solidFill>
                  <a:srgbClr val="000000"/>
                </a:solidFill>
              </a:rPr>
              <a:t>Outlining the completion of the project/ or expenditures of the grant funds</a:t>
            </a:r>
          </a:p>
          <a:p>
            <a:r>
              <a:rPr lang="en-US" sz="6200" dirty="0">
                <a:solidFill>
                  <a:srgbClr val="000000"/>
                </a:solidFill>
              </a:rPr>
              <a:t>Letters of Endorsement</a:t>
            </a:r>
          </a:p>
          <a:p>
            <a:pPr lvl="1"/>
            <a:r>
              <a:rPr lang="en-US" sz="6200" dirty="0">
                <a:solidFill>
                  <a:srgbClr val="000000"/>
                </a:solidFill>
              </a:rPr>
              <a:t>For this program specifically</a:t>
            </a:r>
          </a:p>
          <a:p>
            <a:r>
              <a:rPr lang="en-US" sz="6200" dirty="0">
                <a:solidFill>
                  <a:srgbClr val="000000"/>
                </a:solidFill>
              </a:rPr>
              <a:t>Miscellaneous</a:t>
            </a:r>
          </a:p>
          <a:p>
            <a:pPr lvl="1"/>
            <a:r>
              <a:rPr lang="en-US" sz="6200" dirty="0">
                <a:solidFill>
                  <a:srgbClr val="000000"/>
                </a:solidFill>
              </a:rPr>
              <a:t>Job Descriptions </a:t>
            </a:r>
          </a:p>
          <a:p>
            <a:pPr lvl="1"/>
            <a:r>
              <a:rPr lang="en-US" sz="6200" dirty="0">
                <a:solidFill>
                  <a:srgbClr val="000000"/>
                </a:solidFill>
              </a:rPr>
              <a:t>If applicable, attach any other requested information </a:t>
            </a:r>
          </a:p>
          <a:p>
            <a:pPr marL="457200" lvl="1" indent="0">
              <a:buNone/>
            </a:pPr>
            <a:endParaRPr lang="en-US" sz="7200" dirty="0">
              <a:solidFill>
                <a:srgbClr val="000000"/>
              </a:solidFill>
            </a:endParaRPr>
          </a:p>
        </p:txBody>
      </p:sp>
    </p:spTree>
    <p:extLst>
      <p:ext uri="{BB962C8B-B14F-4D97-AF65-F5344CB8AC3E}">
        <p14:creationId xmlns:p14="http://schemas.microsoft.com/office/powerpoint/2010/main" val="2289834627"/>
      </p:ext>
    </p:extLst>
  </p:cSld>
  <p:clrMapOvr>
    <a:overrideClrMapping bg1="dk1" tx1="lt1" bg2="dk2" tx2="lt2" accent1="accent1" accent2="accent2" accent3="accent3" accent4="accent4" accent5="accent5" accent6="accent6" hlink="hlink" folHlink="folHlink"/>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5">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6">
            <a:extLst>
              <a:ext uri="{FF2B5EF4-FFF2-40B4-BE49-F238E27FC236}">
                <a16:creationId xmlns:a16="http://schemas.microsoft.com/office/drawing/2014/main" id="{95AE851D-8ED6-1671-ADF2-A32440E41ED0}"/>
              </a:ext>
            </a:extLst>
          </p:cNvPr>
          <p:cNvSpPr>
            <a:spLocks noGrp="1"/>
          </p:cNvSpPr>
          <p:nvPr>
            <p:ph type="title"/>
          </p:nvPr>
        </p:nvSpPr>
        <p:spPr>
          <a:xfrm>
            <a:off x="808638" y="386930"/>
            <a:ext cx="9236700" cy="1188950"/>
          </a:xfrm>
        </p:spPr>
        <p:txBody>
          <a:bodyPr anchor="b">
            <a:normAutofit/>
          </a:bodyPr>
          <a:lstStyle/>
          <a:p>
            <a:pPr algn="ctr"/>
            <a:r>
              <a:rPr lang="en-US" sz="5400" dirty="0"/>
              <a:t>Technical Assistance </a:t>
            </a:r>
          </a:p>
        </p:txBody>
      </p:sp>
      <p:grpSp>
        <p:nvGrpSpPr>
          <p:cNvPr id="25" name="Group 27">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29" name="Rectangle 28">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2" name="Rectangle 31">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Content Placeholder 7">
            <a:extLst>
              <a:ext uri="{FF2B5EF4-FFF2-40B4-BE49-F238E27FC236}">
                <a16:creationId xmlns:a16="http://schemas.microsoft.com/office/drawing/2014/main" id="{CFFE1F1B-8D15-1597-FCF1-302934CCD365}"/>
              </a:ext>
            </a:extLst>
          </p:cNvPr>
          <p:cNvSpPr>
            <a:spLocks noGrp="1"/>
          </p:cNvSpPr>
          <p:nvPr>
            <p:ph idx="1"/>
          </p:nvPr>
        </p:nvSpPr>
        <p:spPr>
          <a:xfrm>
            <a:off x="808638" y="2389218"/>
            <a:ext cx="10143668" cy="3435531"/>
          </a:xfrm>
        </p:spPr>
        <p:txBody>
          <a:bodyPr anchor="ctr">
            <a:normAutofit lnSpcReduction="10000"/>
          </a:bodyPr>
          <a:lstStyle/>
          <a:p>
            <a:r>
              <a:rPr lang="en-US" sz="2400" b="0" i="0" u="none" strike="noStrike" baseline="0" dirty="0">
                <a:latin typeface="+mj-lt"/>
              </a:rPr>
              <a:t>For technical assistance contact the ICJI Helpdesk at CJIHelpDesk@cji.in.gov. Help Desk hours are Monday – Friday, 8:00 am to 4:30 pm ET, except state holidays. </a:t>
            </a:r>
          </a:p>
          <a:p>
            <a:pPr marL="0" indent="0">
              <a:buNone/>
            </a:pPr>
            <a:endParaRPr lang="en-US" sz="2400" b="0" i="0" u="none" strike="noStrike" baseline="0" dirty="0">
              <a:latin typeface="+mj-lt"/>
            </a:endParaRPr>
          </a:p>
          <a:p>
            <a:r>
              <a:rPr lang="en-US" sz="2400" b="1" i="1" u="sng" strike="noStrike" baseline="0" dirty="0">
                <a:latin typeface="+mj-lt"/>
              </a:rPr>
              <a:t>ICJI is not responsible for technical issues with grant submission within 48 hours of grant deadline.</a:t>
            </a:r>
            <a:r>
              <a:rPr lang="en-US" sz="2400" b="1" i="1" u="none" strike="noStrike" baseline="0" dirty="0">
                <a:latin typeface="+mj-lt"/>
              </a:rPr>
              <a:t> </a:t>
            </a:r>
          </a:p>
          <a:p>
            <a:pPr marL="0" indent="0">
              <a:buNone/>
            </a:pPr>
            <a:endParaRPr lang="en-US" sz="2400" b="1" i="0" u="none" strike="noStrike" baseline="0" dirty="0">
              <a:latin typeface="+mj-lt"/>
            </a:endParaRPr>
          </a:p>
          <a:p>
            <a:r>
              <a:rPr lang="en-US" sz="2400" b="0" i="0" u="none" strike="noStrike" baseline="0" dirty="0">
                <a:latin typeface="+mj-lt"/>
              </a:rPr>
              <a:t>For assistance with any other requirements of this solicitation, please contact The Victim Services Division at ICJI.</a:t>
            </a:r>
            <a:endParaRPr lang="en-US" sz="2400" dirty="0"/>
          </a:p>
        </p:txBody>
      </p:sp>
    </p:spTree>
    <p:extLst>
      <p:ext uri="{BB962C8B-B14F-4D97-AF65-F5344CB8AC3E}">
        <p14:creationId xmlns:p14="http://schemas.microsoft.com/office/powerpoint/2010/main" val="76952293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p:nvSpPr>
          <p:cNvPr id="7" name="Freeform: Shape 6">
            <a:extLst>
              <a:ext uri="{FF2B5EF4-FFF2-40B4-BE49-F238E27FC236}">
                <a16:creationId xmlns:a16="http://schemas.microsoft.com/office/drawing/2014/main" id="{66B332A4-D438-4773-A77F-5ED49A448D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53768" y="0"/>
            <a:ext cx="8284464" cy="6858000"/>
          </a:xfrm>
          <a:custGeom>
            <a:avLst/>
            <a:gdLst>
              <a:gd name="connsiteX0" fmla="*/ 1818109 w 8284464"/>
              <a:gd name="connsiteY0" fmla="*/ 0 h 6858000"/>
              <a:gd name="connsiteX1" fmla="*/ 6466355 w 8284464"/>
              <a:gd name="connsiteY1" fmla="*/ 0 h 6858000"/>
              <a:gd name="connsiteX2" fmla="*/ 6620596 w 8284464"/>
              <a:gd name="connsiteY2" fmla="*/ 109683 h 6858000"/>
              <a:gd name="connsiteX3" fmla="*/ 8284464 w 8284464"/>
              <a:gd name="connsiteY3" fmla="*/ 3429000 h 6858000"/>
              <a:gd name="connsiteX4" fmla="*/ 6620596 w 8284464"/>
              <a:gd name="connsiteY4" fmla="*/ 6748318 h 6858000"/>
              <a:gd name="connsiteX5" fmla="*/ 6466355 w 8284464"/>
              <a:gd name="connsiteY5" fmla="*/ 6858000 h 6858000"/>
              <a:gd name="connsiteX6" fmla="*/ 1818109 w 8284464"/>
              <a:gd name="connsiteY6" fmla="*/ 6858000 h 6858000"/>
              <a:gd name="connsiteX7" fmla="*/ 1663869 w 8284464"/>
              <a:gd name="connsiteY7" fmla="*/ 6748318 h 6858000"/>
              <a:gd name="connsiteX8" fmla="*/ 0 w 8284464"/>
              <a:gd name="connsiteY8" fmla="*/ 3429000 h 6858000"/>
              <a:gd name="connsiteX9" fmla="*/ 1663869 w 8284464"/>
              <a:gd name="connsiteY9" fmla="*/ 10968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284464" h="6858000">
                <a:moveTo>
                  <a:pt x="1818109" y="0"/>
                </a:moveTo>
                <a:lnTo>
                  <a:pt x="6466355" y="0"/>
                </a:lnTo>
                <a:lnTo>
                  <a:pt x="6620596" y="109683"/>
                </a:lnTo>
                <a:cubicBezTo>
                  <a:pt x="7630666" y="865069"/>
                  <a:pt x="8284464" y="2070683"/>
                  <a:pt x="8284464" y="3429000"/>
                </a:cubicBezTo>
                <a:cubicBezTo>
                  <a:pt x="8284464" y="4787317"/>
                  <a:pt x="7630666" y="5992931"/>
                  <a:pt x="6620596" y="6748318"/>
                </a:cubicBezTo>
                <a:lnTo>
                  <a:pt x="6466355" y="6858000"/>
                </a:lnTo>
                <a:lnTo>
                  <a:pt x="1818109" y="6858000"/>
                </a:lnTo>
                <a:lnTo>
                  <a:pt x="1663869" y="6748318"/>
                </a:lnTo>
                <a:cubicBezTo>
                  <a:pt x="653798" y="5992931"/>
                  <a:pt x="0" y="4787317"/>
                  <a:pt x="0" y="3429000"/>
                </a:cubicBezTo>
                <a:cubicBezTo>
                  <a:pt x="0" y="2070683"/>
                  <a:pt x="653798" y="865069"/>
                  <a:pt x="1663869" y="109683"/>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9" name="Freeform: Shape 8">
            <a:extLst>
              <a:ext uri="{FF2B5EF4-FFF2-40B4-BE49-F238E27FC236}">
                <a16:creationId xmlns:a16="http://schemas.microsoft.com/office/drawing/2014/main" id="{DF9AD32D-FF05-44F4-BD4D-9CEE89B71E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18360" y="0"/>
            <a:ext cx="7955280" cy="6858000"/>
          </a:xfrm>
          <a:custGeom>
            <a:avLst/>
            <a:gdLst>
              <a:gd name="connsiteX0" fmla="*/ 1962423 w 7955280"/>
              <a:gd name="connsiteY0" fmla="*/ 0 h 6858000"/>
              <a:gd name="connsiteX1" fmla="*/ 5992858 w 7955280"/>
              <a:gd name="connsiteY1" fmla="*/ 0 h 6858000"/>
              <a:gd name="connsiteX2" fmla="*/ 6040191 w 7955280"/>
              <a:gd name="connsiteY2" fmla="*/ 27216 h 6858000"/>
              <a:gd name="connsiteX3" fmla="*/ 7955280 w 7955280"/>
              <a:gd name="connsiteY3" fmla="*/ 3429000 h 6858000"/>
              <a:gd name="connsiteX4" fmla="*/ 6040191 w 7955280"/>
              <a:gd name="connsiteY4" fmla="*/ 6830784 h 6858000"/>
              <a:gd name="connsiteX5" fmla="*/ 5992858 w 7955280"/>
              <a:gd name="connsiteY5" fmla="*/ 6858000 h 6858000"/>
              <a:gd name="connsiteX6" fmla="*/ 1962423 w 7955280"/>
              <a:gd name="connsiteY6" fmla="*/ 6858000 h 6858000"/>
              <a:gd name="connsiteX7" fmla="*/ 1915089 w 7955280"/>
              <a:gd name="connsiteY7" fmla="*/ 6830784 h 6858000"/>
              <a:gd name="connsiteX8" fmla="*/ 0 w 7955280"/>
              <a:gd name="connsiteY8" fmla="*/ 3429000 h 6858000"/>
              <a:gd name="connsiteX9" fmla="*/ 1915089 w 7955280"/>
              <a:gd name="connsiteY9" fmla="*/ 2721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955280" h="6858000">
                <a:moveTo>
                  <a:pt x="1962423" y="0"/>
                </a:moveTo>
                <a:lnTo>
                  <a:pt x="5992858" y="0"/>
                </a:lnTo>
                <a:lnTo>
                  <a:pt x="6040191" y="27216"/>
                </a:lnTo>
                <a:cubicBezTo>
                  <a:pt x="7188332" y="724844"/>
                  <a:pt x="7955280" y="1987357"/>
                  <a:pt x="7955280" y="3429000"/>
                </a:cubicBezTo>
                <a:cubicBezTo>
                  <a:pt x="7955280" y="4870644"/>
                  <a:pt x="7188332" y="6133157"/>
                  <a:pt x="6040191" y="6830784"/>
                </a:cubicBezTo>
                <a:lnTo>
                  <a:pt x="5992858" y="6858000"/>
                </a:lnTo>
                <a:lnTo>
                  <a:pt x="1962423" y="6858000"/>
                </a:lnTo>
                <a:lnTo>
                  <a:pt x="1915089" y="6830784"/>
                </a:lnTo>
                <a:cubicBezTo>
                  <a:pt x="766948" y="6133157"/>
                  <a:pt x="0" y="4870644"/>
                  <a:pt x="0" y="3429000"/>
                </a:cubicBezTo>
                <a:cubicBezTo>
                  <a:pt x="0" y="1987357"/>
                  <a:pt x="766948" y="724844"/>
                  <a:pt x="1915089" y="27216"/>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6C11CFCB-6E19-449B-5B0F-55F5AAD31957}"/>
              </a:ext>
            </a:extLst>
          </p:cNvPr>
          <p:cNvSpPr>
            <a:spLocks noGrp="1"/>
          </p:cNvSpPr>
          <p:nvPr>
            <p:ph type="title"/>
          </p:nvPr>
        </p:nvSpPr>
        <p:spPr>
          <a:xfrm>
            <a:off x="2555631" y="1441938"/>
            <a:ext cx="7080738" cy="3974124"/>
          </a:xfrm>
        </p:spPr>
        <p:txBody>
          <a:bodyPr>
            <a:normAutofit/>
          </a:bodyPr>
          <a:lstStyle/>
          <a:p>
            <a:pPr algn="ctr"/>
            <a:r>
              <a:rPr lang="en-US" sz="5400">
                <a:solidFill>
                  <a:schemeClr val="bg1">
                    <a:lumMod val="95000"/>
                    <a:lumOff val="5000"/>
                  </a:schemeClr>
                </a:solidFill>
              </a:rPr>
              <a:t>QUESTIONS? </a:t>
            </a:r>
            <a:endParaRPr lang="en-US" sz="5400" dirty="0">
              <a:solidFill>
                <a:schemeClr val="bg1">
                  <a:lumMod val="95000"/>
                  <a:lumOff val="5000"/>
                </a:schemeClr>
              </a:solidFill>
            </a:endParaRPr>
          </a:p>
        </p:txBody>
      </p:sp>
    </p:spTree>
    <p:extLst>
      <p:ext uri="{BB962C8B-B14F-4D97-AF65-F5344CB8AC3E}">
        <p14:creationId xmlns:p14="http://schemas.microsoft.com/office/powerpoint/2010/main" val="2478218987"/>
      </p:ext>
    </p:extLst>
  </p:cSld>
  <p:clrMapOvr>
    <a:overrideClrMapping bg1="dk1" tx1="lt1" bg2="dk2" tx2="lt2" accent1="accent1" accent2="accent2" accent3="accent3" accent4="accent4" accent5="accent5" accent6="accent6" hlink="hlink" folHlink="folHlink"/>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13">
            <a:extLst>
              <a:ext uri="{FF2B5EF4-FFF2-40B4-BE49-F238E27FC236}">
                <a16:creationId xmlns:a16="http://schemas.microsoft.com/office/drawing/2014/main" id="{A7895A40-19A4-42D6-9D30-DBC1E8002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15">
            <a:extLst>
              <a:ext uri="{FF2B5EF4-FFF2-40B4-BE49-F238E27FC236}">
                <a16:creationId xmlns:a16="http://schemas.microsoft.com/office/drawing/2014/main" id="{02F429C4-ABC9-46FC-818A-B5429CDE4A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270325" y="3369273"/>
            <a:ext cx="32004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17">
            <a:extLst>
              <a:ext uri="{FF2B5EF4-FFF2-40B4-BE49-F238E27FC236}">
                <a16:creationId xmlns:a16="http://schemas.microsoft.com/office/drawing/2014/main" id="{2CEF98E4-3709-4952-8F42-2305CCE34F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6374475" y="1040470"/>
            <a:ext cx="6858003" cy="4777047"/>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9">
            <a:extLst>
              <a:ext uri="{FF2B5EF4-FFF2-40B4-BE49-F238E27FC236}">
                <a16:creationId xmlns:a16="http://schemas.microsoft.com/office/drawing/2014/main" id="{F10BCCF5-D685-47FF-B675-647EAEB72C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7914" y="857786"/>
            <a:ext cx="11067024" cy="520893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C11CFCB-6E19-449B-5B0F-55F5AAD31957}"/>
              </a:ext>
            </a:extLst>
          </p:cNvPr>
          <p:cNvSpPr>
            <a:spLocks noGrp="1"/>
          </p:cNvSpPr>
          <p:nvPr>
            <p:ph type="title"/>
          </p:nvPr>
        </p:nvSpPr>
        <p:spPr>
          <a:xfrm>
            <a:off x="966278" y="1440503"/>
            <a:ext cx="9910296" cy="2590027"/>
          </a:xfrm>
        </p:spPr>
        <p:txBody>
          <a:bodyPr vert="horz" lIns="91440" tIns="45720" rIns="91440" bIns="45720" rtlCol="0" anchor="t">
            <a:normAutofit/>
          </a:bodyPr>
          <a:lstStyle/>
          <a:p>
            <a:r>
              <a:rPr lang="en-US" sz="8000" kern="1200" dirty="0">
                <a:solidFill>
                  <a:schemeClr val="tx1"/>
                </a:solidFill>
                <a:latin typeface="+mj-lt"/>
                <a:ea typeface="+mj-ea"/>
                <a:cs typeface="+mj-cs"/>
              </a:rPr>
              <a:t>Thanks for attending! </a:t>
            </a:r>
          </a:p>
        </p:txBody>
      </p:sp>
      <p:sp>
        <p:nvSpPr>
          <p:cNvPr id="22" name="Rectangle 21">
            <a:extLst>
              <a:ext uri="{FF2B5EF4-FFF2-40B4-BE49-F238E27FC236}">
                <a16:creationId xmlns:a16="http://schemas.microsoft.com/office/drawing/2014/main" id="{B0EE8A42-107A-4D4C-8D56-BBAE95C7FC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524009" y="3366125"/>
            <a:ext cx="32004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EE941799-79C9-2B92-A54C-75C501C79D58}"/>
              </a:ext>
            </a:extLst>
          </p:cNvPr>
          <p:cNvSpPr txBox="1"/>
          <p:nvPr/>
        </p:nvSpPr>
        <p:spPr>
          <a:xfrm>
            <a:off x="1554480" y="3429000"/>
            <a:ext cx="8610600" cy="1815882"/>
          </a:xfrm>
          <a:prstGeom prst="rect">
            <a:avLst/>
          </a:prstGeom>
          <a:noFill/>
        </p:spPr>
        <p:txBody>
          <a:bodyPr wrap="square" rtlCol="0">
            <a:spAutoFit/>
          </a:bodyPr>
          <a:lstStyle/>
          <a:p>
            <a:pPr algn="ctr"/>
            <a:r>
              <a:rPr lang="en-US" sz="2800" dirty="0"/>
              <a:t>Presenter: </a:t>
            </a:r>
          </a:p>
          <a:p>
            <a:pPr algn="ctr"/>
            <a:r>
              <a:rPr lang="en-US" sz="2800" dirty="0"/>
              <a:t>Dalayna Anderson, Victim Services, Program Specialist </a:t>
            </a:r>
          </a:p>
          <a:p>
            <a:pPr algn="ctr"/>
            <a:r>
              <a:rPr lang="en-US" sz="2800" dirty="0">
                <a:hlinkClick r:id="rId3"/>
              </a:rPr>
              <a:t>DaAnderson1@cji.in.gov</a:t>
            </a:r>
            <a:r>
              <a:rPr lang="en-US" sz="2800" dirty="0"/>
              <a:t> </a:t>
            </a:r>
          </a:p>
          <a:p>
            <a:pPr algn="ctr"/>
            <a:r>
              <a:rPr lang="en-US" sz="2800" dirty="0"/>
              <a:t>317-232-3482</a:t>
            </a:r>
          </a:p>
        </p:txBody>
      </p:sp>
      <p:cxnSp>
        <p:nvCxnSpPr>
          <p:cNvPr id="5" name="Straight Connector 4">
            <a:extLst>
              <a:ext uri="{FF2B5EF4-FFF2-40B4-BE49-F238E27FC236}">
                <a16:creationId xmlns:a16="http://schemas.microsoft.com/office/drawing/2014/main" id="{F4261614-1D84-D661-D4FF-DADD91389375}"/>
              </a:ext>
            </a:extLst>
          </p:cNvPr>
          <p:cNvCxnSpPr>
            <a:cxnSpLocks/>
          </p:cNvCxnSpPr>
          <p:nvPr/>
        </p:nvCxnSpPr>
        <p:spPr>
          <a:xfrm>
            <a:off x="1234440" y="2971800"/>
            <a:ext cx="9448800"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043347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BCEE31B6-161D-579B-0CB9-C3EA706D8A7E}"/>
              </a:ext>
            </a:extLst>
          </p:cNvPr>
          <p:cNvSpPr>
            <a:spLocks noGrp="1"/>
          </p:cNvSpPr>
          <p:nvPr>
            <p:ph type="title"/>
          </p:nvPr>
        </p:nvSpPr>
        <p:spPr>
          <a:xfrm>
            <a:off x="838200" y="365125"/>
            <a:ext cx="10515600" cy="1325563"/>
          </a:xfrm>
          <a:noFill/>
        </p:spPr>
        <p:txBody>
          <a:bodyPr>
            <a:normAutofit/>
          </a:bodyPr>
          <a:lstStyle/>
          <a:p>
            <a:r>
              <a:rPr lang="en-US" dirty="0">
                <a:solidFill>
                  <a:schemeClr val="accent1">
                    <a:lumMod val="75000"/>
                  </a:schemeClr>
                </a:solidFill>
              </a:rPr>
              <a:t>2023-2025 DVPT Grant Application</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D3C68843-40D8-A6DE-F31B-6717527E508E}"/>
              </a:ext>
            </a:extLst>
          </p:cNvPr>
          <p:cNvSpPr>
            <a:spLocks noGrp="1"/>
          </p:cNvSpPr>
          <p:nvPr>
            <p:ph idx="1"/>
          </p:nvPr>
        </p:nvSpPr>
        <p:spPr>
          <a:xfrm>
            <a:off x="838200" y="1825625"/>
            <a:ext cx="10515600" cy="4351338"/>
          </a:xfrm>
        </p:spPr>
        <p:txBody>
          <a:bodyPr>
            <a:normAutofit/>
          </a:bodyPr>
          <a:lstStyle/>
          <a:p>
            <a:pPr marL="0" indent="0">
              <a:buNone/>
            </a:pPr>
            <a:r>
              <a:rPr lang="en-US" sz="2000" dirty="0"/>
              <a:t>Application opened: Monday, March 27</a:t>
            </a:r>
            <a:r>
              <a:rPr lang="en-US" sz="2000" baseline="30000" dirty="0"/>
              <a:t>th</a:t>
            </a:r>
            <a:r>
              <a:rPr lang="en-US" sz="2000" dirty="0"/>
              <a:t> at 9 AM</a:t>
            </a:r>
          </a:p>
          <a:p>
            <a:pPr marL="0" indent="0">
              <a:buNone/>
            </a:pPr>
            <a:r>
              <a:rPr lang="en-US" sz="2000" dirty="0"/>
              <a:t>Application closes: Thursday, April 27</a:t>
            </a:r>
            <a:r>
              <a:rPr lang="en-US" sz="2000" baseline="30000" dirty="0"/>
              <a:t>th</a:t>
            </a:r>
            <a:r>
              <a:rPr lang="en-US" sz="2000" dirty="0"/>
              <a:t> at 11:59 PM</a:t>
            </a:r>
          </a:p>
          <a:p>
            <a:pPr marL="0" indent="0" algn="l" defTabSz="457200">
              <a:buNone/>
            </a:pPr>
            <a:r>
              <a:rPr lang="en-US" sz="2000" b="0" i="0" u="none" strike="noStrike" baseline="0" dirty="0">
                <a:solidFill>
                  <a:srgbClr val="000000"/>
                </a:solidFill>
                <a:latin typeface="Arial" panose="020B0604020202020204" pitchFamily="34" charset="0"/>
              </a:rPr>
              <a:t>	</a:t>
            </a:r>
            <a:r>
              <a:rPr lang="en-US" sz="2000" b="0" i="0" u="none" strike="noStrike" baseline="0" dirty="0">
                <a:solidFill>
                  <a:schemeClr val="accent1">
                    <a:lumMod val="75000"/>
                  </a:schemeClr>
                </a:solidFill>
              </a:rPr>
              <a:t>Applicants are strongly encouraged to submit applications 48 hours prior to the 	deadline. </a:t>
            </a:r>
            <a:r>
              <a:rPr lang="en-US" sz="2000" b="0" i="0" u="none" strike="noStrike" baseline="0" dirty="0">
                <a:solidFill>
                  <a:srgbClr val="FF0000"/>
                </a:solidFill>
              </a:rPr>
              <a:t>	</a:t>
            </a:r>
          </a:p>
          <a:p>
            <a:pPr marL="0" indent="0">
              <a:buNone/>
            </a:pPr>
            <a:endParaRPr lang="en-US" sz="2000" dirty="0"/>
          </a:p>
          <a:p>
            <a:pPr marL="0" indent="0">
              <a:buNone/>
            </a:pPr>
            <a:r>
              <a:rPr lang="en-US" sz="2000" dirty="0"/>
              <a:t>Award Period for DVPT: July 1, 2023 – June 30, 2025 (24-month award period)</a:t>
            </a:r>
          </a:p>
          <a:p>
            <a:pPr marL="0" indent="0">
              <a:buNone/>
            </a:pPr>
            <a:r>
              <a:rPr lang="en-US" sz="2000" b="0" i="0" u="none" strike="noStrike" baseline="0" dirty="0">
                <a:solidFill>
                  <a:schemeClr val="accent1">
                    <a:lumMod val="75000"/>
                  </a:schemeClr>
                </a:solidFill>
                <a:latin typeface="Calibri" panose="020F0502020204030204" pitchFamily="34" charset="0"/>
              </a:rPr>
              <a:t>Projects should begin on July 1, 2023 and must be in operation no later than 60 days after this date. Failure to have the funded project operational within 60 days from July 1, 2023 will result in the cancellation of the grant and the de-obligation of all awarded funds. </a:t>
            </a:r>
            <a:endParaRPr lang="en-US" sz="2000" dirty="0">
              <a:solidFill>
                <a:schemeClr val="accent1">
                  <a:lumMod val="75000"/>
                </a:schemeClr>
              </a:solidFill>
            </a:endParaRPr>
          </a:p>
          <a:p>
            <a:pPr marL="0" indent="0">
              <a:buNone/>
            </a:pPr>
            <a:endParaRPr lang="en-US" dirty="0"/>
          </a:p>
        </p:txBody>
      </p:sp>
    </p:spTree>
    <p:extLst>
      <p:ext uri="{BB962C8B-B14F-4D97-AF65-F5344CB8AC3E}">
        <p14:creationId xmlns:p14="http://schemas.microsoft.com/office/powerpoint/2010/main" val="34733875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10">
            <a:extLst>
              <a:ext uri="{FF2B5EF4-FFF2-40B4-BE49-F238E27FC236}">
                <a16:creationId xmlns:a16="http://schemas.microsoft.com/office/drawing/2014/main" id="{A7895A40-19A4-42D6-9D30-DBC1E8002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02F429C4-ABC9-46FC-818A-B5429CDE4A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270325" y="3369273"/>
            <a:ext cx="32004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2CEF98E4-3709-4952-8F42-2305CCE34F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6374475" y="1040470"/>
            <a:ext cx="6858003" cy="4777047"/>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F10BCCF5-D685-47FF-B675-647EAEB72C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7914" y="857786"/>
            <a:ext cx="11067024" cy="520893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B0EE8A42-107A-4D4C-8D56-BBAE95C7FC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524009" y="3366125"/>
            <a:ext cx="32004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4D84EAB6-AE00-C9CB-8517-D143FCC63DCE}"/>
              </a:ext>
            </a:extLst>
          </p:cNvPr>
          <p:cNvSpPr txBox="1"/>
          <p:nvPr/>
        </p:nvSpPr>
        <p:spPr>
          <a:xfrm>
            <a:off x="998039" y="292498"/>
            <a:ext cx="5932968" cy="646331"/>
          </a:xfrm>
          <a:prstGeom prst="rect">
            <a:avLst/>
          </a:prstGeom>
          <a:noFill/>
        </p:spPr>
        <p:txBody>
          <a:bodyPr wrap="square" rtlCol="0">
            <a:spAutoFit/>
          </a:bodyPr>
          <a:lstStyle/>
          <a:p>
            <a:pPr algn="ctr"/>
            <a:r>
              <a:rPr lang="en-US" sz="3600" dirty="0"/>
              <a:t>Accessing the RFP</a:t>
            </a:r>
          </a:p>
        </p:txBody>
      </p:sp>
      <p:sp>
        <p:nvSpPr>
          <p:cNvPr id="18" name="TextBox 17">
            <a:extLst>
              <a:ext uri="{FF2B5EF4-FFF2-40B4-BE49-F238E27FC236}">
                <a16:creationId xmlns:a16="http://schemas.microsoft.com/office/drawing/2014/main" id="{050E8807-AD08-190C-AEBE-AC15CDC66CAA}"/>
              </a:ext>
            </a:extLst>
          </p:cNvPr>
          <p:cNvSpPr txBox="1"/>
          <p:nvPr/>
        </p:nvSpPr>
        <p:spPr>
          <a:xfrm>
            <a:off x="2821714" y="4272042"/>
            <a:ext cx="6796848" cy="2585323"/>
          </a:xfrm>
          <a:prstGeom prst="rect">
            <a:avLst/>
          </a:prstGeom>
          <a:noFill/>
        </p:spPr>
        <p:txBody>
          <a:bodyPr wrap="square" rtlCol="0">
            <a:spAutoFit/>
          </a:bodyPr>
          <a:lstStyle/>
          <a:p>
            <a:pPr marL="0" indent="0">
              <a:buNone/>
            </a:pPr>
            <a:r>
              <a:rPr lang="en-US" sz="1800" dirty="0"/>
              <a:t>Located on ICJI Website</a:t>
            </a:r>
          </a:p>
          <a:p>
            <a:r>
              <a:rPr lang="en-US" sz="1800" dirty="0"/>
              <a:t>CJI.in.gov </a:t>
            </a:r>
            <a:r>
              <a:rPr lang="en-US" sz="1800" dirty="0">
                <a:sym typeface="Wingdings" panose="05000000000000000000" pitchFamily="2" charset="2"/>
              </a:rPr>
              <a:t> </a:t>
            </a:r>
            <a:r>
              <a:rPr lang="en-US" sz="1800" b="1" i="1" dirty="0">
                <a:sym typeface="Wingdings" panose="05000000000000000000" pitchFamily="2" charset="2"/>
              </a:rPr>
              <a:t>Victim Services</a:t>
            </a:r>
            <a:r>
              <a:rPr lang="en-US" sz="1800" dirty="0">
                <a:sym typeface="Wingdings" panose="05000000000000000000" pitchFamily="2" charset="2"/>
              </a:rPr>
              <a:t>  Domestic Violence Prevention and Treatment (DVPT) grant  DVPT RFP 2023</a:t>
            </a:r>
            <a:endParaRPr lang="en-US" sz="1800" dirty="0"/>
          </a:p>
          <a:p>
            <a:r>
              <a:rPr lang="en-US" sz="1800" dirty="0">
                <a:hlinkClick r:id="rId3"/>
              </a:rPr>
              <a:t>https://www.in.gov/cji/victim-services/dvpt/</a:t>
            </a:r>
            <a:endParaRPr lang="en-US" sz="1800" dirty="0"/>
          </a:p>
          <a:p>
            <a:endParaRPr lang="en-US" sz="1800" dirty="0"/>
          </a:p>
          <a:p>
            <a:endParaRPr lang="en-US" sz="1800" dirty="0"/>
          </a:p>
          <a:p>
            <a:endParaRPr lang="en-US" sz="1800" dirty="0"/>
          </a:p>
          <a:p>
            <a:endParaRPr lang="en-US" sz="1800" dirty="0"/>
          </a:p>
          <a:p>
            <a:endParaRPr lang="en-US" sz="1800" dirty="0"/>
          </a:p>
        </p:txBody>
      </p:sp>
      <p:pic>
        <p:nvPicPr>
          <p:cNvPr id="21" name="Picture 20">
            <a:extLst>
              <a:ext uri="{FF2B5EF4-FFF2-40B4-BE49-F238E27FC236}">
                <a16:creationId xmlns:a16="http://schemas.microsoft.com/office/drawing/2014/main" id="{1AA6E309-37C1-EE1D-981A-2FEFDA135B4B}"/>
              </a:ext>
            </a:extLst>
          </p:cNvPr>
          <p:cNvPicPr>
            <a:picLocks noChangeAspect="1"/>
          </p:cNvPicPr>
          <p:nvPr/>
        </p:nvPicPr>
        <p:blipFill>
          <a:blip r:embed="rId4"/>
          <a:stretch>
            <a:fillRect/>
          </a:stretch>
        </p:blipFill>
        <p:spPr>
          <a:xfrm>
            <a:off x="887631" y="1470504"/>
            <a:ext cx="10067590" cy="2545305"/>
          </a:xfrm>
          <a:prstGeom prst="rect">
            <a:avLst/>
          </a:prstGeom>
        </p:spPr>
      </p:pic>
      <p:sp>
        <p:nvSpPr>
          <p:cNvPr id="22" name="Oval 21">
            <a:extLst>
              <a:ext uri="{FF2B5EF4-FFF2-40B4-BE49-F238E27FC236}">
                <a16:creationId xmlns:a16="http://schemas.microsoft.com/office/drawing/2014/main" id="{D6801B18-4DA3-FD10-3277-B0C47479B644}"/>
              </a:ext>
            </a:extLst>
          </p:cNvPr>
          <p:cNvSpPr/>
          <p:nvPr/>
        </p:nvSpPr>
        <p:spPr>
          <a:xfrm>
            <a:off x="737062" y="3384469"/>
            <a:ext cx="1611021" cy="63134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786858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5">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6">
            <a:extLst>
              <a:ext uri="{FF2B5EF4-FFF2-40B4-BE49-F238E27FC236}">
                <a16:creationId xmlns:a16="http://schemas.microsoft.com/office/drawing/2014/main" id="{95AE851D-8ED6-1671-ADF2-A32440E41ED0}"/>
              </a:ext>
            </a:extLst>
          </p:cNvPr>
          <p:cNvSpPr>
            <a:spLocks noGrp="1"/>
          </p:cNvSpPr>
          <p:nvPr>
            <p:ph type="title"/>
          </p:nvPr>
        </p:nvSpPr>
        <p:spPr>
          <a:xfrm>
            <a:off x="808638" y="386930"/>
            <a:ext cx="9236700" cy="1188950"/>
          </a:xfrm>
        </p:spPr>
        <p:txBody>
          <a:bodyPr anchor="b">
            <a:normAutofit/>
          </a:bodyPr>
          <a:lstStyle/>
          <a:p>
            <a:r>
              <a:rPr lang="en-US" sz="5400" dirty="0"/>
              <a:t>Overview: </a:t>
            </a:r>
          </a:p>
        </p:txBody>
      </p:sp>
      <p:grpSp>
        <p:nvGrpSpPr>
          <p:cNvPr id="25" name="Group 27">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29" name="Rectangle 28">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2" name="Rectangle 31">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Content Placeholder 7">
            <a:extLst>
              <a:ext uri="{FF2B5EF4-FFF2-40B4-BE49-F238E27FC236}">
                <a16:creationId xmlns:a16="http://schemas.microsoft.com/office/drawing/2014/main" id="{CFFE1F1B-8D15-1597-FCF1-302934CCD365}"/>
              </a:ext>
            </a:extLst>
          </p:cNvPr>
          <p:cNvSpPr>
            <a:spLocks noGrp="1"/>
          </p:cNvSpPr>
          <p:nvPr>
            <p:ph idx="1"/>
          </p:nvPr>
        </p:nvSpPr>
        <p:spPr>
          <a:xfrm>
            <a:off x="808638" y="2389218"/>
            <a:ext cx="10143668" cy="3435531"/>
          </a:xfrm>
        </p:spPr>
        <p:txBody>
          <a:bodyPr anchor="ctr">
            <a:normAutofit/>
          </a:bodyPr>
          <a:lstStyle/>
          <a:p>
            <a:pPr marL="0" indent="0">
              <a:buNone/>
            </a:pPr>
            <a:r>
              <a:rPr lang="en-US" sz="2400" dirty="0"/>
              <a:t>The Domestic Violence Prevention and Treatment (DVPT) grant fund is established in Indiana Code and may be used in the following ways: (1) to establish and maintain domestic violence prevention and treatment centers, (2) to develop and establish training programs for professionals, paraprofessionals or volunteer personnel who are engaged in areas related to the problems of domestic violence, and (3) to develop and implement the means for prevention and treatment of domestic violence. </a:t>
            </a:r>
          </a:p>
        </p:txBody>
      </p:sp>
    </p:spTree>
    <p:extLst>
      <p:ext uri="{BB962C8B-B14F-4D97-AF65-F5344CB8AC3E}">
        <p14:creationId xmlns:p14="http://schemas.microsoft.com/office/powerpoint/2010/main" val="22245034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p:nvSpPr>
          <p:cNvPr id="27" name="Rectangle 22">
            <a:extLst>
              <a:ext uri="{FF2B5EF4-FFF2-40B4-BE49-F238E27FC236}">
                <a16:creationId xmlns:a16="http://schemas.microsoft.com/office/drawing/2014/main" id="{19C052EA-05E2-403D-965E-52D1BFFA24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169068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74A4CB7-FC0C-582B-573D-560D1A682B15}"/>
              </a:ext>
            </a:extLst>
          </p:cNvPr>
          <p:cNvSpPr>
            <a:spLocks noGrp="1"/>
          </p:cNvSpPr>
          <p:nvPr>
            <p:ph type="title"/>
          </p:nvPr>
        </p:nvSpPr>
        <p:spPr>
          <a:xfrm>
            <a:off x="838200" y="365126"/>
            <a:ext cx="10515600" cy="1094740"/>
          </a:xfrm>
        </p:spPr>
        <p:txBody>
          <a:bodyPr>
            <a:normAutofit/>
          </a:bodyPr>
          <a:lstStyle/>
          <a:p>
            <a:pPr algn="ctr"/>
            <a:r>
              <a:rPr lang="en-US" dirty="0">
                <a:solidFill>
                  <a:schemeClr val="bg1"/>
                </a:solidFill>
              </a:rPr>
              <a:t>Entities Eligible for DVPT Funding: </a:t>
            </a:r>
          </a:p>
        </p:txBody>
      </p:sp>
      <p:sp useBgFill="1">
        <p:nvSpPr>
          <p:cNvPr id="28" name="Rectangle 24">
            <a:extLst>
              <a:ext uri="{FF2B5EF4-FFF2-40B4-BE49-F238E27FC236}">
                <a16:creationId xmlns:a16="http://schemas.microsoft.com/office/drawing/2014/main" id="{4C1936B8-2FFB-4F78-8388-B8C282B8A5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0688"/>
            <a:ext cx="12192000" cy="516636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DAEFFE45-B36A-2C79-964A-C08293E2E166}"/>
              </a:ext>
            </a:extLst>
          </p:cNvPr>
          <p:cNvSpPr>
            <a:spLocks noGrp="1"/>
          </p:cNvSpPr>
          <p:nvPr>
            <p:ph sz="half" idx="1"/>
          </p:nvPr>
        </p:nvSpPr>
        <p:spPr>
          <a:xfrm>
            <a:off x="278130" y="1960086"/>
            <a:ext cx="11635740" cy="825501"/>
          </a:xfrm>
        </p:spPr>
        <p:txBody>
          <a:bodyPr anchor="ctr">
            <a:normAutofit fontScale="85000" lnSpcReduction="20000"/>
          </a:bodyPr>
          <a:lstStyle/>
          <a:p>
            <a:pPr marL="0" indent="0" algn="ctr">
              <a:buNone/>
            </a:pPr>
            <a:r>
              <a:rPr lang="en-US" sz="1800" dirty="0">
                <a:solidFill>
                  <a:schemeClr val="bg1"/>
                </a:solidFill>
              </a:rPr>
              <a:t>An entity is eligible to receive funding if it furnishes, agrees to furnish, or arranges with a third party to furnish all the following services:</a:t>
            </a:r>
          </a:p>
        </p:txBody>
      </p:sp>
      <p:sp>
        <p:nvSpPr>
          <p:cNvPr id="4" name="Content Placeholder 3">
            <a:extLst>
              <a:ext uri="{FF2B5EF4-FFF2-40B4-BE49-F238E27FC236}">
                <a16:creationId xmlns:a16="http://schemas.microsoft.com/office/drawing/2014/main" id="{36606F13-99C2-39FD-236D-86DE3C68BF4C}"/>
              </a:ext>
            </a:extLst>
          </p:cNvPr>
          <p:cNvSpPr>
            <a:spLocks noGrp="1"/>
          </p:cNvSpPr>
          <p:nvPr>
            <p:ph sz="half" idx="2"/>
          </p:nvPr>
        </p:nvSpPr>
        <p:spPr>
          <a:xfrm>
            <a:off x="3547110" y="2693592"/>
            <a:ext cx="5097780" cy="4255452"/>
          </a:xfrm>
        </p:spPr>
        <p:txBody>
          <a:bodyPr anchor="ctr">
            <a:normAutofit fontScale="85000" lnSpcReduction="20000"/>
          </a:bodyPr>
          <a:lstStyle/>
          <a:p>
            <a:r>
              <a:rPr lang="en-US" sz="2000" b="0" i="0" u="none" strike="noStrike" baseline="0" dirty="0">
                <a:solidFill>
                  <a:srgbClr val="000000"/>
                </a:solidFill>
                <a:latin typeface="Calibri" panose="020F0502020204030204" pitchFamily="34" charset="0"/>
              </a:rPr>
              <a:t>(1) Emergency shelter provided either at the center or by arrangement at temporary residential facilities available in the community, that are available to a person who fears domestic or family violence. </a:t>
            </a:r>
          </a:p>
          <a:p>
            <a:endParaRPr lang="en-US" sz="2000" b="0" i="0" u="none" strike="noStrike" baseline="0" dirty="0">
              <a:solidFill>
                <a:srgbClr val="000000"/>
              </a:solidFill>
              <a:latin typeface="Calibri" panose="020F0502020204030204" pitchFamily="34" charset="0"/>
            </a:endParaRPr>
          </a:p>
          <a:p>
            <a:r>
              <a:rPr lang="en-US" sz="2000" b="0" i="0" u="none" strike="noStrike" baseline="0" dirty="0">
                <a:solidFill>
                  <a:srgbClr val="000000"/>
                </a:solidFill>
                <a:latin typeface="Calibri" panose="020F0502020204030204" pitchFamily="34" charset="0"/>
              </a:rPr>
              <a:t>(2) A twenty-four (24) hour telephone system to provide crisis assistance to a person threatened by domestic or family violence. </a:t>
            </a:r>
          </a:p>
          <a:p>
            <a:endParaRPr lang="en-US" sz="2000" b="0" i="0" u="none" strike="noStrike" baseline="0" dirty="0">
              <a:solidFill>
                <a:srgbClr val="000000"/>
              </a:solidFill>
              <a:latin typeface="Calibri" panose="020F0502020204030204" pitchFamily="34" charset="0"/>
            </a:endParaRPr>
          </a:p>
          <a:p>
            <a:r>
              <a:rPr lang="en-US" sz="2000" b="0" i="0" u="none" strike="noStrike" baseline="0" dirty="0">
                <a:solidFill>
                  <a:srgbClr val="000000"/>
                </a:solidFill>
                <a:latin typeface="Calibri" panose="020F0502020204030204" pitchFamily="34" charset="0"/>
              </a:rPr>
              <a:t>(3) Emergency transportation services, if necessary, to aid victims of domestic or family violence. </a:t>
            </a:r>
          </a:p>
          <a:p>
            <a:endParaRPr lang="en-US" sz="2000" b="0" i="0" u="none" strike="noStrike" baseline="0" dirty="0">
              <a:solidFill>
                <a:srgbClr val="000000"/>
              </a:solidFill>
              <a:latin typeface="Calibri" panose="020F0502020204030204" pitchFamily="34" charset="0"/>
            </a:endParaRPr>
          </a:p>
          <a:p>
            <a:r>
              <a:rPr lang="en-US" sz="2000" b="0" i="0" u="none" strike="noStrike" baseline="0" dirty="0">
                <a:solidFill>
                  <a:srgbClr val="000000"/>
                </a:solidFill>
                <a:latin typeface="Calibri" panose="020F0502020204030204" pitchFamily="34" charset="0"/>
              </a:rPr>
              <a:t>(4) Information, referral, and victim advocacy services in the areas of health care assistance, social and mental health services, family counseling, job training and employment opportunities, legal assistance, and counseling for dependent children. </a:t>
            </a:r>
          </a:p>
          <a:p>
            <a:endParaRPr lang="en-US" sz="1400" dirty="0"/>
          </a:p>
        </p:txBody>
      </p:sp>
    </p:spTree>
    <p:extLst>
      <p:ext uri="{BB962C8B-B14F-4D97-AF65-F5344CB8AC3E}">
        <p14:creationId xmlns:p14="http://schemas.microsoft.com/office/powerpoint/2010/main" val="2511803521"/>
      </p:ext>
    </p:extLst>
  </p:cSld>
  <p:clrMapOvr>
    <a:overrideClrMapping bg1="dk1" tx1="lt1" bg2="dk2" tx2="lt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Triangle 11">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0C72CC86-C6D9-C511-E2C8-BE77E58B5593}"/>
              </a:ext>
            </a:extLst>
          </p:cNvPr>
          <p:cNvSpPr txBox="1"/>
          <p:nvPr/>
        </p:nvSpPr>
        <p:spPr>
          <a:xfrm>
            <a:off x="1184966" y="944152"/>
            <a:ext cx="9037674" cy="461665"/>
          </a:xfrm>
          <a:prstGeom prst="rect">
            <a:avLst/>
          </a:prstGeom>
          <a:solidFill>
            <a:schemeClr val="bg2">
              <a:lumMod val="90000"/>
            </a:schemeClr>
          </a:solidFill>
        </p:spPr>
        <p:txBody>
          <a:bodyPr wrap="square">
            <a:spAutoFit/>
          </a:bodyPr>
          <a:lstStyle/>
          <a:p>
            <a:pPr algn="ctr"/>
            <a:r>
              <a:rPr lang="en-US" sz="2400" dirty="0"/>
              <a:t>Priority Areas</a:t>
            </a:r>
          </a:p>
        </p:txBody>
      </p:sp>
      <p:sp>
        <p:nvSpPr>
          <p:cNvPr id="5" name="TextBox 4">
            <a:extLst>
              <a:ext uri="{FF2B5EF4-FFF2-40B4-BE49-F238E27FC236}">
                <a16:creationId xmlns:a16="http://schemas.microsoft.com/office/drawing/2014/main" id="{4EEA3F73-36B4-958F-5E63-C4971CF14AD0}"/>
              </a:ext>
            </a:extLst>
          </p:cNvPr>
          <p:cNvSpPr txBox="1"/>
          <p:nvPr/>
        </p:nvSpPr>
        <p:spPr>
          <a:xfrm>
            <a:off x="938953" y="1456172"/>
            <a:ext cx="3998807" cy="4141390"/>
          </a:xfrm>
          <a:prstGeom prst="rect">
            <a:avLst/>
          </a:prstGeom>
          <a:noFill/>
        </p:spPr>
        <p:txBody>
          <a:bodyPr wrap="square" rtlCol="0">
            <a:spAutoFit/>
          </a:bodyPr>
          <a:lstStyle/>
          <a:p>
            <a:pPr marL="0" marR="0">
              <a:lnSpc>
                <a:spcPct val="110000"/>
              </a:lnSpc>
              <a:spcBef>
                <a:spcPts val="0"/>
              </a:spcBef>
              <a:spcAft>
                <a:spcPts val="0"/>
              </a:spcAft>
            </a:pPr>
            <a:r>
              <a:rPr lang="en-US" sz="1600" dirty="0">
                <a:effectLst/>
                <a:latin typeface="Calibri" panose="020F0502020204030204" pitchFamily="34" charset="0"/>
                <a:ea typeface="Times New Roman" panose="02020603050405020304" pitchFamily="18" charset="0"/>
                <a:cs typeface="Calibri" panose="020F0502020204030204" pitchFamily="34" charset="0"/>
              </a:rPr>
              <a:t> </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10000"/>
              </a:lnSpc>
              <a:spcBef>
                <a:spcPts val="0"/>
              </a:spcBef>
              <a:spcAft>
                <a:spcPts val="0"/>
              </a:spcAft>
            </a:pPr>
            <a:r>
              <a:rPr lang="en-US" sz="1600" dirty="0">
                <a:effectLst/>
                <a:latin typeface="Calibri" panose="020F0502020204030204" pitchFamily="34" charset="0"/>
                <a:ea typeface="Calibri" panose="020F0502020204030204" pitchFamily="34" charset="0"/>
                <a:cs typeface="Calibri" panose="020F0502020204030204" pitchFamily="34" charset="0"/>
              </a:rPr>
              <a:t>The state will give special emphasis to the support of community-based projects of demonstrated effectiveness that are carried out by nonprofit private organizations and that have as their primary purpose the operation of shelters for victims of family violence, domestic violence, and dating violence, and their dependents; or provide counseling, advocacy, and self-help services to victims of family violence, domestic violence, and dating violence, and their dependents.  In addition to prioritizing funding for the personnel costs to provide these services, two other supports will be prioritized:</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30034721-3BCB-84EF-AAC2-4F3E8547CEB7}"/>
              </a:ext>
            </a:extLst>
          </p:cNvPr>
          <p:cNvSpPr txBox="1"/>
          <p:nvPr/>
        </p:nvSpPr>
        <p:spPr>
          <a:xfrm>
            <a:off x="5234939" y="1846858"/>
            <a:ext cx="4686300" cy="3872279"/>
          </a:xfrm>
          <a:prstGeom prst="rect">
            <a:avLst/>
          </a:prstGeom>
          <a:noFill/>
        </p:spPr>
        <p:txBody>
          <a:bodyPr wrap="square" rtlCol="0">
            <a:spAutoFit/>
          </a:bodyPr>
          <a:lstStyle/>
          <a:p>
            <a:pPr marL="342900" marR="0" lvl="0" indent="-342900">
              <a:lnSpc>
                <a:spcPct val="110000"/>
              </a:lnSpc>
              <a:spcBef>
                <a:spcPts val="0"/>
              </a:spcBef>
              <a:spcAft>
                <a:spcPts val="0"/>
              </a:spcAft>
              <a:buFont typeface="Wingdings" panose="05000000000000000000" pitchFamily="2" charset="2"/>
              <a:buChar char=""/>
            </a:pPr>
            <a:r>
              <a:rPr lang="en-US" sz="1400" i="1" dirty="0">
                <a:effectLst/>
                <a:latin typeface="Calibri" panose="020F0502020204030204" pitchFamily="34" charset="0"/>
                <a:ea typeface="Calibri" panose="020F0502020204030204" pitchFamily="34" charset="0"/>
                <a:cs typeface="Calibri" panose="020F0502020204030204" pitchFamily="34" charset="0"/>
              </a:rPr>
              <a:t>Mobile Advocacy </a:t>
            </a:r>
            <a:r>
              <a:rPr lang="en-US" sz="1400" dirty="0">
                <a:effectLst/>
                <a:latin typeface="Calibri" panose="020F0502020204030204" pitchFamily="34" charset="0"/>
                <a:ea typeface="Calibri" panose="020F0502020204030204" pitchFamily="34" charset="0"/>
                <a:cs typeface="Calibri" panose="020F0502020204030204" pitchFamily="34" charset="0"/>
              </a:rPr>
              <a:t>involves providing services to clients in locations that they identify as safe within their communities rather than expecting that they should start with shelters. Since mobile advocacy prioritizes understanding the specific needs of the survivor, it can include many different types of services such as community-based advocacy, housing support, and flex funding.</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10000"/>
              </a:lnSpc>
              <a:spcBef>
                <a:spcPts val="0"/>
              </a:spcBef>
              <a:spcAft>
                <a:spcPts val="0"/>
              </a:spcAft>
            </a:pPr>
            <a:r>
              <a:rPr lang="en-US" sz="1400" i="1" dirty="0">
                <a:effectLst/>
                <a:latin typeface="Calibri" panose="020F0502020204030204" pitchFamily="34" charset="0"/>
                <a:ea typeface="Calibri" panose="020F0502020204030204" pitchFamily="34" charset="0"/>
                <a:cs typeface="Calibri" panose="020F0502020204030204" pitchFamily="34" charset="0"/>
              </a:rPr>
              <a:t> </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0" lvl="0" indent="-342900">
              <a:lnSpc>
                <a:spcPct val="110000"/>
              </a:lnSpc>
              <a:spcBef>
                <a:spcPts val="0"/>
              </a:spcBef>
              <a:spcAft>
                <a:spcPts val="0"/>
              </a:spcAft>
              <a:buFont typeface="Wingdings" panose="05000000000000000000" pitchFamily="2" charset="2"/>
              <a:buChar char=""/>
            </a:pPr>
            <a:r>
              <a:rPr lang="en-US" sz="1400" i="1" dirty="0">
                <a:effectLst/>
                <a:latin typeface="Calibri" panose="020F0502020204030204" pitchFamily="34" charset="0"/>
                <a:ea typeface="Calibri" panose="020F0502020204030204" pitchFamily="34" charset="0"/>
                <a:cs typeface="Calibri" panose="020F0502020204030204" pitchFamily="34" charset="0"/>
              </a:rPr>
              <a:t>Flex Funding </a:t>
            </a:r>
            <a:r>
              <a:rPr lang="en-US" sz="1400" dirty="0">
                <a:effectLst/>
                <a:latin typeface="Calibri" panose="020F0502020204030204" pitchFamily="34" charset="0"/>
                <a:ea typeface="Calibri" panose="020F0502020204030204" pitchFamily="34" charset="0"/>
                <a:cs typeface="Calibri" panose="020F0502020204030204" pitchFamily="34" charset="0"/>
              </a:rPr>
              <a:t>are funds that service agencies can provide to survivors to allow them to secure basic needs essential for keeping themselves and their children safe, such as initial housing costs (deposits and first month’s rent), utility payments, relocation expenses, transportation costs, debt related to the abuse, nutrition assistance and costs related to safety/security.</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505953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BCEE31B6-161D-579B-0CB9-C3EA706D8A7E}"/>
              </a:ext>
            </a:extLst>
          </p:cNvPr>
          <p:cNvSpPr>
            <a:spLocks noGrp="1"/>
          </p:cNvSpPr>
          <p:nvPr>
            <p:ph type="title"/>
          </p:nvPr>
        </p:nvSpPr>
        <p:spPr>
          <a:xfrm>
            <a:off x="838200" y="365125"/>
            <a:ext cx="10515600" cy="1325563"/>
          </a:xfrm>
          <a:noFill/>
        </p:spPr>
        <p:txBody>
          <a:bodyPr>
            <a:normAutofit/>
          </a:bodyPr>
          <a:lstStyle/>
          <a:p>
            <a:r>
              <a:rPr lang="en-US" dirty="0"/>
              <a:t>Allowable Activities</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D3C68843-40D8-A6DE-F31B-6717527E508E}"/>
              </a:ext>
            </a:extLst>
          </p:cNvPr>
          <p:cNvSpPr>
            <a:spLocks noGrp="1"/>
          </p:cNvSpPr>
          <p:nvPr>
            <p:ph idx="1"/>
          </p:nvPr>
        </p:nvSpPr>
        <p:spPr>
          <a:xfrm>
            <a:off x="1120690" y="1689736"/>
            <a:ext cx="10515600" cy="4667250"/>
          </a:xfrm>
        </p:spPr>
        <p:txBody>
          <a:bodyPr>
            <a:normAutofit/>
          </a:bodyPr>
          <a:lstStyle/>
          <a:p>
            <a:pPr>
              <a:buFont typeface="Courier New" panose="02070309020205020404" pitchFamily="49" charset="0"/>
              <a:buChar char="o"/>
            </a:pPr>
            <a:r>
              <a:rPr lang="en-US" sz="1800" dirty="0">
                <a:effectLst/>
                <a:latin typeface="Calibri" panose="020F0502020204030204" pitchFamily="34" charset="0"/>
                <a:ea typeface="Times New Roman" panose="02020603050405020304" pitchFamily="18" charset="0"/>
                <a:cs typeface="Calibri" panose="020F0502020204030204" pitchFamily="34" charset="0"/>
              </a:rPr>
              <a:t>Supporting the operations and service delivery of residential and nonresidential domestic violence programs statewide.  These activities include:</a:t>
            </a:r>
          </a:p>
          <a:p>
            <a:pPr lvl="1"/>
            <a:r>
              <a:rPr lang="en-US" sz="1800" dirty="0">
                <a:effectLst/>
                <a:latin typeface="Calibri" panose="020F0502020204030204" pitchFamily="34" charset="0"/>
                <a:ea typeface="Times New Roman" panose="02020603050405020304" pitchFamily="18" charset="0"/>
                <a:cs typeface="Calibri" panose="020F0502020204030204" pitchFamily="34" charset="0"/>
              </a:rPr>
              <a:t>Providing emergency shelter. Shelter may be provided either at a residential facility or by arrangement at temporary residential facilities available in the community.</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lvl="1"/>
            <a:r>
              <a:rPr lang="en-US" sz="1800" dirty="0">
                <a:effectLst/>
                <a:latin typeface="Calibri" panose="020F0502020204030204" pitchFamily="34" charset="0"/>
                <a:ea typeface="Times New Roman" panose="02020603050405020304" pitchFamily="18" charset="0"/>
                <a:cs typeface="Calibri" panose="020F0502020204030204" pitchFamily="34" charset="0"/>
              </a:rPr>
              <a:t>Providing 24-hour crisis intervention, information and referral, support, and advocacy.</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lvl="1"/>
            <a:r>
              <a:rPr lang="en-US" sz="1800" dirty="0">
                <a:effectLst/>
                <a:latin typeface="Calibri" panose="020F0502020204030204" pitchFamily="34" charset="0"/>
                <a:ea typeface="Times New Roman" panose="02020603050405020304" pitchFamily="18" charset="0"/>
                <a:cs typeface="Calibri" panose="020F0502020204030204" pitchFamily="34" charset="0"/>
              </a:rPr>
              <a:t>Providing emergency transportation services. </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lvl="1"/>
            <a:r>
              <a:rPr lang="en-US" sz="1800" dirty="0">
                <a:effectLst/>
                <a:latin typeface="Calibri" panose="020F0502020204030204" pitchFamily="34" charset="0"/>
                <a:ea typeface="Times New Roman" panose="02020603050405020304" pitchFamily="18" charset="0"/>
                <a:cs typeface="Calibri" panose="020F0502020204030204" pitchFamily="34" charset="0"/>
              </a:rPr>
              <a:t>Providing information, referral, and victim services in the areas of housing, health care advocacy, social and mental health services, family counseling, job training and employment opportunities, and legal assistance and counseling for dependents.</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lvl="1"/>
            <a:r>
              <a:rPr lang="en-US" sz="1800" dirty="0">
                <a:effectLst/>
                <a:latin typeface="Calibri" panose="020F0502020204030204" pitchFamily="34" charset="0"/>
                <a:ea typeface="Times New Roman" panose="02020603050405020304" pitchFamily="18" charset="0"/>
                <a:cs typeface="Calibri" panose="020F0502020204030204" pitchFamily="34" charset="0"/>
              </a:rPr>
              <a:t>Retaining and/or expanding agency staffing to support program activities. </a:t>
            </a:r>
          </a:p>
          <a:p>
            <a:pPr lvl="1"/>
            <a:endParaRPr lang="en-US" sz="1800" dirty="0"/>
          </a:p>
          <a:p>
            <a:pPr>
              <a:buFont typeface="Courier New" panose="02070309020205020404" pitchFamily="49" charset="0"/>
              <a:buChar char="o"/>
            </a:pPr>
            <a:r>
              <a:rPr lang="en-US" sz="1800" dirty="0">
                <a:effectLst/>
                <a:latin typeface="Calibri" panose="020F0502020204030204" pitchFamily="34" charset="0"/>
                <a:ea typeface="Times New Roman" panose="02020603050405020304" pitchFamily="18" charset="0"/>
                <a:cs typeface="Calibri" panose="020F0502020204030204" pitchFamily="34" charset="0"/>
              </a:rPr>
              <a:t>Expanding basic domestic violence services to underserved and unserved communities.  Basic services may be provided by shelters, satellite offices operated by an existing program, and/or non-residential service providers who provide advocacy services.</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buNone/>
            </a:pPr>
            <a:endParaRPr lang="en-US" sz="1800" dirty="0"/>
          </a:p>
        </p:txBody>
      </p:sp>
    </p:spTree>
    <p:extLst>
      <p:ext uri="{BB962C8B-B14F-4D97-AF65-F5344CB8AC3E}">
        <p14:creationId xmlns:p14="http://schemas.microsoft.com/office/powerpoint/2010/main" val="22698588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BCEE31B6-161D-579B-0CB9-C3EA706D8A7E}"/>
              </a:ext>
            </a:extLst>
          </p:cNvPr>
          <p:cNvSpPr>
            <a:spLocks noGrp="1"/>
          </p:cNvSpPr>
          <p:nvPr>
            <p:ph type="title"/>
          </p:nvPr>
        </p:nvSpPr>
        <p:spPr>
          <a:xfrm>
            <a:off x="838200" y="365125"/>
            <a:ext cx="10515600" cy="1325563"/>
          </a:xfrm>
          <a:noFill/>
        </p:spPr>
        <p:txBody>
          <a:bodyPr>
            <a:normAutofit/>
          </a:bodyPr>
          <a:lstStyle/>
          <a:p>
            <a:r>
              <a:rPr lang="en-US" dirty="0"/>
              <a:t>Allowable Activities Cont. </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D3C68843-40D8-A6DE-F31B-6717527E508E}"/>
              </a:ext>
            </a:extLst>
          </p:cNvPr>
          <p:cNvSpPr>
            <a:spLocks noGrp="1"/>
          </p:cNvSpPr>
          <p:nvPr>
            <p:ph idx="1"/>
          </p:nvPr>
        </p:nvSpPr>
        <p:spPr>
          <a:xfrm>
            <a:off x="1120690" y="1689736"/>
            <a:ext cx="10515600" cy="4667250"/>
          </a:xfrm>
        </p:spPr>
        <p:txBody>
          <a:bodyPr>
            <a:normAutofit/>
          </a:bodyPr>
          <a:lstStyle/>
          <a:p>
            <a:pPr>
              <a:buFont typeface="Courier New" panose="02070309020205020404" pitchFamily="49" charset="0"/>
              <a:buChar char="o"/>
            </a:pPr>
            <a:r>
              <a:rPr lang="en-US" sz="1800" dirty="0">
                <a:effectLst/>
                <a:latin typeface="Calibri" panose="020F0502020204030204" pitchFamily="34" charset="0"/>
                <a:ea typeface="Times New Roman" panose="02020603050405020304" pitchFamily="18" charset="0"/>
                <a:cs typeface="Calibri" panose="020F0502020204030204" pitchFamily="34" charset="0"/>
              </a:rPr>
              <a:t> Developing and establishing a primary prevention initiative that addresses risk and protective factors related to domestic violence.  </a:t>
            </a:r>
          </a:p>
          <a:p>
            <a:pPr>
              <a:buFont typeface="Courier New" panose="02070309020205020404" pitchFamily="49" charset="0"/>
              <a:buChar char="o"/>
            </a:pPr>
            <a:r>
              <a:rPr lang="en-US" sz="1800" dirty="0">
                <a:effectLst/>
                <a:latin typeface="Calibri" panose="020F0502020204030204" pitchFamily="34" charset="0"/>
                <a:ea typeface="Times New Roman" panose="02020603050405020304" pitchFamily="18" charset="0"/>
                <a:cs typeface="Calibri" panose="020F0502020204030204" pitchFamily="34" charset="0"/>
              </a:rPr>
              <a:t>Developing and establishing training programs for professionals, paraprofessionals, or volunteers who are engaged in the areas related to the prevention or intervention of domestic violence. Training includes training others in the community as well as staff and volunteer training.</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a:buFont typeface="Courier New" panose="02070309020205020404" pitchFamily="49" charset="0"/>
              <a:buChar char="o"/>
            </a:pPr>
            <a:r>
              <a:rPr lang="en-US" sz="1800" dirty="0">
                <a:effectLst/>
                <a:latin typeface="Calibri" panose="020F0502020204030204" pitchFamily="34" charset="0"/>
                <a:ea typeface="Times New Roman" panose="02020603050405020304" pitchFamily="18" charset="0"/>
                <a:cs typeface="Calibri" panose="020F0502020204030204" pitchFamily="34" charset="0"/>
              </a:rPr>
              <a:t>Developing a coordinated effort to address the system response to domestic violence.  A system response can include:</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lvl="1"/>
            <a:r>
              <a:rPr lang="en-US" sz="1800" dirty="0">
                <a:effectLst/>
                <a:latin typeface="Calibri" panose="020F0502020204030204" pitchFamily="34" charset="0"/>
                <a:ea typeface="Times New Roman" panose="02020603050405020304" pitchFamily="18" charset="0"/>
                <a:cs typeface="Calibri" panose="020F0502020204030204" pitchFamily="34" charset="0"/>
              </a:rPr>
              <a:t>Collaboration with local or statewide agencies and organizations that interface with survivors.</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lvl="1"/>
            <a:r>
              <a:rPr lang="en-US" sz="1800" dirty="0">
                <a:effectLst/>
                <a:latin typeface="Calibri" panose="020F0502020204030204" pitchFamily="34" charset="0"/>
                <a:ea typeface="Times New Roman" panose="02020603050405020304" pitchFamily="18" charset="0"/>
                <a:cs typeface="Calibri" panose="020F0502020204030204" pitchFamily="34" charset="0"/>
              </a:rPr>
              <a:t>Providing technical assistance to agencies that work with survivors. </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lvl="1"/>
            <a:r>
              <a:rPr lang="en-US" sz="1800" dirty="0">
                <a:effectLst/>
                <a:latin typeface="Calibri" panose="020F0502020204030204" pitchFamily="34" charset="0"/>
                <a:ea typeface="Times New Roman" panose="02020603050405020304" pitchFamily="18" charset="0"/>
                <a:cs typeface="Calibri" panose="020F0502020204030204" pitchFamily="34" charset="0"/>
              </a:rPr>
              <a:t>Participating or collaborating with a local task force, commission or advisory council to address domestic violence.</a:t>
            </a:r>
          </a:p>
          <a:p>
            <a:pPr>
              <a:buFont typeface="Courier New" panose="02070309020205020404" pitchFamily="49" charset="0"/>
              <a:buChar char="o"/>
            </a:pPr>
            <a:r>
              <a:rPr lang="en-US" sz="1800" dirty="0">
                <a:effectLst/>
                <a:latin typeface="Calibri" panose="020F0502020204030204" pitchFamily="34" charset="0"/>
                <a:ea typeface="Times New Roman" panose="02020603050405020304" pitchFamily="18" charset="0"/>
                <a:cs typeface="Calibri" panose="020F0502020204030204" pitchFamily="34" charset="0"/>
              </a:rPr>
              <a:t>Increasing organizational capacity through meeting data collection and technology needs.</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a:buFont typeface="Courier New" panose="02070309020205020404" pitchFamily="49" charset="0"/>
              <a:buChar char="o"/>
            </a:pPr>
            <a:r>
              <a:rPr lang="en-US" sz="1800" dirty="0">
                <a:effectLst/>
                <a:latin typeface="Calibri" panose="020F0502020204030204" pitchFamily="34" charset="0"/>
                <a:ea typeface="Times New Roman" panose="02020603050405020304" pitchFamily="18" charset="0"/>
                <a:cs typeface="Calibri" panose="020F0502020204030204" pitchFamily="34" charset="0"/>
              </a:rPr>
              <a:t>Providing or coordinating language access services for victims/survivors of domestic violence. </a:t>
            </a:r>
            <a:endParaRPr lang="en-US" sz="1400" dirty="0">
              <a:effectLst/>
              <a:latin typeface="Calibri" panose="020F0502020204030204" pitchFamily="34" charset="0"/>
              <a:ea typeface="Times New Roman" panose="02020603050405020304" pitchFamily="18" charset="0"/>
              <a:cs typeface="Calibri" panose="020F0502020204030204" pitchFamily="34" charset="0"/>
            </a:endParaRPr>
          </a:p>
          <a:p>
            <a:pPr marL="0" indent="0">
              <a:buNone/>
            </a:pPr>
            <a:r>
              <a:rPr lang="en-US" sz="1800" dirty="0">
                <a:effectLst/>
                <a:latin typeface="Calibri" panose="020F0502020204030204" pitchFamily="34" charset="0"/>
                <a:ea typeface="Times New Roman" panose="02020603050405020304" pitchFamily="18" charset="0"/>
                <a:cs typeface="Calibri" panose="020F0502020204030204" pitchFamily="34" charset="0"/>
              </a:rPr>
              <a:t>				</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buNone/>
            </a:pPr>
            <a:endParaRPr lang="en-US" sz="1800" dirty="0"/>
          </a:p>
        </p:txBody>
      </p:sp>
    </p:spTree>
    <p:extLst>
      <p:ext uri="{BB962C8B-B14F-4D97-AF65-F5344CB8AC3E}">
        <p14:creationId xmlns:p14="http://schemas.microsoft.com/office/powerpoint/2010/main" val="41121946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 2013 - 2022</Template>
  <TotalTime>591</TotalTime>
  <Words>2292</Words>
  <Application>Microsoft Office PowerPoint</Application>
  <PresentationFormat>Widescreen</PresentationFormat>
  <Paragraphs>201</Paragraphs>
  <Slides>25</Slides>
  <Notes>14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25</vt:i4>
      </vt:variant>
    </vt:vector>
  </HeadingPairs>
  <TitlesOfParts>
    <vt:vector size="31" baseType="lpstr">
      <vt:lpstr>Arial</vt:lpstr>
      <vt:lpstr>Calibri</vt:lpstr>
      <vt:lpstr>Calibri Light</vt:lpstr>
      <vt:lpstr>Courier New</vt:lpstr>
      <vt:lpstr>Wingdings</vt:lpstr>
      <vt:lpstr>Office Theme</vt:lpstr>
      <vt:lpstr>PowerPoint Presentation</vt:lpstr>
      <vt:lpstr>PowerPoint Presentation</vt:lpstr>
      <vt:lpstr>2023-2025 DVPT Grant Application</vt:lpstr>
      <vt:lpstr>PowerPoint Presentation</vt:lpstr>
      <vt:lpstr>Overview: </vt:lpstr>
      <vt:lpstr>Entities Eligible for DVPT Funding: </vt:lpstr>
      <vt:lpstr>PowerPoint Presentation</vt:lpstr>
      <vt:lpstr>Allowable Activities</vt:lpstr>
      <vt:lpstr>Allowable Activities Cont. </vt:lpstr>
      <vt:lpstr>PowerPoint Presentation</vt:lpstr>
      <vt:lpstr>PowerPoint Presentation</vt:lpstr>
      <vt:lpstr>PowerPoint Presentation</vt:lpstr>
      <vt:lpstr>PowerPoint Presentation</vt:lpstr>
      <vt:lpstr>IMPORTANT NOTES</vt:lpstr>
      <vt:lpstr>PowerPoint Presentation</vt:lpstr>
      <vt:lpstr>Navigating Forms Menu </vt:lpstr>
      <vt:lpstr>PowerPoint Presentation</vt:lpstr>
      <vt:lpstr>PowerPoint Presentation</vt:lpstr>
      <vt:lpstr>PowerPoint Presentation</vt:lpstr>
      <vt:lpstr>Budget Requirement</vt:lpstr>
      <vt:lpstr>Budget Narrative </vt:lpstr>
      <vt:lpstr>REQUIRED ATTACHMENTS</vt:lpstr>
      <vt:lpstr>Technical Assistance </vt:lpstr>
      <vt:lpstr>QUESTIONS? </vt:lpstr>
      <vt:lpstr>Thanks for attending!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Anderson, Dalayna E (CJI)</dc:creator>
  <cp:lastModifiedBy>Anderson, Dalayna E (CJI)</cp:lastModifiedBy>
  <cp:revision>19</cp:revision>
  <dcterms:created xsi:type="dcterms:W3CDTF">2023-03-23T13:09:22Z</dcterms:created>
  <dcterms:modified xsi:type="dcterms:W3CDTF">2023-04-06T15:05:46Z</dcterms:modified>
</cp:coreProperties>
</file>