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sldIdLst>
    <p:sldId id="262" r:id="rId3"/>
    <p:sldId id="261" r:id="rId4"/>
    <p:sldId id="263" r:id="rId5"/>
    <p:sldId id="264" r:id="rId6"/>
    <p:sldId id="259" r:id="rId7"/>
    <p:sldId id="258" r:id="rId8"/>
    <p:sldId id="270" r:id="rId9"/>
    <p:sldId id="271" r:id="rId10"/>
    <p:sldId id="272" r:id="rId11"/>
    <p:sldId id="265" r:id="rId12"/>
    <p:sldId id="291" r:id="rId13"/>
    <p:sldId id="273" r:id="rId14"/>
    <p:sldId id="274" r:id="rId15"/>
    <p:sldId id="275" r:id="rId16"/>
    <p:sldId id="278" r:id="rId17"/>
    <p:sldId id="279" r:id="rId18"/>
    <p:sldId id="260" r:id="rId19"/>
    <p:sldId id="296" r:id="rId20"/>
    <p:sldId id="297" r:id="rId21"/>
    <p:sldId id="286" r:id="rId22"/>
    <p:sldId id="287" r:id="rId23"/>
    <p:sldId id="289" r:id="rId24"/>
    <p:sldId id="288" r:id="rId25"/>
    <p:sldId id="25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85924A-3D12-20E7-9AB8-BF4331E033D6}" name="Anderson, Dalayna E (CJI)" initials="ADE(" userId="S::DaAnderson1@cji.IN.gov::f87440f5-a978-4443-b581-0d66854eaa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rown, Maxwell" initials="BM" lastIdx="2" clrIdx="0">
    <p:extLst>
      <p:ext uri="{19B8F6BF-5375-455C-9EA6-DF929625EA0E}">
        <p15:presenceInfo xmlns:p15="http://schemas.microsoft.com/office/powerpoint/2012/main" userId="S::MaxBrown@cji.IN.gov::6d7d09c8-23e6-4225-b495-4fe0e307a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62" autoAdjust="0"/>
    <p:restoredTop sz="95380" autoAdjust="0"/>
  </p:normalViewPr>
  <p:slideViewPr>
    <p:cSldViewPr snapToGrid="0">
      <p:cViewPr varScale="1">
        <p:scale>
          <a:sx n="90" d="100"/>
          <a:sy n="90"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9CB4A8-C229-49EA-A69B-7297E87920C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553E115-4EE1-436C-A50D-688D10AD4BCA}">
      <dgm:prSet custT="1"/>
      <dgm:spPr/>
      <dgm:t>
        <a:bodyPr/>
        <a:lstStyle/>
        <a:p>
          <a:r>
            <a:rPr lang="en-US" sz="2200" dirty="0"/>
            <a:t>Contact</a:t>
          </a:r>
        </a:p>
      </dgm:t>
    </dgm:pt>
    <dgm:pt modelId="{08D70D08-15C9-49EA-AF23-A99CB41439D0}" type="parTrans" cxnId="{0AA60F55-B107-4219-BD7E-75A4AB414816}">
      <dgm:prSet/>
      <dgm:spPr/>
      <dgm:t>
        <a:bodyPr/>
        <a:lstStyle/>
        <a:p>
          <a:endParaRPr lang="en-US"/>
        </a:p>
      </dgm:t>
    </dgm:pt>
    <dgm:pt modelId="{248E7098-9028-4CFF-B03E-63892A6F9520}" type="sibTrans" cxnId="{0AA60F55-B107-4219-BD7E-75A4AB414816}">
      <dgm:prSet/>
      <dgm:spPr/>
      <dgm:t>
        <a:bodyPr/>
        <a:lstStyle/>
        <a:p>
          <a:endParaRPr lang="en-US"/>
        </a:p>
      </dgm:t>
    </dgm:pt>
    <dgm:pt modelId="{28F5E430-A4A3-4813-994E-F2D00FDA71D7}">
      <dgm:prSet custT="1"/>
      <dgm:spPr/>
      <dgm:t>
        <a:bodyPr/>
        <a:lstStyle/>
        <a:p>
          <a:r>
            <a:rPr lang="en-US" sz="2200" dirty="0"/>
            <a:t>Project Information</a:t>
          </a:r>
        </a:p>
      </dgm:t>
    </dgm:pt>
    <dgm:pt modelId="{8537224E-FCEA-461B-BCE8-9190C4E49084}" type="parTrans" cxnId="{BA58820E-55C5-441E-820E-9543A371FD53}">
      <dgm:prSet/>
      <dgm:spPr/>
      <dgm:t>
        <a:bodyPr/>
        <a:lstStyle/>
        <a:p>
          <a:endParaRPr lang="en-US"/>
        </a:p>
      </dgm:t>
    </dgm:pt>
    <dgm:pt modelId="{7F304B48-9085-4849-867C-8A6CFE8A296C}" type="sibTrans" cxnId="{BA58820E-55C5-441E-820E-9543A371FD53}">
      <dgm:prSet/>
      <dgm:spPr/>
      <dgm:t>
        <a:bodyPr/>
        <a:lstStyle/>
        <a:p>
          <a:endParaRPr lang="en-US"/>
        </a:p>
      </dgm:t>
    </dgm:pt>
    <dgm:pt modelId="{BE368AED-258C-4FB0-B211-93C07DE114C3}">
      <dgm:prSet custT="1"/>
      <dgm:spPr/>
      <dgm:t>
        <a:bodyPr/>
        <a:lstStyle/>
        <a:p>
          <a:r>
            <a:rPr lang="en-US" sz="2200" dirty="0"/>
            <a:t>Programmatic Information</a:t>
          </a:r>
        </a:p>
      </dgm:t>
    </dgm:pt>
    <dgm:pt modelId="{7C064493-C2DE-42A9-9100-5DFF7B73E08D}" type="parTrans" cxnId="{B1F73941-CF70-4DDD-9019-D187C01E1AB7}">
      <dgm:prSet/>
      <dgm:spPr/>
      <dgm:t>
        <a:bodyPr/>
        <a:lstStyle/>
        <a:p>
          <a:endParaRPr lang="en-US"/>
        </a:p>
      </dgm:t>
    </dgm:pt>
    <dgm:pt modelId="{88B1D9C0-7DC3-44A1-92A7-58675B391B0E}" type="sibTrans" cxnId="{B1F73941-CF70-4DDD-9019-D187C01E1AB7}">
      <dgm:prSet/>
      <dgm:spPr/>
      <dgm:t>
        <a:bodyPr/>
        <a:lstStyle/>
        <a:p>
          <a:endParaRPr lang="en-US"/>
        </a:p>
      </dgm:t>
    </dgm:pt>
    <dgm:pt modelId="{FC6B0B77-CA9E-48D4-9FBF-3A25BDB3880A}">
      <dgm:prSet custT="1"/>
      <dgm:spPr/>
      <dgm:t>
        <a:bodyPr/>
        <a:lstStyle/>
        <a:p>
          <a:r>
            <a:rPr lang="en-US" sz="2200" dirty="0"/>
            <a:t>Problem Statement &amp; Analysis </a:t>
          </a:r>
        </a:p>
      </dgm:t>
    </dgm:pt>
    <dgm:pt modelId="{87116558-8807-4868-B091-C4A23F46A07C}" type="parTrans" cxnId="{56E224D3-EFDA-4159-AAC9-EC0C5B2CF49E}">
      <dgm:prSet/>
      <dgm:spPr/>
      <dgm:t>
        <a:bodyPr/>
        <a:lstStyle/>
        <a:p>
          <a:endParaRPr lang="en-US"/>
        </a:p>
      </dgm:t>
    </dgm:pt>
    <dgm:pt modelId="{5972BF11-85A3-4183-B095-F1EBA84A2958}" type="sibTrans" cxnId="{56E224D3-EFDA-4159-AAC9-EC0C5B2CF49E}">
      <dgm:prSet/>
      <dgm:spPr/>
      <dgm:t>
        <a:bodyPr/>
        <a:lstStyle/>
        <a:p>
          <a:endParaRPr lang="en-US"/>
        </a:p>
      </dgm:t>
    </dgm:pt>
    <dgm:pt modelId="{D02F4AE6-FAC4-4C68-886D-55A5D80C4F16}">
      <dgm:prSet custT="1"/>
      <dgm:spPr/>
      <dgm:t>
        <a:bodyPr/>
        <a:lstStyle/>
        <a:p>
          <a:r>
            <a:rPr lang="en-US" sz="2200" dirty="0"/>
            <a:t>Goals, Objectives, &amp; Outcomes</a:t>
          </a:r>
        </a:p>
      </dgm:t>
    </dgm:pt>
    <dgm:pt modelId="{4B5DBB09-FC1C-47CD-97CF-D55AFA150AED}" type="parTrans" cxnId="{5EAB4B56-3F93-48E3-BDFE-A0858F9066A3}">
      <dgm:prSet/>
      <dgm:spPr/>
      <dgm:t>
        <a:bodyPr/>
        <a:lstStyle/>
        <a:p>
          <a:endParaRPr lang="en-US"/>
        </a:p>
      </dgm:t>
    </dgm:pt>
    <dgm:pt modelId="{C4FDAB6A-1826-4DA5-B52B-70AEF038F31D}" type="sibTrans" cxnId="{5EAB4B56-3F93-48E3-BDFE-A0858F9066A3}">
      <dgm:prSet/>
      <dgm:spPr/>
      <dgm:t>
        <a:bodyPr/>
        <a:lstStyle/>
        <a:p>
          <a:endParaRPr lang="en-US"/>
        </a:p>
      </dgm:t>
    </dgm:pt>
    <dgm:pt modelId="{9F7407FE-5CA4-4FBC-A05D-B2126DE505DC}">
      <dgm:prSet custT="1"/>
      <dgm:spPr/>
      <dgm:t>
        <a:bodyPr/>
        <a:lstStyle/>
        <a:p>
          <a:r>
            <a:rPr lang="en-US" sz="2200" dirty="0"/>
            <a:t>Program Descriptions</a:t>
          </a:r>
        </a:p>
      </dgm:t>
    </dgm:pt>
    <dgm:pt modelId="{34F1A54C-FCB7-400D-92B5-AC035C5ACF6C}" type="parTrans" cxnId="{B37DE640-8739-4743-9013-6F9764F133DC}">
      <dgm:prSet/>
      <dgm:spPr/>
      <dgm:t>
        <a:bodyPr/>
        <a:lstStyle/>
        <a:p>
          <a:endParaRPr lang="en-US"/>
        </a:p>
      </dgm:t>
    </dgm:pt>
    <dgm:pt modelId="{8BEFDB9F-8862-4BC2-BFFF-875D2681A2ED}" type="sibTrans" cxnId="{B37DE640-8739-4743-9013-6F9764F133DC}">
      <dgm:prSet/>
      <dgm:spPr/>
      <dgm:t>
        <a:bodyPr/>
        <a:lstStyle/>
        <a:p>
          <a:endParaRPr lang="en-US"/>
        </a:p>
      </dgm:t>
    </dgm:pt>
    <dgm:pt modelId="{7F86DFC2-D669-4F35-A308-960A0FB221BC}">
      <dgm:prSet custT="1"/>
      <dgm:spPr/>
      <dgm:t>
        <a:bodyPr/>
        <a:lstStyle/>
        <a:p>
          <a:r>
            <a:rPr lang="en-US" sz="2200" dirty="0"/>
            <a:t>Evidence Based/Best Practices</a:t>
          </a:r>
        </a:p>
      </dgm:t>
    </dgm:pt>
    <dgm:pt modelId="{BDA136A0-FE10-4307-B968-5B6508D1A0A7}" type="parTrans" cxnId="{1EC044FC-5EA7-486D-BA9B-049CD96DBA3F}">
      <dgm:prSet/>
      <dgm:spPr/>
      <dgm:t>
        <a:bodyPr/>
        <a:lstStyle/>
        <a:p>
          <a:endParaRPr lang="en-US"/>
        </a:p>
      </dgm:t>
    </dgm:pt>
    <dgm:pt modelId="{27A1CAA5-9E70-4C35-908F-2CD3A3C6062E}" type="sibTrans" cxnId="{1EC044FC-5EA7-486D-BA9B-049CD96DBA3F}">
      <dgm:prSet/>
      <dgm:spPr/>
      <dgm:t>
        <a:bodyPr/>
        <a:lstStyle/>
        <a:p>
          <a:endParaRPr lang="en-US"/>
        </a:p>
      </dgm:t>
    </dgm:pt>
    <dgm:pt modelId="{38BCEB8C-C994-43EF-A11E-0075F6A543CD}">
      <dgm:prSet custT="1"/>
      <dgm:spPr/>
      <dgm:t>
        <a:bodyPr/>
        <a:lstStyle/>
        <a:p>
          <a:r>
            <a:rPr lang="en-US" sz="2200"/>
            <a:t>Use of Volunteers</a:t>
          </a:r>
        </a:p>
      </dgm:t>
    </dgm:pt>
    <dgm:pt modelId="{4E4F1C95-1420-4EBD-A8B4-D60F4C2B686B}" type="parTrans" cxnId="{15B83AB8-53FF-4AA6-9003-D87C761BFD35}">
      <dgm:prSet/>
      <dgm:spPr/>
      <dgm:t>
        <a:bodyPr/>
        <a:lstStyle/>
        <a:p>
          <a:endParaRPr lang="en-US"/>
        </a:p>
      </dgm:t>
    </dgm:pt>
    <dgm:pt modelId="{B96570E9-D375-41D8-A83B-0211981FCE48}" type="sibTrans" cxnId="{15B83AB8-53FF-4AA6-9003-D87C761BFD35}">
      <dgm:prSet/>
      <dgm:spPr/>
      <dgm:t>
        <a:bodyPr/>
        <a:lstStyle/>
        <a:p>
          <a:endParaRPr lang="en-US"/>
        </a:p>
      </dgm:t>
    </dgm:pt>
    <dgm:pt modelId="{3243900C-5488-433E-AF80-AAEC57E6F059}">
      <dgm:prSet custT="1"/>
      <dgm:spPr/>
      <dgm:t>
        <a:bodyPr/>
        <a:lstStyle/>
        <a:p>
          <a:r>
            <a:rPr lang="en-US" sz="2200" dirty="0"/>
            <a:t>Budget</a:t>
          </a:r>
        </a:p>
      </dgm:t>
    </dgm:pt>
    <dgm:pt modelId="{1447B44D-D96F-443F-B172-9B5A2E9C7457}" type="parTrans" cxnId="{A3AD176B-D2ED-4B5B-8272-9D32F38D72EC}">
      <dgm:prSet/>
      <dgm:spPr/>
      <dgm:t>
        <a:bodyPr/>
        <a:lstStyle/>
        <a:p>
          <a:endParaRPr lang="en-US"/>
        </a:p>
      </dgm:t>
    </dgm:pt>
    <dgm:pt modelId="{4AA13A64-4B74-4AC7-BDBE-817F5FF8E09C}" type="sibTrans" cxnId="{A3AD176B-D2ED-4B5B-8272-9D32F38D72EC}">
      <dgm:prSet/>
      <dgm:spPr/>
      <dgm:t>
        <a:bodyPr/>
        <a:lstStyle/>
        <a:p>
          <a:endParaRPr lang="en-US"/>
        </a:p>
      </dgm:t>
    </dgm:pt>
    <dgm:pt modelId="{43CB2AB7-34CB-46AF-9B7C-1D191C3C22E7}">
      <dgm:prSet custT="1"/>
      <dgm:spPr/>
      <dgm:t>
        <a:bodyPr/>
        <a:lstStyle/>
        <a:p>
          <a:r>
            <a:rPr lang="en-US" sz="2200"/>
            <a:t>Budget Narrative</a:t>
          </a:r>
        </a:p>
      </dgm:t>
    </dgm:pt>
    <dgm:pt modelId="{A9A20A06-0220-4281-BE26-DDDEC345AC6F}" type="parTrans" cxnId="{187ADF79-E4BA-481A-A866-E53717AE0408}">
      <dgm:prSet/>
      <dgm:spPr/>
      <dgm:t>
        <a:bodyPr/>
        <a:lstStyle/>
        <a:p>
          <a:endParaRPr lang="en-US"/>
        </a:p>
      </dgm:t>
    </dgm:pt>
    <dgm:pt modelId="{A94068FF-7F7A-46F8-AB77-CE8A4127D13B}" type="sibTrans" cxnId="{187ADF79-E4BA-481A-A866-E53717AE0408}">
      <dgm:prSet/>
      <dgm:spPr/>
      <dgm:t>
        <a:bodyPr/>
        <a:lstStyle/>
        <a:p>
          <a:endParaRPr lang="en-US"/>
        </a:p>
      </dgm:t>
    </dgm:pt>
    <dgm:pt modelId="{4F7D66C8-CAE2-40AA-811F-D3764F3916B0}">
      <dgm:prSet custT="1"/>
      <dgm:spPr/>
      <dgm:t>
        <a:bodyPr/>
        <a:lstStyle/>
        <a:p>
          <a:r>
            <a:rPr lang="en-US" sz="2200"/>
            <a:t>Attachments</a:t>
          </a:r>
        </a:p>
      </dgm:t>
    </dgm:pt>
    <dgm:pt modelId="{AB497F23-042F-493C-BE34-479D0636956B}" type="parTrans" cxnId="{2CF12448-43C2-4814-8622-0843FDB910C1}">
      <dgm:prSet/>
      <dgm:spPr/>
      <dgm:t>
        <a:bodyPr/>
        <a:lstStyle/>
        <a:p>
          <a:endParaRPr lang="en-US"/>
        </a:p>
      </dgm:t>
    </dgm:pt>
    <dgm:pt modelId="{B529DE0B-3B65-4B33-B2C9-72159644BE49}" type="sibTrans" cxnId="{2CF12448-43C2-4814-8622-0843FDB910C1}">
      <dgm:prSet/>
      <dgm:spPr/>
      <dgm:t>
        <a:bodyPr/>
        <a:lstStyle/>
        <a:p>
          <a:endParaRPr lang="en-US"/>
        </a:p>
      </dgm:t>
    </dgm:pt>
    <dgm:pt modelId="{55BA432F-5768-47CD-9D6A-26542B3F4634}" type="pres">
      <dgm:prSet presAssocID="{7A9CB4A8-C229-49EA-A69B-7297E87920CB}" presName="linear" presStyleCnt="0">
        <dgm:presLayoutVars>
          <dgm:animLvl val="lvl"/>
          <dgm:resizeHandles val="exact"/>
        </dgm:presLayoutVars>
      </dgm:prSet>
      <dgm:spPr/>
    </dgm:pt>
    <dgm:pt modelId="{DF7D9CAB-178E-40FE-A93D-BE4CD5215E28}" type="pres">
      <dgm:prSet presAssocID="{E553E115-4EE1-436C-A50D-688D10AD4BCA}" presName="parentText" presStyleLbl="node1" presStyleIdx="0" presStyleCnt="11">
        <dgm:presLayoutVars>
          <dgm:chMax val="0"/>
          <dgm:bulletEnabled val="1"/>
        </dgm:presLayoutVars>
      </dgm:prSet>
      <dgm:spPr/>
    </dgm:pt>
    <dgm:pt modelId="{CCBFBBD2-72CC-49C7-AFA3-8A89492D0C7A}" type="pres">
      <dgm:prSet presAssocID="{248E7098-9028-4CFF-B03E-63892A6F9520}" presName="spacer" presStyleCnt="0"/>
      <dgm:spPr/>
    </dgm:pt>
    <dgm:pt modelId="{09E3730D-15AE-43A8-B83E-BF5514CE3EEC}" type="pres">
      <dgm:prSet presAssocID="{28F5E430-A4A3-4813-994E-F2D00FDA71D7}" presName="parentText" presStyleLbl="node1" presStyleIdx="1" presStyleCnt="11">
        <dgm:presLayoutVars>
          <dgm:chMax val="0"/>
          <dgm:bulletEnabled val="1"/>
        </dgm:presLayoutVars>
      </dgm:prSet>
      <dgm:spPr/>
    </dgm:pt>
    <dgm:pt modelId="{7E9CB480-5E8F-4010-BB20-E3942436F7CB}" type="pres">
      <dgm:prSet presAssocID="{7F304B48-9085-4849-867C-8A6CFE8A296C}" presName="spacer" presStyleCnt="0"/>
      <dgm:spPr/>
    </dgm:pt>
    <dgm:pt modelId="{F33F099E-CE7B-4C06-9C77-773B140D5DE4}" type="pres">
      <dgm:prSet presAssocID="{BE368AED-258C-4FB0-B211-93C07DE114C3}" presName="parentText" presStyleLbl="node1" presStyleIdx="2" presStyleCnt="11">
        <dgm:presLayoutVars>
          <dgm:chMax val="0"/>
          <dgm:bulletEnabled val="1"/>
        </dgm:presLayoutVars>
      </dgm:prSet>
      <dgm:spPr/>
    </dgm:pt>
    <dgm:pt modelId="{FF665F75-4675-45CA-91A6-E14878D076C7}" type="pres">
      <dgm:prSet presAssocID="{88B1D9C0-7DC3-44A1-92A7-58675B391B0E}" presName="spacer" presStyleCnt="0"/>
      <dgm:spPr/>
    </dgm:pt>
    <dgm:pt modelId="{37FC8224-F2DD-4A8F-A831-4458258D2DF4}" type="pres">
      <dgm:prSet presAssocID="{FC6B0B77-CA9E-48D4-9FBF-3A25BDB3880A}" presName="parentText" presStyleLbl="node1" presStyleIdx="3" presStyleCnt="11">
        <dgm:presLayoutVars>
          <dgm:chMax val="0"/>
          <dgm:bulletEnabled val="1"/>
        </dgm:presLayoutVars>
      </dgm:prSet>
      <dgm:spPr/>
    </dgm:pt>
    <dgm:pt modelId="{F2ABE7D1-46EB-4C04-9534-97703378A6C4}" type="pres">
      <dgm:prSet presAssocID="{5972BF11-85A3-4183-B095-F1EBA84A2958}" presName="spacer" presStyleCnt="0"/>
      <dgm:spPr/>
    </dgm:pt>
    <dgm:pt modelId="{EE5178FF-E9EB-4A69-81C2-74DAD1D79074}" type="pres">
      <dgm:prSet presAssocID="{D02F4AE6-FAC4-4C68-886D-55A5D80C4F16}" presName="parentText" presStyleLbl="node1" presStyleIdx="4" presStyleCnt="11">
        <dgm:presLayoutVars>
          <dgm:chMax val="0"/>
          <dgm:bulletEnabled val="1"/>
        </dgm:presLayoutVars>
      </dgm:prSet>
      <dgm:spPr/>
    </dgm:pt>
    <dgm:pt modelId="{FAC82C39-93E1-45A5-AAAC-A3ECDC14F026}" type="pres">
      <dgm:prSet presAssocID="{C4FDAB6A-1826-4DA5-B52B-70AEF038F31D}" presName="spacer" presStyleCnt="0"/>
      <dgm:spPr/>
    </dgm:pt>
    <dgm:pt modelId="{77EC9803-E86A-4496-BA6D-61C228289743}" type="pres">
      <dgm:prSet presAssocID="{9F7407FE-5CA4-4FBC-A05D-B2126DE505DC}" presName="parentText" presStyleLbl="node1" presStyleIdx="5" presStyleCnt="11">
        <dgm:presLayoutVars>
          <dgm:chMax val="0"/>
          <dgm:bulletEnabled val="1"/>
        </dgm:presLayoutVars>
      </dgm:prSet>
      <dgm:spPr/>
    </dgm:pt>
    <dgm:pt modelId="{243D4C8C-DA76-4879-9BB2-3522B915B663}" type="pres">
      <dgm:prSet presAssocID="{8BEFDB9F-8862-4BC2-BFFF-875D2681A2ED}" presName="spacer" presStyleCnt="0"/>
      <dgm:spPr/>
    </dgm:pt>
    <dgm:pt modelId="{E0DE02BF-030C-479B-8DA4-801A0D469B78}" type="pres">
      <dgm:prSet presAssocID="{7F86DFC2-D669-4F35-A308-960A0FB221BC}" presName="parentText" presStyleLbl="node1" presStyleIdx="6" presStyleCnt="11">
        <dgm:presLayoutVars>
          <dgm:chMax val="0"/>
          <dgm:bulletEnabled val="1"/>
        </dgm:presLayoutVars>
      </dgm:prSet>
      <dgm:spPr/>
    </dgm:pt>
    <dgm:pt modelId="{1850679C-B2F8-4F42-BA63-0ADBA9C36255}" type="pres">
      <dgm:prSet presAssocID="{27A1CAA5-9E70-4C35-908F-2CD3A3C6062E}" presName="spacer" presStyleCnt="0"/>
      <dgm:spPr/>
    </dgm:pt>
    <dgm:pt modelId="{8FB65E4C-CA18-4060-9AE8-6D3DA86F7C1D}" type="pres">
      <dgm:prSet presAssocID="{38BCEB8C-C994-43EF-A11E-0075F6A543CD}" presName="parentText" presStyleLbl="node1" presStyleIdx="7" presStyleCnt="11">
        <dgm:presLayoutVars>
          <dgm:chMax val="0"/>
          <dgm:bulletEnabled val="1"/>
        </dgm:presLayoutVars>
      </dgm:prSet>
      <dgm:spPr/>
    </dgm:pt>
    <dgm:pt modelId="{D88640E1-C88C-41C1-98DA-23A9FC4D97AB}" type="pres">
      <dgm:prSet presAssocID="{B96570E9-D375-41D8-A83B-0211981FCE48}" presName="spacer" presStyleCnt="0"/>
      <dgm:spPr/>
    </dgm:pt>
    <dgm:pt modelId="{0C656A1B-1934-46F6-A775-5761B33529D8}" type="pres">
      <dgm:prSet presAssocID="{3243900C-5488-433E-AF80-AAEC57E6F059}" presName="parentText" presStyleLbl="node1" presStyleIdx="8" presStyleCnt="11">
        <dgm:presLayoutVars>
          <dgm:chMax val="0"/>
          <dgm:bulletEnabled val="1"/>
        </dgm:presLayoutVars>
      </dgm:prSet>
      <dgm:spPr/>
    </dgm:pt>
    <dgm:pt modelId="{9D7BE800-E810-420C-A68D-5161F0509940}" type="pres">
      <dgm:prSet presAssocID="{4AA13A64-4B74-4AC7-BDBE-817F5FF8E09C}" presName="spacer" presStyleCnt="0"/>
      <dgm:spPr/>
    </dgm:pt>
    <dgm:pt modelId="{7A4B994C-0467-458D-B238-4E4544A0D03D}" type="pres">
      <dgm:prSet presAssocID="{43CB2AB7-34CB-46AF-9B7C-1D191C3C22E7}" presName="parentText" presStyleLbl="node1" presStyleIdx="9" presStyleCnt="11">
        <dgm:presLayoutVars>
          <dgm:chMax val="0"/>
          <dgm:bulletEnabled val="1"/>
        </dgm:presLayoutVars>
      </dgm:prSet>
      <dgm:spPr/>
    </dgm:pt>
    <dgm:pt modelId="{0A0F30D1-46A7-4F8D-979B-A019AB21DBB0}" type="pres">
      <dgm:prSet presAssocID="{A94068FF-7F7A-46F8-AB77-CE8A4127D13B}" presName="spacer" presStyleCnt="0"/>
      <dgm:spPr/>
    </dgm:pt>
    <dgm:pt modelId="{137595B7-615A-4323-BA9C-2A996DC9ED2E}" type="pres">
      <dgm:prSet presAssocID="{4F7D66C8-CAE2-40AA-811F-D3764F3916B0}" presName="parentText" presStyleLbl="node1" presStyleIdx="10" presStyleCnt="11">
        <dgm:presLayoutVars>
          <dgm:chMax val="0"/>
          <dgm:bulletEnabled val="1"/>
        </dgm:presLayoutVars>
      </dgm:prSet>
      <dgm:spPr/>
    </dgm:pt>
  </dgm:ptLst>
  <dgm:cxnLst>
    <dgm:cxn modelId="{BA58820E-55C5-441E-820E-9543A371FD53}" srcId="{7A9CB4A8-C229-49EA-A69B-7297E87920CB}" destId="{28F5E430-A4A3-4813-994E-F2D00FDA71D7}" srcOrd="1" destOrd="0" parTransId="{8537224E-FCEA-461B-BCE8-9190C4E49084}" sibTransId="{7F304B48-9085-4849-867C-8A6CFE8A296C}"/>
    <dgm:cxn modelId="{BD216716-3893-4391-8B2C-48CB38DF65FC}" type="presOf" srcId="{38BCEB8C-C994-43EF-A11E-0075F6A543CD}" destId="{8FB65E4C-CA18-4060-9AE8-6D3DA86F7C1D}" srcOrd="0" destOrd="0" presId="urn:microsoft.com/office/officeart/2005/8/layout/vList2"/>
    <dgm:cxn modelId="{39FD7E22-58FC-4974-9DF1-002A2B1C31F9}" type="presOf" srcId="{D02F4AE6-FAC4-4C68-886D-55A5D80C4F16}" destId="{EE5178FF-E9EB-4A69-81C2-74DAD1D79074}" srcOrd="0" destOrd="0" presId="urn:microsoft.com/office/officeart/2005/8/layout/vList2"/>
    <dgm:cxn modelId="{70945E38-6115-4924-822D-BC7AF742710E}" type="presOf" srcId="{E553E115-4EE1-436C-A50D-688D10AD4BCA}" destId="{DF7D9CAB-178E-40FE-A93D-BE4CD5215E28}" srcOrd="0" destOrd="0" presId="urn:microsoft.com/office/officeart/2005/8/layout/vList2"/>
    <dgm:cxn modelId="{B37DE640-8739-4743-9013-6F9764F133DC}" srcId="{7A9CB4A8-C229-49EA-A69B-7297E87920CB}" destId="{9F7407FE-5CA4-4FBC-A05D-B2126DE505DC}" srcOrd="5" destOrd="0" parTransId="{34F1A54C-FCB7-400D-92B5-AC035C5ACF6C}" sibTransId="{8BEFDB9F-8862-4BC2-BFFF-875D2681A2ED}"/>
    <dgm:cxn modelId="{B1F73941-CF70-4DDD-9019-D187C01E1AB7}" srcId="{7A9CB4A8-C229-49EA-A69B-7297E87920CB}" destId="{BE368AED-258C-4FB0-B211-93C07DE114C3}" srcOrd="2" destOrd="0" parTransId="{7C064493-C2DE-42A9-9100-5DFF7B73E08D}" sibTransId="{88B1D9C0-7DC3-44A1-92A7-58675B391B0E}"/>
    <dgm:cxn modelId="{BC0EF462-5651-4043-8EE8-D8CF1A07E908}" type="presOf" srcId="{43CB2AB7-34CB-46AF-9B7C-1D191C3C22E7}" destId="{7A4B994C-0467-458D-B238-4E4544A0D03D}" srcOrd="0" destOrd="0" presId="urn:microsoft.com/office/officeart/2005/8/layout/vList2"/>
    <dgm:cxn modelId="{2CF12448-43C2-4814-8622-0843FDB910C1}" srcId="{7A9CB4A8-C229-49EA-A69B-7297E87920CB}" destId="{4F7D66C8-CAE2-40AA-811F-D3764F3916B0}" srcOrd="10" destOrd="0" parTransId="{AB497F23-042F-493C-BE34-479D0636956B}" sibTransId="{B529DE0B-3B65-4B33-B2C9-72159644BE49}"/>
    <dgm:cxn modelId="{A3AD176B-D2ED-4B5B-8272-9D32F38D72EC}" srcId="{7A9CB4A8-C229-49EA-A69B-7297E87920CB}" destId="{3243900C-5488-433E-AF80-AAEC57E6F059}" srcOrd="8" destOrd="0" parTransId="{1447B44D-D96F-443F-B172-9B5A2E9C7457}" sibTransId="{4AA13A64-4B74-4AC7-BDBE-817F5FF8E09C}"/>
    <dgm:cxn modelId="{CC6C134D-8A76-4A21-AD01-0A5DF3195A89}" type="presOf" srcId="{9F7407FE-5CA4-4FBC-A05D-B2126DE505DC}" destId="{77EC9803-E86A-4496-BA6D-61C228289743}" srcOrd="0" destOrd="0" presId="urn:microsoft.com/office/officeart/2005/8/layout/vList2"/>
    <dgm:cxn modelId="{4A89F26E-76DD-4B67-B5D4-37E5A032DC5B}" type="presOf" srcId="{7A9CB4A8-C229-49EA-A69B-7297E87920CB}" destId="{55BA432F-5768-47CD-9D6A-26542B3F4634}" srcOrd="0" destOrd="0" presId="urn:microsoft.com/office/officeart/2005/8/layout/vList2"/>
    <dgm:cxn modelId="{0AA60F55-B107-4219-BD7E-75A4AB414816}" srcId="{7A9CB4A8-C229-49EA-A69B-7297E87920CB}" destId="{E553E115-4EE1-436C-A50D-688D10AD4BCA}" srcOrd="0" destOrd="0" parTransId="{08D70D08-15C9-49EA-AF23-A99CB41439D0}" sibTransId="{248E7098-9028-4CFF-B03E-63892A6F9520}"/>
    <dgm:cxn modelId="{5EAB4B56-3F93-48E3-BDFE-A0858F9066A3}" srcId="{7A9CB4A8-C229-49EA-A69B-7297E87920CB}" destId="{D02F4AE6-FAC4-4C68-886D-55A5D80C4F16}" srcOrd="4" destOrd="0" parTransId="{4B5DBB09-FC1C-47CD-97CF-D55AFA150AED}" sibTransId="{C4FDAB6A-1826-4DA5-B52B-70AEF038F31D}"/>
    <dgm:cxn modelId="{187ADF79-E4BA-481A-A866-E53717AE0408}" srcId="{7A9CB4A8-C229-49EA-A69B-7297E87920CB}" destId="{43CB2AB7-34CB-46AF-9B7C-1D191C3C22E7}" srcOrd="9" destOrd="0" parTransId="{A9A20A06-0220-4281-BE26-DDDEC345AC6F}" sibTransId="{A94068FF-7F7A-46F8-AB77-CE8A4127D13B}"/>
    <dgm:cxn modelId="{E3278296-43DA-426A-83D4-84DC92FAF445}" type="presOf" srcId="{FC6B0B77-CA9E-48D4-9FBF-3A25BDB3880A}" destId="{37FC8224-F2DD-4A8F-A831-4458258D2DF4}" srcOrd="0" destOrd="0" presId="urn:microsoft.com/office/officeart/2005/8/layout/vList2"/>
    <dgm:cxn modelId="{F58BB496-428F-4F34-8058-8D08BC05A9C4}" type="presOf" srcId="{7F86DFC2-D669-4F35-A308-960A0FB221BC}" destId="{E0DE02BF-030C-479B-8DA4-801A0D469B78}" srcOrd="0" destOrd="0" presId="urn:microsoft.com/office/officeart/2005/8/layout/vList2"/>
    <dgm:cxn modelId="{15B83AB8-53FF-4AA6-9003-D87C761BFD35}" srcId="{7A9CB4A8-C229-49EA-A69B-7297E87920CB}" destId="{38BCEB8C-C994-43EF-A11E-0075F6A543CD}" srcOrd="7" destOrd="0" parTransId="{4E4F1C95-1420-4EBD-A8B4-D60F4C2B686B}" sibTransId="{B96570E9-D375-41D8-A83B-0211981FCE48}"/>
    <dgm:cxn modelId="{5AE200C8-A2DF-48A1-87C1-AEFD56BA3C9A}" type="presOf" srcId="{28F5E430-A4A3-4813-994E-F2D00FDA71D7}" destId="{09E3730D-15AE-43A8-B83E-BF5514CE3EEC}" srcOrd="0" destOrd="0" presId="urn:microsoft.com/office/officeart/2005/8/layout/vList2"/>
    <dgm:cxn modelId="{56E224D3-EFDA-4159-AAC9-EC0C5B2CF49E}" srcId="{7A9CB4A8-C229-49EA-A69B-7297E87920CB}" destId="{FC6B0B77-CA9E-48D4-9FBF-3A25BDB3880A}" srcOrd="3" destOrd="0" parTransId="{87116558-8807-4868-B091-C4A23F46A07C}" sibTransId="{5972BF11-85A3-4183-B095-F1EBA84A2958}"/>
    <dgm:cxn modelId="{9E3C86D4-AB7E-4444-BB2D-CF240A116974}" type="presOf" srcId="{BE368AED-258C-4FB0-B211-93C07DE114C3}" destId="{F33F099E-CE7B-4C06-9C77-773B140D5DE4}" srcOrd="0" destOrd="0" presId="urn:microsoft.com/office/officeart/2005/8/layout/vList2"/>
    <dgm:cxn modelId="{5D7CE3DB-5C8E-4414-AA94-FA95C684C64A}" type="presOf" srcId="{4F7D66C8-CAE2-40AA-811F-D3764F3916B0}" destId="{137595B7-615A-4323-BA9C-2A996DC9ED2E}" srcOrd="0" destOrd="0" presId="urn:microsoft.com/office/officeart/2005/8/layout/vList2"/>
    <dgm:cxn modelId="{D0098CEA-9540-43C6-BE1F-1030C245C4CA}" type="presOf" srcId="{3243900C-5488-433E-AF80-AAEC57E6F059}" destId="{0C656A1B-1934-46F6-A775-5761B33529D8}" srcOrd="0" destOrd="0" presId="urn:microsoft.com/office/officeart/2005/8/layout/vList2"/>
    <dgm:cxn modelId="{1EC044FC-5EA7-486D-BA9B-049CD96DBA3F}" srcId="{7A9CB4A8-C229-49EA-A69B-7297E87920CB}" destId="{7F86DFC2-D669-4F35-A308-960A0FB221BC}" srcOrd="6" destOrd="0" parTransId="{BDA136A0-FE10-4307-B968-5B6508D1A0A7}" sibTransId="{27A1CAA5-9E70-4C35-908F-2CD3A3C6062E}"/>
    <dgm:cxn modelId="{D21F6D72-2288-4C74-93A9-FC1703D9B9B1}" type="presParOf" srcId="{55BA432F-5768-47CD-9D6A-26542B3F4634}" destId="{DF7D9CAB-178E-40FE-A93D-BE4CD5215E28}" srcOrd="0" destOrd="0" presId="urn:microsoft.com/office/officeart/2005/8/layout/vList2"/>
    <dgm:cxn modelId="{DB8B51CC-0266-4E68-8A48-8C9F84988969}" type="presParOf" srcId="{55BA432F-5768-47CD-9D6A-26542B3F4634}" destId="{CCBFBBD2-72CC-49C7-AFA3-8A89492D0C7A}" srcOrd="1" destOrd="0" presId="urn:microsoft.com/office/officeart/2005/8/layout/vList2"/>
    <dgm:cxn modelId="{A84C786C-FE18-4855-A638-BA4F0232F638}" type="presParOf" srcId="{55BA432F-5768-47CD-9D6A-26542B3F4634}" destId="{09E3730D-15AE-43A8-B83E-BF5514CE3EEC}" srcOrd="2" destOrd="0" presId="urn:microsoft.com/office/officeart/2005/8/layout/vList2"/>
    <dgm:cxn modelId="{BB3381E4-6115-4D6B-88B7-7FAB6E9EDBF4}" type="presParOf" srcId="{55BA432F-5768-47CD-9D6A-26542B3F4634}" destId="{7E9CB480-5E8F-4010-BB20-E3942436F7CB}" srcOrd="3" destOrd="0" presId="urn:microsoft.com/office/officeart/2005/8/layout/vList2"/>
    <dgm:cxn modelId="{DA5FBF4F-41D9-48A4-BEB0-98346330F0F2}" type="presParOf" srcId="{55BA432F-5768-47CD-9D6A-26542B3F4634}" destId="{F33F099E-CE7B-4C06-9C77-773B140D5DE4}" srcOrd="4" destOrd="0" presId="urn:microsoft.com/office/officeart/2005/8/layout/vList2"/>
    <dgm:cxn modelId="{4BEA30B8-A686-40FE-9F47-0CA3CCC3F568}" type="presParOf" srcId="{55BA432F-5768-47CD-9D6A-26542B3F4634}" destId="{FF665F75-4675-45CA-91A6-E14878D076C7}" srcOrd="5" destOrd="0" presId="urn:microsoft.com/office/officeart/2005/8/layout/vList2"/>
    <dgm:cxn modelId="{5DCBFEBF-AE00-4426-AECE-5FA3FC354701}" type="presParOf" srcId="{55BA432F-5768-47CD-9D6A-26542B3F4634}" destId="{37FC8224-F2DD-4A8F-A831-4458258D2DF4}" srcOrd="6" destOrd="0" presId="urn:microsoft.com/office/officeart/2005/8/layout/vList2"/>
    <dgm:cxn modelId="{CEE259BD-93DF-4AF8-A222-D6542CDC73E3}" type="presParOf" srcId="{55BA432F-5768-47CD-9D6A-26542B3F4634}" destId="{F2ABE7D1-46EB-4C04-9534-97703378A6C4}" srcOrd="7" destOrd="0" presId="urn:microsoft.com/office/officeart/2005/8/layout/vList2"/>
    <dgm:cxn modelId="{206A5295-FA3A-4F49-B021-A68B57BCD7DE}" type="presParOf" srcId="{55BA432F-5768-47CD-9D6A-26542B3F4634}" destId="{EE5178FF-E9EB-4A69-81C2-74DAD1D79074}" srcOrd="8" destOrd="0" presId="urn:microsoft.com/office/officeart/2005/8/layout/vList2"/>
    <dgm:cxn modelId="{51BE21F0-D11A-4975-B17F-F7FF83A192EB}" type="presParOf" srcId="{55BA432F-5768-47CD-9D6A-26542B3F4634}" destId="{FAC82C39-93E1-45A5-AAAC-A3ECDC14F026}" srcOrd="9" destOrd="0" presId="urn:microsoft.com/office/officeart/2005/8/layout/vList2"/>
    <dgm:cxn modelId="{F229F7A9-F7C9-4E09-870F-AD084145A436}" type="presParOf" srcId="{55BA432F-5768-47CD-9D6A-26542B3F4634}" destId="{77EC9803-E86A-4496-BA6D-61C228289743}" srcOrd="10" destOrd="0" presId="urn:microsoft.com/office/officeart/2005/8/layout/vList2"/>
    <dgm:cxn modelId="{7C18E5BF-9036-491A-A128-BC39C71E3947}" type="presParOf" srcId="{55BA432F-5768-47CD-9D6A-26542B3F4634}" destId="{243D4C8C-DA76-4879-9BB2-3522B915B663}" srcOrd="11" destOrd="0" presId="urn:microsoft.com/office/officeart/2005/8/layout/vList2"/>
    <dgm:cxn modelId="{E684FB7A-C953-4544-80B0-1D54F53BADEF}" type="presParOf" srcId="{55BA432F-5768-47CD-9D6A-26542B3F4634}" destId="{E0DE02BF-030C-479B-8DA4-801A0D469B78}" srcOrd="12" destOrd="0" presId="urn:microsoft.com/office/officeart/2005/8/layout/vList2"/>
    <dgm:cxn modelId="{86A08523-6BF1-44BE-9984-CCFC58237E5F}" type="presParOf" srcId="{55BA432F-5768-47CD-9D6A-26542B3F4634}" destId="{1850679C-B2F8-4F42-BA63-0ADBA9C36255}" srcOrd="13" destOrd="0" presId="urn:microsoft.com/office/officeart/2005/8/layout/vList2"/>
    <dgm:cxn modelId="{34C2A31A-C5A1-438B-88EA-3E31B1FB7CA1}" type="presParOf" srcId="{55BA432F-5768-47CD-9D6A-26542B3F4634}" destId="{8FB65E4C-CA18-4060-9AE8-6D3DA86F7C1D}" srcOrd="14" destOrd="0" presId="urn:microsoft.com/office/officeart/2005/8/layout/vList2"/>
    <dgm:cxn modelId="{BFA4F5E8-52D0-4CBF-BC1B-B43EB73A59AC}" type="presParOf" srcId="{55BA432F-5768-47CD-9D6A-26542B3F4634}" destId="{D88640E1-C88C-41C1-98DA-23A9FC4D97AB}" srcOrd="15" destOrd="0" presId="urn:microsoft.com/office/officeart/2005/8/layout/vList2"/>
    <dgm:cxn modelId="{456AEED5-122D-446A-822F-13DFF7E64F56}" type="presParOf" srcId="{55BA432F-5768-47CD-9D6A-26542B3F4634}" destId="{0C656A1B-1934-46F6-A775-5761B33529D8}" srcOrd="16" destOrd="0" presId="urn:microsoft.com/office/officeart/2005/8/layout/vList2"/>
    <dgm:cxn modelId="{19C9ABBC-A9E6-4138-B359-7001B1C9B822}" type="presParOf" srcId="{55BA432F-5768-47CD-9D6A-26542B3F4634}" destId="{9D7BE800-E810-420C-A68D-5161F0509940}" srcOrd="17" destOrd="0" presId="urn:microsoft.com/office/officeart/2005/8/layout/vList2"/>
    <dgm:cxn modelId="{1E068139-04D9-4000-B058-64F2B66F8215}" type="presParOf" srcId="{55BA432F-5768-47CD-9D6A-26542B3F4634}" destId="{7A4B994C-0467-458D-B238-4E4544A0D03D}" srcOrd="18" destOrd="0" presId="urn:microsoft.com/office/officeart/2005/8/layout/vList2"/>
    <dgm:cxn modelId="{17F036D5-6344-4710-B1FC-05C4D3828717}" type="presParOf" srcId="{55BA432F-5768-47CD-9D6A-26542B3F4634}" destId="{0A0F30D1-46A7-4F8D-979B-A019AB21DBB0}" srcOrd="19" destOrd="0" presId="urn:microsoft.com/office/officeart/2005/8/layout/vList2"/>
    <dgm:cxn modelId="{3FEE404B-2BD4-4C8B-B068-735CD10D3531}" type="presParOf" srcId="{55BA432F-5768-47CD-9D6A-26542B3F4634}" destId="{137595B7-615A-4323-BA9C-2A996DC9ED2E}" srcOrd="2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8431157-218C-4AFF-94F8-024ECED897E2}">
      <dgm:prSet/>
      <dgm:spPr/>
      <dgm:t>
        <a:bodyPr/>
        <a:lstStyle/>
        <a:p>
          <a:r>
            <a:rPr lang="en-US"/>
            <a:t>Contact </a:t>
          </a:r>
          <a:endParaRPr lang="en-US" dirty="0"/>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dgm:t>
        <a:bodyPr/>
        <a:lstStyle/>
        <a:p>
          <a:r>
            <a:rPr lang="en-US" dirty="0"/>
            <a:t>Points of Contact for the grant (CJI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dgm:t>
        <a:bodyPr/>
        <a:lstStyle/>
        <a:p>
          <a:r>
            <a:rPr lang="en-US"/>
            <a:t>Project Information</a:t>
          </a:r>
          <a:endParaRPr lang="en-US" dirty="0"/>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dgm:t>
        <a:bodyPr/>
        <a:lstStyle/>
        <a:p>
          <a:r>
            <a:rPr lang="en-US" dirty="0"/>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dgm:t>
        <a:bodyPr/>
        <a:lstStyle/>
        <a:p>
          <a:r>
            <a:rPr lang="en-US" dirty="0"/>
            <a:t>If you receive more than $750,000 in </a:t>
          </a:r>
          <a:r>
            <a:rPr lang="en-US" b="1" dirty="0"/>
            <a:t>federal</a:t>
          </a:r>
          <a:r>
            <a:rPr lang="en-US" dirty="0"/>
            <a:t> grant funds, you are required to have an audit. This will be requested if 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dgm:t>
        <a:bodyPr/>
        <a:lstStyle/>
        <a:p>
          <a:r>
            <a:rPr lang="en-US"/>
            <a:t>Programmatic Information</a:t>
          </a:r>
          <a:endParaRPr lang="en-US" dirty="0"/>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dgm:t>
        <a:bodyPr/>
        <a:lstStyle/>
        <a:p>
          <a:r>
            <a:rPr lang="en-US" dirty="0"/>
            <a:t>Information about your proposed FVPSA grant</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dgm:t>
        <a:bodyPr/>
        <a:lstStyle/>
        <a:p>
          <a:r>
            <a:rPr lang="en-US"/>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dgm:t>
        <a:bodyPr/>
        <a:lstStyle/>
        <a:p>
          <a:r>
            <a:rPr lang="en-US" dirty="0"/>
            <a:t>All government agency’s audits are included in the County audit and should all have one attached</a:t>
          </a:r>
        </a:p>
      </dgm:t>
    </dgm:pt>
    <dgm:pt modelId="{585ECA6F-2CD4-448A-AD5B-C813DECBC7DE}" type="parTrans" cxnId="{2FC62D04-7638-43F4-B807-067425697DD9}">
      <dgm:prSet/>
      <dgm:spPr/>
      <dgm:t>
        <a:bodyPr/>
        <a:lstStyle/>
        <a:p>
          <a:endParaRPr lang="en-US"/>
        </a:p>
      </dgm:t>
    </dgm:pt>
    <dgm:pt modelId="{7B3C27A9-BE7F-4347-A5E6-B7C9490AD3FA}" type="sibTrans" cxnId="{2FC62D04-7638-43F4-B807-067425697DD9}">
      <dgm:prSet/>
      <dgm:spPr/>
      <dgm:t>
        <a:bodyPr/>
        <a:lstStyle/>
        <a:p>
          <a:endParaRPr lang="en-US"/>
        </a:p>
      </dgm:t>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7D49218D-2D9E-4DB9-9AD9-025B43E06B4D}">
      <dgm:prSet/>
      <dgm:spPr/>
      <dgm:t>
        <a:bodyPr/>
        <a:lstStyle/>
        <a:p>
          <a:r>
            <a:rPr lang="en-US"/>
            <a:t>Goal, Objective, and Outcomes</a:t>
          </a:r>
          <a:endParaRPr lang="en-US" dirty="0"/>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dgm:t>
        <a:bodyPr/>
        <a:lstStyle/>
        <a:p>
          <a:r>
            <a:rPr lang="en-US"/>
            <a:t>The goal should directly address the problem identified in the Problem Statement.</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CBBC3806-0821-4B99-8867-FF74B826E82A}">
      <dgm:prSet/>
      <dgm:spPr/>
      <dgm:t>
        <a:bodyPr/>
        <a:lstStyle/>
        <a:p>
          <a:r>
            <a:rPr lang="en-US" dirty="0"/>
            <a:t>Objectives are the steps needed to achieve goals. Objectives should be concrete, action-oriented, measurable and Specific, Measurable, Achievable, Realistic, Timely (SMART).</a:t>
          </a:r>
        </a:p>
      </dgm:t>
    </dgm:pt>
    <dgm:pt modelId="{C2F9A9B9-64C4-4049-9F65-83FED46A81F1}" type="parTrans" cxnId="{BBEC5A0A-6C9B-4414-B614-213EDEC67A0A}">
      <dgm:prSet/>
      <dgm:spPr/>
      <dgm:t>
        <a:bodyPr/>
        <a:lstStyle/>
        <a:p>
          <a:endParaRPr lang="en-US"/>
        </a:p>
      </dgm:t>
    </dgm:pt>
    <dgm:pt modelId="{F76627D3-6ADF-4C1A-AEEB-C5492FB4C4CF}" type="sibTrans" cxnId="{BBEC5A0A-6C9B-4414-B614-213EDEC67A0A}">
      <dgm:prSet/>
      <dgm:spPr/>
      <dgm:t>
        <a:bodyPr/>
        <a:lstStyle/>
        <a:p>
          <a:endParaRPr lang="en-US"/>
        </a:p>
      </dgm:t>
    </dgm:pt>
    <dgm:pt modelId="{A0B7B203-17FB-46C9-A4CC-2C65B7D95254}">
      <dgm:prSet/>
      <dgm:spPr/>
      <dgm:t>
        <a:bodyPr/>
        <a:lstStyle/>
        <a:p>
          <a:r>
            <a:rPr lang="en-US" dirty="0"/>
            <a:t>Example of Objective: By September 2023, a minimum of 300 survivors of family violence will be provided supportive service. </a:t>
          </a:r>
        </a:p>
      </dgm:t>
    </dgm:pt>
    <dgm:pt modelId="{6F650EA7-EDA6-40CB-A23B-615027D5955A}" type="parTrans" cxnId="{7F054F68-A6F9-47B4-B8FC-AAE1D530F769}">
      <dgm:prSet/>
      <dgm:spPr/>
      <dgm:t>
        <a:bodyPr/>
        <a:lstStyle/>
        <a:p>
          <a:endParaRPr lang="en-US"/>
        </a:p>
      </dgm:t>
    </dgm:pt>
    <dgm:pt modelId="{567D5B17-8F79-4C2B-8639-A38F4625CCC8}" type="sibTrans" cxnId="{7F054F68-A6F9-47B4-B8FC-AAE1D530F769}">
      <dgm:prSet/>
      <dgm:spPr/>
      <dgm:t>
        <a:bodyPr/>
        <a:lstStyle/>
        <a:p>
          <a:endParaRPr lang="en-US"/>
        </a:p>
      </dgm:t>
    </dgm:pt>
    <dgm:pt modelId="{8D40C182-FE37-414D-A8EA-CE81FDF85D44}">
      <dgm:prSet/>
      <dgm:spPr/>
      <dgm:t>
        <a:bodyPr/>
        <a:lstStyle/>
        <a:p>
          <a:r>
            <a:rPr lang="en-US" dirty="0"/>
            <a:t>Outcomes measure objectives and are criteria for how the program is deemed to be effective.</a:t>
          </a:r>
        </a:p>
      </dgm:t>
    </dgm:pt>
    <dgm:pt modelId="{85B97FF6-E5F2-4221-AF3D-49E686CF8CED}" type="parTrans" cxnId="{4B4D556C-AAD7-4D02-8A70-B2AC94ED256C}">
      <dgm:prSet/>
      <dgm:spPr/>
      <dgm:t>
        <a:bodyPr/>
        <a:lstStyle/>
        <a:p>
          <a:endParaRPr lang="en-US"/>
        </a:p>
      </dgm:t>
    </dgm:pt>
    <dgm:pt modelId="{FCD393E3-DCFC-4DB8-AA2B-0240B01B4EE5}" type="sibTrans" cxnId="{4B4D556C-AAD7-4D02-8A70-B2AC94ED256C}">
      <dgm:prSet/>
      <dgm:spPr/>
      <dgm:t>
        <a:bodyPr/>
        <a:lstStyle/>
        <a:p>
          <a:endParaRPr lang="en-US"/>
        </a:p>
      </dgm:t>
    </dgm:pt>
    <dgm:pt modelId="{501B700D-FDFC-485B-9B7E-FA627A0D9EEC}">
      <dgm:prSet/>
      <dgm:spPr/>
      <dgm:t>
        <a:bodyPr/>
        <a:lstStyle/>
        <a:p>
          <a:r>
            <a:rPr lang="en-US" dirty="0"/>
            <a:t>Example of Outcome: 85% of survivors will participate in case management with an advocate. </a:t>
          </a:r>
        </a:p>
      </dgm:t>
    </dgm:pt>
    <dgm:pt modelId="{F827A31E-D504-4A2D-8372-0C9658F1F9F4}" type="parTrans" cxnId="{B6183BD4-E2CD-4C32-9F03-6311A2660DF0}">
      <dgm:prSet/>
      <dgm:spPr/>
      <dgm:t>
        <a:bodyPr/>
        <a:lstStyle/>
        <a:p>
          <a:endParaRPr lang="en-US"/>
        </a:p>
      </dgm:t>
    </dgm:pt>
    <dgm:pt modelId="{5D8913F6-84CD-4AE2-8753-2F1906D0B085}" type="sibTrans" cxnId="{B6183BD4-E2CD-4C32-9F03-6311A2660DF0}">
      <dgm:prSet/>
      <dgm:spPr/>
      <dgm:t>
        <a:bodyPr/>
        <a:lstStyle/>
        <a:p>
          <a:endParaRPr lang="en-US"/>
        </a:p>
      </dgm:t>
    </dgm:pt>
    <dgm:pt modelId="{F0FA9C36-4E06-41DE-8C93-4ADACB0FC95A}">
      <dgm:prSet/>
      <dgm:spPr/>
      <dgm:t>
        <a:bodyPr/>
        <a:lstStyle/>
        <a:p>
          <a:r>
            <a:rPr lang="en-US"/>
            <a:t>Program Description</a:t>
          </a:r>
          <a:endParaRPr lang="en-US" dirty="0"/>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dgm:t>
        <a:bodyPr/>
        <a:lstStyle/>
        <a:p>
          <a:r>
            <a:rPr lang="en-US"/>
            <a:t>Evidence Based/Best Practice</a:t>
          </a:r>
          <a:endParaRPr lang="en-US" dirty="0"/>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dgm:t>
        <a:bodyPr/>
        <a:lstStyle/>
        <a:p>
          <a:r>
            <a:rPr lang="en-US"/>
            <a:t>Use of Volunteers</a:t>
          </a:r>
          <a:endParaRPr lang="en-US" dirty="0"/>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dgm:presLayoutVars>
          <dgm:bulletEnabled val="1"/>
        </dgm:presLayoutVars>
      </dgm:prSet>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dgm:pt>
  </dgm:ptLst>
  <dgm:cxnLst>
    <dgm:cxn modelId="{BBEC5A0A-6C9B-4414-B614-213EDEC67A0A}" srcId="{7D49218D-2D9E-4DB9-9AD9-025B43E06B4D}" destId="{CBBC3806-0821-4B99-8867-FF74B826E82A}" srcOrd="1" destOrd="0" parTransId="{C2F9A9B9-64C4-4049-9F65-83FED46A81F1}" sibTransId="{F76627D3-6ADF-4C1A-AEEB-C5492FB4C4CF}"/>
    <dgm:cxn modelId="{46275116-50DB-4E35-A395-72B2515E738A}" type="presOf" srcId="{CBBC3806-0821-4B99-8867-FF74B826E82A}" destId="{49AD6E08-5C15-4B96-B384-1848772CBB89}" srcOrd="0" destOrd="1" presId="urn:microsoft.com/office/officeart/2005/8/layout/list1"/>
    <dgm:cxn modelId="{3154D31C-C8AC-4282-B19E-EA67BB07F721}" type="presOf" srcId="{501B700D-FDFC-485B-9B7E-FA627A0D9EEC}" destId="{49AD6E08-5C15-4B96-B384-1848772CBB89}" srcOrd="0" destOrd="4" presId="urn:microsoft.com/office/officeart/2005/8/layout/list1"/>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748A7E3B-E373-4EA8-8F05-9B6B9F03F959}" type="presOf" srcId="{6E4AA937-1310-41B9-B6F5-237E90A5D27D}" destId="{B267CAC8-08BF-4FB7-A4AE-B9CDBBE5A191}" srcOrd="0" destOrd="0"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FAD9B564-760F-45E5-B111-D210982009ED}" type="presOf" srcId="{A0B7B203-17FB-46C9-A4CC-2C65B7D95254}" destId="{49AD6E08-5C15-4B96-B384-1848772CBB89}" srcOrd="0" destOrd="2" presId="urn:microsoft.com/office/officeart/2005/8/layout/list1"/>
    <dgm:cxn modelId="{7F054F68-A6F9-47B4-B8FC-AAE1D530F769}" srcId="{CBBC3806-0821-4B99-8867-FF74B826E82A}" destId="{A0B7B203-17FB-46C9-A4CC-2C65B7D95254}" srcOrd="0" destOrd="0" parTransId="{6F650EA7-EDA6-40CB-A23B-615027D5955A}" sibTransId="{567D5B17-8F79-4C2B-8639-A38F4625CCC8}"/>
    <dgm:cxn modelId="{4B4D556C-AAD7-4D02-8A70-B2AC94ED256C}" srcId="{7D49218D-2D9E-4DB9-9AD9-025B43E06B4D}" destId="{8D40C182-FE37-414D-A8EA-CE81FDF85D44}" srcOrd="2" destOrd="0" parTransId="{85B97FF6-E5F2-4221-AF3D-49E686CF8CED}" sibTransId="{FCD393E3-DCFC-4DB8-AA2B-0240B01B4EE5}"/>
    <dgm:cxn modelId="{11B91E7D-8CDE-4FBD-A902-124811157552}" srcId="{F0FA9C36-4E06-41DE-8C93-4ADACB0FC95A}" destId="{1D681F7E-C37E-4F43-A413-43FACBAFF9FC}" srcOrd="0" destOrd="0" parTransId="{79E1B8DC-97C6-45F6-8A54-6C0A291D119F}" sibTransId="{DD997942-EA46-4472-9861-5A841566971C}"/>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B6183BD4-E2CD-4C32-9F03-6311A2660DF0}" srcId="{8D40C182-FE37-414D-A8EA-CE81FDF85D44}" destId="{501B700D-FDFC-485B-9B7E-FA627A0D9EEC}" srcOrd="0" destOrd="0" parTransId="{F827A31E-D504-4A2D-8372-0C9658F1F9F4}" sibTransId="{5D8913F6-84CD-4AE2-8753-2F1906D0B085}"/>
    <dgm:cxn modelId="{06AE19DF-1169-4632-A03B-0D11A31FC66E}" type="presOf" srcId="{AB9FF7F1-0ADB-4D31-B23D-9BB5ADF26CC8}" destId="{49AD6E08-5C15-4B96-B384-1848772CBB89}" srcOrd="0" destOrd="0" presId="urn:microsoft.com/office/officeart/2005/8/layout/list1"/>
    <dgm:cxn modelId="{4D2164E2-B203-498D-A4A6-01A63BDE6C9A}" type="presOf" srcId="{8D40C182-FE37-414D-A8EA-CE81FDF85D44}" destId="{49AD6E08-5C15-4B96-B384-1848772CBB89}" srcOrd="0" destOrd="3"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D9CAB-178E-40FE-A93D-BE4CD5215E28}">
      <dsp:nvSpPr>
        <dsp:cNvPr id="0" name=""/>
        <dsp:cNvSpPr/>
      </dsp:nvSpPr>
      <dsp:spPr>
        <a:xfrm>
          <a:off x="0" y="295"/>
          <a:ext cx="6900512" cy="49102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Contact</a:t>
          </a:r>
        </a:p>
      </dsp:txBody>
      <dsp:txXfrm>
        <a:off x="23970" y="24265"/>
        <a:ext cx="6852572" cy="443082"/>
      </dsp:txXfrm>
    </dsp:sp>
    <dsp:sp modelId="{09E3730D-15AE-43A8-B83E-BF5514CE3EEC}">
      <dsp:nvSpPr>
        <dsp:cNvPr id="0" name=""/>
        <dsp:cNvSpPr/>
      </dsp:nvSpPr>
      <dsp:spPr>
        <a:xfrm>
          <a:off x="0" y="504748"/>
          <a:ext cx="6900512" cy="491022"/>
        </a:xfrm>
        <a:prstGeom prst="roundRect">
          <a:avLst/>
        </a:prstGeom>
        <a:solidFill>
          <a:schemeClr val="accent5">
            <a:hueOff val="-675854"/>
            <a:satOff val="-1742"/>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Project Information</a:t>
          </a:r>
        </a:p>
      </dsp:txBody>
      <dsp:txXfrm>
        <a:off x="23970" y="528718"/>
        <a:ext cx="6852572" cy="443082"/>
      </dsp:txXfrm>
    </dsp:sp>
    <dsp:sp modelId="{F33F099E-CE7B-4C06-9C77-773B140D5DE4}">
      <dsp:nvSpPr>
        <dsp:cNvPr id="0" name=""/>
        <dsp:cNvSpPr/>
      </dsp:nvSpPr>
      <dsp:spPr>
        <a:xfrm>
          <a:off x="0" y="1009201"/>
          <a:ext cx="6900512" cy="491022"/>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Programmatic Information</a:t>
          </a:r>
        </a:p>
      </dsp:txBody>
      <dsp:txXfrm>
        <a:off x="23970" y="1033171"/>
        <a:ext cx="6852572" cy="443082"/>
      </dsp:txXfrm>
    </dsp:sp>
    <dsp:sp modelId="{37FC8224-F2DD-4A8F-A831-4458258D2DF4}">
      <dsp:nvSpPr>
        <dsp:cNvPr id="0" name=""/>
        <dsp:cNvSpPr/>
      </dsp:nvSpPr>
      <dsp:spPr>
        <a:xfrm>
          <a:off x="0" y="1513653"/>
          <a:ext cx="6900512" cy="491022"/>
        </a:xfrm>
        <a:prstGeom prst="roundRect">
          <a:avLst/>
        </a:prstGeom>
        <a:solidFill>
          <a:schemeClr val="accent5">
            <a:hueOff val="-2027563"/>
            <a:satOff val="-5226"/>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Problem Statement &amp; Analysis </a:t>
          </a:r>
        </a:p>
      </dsp:txBody>
      <dsp:txXfrm>
        <a:off x="23970" y="1537623"/>
        <a:ext cx="6852572" cy="443082"/>
      </dsp:txXfrm>
    </dsp:sp>
    <dsp:sp modelId="{EE5178FF-E9EB-4A69-81C2-74DAD1D79074}">
      <dsp:nvSpPr>
        <dsp:cNvPr id="0" name=""/>
        <dsp:cNvSpPr/>
      </dsp:nvSpPr>
      <dsp:spPr>
        <a:xfrm>
          <a:off x="0" y="2018106"/>
          <a:ext cx="6900512" cy="491022"/>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Goals, Objectives, &amp; Outcomes</a:t>
          </a:r>
        </a:p>
      </dsp:txBody>
      <dsp:txXfrm>
        <a:off x="23970" y="2042076"/>
        <a:ext cx="6852572" cy="443082"/>
      </dsp:txXfrm>
    </dsp:sp>
    <dsp:sp modelId="{77EC9803-E86A-4496-BA6D-61C228289743}">
      <dsp:nvSpPr>
        <dsp:cNvPr id="0" name=""/>
        <dsp:cNvSpPr/>
      </dsp:nvSpPr>
      <dsp:spPr>
        <a:xfrm>
          <a:off x="0" y="2522559"/>
          <a:ext cx="6900512" cy="49102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 Descriptions</a:t>
          </a:r>
        </a:p>
      </dsp:txBody>
      <dsp:txXfrm>
        <a:off x="23970" y="2546529"/>
        <a:ext cx="6852572" cy="443082"/>
      </dsp:txXfrm>
    </dsp:sp>
    <dsp:sp modelId="{E0DE02BF-030C-479B-8DA4-801A0D469B78}">
      <dsp:nvSpPr>
        <dsp:cNvPr id="0" name=""/>
        <dsp:cNvSpPr/>
      </dsp:nvSpPr>
      <dsp:spPr>
        <a:xfrm>
          <a:off x="0" y="3027011"/>
          <a:ext cx="6900512" cy="49102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Evidence Based/Best Practices</a:t>
          </a:r>
        </a:p>
      </dsp:txBody>
      <dsp:txXfrm>
        <a:off x="23970" y="3050981"/>
        <a:ext cx="6852572" cy="443082"/>
      </dsp:txXfrm>
    </dsp:sp>
    <dsp:sp modelId="{8FB65E4C-CA18-4060-9AE8-6D3DA86F7C1D}">
      <dsp:nvSpPr>
        <dsp:cNvPr id="0" name=""/>
        <dsp:cNvSpPr/>
      </dsp:nvSpPr>
      <dsp:spPr>
        <a:xfrm>
          <a:off x="0" y="3531464"/>
          <a:ext cx="6900512" cy="491022"/>
        </a:xfrm>
        <a:prstGeom prst="roundRect">
          <a:avLst/>
        </a:prstGeom>
        <a:solidFill>
          <a:schemeClr val="accent5">
            <a:hueOff val="-4730980"/>
            <a:satOff val="-12193"/>
            <a:lumOff val="-8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Use of Volunteers</a:t>
          </a:r>
        </a:p>
      </dsp:txBody>
      <dsp:txXfrm>
        <a:off x="23970" y="3555434"/>
        <a:ext cx="6852572" cy="443082"/>
      </dsp:txXfrm>
    </dsp:sp>
    <dsp:sp modelId="{0C656A1B-1934-46F6-A775-5761B33529D8}">
      <dsp:nvSpPr>
        <dsp:cNvPr id="0" name=""/>
        <dsp:cNvSpPr/>
      </dsp:nvSpPr>
      <dsp:spPr>
        <a:xfrm>
          <a:off x="0" y="4035916"/>
          <a:ext cx="6900512" cy="491022"/>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Budget</a:t>
          </a:r>
        </a:p>
      </dsp:txBody>
      <dsp:txXfrm>
        <a:off x="23970" y="4059886"/>
        <a:ext cx="6852572" cy="443082"/>
      </dsp:txXfrm>
    </dsp:sp>
    <dsp:sp modelId="{7A4B994C-0467-458D-B238-4E4544A0D03D}">
      <dsp:nvSpPr>
        <dsp:cNvPr id="0" name=""/>
        <dsp:cNvSpPr/>
      </dsp:nvSpPr>
      <dsp:spPr>
        <a:xfrm>
          <a:off x="0" y="4540369"/>
          <a:ext cx="6900512" cy="491022"/>
        </a:xfrm>
        <a:prstGeom prst="roundRect">
          <a:avLst/>
        </a:prstGeom>
        <a:solidFill>
          <a:schemeClr val="accent5">
            <a:hueOff val="-6082688"/>
            <a:satOff val="-15677"/>
            <a:lumOff val="-10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Budget Narrative</a:t>
          </a:r>
        </a:p>
      </dsp:txBody>
      <dsp:txXfrm>
        <a:off x="23970" y="4564339"/>
        <a:ext cx="6852572" cy="443082"/>
      </dsp:txXfrm>
    </dsp:sp>
    <dsp:sp modelId="{137595B7-615A-4323-BA9C-2A996DC9ED2E}">
      <dsp:nvSpPr>
        <dsp:cNvPr id="0" name=""/>
        <dsp:cNvSpPr/>
      </dsp:nvSpPr>
      <dsp:spPr>
        <a:xfrm>
          <a:off x="0" y="5044822"/>
          <a:ext cx="6900512" cy="49102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Attachments</a:t>
          </a:r>
        </a:p>
      </dsp:txBody>
      <dsp:txXfrm>
        <a:off x="23970" y="5068792"/>
        <a:ext cx="6852572" cy="4430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Points of Contact for the grant (CJI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Contact </a:t>
          </a:r>
          <a:endParaRPr lang="en-US" sz="1700" kern="1200" dirty="0"/>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dirty="0"/>
            <a:t>Audit </a:t>
          </a:r>
        </a:p>
        <a:p>
          <a:pPr marL="342900" lvl="2" indent="-171450" algn="l" defTabSz="755650">
            <a:lnSpc>
              <a:spcPct val="90000"/>
            </a:lnSpc>
            <a:spcBef>
              <a:spcPct val="0"/>
            </a:spcBef>
            <a:spcAft>
              <a:spcPct val="15000"/>
            </a:spcAft>
            <a:buChar char="•"/>
          </a:pPr>
          <a:r>
            <a:rPr lang="en-US" sz="1700" kern="1200" dirty="0"/>
            <a:t>If you receive more than $750,000 in </a:t>
          </a:r>
          <a:r>
            <a:rPr lang="en-US" sz="1700" b="1" kern="1200" dirty="0"/>
            <a:t>federal</a:t>
          </a:r>
          <a:r>
            <a:rPr lang="en-US" sz="1700" kern="1200" dirty="0"/>
            <a:t> grant funds, you are required to have an audit. This will be requested if CJI is aware that you receive more than $750,000.</a:t>
          </a:r>
        </a:p>
        <a:p>
          <a:pPr marL="342900" lvl="2" indent="-171450" algn="l" defTabSz="755650">
            <a:lnSpc>
              <a:spcPct val="90000"/>
            </a:lnSpc>
            <a:spcBef>
              <a:spcPct val="0"/>
            </a:spcBef>
            <a:spcAft>
              <a:spcPct val="15000"/>
            </a:spcAft>
            <a:buChar char="•"/>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Project Information</a:t>
          </a:r>
          <a:endParaRPr lang="en-US" sz="1700" kern="1200" dirty="0"/>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FVPSA grant</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Programmatic Information</a:t>
          </a:r>
          <a:endParaRPr lang="en-US" sz="1700" kern="1200" dirty="0"/>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Problem Statement &amp; Analysis </a:t>
          </a:r>
        </a:p>
      </dsp:txBody>
      <dsp:txXfrm>
        <a:off x="369523" y="5187944"/>
        <a:ext cx="4781362" cy="4528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287107"/>
          <a:ext cx="6900512" cy="28822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12420" rIns="53555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The goal should directly address the problem identified in the Problem Statement.</a:t>
          </a:r>
        </a:p>
        <a:p>
          <a:pPr marL="114300" lvl="1" indent="-114300" algn="l" defTabSz="666750">
            <a:lnSpc>
              <a:spcPct val="90000"/>
            </a:lnSpc>
            <a:spcBef>
              <a:spcPct val="0"/>
            </a:spcBef>
            <a:spcAft>
              <a:spcPct val="15000"/>
            </a:spcAft>
            <a:buChar char="•"/>
          </a:pPr>
          <a:r>
            <a:rPr lang="en-US" sz="1500" kern="1200" dirty="0"/>
            <a:t>Objectives are the steps needed to achieve goals. Objectives should be concrete, action-oriented, measurable and Specific, Measurable, Achievable, Realistic, Timely (SMART).</a:t>
          </a:r>
        </a:p>
        <a:p>
          <a:pPr marL="228600" lvl="2" indent="-114300" algn="l" defTabSz="666750">
            <a:lnSpc>
              <a:spcPct val="90000"/>
            </a:lnSpc>
            <a:spcBef>
              <a:spcPct val="0"/>
            </a:spcBef>
            <a:spcAft>
              <a:spcPct val="15000"/>
            </a:spcAft>
            <a:buChar char="•"/>
          </a:pPr>
          <a:r>
            <a:rPr lang="en-US" sz="1500" kern="1200" dirty="0"/>
            <a:t>Example of Objective: By September 2023, a minimum of 300 survivors of family violence will be provided supportive service. </a:t>
          </a:r>
        </a:p>
        <a:p>
          <a:pPr marL="114300" lvl="1" indent="-114300" algn="l" defTabSz="666750">
            <a:lnSpc>
              <a:spcPct val="90000"/>
            </a:lnSpc>
            <a:spcBef>
              <a:spcPct val="0"/>
            </a:spcBef>
            <a:spcAft>
              <a:spcPct val="15000"/>
            </a:spcAft>
            <a:buChar char="•"/>
          </a:pPr>
          <a:r>
            <a:rPr lang="en-US" sz="1500" kern="1200" dirty="0"/>
            <a:t>Outcomes measure objectives and are criteria for how the program is deemed to be effective.</a:t>
          </a:r>
        </a:p>
        <a:p>
          <a:pPr marL="228600" lvl="2" indent="-114300" algn="l" defTabSz="666750">
            <a:lnSpc>
              <a:spcPct val="90000"/>
            </a:lnSpc>
            <a:spcBef>
              <a:spcPct val="0"/>
            </a:spcBef>
            <a:spcAft>
              <a:spcPct val="15000"/>
            </a:spcAft>
            <a:buChar char="•"/>
          </a:pPr>
          <a:r>
            <a:rPr lang="en-US" sz="1500" kern="1200" dirty="0"/>
            <a:t>Example of Outcome: 85% of survivors will participate in case management with an advocate. </a:t>
          </a:r>
        </a:p>
      </dsp:txBody>
      <dsp:txXfrm>
        <a:off x="0" y="287107"/>
        <a:ext cx="6900512" cy="2882250"/>
      </dsp:txXfrm>
    </dsp:sp>
    <dsp:sp modelId="{2F50645F-4135-4679-B5AB-27836450C312}">
      <dsp:nvSpPr>
        <dsp:cNvPr id="0" name=""/>
        <dsp:cNvSpPr/>
      </dsp:nvSpPr>
      <dsp:spPr>
        <a:xfrm>
          <a:off x="345025" y="65707"/>
          <a:ext cx="4830358"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66750">
            <a:lnSpc>
              <a:spcPct val="90000"/>
            </a:lnSpc>
            <a:spcBef>
              <a:spcPct val="0"/>
            </a:spcBef>
            <a:spcAft>
              <a:spcPct val="35000"/>
            </a:spcAft>
            <a:buNone/>
          </a:pPr>
          <a:r>
            <a:rPr lang="en-US" sz="1500" kern="1200"/>
            <a:t>Goal, Objective, and Outcomes</a:t>
          </a:r>
          <a:endParaRPr lang="en-US" sz="1500" kern="1200" dirty="0"/>
        </a:p>
      </dsp:txBody>
      <dsp:txXfrm>
        <a:off x="366641" y="87323"/>
        <a:ext cx="4787126" cy="399568"/>
      </dsp:txXfrm>
    </dsp:sp>
    <dsp:sp modelId="{2375F742-61FF-4732-A683-B48767F1F6F6}">
      <dsp:nvSpPr>
        <dsp:cNvPr id="0" name=""/>
        <dsp:cNvSpPr/>
      </dsp:nvSpPr>
      <dsp:spPr>
        <a:xfrm>
          <a:off x="0" y="3471758"/>
          <a:ext cx="6900512" cy="6378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12420" rIns="53555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What? Who? Where? Why? When? How?</a:t>
          </a:r>
        </a:p>
      </dsp:txBody>
      <dsp:txXfrm>
        <a:off x="0" y="3471758"/>
        <a:ext cx="6900512" cy="637875"/>
      </dsp:txXfrm>
    </dsp:sp>
    <dsp:sp modelId="{D2282E75-9A52-47B2-9850-707EC2631640}">
      <dsp:nvSpPr>
        <dsp:cNvPr id="0" name=""/>
        <dsp:cNvSpPr/>
      </dsp:nvSpPr>
      <dsp:spPr>
        <a:xfrm>
          <a:off x="345025" y="3250358"/>
          <a:ext cx="4830358"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66750">
            <a:lnSpc>
              <a:spcPct val="90000"/>
            </a:lnSpc>
            <a:spcBef>
              <a:spcPct val="0"/>
            </a:spcBef>
            <a:spcAft>
              <a:spcPct val="35000"/>
            </a:spcAft>
            <a:buNone/>
          </a:pPr>
          <a:r>
            <a:rPr lang="en-US" sz="1500" kern="1200"/>
            <a:t>Program Description</a:t>
          </a:r>
          <a:endParaRPr lang="en-US" sz="1500" kern="1200" dirty="0"/>
        </a:p>
      </dsp:txBody>
      <dsp:txXfrm>
        <a:off x="366641" y="3271974"/>
        <a:ext cx="4787126" cy="399568"/>
      </dsp:txXfrm>
    </dsp:sp>
    <dsp:sp modelId="{1E734C95-4555-46ED-B5A1-04D77E298A53}">
      <dsp:nvSpPr>
        <dsp:cNvPr id="0" name=""/>
        <dsp:cNvSpPr/>
      </dsp:nvSpPr>
      <dsp:spPr>
        <a:xfrm>
          <a:off x="0" y="4412032"/>
          <a:ext cx="6900512"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4190633"/>
          <a:ext cx="4830358"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66750">
            <a:lnSpc>
              <a:spcPct val="90000"/>
            </a:lnSpc>
            <a:spcBef>
              <a:spcPct val="0"/>
            </a:spcBef>
            <a:spcAft>
              <a:spcPct val="35000"/>
            </a:spcAft>
            <a:buNone/>
          </a:pPr>
          <a:r>
            <a:rPr lang="en-US" sz="1500" kern="1200"/>
            <a:t>Evidence Based/Best Practice</a:t>
          </a:r>
          <a:endParaRPr lang="en-US" sz="1500" kern="1200" dirty="0"/>
        </a:p>
      </dsp:txBody>
      <dsp:txXfrm>
        <a:off x="366641" y="4212249"/>
        <a:ext cx="4787126" cy="399568"/>
      </dsp:txXfrm>
    </dsp:sp>
    <dsp:sp modelId="{A812EBE4-F34C-4D49-8727-A75AF6A794D7}">
      <dsp:nvSpPr>
        <dsp:cNvPr id="0" name=""/>
        <dsp:cNvSpPr/>
      </dsp:nvSpPr>
      <dsp:spPr>
        <a:xfrm>
          <a:off x="0" y="5092433"/>
          <a:ext cx="6900512"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0F20A0-FC57-4E86-8A25-0798C33B4C8E}">
      <dsp:nvSpPr>
        <dsp:cNvPr id="0" name=""/>
        <dsp:cNvSpPr/>
      </dsp:nvSpPr>
      <dsp:spPr>
        <a:xfrm>
          <a:off x="345025" y="4871033"/>
          <a:ext cx="4830358"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66750">
            <a:lnSpc>
              <a:spcPct val="90000"/>
            </a:lnSpc>
            <a:spcBef>
              <a:spcPct val="0"/>
            </a:spcBef>
            <a:spcAft>
              <a:spcPct val="35000"/>
            </a:spcAft>
            <a:buNone/>
          </a:pPr>
          <a:r>
            <a:rPr lang="en-US" sz="1500" kern="1200"/>
            <a:t>Use of Volunteers</a:t>
          </a:r>
          <a:endParaRPr lang="en-US" sz="1500" kern="1200" dirty="0"/>
        </a:p>
      </dsp:txBody>
      <dsp:txXfrm>
        <a:off x="366641" y="4892649"/>
        <a:ext cx="4787126"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C916A-A417-491C-824A-02826BE2D1AE}" type="datetimeFigureOut">
              <a:rPr lang="en-US" smtClean="0"/>
              <a:t>6/15/2023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CB258-05D8-4DC4-A083-0A2988749BCD}" type="slidenum">
              <a:rPr lang="en-US" smtClean="0"/>
              <a:t>‹#›</a:t>
            </a:fld>
            <a:endParaRPr lang="en-US"/>
          </a:p>
        </p:txBody>
      </p:sp>
    </p:spTree>
    <p:extLst>
      <p:ext uri="{BB962C8B-B14F-4D97-AF65-F5344CB8AC3E}">
        <p14:creationId xmlns:p14="http://schemas.microsoft.com/office/powerpoint/2010/main" val="336384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and welcome to the 2022-2023 FVPSA RFP Webinar. </a:t>
            </a:r>
          </a:p>
          <a:p>
            <a:endParaRPr lang="en-US" dirty="0"/>
          </a:p>
          <a:p>
            <a:r>
              <a:rPr lang="en-US" dirty="0"/>
              <a:t>For those of you who don’t know me, my name is Dalayna Anderson and I am the program specialist here at ICJI. </a:t>
            </a:r>
          </a:p>
          <a:p>
            <a:endParaRPr lang="en-US" dirty="0"/>
          </a:p>
          <a:p>
            <a:r>
              <a:rPr lang="en-US" dirty="0"/>
              <a:t>Also on the call today is Becky Venus who is a Senior Grant Manager and will be assisting me today during the presentation. She is going to keep an eye on the chat and help answer questions. </a:t>
            </a:r>
          </a:p>
          <a:p>
            <a:endParaRPr lang="en-US" dirty="0"/>
          </a:p>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a:t>
            </a:fld>
            <a:endParaRPr lang="en-US"/>
          </a:p>
        </p:txBody>
      </p:sp>
    </p:spTree>
    <p:extLst>
      <p:ext uri="{BB962C8B-B14F-4D97-AF65-F5344CB8AC3E}">
        <p14:creationId xmlns:p14="http://schemas.microsoft.com/office/powerpoint/2010/main" val="2348076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end of this slide: </a:t>
            </a:r>
          </a:p>
          <a:p>
            <a:endParaRPr lang="en-US" dirty="0"/>
          </a:p>
          <a:p>
            <a:r>
              <a:rPr lang="en-US" dirty="0"/>
              <a:t>There is a couple of great resources on our website located in Victim Services under training </a:t>
            </a:r>
          </a:p>
          <a:p>
            <a:r>
              <a:rPr lang="en-US" dirty="0"/>
              <a:t>1 is the grant writing webinar and then there is also a training on the subgrantee basic budget that helps walk through the whole spreadsheet. </a:t>
            </a:r>
          </a:p>
        </p:txBody>
      </p:sp>
      <p:sp>
        <p:nvSpPr>
          <p:cNvPr id="4" name="Slide Number Placeholder 3"/>
          <p:cNvSpPr>
            <a:spLocks noGrp="1"/>
          </p:cNvSpPr>
          <p:nvPr>
            <p:ph type="sldNum" sz="quarter" idx="5"/>
          </p:nvPr>
        </p:nvSpPr>
        <p:spPr/>
        <p:txBody>
          <a:bodyPr/>
          <a:lstStyle/>
          <a:p>
            <a:fld id="{590CB258-05D8-4DC4-A083-0A2988749BCD}" type="slidenum">
              <a:rPr lang="en-US" smtClean="0"/>
              <a:t>21</a:t>
            </a:fld>
            <a:endParaRPr lang="en-US"/>
          </a:p>
        </p:txBody>
      </p:sp>
    </p:spTree>
    <p:extLst>
      <p:ext uri="{BB962C8B-B14F-4D97-AF65-F5344CB8AC3E}">
        <p14:creationId xmlns:p14="http://schemas.microsoft.com/office/powerpoint/2010/main" val="81586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Becky is going to keep an eye on the chat and help answer questions. </a:t>
            </a:r>
          </a:p>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2</a:t>
            </a:fld>
            <a:endParaRPr lang="en-US"/>
          </a:p>
        </p:txBody>
      </p:sp>
    </p:spTree>
    <p:extLst>
      <p:ext uri="{BB962C8B-B14F-4D97-AF65-F5344CB8AC3E}">
        <p14:creationId xmlns:p14="http://schemas.microsoft.com/office/powerpoint/2010/main" val="2822915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 mindful of everyone’s time, I am not going to read through all of these. But these are all listed in the RFP. </a:t>
            </a:r>
          </a:p>
        </p:txBody>
      </p:sp>
      <p:sp>
        <p:nvSpPr>
          <p:cNvPr id="4" name="Slide Number Placeholder 3"/>
          <p:cNvSpPr>
            <a:spLocks noGrp="1"/>
          </p:cNvSpPr>
          <p:nvPr>
            <p:ph type="sldNum" sz="quarter" idx="5"/>
          </p:nvPr>
        </p:nvSpPr>
        <p:spPr/>
        <p:txBody>
          <a:bodyPr/>
          <a:lstStyle/>
          <a:p>
            <a:fld id="{590CB258-05D8-4DC4-A083-0A2988749BCD}" type="slidenum">
              <a:rPr lang="en-US" smtClean="0"/>
              <a:t>7</a:t>
            </a:fld>
            <a:endParaRPr lang="en-US"/>
          </a:p>
        </p:txBody>
      </p:sp>
    </p:spTree>
    <p:extLst>
      <p:ext uri="{BB962C8B-B14F-4D97-AF65-F5344CB8AC3E}">
        <p14:creationId xmlns:p14="http://schemas.microsoft.com/office/powerpoint/2010/main" val="3859452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access the different components of the application you will need to navigate to the forms menu. </a:t>
            </a:r>
          </a:p>
        </p:txBody>
      </p:sp>
      <p:sp>
        <p:nvSpPr>
          <p:cNvPr id="4" name="Slide Number Placeholder 3"/>
          <p:cNvSpPr>
            <a:spLocks noGrp="1"/>
          </p:cNvSpPr>
          <p:nvPr>
            <p:ph type="sldNum" sz="quarter" idx="5"/>
          </p:nvPr>
        </p:nvSpPr>
        <p:spPr/>
        <p:txBody>
          <a:bodyPr/>
          <a:lstStyle/>
          <a:p>
            <a:fld id="{590CB258-05D8-4DC4-A083-0A2988749BCD}" type="slidenum">
              <a:rPr lang="en-US" smtClean="0"/>
              <a:t>13</a:t>
            </a:fld>
            <a:endParaRPr lang="en-US"/>
          </a:p>
        </p:txBody>
      </p:sp>
    </p:spTree>
    <p:extLst>
      <p:ext uri="{BB962C8B-B14F-4D97-AF65-F5344CB8AC3E}">
        <p14:creationId xmlns:p14="http://schemas.microsoft.com/office/powerpoint/2010/main" val="443259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all the forms that will need to be completed </a:t>
            </a:r>
          </a:p>
        </p:txBody>
      </p:sp>
      <p:sp>
        <p:nvSpPr>
          <p:cNvPr id="4" name="Slide Number Placeholder 3"/>
          <p:cNvSpPr>
            <a:spLocks noGrp="1"/>
          </p:cNvSpPr>
          <p:nvPr>
            <p:ph type="sldNum" sz="quarter" idx="5"/>
          </p:nvPr>
        </p:nvSpPr>
        <p:spPr/>
        <p:txBody>
          <a:bodyPr/>
          <a:lstStyle/>
          <a:p>
            <a:fld id="{590CB258-05D8-4DC4-A083-0A2988749BCD}" type="slidenum">
              <a:rPr lang="en-US" smtClean="0"/>
              <a:t>14</a:t>
            </a:fld>
            <a:endParaRPr lang="en-US"/>
          </a:p>
        </p:txBody>
      </p:sp>
    </p:spTree>
    <p:extLst>
      <p:ext uri="{BB962C8B-B14F-4D97-AF65-F5344CB8AC3E}">
        <p14:creationId xmlns:p14="http://schemas.microsoft.com/office/powerpoint/2010/main" val="2822496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3689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499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grant does have a match requirement – </a:t>
            </a:r>
          </a:p>
          <a:p>
            <a:endParaRPr lang="en-US" dirty="0"/>
          </a:p>
          <a:p>
            <a:r>
              <a:rPr lang="en-US" dirty="0"/>
              <a:t>2 CFR Part 200 subpart 400</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0CB258-05D8-4DC4-A083-0A2988749BC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7074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0CB258-05D8-4DC4-A083-0A2988749BC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3038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054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3823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2523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4333121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2399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42268250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580933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2958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5106084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1219200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281373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749505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1319518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8596466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689724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98069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00789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54257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043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99159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64728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6/15/2023</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631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4144516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6/15/2023</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12189610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in.gov/cji/victim-services/resources/"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in.gov/cji/victim-services/family-violence-prevention-and-services-ac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38B4565-CF0E-409D-A7E9-1E5E1BB79F41}"/>
              </a:ext>
            </a:extLst>
          </p:cNvPr>
          <p:cNvSpPr>
            <a:spLocks noGrp="1"/>
          </p:cNvSpPr>
          <p:nvPr>
            <p:ph type="title"/>
          </p:nvPr>
        </p:nvSpPr>
        <p:spPr>
          <a:xfrm>
            <a:off x="660041" y="2767106"/>
            <a:ext cx="2880828" cy="3071906"/>
          </a:xfrm>
        </p:spPr>
        <p:txBody>
          <a:bodyPr vert="horz" lIns="91440" tIns="45720" rIns="91440" bIns="45720" rtlCol="0" anchor="t">
            <a:normAutofit/>
          </a:bodyPr>
          <a:lstStyle/>
          <a:p>
            <a:br>
              <a:rPr lang="en-US" sz="3100" b="0" i="0" u="none" strike="noStrike" kern="1200" baseline="0" dirty="0">
                <a:solidFill>
                  <a:srgbClr val="FFFFFF"/>
                </a:solidFill>
                <a:latin typeface="+mj-lt"/>
                <a:ea typeface="+mj-ea"/>
                <a:cs typeface="+mj-cs"/>
              </a:rPr>
            </a:br>
            <a:r>
              <a:rPr lang="en-US" sz="3100" b="1" i="0" u="none" strike="noStrike" kern="1200" baseline="0" dirty="0">
                <a:solidFill>
                  <a:srgbClr val="FFFFFF"/>
                </a:solidFill>
                <a:latin typeface="+mj-lt"/>
                <a:ea typeface="+mj-ea"/>
                <a:cs typeface="+mj-cs"/>
              </a:rPr>
              <a:t>2023-2024 Family Violence Prevention and Services Act (FVPSA) </a:t>
            </a:r>
            <a:r>
              <a:rPr lang="en-US" sz="3100" b="1" kern="1200" dirty="0">
                <a:solidFill>
                  <a:srgbClr val="FFFFFF"/>
                </a:solidFill>
                <a:latin typeface="+mj-lt"/>
                <a:ea typeface="+mj-ea"/>
                <a:cs typeface="+mj-cs"/>
              </a:rPr>
              <a:t>RFP Webinar</a:t>
            </a:r>
          </a:p>
        </p:txBody>
      </p:sp>
      <p:sp>
        <p:nvSpPr>
          <p:cNvPr id="9" name="Subtitle 2">
            <a:extLst>
              <a:ext uri="{FF2B5EF4-FFF2-40B4-BE49-F238E27FC236}">
                <a16:creationId xmlns:a16="http://schemas.microsoft.com/office/drawing/2014/main" id="{80B758F4-7E88-411F-8178-09F0D4179539}"/>
              </a:ext>
            </a:extLst>
          </p:cNvPr>
          <p:cNvSpPr txBox="1">
            <a:spLocks/>
          </p:cNvSpPr>
          <p:nvPr/>
        </p:nvSpPr>
        <p:spPr>
          <a:xfrm>
            <a:off x="10072090" y="5381702"/>
            <a:ext cx="2919738" cy="1494117"/>
          </a:xfrm>
          <a:prstGeom prst="rect">
            <a:avLst/>
          </a:prstGeom>
        </p:spPr>
        <p:txBody>
          <a:bodyPr vert="horz" lIns="91440" tIns="45720" rIns="91440" bIns="45720" rtlCol="0" anchor="b">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2000" dirty="0"/>
              <a:t>June 15, 2023</a:t>
            </a:r>
            <a:endParaRPr lang="en-US" sz="2000" kern="1200" dirty="0">
              <a:latin typeface="+mn-lt"/>
              <a:ea typeface="+mn-ea"/>
              <a:cs typeface="+mn-cs"/>
            </a:endParaRPr>
          </a:p>
        </p:txBody>
      </p:sp>
      <p:pic>
        <p:nvPicPr>
          <p:cNvPr id="11" name="Picture 10" descr="A picture containing drawing&#10;&#10;Description automatically generated">
            <a:extLst>
              <a:ext uri="{FF2B5EF4-FFF2-40B4-BE49-F238E27FC236}">
                <a16:creationId xmlns:a16="http://schemas.microsoft.com/office/drawing/2014/main" id="{48E6F93F-1577-4AB1-AD65-FFEAA2E32693}"/>
              </a:ext>
            </a:extLst>
          </p:cNvPr>
          <p:cNvPicPr>
            <a:picLocks noChangeAspect="1"/>
          </p:cNvPicPr>
          <p:nvPr/>
        </p:nvPicPr>
        <p:blipFill>
          <a:blip r:embed="rId3"/>
          <a:stretch>
            <a:fillRect/>
          </a:stretch>
        </p:blipFill>
        <p:spPr>
          <a:xfrm>
            <a:off x="4502428" y="881924"/>
            <a:ext cx="7225748" cy="5094151"/>
          </a:xfrm>
          <a:prstGeom prst="rect">
            <a:avLst/>
          </a:prstGeom>
        </p:spPr>
      </p:pic>
    </p:spTree>
    <p:extLst>
      <p:ext uri="{BB962C8B-B14F-4D97-AF65-F5344CB8AC3E}">
        <p14:creationId xmlns:p14="http://schemas.microsoft.com/office/powerpoint/2010/main" val="2106878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79B0FA-50BA-4A87-A77D-86AA2A9C7195}"/>
              </a:ext>
            </a:extLst>
          </p:cNvPr>
          <p:cNvSpPr>
            <a:spLocks noGrp="1"/>
          </p:cNvSpPr>
          <p:nvPr>
            <p:ph type="title"/>
          </p:nvPr>
        </p:nvSpPr>
        <p:spPr>
          <a:xfrm>
            <a:off x="6406055" y="780057"/>
            <a:ext cx="4947745" cy="2828462"/>
          </a:xfrm>
        </p:spPr>
        <p:txBody>
          <a:bodyPr vert="horz" lIns="91440" tIns="45720" rIns="91440" bIns="45720" rtlCol="0" anchor="b">
            <a:normAutofit/>
          </a:bodyPr>
          <a:lstStyle/>
          <a:p>
            <a:r>
              <a:rPr lang="en-US" sz="6000" kern="1200" dirty="0">
                <a:solidFill>
                  <a:schemeClr val="tx1"/>
                </a:solidFill>
                <a:latin typeface="+mj-lt"/>
                <a:ea typeface="+mj-ea"/>
                <a:cs typeface="+mj-cs"/>
              </a:rPr>
              <a:t>Initiating an application in IntelliGrants</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683AF13A-2BA6-4E62-A239-D349752E9D80}"/>
              </a:ext>
            </a:extLst>
          </p:cNvPr>
          <p:cNvSpPr txBox="1"/>
          <p:nvPr/>
        </p:nvSpPr>
        <p:spPr>
          <a:xfrm>
            <a:off x="6776435" y="3629776"/>
            <a:ext cx="2635145" cy="369332"/>
          </a:xfrm>
          <a:prstGeom prst="rect">
            <a:avLst/>
          </a:prstGeom>
          <a:noFill/>
        </p:spPr>
        <p:txBody>
          <a:bodyPr wrap="none" rtlCol="0">
            <a:spAutoFit/>
          </a:bodyPr>
          <a:lstStyle/>
          <a:p>
            <a:r>
              <a:rPr lang="en-US" u="sng" dirty="0">
                <a:solidFill>
                  <a:srgbClr val="0070C0"/>
                </a:solidFill>
              </a:rPr>
              <a:t>https://intelligrants.in.gov</a:t>
            </a:r>
          </a:p>
        </p:txBody>
      </p:sp>
    </p:spTree>
    <p:extLst>
      <p:ext uri="{BB962C8B-B14F-4D97-AF65-F5344CB8AC3E}">
        <p14:creationId xmlns:p14="http://schemas.microsoft.com/office/powerpoint/2010/main" val="3382294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6" name="TextBox 5">
            <a:extLst>
              <a:ext uri="{FF2B5EF4-FFF2-40B4-BE49-F238E27FC236}">
                <a16:creationId xmlns:a16="http://schemas.microsoft.com/office/drawing/2014/main" id="{234E221A-33BC-70CC-D6E7-F5A5AA2C28B8}"/>
              </a:ext>
            </a:extLst>
          </p:cNvPr>
          <p:cNvSpPr txBox="1"/>
          <p:nvPr/>
        </p:nvSpPr>
        <p:spPr>
          <a:xfrm>
            <a:off x="8981699" y="690663"/>
            <a:ext cx="3042043" cy="5970865"/>
          </a:xfrm>
          <a:prstGeom prst="rect">
            <a:avLst/>
          </a:prstGeom>
          <a:noFill/>
        </p:spPr>
        <p:txBody>
          <a:bodyPr wrap="square" rtlCol="0">
            <a:spAutoFit/>
          </a:bodyPr>
          <a:lstStyle/>
          <a:p>
            <a:pPr marL="285750" indent="-285750">
              <a:buFont typeface="Arial" panose="020B0604020202020204" pitchFamily="34" charset="0"/>
              <a:buChar char="•"/>
            </a:pPr>
            <a:r>
              <a:rPr lang="en-US" sz="1600" dirty="0"/>
              <a:t>Log into your </a:t>
            </a:r>
            <a:r>
              <a:rPr lang="en-US" sz="1600" dirty="0" err="1"/>
              <a:t>IntelliGrants</a:t>
            </a:r>
            <a:r>
              <a:rPr lang="en-US" sz="1600" dirty="0"/>
              <a:t> account</a:t>
            </a:r>
          </a:p>
          <a:p>
            <a:pPr marL="742950" lvl="1" indent="-285750">
              <a:buFont typeface="Arial" panose="020B0604020202020204" pitchFamily="34" charset="0"/>
              <a:buChar char="•"/>
            </a:pPr>
            <a:r>
              <a:rPr lang="en-US" sz="1600" dirty="0"/>
              <a:t>If you do not have an account, then you can obtain one on the home screen of </a:t>
            </a:r>
            <a:r>
              <a:rPr lang="en-US" sz="1600" dirty="0" err="1"/>
              <a:t>intelligrants</a:t>
            </a:r>
            <a:r>
              <a:rPr lang="en-US" sz="1600" dirty="0"/>
              <a:t> (New User?)</a:t>
            </a:r>
          </a:p>
          <a:p>
            <a:pPr lvl="1"/>
            <a:endParaRPr lang="en-US" sz="1600" dirty="0"/>
          </a:p>
          <a:p>
            <a:pPr marL="285750" indent="-285750">
              <a:buFont typeface="Arial" panose="020B0604020202020204" pitchFamily="34" charset="0"/>
              <a:buChar char="•"/>
            </a:pPr>
            <a:r>
              <a:rPr lang="en-US" sz="1600" dirty="0"/>
              <a:t>On the “</a:t>
            </a:r>
            <a:r>
              <a:rPr lang="en-US" sz="1600" b="1" dirty="0"/>
              <a:t>MY HOME</a:t>
            </a:r>
            <a:r>
              <a:rPr lang="en-US" sz="1600" dirty="0"/>
              <a:t>” page access the “</a:t>
            </a:r>
            <a:r>
              <a:rPr lang="en-US" sz="1600" b="1" dirty="0"/>
              <a:t>VIEW AVAILABLE PROPOSALS</a:t>
            </a:r>
            <a:r>
              <a:rPr lang="en-US" sz="1600" dirty="0"/>
              <a:t>” section</a:t>
            </a:r>
          </a:p>
          <a:p>
            <a:endParaRPr lang="en-US" sz="1600" dirty="0"/>
          </a:p>
          <a:p>
            <a:pPr marL="285750" indent="-285750">
              <a:buFont typeface="Arial" panose="020B0604020202020204" pitchFamily="34" charset="0"/>
              <a:buChar char="•"/>
            </a:pPr>
            <a:r>
              <a:rPr lang="en-US" sz="1600" dirty="0"/>
              <a:t>Click on </a:t>
            </a:r>
            <a:r>
              <a:rPr lang="en-US" sz="1600" b="1" dirty="0"/>
              <a:t>VIEW OPPORTUNITIES</a:t>
            </a:r>
          </a:p>
          <a:p>
            <a:endParaRPr lang="en-US" sz="1600" b="1" dirty="0"/>
          </a:p>
          <a:p>
            <a:pPr marL="285750" indent="-285750">
              <a:buFont typeface="Arial" panose="020B0604020202020204" pitchFamily="34" charset="0"/>
              <a:buChar char="•"/>
            </a:pPr>
            <a:r>
              <a:rPr lang="en-US" sz="1600" dirty="0" err="1"/>
              <a:t>Intelligrants</a:t>
            </a:r>
            <a:r>
              <a:rPr lang="en-US" sz="1600" dirty="0"/>
              <a:t> will take you to the My Opportunities page </a:t>
            </a:r>
          </a:p>
          <a:p>
            <a:endParaRPr lang="en-US" sz="1600" dirty="0"/>
          </a:p>
          <a:p>
            <a:pPr marL="285750" indent="-285750">
              <a:buFont typeface="Arial" panose="020B0604020202020204" pitchFamily="34" charset="0"/>
              <a:buChar char="•"/>
            </a:pPr>
            <a:r>
              <a:rPr lang="en-US" sz="1600" dirty="0"/>
              <a:t>Access the </a:t>
            </a:r>
            <a:r>
              <a:rPr lang="en-US" sz="1600" b="1" dirty="0"/>
              <a:t>2023 Family Violence Prevention &amp; Services Act Grant (FVPSA) </a:t>
            </a:r>
            <a:r>
              <a:rPr lang="en-US" sz="1600" dirty="0"/>
              <a:t>Application</a:t>
            </a:r>
          </a:p>
          <a:p>
            <a:r>
              <a:rPr lang="en-US" sz="1600" dirty="0"/>
              <a:t> </a:t>
            </a:r>
          </a:p>
          <a:p>
            <a:pPr marL="285750" indent="-285750">
              <a:buFont typeface="Arial" panose="020B0604020202020204" pitchFamily="34" charset="0"/>
              <a:buChar char="•"/>
            </a:pPr>
            <a:r>
              <a:rPr lang="en-US" sz="1600" dirty="0"/>
              <a:t>Select “</a:t>
            </a:r>
            <a:r>
              <a:rPr lang="en-US" sz="1600" b="1" dirty="0"/>
              <a:t>Apply Now</a:t>
            </a:r>
            <a:r>
              <a:rPr lang="en-US" sz="1600" dirty="0"/>
              <a:t>”</a:t>
            </a:r>
          </a:p>
          <a:p>
            <a:endParaRPr lang="en-US" sz="1400" dirty="0"/>
          </a:p>
        </p:txBody>
      </p:sp>
      <p:pic>
        <p:nvPicPr>
          <p:cNvPr id="7" name="Picture 6" descr="Graphical user interface, text, application&#10;&#10;Description automatically generated">
            <a:extLst>
              <a:ext uri="{FF2B5EF4-FFF2-40B4-BE49-F238E27FC236}">
                <a16:creationId xmlns:a16="http://schemas.microsoft.com/office/drawing/2014/main" id="{E78833C9-FA8B-B3AF-3FE4-C6D79910DFBF}"/>
              </a:ext>
            </a:extLst>
          </p:cNvPr>
          <p:cNvPicPr>
            <a:picLocks noChangeAspect="1"/>
          </p:cNvPicPr>
          <p:nvPr/>
        </p:nvPicPr>
        <p:blipFill>
          <a:blip r:embed="rId2"/>
          <a:stretch>
            <a:fillRect/>
          </a:stretch>
        </p:blipFill>
        <p:spPr>
          <a:xfrm>
            <a:off x="247730" y="758074"/>
            <a:ext cx="8568759" cy="4562863"/>
          </a:xfrm>
          <a:prstGeom prst="rect">
            <a:avLst/>
          </a:prstGeom>
        </p:spPr>
      </p:pic>
      <p:sp>
        <p:nvSpPr>
          <p:cNvPr id="9" name="Rectangle 8">
            <a:extLst>
              <a:ext uri="{FF2B5EF4-FFF2-40B4-BE49-F238E27FC236}">
                <a16:creationId xmlns:a16="http://schemas.microsoft.com/office/drawing/2014/main" id="{A70FB582-6656-88FD-339C-8B80E3B93B61}"/>
              </a:ext>
            </a:extLst>
          </p:cNvPr>
          <p:cNvSpPr/>
          <p:nvPr/>
        </p:nvSpPr>
        <p:spPr>
          <a:xfrm>
            <a:off x="140875" y="4125333"/>
            <a:ext cx="4966526" cy="1201208"/>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1930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9E0F03E-5193-4093-8649-6D018FC2F68A}"/>
              </a:ext>
            </a:extLst>
          </p:cNvPr>
          <p:cNvSpPr>
            <a:spLocks noGrp="1"/>
          </p:cNvSpPr>
          <p:nvPr>
            <p:ph type="ctrTitle"/>
          </p:nvPr>
        </p:nvSpPr>
        <p:spPr>
          <a:xfrm>
            <a:off x="1524000" y="2776538"/>
            <a:ext cx="9144000" cy="1381188"/>
          </a:xfrm>
        </p:spPr>
        <p:txBody>
          <a:bodyPr anchor="ctr">
            <a:normAutofit/>
          </a:bodyPr>
          <a:lstStyle/>
          <a:p>
            <a:r>
              <a:rPr lang="en-US" sz="4000" dirty="0">
                <a:solidFill>
                  <a:schemeClr val="bg2"/>
                </a:solidFill>
              </a:rPr>
              <a:t>FVPSA Application</a:t>
            </a:r>
          </a:p>
        </p:txBody>
      </p:sp>
    </p:spTree>
    <p:extLst>
      <p:ext uri="{BB962C8B-B14F-4D97-AF65-F5344CB8AC3E}">
        <p14:creationId xmlns:p14="http://schemas.microsoft.com/office/powerpoint/2010/main" val="928515472"/>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D1D8088-559A-46A5-A801-CDF0B9476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3E2E96F-17F7-4C8C-BDF1-6BB90A0C1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2380868"/>
            <a:ext cx="11982332" cy="2087795"/>
            <a:chOff x="143163" y="5763486"/>
            <a:chExt cx="11982332" cy="739555"/>
          </a:xfrm>
        </p:grpSpPr>
        <p:sp>
          <p:nvSpPr>
            <p:cNvPr id="14" name="Rectangle 13">
              <a:extLst>
                <a:ext uri="{FF2B5EF4-FFF2-40B4-BE49-F238E27FC236}">
                  <a16:creationId xmlns:a16="http://schemas.microsoft.com/office/drawing/2014/main" id="{846BD00C-9313-4A22-94F7-3875A46C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1EAF30D0-AA67-427C-9938-A2C8A9B5D5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A8CAD96-F1E5-4FF4-9388-6075BF24C898}"/>
              </a:ext>
            </a:extLst>
          </p:cNvPr>
          <p:cNvPicPr>
            <a:picLocks noChangeAspect="1"/>
          </p:cNvPicPr>
          <p:nvPr/>
        </p:nvPicPr>
        <p:blipFill>
          <a:blip r:embed="rId3"/>
          <a:stretch>
            <a:fillRect/>
          </a:stretch>
        </p:blipFill>
        <p:spPr>
          <a:xfrm>
            <a:off x="789196" y="143896"/>
            <a:ext cx="10141010" cy="5493047"/>
          </a:xfrm>
          <a:prstGeom prst="rect">
            <a:avLst/>
          </a:prstGeom>
        </p:spPr>
      </p:pic>
      <p:sp>
        <p:nvSpPr>
          <p:cNvPr id="7" name="Rectangle 6">
            <a:extLst>
              <a:ext uri="{FF2B5EF4-FFF2-40B4-BE49-F238E27FC236}">
                <a16:creationId xmlns:a16="http://schemas.microsoft.com/office/drawing/2014/main" id="{088FA468-E0F1-41FD-BD13-403F98CA7B76}"/>
              </a:ext>
            </a:extLst>
          </p:cNvPr>
          <p:cNvSpPr/>
          <p:nvPr/>
        </p:nvSpPr>
        <p:spPr>
          <a:xfrm>
            <a:off x="1540042" y="485722"/>
            <a:ext cx="1443789" cy="704730"/>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Down 7">
            <a:extLst>
              <a:ext uri="{FF2B5EF4-FFF2-40B4-BE49-F238E27FC236}">
                <a16:creationId xmlns:a16="http://schemas.microsoft.com/office/drawing/2014/main" id="{8C2F30EA-5E99-49E2-BEC2-FBD5625D30B9}"/>
              </a:ext>
            </a:extLst>
          </p:cNvPr>
          <p:cNvSpPr/>
          <p:nvPr/>
        </p:nvSpPr>
        <p:spPr>
          <a:xfrm rot="9529491">
            <a:off x="2030514" y="1347595"/>
            <a:ext cx="1090863" cy="208779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22F4D950-4099-689B-1BFC-4CD99C0AA957}"/>
              </a:ext>
            </a:extLst>
          </p:cNvPr>
          <p:cNvPicPr>
            <a:picLocks noChangeAspect="1"/>
          </p:cNvPicPr>
          <p:nvPr/>
        </p:nvPicPr>
        <p:blipFill>
          <a:blip r:embed="rId4"/>
          <a:stretch>
            <a:fillRect/>
          </a:stretch>
        </p:blipFill>
        <p:spPr>
          <a:xfrm>
            <a:off x="3461627" y="1708356"/>
            <a:ext cx="2630990" cy="398635"/>
          </a:xfrm>
          <a:prstGeom prst="rect">
            <a:avLst/>
          </a:prstGeom>
        </p:spPr>
      </p:pic>
    </p:spTree>
    <p:extLst>
      <p:ext uri="{BB962C8B-B14F-4D97-AF65-F5344CB8AC3E}">
        <p14:creationId xmlns:p14="http://schemas.microsoft.com/office/powerpoint/2010/main" val="4000676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2"/>
            <a:ext cx="3902420" cy="423563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65EC62A-8042-4051-939E-F66C45183A34}"/>
              </a:ext>
            </a:extLst>
          </p:cNvPr>
          <p:cNvSpPr>
            <a:spLocks noGrp="1"/>
          </p:cNvSpPr>
          <p:nvPr>
            <p:ph type="title"/>
          </p:nvPr>
        </p:nvSpPr>
        <p:spPr>
          <a:xfrm>
            <a:off x="734664" y="930530"/>
            <a:ext cx="3361677" cy="3275019"/>
          </a:xfrm>
        </p:spPr>
        <p:txBody>
          <a:bodyPr vert="horz" lIns="91440" tIns="45720" rIns="91440" bIns="45720" rtlCol="0" anchor="ctr">
            <a:normAutofit/>
          </a:bodyPr>
          <a:lstStyle/>
          <a:p>
            <a:r>
              <a:rPr lang="en-US" sz="5000" dirty="0">
                <a:solidFill>
                  <a:srgbClr val="FFFFFF"/>
                </a:solidFill>
              </a:rPr>
              <a:t>Forms that need to be completed:	</a:t>
            </a:r>
          </a:p>
        </p:txBody>
      </p:sp>
      <p:sp>
        <p:nvSpPr>
          <p:cNvPr id="18"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843002"/>
            <a:ext cx="2391411" cy="1564776"/>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3417" y="4843002"/>
            <a:ext cx="1351062" cy="1568472"/>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B1B1B"/>
              </a:solidFill>
            </a:endParaRPr>
          </a:p>
        </p:txBody>
      </p:sp>
      <p:graphicFrame>
        <p:nvGraphicFramePr>
          <p:cNvPr id="5" name="Content Placeholder 2">
            <a:extLst>
              <a:ext uri="{FF2B5EF4-FFF2-40B4-BE49-F238E27FC236}">
                <a16:creationId xmlns:a16="http://schemas.microsoft.com/office/drawing/2014/main" id="{965A24CD-D89C-4FA8-A1CB-8ACF31FE87EC}"/>
              </a:ext>
            </a:extLst>
          </p:cNvPr>
          <p:cNvGraphicFramePr>
            <a:graphicFrameLocks noGrp="1"/>
          </p:cNvGraphicFramePr>
          <p:nvPr>
            <p:ph idx="1"/>
            <p:extLst>
              <p:ext uri="{D42A27DB-BD31-4B8C-83A1-F6EECF244321}">
                <p14:modId xmlns:p14="http://schemas.microsoft.com/office/powerpoint/2010/main" val="105109783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7638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16DBDE4-2CB0-44F5-A5D0-EFD06297F47D}"/>
              </a:ext>
            </a:extLst>
          </p:cNvPr>
          <p:cNvSpPr txBox="1"/>
          <p:nvPr/>
        </p:nvSpPr>
        <p:spPr>
          <a:xfrm>
            <a:off x="821966" y="976478"/>
            <a:ext cx="3550920" cy="280076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rPr>
              <a:t>Forms that need to be completed Cont.</a:t>
            </a:r>
          </a:p>
        </p:txBody>
      </p:sp>
      <p:graphicFrame>
        <p:nvGraphicFramePr>
          <p:cNvPr id="9" name="Content Placeholder 2">
            <a:extLst>
              <a:ext uri="{FF2B5EF4-FFF2-40B4-BE49-F238E27FC236}">
                <a16:creationId xmlns:a16="http://schemas.microsoft.com/office/drawing/2014/main" id="{82D5F4F8-4C86-9C45-BB1B-9C54BFA822FB}"/>
              </a:ext>
            </a:extLst>
          </p:cNvPr>
          <p:cNvGraphicFramePr>
            <a:graphicFrameLocks noGrp="1"/>
          </p:cNvGraphicFramePr>
          <p:nvPr>
            <p:ph idx="1"/>
            <p:extLst>
              <p:ext uri="{D42A27DB-BD31-4B8C-83A1-F6EECF244321}">
                <p14:modId xmlns:p14="http://schemas.microsoft.com/office/powerpoint/2010/main" val="270906086"/>
              </p:ext>
            </p:extLst>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52194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16DBDE4-2CB0-44F5-A5D0-EFD06297F47D}"/>
              </a:ext>
            </a:extLst>
          </p:cNvPr>
          <p:cNvSpPr txBox="1"/>
          <p:nvPr/>
        </p:nvSpPr>
        <p:spPr>
          <a:xfrm>
            <a:off x="821966" y="976478"/>
            <a:ext cx="3550920" cy="280076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rPr>
              <a:t>Forms that need to be completed Cont.</a:t>
            </a:r>
          </a:p>
        </p:txBody>
      </p:sp>
      <p:graphicFrame>
        <p:nvGraphicFramePr>
          <p:cNvPr id="4" name="Content Placeholder 2">
            <a:extLst>
              <a:ext uri="{FF2B5EF4-FFF2-40B4-BE49-F238E27FC236}">
                <a16:creationId xmlns:a16="http://schemas.microsoft.com/office/drawing/2014/main" id="{8F2A1FBA-F309-8C38-01F3-A626D6FFFAED}"/>
              </a:ext>
            </a:extLst>
          </p:cNvPr>
          <p:cNvGraphicFramePr>
            <a:graphicFrameLocks noGrp="1"/>
          </p:cNvGraphicFramePr>
          <p:nvPr>
            <p:ph idx="1"/>
            <p:extLst>
              <p:ext uri="{D42A27DB-BD31-4B8C-83A1-F6EECF244321}">
                <p14:modId xmlns:p14="http://schemas.microsoft.com/office/powerpoint/2010/main" val="307555571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2980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7879E9A9-AF63-4C44-B52A-C6CE4D4EC6D8}"/>
              </a:ext>
            </a:extLst>
          </p:cNvPr>
          <p:cNvSpPr txBox="1"/>
          <p:nvPr/>
        </p:nvSpPr>
        <p:spPr>
          <a:xfrm>
            <a:off x="6297233" y="518400"/>
            <a:ext cx="4771607" cy="5837949"/>
          </a:xfrm>
          <a:prstGeom prst="rect">
            <a:avLst/>
          </a:prstGeom>
        </p:spPr>
        <p:txBody>
          <a:bodyPr vert="horz" lIns="91440" tIns="45720" rIns="91440" bIns="45720" rtlCol="0" anchor="ctr">
            <a:normAutofit/>
          </a:bodyPr>
          <a:lstStyle/>
          <a:p>
            <a:pPr>
              <a:lnSpc>
                <a:spcPct val="90000"/>
              </a:lnSpc>
              <a:spcAft>
                <a:spcPts val="600"/>
              </a:spcAft>
            </a:pPr>
            <a:r>
              <a:rPr lang="en-US" sz="2000" b="0" i="0" u="none" strike="noStrike" baseline="0" dirty="0">
                <a:solidFill>
                  <a:schemeClr val="tx1">
                    <a:alpha val="80000"/>
                  </a:schemeClr>
                </a:solidFill>
              </a:rPr>
              <a:t>All grants from ICJI Victim Services are reimbursement grants, which means that agency must first occur the expense prior to CJI reimbursing for the expense. Verification of expenses along with verification of payment of expenses must be provided to ICJI on a monthly or quarterly basis prior to reimbursement of expenses by ICJI. </a:t>
            </a:r>
          </a:p>
          <a:p>
            <a:pPr>
              <a:lnSpc>
                <a:spcPct val="90000"/>
              </a:lnSpc>
              <a:spcAft>
                <a:spcPts val="600"/>
              </a:spcAft>
            </a:pPr>
            <a:endParaRPr lang="en-US" sz="2000" dirty="0">
              <a:solidFill>
                <a:schemeClr val="tx1">
                  <a:alpha val="80000"/>
                </a:schemeClr>
              </a:solidFill>
            </a:endParaRPr>
          </a:p>
          <a:p>
            <a:pPr>
              <a:lnSpc>
                <a:spcPct val="90000"/>
              </a:lnSpc>
              <a:spcAft>
                <a:spcPts val="600"/>
              </a:spcAft>
            </a:pPr>
            <a:endParaRPr lang="en-US" sz="2000" dirty="0">
              <a:solidFill>
                <a:schemeClr val="tx1">
                  <a:alpha val="80000"/>
                </a:schemeClr>
              </a:solidFill>
            </a:endParaRPr>
          </a:p>
          <a:p>
            <a:pPr>
              <a:lnSpc>
                <a:spcPct val="90000"/>
              </a:lnSpc>
              <a:spcAft>
                <a:spcPts val="600"/>
              </a:spcAft>
            </a:pPr>
            <a:r>
              <a:rPr lang="en-US" sz="2000" dirty="0">
                <a:solidFill>
                  <a:schemeClr val="tx1">
                    <a:alpha val="80000"/>
                  </a:schemeClr>
                </a:solidFill>
              </a:rPr>
              <a:t>Match requirement for FVPSA is 20% of the project cost</a:t>
            </a:r>
          </a:p>
        </p:txBody>
      </p:sp>
      <p:sp>
        <p:nvSpPr>
          <p:cNvPr id="2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B2F10F-2250-46B1-975F-930C14686450}"/>
              </a:ext>
            </a:extLst>
          </p:cNvPr>
          <p:cNvSpPr txBox="1"/>
          <p:nvPr/>
        </p:nvSpPr>
        <p:spPr>
          <a:xfrm>
            <a:off x="1045332" y="2455750"/>
            <a:ext cx="4050579" cy="1938992"/>
          </a:xfrm>
          <a:prstGeom prst="rect">
            <a:avLst/>
          </a:prstGeom>
          <a:noFill/>
        </p:spPr>
        <p:txBody>
          <a:bodyPr wrap="square" rtlCol="0">
            <a:spAutoFit/>
          </a:bodyPr>
          <a:lstStyle/>
          <a:p>
            <a:pPr algn="ctr"/>
            <a:r>
              <a:rPr lang="en-US" sz="6000" dirty="0">
                <a:solidFill>
                  <a:schemeClr val="bg1"/>
                </a:solidFill>
              </a:rPr>
              <a:t>Important Notes</a:t>
            </a:r>
          </a:p>
        </p:txBody>
      </p:sp>
    </p:spTree>
    <p:extLst>
      <p:ext uri="{BB962C8B-B14F-4D97-AF65-F5344CB8AC3E}">
        <p14:creationId xmlns:p14="http://schemas.microsoft.com/office/powerpoint/2010/main" val="3870931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494675" y="1487272"/>
            <a:ext cx="3124451" cy="2743200"/>
          </a:xfrm>
          <a:prstGeom prst="ellipse">
            <a:avLst/>
          </a:prstGeom>
          <a:solidFill>
            <a:srgbClr val="262626"/>
          </a:solidFill>
          <a:ln w="174625" cmpd="thinThick">
            <a:solidFill>
              <a:srgbClr val="262626"/>
            </a:solidFill>
          </a:ln>
        </p:spPr>
        <p:txBody>
          <a:bodyPr>
            <a:normAutofit/>
          </a:bodyPr>
          <a:lstStyle/>
          <a:p>
            <a:pPr algn="ctr"/>
            <a:r>
              <a:rPr lang="en-US" sz="2600" dirty="0">
                <a:solidFill>
                  <a:srgbClr val="FFFFFF"/>
                </a:solidFill>
              </a:rPr>
              <a:t>MATCH REQUIREMENT</a:t>
            </a:r>
          </a:p>
        </p:txBody>
      </p:sp>
      <p:sp>
        <p:nvSpPr>
          <p:cNvPr id="7" name="Content Placeholder 6">
            <a:extLst>
              <a:ext uri="{FF2B5EF4-FFF2-40B4-BE49-F238E27FC236}">
                <a16:creationId xmlns:a16="http://schemas.microsoft.com/office/drawing/2014/main" id="{F9640AB6-7842-106A-B214-40B26DC3210A}"/>
              </a:ext>
            </a:extLst>
          </p:cNvPr>
          <p:cNvSpPr>
            <a:spLocks noGrp="1"/>
          </p:cNvSpPr>
          <p:nvPr>
            <p:ph idx="1"/>
          </p:nvPr>
        </p:nvSpPr>
        <p:spPr>
          <a:xfrm>
            <a:off x="4363876" y="427979"/>
            <a:ext cx="6880485" cy="5441429"/>
          </a:xfrm>
        </p:spPr>
        <p:txBody>
          <a:bodyPr>
            <a:normAutofit/>
          </a:bodyPr>
          <a:lstStyle/>
          <a:p>
            <a:r>
              <a:rPr lang="en-US" sz="2000" dirty="0"/>
              <a:t>There is a 20% match requirement imposed on grant funds under this program.</a:t>
            </a:r>
          </a:p>
          <a:p>
            <a:r>
              <a:rPr lang="en-US" sz="2000" dirty="0"/>
              <a:t>Matching funds must: </a:t>
            </a:r>
          </a:p>
          <a:p>
            <a:pPr lvl="1"/>
            <a:r>
              <a:rPr lang="en-US" sz="2000" dirty="0"/>
              <a:t>Be verifiable from the subgrantee’s records </a:t>
            </a:r>
          </a:p>
          <a:p>
            <a:pPr lvl="1"/>
            <a:r>
              <a:rPr lang="en-US" sz="2000" dirty="0"/>
              <a:t>Not be included as contributions for any other federal award </a:t>
            </a:r>
          </a:p>
          <a:p>
            <a:pPr lvl="1"/>
            <a:r>
              <a:rPr lang="en-US" sz="2000" dirty="0"/>
              <a:t>Be necessary and reasonable for the accomplishment of the project or program objectives </a:t>
            </a:r>
          </a:p>
          <a:p>
            <a:pPr lvl="1"/>
            <a:r>
              <a:rPr lang="en-US" sz="2000" dirty="0"/>
              <a:t>Be allowable under 2 C.F.R. 200.400</a:t>
            </a:r>
          </a:p>
          <a:p>
            <a:pPr lvl="1"/>
            <a:r>
              <a:rPr lang="en-US" sz="2000" dirty="0"/>
              <a:t>Not be paid by the federal government under another federal award, except where authorized by federal statue </a:t>
            </a:r>
          </a:p>
          <a:p>
            <a:pPr lvl="1"/>
            <a:r>
              <a:rPr lang="en-US" sz="2000" dirty="0"/>
              <a:t>Be included in the subgrantee’s approved budget </a:t>
            </a:r>
          </a:p>
          <a:p>
            <a:pPr lvl="1"/>
            <a:r>
              <a:rPr lang="en-US" sz="2000" dirty="0"/>
              <a:t>Conform to all other provisions of 2 C.F.R Part 200</a:t>
            </a:r>
          </a:p>
          <a:p>
            <a:pPr marL="457200" lvl="1" indent="0">
              <a:buNone/>
            </a:pPr>
            <a:endParaRPr lang="en-US" sz="2000" dirty="0"/>
          </a:p>
          <a:p>
            <a:pPr marL="457200" lvl="1" indent="0">
              <a:buNone/>
            </a:pPr>
            <a:endParaRPr lang="en-US" sz="2000" dirty="0"/>
          </a:p>
          <a:p>
            <a:pPr marL="457200" lvl="1" indent="0">
              <a:buNone/>
            </a:pPr>
            <a:endParaRPr lang="en-US" sz="2000" dirty="0"/>
          </a:p>
        </p:txBody>
      </p:sp>
      <p:sp>
        <p:nvSpPr>
          <p:cNvPr id="4" name="TextBox 3">
            <a:extLst>
              <a:ext uri="{FF2B5EF4-FFF2-40B4-BE49-F238E27FC236}">
                <a16:creationId xmlns:a16="http://schemas.microsoft.com/office/drawing/2014/main" id="{3D367A15-E12B-5B97-7FFF-F026C4D5F32C}"/>
              </a:ext>
            </a:extLst>
          </p:cNvPr>
          <p:cNvSpPr txBox="1"/>
          <p:nvPr/>
        </p:nvSpPr>
        <p:spPr>
          <a:xfrm>
            <a:off x="2503888" y="4979080"/>
            <a:ext cx="8203095" cy="1477328"/>
          </a:xfrm>
          <a:prstGeom prst="rect">
            <a:avLst/>
          </a:prstGeom>
          <a:noFill/>
        </p:spPr>
        <p:txBody>
          <a:bodyPr wrap="square" rtlCol="0">
            <a:spAutoFit/>
          </a:bodyPr>
          <a:lstStyle/>
          <a:p>
            <a:r>
              <a:rPr lang="en-US" b="1" dirty="0"/>
              <a:t>Match is restricted to the same use of funds as allowed for federal funds. </a:t>
            </a:r>
            <a:r>
              <a:rPr lang="en-US" dirty="0"/>
              <a:t>If an expenditure is not allowable with federal funds, it is not allowable with match funds. Applicants must identify all sources of the non-federal portion of the total project costs (i.e., match funds), and applicants must explain how the match funds will be used in the budget narrative section of the application within </a:t>
            </a:r>
            <a:r>
              <a:rPr lang="en-US" dirty="0" err="1"/>
              <a:t>IntelliGrants</a:t>
            </a:r>
            <a:r>
              <a:rPr lang="en-US" dirty="0"/>
              <a:t>. </a:t>
            </a:r>
          </a:p>
        </p:txBody>
      </p:sp>
    </p:spTree>
    <p:extLst>
      <p:ext uri="{BB962C8B-B14F-4D97-AF65-F5344CB8AC3E}">
        <p14:creationId xmlns:p14="http://schemas.microsoft.com/office/powerpoint/2010/main" val="2176875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494675" y="1487272"/>
            <a:ext cx="3124451" cy="2743200"/>
          </a:xfrm>
          <a:prstGeom prst="ellipse">
            <a:avLst/>
          </a:prstGeom>
          <a:solidFill>
            <a:srgbClr val="262626"/>
          </a:solidFill>
          <a:ln w="174625" cmpd="thinThick">
            <a:solidFill>
              <a:srgbClr val="262626"/>
            </a:solidFill>
          </a:ln>
        </p:spPr>
        <p:txBody>
          <a:bodyPr>
            <a:normAutofit/>
          </a:bodyPr>
          <a:lstStyle/>
          <a:p>
            <a:pPr algn="ctr"/>
            <a:r>
              <a:rPr lang="en-US" sz="2600" dirty="0">
                <a:solidFill>
                  <a:srgbClr val="FFFFFF"/>
                </a:solidFill>
              </a:rPr>
              <a:t>MATCH EXAMPLE </a:t>
            </a:r>
          </a:p>
        </p:txBody>
      </p:sp>
      <p:sp>
        <p:nvSpPr>
          <p:cNvPr id="7" name="Content Placeholder 6">
            <a:extLst>
              <a:ext uri="{FF2B5EF4-FFF2-40B4-BE49-F238E27FC236}">
                <a16:creationId xmlns:a16="http://schemas.microsoft.com/office/drawing/2014/main" id="{F9640AB6-7842-106A-B214-40B26DC3210A}"/>
              </a:ext>
            </a:extLst>
          </p:cNvPr>
          <p:cNvSpPr>
            <a:spLocks noGrp="1"/>
          </p:cNvSpPr>
          <p:nvPr>
            <p:ph idx="1"/>
          </p:nvPr>
        </p:nvSpPr>
        <p:spPr>
          <a:xfrm>
            <a:off x="4113801" y="1008088"/>
            <a:ext cx="7707138" cy="4841824"/>
          </a:xfrm>
        </p:spPr>
        <p:txBody>
          <a:bodyPr>
            <a:normAutofit/>
          </a:bodyPr>
          <a:lstStyle/>
          <a:p>
            <a:pPr marL="0" indent="0">
              <a:buNone/>
            </a:pPr>
            <a:endParaRPr lang="en-US" sz="1800" dirty="0"/>
          </a:p>
          <a:p>
            <a:r>
              <a:rPr lang="en-US" sz="2000" dirty="0"/>
              <a:t>STEP 1: Award amount / % of Federal Share = Total Project Cost </a:t>
            </a:r>
          </a:p>
          <a:p>
            <a:r>
              <a:rPr lang="en-US" sz="2000" dirty="0"/>
              <a:t>STEP 2: Total Project Cost x % of Recipient Share = Required Match </a:t>
            </a:r>
          </a:p>
          <a:p>
            <a:endParaRPr lang="en-US" sz="2000" dirty="0"/>
          </a:p>
          <a:p>
            <a:endParaRPr lang="en-US" sz="2000" dirty="0"/>
          </a:p>
          <a:p>
            <a:r>
              <a:rPr lang="en-US" sz="2000" dirty="0"/>
              <a:t>EXAMPLE: A grant recipient is awarded $150,000 in federal funding and there is a 20% match requirement. </a:t>
            </a:r>
          </a:p>
          <a:p>
            <a:r>
              <a:rPr lang="en-US" sz="2000" dirty="0"/>
              <a:t>STEP 1: $150,000 / .80 = $187,500 Total Project Cost </a:t>
            </a:r>
          </a:p>
          <a:p>
            <a:r>
              <a:rPr lang="en-US" sz="2000" dirty="0"/>
              <a:t>STEP 2: $187,500 x .20 = $37,500 Recipient Share (Required Match)</a:t>
            </a:r>
          </a:p>
          <a:p>
            <a:endParaRPr lang="en-US" sz="1800" dirty="0"/>
          </a:p>
        </p:txBody>
      </p:sp>
    </p:spTree>
    <p:extLst>
      <p:ext uri="{BB962C8B-B14F-4D97-AF65-F5344CB8AC3E}">
        <p14:creationId xmlns:p14="http://schemas.microsoft.com/office/powerpoint/2010/main" val="782849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BCE7ED-71B2-4B35-B4CA-65E7EC03B4BE}"/>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marL="0" indent="0" algn="ctr"/>
            <a:r>
              <a:rPr lang="en-US" sz="4000" b="1" kern="1200" dirty="0">
                <a:solidFill>
                  <a:schemeClr val="tx1"/>
                </a:solidFill>
                <a:latin typeface="+mj-lt"/>
                <a:ea typeface="+mj-ea"/>
                <a:cs typeface="+mj-cs"/>
              </a:rPr>
              <a:t>Thanks for joining us today:</a:t>
            </a:r>
            <a:br>
              <a:rPr lang="en-US" sz="4000" b="1" kern="1200" dirty="0">
                <a:solidFill>
                  <a:schemeClr val="tx1"/>
                </a:solidFill>
                <a:latin typeface="+mj-lt"/>
                <a:ea typeface="+mj-ea"/>
                <a:cs typeface="+mj-cs"/>
              </a:rPr>
            </a:b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Please keep your lines muted during the presentation. </a:t>
            </a:r>
            <a:br>
              <a:rPr lang="en-US" sz="2000" kern="1200" dirty="0">
                <a:solidFill>
                  <a:schemeClr val="tx1"/>
                </a:solidFill>
                <a:latin typeface="+mj-lt"/>
                <a:ea typeface="+mj-ea"/>
                <a:cs typeface="+mj-cs"/>
              </a:rPr>
            </a:b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Webinar is being </a:t>
            </a:r>
            <a:r>
              <a:rPr lang="en-US" sz="2000" b="1" kern="1200" dirty="0">
                <a:solidFill>
                  <a:srgbClr val="FF0000"/>
                </a:solidFill>
                <a:latin typeface="+mj-lt"/>
                <a:ea typeface="+mj-ea"/>
                <a:cs typeface="+mj-cs"/>
              </a:rPr>
              <a:t>recorded</a:t>
            </a:r>
            <a:r>
              <a:rPr lang="en-US" sz="2000" kern="1200" dirty="0">
                <a:solidFill>
                  <a:schemeClr val="tx1"/>
                </a:solidFill>
                <a:latin typeface="+mj-lt"/>
                <a:ea typeface="+mj-ea"/>
                <a:cs typeface="+mj-cs"/>
              </a:rPr>
              <a:t>. It will be posted on the ICJI website. </a:t>
            </a:r>
            <a:br>
              <a:rPr lang="en-US" sz="2000" kern="1200" dirty="0">
                <a:solidFill>
                  <a:schemeClr val="tx1"/>
                </a:solidFill>
                <a:latin typeface="+mj-lt"/>
                <a:ea typeface="+mj-ea"/>
                <a:cs typeface="+mj-cs"/>
              </a:rPr>
            </a:b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Questions and Answers at the end. </a:t>
            </a:r>
            <a:br>
              <a:rPr lang="en-US" sz="2000" kern="1200" dirty="0">
                <a:solidFill>
                  <a:schemeClr val="tx1"/>
                </a:solidFill>
                <a:latin typeface="+mj-lt"/>
                <a:ea typeface="+mj-ea"/>
                <a:cs typeface="+mj-cs"/>
              </a:rPr>
            </a:b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Feel Free to utilize the chat box during the webinar. </a:t>
            </a:r>
            <a:br>
              <a:rPr lang="en-US" sz="1800" kern="1200" dirty="0">
                <a:solidFill>
                  <a:schemeClr val="tx1"/>
                </a:solidFill>
                <a:latin typeface="+mj-lt"/>
                <a:ea typeface="+mj-ea"/>
                <a:cs typeface="+mj-cs"/>
              </a:rPr>
            </a:br>
            <a:endParaRPr lang="en-US" sz="1800" kern="1200" dirty="0">
              <a:solidFill>
                <a:schemeClr val="tx1"/>
              </a:solidFill>
              <a:latin typeface="+mj-lt"/>
              <a:ea typeface="+mj-ea"/>
              <a:cs typeface="+mj-cs"/>
            </a:endParaRPr>
          </a:p>
        </p:txBody>
      </p:sp>
      <p:cxnSp>
        <p:nvCxnSpPr>
          <p:cNvPr id="39" name="Straight Connector 38">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8119870" y="643467"/>
            <a:ext cx="3233930" cy="1278192"/>
          </a:xfrm>
        </p:spPr>
        <p:txBody>
          <a:bodyPr anchor="b">
            <a:normAutofit fontScale="90000"/>
          </a:bodyPr>
          <a:lstStyle/>
          <a:p>
            <a:r>
              <a:rPr lang="en-US" sz="4800" dirty="0"/>
              <a:t>Budget Narrative	</a:t>
            </a:r>
          </a:p>
        </p:txBody>
      </p:sp>
      <p:sp>
        <p:nvSpPr>
          <p:cNvPr id="10" name="Rectangle 9">
            <a:extLst>
              <a:ext uri="{FF2B5EF4-FFF2-40B4-BE49-F238E27FC236}">
                <a16:creationId xmlns:a16="http://schemas.microsoft.com/office/drawing/2014/main" id="{8F8AAABF-193E-4661-945E-C429586E1A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7"/>
            <a:ext cx="6891187" cy="5546414"/>
          </a:xfrm>
          <a:prstGeom prst="rect">
            <a:avLst/>
          </a:prstGeom>
          <a:noFill/>
          <a:ln w="6350" cap="sq" cmpd="sng" algn="ctr">
            <a:solidFill>
              <a:schemeClr val="tx1">
                <a:lumMod val="75000"/>
                <a:lumOff val="25000"/>
              </a:schemeClr>
            </a:solidFill>
            <a:prstDash val="solid"/>
            <a:miter lim="800000"/>
          </a:ln>
          <a:effectLst/>
        </p:spPr>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33896" y="961510"/>
            <a:ext cx="4910328" cy="4910328"/>
          </a:xfrm>
          <a:prstGeom prst="rect">
            <a:avLst/>
          </a:prstGeom>
        </p:spPr>
      </p:pic>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8134350" y="1921660"/>
            <a:ext cx="3219450" cy="3950174"/>
          </a:xfrm>
        </p:spPr>
        <p:txBody>
          <a:bodyPr>
            <a:normAutofit fontScale="92500"/>
          </a:bodyPr>
          <a:lstStyle/>
          <a:p>
            <a:r>
              <a:rPr lang="en-US" sz="2400" dirty="0">
                <a:latin typeface="+mj-lt"/>
              </a:rPr>
              <a:t>Be sure all items in the Budget are included in the Budget Narrative.</a:t>
            </a:r>
          </a:p>
          <a:p>
            <a:pPr lvl="1"/>
            <a:r>
              <a:rPr lang="en-US" sz="1600" dirty="0">
                <a:latin typeface="+mj-lt"/>
              </a:rPr>
              <a:t>Ex: Office Supplies (copy paper, pencils, pens)</a:t>
            </a:r>
          </a:p>
          <a:p>
            <a:r>
              <a:rPr lang="en-US" sz="2400" dirty="0">
                <a:latin typeface="+mj-lt"/>
              </a:rPr>
              <a:t>Grant reviewers </a:t>
            </a:r>
            <a:r>
              <a:rPr lang="en-US" sz="2400" b="1" u="sng" dirty="0">
                <a:latin typeface="+mj-lt"/>
              </a:rPr>
              <a:t>are not</a:t>
            </a:r>
            <a:r>
              <a:rPr lang="en-US" sz="2400" b="1" dirty="0">
                <a:latin typeface="+mj-lt"/>
              </a:rPr>
              <a:t> </a:t>
            </a:r>
            <a:r>
              <a:rPr lang="en-US" sz="2400" dirty="0">
                <a:latin typeface="+mj-lt"/>
              </a:rPr>
              <a:t>required to contact you for clarification. </a:t>
            </a:r>
          </a:p>
          <a:p>
            <a:r>
              <a:rPr lang="en-US" sz="2400" dirty="0">
                <a:latin typeface="+mj-lt"/>
              </a:rPr>
              <a:t>Any missing information in this section may disqualify that budget item for funding.</a:t>
            </a:r>
          </a:p>
        </p:txBody>
      </p:sp>
    </p:spTree>
    <p:extLst>
      <p:ext uri="{BB962C8B-B14F-4D97-AF65-F5344CB8AC3E}">
        <p14:creationId xmlns:p14="http://schemas.microsoft.com/office/powerpoint/2010/main" val="649807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CA4963-FBF8-4D3C-91C2-A6B597F9157E}"/>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Attachments Required:</a:t>
            </a:r>
          </a:p>
        </p:txBody>
      </p:sp>
      <p:sp>
        <p:nvSpPr>
          <p:cNvPr id="3" name="Content Placeholder 2">
            <a:extLst>
              <a:ext uri="{FF2B5EF4-FFF2-40B4-BE49-F238E27FC236}">
                <a16:creationId xmlns:a16="http://schemas.microsoft.com/office/drawing/2014/main" id="{149022E8-465C-4577-8FEC-988E73DCE99C}"/>
              </a:ext>
            </a:extLst>
          </p:cNvPr>
          <p:cNvSpPr>
            <a:spLocks noGrp="1"/>
          </p:cNvSpPr>
          <p:nvPr>
            <p:ph idx="1"/>
          </p:nvPr>
        </p:nvSpPr>
        <p:spPr>
          <a:xfrm>
            <a:off x="685799" y="2753936"/>
            <a:ext cx="11150295" cy="3970714"/>
          </a:xfrm>
        </p:spPr>
        <p:txBody>
          <a:bodyPr>
            <a:normAutofit fontScale="62500" lnSpcReduction="20000"/>
          </a:bodyPr>
          <a:lstStyle/>
          <a:p>
            <a:pPr marL="514350" indent="-514350">
              <a:buAutoNum type="arabicPeriod"/>
            </a:pPr>
            <a:r>
              <a:rPr lang="en-US" sz="3200" dirty="0">
                <a:solidFill>
                  <a:srgbClr val="000000"/>
                </a:solidFill>
              </a:rPr>
              <a:t>Total Agency Budget </a:t>
            </a:r>
          </a:p>
          <a:p>
            <a:pPr lvl="1"/>
            <a:r>
              <a:rPr lang="en-US" sz="3200" dirty="0">
                <a:solidFill>
                  <a:srgbClr val="000000"/>
                </a:solidFill>
              </a:rPr>
              <a:t>Found on ICJI’s website (</a:t>
            </a:r>
            <a:r>
              <a:rPr lang="en-US" sz="3200" dirty="0">
                <a:solidFill>
                  <a:srgbClr val="000000"/>
                </a:solidFill>
                <a:hlinkClick r:id="rId4"/>
              </a:rPr>
              <a:t>https://www.in.gov/cji/victim-services/resources/</a:t>
            </a:r>
            <a:r>
              <a:rPr lang="en-US" sz="3200" dirty="0">
                <a:solidFill>
                  <a:srgbClr val="000000"/>
                </a:solidFill>
              </a:rPr>
              <a:t>) – Subgrantee Basic Budget (Nonprofit Applicant Budget Form)</a:t>
            </a:r>
          </a:p>
          <a:p>
            <a:pPr marL="514350" indent="-514350">
              <a:buAutoNum type="arabicPeriod"/>
            </a:pPr>
            <a:r>
              <a:rPr lang="en-US" sz="3200" dirty="0">
                <a:solidFill>
                  <a:srgbClr val="000000"/>
                </a:solidFill>
              </a:rPr>
              <a:t>Sustainability Plan </a:t>
            </a:r>
          </a:p>
          <a:p>
            <a:pPr lvl="1"/>
            <a:r>
              <a:rPr lang="en-US" sz="3200" dirty="0">
                <a:solidFill>
                  <a:srgbClr val="000000"/>
                </a:solidFill>
              </a:rPr>
              <a:t>Your plan to maintain the program once the grant funds expire</a:t>
            </a:r>
          </a:p>
          <a:p>
            <a:pPr marL="514350" indent="-514350">
              <a:buAutoNum type="arabicPeriod"/>
            </a:pPr>
            <a:r>
              <a:rPr lang="en-US" sz="3200" dirty="0">
                <a:solidFill>
                  <a:srgbClr val="000000"/>
                </a:solidFill>
              </a:rPr>
              <a:t>Timeline</a:t>
            </a:r>
          </a:p>
          <a:p>
            <a:pPr lvl="1"/>
            <a:r>
              <a:rPr lang="en-US" sz="3200" dirty="0">
                <a:solidFill>
                  <a:srgbClr val="000000"/>
                </a:solidFill>
              </a:rPr>
              <a:t>Outlining the completion of the project/ or expenditures of the grant funds</a:t>
            </a:r>
          </a:p>
          <a:p>
            <a:pPr marL="514350" indent="-514350">
              <a:buAutoNum type="arabicPeriod"/>
            </a:pPr>
            <a:r>
              <a:rPr lang="en-US" sz="3200" dirty="0">
                <a:solidFill>
                  <a:srgbClr val="000000"/>
                </a:solidFill>
              </a:rPr>
              <a:t>Letters of Endorsement</a:t>
            </a:r>
          </a:p>
          <a:p>
            <a:pPr lvl="1"/>
            <a:r>
              <a:rPr lang="en-US" sz="3200" dirty="0">
                <a:solidFill>
                  <a:srgbClr val="000000"/>
                </a:solidFill>
              </a:rPr>
              <a:t>For this program specifically</a:t>
            </a:r>
          </a:p>
          <a:p>
            <a:pPr marL="514350" indent="-514350">
              <a:buAutoNum type="arabicPeriod"/>
            </a:pPr>
            <a:r>
              <a:rPr lang="en-US" sz="3200" dirty="0">
                <a:solidFill>
                  <a:srgbClr val="000000"/>
                </a:solidFill>
              </a:rPr>
              <a:t>Miscellaneous</a:t>
            </a:r>
          </a:p>
          <a:p>
            <a:pPr lvl="1"/>
            <a:r>
              <a:rPr lang="en-US" sz="3200" dirty="0">
                <a:solidFill>
                  <a:srgbClr val="000000"/>
                </a:solidFill>
              </a:rPr>
              <a:t>Job Descriptions for any position listed in personnel</a:t>
            </a:r>
          </a:p>
          <a:p>
            <a:pPr lvl="1"/>
            <a:r>
              <a:rPr lang="en-US" sz="3200" dirty="0">
                <a:solidFill>
                  <a:srgbClr val="000000"/>
                </a:solidFill>
              </a:rPr>
              <a:t>If applicable any contracts</a:t>
            </a:r>
          </a:p>
          <a:p>
            <a:pPr lvl="1"/>
            <a:r>
              <a:rPr lang="en-US" sz="3200" dirty="0">
                <a:solidFill>
                  <a:srgbClr val="000000"/>
                </a:solidFill>
              </a:rPr>
              <a:t>EEOP</a:t>
            </a:r>
          </a:p>
          <a:p>
            <a:pPr marL="514350" indent="-514350">
              <a:buAutoNum type="arabicPeriod"/>
            </a:pPr>
            <a:endParaRPr lang="en-US" sz="1100" dirty="0">
              <a:solidFill>
                <a:srgbClr val="000000"/>
              </a:solidFill>
            </a:endParaRPr>
          </a:p>
          <a:p>
            <a:pPr marL="514350" indent="-514350">
              <a:buAutoNum type="arabicPeriod"/>
            </a:pPr>
            <a:endParaRPr lang="en-US" sz="1100" dirty="0">
              <a:solidFill>
                <a:srgbClr val="000000"/>
              </a:solidFill>
            </a:endParaRPr>
          </a:p>
        </p:txBody>
      </p:sp>
    </p:spTree>
    <p:extLst>
      <p:ext uri="{BB962C8B-B14F-4D97-AF65-F5344CB8AC3E}">
        <p14:creationId xmlns:p14="http://schemas.microsoft.com/office/powerpoint/2010/main" val="1522810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159DCF-EBAD-4353-9C35-C7CB6F8DDFA3}"/>
              </a:ext>
            </a:extLst>
          </p:cNvPr>
          <p:cNvSpPr>
            <a:spLocks noGrp="1"/>
          </p:cNvSpPr>
          <p:nvPr>
            <p:ph idx="1"/>
          </p:nvPr>
        </p:nvSpPr>
        <p:spPr>
          <a:xfrm>
            <a:off x="836676" y="1338834"/>
            <a:ext cx="10515600" cy="4910328"/>
          </a:xfrm>
        </p:spPr>
        <p:txBody>
          <a:bodyPr>
            <a:normAutofit lnSpcReduction="10000"/>
          </a:bodyPr>
          <a:lstStyle/>
          <a:p>
            <a:endParaRPr lang="en-US" sz="2200" b="0" i="0" u="none" strike="noStrike" baseline="0" dirty="0">
              <a:latin typeface="+mj-lt"/>
            </a:endParaRPr>
          </a:p>
          <a:p>
            <a:r>
              <a:rPr lang="en-US" sz="3200" b="0" i="0" u="none" strike="noStrike" baseline="0" dirty="0">
                <a:latin typeface="+mj-lt"/>
              </a:rPr>
              <a:t> For technical assistance contact the ICJI Helpdesk at CJIHelpDesk@cji.in.gov. Help Desk hours are Monday – Friday, 8:00 am to 4:30 pm ET, except state holidays. </a:t>
            </a:r>
          </a:p>
          <a:p>
            <a:pPr marL="0" indent="0">
              <a:buNone/>
            </a:pPr>
            <a:endParaRPr lang="en-US" sz="3200" b="0" i="0" u="none" strike="noStrike" baseline="0" dirty="0">
              <a:latin typeface="+mj-lt"/>
            </a:endParaRPr>
          </a:p>
          <a:p>
            <a:r>
              <a:rPr lang="en-US" sz="3200" b="1" i="1" u="sng" strike="noStrike" baseline="0" dirty="0">
                <a:latin typeface="+mj-lt"/>
              </a:rPr>
              <a:t>ICJI is not responsible for technical issues with grant submission within 48 hours of grant deadline.</a:t>
            </a:r>
            <a:r>
              <a:rPr lang="en-US" sz="3200" b="1" i="1" u="none" strike="noStrike" baseline="0" dirty="0">
                <a:latin typeface="+mj-lt"/>
              </a:rPr>
              <a:t> </a:t>
            </a:r>
          </a:p>
          <a:p>
            <a:pPr marL="0" indent="0">
              <a:buNone/>
            </a:pPr>
            <a:endParaRPr lang="en-US" sz="3200" b="1" i="0" u="none" strike="noStrike" baseline="0" dirty="0">
              <a:latin typeface="+mj-lt"/>
            </a:endParaRPr>
          </a:p>
          <a:p>
            <a:r>
              <a:rPr lang="en-US" sz="3200" b="0" i="0" u="none" strike="noStrike" baseline="0" dirty="0">
                <a:latin typeface="+mj-lt"/>
              </a:rPr>
              <a:t>For assistance with any other requirements of this solicitation, please contact The Victim Services Division at ICJI. </a:t>
            </a:r>
            <a:r>
              <a:rPr lang="en-US" sz="2200" b="0" i="0" u="none" strike="noStrike" baseline="0" dirty="0">
                <a:latin typeface="+mj-lt"/>
              </a:rPr>
              <a:t>	</a:t>
            </a:r>
          </a:p>
          <a:p>
            <a:endParaRPr lang="en-US" sz="2200" dirty="0"/>
          </a:p>
        </p:txBody>
      </p:sp>
    </p:spTree>
    <p:extLst>
      <p:ext uri="{BB962C8B-B14F-4D97-AF65-F5344CB8AC3E}">
        <p14:creationId xmlns:p14="http://schemas.microsoft.com/office/powerpoint/2010/main" val="2500316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B3B9DBC-97CC-4A18-B4A6-66E240292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4492644-1D84-449E-94E4-5FC5C873D3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27"/>
            <a:ext cx="12188952" cy="455189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84AD39-8181-44AC-ADF7-6F22D047AB86}"/>
              </a:ext>
            </a:extLst>
          </p:cNvPr>
          <p:cNvSpPr>
            <a:spLocks noGrp="1"/>
          </p:cNvSpPr>
          <p:nvPr>
            <p:ph type="title"/>
          </p:nvPr>
        </p:nvSpPr>
        <p:spPr>
          <a:xfrm>
            <a:off x="795342" y="637953"/>
            <a:ext cx="8272458" cy="3189507"/>
          </a:xfrm>
        </p:spPr>
        <p:txBody>
          <a:bodyPr vert="horz" lIns="91440" tIns="45720" rIns="91440" bIns="45720" rtlCol="0" anchor="b">
            <a:normAutofit/>
          </a:bodyPr>
          <a:lstStyle/>
          <a:p>
            <a:r>
              <a:rPr lang="en-US" sz="8000" kern="1200">
                <a:solidFill>
                  <a:srgbClr val="FFFFFF"/>
                </a:solidFill>
                <a:latin typeface="+mj-lt"/>
                <a:ea typeface="+mj-ea"/>
                <a:cs typeface="+mj-cs"/>
              </a:rPr>
              <a:t>Questions?</a:t>
            </a:r>
          </a:p>
        </p:txBody>
      </p:sp>
      <p:sp>
        <p:nvSpPr>
          <p:cNvPr id="11" name="Freeform 6">
            <a:extLst>
              <a:ext uri="{FF2B5EF4-FFF2-40B4-BE49-F238E27FC236}">
                <a16:creationId xmlns:a16="http://schemas.microsoft.com/office/drawing/2014/main" id="{94EE1A74-DEBF-434E-8B5E-7AB296ECB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7747" y="4208147"/>
            <a:ext cx="339126" cy="1938528"/>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C7C4D4B-92D9-4FA4-A294-749E8574F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098333"/>
            <a:ext cx="201857" cy="1874520"/>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BADA3358-2A3F-41B0-A458-6FD1DB3AF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8" y="4098334"/>
            <a:ext cx="893301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E4737216-37B2-43AD-AB08-05BFCCEFC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6873" y="4377267"/>
            <a:ext cx="312207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8874573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A4F05089-22C1-42A6-A522-0A64EB043676}"/>
              </a:ext>
            </a:extLst>
          </p:cNvPr>
          <p:cNvSpPr>
            <a:spLocks noGrp="1"/>
          </p:cNvSpPr>
          <p:nvPr>
            <p:ph type="ctrTitle"/>
          </p:nvPr>
        </p:nvSpPr>
        <p:spPr>
          <a:xfrm>
            <a:off x="753925" y="2076450"/>
            <a:ext cx="10684151" cy="1345134"/>
          </a:xfrm>
        </p:spPr>
        <p:txBody>
          <a:bodyPr anchor="ctr">
            <a:normAutofit/>
          </a:bodyPr>
          <a:lstStyle/>
          <a:p>
            <a:r>
              <a:rPr lang="en-US" sz="5600" dirty="0">
                <a:solidFill>
                  <a:srgbClr val="FFFFFF"/>
                </a:solidFill>
              </a:rPr>
              <a:t>Thanks for attending! </a:t>
            </a:r>
          </a:p>
        </p:txBody>
      </p:sp>
      <p:sp>
        <p:nvSpPr>
          <p:cNvPr id="3" name="Subtitle 2">
            <a:extLst>
              <a:ext uri="{FF2B5EF4-FFF2-40B4-BE49-F238E27FC236}">
                <a16:creationId xmlns:a16="http://schemas.microsoft.com/office/drawing/2014/main" id="{79CD831F-E068-4101-87C4-7414642B5E59}"/>
              </a:ext>
            </a:extLst>
          </p:cNvPr>
          <p:cNvSpPr>
            <a:spLocks noGrp="1"/>
          </p:cNvSpPr>
          <p:nvPr>
            <p:ph type="subTitle" idx="1"/>
          </p:nvPr>
        </p:nvSpPr>
        <p:spPr>
          <a:xfrm>
            <a:off x="1171575" y="4473360"/>
            <a:ext cx="9469211" cy="1941508"/>
          </a:xfrm>
        </p:spPr>
        <p:txBody>
          <a:bodyPr anchor="ctr">
            <a:normAutofit lnSpcReduction="10000"/>
          </a:bodyPr>
          <a:lstStyle/>
          <a:p>
            <a:r>
              <a:rPr lang="en-US" sz="2800" dirty="0">
                <a:solidFill>
                  <a:srgbClr val="000000"/>
                </a:solidFill>
              </a:rPr>
              <a:t>Presenter: </a:t>
            </a:r>
          </a:p>
          <a:p>
            <a:r>
              <a:rPr lang="en-US" sz="2800" dirty="0">
                <a:solidFill>
                  <a:srgbClr val="000000"/>
                </a:solidFill>
              </a:rPr>
              <a:t>Dalayna Anderson, Victim Services Program Specialist </a:t>
            </a:r>
          </a:p>
          <a:p>
            <a:r>
              <a:rPr lang="en-US" sz="2800" dirty="0">
                <a:solidFill>
                  <a:srgbClr val="000000"/>
                </a:solidFill>
              </a:rPr>
              <a:t>DaAnderson1@cji.in.gov</a:t>
            </a:r>
          </a:p>
          <a:p>
            <a:r>
              <a:rPr lang="en-US" sz="2800" dirty="0">
                <a:solidFill>
                  <a:srgbClr val="000000"/>
                </a:solidFill>
              </a:rPr>
              <a:t>317-232-3482</a:t>
            </a:r>
          </a:p>
        </p:txBody>
      </p:sp>
    </p:spTree>
    <p:extLst>
      <p:ext uri="{BB962C8B-B14F-4D97-AF65-F5344CB8AC3E}">
        <p14:creationId xmlns:p14="http://schemas.microsoft.com/office/powerpoint/2010/main" val="219053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217BE31F-A129-45DD-8071-A63EC47D94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61" name="Group 60">
            <a:extLst>
              <a:ext uri="{FF2B5EF4-FFF2-40B4-BE49-F238E27FC236}">
                <a16:creationId xmlns:a16="http://schemas.microsoft.com/office/drawing/2014/main" id="{7CA163AC-F477-454A-9FB4-81324C004B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2" name="Freeform 5">
              <a:extLst>
                <a:ext uri="{FF2B5EF4-FFF2-40B4-BE49-F238E27FC236}">
                  <a16:creationId xmlns:a16="http://schemas.microsoft.com/office/drawing/2014/main" id="{609D7097-03A6-4239-A2E0-784E82C2364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 name="Freeform 6">
              <a:extLst>
                <a:ext uri="{FF2B5EF4-FFF2-40B4-BE49-F238E27FC236}">
                  <a16:creationId xmlns:a16="http://schemas.microsoft.com/office/drawing/2014/main" id="{813887E5-2F5F-4C9D-92F5-F80D937A8D4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 name="Freeform 7">
              <a:extLst>
                <a:ext uri="{FF2B5EF4-FFF2-40B4-BE49-F238E27FC236}">
                  <a16:creationId xmlns:a16="http://schemas.microsoft.com/office/drawing/2014/main" id="{57A4F98D-BAD2-4F7F-93D3-FD86C479A9E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5" name="Freeform 8">
              <a:extLst>
                <a:ext uri="{FF2B5EF4-FFF2-40B4-BE49-F238E27FC236}">
                  <a16:creationId xmlns:a16="http://schemas.microsoft.com/office/drawing/2014/main" id="{FBA2120E-6E1E-4A2B-9CD8-94C39AD806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6" name="Freeform 9">
              <a:extLst>
                <a:ext uri="{FF2B5EF4-FFF2-40B4-BE49-F238E27FC236}">
                  <a16:creationId xmlns:a16="http://schemas.microsoft.com/office/drawing/2014/main" id="{264DA4AC-C3A7-46CE-96BA-018B8FCFEF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7" name="Freeform 10">
              <a:extLst>
                <a:ext uri="{FF2B5EF4-FFF2-40B4-BE49-F238E27FC236}">
                  <a16:creationId xmlns:a16="http://schemas.microsoft.com/office/drawing/2014/main" id="{A73A5202-BD67-46B2-9FAB-C1B28AB424B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8" name="Freeform 11">
              <a:extLst>
                <a:ext uri="{FF2B5EF4-FFF2-40B4-BE49-F238E27FC236}">
                  <a16:creationId xmlns:a16="http://schemas.microsoft.com/office/drawing/2014/main" id="{01E70EE5-EE26-44BD-A18E-777A1A3D523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9" name="Freeform 12">
              <a:extLst>
                <a:ext uri="{FF2B5EF4-FFF2-40B4-BE49-F238E27FC236}">
                  <a16:creationId xmlns:a16="http://schemas.microsoft.com/office/drawing/2014/main" id="{504A980C-59CB-46F2-A571-87612CDD22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0" name="Freeform 13">
              <a:extLst>
                <a:ext uri="{FF2B5EF4-FFF2-40B4-BE49-F238E27FC236}">
                  <a16:creationId xmlns:a16="http://schemas.microsoft.com/office/drawing/2014/main" id="{B353B73E-7D3C-4184-87FD-295B6B34122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1" name="Freeform 14">
              <a:extLst>
                <a:ext uri="{FF2B5EF4-FFF2-40B4-BE49-F238E27FC236}">
                  <a16:creationId xmlns:a16="http://schemas.microsoft.com/office/drawing/2014/main" id="{2EF8F173-9834-4DD9-B995-3F8DAAAE7B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2" name="Freeform 15">
              <a:extLst>
                <a:ext uri="{FF2B5EF4-FFF2-40B4-BE49-F238E27FC236}">
                  <a16:creationId xmlns:a16="http://schemas.microsoft.com/office/drawing/2014/main" id="{8A9567B5-6E50-4B28-8AC5-CDC159A8977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3" name="Freeform 16">
              <a:extLst>
                <a:ext uri="{FF2B5EF4-FFF2-40B4-BE49-F238E27FC236}">
                  <a16:creationId xmlns:a16="http://schemas.microsoft.com/office/drawing/2014/main" id="{F98F9214-A978-485D-814B-5FE3EC570B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4" name="Freeform 17">
              <a:extLst>
                <a:ext uri="{FF2B5EF4-FFF2-40B4-BE49-F238E27FC236}">
                  <a16:creationId xmlns:a16="http://schemas.microsoft.com/office/drawing/2014/main" id="{80A8AB3C-056D-4907-ACF6-ABD5BA9052E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5" name="Freeform 18">
              <a:extLst>
                <a:ext uri="{FF2B5EF4-FFF2-40B4-BE49-F238E27FC236}">
                  <a16:creationId xmlns:a16="http://schemas.microsoft.com/office/drawing/2014/main" id="{CF51BEC3-1414-4B86-B1E1-0051FF1819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6" name="Freeform 19">
              <a:extLst>
                <a:ext uri="{FF2B5EF4-FFF2-40B4-BE49-F238E27FC236}">
                  <a16:creationId xmlns:a16="http://schemas.microsoft.com/office/drawing/2014/main" id="{F69D94F0-358D-4931-B5CA-5A223180DE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7" name="Freeform 20">
              <a:extLst>
                <a:ext uri="{FF2B5EF4-FFF2-40B4-BE49-F238E27FC236}">
                  <a16:creationId xmlns:a16="http://schemas.microsoft.com/office/drawing/2014/main" id="{5CFB12DB-F2CC-466C-828B-009EA7B57B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8" name="Freeform 21">
              <a:extLst>
                <a:ext uri="{FF2B5EF4-FFF2-40B4-BE49-F238E27FC236}">
                  <a16:creationId xmlns:a16="http://schemas.microsoft.com/office/drawing/2014/main" id="{43D8F6E9-0540-4297-A310-D7C9FA65A0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9" name="Freeform 22">
              <a:extLst>
                <a:ext uri="{FF2B5EF4-FFF2-40B4-BE49-F238E27FC236}">
                  <a16:creationId xmlns:a16="http://schemas.microsoft.com/office/drawing/2014/main" id="{077E47D8-A4D7-46C2-9EF0-AF1C777C28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 name="Freeform 23">
              <a:extLst>
                <a:ext uri="{FF2B5EF4-FFF2-40B4-BE49-F238E27FC236}">
                  <a16:creationId xmlns:a16="http://schemas.microsoft.com/office/drawing/2014/main" id="{F1D21ED2-F5A9-4411-934F-B972429F4C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1" name="Freeform 24">
              <a:extLst>
                <a:ext uri="{FF2B5EF4-FFF2-40B4-BE49-F238E27FC236}">
                  <a16:creationId xmlns:a16="http://schemas.microsoft.com/office/drawing/2014/main" id="{E2EDE38A-AE13-4408-9B8B-EE6F62C9102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2" name="Freeform 25">
              <a:extLst>
                <a:ext uri="{FF2B5EF4-FFF2-40B4-BE49-F238E27FC236}">
                  <a16:creationId xmlns:a16="http://schemas.microsoft.com/office/drawing/2014/main" id="{3630CEB6-A7D8-45A1-AC44-147C2AF130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84" name="Group 83">
            <a:extLst>
              <a:ext uri="{FF2B5EF4-FFF2-40B4-BE49-F238E27FC236}">
                <a16:creationId xmlns:a16="http://schemas.microsoft.com/office/drawing/2014/main" id="{83118EC2-A2C7-4CDB-887C-21E0B0C437D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85" name="Rectangle 84">
              <a:extLst>
                <a:ext uri="{FF2B5EF4-FFF2-40B4-BE49-F238E27FC236}">
                  <a16:creationId xmlns:a16="http://schemas.microsoft.com/office/drawing/2014/main" id="{E7D642C1-20ED-4515-B19F-47B6CC8341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Isosceles Triangle 22">
              <a:extLst>
                <a:ext uri="{FF2B5EF4-FFF2-40B4-BE49-F238E27FC236}">
                  <a16:creationId xmlns:a16="http://schemas.microsoft.com/office/drawing/2014/main" id="{0E5C6FE8-B8C9-4163-830B-3F8E408EA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E3A09EDA-AF27-4D31-8A57-4407E0574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888631" y="2358391"/>
            <a:ext cx="3498979" cy="2453676"/>
          </a:xfrm>
        </p:spPr>
        <p:txBody>
          <a:bodyPr>
            <a:normAutofit/>
          </a:bodyPr>
          <a:lstStyle/>
          <a:p>
            <a:pPr algn="ctr"/>
            <a:r>
              <a:rPr lang="en-US" sz="3600">
                <a:solidFill>
                  <a:srgbClr val="FFFFFF"/>
                </a:solidFill>
              </a:rPr>
              <a:t>Accessing the RFP</a:t>
            </a:r>
          </a:p>
        </p:txBody>
      </p:sp>
      <p:sp>
        <p:nvSpPr>
          <p:cNvPr id="3" name="Content Placeholder 2">
            <a:extLst>
              <a:ext uri="{FF2B5EF4-FFF2-40B4-BE49-F238E27FC236}">
                <a16:creationId xmlns:a16="http://schemas.microsoft.com/office/drawing/2014/main" id="{D2CA8FD7-2B68-4A56-92D0-F493D18C5B7A}"/>
              </a:ext>
            </a:extLst>
          </p:cNvPr>
          <p:cNvSpPr>
            <a:spLocks noGrp="1"/>
          </p:cNvSpPr>
          <p:nvPr>
            <p:ph idx="1"/>
          </p:nvPr>
        </p:nvSpPr>
        <p:spPr>
          <a:xfrm>
            <a:off x="4624252" y="5928519"/>
            <a:ext cx="6281873" cy="1783977"/>
          </a:xfrm>
        </p:spPr>
        <p:txBody>
          <a:bodyPr anchor="ctr">
            <a:normAutofit/>
          </a:bodyPr>
          <a:lstStyle/>
          <a:p>
            <a:pPr marL="0" indent="0">
              <a:buNone/>
            </a:pPr>
            <a:r>
              <a:rPr lang="en-US" sz="2000" dirty="0"/>
              <a:t>Located on ICJI Website</a:t>
            </a:r>
          </a:p>
          <a:p>
            <a:r>
              <a:rPr lang="en-US" sz="2000" dirty="0">
                <a:hlinkClick r:id="rId2"/>
              </a:rPr>
              <a:t>https://www.in.gov/cji/victim-services/family-violence-prevention-and-services-act/</a:t>
            </a:r>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p:txBody>
      </p:sp>
      <p:pic>
        <p:nvPicPr>
          <p:cNvPr id="5" name="Picture 4">
            <a:extLst>
              <a:ext uri="{FF2B5EF4-FFF2-40B4-BE49-F238E27FC236}">
                <a16:creationId xmlns:a16="http://schemas.microsoft.com/office/drawing/2014/main" id="{A1C86C7B-9A3C-2EFA-30D4-883ACEFCD313}"/>
              </a:ext>
            </a:extLst>
          </p:cNvPr>
          <p:cNvPicPr>
            <a:picLocks noChangeAspect="1"/>
          </p:cNvPicPr>
          <p:nvPr/>
        </p:nvPicPr>
        <p:blipFill>
          <a:blip r:embed="rId3"/>
          <a:stretch>
            <a:fillRect/>
          </a:stretch>
        </p:blipFill>
        <p:spPr>
          <a:xfrm>
            <a:off x="4726592" y="1227333"/>
            <a:ext cx="7334530" cy="3075036"/>
          </a:xfrm>
          <a:prstGeom prst="rect">
            <a:avLst/>
          </a:prstGeom>
        </p:spPr>
      </p:pic>
    </p:spTree>
    <p:extLst>
      <p:ext uri="{BB962C8B-B14F-4D97-AF65-F5344CB8AC3E}">
        <p14:creationId xmlns:p14="http://schemas.microsoft.com/office/powerpoint/2010/main" val="2110233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79277" y="841248"/>
            <a:ext cx="7889059" cy="1234440"/>
          </a:xfrm>
        </p:spPr>
        <p:txBody>
          <a:bodyPr anchor="t">
            <a:normAutofit fontScale="90000"/>
          </a:bodyPr>
          <a:lstStyle/>
          <a:p>
            <a:r>
              <a:rPr lang="en-US" sz="4000" dirty="0">
                <a:solidFill>
                  <a:schemeClr val="accent1"/>
                </a:solidFill>
              </a:rPr>
              <a:t>2023-2024 Family Violence Prevention &amp; Services Act (FVPSA)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Monday, June 12</a:t>
            </a:r>
            <a:r>
              <a:rPr lang="en-US" sz="2200" baseline="30000" dirty="0"/>
              <a:t>th</a:t>
            </a:r>
            <a:r>
              <a:rPr lang="en-US" sz="2200" dirty="0"/>
              <a:t> at 8 AM</a:t>
            </a:r>
          </a:p>
          <a:p>
            <a:pPr marL="0" indent="0">
              <a:buNone/>
            </a:pPr>
            <a:r>
              <a:rPr lang="en-US" sz="2200" dirty="0"/>
              <a:t>Application closes: Thursday, July 20</a:t>
            </a:r>
            <a:r>
              <a:rPr lang="en-US" sz="2200" baseline="30000" dirty="0"/>
              <a:t>th</a:t>
            </a:r>
            <a:r>
              <a:rPr lang="en-US" sz="2200" dirty="0"/>
              <a:t> at 11:59 PM</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48 hours prior to the 	deadline. 	</a:t>
            </a:r>
          </a:p>
          <a:p>
            <a:pPr marL="0" indent="0">
              <a:buNone/>
            </a:pPr>
            <a:endParaRPr lang="en-US" sz="2200" dirty="0"/>
          </a:p>
          <a:p>
            <a:pPr marL="0" indent="0">
              <a:buNone/>
            </a:pPr>
            <a:r>
              <a:rPr lang="en-US" sz="2200" dirty="0"/>
              <a:t>Award Period for FVPSA: October 1, 2023 to September 30, 2024 (12-month award period)</a:t>
            </a:r>
          </a:p>
          <a:p>
            <a:pPr marL="0" indent="0">
              <a:buNone/>
            </a:pPr>
            <a:r>
              <a:rPr lang="en-US" sz="1600" b="0" i="0" u="none" strike="noStrike" baseline="0" dirty="0">
                <a:solidFill>
                  <a:srgbClr val="FF0000"/>
                </a:solidFill>
                <a:latin typeface="Calibri" panose="020F0502020204030204" pitchFamily="34" charset="0"/>
              </a:rPr>
              <a:t>Projects should begin on October 1, 2023 and must be in operation no later than 60 days after this date. Failure to have the funded project operational within 60 days from October 1, 2023 will result in the cancellation of the grant and the de-obligation of all awarded funds. </a:t>
            </a:r>
            <a:endParaRPr lang="en-US" sz="2000" dirty="0">
              <a:solidFill>
                <a:srgbClr val="FF0000"/>
              </a:solidFill>
            </a:endParaRPr>
          </a:p>
        </p:txBody>
      </p:sp>
    </p:spTree>
    <p:extLst>
      <p:ext uri="{BB962C8B-B14F-4D97-AF65-F5344CB8AC3E}">
        <p14:creationId xmlns:p14="http://schemas.microsoft.com/office/powerpoint/2010/main" val="215028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351338"/>
          </a:xfrm>
        </p:spPr>
        <p:txBody>
          <a:bodyPr>
            <a:normAutofit/>
          </a:bodyPr>
          <a:lstStyle/>
          <a:p>
            <a:pPr marL="0" indent="0" algn="ctr">
              <a:buNone/>
            </a:pPr>
            <a:r>
              <a:rPr lang="en-US" sz="4400" b="1" i="0" u="none" strike="noStrike" baseline="0" dirty="0">
                <a:latin typeface="Calibri" panose="020F0502020204030204" pitchFamily="34" charset="0"/>
              </a:rPr>
              <a:t>Overview:</a:t>
            </a:r>
            <a:endParaRPr lang="en-US" sz="4400" b="1" dirty="0">
              <a:latin typeface="Calibri" panose="020F0502020204030204" pitchFamily="34" charset="0"/>
            </a:endParaRPr>
          </a:p>
          <a:p>
            <a:pPr marL="0" indent="0">
              <a:buNone/>
            </a:pPr>
            <a:r>
              <a:rPr lang="en-US" sz="2800" b="0" i="0" u="none" strike="noStrike" baseline="0" dirty="0">
                <a:solidFill>
                  <a:srgbClr val="000000"/>
                </a:solidFill>
                <a:latin typeface="Calibri" panose="020F0502020204030204" pitchFamily="34" charset="0"/>
              </a:rPr>
              <a:t>The Family Violence Prevention and Services Act (FVPSA) is governed by the Department of Health and Human Services (HHS) Administration on Children, Youth and Families (ACYF)/Family and Youth Services Bureau (FYSB). The purposes of grants awarded through this program are to: (1) </a:t>
            </a:r>
            <a:r>
              <a:rPr lang="en-US" sz="2800" b="0" i="0" u="none" strike="noStrike" baseline="0" dirty="0">
                <a:solidFill>
                  <a:schemeClr val="accent1">
                    <a:lumMod val="75000"/>
                  </a:schemeClr>
                </a:solidFill>
                <a:latin typeface="Calibri" panose="020F0502020204030204" pitchFamily="34" charset="0"/>
              </a:rPr>
              <a:t>assist states in efforts to increase public awareness about, and primary and secondary prevention of, family violence, domestic violence, and dating violence</a:t>
            </a:r>
            <a:r>
              <a:rPr lang="en-US" sz="2800" b="0" i="0" u="none" strike="noStrike" baseline="0" dirty="0">
                <a:solidFill>
                  <a:srgbClr val="000000"/>
                </a:solidFill>
                <a:latin typeface="Calibri" panose="020F0502020204030204" pitchFamily="34" charset="0"/>
              </a:rPr>
              <a:t>; and (2) </a:t>
            </a:r>
            <a:r>
              <a:rPr lang="en-US" sz="2800" b="0" i="0" u="none" strike="noStrike" baseline="0" dirty="0">
                <a:solidFill>
                  <a:schemeClr val="accent2">
                    <a:lumMod val="75000"/>
                  </a:schemeClr>
                </a:solidFill>
                <a:latin typeface="Calibri" panose="020F0502020204030204" pitchFamily="34" charset="0"/>
              </a:rPr>
              <a:t>assist states in efforts to provide immediate shelter and supportive services for victims of family violence, domestic violence, or dating violence, and their dependents</a:t>
            </a:r>
            <a:r>
              <a:rPr lang="en-US" sz="2800" b="0" i="0" u="none" strike="noStrike" baseline="0" dirty="0">
                <a:solidFill>
                  <a:srgbClr val="000000"/>
                </a:solidFill>
                <a:latin typeface="Calibri" panose="020F0502020204030204" pitchFamily="34" charset="0"/>
              </a:rPr>
              <a:t> </a:t>
            </a:r>
            <a:endParaRPr lang="en-US" dirty="0">
              <a:solidFill>
                <a:schemeClr val="accent2">
                  <a:lumMod val="75000"/>
                </a:schemeClr>
              </a:solidFill>
            </a:endParaRPr>
          </a:p>
        </p:txBody>
      </p:sp>
    </p:spTree>
    <p:extLst>
      <p:ext uri="{BB962C8B-B14F-4D97-AF65-F5344CB8AC3E}">
        <p14:creationId xmlns:p14="http://schemas.microsoft.com/office/powerpoint/2010/main" val="404974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FVPSA Funding Eligibility:</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801866"/>
            <a:ext cx="5306084" cy="5230634"/>
          </a:xfrm>
        </p:spPr>
        <p:txBody>
          <a:bodyPr anchor="ctr">
            <a:normAutofit/>
          </a:bodyPr>
          <a:lstStyle/>
          <a:p>
            <a:pPr algn="l"/>
            <a:endParaRPr lang="en-US"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Local public agencies or nonprofit private organizations (including faith-based and charitable organizations, community-based organizations, tribal organizations, and voluntary associations) that assist victims of family violence, domestic violence, or dating violence, and their dependents, and have a documented history of effective work concerning family violence, domestic violence, or dating violence. </a:t>
            </a:r>
          </a:p>
          <a:p>
            <a:r>
              <a:rPr lang="en-US" sz="1800" dirty="0">
                <a:solidFill>
                  <a:srgbClr val="000000"/>
                </a:solidFill>
                <a:latin typeface="Calibri" panose="020F0502020204030204" pitchFamily="34" charset="0"/>
              </a:rPr>
              <a:t>Other Requirements include:</a:t>
            </a:r>
          </a:p>
          <a:p>
            <a:pPr lvl="1"/>
            <a:r>
              <a:rPr lang="en-US" sz="1400" b="0" i="0" u="none" strike="noStrike" baseline="0" dirty="0">
                <a:solidFill>
                  <a:srgbClr val="000000"/>
                </a:solidFill>
                <a:latin typeface="Calibri" panose="020F0502020204030204" pitchFamily="34" charset="0"/>
              </a:rPr>
              <a:t>Registered </a:t>
            </a:r>
            <a:r>
              <a:rPr lang="en-US" sz="1400" dirty="0">
                <a:solidFill>
                  <a:srgbClr val="000000"/>
                </a:solidFill>
                <a:latin typeface="Calibri" panose="020F0502020204030204" pitchFamily="34" charset="0"/>
              </a:rPr>
              <a:t>UEI (Unique Entity ID)</a:t>
            </a:r>
            <a:r>
              <a:rPr lang="en-US" sz="1400" b="0" i="0" u="none" strike="noStrike" baseline="0" dirty="0">
                <a:solidFill>
                  <a:srgbClr val="000000"/>
                </a:solidFill>
                <a:latin typeface="Calibri" panose="020F0502020204030204" pitchFamily="34" charset="0"/>
              </a:rPr>
              <a:t> number</a:t>
            </a:r>
          </a:p>
          <a:p>
            <a:pPr lvl="1"/>
            <a:r>
              <a:rPr lang="en-US" sz="1400" b="0" i="0" u="none" strike="noStrike" baseline="0" dirty="0">
                <a:solidFill>
                  <a:srgbClr val="000000"/>
                </a:solidFill>
                <a:latin typeface="Calibri" panose="020F0502020204030204" pitchFamily="34" charset="0"/>
              </a:rPr>
              <a:t>Active and current registration with SAM.gov</a:t>
            </a:r>
          </a:p>
          <a:p>
            <a:pPr lvl="1"/>
            <a:r>
              <a:rPr lang="en-US" sz="1400" dirty="0">
                <a:solidFill>
                  <a:srgbClr val="000000"/>
                </a:solidFill>
                <a:latin typeface="Calibri" panose="020F0502020204030204" pitchFamily="34" charset="0"/>
              </a:rPr>
              <a:t>Good standing with the Department of Revenue (DOR), Department of Workforce Development (DWD), and Secretary of State (SOS)</a:t>
            </a:r>
            <a:endParaRPr lang="en-US" sz="1400" b="0" i="0" u="none" strike="noStrike" baseline="0" dirty="0">
              <a:solidFill>
                <a:srgbClr val="000000"/>
              </a:solidFill>
              <a:latin typeface="Calibri" panose="020F0502020204030204" pitchFamily="34" charset="0"/>
            </a:endParaRPr>
          </a:p>
          <a:p>
            <a:endParaRPr lang="en-US" sz="1800" b="0" i="0" u="none" strike="noStrike" baseline="0" dirty="0">
              <a:solidFill>
                <a:srgbClr val="000000"/>
              </a:solidFill>
              <a:latin typeface="Calibri" panose="020F0502020204030204" pitchFamily="34" charset="0"/>
            </a:endParaRPr>
          </a:p>
          <a:p>
            <a:endParaRPr lang="en-US" sz="2400" dirty="0">
              <a:solidFill>
                <a:srgbClr val="000000"/>
              </a:solidFill>
            </a:endParaRPr>
          </a:p>
        </p:txBody>
      </p:sp>
    </p:spTree>
    <p:extLst>
      <p:ext uri="{BB962C8B-B14F-4D97-AF65-F5344CB8AC3E}">
        <p14:creationId xmlns:p14="http://schemas.microsoft.com/office/powerpoint/2010/main" val="310422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6A682BC-EEC6-415E-A895-01505741480F}"/>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Allowable Activities with FVPSA funds:</a:t>
            </a:r>
          </a:p>
        </p:txBody>
      </p:sp>
      <p:sp>
        <p:nvSpPr>
          <p:cNvPr id="3" name="Content Placeholder 2">
            <a:extLst>
              <a:ext uri="{FF2B5EF4-FFF2-40B4-BE49-F238E27FC236}">
                <a16:creationId xmlns:a16="http://schemas.microsoft.com/office/drawing/2014/main" id="{DC0181BF-5D9E-4305-A1DE-F4AD878BCC33}"/>
              </a:ext>
            </a:extLst>
          </p:cNvPr>
          <p:cNvSpPr>
            <a:spLocks noGrp="1"/>
          </p:cNvSpPr>
          <p:nvPr>
            <p:ph idx="1"/>
          </p:nvPr>
        </p:nvSpPr>
        <p:spPr>
          <a:xfrm>
            <a:off x="5690937" y="0"/>
            <a:ext cx="6364705" cy="6858000"/>
          </a:xfrm>
        </p:spPr>
        <p:txBody>
          <a:bodyPr anchor="ctr">
            <a:normAutofit/>
          </a:bodyPr>
          <a:lstStyle/>
          <a:p>
            <a:pPr algn="l"/>
            <a:endParaRPr lang="en-US" sz="1800" b="0" i="0" u="none" strike="noStrike" baseline="0" dirty="0">
              <a:solidFill>
                <a:srgbClr val="000000"/>
              </a:solidFill>
              <a:latin typeface="Calibri" panose="020F0502020204030204" pitchFamily="34" charset="0"/>
            </a:endParaRPr>
          </a:p>
          <a:p>
            <a:r>
              <a:rPr lang="en-US" sz="1800" b="0" i="1" u="none" strike="noStrike" baseline="0" dirty="0">
                <a:solidFill>
                  <a:srgbClr val="000000"/>
                </a:solidFill>
                <a:latin typeface="Calibri" panose="020F0502020204030204" pitchFamily="34" charset="0"/>
              </a:rPr>
              <a:t>Prevention</a:t>
            </a:r>
            <a:r>
              <a:rPr lang="en-US" sz="1800" b="0" u="none" strike="noStrike" baseline="0" dirty="0">
                <a:solidFill>
                  <a:srgbClr val="000000"/>
                </a:solidFill>
                <a:latin typeface="Calibri" panose="020F0502020204030204" pitchFamily="34" charset="0"/>
              </a:rPr>
              <a:t> services </a:t>
            </a:r>
            <a:r>
              <a:rPr lang="en-US" sz="1800" b="0" i="0" u="none" strike="noStrike" baseline="0" dirty="0">
                <a:solidFill>
                  <a:srgbClr val="000000"/>
                </a:solidFill>
                <a:latin typeface="Calibri" panose="020F0502020204030204" pitchFamily="34" charset="0"/>
              </a:rPr>
              <a:t>such as outreach, parenting, employment training, educational services, promotion of good nutrition, disease prevention, and substance abuse prevention </a:t>
            </a:r>
          </a:p>
          <a:p>
            <a:r>
              <a:rPr lang="en-US" sz="1800" b="0" i="1" u="none" strike="noStrike" baseline="0" dirty="0">
                <a:solidFill>
                  <a:srgbClr val="000000"/>
                </a:solidFill>
                <a:latin typeface="Calibri" panose="020F0502020204030204" pitchFamily="34" charset="0"/>
              </a:rPr>
              <a:t>Counseling </a:t>
            </a:r>
            <a:r>
              <a:rPr lang="en-US" sz="1800" b="0" i="0" u="none" strike="noStrike" baseline="0" dirty="0">
                <a:solidFill>
                  <a:srgbClr val="000000"/>
                </a:solidFill>
                <a:latin typeface="Calibri" panose="020F0502020204030204" pitchFamily="34" charset="0"/>
              </a:rPr>
              <a:t>with respect to family violence, counseling or other supportive services provided by peers, either individually or in groups, and referral to community social services. </a:t>
            </a:r>
          </a:p>
          <a:p>
            <a:r>
              <a:rPr lang="en-US" sz="1800" b="0" i="1" u="none" strike="noStrike" baseline="0" dirty="0">
                <a:solidFill>
                  <a:srgbClr val="000000"/>
                </a:solidFill>
                <a:latin typeface="Calibri" panose="020F0502020204030204" pitchFamily="34" charset="0"/>
              </a:rPr>
              <a:t>Safety plan </a:t>
            </a:r>
            <a:r>
              <a:rPr lang="en-US" sz="1800" b="0" i="0" u="none" strike="noStrike" baseline="0" dirty="0">
                <a:solidFill>
                  <a:srgbClr val="000000"/>
                </a:solidFill>
                <a:latin typeface="Calibri" panose="020F0502020204030204" pitchFamily="34" charset="0"/>
              </a:rPr>
              <a:t>development and supporting the efforts of victims to make decisions related to their ongoing safety and well-being. </a:t>
            </a:r>
          </a:p>
          <a:p>
            <a:r>
              <a:rPr lang="en-US" sz="1800" b="0" i="1" u="none" strike="noStrike" baseline="0" dirty="0">
                <a:solidFill>
                  <a:srgbClr val="000000"/>
                </a:solidFill>
                <a:latin typeface="Calibri" panose="020F0502020204030204" pitchFamily="34" charset="0"/>
              </a:rPr>
              <a:t>Culturally and linguistically </a:t>
            </a:r>
            <a:r>
              <a:rPr lang="en-US" sz="1800" b="0" i="0" u="none" strike="noStrike" baseline="0" dirty="0">
                <a:solidFill>
                  <a:srgbClr val="000000"/>
                </a:solidFill>
                <a:latin typeface="Calibri" panose="020F0502020204030204" pitchFamily="34" charset="0"/>
              </a:rPr>
              <a:t>appropriate services such as interpreters, having documents translated into other languages. </a:t>
            </a:r>
          </a:p>
          <a:p>
            <a:r>
              <a:rPr lang="en-US" sz="1800" b="0" i="1" u="none" strike="noStrike" baseline="0" dirty="0">
                <a:solidFill>
                  <a:srgbClr val="000000"/>
                </a:solidFill>
                <a:latin typeface="Calibri" panose="020F0502020204030204" pitchFamily="34" charset="0"/>
              </a:rPr>
              <a:t>Technical assistance </a:t>
            </a:r>
            <a:r>
              <a:rPr lang="en-US" sz="1800" b="0" i="0" u="none" strike="noStrike" baseline="0" dirty="0">
                <a:solidFill>
                  <a:srgbClr val="000000"/>
                </a:solidFill>
                <a:latin typeface="Calibri" panose="020F0502020204030204" pitchFamily="34" charset="0"/>
              </a:rPr>
              <a:t>with respect to obtaining financial assistance under Federal and State programs. </a:t>
            </a:r>
          </a:p>
          <a:p>
            <a:r>
              <a:rPr lang="en-US" sz="1800" b="0" i="1" u="none" strike="noStrike" baseline="0" dirty="0">
                <a:solidFill>
                  <a:srgbClr val="000000"/>
                </a:solidFill>
                <a:latin typeface="Calibri" panose="020F0502020204030204" pitchFamily="34" charset="0"/>
              </a:rPr>
              <a:t>Housing advocacy </a:t>
            </a:r>
            <a:r>
              <a:rPr lang="en-US" sz="1800" b="0" i="0" u="none" strike="noStrike" baseline="0" dirty="0">
                <a:solidFill>
                  <a:srgbClr val="000000"/>
                </a:solidFill>
                <a:latin typeface="Calibri" panose="020F0502020204030204" pitchFamily="34" charset="0"/>
              </a:rPr>
              <a:t>to assist in locating and securing safe and affordable permanent housing and homeless prevention services. </a:t>
            </a:r>
          </a:p>
          <a:p>
            <a:r>
              <a:rPr lang="en-US" sz="1800" b="0" i="1" u="none" strike="noStrike" baseline="0" dirty="0">
                <a:solidFill>
                  <a:srgbClr val="000000"/>
                </a:solidFill>
                <a:latin typeface="Calibri" panose="020F0502020204030204" pitchFamily="34" charset="0"/>
              </a:rPr>
              <a:t>Medical advocacy </a:t>
            </a:r>
            <a:r>
              <a:rPr lang="en-US" sz="1800" b="0" i="0" u="none" strike="noStrike" baseline="0" dirty="0">
                <a:solidFill>
                  <a:srgbClr val="000000"/>
                </a:solidFill>
                <a:latin typeface="Calibri" panose="020F0502020204030204" pitchFamily="34" charset="0"/>
              </a:rPr>
              <a:t>including referrals for health-care services (including mental health and alcohol and drug abuse treatment), but shall not include reimbursement for any health-care services. </a:t>
            </a:r>
          </a:p>
          <a:p>
            <a:endParaRPr lang="en-US" sz="1400" b="0"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696913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87062B5-E941-4297-93E0-E1AE2A9960E3}"/>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Continued Allowable Activities with FVPSA funds….</a:t>
            </a:r>
          </a:p>
        </p:txBody>
      </p:sp>
      <p:sp>
        <p:nvSpPr>
          <p:cNvPr id="3" name="Content Placeholder 2">
            <a:extLst>
              <a:ext uri="{FF2B5EF4-FFF2-40B4-BE49-F238E27FC236}">
                <a16:creationId xmlns:a16="http://schemas.microsoft.com/office/drawing/2014/main" id="{E8CB0715-B0A0-4643-8404-A22D55E734E4}"/>
              </a:ext>
            </a:extLst>
          </p:cNvPr>
          <p:cNvSpPr>
            <a:spLocks noGrp="1"/>
          </p:cNvSpPr>
          <p:nvPr>
            <p:ph idx="1"/>
          </p:nvPr>
        </p:nvSpPr>
        <p:spPr>
          <a:xfrm>
            <a:off x="6090573" y="0"/>
            <a:ext cx="6082109" cy="6858000"/>
          </a:xfrm>
        </p:spPr>
        <p:txBody>
          <a:bodyPr anchor="ctr">
            <a:normAutofit/>
          </a:bodyPr>
          <a:lstStyle/>
          <a:p>
            <a:pPr algn="l"/>
            <a:endParaRPr lang="en-US" sz="1800" b="0" i="0" u="none" strike="noStrike" baseline="0" dirty="0">
              <a:solidFill>
                <a:srgbClr val="000000"/>
              </a:solidFill>
              <a:latin typeface="Calibri" panose="020F0502020204030204" pitchFamily="34" charset="0"/>
            </a:endParaRPr>
          </a:p>
          <a:p>
            <a:r>
              <a:rPr lang="en-US" sz="1800" b="0" i="1" u="none" strike="noStrike" baseline="0" dirty="0">
                <a:solidFill>
                  <a:srgbClr val="000000"/>
                </a:solidFill>
                <a:latin typeface="Calibri" panose="020F0502020204030204" pitchFamily="34" charset="0"/>
              </a:rPr>
              <a:t>Legal advocacy </a:t>
            </a:r>
            <a:r>
              <a:rPr lang="en-US" sz="1800" b="0" i="0" u="none" strike="noStrike" baseline="0" dirty="0">
                <a:solidFill>
                  <a:srgbClr val="000000"/>
                </a:solidFill>
                <a:latin typeface="Calibri" panose="020F0502020204030204" pitchFamily="34" charset="0"/>
              </a:rPr>
              <a:t>to provide victims with information and assistance through the civil and criminal courts, and legal assistance </a:t>
            </a:r>
          </a:p>
          <a:p>
            <a:r>
              <a:rPr lang="en-US" sz="1800" b="0" i="1" u="none" strike="noStrike" baseline="0" dirty="0">
                <a:solidFill>
                  <a:srgbClr val="000000"/>
                </a:solidFill>
                <a:latin typeface="Calibri" panose="020F0502020204030204" pitchFamily="34" charset="0"/>
              </a:rPr>
              <a:t>Children’s counseling </a:t>
            </a:r>
            <a:r>
              <a:rPr lang="en-US" sz="1800" b="0" i="0" u="none" strike="noStrike" baseline="0" dirty="0">
                <a:solidFill>
                  <a:srgbClr val="000000"/>
                </a:solidFill>
                <a:latin typeface="Calibri" panose="020F0502020204030204" pitchFamily="34" charset="0"/>
              </a:rPr>
              <a:t>and support services, and childcare services for children who are victims of family violence of the dependents of such victims, and children who witness domestic violence. </a:t>
            </a:r>
          </a:p>
          <a:p>
            <a:endParaRPr lang="en-US" sz="1800" dirty="0">
              <a:solidFill>
                <a:srgbClr val="000000"/>
              </a:solidFill>
              <a:latin typeface="Calibri" panose="020F0502020204030204" pitchFamily="34" charset="0"/>
            </a:endParaRPr>
          </a:p>
          <a:p>
            <a:r>
              <a:rPr lang="en-US" sz="1800" b="1" dirty="0">
                <a:solidFill>
                  <a:srgbClr val="000000"/>
                </a:solidFill>
                <a:latin typeface="Calibri" panose="020F0502020204030204" pitchFamily="34" charset="0"/>
              </a:rPr>
              <a:t>The following costs are allowable for shelters</a:t>
            </a:r>
            <a:r>
              <a:rPr lang="en-US" sz="1800" b="1" i="0" u="none" strike="noStrike" baseline="0" dirty="0">
                <a:solidFill>
                  <a:srgbClr val="000000"/>
                </a:solidFill>
                <a:latin typeface="Calibri" panose="020F0502020204030204" pitchFamily="34" charset="0"/>
              </a:rPr>
              <a:t>:</a:t>
            </a:r>
          </a:p>
          <a:p>
            <a:r>
              <a:rPr lang="en-US" sz="1800" b="0" i="1" u="none" strike="noStrike" baseline="0" dirty="0">
                <a:solidFill>
                  <a:srgbClr val="000000"/>
                </a:solidFill>
                <a:latin typeface="Calibri" panose="020F0502020204030204" pitchFamily="34" charset="0"/>
              </a:rPr>
              <a:t>Operating expenses </a:t>
            </a:r>
            <a:r>
              <a:rPr lang="en-US" sz="1800" b="0" i="0" u="none" strike="noStrike" baseline="0" dirty="0">
                <a:solidFill>
                  <a:srgbClr val="000000"/>
                </a:solidFill>
                <a:latin typeface="Calibri" panose="020F0502020204030204" pitchFamily="34" charset="0"/>
              </a:rPr>
              <a:t>(rent, utilities, etc.) of the facilities for a shelter at a prorated amount </a:t>
            </a:r>
          </a:p>
          <a:p>
            <a:r>
              <a:rPr lang="en-US" sz="1800" b="0" i="1" u="none" strike="noStrike" baseline="0" dirty="0">
                <a:solidFill>
                  <a:srgbClr val="000000"/>
                </a:solidFill>
                <a:latin typeface="Calibri" panose="020F0502020204030204" pitchFamily="34" charset="0"/>
              </a:rPr>
              <a:t>Supplies </a:t>
            </a:r>
            <a:r>
              <a:rPr lang="en-US" sz="1800" b="0" i="0" u="none" strike="noStrike" baseline="0" dirty="0">
                <a:solidFill>
                  <a:srgbClr val="000000"/>
                </a:solidFill>
                <a:latin typeface="Calibri" panose="020F0502020204030204" pitchFamily="34" charset="0"/>
              </a:rPr>
              <a:t>for shelter including clothing, toiletries </a:t>
            </a:r>
          </a:p>
          <a:p>
            <a:endParaRPr lang="en-US" sz="1800" b="0" i="0" u="none" strike="noStrike" baseline="0" dirty="0">
              <a:solidFill>
                <a:srgbClr val="000000"/>
              </a:solidFill>
              <a:latin typeface="Calibri" panose="020F0502020204030204" pitchFamily="34" charset="0"/>
            </a:endParaRPr>
          </a:p>
          <a:p>
            <a:r>
              <a:rPr lang="en-US" sz="1800" b="1" dirty="0">
                <a:solidFill>
                  <a:srgbClr val="000000"/>
                </a:solidFill>
                <a:latin typeface="Calibri" panose="020F0502020204030204" pitchFamily="34" charset="0"/>
              </a:rPr>
              <a:t>The following costs are allowable for the purpose of preventing future incidences of violence: </a:t>
            </a:r>
          </a:p>
          <a:p>
            <a:r>
              <a:rPr lang="en-US" sz="1800" b="0" i="1" u="none" strike="noStrike" baseline="0" dirty="0">
                <a:solidFill>
                  <a:srgbClr val="000000"/>
                </a:solidFill>
                <a:latin typeface="Calibri" panose="020F0502020204030204" pitchFamily="34" charset="0"/>
              </a:rPr>
              <a:t>Transportation </a:t>
            </a:r>
          </a:p>
          <a:p>
            <a:r>
              <a:rPr lang="en-US" sz="1800" i="1" dirty="0">
                <a:solidFill>
                  <a:srgbClr val="000000"/>
                </a:solidFill>
                <a:latin typeface="Calibri" panose="020F0502020204030204" pitchFamily="34" charset="0"/>
              </a:rPr>
              <a:t>Temporary refuge </a:t>
            </a:r>
            <a:r>
              <a:rPr lang="en-US" sz="1800" dirty="0">
                <a:solidFill>
                  <a:srgbClr val="000000"/>
                </a:solidFill>
                <a:latin typeface="Calibri" panose="020F0502020204030204" pitchFamily="34" charset="0"/>
              </a:rPr>
              <a:t>for emergency and immediate shelter including safe homes, rental subsidies, and hotel vouchers. This does not include transitional or permanent housing. </a:t>
            </a:r>
            <a:endParaRPr lang="en-US" sz="1800" b="0" i="1" u="none" strike="noStrike" baseline="0" dirty="0">
              <a:solidFill>
                <a:srgbClr val="000000"/>
              </a:solidFill>
              <a:latin typeface="Calibri" panose="020F0502020204030204" pitchFamily="34" charset="0"/>
            </a:endParaRPr>
          </a:p>
          <a:p>
            <a:pPr lvl="1"/>
            <a:endParaRPr lang="en-US" sz="1400" b="0" i="0" u="none" strike="noStrike" baseline="0" dirty="0">
              <a:solidFill>
                <a:srgbClr val="000000"/>
              </a:solidFill>
              <a:latin typeface="Calibri" panose="020F0502020204030204" pitchFamily="34" charset="0"/>
            </a:endParaRPr>
          </a:p>
          <a:p>
            <a:endParaRPr lang="en-US" sz="1400" b="0"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22852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8D8F19-1ADA-4878-9DB8-3B8CE8FE5CC0}"/>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Ineligible Items</a:t>
            </a:r>
          </a:p>
        </p:txBody>
      </p:sp>
      <p:sp>
        <p:nvSpPr>
          <p:cNvPr id="3" name="Content Placeholder 2">
            <a:extLst>
              <a:ext uri="{FF2B5EF4-FFF2-40B4-BE49-F238E27FC236}">
                <a16:creationId xmlns:a16="http://schemas.microsoft.com/office/drawing/2014/main" id="{7DB562AB-138C-45D0-A471-D718AEE15CB8}"/>
              </a:ext>
            </a:extLst>
          </p:cNvPr>
          <p:cNvSpPr>
            <a:spLocks noGrp="1"/>
          </p:cNvSpPr>
          <p:nvPr>
            <p:ph idx="1"/>
          </p:nvPr>
        </p:nvSpPr>
        <p:spPr>
          <a:xfrm>
            <a:off x="1371599" y="1885279"/>
            <a:ext cx="9724031" cy="4972720"/>
          </a:xfrm>
        </p:spPr>
        <p:txBody>
          <a:bodyPr anchor="ctr">
            <a:normAutofit lnSpcReduction="10000"/>
          </a:bodyPr>
          <a:lstStyle/>
          <a:p>
            <a:pPr marL="342900" indent="-342900">
              <a:lnSpc>
                <a:spcPct val="100000"/>
              </a:lnSpc>
              <a:buFont typeface="Arial" panose="020B0604020202020204" pitchFamily="34" charset="0"/>
              <a:buAutoNum type="arabicParenBoth"/>
            </a:pPr>
            <a:r>
              <a:rPr lang="en-US" sz="1600" dirty="0">
                <a:latin typeface="Calibri" panose="020F0502020204030204" pitchFamily="34" charset="0"/>
              </a:rPr>
              <a:t>Administrative costs over 10% of the total grant budget including time to complete FVPSA required time and attendance sheets and programmatic documentation, reports, and required statistics; administrative time to collect and maintain satisfaction surveys and needs assessments used to improve services delivery within the FVPSA funded project. </a:t>
            </a:r>
          </a:p>
          <a:p>
            <a:pPr marL="342900" indent="-342900">
              <a:lnSpc>
                <a:spcPct val="100000"/>
              </a:lnSpc>
              <a:buFont typeface="Arial" panose="020B0604020202020204" pitchFamily="34" charset="0"/>
              <a:buAutoNum type="arabicParenBoth"/>
            </a:pPr>
            <a:r>
              <a:rPr lang="en-US" sz="1600" dirty="0">
                <a:latin typeface="Calibri" panose="020F0502020204030204" pitchFamily="34" charset="0"/>
              </a:rPr>
              <a:t>Moving Costs for victims</a:t>
            </a:r>
          </a:p>
          <a:p>
            <a:pPr marL="0" indent="0">
              <a:buNone/>
            </a:pPr>
            <a:r>
              <a:rPr lang="en-US" sz="1600" b="0" i="0" u="none" strike="noStrike" baseline="0" dirty="0">
                <a:latin typeface="Calibri" panose="020F0502020204030204" pitchFamily="34" charset="0"/>
              </a:rPr>
              <a:t>(</a:t>
            </a:r>
            <a:r>
              <a:rPr lang="en-US" sz="1600" dirty="0">
                <a:latin typeface="Calibri" panose="020F0502020204030204" pitchFamily="34" charset="0"/>
              </a:rPr>
              <a:t>3</a:t>
            </a:r>
            <a:r>
              <a:rPr lang="en-US" sz="1600" b="0" i="0" u="none" strike="noStrike" baseline="0" dirty="0">
                <a:latin typeface="Calibri" panose="020F0502020204030204" pitchFamily="34" charset="0"/>
              </a:rPr>
              <a:t>) Direct financial assistance to a client such as cash, gift cards, or checks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(4) Food and beverages except emergency food and beverage for victims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(5) Lobbying,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(6) Fundraising (including financial campaigns, endowment drives, solicitation of gifts and bequests, and similar expenses incurred solely to raise capital or obtain contributions) and time spent procuring funding including completing federal and state funding applications,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(7) Purchase of real estate,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(8) Construction,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(9) Physical modification to buildings, including minor renovations (such as painting or carpeting),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(10) Vehicles,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(11</a:t>
            </a:r>
            <a:r>
              <a:rPr lang="en-US" sz="1600" i="0" u="none" strike="noStrike" baseline="0" dirty="0">
                <a:latin typeface="Calibri" panose="020F0502020204030204" pitchFamily="34" charset="0"/>
              </a:rPr>
              <a:t>) Overtime is allowed but to claim the increased rate, there must be a separate line item in the budget that includes the overtime rate of pay. </a:t>
            </a:r>
            <a:endParaRPr lang="en-US" sz="1600" i="0" u="none" strike="noStrike" baseline="0" dirty="0">
              <a:latin typeface="Times New Roman" panose="02020603050405020304" pitchFamily="18" charset="0"/>
            </a:endParaRPr>
          </a:p>
          <a:p>
            <a:endParaRPr lang="en-US" sz="1100" dirty="0"/>
          </a:p>
        </p:txBody>
      </p:sp>
    </p:spTree>
    <p:extLst>
      <p:ext uri="{BB962C8B-B14F-4D97-AF65-F5344CB8AC3E}">
        <p14:creationId xmlns:p14="http://schemas.microsoft.com/office/powerpoint/2010/main" val="622798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Frosted Glass">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1149</TotalTime>
  <Words>2073</Words>
  <Application>Microsoft Office PowerPoint</Application>
  <PresentationFormat>Widescreen</PresentationFormat>
  <Paragraphs>193</Paragraphs>
  <Slides>24</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24</vt:i4>
      </vt:variant>
    </vt:vector>
  </HeadingPairs>
  <TitlesOfParts>
    <vt:vector size="30" baseType="lpstr">
      <vt:lpstr>Arial</vt:lpstr>
      <vt:lpstr>Calibri</vt:lpstr>
      <vt:lpstr>Calibri Light</vt:lpstr>
      <vt:lpstr>Times New Roman</vt:lpstr>
      <vt:lpstr>Office Theme</vt:lpstr>
      <vt:lpstr>1_Office Theme</vt:lpstr>
      <vt:lpstr> 2023-2024 Family Violence Prevention and Services Act (FVPSA) RFP Webinar</vt:lpstr>
      <vt:lpstr>Thanks for joining us today:  Please keep your lines muted during the presentation.   Webinar is being recorded. It will be posted on the ICJI website.   Questions and Answers at the end.   Feel Free to utilize the chat box during the webinar.  </vt:lpstr>
      <vt:lpstr>Accessing the RFP</vt:lpstr>
      <vt:lpstr>2023-2024 Family Violence Prevention &amp; Services Act (FVPSA) Grant Application</vt:lpstr>
      <vt:lpstr>PowerPoint Presentation</vt:lpstr>
      <vt:lpstr>FVPSA Funding Eligibility:</vt:lpstr>
      <vt:lpstr>Allowable Activities with FVPSA funds:</vt:lpstr>
      <vt:lpstr>Continued Allowable Activities with FVPSA funds….</vt:lpstr>
      <vt:lpstr>Ineligible Items</vt:lpstr>
      <vt:lpstr>Initiating an application in IntelliGrants</vt:lpstr>
      <vt:lpstr>PowerPoint Presentation</vt:lpstr>
      <vt:lpstr>FVPSA Application</vt:lpstr>
      <vt:lpstr>PowerPoint Presentation</vt:lpstr>
      <vt:lpstr>Forms that need to be completed: </vt:lpstr>
      <vt:lpstr>PowerPoint Presentation</vt:lpstr>
      <vt:lpstr>PowerPoint Presentation</vt:lpstr>
      <vt:lpstr>PowerPoint Presentation</vt:lpstr>
      <vt:lpstr>MATCH REQUIREMENT</vt:lpstr>
      <vt:lpstr>MATCH EXAMPLE </vt:lpstr>
      <vt:lpstr>Budget Narrative </vt:lpstr>
      <vt:lpstr>Attachments Required:</vt:lpstr>
      <vt:lpstr>PowerPoint Presentation</vt:lpstr>
      <vt:lpstr>Questions?</vt:lpstr>
      <vt:lpstr>Thanks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2021-2023 Domestic Violence Prevention and Treatment RFP Webinar</dc:title>
  <dc:creator>Strevels, Sarah</dc:creator>
  <cp:lastModifiedBy>Anderson, Dalayna E (CJI)</cp:lastModifiedBy>
  <cp:revision>43</cp:revision>
  <dcterms:created xsi:type="dcterms:W3CDTF">2020-12-18T00:42:11Z</dcterms:created>
  <dcterms:modified xsi:type="dcterms:W3CDTF">2023-06-15T14:24:12Z</dcterms:modified>
</cp:coreProperties>
</file>