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sldIdLst>
    <p:sldId id="256" r:id="rId2"/>
    <p:sldId id="373" r:id="rId3"/>
    <p:sldId id="305" r:id="rId4"/>
    <p:sldId id="370" r:id="rId5"/>
    <p:sldId id="376" r:id="rId6"/>
    <p:sldId id="378" r:id="rId7"/>
    <p:sldId id="379" r:id="rId8"/>
    <p:sldId id="381" r:id="rId9"/>
    <p:sldId id="380" r:id="rId10"/>
    <p:sldId id="382" r:id="rId11"/>
    <p:sldId id="386" r:id="rId12"/>
    <p:sldId id="383" r:id="rId13"/>
    <p:sldId id="384" r:id="rId14"/>
    <p:sldId id="385" r:id="rId15"/>
    <p:sldId id="387" r:id="rId16"/>
    <p:sldId id="371"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5C5C5"/>
    <a:srgbClr val="B49530"/>
    <a:srgbClr val="26296B"/>
    <a:srgbClr val="BFC3CE"/>
    <a:srgbClr val="FF3300"/>
    <a:srgbClr val="828282"/>
    <a:srgbClr val="6ECBD4"/>
    <a:srgbClr val="F3F3F3"/>
    <a:srgbClr val="008B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60060" autoAdjust="0"/>
  </p:normalViewPr>
  <p:slideViewPr>
    <p:cSldViewPr snapToGrid="0">
      <p:cViewPr>
        <p:scale>
          <a:sx n="75" d="100"/>
          <a:sy n="75" d="100"/>
        </p:scale>
        <p:origin x="10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557BAAA2-596E-4E96-AE04-FDD68ED90AA3}" type="datetimeFigureOut">
              <a:rPr lang="en-US"/>
              <a:pPr>
                <a:defRPr/>
              </a:pPr>
              <a:t>7/27/2023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6729C0D9-4FA6-40F7-8809-0703D9B44325}" type="slidenum">
              <a:rPr lang="en-US"/>
              <a:pPr>
                <a:defRPr/>
              </a:pPr>
              <a:t>‹#›</a:t>
            </a:fld>
            <a:endParaRPr lang="en-US"/>
          </a:p>
        </p:txBody>
      </p:sp>
    </p:spTree>
    <p:extLst>
      <p:ext uri="{BB962C8B-B14F-4D97-AF65-F5344CB8AC3E}">
        <p14:creationId xmlns:p14="http://schemas.microsoft.com/office/powerpoint/2010/main" val="97139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a:t>
            </a:fld>
            <a:endParaRPr lang="en-US"/>
          </a:p>
        </p:txBody>
      </p:sp>
    </p:spTree>
    <p:extLst>
      <p:ext uri="{BB962C8B-B14F-4D97-AF65-F5344CB8AC3E}">
        <p14:creationId xmlns:p14="http://schemas.microsoft.com/office/powerpoint/2010/main" val="88895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3</a:t>
            </a:fld>
            <a:endParaRPr lang="en-US" altLang="en-US"/>
          </a:p>
        </p:txBody>
      </p:sp>
    </p:spTree>
    <p:extLst>
      <p:ext uri="{BB962C8B-B14F-4D97-AF65-F5344CB8AC3E}">
        <p14:creationId xmlns:p14="http://schemas.microsoft.com/office/powerpoint/2010/main" val="2289414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8</a:t>
            </a:fld>
            <a:endParaRPr lang="en-US"/>
          </a:p>
        </p:txBody>
      </p:sp>
    </p:spTree>
    <p:extLst>
      <p:ext uri="{BB962C8B-B14F-4D97-AF65-F5344CB8AC3E}">
        <p14:creationId xmlns:p14="http://schemas.microsoft.com/office/powerpoint/2010/main" val="3325934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10</a:t>
            </a:fld>
            <a:endParaRPr lang="en-US"/>
          </a:p>
        </p:txBody>
      </p:sp>
    </p:spTree>
    <p:extLst>
      <p:ext uri="{BB962C8B-B14F-4D97-AF65-F5344CB8AC3E}">
        <p14:creationId xmlns:p14="http://schemas.microsoft.com/office/powerpoint/2010/main" val="98352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11</a:t>
            </a:fld>
            <a:endParaRPr lang="en-US" altLang="en-US"/>
          </a:p>
        </p:txBody>
      </p:sp>
    </p:spTree>
    <p:extLst>
      <p:ext uri="{BB962C8B-B14F-4D97-AF65-F5344CB8AC3E}">
        <p14:creationId xmlns:p14="http://schemas.microsoft.com/office/powerpoint/2010/main" val="149754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12</a:t>
            </a:fld>
            <a:endParaRPr lang="en-US"/>
          </a:p>
        </p:txBody>
      </p:sp>
    </p:spTree>
    <p:extLst>
      <p:ext uri="{BB962C8B-B14F-4D97-AF65-F5344CB8AC3E}">
        <p14:creationId xmlns:p14="http://schemas.microsoft.com/office/powerpoint/2010/main" val="1632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13</a:t>
            </a:fld>
            <a:endParaRPr lang="en-US"/>
          </a:p>
        </p:txBody>
      </p:sp>
    </p:spTree>
    <p:extLst>
      <p:ext uri="{BB962C8B-B14F-4D97-AF65-F5344CB8AC3E}">
        <p14:creationId xmlns:p14="http://schemas.microsoft.com/office/powerpoint/2010/main" val="15701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729C0D9-4FA6-40F7-8809-0703D9B44325}" type="slidenum">
              <a:rPr lang="en-US" smtClean="0"/>
              <a:pPr>
                <a:defRPr/>
              </a:pPr>
              <a:t>14</a:t>
            </a:fld>
            <a:endParaRPr lang="en-US"/>
          </a:p>
        </p:txBody>
      </p:sp>
    </p:spTree>
    <p:extLst>
      <p:ext uri="{BB962C8B-B14F-4D97-AF65-F5344CB8AC3E}">
        <p14:creationId xmlns:p14="http://schemas.microsoft.com/office/powerpoint/2010/main" val="15634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64AB07-08B6-4D79-87EE-4C7945C0CAF2}" type="slidenum">
              <a:rPr lang="en-US" altLang="en-US" smtClean="0"/>
              <a:pPr/>
              <a:t>15</a:t>
            </a:fld>
            <a:endParaRPr lang="en-US" altLang="en-US"/>
          </a:p>
        </p:txBody>
      </p:sp>
    </p:spTree>
    <p:extLst>
      <p:ext uri="{BB962C8B-B14F-4D97-AF65-F5344CB8AC3E}">
        <p14:creationId xmlns:p14="http://schemas.microsoft.com/office/powerpoint/2010/main" val="330177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7/27/2023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a:p>
        </p:txBody>
      </p:sp>
    </p:spTree>
    <p:extLst>
      <p:ext uri="{BB962C8B-B14F-4D97-AF65-F5344CB8AC3E}">
        <p14:creationId xmlns:p14="http://schemas.microsoft.com/office/powerpoint/2010/main" val="388439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7/27/2023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a:p>
        </p:txBody>
      </p:sp>
    </p:spTree>
    <p:extLst>
      <p:ext uri="{BB962C8B-B14F-4D97-AF65-F5344CB8AC3E}">
        <p14:creationId xmlns:p14="http://schemas.microsoft.com/office/powerpoint/2010/main" val="350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7/27/2023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a:p>
        </p:txBody>
      </p:sp>
    </p:spTree>
    <p:extLst>
      <p:ext uri="{BB962C8B-B14F-4D97-AF65-F5344CB8AC3E}">
        <p14:creationId xmlns:p14="http://schemas.microsoft.com/office/powerpoint/2010/main" val="37967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7/27/2023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a:p>
        </p:txBody>
      </p:sp>
    </p:spTree>
    <p:extLst>
      <p:ext uri="{BB962C8B-B14F-4D97-AF65-F5344CB8AC3E}">
        <p14:creationId xmlns:p14="http://schemas.microsoft.com/office/powerpoint/2010/main" val="302032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7/27/2023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a:p>
        </p:txBody>
      </p:sp>
    </p:spTree>
    <p:extLst>
      <p:ext uri="{BB962C8B-B14F-4D97-AF65-F5344CB8AC3E}">
        <p14:creationId xmlns:p14="http://schemas.microsoft.com/office/powerpoint/2010/main" val="323915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7/27/2023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a:p>
        </p:txBody>
      </p:sp>
    </p:spTree>
    <p:extLst>
      <p:ext uri="{BB962C8B-B14F-4D97-AF65-F5344CB8AC3E}">
        <p14:creationId xmlns:p14="http://schemas.microsoft.com/office/powerpoint/2010/main" val="317863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7/27/2023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a:p>
        </p:txBody>
      </p:sp>
    </p:spTree>
    <p:extLst>
      <p:ext uri="{BB962C8B-B14F-4D97-AF65-F5344CB8AC3E}">
        <p14:creationId xmlns:p14="http://schemas.microsoft.com/office/powerpoint/2010/main" val="621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7/27/2023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a:p>
        </p:txBody>
      </p:sp>
    </p:spTree>
    <p:extLst>
      <p:ext uri="{BB962C8B-B14F-4D97-AF65-F5344CB8AC3E}">
        <p14:creationId xmlns:p14="http://schemas.microsoft.com/office/powerpoint/2010/main" val="354627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7/27/2023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a:p>
        </p:txBody>
      </p:sp>
    </p:spTree>
    <p:extLst>
      <p:ext uri="{BB962C8B-B14F-4D97-AF65-F5344CB8AC3E}">
        <p14:creationId xmlns:p14="http://schemas.microsoft.com/office/powerpoint/2010/main" val="109621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7/27/2023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a:p>
        </p:txBody>
      </p:sp>
    </p:spTree>
    <p:extLst>
      <p:ext uri="{BB962C8B-B14F-4D97-AF65-F5344CB8AC3E}">
        <p14:creationId xmlns:p14="http://schemas.microsoft.com/office/powerpoint/2010/main" val="1712079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7/27/2023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a:p>
        </p:txBody>
      </p:sp>
    </p:spTree>
    <p:extLst>
      <p:ext uri="{BB962C8B-B14F-4D97-AF65-F5344CB8AC3E}">
        <p14:creationId xmlns:p14="http://schemas.microsoft.com/office/powerpoint/2010/main" val="33894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7/27/2023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mailto:Dwestrate@cji.in.gov" TargetMode="External"/><Relationship Id="rId2" Type="http://schemas.openxmlformats.org/officeDocument/2006/relationships/hyperlink" Target="mailto:DaAnderson1@cji.in.go"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mailto:DaAnderson1@cji.in.go" TargetMode="Externa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Dwestrate@cji.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3200" dirty="0">
                <a:solidFill>
                  <a:schemeClr val="bg1"/>
                </a:solidFill>
                <a:latin typeface="Franklin Gothic Demi" panose="020B0703020102020204" pitchFamily="34" charset="0"/>
              </a:rPr>
              <a:t>DVPT 2023-2025 Update to Program Reports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569660"/>
          </a:xfrm>
          <a:prstGeom prst="rect">
            <a:avLst/>
          </a:prstGeom>
          <a:noFill/>
        </p:spPr>
        <p:txBody>
          <a:bodyPr wrap="square" rtlCol="0">
            <a:spAutoFit/>
          </a:bodyPr>
          <a:lstStyle/>
          <a:p>
            <a:pPr>
              <a:buClr>
                <a:schemeClr val="accent5">
                  <a:lumMod val="50000"/>
                </a:schemeClr>
              </a:buClr>
            </a:pPr>
            <a:br>
              <a:rPr lang="en-US" sz="24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4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COMMUNITY EDUCATION</a:t>
            </a:r>
            <a:br>
              <a:rPr lang="en-US" dirty="0">
                <a:solidFill>
                  <a:schemeClr val="accent5">
                    <a:lumMod val="50000"/>
                  </a:schemeClr>
                </a:solidFill>
              </a:rPr>
            </a:br>
            <a:r>
              <a:rPr lang="en-US" sz="2400" dirty="0">
                <a:solidFill>
                  <a:schemeClr val="accent5">
                    <a:lumMod val="50000"/>
                  </a:schemeClr>
                </a:solidFill>
              </a:rPr>
              <a:t>Presentations or trainings about domestic violence, dating violence, healthy relationships and/or available services provided by your agency. </a:t>
            </a:r>
          </a:p>
        </p:txBody>
      </p:sp>
      <p:sp>
        <p:nvSpPr>
          <p:cNvPr id="8" name="TextBox 7">
            <a:extLst>
              <a:ext uri="{FF2B5EF4-FFF2-40B4-BE49-F238E27FC236}">
                <a16:creationId xmlns:a16="http://schemas.microsoft.com/office/drawing/2014/main" id="{EEED9728-0D3C-C58D-CE3A-A0AB0DA85EAF}"/>
              </a:ext>
            </a:extLst>
          </p:cNvPr>
          <p:cNvSpPr txBox="1"/>
          <p:nvPr/>
        </p:nvSpPr>
        <p:spPr>
          <a:xfrm>
            <a:off x="306377" y="2256333"/>
            <a:ext cx="5230023" cy="3108543"/>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solidFill>
                  <a:schemeClr val="accent5">
                    <a:lumMod val="50000"/>
                  </a:schemeClr>
                </a:solidFill>
              </a:rPr>
              <a:t>Presentations dedicated to </a:t>
            </a:r>
            <a:r>
              <a:rPr lang="en-US" sz="2800" b="1" dirty="0">
                <a:solidFill>
                  <a:schemeClr val="accent5">
                    <a:lumMod val="50000"/>
                  </a:schemeClr>
                </a:solidFill>
              </a:rPr>
              <a:t>Adults/General Population</a:t>
            </a:r>
          </a:p>
          <a:p>
            <a:pPr marL="285750" indent="-285750">
              <a:buFont typeface="Wingdings" panose="05000000000000000000" pitchFamily="2" charset="2"/>
              <a:buChar char="Ø"/>
            </a:pPr>
            <a:endParaRPr lang="en-US" sz="2800" dirty="0">
              <a:solidFill>
                <a:schemeClr val="accent5">
                  <a:lumMod val="50000"/>
                </a:schemeClr>
              </a:solidFill>
            </a:endParaRPr>
          </a:p>
          <a:p>
            <a:pPr marL="285750" indent="-285750">
              <a:buFont typeface="Wingdings" panose="05000000000000000000" pitchFamily="2" charset="2"/>
              <a:buChar char="Ø"/>
            </a:pPr>
            <a:r>
              <a:rPr lang="en-US" sz="2800" dirty="0">
                <a:solidFill>
                  <a:schemeClr val="accent5">
                    <a:lumMod val="50000"/>
                  </a:schemeClr>
                </a:solidFill>
              </a:rPr>
              <a:t>Presentations dedicated to </a:t>
            </a:r>
            <a:r>
              <a:rPr lang="en-US" sz="2800" b="1" dirty="0">
                <a:solidFill>
                  <a:schemeClr val="accent5">
                    <a:lumMod val="50000"/>
                  </a:schemeClr>
                </a:solidFill>
              </a:rPr>
              <a:t>Youth</a:t>
            </a:r>
          </a:p>
          <a:p>
            <a:pPr marL="285750" indent="-285750">
              <a:buFont typeface="Wingdings" panose="05000000000000000000" pitchFamily="2" charset="2"/>
              <a:buChar char="Ø"/>
            </a:pPr>
            <a:endParaRPr lang="en-US" sz="2800" dirty="0">
              <a:solidFill>
                <a:schemeClr val="accent5">
                  <a:lumMod val="50000"/>
                </a:schemeClr>
              </a:solidFill>
            </a:endParaRPr>
          </a:p>
          <a:p>
            <a:pPr marL="285750" indent="-285750">
              <a:buFont typeface="Wingdings" panose="05000000000000000000" pitchFamily="2" charset="2"/>
              <a:buChar char="Ø"/>
            </a:pPr>
            <a:r>
              <a:rPr lang="en-US" sz="2800" dirty="0">
                <a:solidFill>
                  <a:schemeClr val="accent5">
                    <a:lumMod val="50000"/>
                  </a:schemeClr>
                </a:solidFill>
              </a:rPr>
              <a:t>Participants for each </a:t>
            </a:r>
            <a:r>
              <a:rPr lang="en-US" sz="2800" b="1" dirty="0">
                <a:solidFill>
                  <a:schemeClr val="accent5">
                    <a:lumMod val="50000"/>
                  </a:schemeClr>
                </a:solidFill>
              </a:rPr>
              <a:t>Population</a:t>
            </a:r>
          </a:p>
        </p:txBody>
      </p:sp>
      <p:pic>
        <p:nvPicPr>
          <p:cNvPr id="6" name="Picture 5">
            <a:extLst>
              <a:ext uri="{FF2B5EF4-FFF2-40B4-BE49-F238E27FC236}">
                <a16:creationId xmlns:a16="http://schemas.microsoft.com/office/drawing/2014/main" id="{213D0DDE-DD6D-1895-9316-08D3A628E688}"/>
              </a:ext>
            </a:extLst>
          </p:cNvPr>
          <p:cNvPicPr>
            <a:picLocks noChangeAspect="1"/>
          </p:cNvPicPr>
          <p:nvPr/>
        </p:nvPicPr>
        <p:blipFill>
          <a:blip r:embed="rId3"/>
          <a:stretch>
            <a:fillRect/>
          </a:stretch>
        </p:blipFill>
        <p:spPr>
          <a:xfrm>
            <a:off x="5123422" y="3398476"/>
            <a:ext cx="6762201" cy="887120"/>
          </a:xfrm>
          <a:prstGeom prst="rect">
            <a:avLst/>
          </a:prstGeom>
        </p:spPr>
      </p:pic>
    </p:spTree>
    <p:extLst>
      <p:ext uri="{BB962C8B-B14F-4D97-AF65-F5344CB8AC3E}">
        <p14:creationId xmlns:p14="http://schemas.microsoft.com/office/powerpoint/2010/main" val="2462330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702478"/>
            <a:ext cx="10268948"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Domestic Violence Prevention and Treatment (DVPT) Community Education</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1A47EA-CFB3-61A2-2612-A0E970163D05}"/>
              </a:ext>
            </a:extLst>
          </p:cNvPr>
          <p:cNvSpPr>
            <a:spLocks noGrp="1"/>
          </p:cNvSpPr>
          <p:nvPr>
            <p:ph type="title"/>
          </p:nvPr>
        </p:nvSpPr>
        <p:spPr>
          <a:xfrm>
            <a:off x="819150" y="3280360"/>
            <a:ext cx="10515600" cy="1325563"/>
          </a:xfrm>
        </p:spPr>
        <p:txBody>
          <a:bodyPr/>
          <a:lstStyle/>
          <a:p>
            <a:r>
              <a:rPr lang="en-US" sz="2400" b="1" dirty="0">
                <a:solidFill>
                  <a:schemeClr val="accent5">
                    <a:lumMod val="50000"/>
                  </a:schemeClr>
                </a:solidFill>
                <a:latin typeface="Calibri Light" panose="020F0302020204030204" pitchFamily="34" charset="0"/>
                <a:cs typeface="Calibri Light" panose="020F0302020204030204" pitchFamily="34" charset="0"/>
              </a:rPr>
              <a:t>You are welcome to attach any press releases, news articles, or other information regarding any trainings or presentations that your agency provided to your community.</a:t>
            </a:r>
          </a:p>
        </p:txBody>
      </p:sp>
      <p:pic>
        <p:nvPicPr>
          <p:cNvPr id="7" name="Picture 6">
            <a:extLst>
              <a:ext uri="{FF2B5EF4-FFF2-40B4-BE49-F238E27FC236}">
                <a16:creationId xmlns:a16="http://schemas.microsoft.com/office/drawing/2014/main" id="{1AEACD92-EF38-300C-786B-095A0BB13F21}"/>
              </a:ext>
            </a:extLst>
          </p:cNvPr>
          <p:cNvPicPr>
            <a:picLocks noChangeAspect="1"/>
          </p:cNvPicPr>
          <p:nvPr/>
        </p:nvPicPr>
        <p:blipFill>
          <a:blip r:embed="rId3"/>
          <a:stretch>
            <a:fillRect/>
          </a:stretch>
        </p:blipFill>
        <p:spPr>
          <a:xfrm>
            <a:off x="9964908" y="4880694"/>
            <a:ext cx="1276350" cy="1095375"/>
          </a:xfrm>
          <a:prstGeom prst="rect">
            <a:avLst/>
          </a:prstGeom>
        </p:spPr>
      </p:pic>
      <p:pic>
        <p:nvPicPr>
          <p:cNvPr id="9" name="Picture 8">
            <a:extLst>
              <a:ext uri="{FF2B5EF4-FFF2-40B4-BE49-F238E27FC236}">
                <a16:creationId xmlns:a16="http://schemas.microsoft.com/office/drawing/2014/main" id="{68DB4EE8-A927-46BC-EFD7-5E1136AD7695}"/>
              </a:ext>
            </a:extLst>
          </p:cNvPr>
          <p:cNvPicPr>
            <a:picLocks noChangeAspect="1"/>
          </p:cNvPicPr>
          <p:nvPr/>
        </p:nvPicPr>
        <p:blipFill>
          <a:blip r:embed="rId4"/>
          <a:stretch>
            <a:fillRect/>
          </a:stretch>
        </p:blipFill>
        <p:spPr>
          <a:xfrm>
            <a:off x="3598799" y="1444080"/>
            <a:ext cx="4206605" cy="1499746"/>
          </a:xfrm>
          <a:prstGeom prst="rect">
            <a:avLst/>
          </a:prstGeom>
        </p:spPr>
      </p:pic>
      <p:pic>
        <p:nvPicPr>
          <p:cNvPr id="11" name="Picture 10">
            <a:extLst>
              <a:ext uri="{FF2B5EF4-FFF2-40B4-BE49-F238E27FC236}">
                <a16:creationId xmlns:a16="http://schemas.microsoft.com/office/drawing/2014/main" id="{13672A27-0EAD-BAD6-DD14-A8538AB13E31}"/>
              </a:ext>
            </a:extLst>
          </p:cNvPr>
          <p:cNvPicPr>
            <a:picLocks noChangeAspect="1"/>
          </p:cNvPicPr>
          <p:nvPr/>
        </p:nvPicPr>
        <p:blipFill>
          <a:blip r:embed="rId5"/>
          <a:stretch>
            <a:fillRect/>
          </a:stretch>
        </p:blipFill>
        <p:spPr>
          <a:xfrm>
            <a:off x="5154867" y="4925556"/>
            <a:ext cx="1495425" cy="762000"/>
          </a:xfrm>
          <a:prstGeom prst="rect">
            <a:avLst/>
          </a:prstGeom>
        </p:spPr>
      </p:pic>
      <p:pic>
        <p:nvPicPr>
          <p:cNvPr id="19" name="Picture 18">
            <a:extLst>
              <a:ext uri="{FF2B5EF4-FFF2-40B4-BE49-F238E27FC236}">
                <a16:creationId xmlns:a16="http://schemas.microsoft.com/office/drawing/2014/main" id="{149EE1FF-7807-C76C-71ED-90477666053D}"/>
              </a:ext>
            </a:extLst>
          </p:cNvPr>
          <p:cNvPicPr>
            <a:picLocks noChangeAspect="1"/>
          </p:cNvPicPr>
          <p:nvPr/>
        </p:nvPicPr>
        <p:blipFill>
          <a:blip r:embed="rId6"/>
          <a:stretch>
            <a:fillRect/>
          </a:stretch>
        </p:blipFill>
        <p:spPr>
          <a:xfrm>
            <a:off x="896036" y="4728561"/>
            <a:ext cx="1399643" cy="1399643"/>
          </a:xfrm>
          <a:prstGeom prst="rect">
            <a:avLst/>
          </a:prstGeom>
        </p:spPr>
      </p:pic>
    </p:spTree>
    <p:extLst>
      <p:ext uri="{BB962C8B-B14F-4D97-AF65-F5344CB8AC3E}">
        <p14:creationId xmlns:p14="http://schemas.microsoft.com/office/powerpoint/2010/main" val="722915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SERVICE OUTCOME DATA</a:t>
            </a:r>
            <a:br>
              <a:rPr lang="en-US" dirty="0">
                <a:solidFill>
                  <a:schemeClr val="accent5">
                    <a:lumMod val="50000"/>
                  </a:schemeClr>
                </a:solidFill>
              </a:rPr>
            </a:br>
            <a:r>
              <a:rPr lang="en-US" sz="2000" dirty="0">
                <a:solidFill>
                  <a:schemeClr val="accent5">
                    <a:lumMod val="50000"/>
                  </a:schemeClr>
                </a:solidFill>
              </a:rPr>
              <a:t>Outcome data collected by your agency regarding the individuals served for this reporting period.</a:t>
            </a:r>
            <a:br>
              <a:rPr lang="en-US" sz="2000" dirty="0">
                <a:solidFill>
                  <a:schemeClr val="accent5">
                    <a:lumMod val="50000"/>
                  </a:schemeClr>
                </a:solidFill>
              </a:rPr>
            </a:br>
            <a:r>
              <a:rPr lang="en-US" sz="2000" dirty="0">
                <a:solidFill>
                  <a:schemeClr val="accent5">
                    <a:lumMod val="50000"/>
                  </a:schemeClr>
                </a:solidFill>
              </a:rPr>
              <a:t>NOTE the TWO </a:t>
            </a:r>
            <a:r>
              <a:rPr lang="en-US" sz="2000" b="1" u="sng" dirty="0">
                <a:solidFill>
                  <a:schemeClr val="accent5">
                    <a:lumMod val="50000"/>
                  </a:schemeClr>
                </a:solidFill>
              </a:rPr>
              <a:t>mandated</a:t>
            </a:r>
            <a:r>
              <a:rPr lang="en-US" sz="2000" dirty="0">
                <a:solidFill>
                  <a:schemeClr val="accent5">
                    <a:lumMod val="50000"/>
                  </a:schemeClr>
                </a:solidFill>
              </a:rPr>
              <a:t> questions that must be asked of clients.</a:t>
            </a:r>
            <a:endParaRPr lang="en-US" dirty="0">
              <a:solidFill>
                <a:schemeClr val="accent5">
                  <a:lumMod val="50000"/>
                </a:schemeClr>
              </a:solidFill>
            </a:endParaRPr>
          </a:p>
        </p:txBody>
      </p:sp>
      <p:graphicFrame>
        <p:nvGraphicFramePr>
          <p:cNvPr id="7" name="Table 5">
            <a:extLst>
              <a:ext uri="{FF2B5EF4-FFF2-40B4-BE49-F238E27FC236}">
                <a16:creationId xmlns:a16="http://schemas.microsoft.com/office/drawing/2014/main" id="{7AF2BB6C-A354-E39C-D0CE-5F8D5EC0214F}"/>
              </a:ext>
            </a:extLst>
          </p:cNvPr>
          <p:cNvGraphicFramePr>
            <a:graphicFrameLocks noGrp="1"/>
          </p:cNvGraphicFramePr>
          <p:nvPr>
            <p:extLst>
              <p:ext uri="{D42A27DB-BD31-4B8C-83A1-F6EECF244321}">
                <p14:modId xmlns:p14="http://schemas.microsoft.com/office/powerpoint/2010/main" val="1707911528"/>
              </p:ext>
            </p:extLst>
          </p:nvPr>
        </p:nvGraphicFramePr>
        <p:xfrm>
          <a:off x="517923" y="3704379"/>
          <a:ext cx="11267165" cy="2472010"/>
        </p:xfrm>
        <a:graphic>
          <a:graphicData uri="http://schemas.openxmlformats.org/drawingml/2006/table">
            <a:tbl>
              <a:tblPr firstRow="1" bandRow="1">
                <a:tableStyleId>{FABFCF23-3B69-468F-B69F-88F6DE6A72F2}</a:tableStyleId>
              </a:tblPr>
              <a:tblGrid>
                <a:gridCol w="3805253">
                  <a:extLst>
                    <a:ext uri="{9D8B030D-6E8A-4147-A177-3AD203B41FA5}">
                      <a16:colId xmlns:a16="http://schemas.microsoft.com/office/drawing/2014/main" val="3909989053"/>
                    </a:ext>
                  </a:extLst>
                </a:gridCol>
                <a:gridCol w="1828330">
                  <a:extLst>
                    <a:ext uri="{9D8B030D-6E8A-4147-A177-3AD203B41FA5}">
                      <a16:colId xmlns:a16="http://schemas.microsoft.com/office/drawing/2014/main" val="1533002375"/>
                    </a:ext>
                  </a:extLst>
                </a:gridCol>
                <a:gridCol w="2816791">
                  <a:extLst>
                    <a:ext uri="{9D8B030D-6E8A-4147-A177-3AD203B41FA5}">
                      <a16:colId xmlns:a16="http://schemas.microsoft.com/office/drawing/2014/main" val="4223635447"/>
                    </a:ext>
                  </a:extLst>
                </a:gridCol>
                <a:gridCol w="2816791">
                  <a:extLst>
                    <a:ext uri="{9D8B030D-6E8A-4147-A177-3AD203B41FA5}">
                      <a16:colId xmlns:a16="http://schemas.microsoft.com/office/drawing/2014/main" val="3684513736"/>
                    </a:ext>
                  </a:extLst>
                </a:gridCol>
              </a:tblGrid>
              <a:tr h="632392">
                <a:tc>
                  <a:txBody>
                    <a:bodyPr/>
                    <a:lstStyle/>
                    <a:p>
                      <a:pPr algn="ctr"/>
                      <a:r>
                        <a:rPr lang="en-US" b="1" dirty="0"/>
                        <a:t>Survey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Surveys Completed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Number of YES to </a:t>
                      </a:r>
                      <a:br>
                        <a:rPr lang="en-US" dirty="0"/>
                      </a:br>
                      <a:r>
                        <a:rPr lang="en-US" dirty="0"/>
                        <a:t>Resource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r>
                        <a:rPr lang="en-US" dirty="0"/>
                        <a:t>Number of YES to </a:t>
                      </a:r>
                      <a:br>
                        <a:rPr lang="en-US" dirty="0"/>
                      </a:br>
                      <a:r>
                        <a:rPr lang="en-US" dirty="0"/>
                        <a:t>Safety Outcome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927851487"/>
                  </a:ext>
                </a:extLst>
              </a:tr>
              <a:tr h="366386">
                <a:tc>
                  <a:txBody>
                    <a:bodyPr/>
                    <a:lstStyle/>
                    <a:p>
                      <a:r>
                        <a:rPr lang="en-US" b="1" dirty="0">
                          <a:solidFill>
                            <a:schemeClr val="accent5">
                              <a:lumMod val="50000"/>
                            </a:schemeClr>
                          </a:solidFill>
                        </a:rPr>
                        <a:t>Shelter Survey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6696262"/>
                  </a:ext>
                </a:extLst>
              </a:tr>
              <a:tr h="366386">
                <a:tc>
                  <a:txBody>
                    <a:bodyPr/>
                    <a:lstStyle/>
                    <a:p>
                      <a:r>
                        <a:rPr lang="en-US" b="1" dirty="0">
                          <a:solidFill>
                            <a:schemeClr val="accent5">
                              <a:lumMod val="50000"/>
                            </a:schemeClr>
                          </a:solidFill>
                        </a:rPr>
                        <a:t>Support Services/Advocacy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827630"/>
                  </a:ext>
                </a:extLst>
              </a:tr>
              <a:tr h="366386">
                <a:tc>
                  <a:txBody>
                    <a:bodyPr/>
                    <a:lstStyle/>
                    <a:p>
                      <a:r>
                        <a:rPr lang="en-US" b="1" dirty="0">
                          <a:solidFill>
                            <a:schemeClr val="accent5">
                              <a:lumMod val="50000"/>
                            </a:schemeClr>
                          </a:solidFill>
                        </a:rPr>
                        <a:t>Counseling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4580"/>
                  </a:ext>
                </a:extLst>
              </a:tr>
              <a:tr h="366386">
                <a:tc>
                  <a:txBody>
                    <a:bodyPr/>
                    <a:lstStyle/>
                    <a:p>
                      <a:r>
                        <a:rPr lang="en-US" b="1" dirty="0">
                          <a:solidFill>
                            <a:schemeClr val="accent5">
                              <a:lumMod val="50000"/>
                            </a:schemeClr>
                          </a:solidFill>
                        </a:rPr>
                        <a:t>Support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610008"/>
                  </a:ext>
                </a:extLst>
              </a:tr>
              <a:tr h="366386">
                <a:tc>
                  <a:txBody>
                    <a:bodyPr/>
                    <a:lstStyle/>
                    <a:p>
                      <a:pPr algn="r"/>
                      <a:r>
                        <a:rPr lang="en-US" b="1" dirty="0">
                          <a:solidFill>
                            <a:schemeClr val="accent5">
                              <a:lumMod val="50000"/>
                            </a:schemeClr>
                          </a:solidFill>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761513"/>
                  </a:ext>
                </a:extLst>
              </a:tr>
            </a:tbl>
          </a:graphicData>
        </a:graphic>
      </p:graphicFrame>
      <p:pic>
        <p:nvPicPr>
          <p:cNvPr id="5" name="Picture 4">
            <a:extLst>
              <a:ext uri="{FF2B5EF4-FFF2-40B4-BE49-F238E27FC236}">
                <a16:creationId xmlns:a16="http://schemas.microsoft.com/office/drawing/2014/main" id="{5D27751A-8657-90D3-97F8-07CAF02DF75C}"/>
              </a:ext>
            </a:extLst>
          </p:cNvPr>
          <p:cNvPicPr>
            <a:picLocks noChangeAspect="1"/>
          </p:cNvPicPr>
          <p:nvPr/>
        </p:nvPicPr>
        <p:blipFill>
          <a:blip r:embed="rId3"/>
          <a:stretch>
            <a:fillRect/>
          </a:stretch>
        </p:blipFill>
        <p:spPr>
          <a:xfrm>
            <a:off x="2557163" y="2146287"/>
            <a:ext cx="7188684" cy="1376797"/>
          </a:xfrm>
          <a:prstGeom prst="rect">
            <a:avLst/>
          </a:prstGeom>
        </p:spPr>
      </p:pic>
    </p:spTree>
    <p:extLst>
      <p:ext uri="{BB962C8B-B14F-4D97-AF65-F5344CB8AC3E}">
        <p14:creationId xmlns:p14="http://schemas.microsoft.com/office/powerpoint/2010/main" val="123879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508796" y="2199119"/>
            <a:ext cx="10681015" cy="2862322"/>
          </a:xfrm>
          <a:prstGeom prst="rect">
            <a:avLst/>
          </a:prstGeom>
          <a:noFill/>
        </p:spPr>
        <p:txBody>
          <a:bodyPr wrap="square" rtlCol="0">
            <a:spAutoFit/>
          </a:bodyPr>
          <a:lstStyle/>
          <a:p>
            <a:pPr>
              <a:buClr>
                <a:schemeClr val="accent5">
                  <a:lumMod val="50000"/>
                </a:schemeClr>
              </a:buClr>
            </a:pP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Describe the impact of DVPT funding has had in this reporting period.  </a:t>
            </a:r>
            <a:br>
              <a:rPr lang="en-US" sz="2000" b="1"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Based on activities performed by DVPT funded staff for this reporting period include any information regarding how the DVPT funding supports the mission of your agency. </a:t>
            </a: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Describe any challenges that your DVPT program faced this reporting period.  </a:t>
            </a:r>
            <a:br>
              <a:rPr lang="en-US" sz="2000" b="1"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What were they? How were they handled? and How did they impact the program?</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Is there any assistance that ICJI could provide?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97523" y="744953"/>
            <a:ext cx="10515600" cy="1325563"/>
          </a:xfrm>
        </p:spPr>
        <p:txBody>
          <a:bodyPr/>
          <a:lstStyle/>
          <a:p>
            <a:pPr algn="ctr"/>
            <a:r>
              <a:rPr lang="en-US" b="1" dirty="0">
                <a:solidFill>
                  <a:schemeClr val="accent5">
                    <a:lumMod val="50000"/>
                  </a:schemeClr>
                </a:solidFill>
              </a:rPr>
              <a:t>FINAL QUESTIONS RELATED TO DVPT</a:t>
            </a:r>
            <a:br>
              <a:rPr lang="en-US" dirty="0">
                <a:solidFill>
                  <a:schemeClr val="accent5">
                    <a:lumMod val="50000"/>
                  </a:schemeClr>
                </a:solidFill>
              </a:rPr>
            </a:br>
            <a:endParaRPr lang="en-US" dirty="0">
              <a:solidFill>
                <a:schemeClr val="accent5">
                  <a:lumMod val="50000"/>
                </a:schemeClr>
              </a:solidFill>
            </a:endParaRPr>
          </a:p>
        </p:txBody>
      </p:sp>
      <p:pic>
        <p:nvPicPr>
          <p:cNvPr id="6" name="Picture 5">
            <a:extLst>
              <a:ext uri="{FF2B5EF4-FFF2-40B4-BE49-F238E27FC236}">
                <a16:creationId xmlns:a16="http://schemas.microsoft.com/office/drawing/2014/main" id="{921FFAE3-1AFE-7A3C-C7A4-FB50F393AD94}"/>
              </a:ext>
            </a:extLst>
          </p:cNvPr>
          <p:cNvPicPr>
            <a:picLocks noChangeAspect="1"/>
          </p:cNvPicPr>
          <p:nvPr/>
        </p:nvPicPr>
        <p:blipFill>
          <a:blip r:embed="rId3"/>
          <a:stretch>
            <a:fillRect/>
          </a:stretch>
        </p:blipFill>
        <p:spPr>
          <a:xfrm>
            <a:off x="134453" y="2113887"/>
            <a:ext cx="1123950" cy="1123950"/>
          </a:xfrm>
          <a:prstGeom prst="rect">
            <a:avLst/>
          </a:prstGeom>
        </p:spPr>
      </p:pic>
      <p:pic>
        <p:nvPicPr>
          <p:cNvPr id="7" name="Picture 6">
            <a:extLst>
              <a:ext uri="{FF2B5EF4-FFF2-40B4-BE49-F238E27FC236}">
                <a16:creationId xmlns:a16="http://schemas.microsoft.com/office/drawing/2014/main" id="{DE495D09-1DE4-6D4B-77E6-DCECEEACBE39}"/>
              </a:ext>
            </a:extLst>
          </p:cNvPr>
          <p:cNvPicPr>
            <a:picLocks noChangeAspect="1"/>
          </p:cNvPicPr>
          <p:nvPr/>
        </p:nvPicPr>
        <p:blipFill>
          <a:blip r:embed="rId4"/>
          <a:stretch>
            <a:fillRect/>
          </a:stretch>
        </p:blipFill>
        <p:spPr>
          <a:xfrm>
            <a:off x="135548" y="3933583"/>
            <a:ext cx="1121761" cy="1127858"/>
          </a:xfrm>
          <a:prstGeom prst="rect">
            <a:avLst/>
          </a:prstGeom>
        </p:spPr>
      </p:pic>
    </p:spTree>
    <p:extLst>
      <p:ext uri="{BB962C8B-B14F-4D97-AF65-F5344CB8AC3E}">
        <p14:creationId xmlns:p14="http://schemas.microsoft.com/office/powerpoint/2010/main" val="364984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3824CB6-AE45-ECA7-AF3D-820F378593E4}"/>
              </a:ext>
            </a:extLst>
          </p:cNvPr>
          <p:cNvSpPr>
            <a:spLocks noGrp="1"/>
          </p:cNvSpPr>
          <p:nvPr>
            <p:ph type="title"/>
          </p:nvPr>
        </p:nvSpPr>
        <p:spPr>
          <a:xfrm>
            <a:off x="683455" y="941900"/>
            <a:ext cx="10515600" cy="1325563"/>
          </a:xfrm>
        </p:spPr>
        <p:txBody>
          <a:bodyPr/>
          <a:lstStyle/>
          <a:p>
            <a:pPr algn="ctr"/>
            <a:r>
              <a:rPr lang="en-US" dirty="0">
                <a:solidFill>
                  <a:schemeClr val="accent5">
                    <a:lumMod val="50000"/>
                  </a:schemeClr>
                </a:solidFill>
              </a:rPr>
              <a:t>Agencies that receive </a:t>
            </a:r>
            <a:br>
              <a:rPr lang="en-US" dirty="0">
                <a:solidFill>
                  <a:schemeClr val="accent5">
                    <a:lumMod val="50000"/>
                  </a:schemeClr>
                </a:solidFill>
              </a:rPr>
            </a:br>
            <a:r>
              <a:rPr lang="en-US" b="1" dirty="0">
                <a:solidFill>
                  <a:schemeClr val="accent5">
                    <a:lumMod val="50000"/>
                  </a:schemeClr>
                </a:solidFill>
              </a:rPr>
              <a:t>DVPT</a:t>
            </a:r>
            <a:r>
              <a:rPr lang="en-US" dirty="0">
                <a:solidFill>
                  <a:schemeClr val="accent5">
                    <a:lumMod val="50000"/>
                  </a:schemeClr>
                </a:solidFill>
              </a:rPr>
              <a:t> and </a:t>
            </a:r>
            <a:r>
              <a:rPr lang="en-US" b="1" dirty="0">
                <a:solidFill>
                  <a:schemeClr val="accent5">
                    <a:lumMod val="50000"/>
                  </a:schemeClr>
                </a:solidFill>
              </a:rPr>
              <a:t>FVPSA </a:t>
            </a:r>
            <a:r>
              <a:rPr lang="en-US" dirty="0">
                <a:solidFill>
                  <a:schemeClr val="accent5">
                    <a:lumMod val="50000"/>
                  </a:schemeClr>
                </a:solidFill>
              </a:rPr>
              <a:t>(not ARP) funding:</a:t>
            </a:r>
            <a:br>
              <a:rPr lang="en-US" dirty="0">
                <a:solidFill>
                  <a:schemeClr val="accent5">
                    <a:lumMod val="50000"/>
                  </a:schemeClr>
                </a:solidFill>
              </a:rPr>
            </a:br>
            <a:endParaRPr lang="en-US" dirty="0">
              <a:solidFill>
                <a:schemeClr val="accent5">
                  <a:lumMod val="50000"/>
                </a:schemeClr>
              </a:solidFill>
            </a:endParaRPr>
          </a:p>
        </p:txBody>
      </p:sp>
      <p:sp>
        <p:nvSpPr>
          <p:cNvPr id="4" name="TextBox 3">
            <a:extLst>
              <a:ext uri="{FF2B5EF4-FFF2-40B4-BE49-F238E27FC236}">
                <a16:creationId xmlns:a16="http://schemas.microsoft.com/office/drawing/2014/main" id="{0E11F122-51C9-EAF0-D583-96EBD28EEC09}"/>
              </a:ext>
            </a:extLst>
          </p:cNvPr>
          <p:cNvSpPr txBox="1"/>
          <p:nvPr/>
        </p:nvSpPr>
        <p:spPr>
          <a:xfrm>
            <a:off x="1223889" y="2055941"/>
            <a:ext cx="9975166" cy="3416320"/>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accent5">
                    <a:lumMod val="50000"/>
                  </a:schemeClr>
                </a:solidFill>
              </a:rPr>
              <a:t>FVPSA</a:t>
            </a:r>
            <a:r>
              <a:rPr lang="en-US" dirty="0">
                <a:solidFill>
                  <a:schemeClr val="accent5">
                    <a:lumMod val="50000"/>
                  </a:schemeClr>
                </a:solidFill>
              </a:rPr>
              <a:t> and </a:t>
            </a:r>
            <a:r>
              <a:rPr lang="en-US" b="1" dirty="0">
                <a:solidFill>
                  <a:schemeClr val="accent5">
                    <a:lumMod val="50000"/>
                  </a:schemeClr>
                </a:solidFill>
              </a:rPr>
              <a:t>DVPT Program Reports </a:t>
            </a:r>
            <a:r>
              <a:rPr lang="en-US" dirty="0">
                <a:solidFill>
                  <a:schemeClr val="accent5">
                    <a:lumMod val="50000"/>
                  </a:schemeClr>
                </a:solidFill>
              </a:rPr>
              <a:t>are very similar in terms of the sections reporting individuals served by your agency (regardless of funding source).</a:t>
            </a:r>
            <a:br>
              <a:rPr lang="en-US" dirty="0">
                <a:solidFill>
                  <a:schemeClr val="accent5">
                    <a:lumMod val="50000"/>
                  </a:schemeClr>
                </a:solidFill>
              </a:rPr>
            </a:br>
            <a:br>
              <a:rPr lang="en-US" dirty="0">
                <a:solidFill>
                  <a:schemeClr val="accent5">
                    <a:lumMod val="50000"/>
                  </a:schemeClr>
                </a:solidFill>
              </a:rPr>
            </a:br>
            <a:endParaRPr lang="en-US" dirty="0">
              <a:solidFill>
                <a:schemeClr val="accent5">
                  <a:lumMod val="50000"/>
                </a:schemeClr>
              </a:solidFill>
            </a:endParaRPr>
          </a:p>
          <a:p>
            <a:pPr marL="285750" indent="-285750">
              <a:buFont typeface="Wingdings" panose="05000000000000000000" pitchFamily="2" charset="2"/>
              <a:buChar char="Ø"/>
            </a:pPr>
            <a:r>
              <a:rPr lang="en-US" b="1" dirty="0">
                <a:solidFill>
                  <a:schemeClr val="accent5">
                    <a:lumMod val="50000"/>
                  </a:schemeClr>
                </a:solidFill>
              </a:rPr>
              <a:t>FVPSA</a:t>
            </a:r>
            <a:r>
              <a:rPr lang="en-US" dirty="0">
                <a:solidFill>
                  <a:schemeClr val="accent5">
                    <a:lumMod val="50000"/>
                  </a:schemeClr>
                </a:solidFill>
              </a:rPr>
              <a:t> agencies also receiving </a:t>
            </a:r>
            <a:r>
              <a:rPr lang="en-US" b="1" dirty="0">
                <a:solidFill>
                  <a:schemeClr val="accent5">
                    <a:lumMod val="50000"/>
                  </a:schemeClr>
                </a:solidFill>
              </a:rPr>
              <a:t>DVPT</a:t>
            </a:r>
            <a:r>
              <a:rPr lang="en-US" dirty="0">
                <a:solidFill>
                  <a:schemeClr val="accent5">
                    <a:lumMod val="50000"/>
                  </a:schemeClr>
                </a:solidFill>
              </a:rPr>
              <a:t> funding will report </a:t>
            </a:r>
            <a:r>
              <a:rPr lang="en-US" b="1" dirty="0">
                <a:solidFill>
                  <a:schemeClr val="accent5">
                    <a:lumMod val="50000"/>
                  </a:schemeClr>
                </a:solidFill>
              </a:rPr>
              <a:t>ZERO</a:t>
            </a:r>
            <a:r>
              <a:rPr lang="en-US" dirty="0">
                <a:solidFill>
                  <a:schemeClr val="accent5">
                    <a:lumMod val="50000"/>
                  </a:schemeClr>
                </a:solidFill>
              </a:rPr>
              <a:t> individuals served by your agency on your </a:t>
            </a:r>
            <a:r>
              <a:rPr lang="en-US" b="1" dirty="0">
                <a:solidFill>
                  <a:schemeClr val="accent5">
                    <a:lumMod val="50000"/>
                  </a:schemeClr>
                </a:solidFill>
              </a:rPr>
              <a:t>FVPSA</a:t>
            </a:r>
            <a:r>
              <a:rPr lang="en-US" dirty="0">
                <a:solidFill>
                  <a:schemeClr val="accent5">
                    <a:lumMod val="50000"/>
                  </a:schemeClr>
                </a:solidFill>
              </a:rPr>
              <a:t> Program Report. That data will be reported on the </a:t>
            </a:r>
            <a:r>
              <a:rPr lang="en-US" b="1" dirty="0">
                <a:solidFill>
                  <a:schemeClr val="accent5">
                    <a:lumMod val="50000"/>
                  </a:schemeClr>
                </a:solidFill>
              </a:rPr>
              <a:t>DVPT</a:t>
            </a:r>
            <a:r>
              <a:rPr lang="en-US" dirty="0">
                <a:solidFill>
                  <a:schemeClr val="accent5">
                    <a:lumMod val="50000"/>
                  </a:schemeClr>
                </a:solidFill>
              </a:rPr>
              <a:t> Program Report. </a:t>
            </a:r>
            <a:br>
              <a:rPr lang="en-US" dirty="0">
                <a:solidFill>
                  <a:schemeClr val="accent5">
                    <a:lumMod val="50000"/>
                  </a:schemeClr>
                </a:solidFill>
              </a:rPr>
            </a:br>
            <a:r>
              <a:rPr lang="en-US" dirty="0">
                <a:solidFill>
                  <a:schemeClr val="accent5">
                    <a:lumMod val="50000"/>
                  </a:schemeClr>
                </a:solidFill>
              </a:rPr>
              <a:t>(This will avoid double reporting for the same period).</a:t>
            </a:r>
          </a:p>
          <a:p>
            <a:pPr marL="285750" indent="-285750">
              <a:buFont typeface="Wingdings" panose="05000000000000000000" pitchFamily="2" charset="2"/>
              <a:buChar char="Ø"/>
            </a:pPr>
            <a:endParaRPr lang="en-US" dirty="0">
              <a:solidFill>
                <a:schemeClr val="accent5">
                  <a:lumMod val="50000"/>
                </a:schemeClr>
              </a:solidFill>
            </a:endParaRPr>
          </a:p>
          <a:p>
            <a:pPr marL="285750" indent="-285750">
              <a:buFont typeface="Wingdings" panose="05000000000000000000" pitchFamily="2" charset="2"/>
              <a:buChar char="Ø"/>
            </a:pPr>
            <a:endParaRPr lang="en-US" dirty="0">
              <a:solidFill>
                <a:schemeClr val="accent5">
                  <a:lumMod val="50000"/>
                </a:schemeClr>
              </a:solidFill>
            </a:endParaRPr>
          </a:p>
          <a:p>
            <a:pPr marL="285750" indent="-285750">
              <a:buFont typeface="Wingdings" panose="05000000000000000000" pitchFamily="2" charset="2"/>
              <a:buChar char="Ø"/>
            </a:pPr>
            <a:r>
              <a:rPr lang="en-US" dirty="0">
                <a:solidFill>
                  <a:schemeClr val="accent5">
                    <a:lumMod val="50000"/>
                  </a:schemeClr>
                </a:solidFill>
              </a:rPr>
              <a:t>A response is required for all other questions identified as FVPSA related activities.</a:t>
            </a:r>
            <a:br>
              <a:rPr lang="en-US" dirty="0"/>
            </a:br>
            <a:br>
              <a:rPr lang="en-US" dirty="0"/>
            </a:br>
            <a:endParaRPr lang="en-US" dirty="0"/>
          </a:p>
        </p:txBody>
      </p:sp>
      <p:sp>
        <p:nvSpPr>
          <p:cNvPr id="5" name="TextBox 4">
            <a:extLst>
              <a:ext uri="{FF2B5EF4-FFF2-40B4-BE49-F238E27FC236}">
                <a16:creationId xmlns:a16="http://schemas.microsoft.com/office/drawing/2014/main" id="{AF2FB2EB-F8BC-9E1F-97DE-9759A61F7531}"/>
              </a:ext>
            </a:extLst>
          </p:cNvPr>
          <p:cNvSpPr txBox="1"/>
          <p:nvPr/>
        </p:nvSpPr>
        <p:spPr>
          <a:xfrm>
            <a:off x="2295680" y="5546768"/>
            <a:ext cx="8623495" cy="369332"/>
          </a:xfrm>
          <a:prstGeom prst="rect">
            <a:avLst/>
          </a:prstGeom>
          <a:noFill/>
        </p:spPr>
        <p:txBody>
          <a:bodyPr wrap="square" rtlCol="0">
            <a:spAutoFit/>
          </a:bodyPr>
          <a:lstStyle/>
          <a:p>
            <a:r>
              <a:rPr lang="en-US" b="1" i="1" dirty="0">
                <a:solidFill>
                  <a:schemeClr val="accent5">
                    <a:lumMod val="50000"/>
                  </a:schemeClr>
                </a:solidFill>
              </a:rPr>
              <a:t>NOTE: FVPSA-ARP PROGRAM REPORTS ARE TO BE COMPLETED AS NORMAL</a:t>
            </a:r>
          </a:p>
        </p:txBody>
      </p:sp>
      <p:pic>
        <p:nvPicPr>
          <p:cNvPr id="8" name="Picture 7">
            <a:extLst>
              <a:ext uri="{FF2B5EF4-FFF2-40B4-BE49-F238E27FC236}">
                <a16:creationId xmlns:a16="http://schemas.microsoft.com/office/drawing/2014/main" id="{41E48822-5DFA-1787-1FD4-668DBDFB9584}"/>
              </a:ext>
            </a:extLst>
          </p:cNvPr>
          <p:cNvPicPr>
            <a:picLocks noChangeAspect="1"/>
          </p:cNvPicPr>
          <p:nvPr/>
        </p:nvPicPr>
        <p:blipFill>
          <a:blip r:embed="rId3"/>
          <a:stretch>
            <a:fillRect/>
          </a:stretch>
        </p:blipFill>
        <p:spPr>
          <a:xfrm>
            <a:off x="1192547" y="5353608"/>
            <a:ext cx="823253" cy="729090"/>
          </a:xfrm>
          <a:prstGeom prst="rect">
            <a:avLst/>
          </a:prstGeom>
        </p:spPr>
      </p:pic>
      <p:pic>
        <p:nvPicPr>
          <p:cNvPr id="9" name="Picture 8">
            <a:extLst>
              <a:ext uri="{FF2B5EF4-FFF2-40B4-BE49-F238E27FC236}">
                <a16:creationId xmlns:a16="http://schemas.microsoft.com/office/drawing/2014/main" id="{224CDF55-77FB-260E-B934-89337DE9ECA6}"/>
              </a:ext>
            </a:extLst>
          </p:cNvPr>
          <p:cNvPicPr>
            <a:picLocks noChangeAspect="1"/>
          </p:cNvPicPr>
          <p:nvPr/>
        </p:nvPicPr>
        <p:blipFill>
          <a:blip r:embed="rId4"/>
          <a:stretch>
            <a:fillRect/>
          </a:stretch>
        </p:blipFill>
        <p:spPr>
          <a:xfrm>
            <a:off x="10096144" y="5322433"/>
            <a:ext cx="823031" cy="731583"/>
          </a:xfrm>
          <a:prstGeom prst="rect">
            <a:avLst/>
          </a:prstGeom>
        </p:spPr>
      </p:pic>
    </p:spTree>
    <p:extLst>
      <p:ext uri="{BB962C8B-B14F-4D97-AF65-F5344CB8AC3E}">
        <p14:creationId xmlns:p14="http://schemas.microsoft.com/office/powerpoint/2010/main" val="193784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702478"/>
            <a:ext cx="10268948" cy="80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2400" dirty="0">
                <a:solidFill>
                  <a:schemeClr val="accent5">
                    <a:lumMod val="50000"/>
                  </a:schemeClr>
                </a:solidFill>
                <a:latin typeface="Franklin Gothic Demi" panose="020B0703020102020204" pitchFamily="34" charset="0"/>
              </a:rPr>
              <a:t>Attachments</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AEACD92-EF38-300C-786B-095A0BB13F21}"/>
              </a:ext>
            </a:extLst>
          </p:cNvPr>
          <p:cNvPicPr>
            <a:picLocks noChangeAspect="1"/>
          </p:cNvPicPr>
          <p:nvPr/>
        </p:nvPicPr>
        <p:blipFill>
          <a:blip r:embed="rId3"/>
          <a:stretch>
            <a:fillRect/>
          </a:stretch>
        </p:blipFill>
        <p:spPr>
          <a:xfrm>
            <a:off x="9964908" y="4880694"/>
            <a:ext cx="1276350" cy="1095375"/>
          </a:xfrm>
          <a:prstGeom prst="rect">
            <a:avLst/>
          </a:prstGeom>
        </p:spPr>
      </p:pic>
      <p:pic>
        <p:nvPicPr>
          <p:cNvPr id="11" name="Picture 10">
            <a:extLst>
              <a:ext uri="{FF2B5EF4-FFF2-40B4-BE49-F238E27FC236}">
                <a16:creationId xmlns:a16="http://schemas.microsoft.com/office/drawing/2014/main" id="{13672A27-0EAD-BAD6-DD14-A8538AB13E31}"/>
              </a:ext>
            </a:extLst>
          </p:cNvPr>
          <p:cNvPicPr>
            <a:picLocks noChangeAspect="1"/>
          </p:cNvPicPr>
          <p:nvPr/>
        </p:nvPicPr>
        <p:blipFill>
          <a:blip r:embed="rId4"/>
          <a:stretch>
            <a:fillRect/>
          </a:stretch>
        </p:blipFill>
        <p:spPr>
          <a:xfrm>
            <a:off x="780363" y="5047381"/>
            <a:ext cx="1495425" cy="762000"/>
          </a:xfrm>
          <a:prstGeom prst="rect">
            <a:avLst/>
          </a:prstGeom>
        </p:spPr>
      </p:pic>
      <p:pic>
        <p:nvPicPr>
          <p:cNvPr id="19" name="Picture 18">
            <a:extLst>
              <a:ext uri="{FF2B5EF4-FFF2-40B4-BE49-F238E27FC236}">
                <a16:creationId xmlns:a16="http://schemas.microsoft.com/office/drawing/2014/main" id="{149EE1FF-7807-C76C-71ED-90477666053D}"/>
              </a:ext>
            </a:extLst>
          </p:cNvPr>
          <p:cNvPicPr>
            <a:picLocks noChangeAspect="1"/>
          </p:cNvPicPr>
          <p:nvPr/>
        </p:nvPicPr>
        <p:blipFill>
          <a:blip r:embed="rId5"/>
          <a:stretch>
            <a:fillRect/>
          </a:stretch>
        </p:blipFill>
        <p:spPr>
          <a:xfrm>
            <a:off x="80542" y="1657448"/>
            <a:ext cx="1399643" cy="1399643"/>
          </a:xfrm>
          <a:prstGeom prst="rect">
            <a:avLst/>
          </a:prstGeom>
        </p:spPr>
      </p:pic>
      <p:sp>
        <p:nvSpPr>
          <p:cNvPr id="3" name="Title 2">
            <a:extLst>
              <a:ext uri="{FF2B5EF4-FFF2-40B4-BE49-F238E27FC236}">
                <a16:creationId xmlns:a16="http://schemas.microsoft.com/office/drawing/2014/main" id="{B9A12A61-409F-8BEC-9AEC-1B273F128CA7}"/>
              </a:ext>
            </a:extLst>
          </p:cNvPr>
          <p:cNvSpPr>
            <a:spLocks noGrp="1"/>
          </p:cNvSpPr>
          <p:nvPr>
            <p:ph type="title"/>
          </p:nvPr>
        </p:nvSpPr>
        <p:spPr>
          <a:xfrm>
            <a:off x="1676400" y="1867456"/>
            <a:ext cx="10515600" cy="1325563"/>
          </a:xfrm>
        </p:spPr>
        <p:txBody>
          <a:bodyPr/>
          <a:lstStyle/>
          <a:p>
            <a:r>
              <a:rPr lang="en-US" sz="1800" b="1"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Attachments </a:t>
            </a:r>
            <a:r>
              <a:rPr lang="en-US" sz="1800" kern="100" dirty="0">
                <a:solidFill>
                  <a:schemeClr val="accent5">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are not required but feel free to attach any news, articles or information about your agency that you might want to share with ICJI.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Picture 3">
            <a:extLst>
              <a:ext uri="{FF2B5EF4-FFF2-40B4-BE49-F238E27FC236}">
                <a16:creationId xmlns:a16="http://schemas.microsoft.com/office/drawing/2014/main" id="{18A37D6D-2CF7-5270-CB3F-7D8D6093E091}"/>
              </a:ext>
            </a:extLst>
          </p:cNvPr>
          <p:cNvPicPr>
            <a:picLocks noChangeAspect="1"/>
          </p:cNvPicPr>
          <p:nvPr/>
        </p:nvPicPr>
        <p:blipFill>
          <a:blip r:embed="rId6"/>
          <a:stretch>
            <a:fillRect/>
          </a:stretch>
        </p:blipFill>
        <p:spPr>
          <a:xfrm>
            <a:off x="4521454" y="2830521"/>
            <a:ext cx="2762250" cy="1657350"/>
          </a:xfrm>
          <a:prstGeom prst="rect">
            <a:avLst/>
          </a:prstGeom>
        </p:spPr>
      </p:pic>
    </p:spTree>
    <p:extLst>
      <p:ext uri="{BB962C8B-B14F-4D97-AF65-F5344CB8AC3E}">
        <p14:creationId xmlns:p14="http://schemas.microsoft.com/office/powerpoint/2010/main" val="191830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dirty="0">
              <a:solidFill>
                <a:schemeClr val="bg1"/>
              </a:solidFill>
            </a:endParaRPr>
          </a:p>
          <a:p>
            <a:pPr algn="l"/>
            <a:endParaRPr lang="en-US" dirty="0">
              <a:solidFill>
                <a:schemeClr val="bg1"/>
              </a:solidFill>
            </a:endParaRPr>
          </a:p>
          <a:p>
            <a:pPr algn="l"/>
            <a:endParaRPr lang="en-US" sz="1800" dirty="0">
              <a:solidFill>
                <a:schemeClr val="bg1"/>
              </a:solidFill>
            </a:endParaRPr>
          </a:p>
          <a:p>
            <a:pPr algn="l"/>
            <a:r>
              <a:rPr lang="en-US" sz="1800" dirty="0">
                <a:solidFill>
                  <a:schemeClr val="bg1"/>
                </a:solidFill>
              </a:rPr>
              <a:t>Dalayna Anderson, Victim Services Program Specialist</a:t>
            </a:r>
          </a:p>
          <a:p>
            <a:pPr algn="l"/>
            <a:r>
              <a:rPr lang="en-US" sz="1800" dirty="0">
                <a:solidFill>
                  <a:schemeClr val="bg1"/>
                </a:solidFill>
                <a:hlinkClick r:id="rId2"/>
              </a:rPr>
              <a:t>DaAnderson1@cji.in.go</a:t>
            </a:r>
            <a:endParaRPr lang="en-US" sz="1800" dirty="0">
              <a:solidFill>
                <a:schemeClr val="bg1"/>
              </a:solidFill>
            </a:endParaRPr>
          </a:p>
          <a:p>
            <a:pPr algn="l"/>
            <a:endParaRPr lang="en-US" dirty="0">
              <a:solidFill>
                <a:schemeClr val="bg1"/>
              </a:solidFill>
            </a:endParaRPr>
          </a:p>
          <a:p>
            <a:pPr algn="l"/>
            <a:r>
              <a:rPr lang="en-US" sz="1800" dirty="0">
                <a:solidFill>
                  <a:schemeClr val="bg1"/>
                </a:solidFill>
              </a:rPr>
              <a:t>Deirdre Westrate, Victim Services Senior Grant Manager</a:t>
            </a:r>
          </a:p>
          <a:p>
            <a:pPr algn="l"/>
            <a:r>
              <a:rPr lang="en-US" sz="1800" dirty="0">
                <a:solidFill>
                  <a:schemeClr val="bg1"/>
                </a:solidFill>
                <a:hlinkClick r:id="rId3"/>
              </a:rPr>
              <a:t>Dwestrate@cji.in.gov</a:t>
            </a:r>
            <a:endParaRPr lang="en-US" sz="1800" dirty="0">
              <a:solidFill>
                <a:schemeClr val="bg1"/>
              </a:solidFill>
            </a:endParaRPr>
          </a:p>
          <a:p>
            <a:pPr algn="l"/>
            <a:endParaRPr lang="en-US" sz="1800" dirty="0">
              <a:solidFill>
                <a:schemeClr val="bg1"/>
              </a:solidFill>
            </a:endParaRPr>
          </a:p>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240790" y="2505801"/>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dirty="0">
                <a:solidFill>
                  <a:schemeClr val="accent5">
                    <a:lumMod val="50000"/>
                  </a:schemeClr>
                </a:solidFill>
                <a:latin typeface="Franklin Gothic Demi" panose="020B0703020102020204" pitchFamily="34" charset="0"/>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446530" y="4403921"/>
            <a:ext cx="2374660" cy="451358"/>
          </a:xfrm>
        </p:spPr>
        <p:txBody>
          <a:bodyPr>
            <a:normAutofit/>
          </a:bodyPr>
          <a:lstStyle/>
          <a:p>
            <a:pPr algn="l"/>
            <a:r>
              <a:rPr lang="en-US" sz="1800" dirty="0">
                <a:solidFill>
                  <a:schemeClr val="bg1"/>
                </a:solidFill>
              </a:rPr>
              <a:t>Contact info:</a:t>
            </a: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2"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240790" y="685800"/>
            <a:ext cx="11298939" cy="357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chemeClr val="accent5">
                    <a:lumMod val="50000"/>
                  </a:schemeClr>
                </a:solidFill>
                <a:latin typeface="Franklin Gothic Demi" panose="020B0703020102020204" pitchFamily="34" charset="0"/>
              </a:rPr>
              <a:t>Thank you for joining us today:</a:t>
            </a:r>
          </a:p>
          <a:p>
            <a:endParaRPr lang="en-US" sz="32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Please keep your lines muted during the presentation.</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The webinar will be </a:t>
            </a:r>
            <a:r>
              <a:rPr lang="en-US" sz="2000" b="1" dirty="0">
                <a:solidFill>
                  <a:schemeClr val="accent5">
                    <a:lumMod val="50000"/>
                  </a:schemeClr>
                </a:solidFill>
                <a:latin typeface="Franklin Gothic Demi" panose="020B0703020102020204" pitchFamily="34" charset="0"/>
              </a:rPr>
              <a:t>recorded</a:t>
            </a:r>
            <a:r>
              <a:rPr lang="en-US" sz="2000" dirty="0">
                <a:solidFill>
                  <a:schemeClr val="accent5">
                    <a:lumMod val="50000"/>
                  </a:schemeClr>
                </a:solidFill>
                <a:latin typeface="Franklin Gothic Demi" panose="020B0703020102020204" pitchFamily="34" charset="0"/>
              </a:rPr>
              <a:t> and will be posted on ICJI’s website.</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Questions and Answers will follow the presentation.</a:t>
            </a:r>
          </a:p>
          <a:p>
            <a:endParaRPr lang="en-US" sz="2000" dirty="0">
              <a:solidFill>
                <a:schemeClr val="accent5">
                  <a:lumMod val="50000"/>
                </a:schemeClr>
              </a:solidFill>
              <a:latin typeface="Franklin Gothic Demi" panose="020B0703020102020204" pitchFamily="34" charset="0"/>
            </a:endParaRPr>
          </a:p>
          <a:p>
            <a:r>
              <a:rPr lang="en-US" sz="2000" dirty="0">
                <a:solidFill>
                  <a:schemeClr val="accent5">
                    <a:lumMod val="50000"/>
                  </a:schemeClr>
                </a:solidFill>
                <a:latin typeface="Franklin Gothic Demi" panose="020B0703020102020204" pitchFamily="34" charset="0"/>
              </a:rPr>
              <a:t>Utilize the chat box during the webinar as this will be monitored during the presentation.</a:t>
            </a:r>
          </a:p>
          <a:p>
            <a:endParaRPr lang="en-US" sz="2000" dirty="0">
              <a:solidFill>
                <a:schemeClr val="accent5">
                  <a:lumMod val="50000"/>
                </a:schemeClr>
              </a:solidFill>
              <a:latin typeface="Franklin Gothic Demi" panose="020B0703020102020204" pitchFamily="34" charset="0"/>
            </a:endParaRPr>
          </a:p>
          <a:p>
            <a:endParaRPr lang="en-US" sz="2000" dirty="0">
              <a:solidFill>
                <a:schemeClr val="accent5">
                  <a:lumMod val="50000"/>
                </a:schemeClr>
              </a:solidFill>
              <a:latin typeface="Franklin Gothic Demi" panose="020B0703020102020204" pitchFamily="34" charset="0"/>
            </a:endParaRP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48640" y="4456125"/>
            <a:ext cx="5703570" cy="1820001"/>
          </a:xfrm>
        </p:spPr>
        <p:txBody>
          <a:bodyPr>
            <a:normAutofit fontScale="92500" lnSpcReduction="20000"/>
          </a:bodyPr>
          <a:lstStyle/>
          <a:p>
            <a:pPr algn="l"/>
            <a:r>
              <a:rPr lang="en-US" sz="1800" dirty="0">
                <a:solidFill>
                  <a:schemeClr val="bg1"/>
                </a:solidFill>
              </a:rPr>
              <a:t>Contact info:</a:t>
            </a:r>
          </a:p>
          <a:p>
            <a:pPr algn="l"/>
            <a:r>
              <a:rPr lang="en-US" sz="1800" dirty="0">
                <a:solidFill>
                  <a:schemeClr val="bg1"/>
                </a:solidFill>
              </a:rPr>
              <a:t>Dalayna Anderson, Victim Services Program Specialist</a:t>
            </a:r>
          </a:p>
          <a:p>
            <a:pPr algn="l"/>
            <a:r>
              <a:rPr lang="en-US" sz="1800" dirty="0">
                <a:solidFill>
                  <a:schemeClr val="bg1"/>
                </a:solidFill>
                <a:hlinkClick r:id="rId3"/>
              </a:rPr>
              <a:t>DaAnderson1@cji.in.go</a:t>
            </a:r>
            <a:endParaRPr lang="en-US" sz="1800" dirty="0">
              <a:solidFill>
                <a:schemeClr val="bg1"/>
              </a:solidFill>
            </a:endParaRPr>
          </a:p>
          <a:p>
            <a:pPr algn="l"/>
            <a:endParaRPr lang="en-US" sz="1400" dirty="0">
              <a:solidFill>
                <a:schemeClr val="bg1"/>
              </a:solidFill>
            </a:endParaRPr>
          </a:p>
          <a:p>
            <a:pPr algn="l"/>
            <a:r>
              <a:rPr lang="en-US" sz="1800" dirty="0">
                <a:solidFill>
                  <a:schemeClr val="bg1"/>
                </a:solidFill>
              </a:rPr>
              <a:t>Deirdre Westrate, Victim Services Senior Grant Manager</a:t>
            </a:r>
          </a:p>
          <a:p>
            <a:pPr algn="l"/>
            <a:r>
              <a:rPr lang="en-US" sz="1800" dirty="0">
                <a:solidFill>
                  <a:schemeClr val="bg1"/>
                </a:solidFill>
                <a:hlinkClick r:id="rId4"/>
              </a:rPr>
              <a:t>Dwestrate@cji.in.gov</a:t>
            </a:r>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73199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outdoor, arch&#10;&#10;Description automatically generated">
            <a:extLst>
              <a:ext uri="{FF2B5EF4-FFF2-40B4-BE49-F238E27FC236}">
                <a16:creationId xmlns:a16="http://schemas.microsoft.com/office/drawing/2014/main" id="{8DAC8D4F-7B23-4340-A2DB-C11F32F1AAC3}"/>
              </a:ext>
            </a:extLst>
          </p:cNvPr>
          <p:cNvPicPr>
            <a:picLocks noChangeAspect="1"/>
          </p:cNvPicPr>
          <p:nvPr/>
        </p:nvPicPr>
        <p:blipFill rotWithShape="1">
          <a:blip r:embed="rId3">
            <a:extLst>
              <a:ext uri="{28A0092B-C50C-407E-A947-70E740481C1C}">
                <a14:useLocalDpi xmlns:a14="http://schemas.microsoft.com/office/drawing/2010/main" val="0"/>
              </a:ext>
            </a:extLst>
          </a:blip>
          <a:srcRect l="20890" b="7196"/>
          <a:stretch/>
        </p:blipFill>
        <p:spPr>
          <a:xfrm>
            <a:off x="4406227" y="1176231"/>
            <a:ext cx="7511761" cy="4956746"/>
          </a:xfrm>
          <a:prstGeom prst="rect">
            <a:avLst/>
          </a:prstGeom>
        </p:spPr>
      </p:pic>
      <p:sp>
        <p:nvSpPr>
          <p:cNvPr id="3" name="TextBox 2">
            <a:extLst>
              <a:ext uri="{FF2B5EF4-FFF2-40B4-BE49-F238E27FC236}">
                <a16:creationId xmlns:a16="http://schemas.microsoft.com/office/drawing/2014/main" id="{43354450-C558-44F5-86B3-1BBDF0CD1DA7}"/>
              </a:ext>
            </a:extLst>
          </p:cNvPr>
          <p:cNvSpPr txBox="1"/>
          <p:nvPr/>
        </p:nvSpPr>
        <p:spPr>
          <a:xfrm>
            <a:off x="446530" y="659011"/>
            <a:ext cx="3698300" cy="5293757"/>
          </a:xfrm>
          <a:prstGeom prst="rect">
            <a:avLst/>
          </a:prstGeom>
          <a:noFill/>
        </p:spPr>
        <p:txBody>
          <a:bodyPr wrap="square" rtlCol="0">
            <a:spAutoFit/>
          </a:bodyPr>
          <a:lstStyle/>
          <a:p>
            <a:pPr marL="342900" indent="-342900">
              <a:buClr>
                <a:schemeClr val="accent5">
                  <a:lumMod val="50000"/>
                </a:schemeClr>
              </a:buClr>
              <a:buFont typeface="Calibri Light" panose="020F0302020204030204" pitchFamily="34" charset="0"/>
              <a:buChar char="»"/>
            </a:pPr>
            <a:endParaRPr lang="en-US" sz="16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ICJI has revised and updated the DVPT Program report, and the revised version will be used for the 2023-2025 grant cycle beginning with Program Report 1.</a:t>
            </a:r>
          </a:p>
          <a:p>
            <a:pPr marL="342900"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Updates include:</a:t>
            </a:r>
          </a:p>
          <a:p>
            <a:pPr marL="800100" lvl="1"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Responses to many questions will be based on DVPT &amp; any domestic violence service provided by your agency </a:t>
            </a:r>
            <a:r>
              <a:rPr lang="en-US" b="1" u="sng" dirty="0">
                <a:solidFill>
                  <a:schemeClr val="accent5">
                    <a:lumMod val="50000"/>
                  </a:schemeClr>
                </a:solidFill>
                <a:latin typeface="Calibri Light" panose="020F0302020204030204" pitchFamily="34" charset="0"/>
                <a:cs typeface="Calibri Light" panose="020F0302020204030204" pitchFamily="34" charset="0"/>
              </a:rPr>
              <a:t>REGARDLESS </a:t>
            </a:r>
            <a:r>
              <a:rPr lang="en-US" sz="1600" b="1" dirty="0">
                <a:solidFill>
                  <a:schemeClr val="accent5">
                    <a:lumMod val="50000"/>
                  </a:schemeClr>
                </a:solidFill>
                <a:latin typeface="Calibri Light" panose="020F0302020204030204" pitchFamily="34" charset="0"/>
                <a:cs typeface="Calibri Light" panose="020F0302020204030204" pitchFamily="34" charset="0"/>
              </a:rPr>
              <a:t>of funding source.</a:t>
            </a:r>
          </a:p>
          <a:p>
            <a:pPr marL="800100" lvl="1" indent="-342900">
              <a:buClr>
                <a:schemeClr val="accent5">
                  <a:lumMod val="50000"/>
                </a:schemeClr>
              </a:buClr>
              <a:buFont typeface="Calibri Light" panose="020F0302020204030204" pitchFamily="34" charset="0"/>
              <a:buChar char="»"/>
            </a:pPr>
            <a:endParaRPr lang="en-US" sz="1600" b="1"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Calibri Light" panose="020F0302020204030204" pitchFamily="34" charset="0"/>
              <a:buChar char="»"/>
            </a:pPr>
            <a:r>
              <a:rPr lang="en-US" sz="1600" b="1" dirty="0">
                <a:solidFill>
                  <a:schemeClr val="accent5">
                    <a:lumMod val="50000"/>
                  </a:schemeClr>
                </a:solidFill>
                <a:latin typeface="Calibri Light" panose="020F0302020204030204" pitchFamily="34" charset="0"/>
                <a:cs typeface="Calibri Light" panose="020F0302020204030204" pitchFamily="34" charset="0"/>
              </a:rPr>
              <a:t>This webinar is intended to walk through each question on the report to avoid confusion as to whether to report DVPT only data or general domestic violence data pertaining to your agency.</a:t>
            </a:r>
          </a:p>
        </p:txBody>
      </p:sp>
      <p:sp>
        <p:nvSpPr>
          <p:cNvPr id="12" name="Rectangle 11">
            <a:extLst>
              <a:ext uri="{FF2B5EF4-FFF2-40B4-BE49-F238E27FC236}">
                <a16:creationId xmlns:a16="http://schemas.microsoft.com/office/drawing/2014/main" id="{1712E4D4-FDD3-4B63-A1F1-303C22FF4CA8}"/>
              </a:ext>
            </a:extLst>
          </p:cNvPr>
          <p:cNvSpPr/>
          <p:nvPr/>
        </p:nvSpPr>
        <p:spPr>
          <a:xfrm>
            <a:off x="4246848" y="453642"/>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06BE501-94B9-46CE-9DCB-0FB5C6D9CA6C}"/>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4D574EDA-B3DA-4866-A155-40B0D7355616}"/>
              </a:ext>
            </a:extLst>
          </p:cNvPr>
          <p:cNvSpPr txBox="1">
            <a:spLocks/>
          </p:cNvSpPr>
          <p:nvPr/>
        </p:nvSpPr>
        <p:spPr bwMode="auto">
          <a:xfrm>
            <a:off x="972310" y="448820"/>
            <a:ext cx="7371590"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Domestic Violence Prevention and Treatment (DVPT)</a:t>
            </a:r>
          </a:p>
        </p:txBody>
      </p:sp>
      <p:sp>
        <p:nvSpPr>
          <p:cNvPr id="17" name="Rectangle 16">
            <a:extLst>
              <a:ext uri="{FF2B5EF4-FFF2-40B4-BE49-F238E27FC236}">
                <a16:creationId xmlns:a16="http://schemas.microsoft.com/office/drawing/2014/main" id="{DE9793E0-9858-4A8A-8274-3219497BA590}"/>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60B08-618C-4963-8779-E873FA11DAB6}"/>
              </a:ext>
            </a:extLst>
          </p:cNvPr>
          <p:cNvSpPr/>
          <p:nvPr/>
        </p:nvSpPr>
        <p:spPr>
          <a:xfrm>
            <a:off x="4269067" y="6317180"/>
            <a:ext cx="7534656" cy="813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741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710319"/>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lnSpcReduction="1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Questions 1, 2 and 4 are related to your DVPT program and question 3 is related to ALL FUNDING sources: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0386DA2-78DC-2F6E-87EA-D10989F77340}"/>
              </a:ext>
            </a:extLst>
          </p:cNvPr>
          <p:cNvPicPr>
            <a:picLocks noChangeAspect="1"/>
          </p:cNvPicPr>
          <p:nvPr/>
        </p:nvPicPr>
        <p:blipFill>
          <a:blip r:embed="rId3"/>
          <a:stretch>
            <a:fillRect/>
          </a:stretch>
        </p:blipFill>
        <p:spPr>
          <a:xfrm>
            <a:off x="1177290" y="1540270"/>
            <a:ext cx="9014126" cy="4096063"/>
          </a:xfrm>
          <a:prstGeom prst="rect">
            <a:avLst/>
          </a:prstGeom>
        </p:spPr>
      </p:pic>
    </p:spTree>
    <p:extLst>
      <p:ext uri="{BB962C8B-B14F-4D97-AF65-F5344CB8AC3E}">
        <p14:creationId xmlns:p14="http://schemas.microsoft.com/office/powerpoint/2010/main" val="267539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531779" y="2182003"/>
            <a:ext cx="3227738" cy="3170099"/>
          </a:xfrm>
          <a:prstGeom prst="rect">
            <a:avLst/>
          </a:prstGeom>
          <a:noFill/>
        </p:spPr>
        <p:txBody>
          <a:bodyPr wrap="square" rtlCol="0">
            <a:spAutoFit/>
          </a:bodyPr>
          <a:lstStyle/>
          <a:p>
            <a:pPr>
              <a:buClr>
                <a:schemeClr val="accent5">
                  <a:lumMod val="50000"/>
                </a:schemeClr>
              </a:buClr>
            </a:pP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The first part of this section is for Shelter Services that were provided to </a:t>
            </a:r>
            <a:r>
              <a:rPr lang="en-US" sz="2000" b="1" dirty="0">
                <a:solidFill>
                  <a:schemeClr val="tx1">
                    <a:lumMod val="85000"/>
                    <a:lumOff val="15000"/>
                  </a:schemeClr>
                </a:solidFill>
                <a:latin typeface="Calibri Light" panose="020F0302020204030204" pitchFamily="34" charset="0"/>
                <a:cs typeface="Calibri Light" panose="020F0302020204030204" pitchFamily="34" charset="0"/>
              </a:rPr>
              <a:t>NEW</a:t>
            </a:r>
            <a:r>
              <a:rPr lang="en-US" sz="2000" dirty="0">
                <a:solidFill>
                  <a:schemeClr val="tx1">
                    <a:lumMod val="85000"/>
                    <a:lumOff val="15000"/>
                  </a:schemeClr>
                </a:solidFill>
                <a:latin typeface="Calibri Light" panose="020F0302020204030204" pitchFamily="34" charset="0"/>
                <a:cs typeface="Calibri Light" panose="020F0302020204030204" pitchFamily="34" charset="0"/>
              </a:rPr>
              <a:t> individuals.  </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r>
              <a:rPr lang="en-US" sz="2000" i="1" dirty="0">
                <a:solidFill>
                  <a:schemeClr val="tx1">
                    <a:lumMod val="85000"/>
                    <a:lumOff val="15000"/>
                  </a:schemeClr>
                </a:solidFill>
                <a:latin typeface="Calibri Light" panose="020F0302020204030204" pitchFamily="34" charset="0"/>
                <a:cs typeface="Calibri Light" panose="020F0302020204030204" pitchFamily="34" charset="0"/>
              </a:rPr>
              <a:t>(Note that explanations are included to help you determine shelter services).  </a:t>
            </a: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i="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06908" y="560663"/>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b="1" dirty="0">
                <a:solidFill>
                  <a:schemeClr val="accent5">
                    <a:lumMod val="50000"/>
                  </a:schemeClr>
                </a:solidFill>
                <a:latin typeface="Franklin Gothic Demi" panose="020B0703020102020204" pitchFamily="34" charset="0"/>
              </a:rPr>
              <a:t>Individuals Served</a:t>
            </a:r>
            <a:endParaRPr lang="en-US" sz="2400" dirty="0">
              <a:solidFill>
                <a:schemeClr val="accent5">
                  <a:lumMod val="50000"/>
                </a:schemeClr>
              </a:solidFill>
              <a:latin typeface="Franklin Gothic Demi" panose="020B070302010202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D7A4A840-1942-4EE5-9F65-D464C929C9D7}"/>
              </a:ext>
            </a:extLst>
          </p:cNvPr>
          <p:cNvPicPr>
            <a:picLocks noChangeAspect="1"/>
          </p:cNvPicPr>
          <p:nvPr/>
        </p:nvPicPr>
        <p:blipFill>
          <a:blip r:embed="rId3"/>
          <a:stretch>
            <a:fillRect/>
          </a:stretch>
        </p:blipFill>
        <p:spPr>
          <a:xfrm>
            <a:off x="3967608" y="1529761"/>
            <a:ext cx="7692613" cy="3932805"/>
          </a:xfrm>
          <a:prstGeom prst="rect">
            <a:avLst/>
          </a:prstGeom>
        </p:spPr>
      </p:pic>
    </p:spTree>
    <p:extLst>
      <p:ext uri="{BB962C8B-B14F-4D97-AF65-F5344CB8AC3E}">
        <p14:creationId xmlns:p14="http://schemas.microsoft.com/office/powerpoint/2010/main" val="369379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06908" y="560663"/>
            <a:ext cx="11298939"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l"/>
            <a:r>
              <a:rPr lang="en-US" sz="2400" dirty="0">
                <a:solidFill>
                  <a:schemeClr val="accent5">
                    <a:lumMod val="50000"/>
                  </a:schemeClr>
                </a:solidFill>
                <a:latin typeface="Franklin Gothic Demi" panose="020B0703020102020204" pitchFamily="34" charset="0"/>
              </a:rPr>
              <a:t>Non-Shelter Services Individuals Served</a:t>
            </a:r>
            <a:r>
              <a:rPr lang="en-US" sz="2400" b="1" dirty="0">
                <a:solidFill>
                  <a:schemeClr val="accent5">
                    <a:lumMod val="50000"/>
                  </a:schemeClr>
                </a:solidFill>
                <a:latin typeface="Franklin Gothic Demi" panose="020B0703020102020204" pitchFamily="34" charset="0"/>
              </a:rPr>
              <a:t>:</a:t>
            </a:r>
            <a:endParaRPr lang="en-US" sz="2400" dirty="0">
              <a:solidFill>
                <a:schemeClr val="accent5">
                  <a:lumMod val="50000"/>
                </a:schemeClr>
              </a:solidFill>
              <a:latin typeface="Franklin Gothic Demi" panose="020B070302010202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A5EA84-E1A2-3722-4172-A433E92263A4}"/>
              </a:ext>
            </a:extLst>
          </p:cNvPr>
          <p:cNvSpPr txBox="1"/>
          <p:nvPr/>
        </p:nvSpPr>
        <p:spPr>
          <a:xfrm>
            <a:off x="406908" y="1643395"/>
            <a:ext cx="11338559" cy="2123658"/>
          </a:xfrm>
          <a:prstGeom prst="rect">
            <a:avLst/>
          </a:prstGeom>
          <a:noFill/>
        </p:spPr>
        <p:txBody>
          <a:bodyPr wrap="square">
            <a:spAutoFit/>
          </a:bodyPr>
          <a:lstStyle/>
          <a:p>
            <a:pPr>
              <a:buClr>
                <a:schemeClr val="accent5">
                  <a:lumMod val="50000"/>
                </a:schemeClr>
              </a:buClr>
            </a:pP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The second part is for </a:t>
            </a: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NON-SHELTER SERVICES</a:t>
            </a: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 that were provided to </a:t>
            </a:r>
            <a:r>
              <a:rPr lang="en-US" sz="2400" b="1" dirty="0">
                <a:solidFill>
                  <a:schemeClr val="tx1">
                    <a:lumMod val="85000"/>
                    <a:lumOff val="15000"/>
                  </a:schemeClr>
                </a:solidFill>
                <a:latin typeface="Calibri Light" panose="020F0302020204030204" pitchFamily="34" charset="0"/>
                <a:cs typeface="Calibri Light" panose="020F0302020204030204" pitchFamily="34" charset="0"/>
              </a:rPr>
              <a:t>NEW</a:t>
            </a:r>
            <a:r>
              <a:rPr lang="en-US" sz="2400" dirty="0">
                <a:solidFill>
                  <a:schemeClr val="tx1">
                    <a:lumMod val="85000"/>
                    <a:lumOff val="15000"/>
                  </a:schemeClr>
                </a:solidFill>
                <a:latin typeface="Calibri Light" panose="020F0302020204030204" pitchFamily="34" charset="0"/>
                <a:cs typeface="Calibri Light" panose="020F0302020204030204" pitchFamily="34" charset="0"/>
              </a:rPr>
              <a:t> domestic violence victims seen for the first time during this reporting period who received non-shelter services</a:t>
            </a:r>
            <a:br>
              <a:rPr lang="en-US" sz="24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4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i="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1800" b="1"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id="{A9655406-0114-F786-86B4-1A761B577CB4}"/>
              </a:ext>
            </a:extLst>
          </p:cNvPr>
          <p:cNvPicPr>
            <a:picLocks noChangeAspect="1"/>
          </p:cNvPicPr>
          <p:nvPr/>
        </p:nvPicPr>
        <p:blipFill>
          <a:blip r:embed="rId2"/>
          <a:stretch>
            <a:fillRect/>
          </a:stretch>
        </p:blipFill>
        <p:spPr>
          <a:xfrm>
            <a:off x="0" y="3429000"/>
            <a:ext cx="11631033" cy="1242047"/>
          </a:xfrm>
          <a:prstGeom prst="rect">
            <a:avLst/>
          </a:prstGeom>
        </p:spPr>
      </p:pic>
    </p:spTree>
    <p:extLst>
      <p:ext uri="{BB962C8B-B14F-4D97-AF65-F5344CB8AC3E}">
        <p14:creationId xmlns:p14="http://schemas.microsoft.com/office/powerpoint/2010/main" val="36948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p:txBody>
          <a:bodyPr/>
          <a:lstStyle/>
          <a:p>
            <a:r>
              <a:rPr lang="en-US" sz="2300" dirty="0">
                <a:solidFill>
                  <a:schemeClr val="accent5">
                    <a:lumMod val="50000"/>
                  </a:schemeClr>
                </a:solidFill>
                <a:latin typeface="Franklin Gothic Demi" panose="020B0703020102020204" pitchFamily="34" charset="0"/>
              </a:rPr>
              <a:t>DEMOGRAPHICS </a:t>
            </a:r>
            <a:r>
              <a:rPr lang="en-US" sz="1600" dirty="0">
                <a:solidFill>
                  <a:schemeClr val="accent5">
                    <a:lumMod val="50000"/>
                  </a:schemeClr>
                </a:solidFill>
              </a:rPr>
              <a:t> information should only be reported on NEW individuals being seen for the first time this grant period and should include </a:t>
            </a:r>
            <a:r>
              <a:rPr lang="en-US" sz="1600" b="1" dirty="0">
                <a:solidFill>
                  <a:schemeClr val="accent5">
                    <a:lumMod val="50000"/>
                  </a:schemeClr>
                </a:solidFill>
              </a:rPr>
              <a:t>both shelter and non-shelter</a:t>
            </a:r>
            <a:r>
              <a:rPr lang="en-US" sz="1600" dirty="0">
                <a:solidFill>
                  <a:schemeClr val="accent5">
                    <a:lumMod val="50000"/>
                  </a:schemeClr>
                </a:solidFill>
              </a:rPr>
              <a:t>.</a:t>
            </a:r>
          </a:p>
        </p:txBody>
      </p:sp>
      <p:sp>
        <p:nvSpPr>
          <p:cNvPr id="13" name="Content Placeholder 12">
            <a:extLst>
              <a:ext uri="{FF2B5EF4-FFF2-40B4-BE49-F238E27FC236}">
                <a16:creationId xmlns:a16="http://schemas.microsoft.com/office/drawing/2014/main" id="{AE849D1D-81D2-BC79-B2BA-FB83BAC31613}"/>
              </a:ext>
            </a:extLst>
          </p:cNvPr>
          <p:cNvSpPr>
            <a:spLocks noGrp="1"/>
          </p:cNvSpPr>
          <p:nvPr>
            <p:ph sz="half" idx="2"/>
          </p:nvPr>
        </p:nvSpPr>
        <p:spPr>
          <a:xfrm>
            <a:off x="5695308" y="1410534"/>
            <a:ext cx="5181600" cy="4351338"/>
          </a:xfrm>
        </p:spPr>
        <p:txBody>
          <a:bodyPr/>
          <a:lstStyle/>
          <a:p>
            <a:r>
              <a:rPr lang="en-US" sz="2000" dirty="0">
                <a:solidFill>
                  <a:schemeClr val="accent5">
                    <a:lumMod val="50000"/>
                  </a:schemeClr>
                </a:solidFill>
              </a:rPr>
              <a:t>Report race and/or ethnicity of the Individuals served, including children and youth. </a:t>
            </a:r>
          </a:p>
          <a:p>
            <a:r>
              <a:rPr lang="en-US" sz="2000" dirty="0">
                <a:solidFill>
                  <a:schemeClr val="accent5">
                    <a:lumMod val="50000"/>
                  </a:schemeClr>
                </a:solidFill>
              </a:rPr>
              <a:t>Clients may self-identify in more than one category. </a:t>
            </a:r>
          </a:p>
          <a:p>
            <a:r>
              <a:rPr lang="en-US" sz="2000" dirty="0">
                <a:solidFill>
                  <a:schemeClr val="accent5">
                    <a:lumMod val="50000"/>
                  </a:schemeClr>
                </a:solidFill>
              </a:rPr>
              <a:t>Include both Shelter and Non-Shelter Individuals.</a:t>
            </a:r>
          </a:p>
        </p:txBody>
      </p:sp>
      <p:pic>
        <p:nvPicPr>
          <p:cNvPr id="6" name="Picture 5">
            <a:extLst>
              <a:ext uri="{FF2B5EF4-FFF2-40B4-BE49-F238E27FC236}">
                <a16:creationId xmlns:a16="http://schemas.microsoft.com/office/drawing/2014/main" id="{C92A40A1-C4DD-AA86-37CF-537CCAEC32F3}"/>
              </a:ext>
            </a:extLst>
          </p:cNvPr>
          <p:cNvPicPr>
            <a:picLocks noChangeAspect="1"/>
          </p:cNvPicPr>
          <p:nvPr/>
        </p:nvPicPr>
        <p:blipFill>
          <a:blip r:embed="rId2"/>
          <a:stretch>
            <a:fillRect/>
          </a:stretch>
        </p:blipFill>
        <p:spPr>
          <a:xfrm>
            <a:off x="992945" y="2003277"/>
            <a:ext cx="3735121" cy="2870660"/>
          </a:xfrm>
          <a:prstGeom prst="rect">
            <a:avLst/>
          </a:prstGeom>
        </p:spPr>
      </p:pic>
      <p:pic>
        <p:nvPicPr>
          <p:cNvPr id="8" name="Picture 7">
            <a:extLst>
              <a:ext uri="{FF2B5EF4-FFF2-40B4-BE49-F238E27FC236}">
                <a16:creationId xmlns:a16="http://schemas.microsoft.com/office/drawing/2014/main" id="{0833D2AE-2C74-BBCE-F15E-524071DD867C}"/>
              </a:ext>
            </a:extLst>
          </p:cNvPr>
          <p:cNvPicPr>
            <a:picLocks noChangeAspect="1"/>
          </p:cNvPicPr>
          <p:nvPr/>
        </p:nvPicPr>
        <p:blipFill>
          <a:blip r:embed="rId3"/>
          <a:stretch>
            <a:fillRect/>
          </a:stretch>
        </p:blipFill>
        <p:spPr>
          <a:xfrm>
            <a:off x="5852360" y="3429000"/>
            <a:ext cx="5024548" cy="2855277"/>
          </a:xfrm>
          <a:prstGeom prst="rect">
            <a:avLst/>
          </a:prstGeom>
        </p:spPr>
      </p:pic>
    </p:spTree>
    <p:extLst>
      <p:ext uri="{BB962C8B-B14F-4D97-AF65-F5344CB8AC3E}">
        <p14:creationId xmlns:p14="http://schemas.microsoft.com/office/powerpoint/2010/main" val="149361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24095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p:txBody>
          <a:bodyPr/>
          <a:lstStyle/>
          <a:p>
            <a:pPr algn="ctr"/>
            <a:r>
              <a:rPr lang="en-US" sz="2300" dirty="0">
                <a:solidFill>
                  <a:schemeClr val="accent5">
                    <a:lumMod val="50000"/>
                  </a:schemeClr>
                </a:solidFill>
                <a:latin typeface="Franklin Gothic Demi" panose="020B0703020102020204" pitchFamily="34" charset="0"/>
              </a:rPr>
              <a:t>OTHER DEMOGRAPHIC INFORMATION</a:t>
            </a: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for the NEW individuals reported above for shelter and non-shelter services.</a:t>
            </a:r>
          </a:p>
        </p:txBody>
      </p:sp>
      <p:sp>
        <p:nvSpPr>
          <p:cNvPr id="6" name="Content Placeholder 5">
            <a:extLst>
              <a:ext uri="{FF2B5EF4-FFF2-40B4-BE49-F238E27FC236}">
                <a16:creationId xmlns:a16="http://schemas.microsoft.com/office/drawing/2014/main" id="{9729FE26-DB1D-6542-6DAC-3A2F0CE76C47}"/>
              </a:ext>
            </a:extLst>
          </p:cNvPr>
          <p:cNvSpPr>
            <a:spLocks noGrp="1"/>
          </p:cNvSpPr>
          <p:nvPr>
            <p:ph sz="half" idx="1"/>
          </p:nvPr>
        </p:nvSpPr>
        <p:spPr/>
        <p:txBody>
          <a:bodyPr/>
          <a:lstStyle/>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individuals needing </a:t>
            </a:r>
            <a:r>
              <a:rPr lang="en-US" sz="2000" b="1" dirty="0">
                <a:solidFill>
                  <a:schemeClr val="accent5">
                    <a:lumMod val="50000"/>
                  </a:schemeClr>
                </a:solidFill>
                <a:latin typeface="Calibri Light" panose="020F0302020204030204" pitchFamily="34" charset="0"/>
                <a:cs typeface="Calibri Light" panose="020F0302020204030204" pitchFamily="34" charset="0"/>
              </a:rPr>
              <a:t>language services</a:t>
            </a:r>
            <a:r>
              <a:rPr lang="en-US" sz="2000" dirty="0">
                <a:solidFill>
                  <a:schemeClr val="accent5">
                    <a:lumMod val="50000"/>
                  </a:schemeClr>
                </a:solidFill>
                <a:latin typeface="Calibri Light" panose="020F0302020204030204" pitchFamily="34" charset="0"/>
                <a:cs typeface="Calibri Light" panose="020F0302020204030204" pitchFamily="34" charset="0"/>
              </a:rPr>
              <a:t>, such as interpretation.</a:t>
            </a:r>
            <a:br>
              <a:rPr lang="en-US" sz="2000" dirty="0">
                <a:solidFill>
                  <a:schemeClr val="accent5">
                    <a:lumMod val="50000"/>
                  </a:schemeClr>
                </a:solidFill>
                <a:latin typeface="Calibri Light" panose="020F0302020204030204" pitchFamily="34" charset="0"/>
                <a:cs typeface="Calibri Light" panose="020F0302020204030204" pitchFamily="34" charset="0"/>
              </a:rPr>
            </a:br>
            <a:br>
              <a:rPr lang="en-US" sz="2000" dirty="0">
                <a:solidFill>
                  <a:schemeClr val="accent5">
                    <a:lumMod val="50000"/>
                  </a:schemeClr>
                </a:solidFill>
                <a:latin typeface="Calibri Light" panose="020F0302020204030204" pitchFamily="34" charset="0"/>
                <a:cs typeface="Calibri Light" panose="020F0302020204030204" pitchFamily="34" charset="0"/>
              </a:rPr>
            </a:b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individuals self-identifying as </a:t>
            </a:r>
            <a:r>
              <a:rPr lang="en-US" sz="2000" b="1" dirty="0">
                <a:solidFill>
                  <a:schemeClr val="accent5">
                    <a:lumMod val="50000"/>
                  </a:schemeClr>
                </a:solidFill>
                <a:latin typeface="Calibri Light" panose="020F0302020204030204" pitchFamily="34" charset="0"/>
                <a:cs typeface="Calibri Light" panose="020F0302020204030204" pitchFamily="34" charset="0"/>
              </a:rPr>
              <a:t>lesbian, gay, bisexual, transgender, or queer (LGBTQ).</a:t>
            </a:r>
          </a:p>
          <a:p>
            <a:pPr marL="342900" indent="-342900">
              <a:buClr>
                <a:schemeClr val="accent5">
                  <a:lumMod val="50000"/>
                </a:schemeClr>
              </a:buClr>
              <a:buFont typeface="+mj-lt"/>
              <a:buAutoNum type="arabicPeriod"/>
            </a:pP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endParaRPr lang="en-US" sz="2000" dirty="0">
              <a:solidFill>
                <a:schemeClr val="accent5">
                  <a:lumMod val="50000"/>
                </a:schemeClr>
              </a:solidFill>
              <a:latin typeface="Calibri Light" panose="020F0302020204030204" pitchFamily="34" charset="0"/>
              <a:cs typeface="Calibri Light" panose="020F0302020204030204" pitchFamily="34" charset="0"/>
            </a:endParaRPr>
          </a:p>
          <a:p>
            <a:pPr marL="342900" indent="-342900">
              <a:buClr>
                <a:schemeClr val="accent5">
                  <a:lumMod val="50000"/>
                </a:schemeClr>
              </a:buClr>
              <a:buFont typeface="+mj-lt"/>
              <a:buAutoNum type="arabicPeriod"/>
            </a:pPr>
            <a:r>
              <a:rPr lang="en-US" sz="2000" b="1" dirty="0">
                <a:solidFill>
                  <a:schemeClr val="accent5">
                    <a:lumMod val="50000"/>
                  </a:schemeClr>
                </a:solidFill>
                <a:latin typeface="Calibri Light" panose="020F0302020204030204" pitchFamily="34" charset="0"/>
                <a:cs typeface="Calibri Light" panose="020F0302020204030204" pitchFamily="34" charset="0"/>
              </a:rPr>
              <a:t>Number </a:t>
            </a:r>
            <a:r>
              <a:rPr lang="en-US" sz="2000" dirty="0">
                <a:solidFill>
                  <a:schemeClr val="accent5">
                    <a:lumMod val="50000"/>
                  </a:schemeClr>
                </a:solidFill>
                <a:latin typeface="Calibri Light" panose="020F0302020204030204" pitchFamily="34" charset="0"/>
                <a:cs typeface="Calibri Light" panose="020F0302020204030204" pitchFamily="34" charset="0"/>
              </a:rPr>
              <a:t>of </a:t>
            </a:r>
            <a:r>
              <a:rPr lang="en-US" sz="2000" b="1" dirty="0">
                <a:solidFill>
                  <a:schemeClr val="accent5">
                    <a:lumMod val="50000"/>
                  </a:schemeClr>
                </a:solidFill>
                <a:latin typeface="Calibri Light" panose="020F0302020204030204" pitchFamily="34" charset="0"/>
                <a:cs typeface="Calibri Light" panose="020F0302020204030204" pitchFamily="34" charset="0"/>
              </a:rPr>
              <a:t>youth</a:t>
            </a:r>
            <a:r>
              <a:rPr lang="en-US" sz="2000" dirty="0">
                <a:solidFill>
                  <a:schemeClr val="accent5">
                    <a:lumMod val="50000"/>
                  </a:schemeClr>
                </a:solidFill>
                <a:latin typeface="Calibri Light" panose="020F0302020204030204" pitchFamily="34" charset="0"/>
                <a:cs typeface="Calibri Light" panose="020F0302020204030204" pitchFamily="34" charset="0"/>
              </a:rPr>
              <a:t> </a:t>
            </a:r>
            <a:r>
              <a:rPr lang="en-US" sz="2000" b="1" dirty="0">
                <a:solidFill>
                  <a:schemeClr val="accent5">
                    <a:lumMod val="50000"/>
                  </a:schemeClr>
                </a:solidFill>
                <a:latin typeface="Calibri Light" panose="020F0302020204030204" pitchFamily="34" charset="0"/>
                <a:cs typeface="Calibri Light" panose="020F0302020204030204" pitchFamily="34" charset="0"/>
              </a:rPr>
              <a:t>ages 13-17 </a:t>
            </a:r>
            <a:r>
              <a:rPr lang="en-US" sz="2000" dirty="0">
                <a:solidFill>
                  <a:schemeClr val="accent5">
                    <a:lumMod val="50000"/>
                  </a:schemeClr>
                </a:solidFill>
                <a:latin typeface="Calibri Light" panose="020F0302020204030204" pitchFamily="34" charset="0"/>
                <a:cs typeface="Calibri Light" panose="020F0302020204030204" pitchFamily="34" charset="0"/>
              </a:rPr>
              <a:t>receiving services due to be a </a:t>
            </a:r>
            <a:r>
              <a:rPr lang="en-US" sz="2000" b="1" dirty="0">
                <a:solidFill>
                  <a:schemeClr val="accent5">
                    <a:lumMod val="50000"/>
                  </a:schemeClr>
                </a:solidFill>
                <a:latin typeface="Calibri Light" panose="020F0302020204030204" pitchFamily="34" charset="0"/>
                <a:cs typeface="Calibri Light" panose="020F0302020204030204" pitchFamily="34" charset="0"/>
              </a:rPr>
              <a:t>victim of dating violence.</a:t>
            </a:r>
          </a:p>
          <a:p>
            <a:endParaRPr lang="en-US" dirty="0"/>
          </a:p>
        </p:txBody>
      </p:sp>
      <p:sp>
        <p:nvSpPr>
          <p:cNvPr id="7" name="Content Placeholder 6">
            <a:extLst>
              <a:ext uri="{FF2B5EF4-FFF2-40B4-BE49-F238E27FC236}">
                <a16:creationId xmlns:a16="http://schemas.microsoft.com/office/drawing/2014/main" id="{E2BEF2ED-B2A5-ED16-09BD-D6C454D07B84}"/>
              </a:ext>
            </a:extLst>
          </p:cNvPr>
          <p:cNvSpPr>
            <a:spLocks noGrp="1"/>
          </p:cNvSpPr>
          <p:nvPr>
            <p:ph sz="half" idx="2"/>
          </p:nvPr>
        </p:nvSpPr>
        <p:spPr/>
        <p:txBody>
          <a:bodyPr/>
          <a:lstStyle/>
          <a:p>
            <a:pPr marL="0" indent="0" algn="ctr">
              <a:buNone/>
            </a:pPr>
            <a:r>
              <a:rPr lang="en-US" b="1" dirty="0">
                <a:solidFill>
                  <a:schemeClr val="accent5">
                    <a:lumMod val="50000"/>
                  </a:schemeClr>
                </a:solidFill>
                <a:latin typeface="Calibri Light" panose="020F0302020204030204" pitchFamily="34" charset="0"/>
                <a:cs typeface="Calibri Light" panose="020F0302020204030204" pitchFamily="34" charset="0"/>
              </a:rPr>
              <a:t>Crisis Calls</a:t>
            </a:r>
          </a:p>
          <a:p>
            <a:pPr marL="0" indent="0" algn="ctr">
              <a:buNone/>
            </a:pPr>
            <a:r>
              <a:rPr lang="en-US" sz="1800" dirty="0">
                <a:solidFill>
                  <a:schemeClr val="accent5">
                    <a:lumMod val="50000"/>
                  </a:schemeClr>
                </a:solidFill>
                <a:latin typeface="Calibri Light" panose="020F0302020204030204" pitchFamily="34" charset="0"/>
                <a:cs typeface="Calibri Light" panose="020F0302020204030204" pitchFamily="34" charset="0"/>
              </a:rPr>
              <a:t>Number of Crisis/Hotline Calls received for this reporting period</a:t>
            </a:r>
          </a:p>
          <a:p>
            <a:endParaRPr lang="en-US" dirty="0"/>
          </a:p>
        </p:txBody>
      </p:sp>
      <p:pic>
        <p:nvPicPr>
          <p:cNvPr id="3" name="Picture 2">
            <a:extLst>
              <a:ext uri="{FF2B5EF4-FFF2-40B4-BE49-F238E27FC236}">
                <a16:creationId xmlns:a16="http://schemas.microsoft.com/office/drawing/2014/main" id="{DAD59BB8-C574-DDEC-BA91-A569B1122B2A}"/>
              </a:ext>
            </a:extLst>
          </p:cNvPr>
          <p:cNvPicPr>
            <a:picLocks noChangeAspect="1"/>
          </p:cNvPicPr>
          <p:nvPr/>
        </p:nvPicPr>
        <p:blipFill>
          <a:blip r:embed="rId3"/>
          <a:stretch>
            <a:fillRect/>
          </a:stretch>
        </p:blipFill>
        <p:spPr>
          <a:xfrm>
            <a:off x="7103452" y="3192805"/>
            <a:ext cx="3319096" cy="2355749"/>
          </a:xfrm>
          <a:prstGeom prst="rect">
            <a:avLst/>
          </a:prstGeom>
        </p:spPr>
      </p:pic>
    </p:spTree>
    <p:extLst>
      <p:ext uri="{BB962C8B-B14F-4D97-AF65-F5344CB8AC3E}">
        <p14:creationId xmlns:p14="http://schemas.microsoft.com/office/powerpoint/2010/main" val="7899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93B85-17EE-61CE-F3D7-0B332728CCFC}"/>
              </a:ext>
            </a:extLst>
          </p:cNvPr>
          <p:cNvPicPr>
            <a:picLocks noChangeAspect="1"/>
          </p:cNvPicPr>
          <p:nvPr/>
        </p:nvPicPr>
        <p:blipFill>
          <a:blip r:embed="rId2"/>
          <a:stretch>
            <a:fillRect/>
          </a:stretch>
        </p:blipFill>
        <p:spPr>
          <a:xfrm>
            <a:off x="1456591" y="1882859"/>
            <a:ext cx="8887031" cy="4515715"/>
          </a:xfrm>
          <a:prstGeom prst="rect">
            <a:avLst/>
          </a:prstGeom>
        </p:spPr>
      </p:pic>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1A424CE-1205-48F4-A1FE-8FE679AF169A}"/>
              </a:ext>
            </a:extLst>
          </p:cNvPr>
          <p:cNvSpPr txBox="1"/>
          <p:nvPr/>
        </p:nvSpPr>
        <p:spPr>
          <a:xfrm>
            <a:off x="195893" y="1058078"/>
            <a:ext cx="10681015" cy="1323439"/>
          </a:xfrm>
          <a:prstGeom prst="rect">
            <a:avLst/>
          </a:prstGeom>
          <a:noFill/>
        </p:spPr>
        <p:txBody>
          <a:bodyPr wrap="square" rtlCol="0">
            <a:spAutoFit/>
          </a:bodyPr>
          <a:lstStyle/>
          <a:p>
            <a:pPr>
              <a:buClr>
                <a:schemeClr val="accent5">
                  <a:lumMod val="50000"/>
                </a:schemeClr>
              </a:buClr>
            </a:pPr>
            <a:br>
              <a:rPr lang="en-US" sz="2000" dirty="0">
                <a:solidFill>
                  <a:schemeClr val="tx1">
                    <a:lumMod val="85000"/>
                    <a:lumOff val="15000"/>
                  </a:schemeClr>
                </a:solidFill>
                <a:latin typeface="Calibri Light" panose="020F0302020204030204" pitchFamily="34" charset="0"/>
                <a:cs typeface="Calibri Light" panose="020F0302020204030204" pitchFamily="34" charset="0"/>
              </a:rPr>
            </a:b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b="1" dirty="0">
              <a:solidFill>
                <a:schemeClr val="tx1">
                  <a:lumMod val="85000"/>
                  <a:lumOff val="15000"/>
                </a:schemeClr>
              </a:solidFill>
              <a:latin typeface="Calibri Light" panose="020F0302020204030204" pitchFamily="34" charset="0"/>
              <a:cs typeface="Calibri Light" panose="020F0302020204030204" pitchFamily="34" charset="0"/>
            </a:endParaRPr>
          </a:p>
          <a:p>
            <a:pPr>
              <a:buClr>
                <a:schemeClr val="accent5">
                  <a:lumMod val="50000"/>
                </a:schemeClr>
              </a:buClr>
            </a:pPr>
            <a:endParaRPr lang="en-US" sz="200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355713-BC23-AC3A-D27F-1201F735BCE0}"/>
              </a:ext>
            </a:extLst>
          </p:cNvPr>
          <p:cNvSpPr>
            <a:spLocks noGrp="1"/>
          </p:cNvSpPr>
          <p:nvPr>
            <p:ph type="title"/>
          </p:nvPr>
        </p:nvSpPr>
        <p:spPr>
          <a:xfrm>
            <a:off x="0" y="204111"/>
            <a:ext cx="11800214" cy="1486828"/>
          </a:xfrm>
        </p:spPr>
        <p:txBody>
          <a:bodyPr/>
          <a:lstStyle/>
          <a:p>
            <a:pPr algn="ct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This section pertains to </a:t>
            </a:r>
            <a:r>
              <a:rPr lang="en-US" sz="2300" b="1" dirty="0">
                <a:solidFill>
                  <a:schemeClr val="accent5">
                    <a:lumMod val="50000"/>
                  </a:schemeClr>
                </a:solidFill>
                <a:latin typeface="Franklin Gothic Demi" panose="020B0703020102020204" pitchFamily="34" charset="0"/>
              </a:rPr>
              <a:t>Services to Victims </a:t>
            </a:r>
            <a:r>
              <a:rPr lang="en-US" sz="2300" dirty="0">
                <a:solidFill>
                  <a:schemeClr val="accent5">
                    <a:lumMod val="50000"/>
                  </a:schemeClr>
                </a:solidFill>
                <a:latin typeface="Franklin Gothic Demi" panose="020B0703020102020204" pitchFamily="34" charset="0"/>
              </a:rPr>
              <a:t>provided by your agency </a:t>
            </a:r>
            <a:br>
              <a:rPr lang="en-US" sz="2300" dirty="0">
                <a:solidFill>
                  <a:schemeClr val="accent5">
                    <a:lumMod val="50000"/>
                  </a:schemeClr>
                </a:solidFill>
                <a:latin typeface="Franklin Gothic Demi" panose="020B0703020102020204" pitchFamily="34" charset="0"/>
              </a:rPr>
            </a:br>
            <a:r>
              <a:rPr lang="en-US" sz="2300" dirty="0">
                <a:solidFill>
                  <a:schemeClr val="accent5">
                    <a:lumMod val="50000"/>
                  </a:schemeClr>
                </a:solidFill>
                <a:latin typeface="Franklin Gothic Demi" panose="020B0703020102020204" pitchFamily="34" charset="0"/>
              </a:rPr>
              <a:t>to individuals new and continuing for this reported period. </a:t>
            </a:r>
            <a:br>
              <a:rPr lang="en-US" sz="2300" dirty="0">
                <a:solidFill>
                  <a:schemeClr val="accent5">
                    <a:lumMod val="50000"/>
                  </a:schemeClr>
                </a:solidFill>
                <a:latin typeface="Franklin Gothic Demi" panose="020B0703020102020204" pitchFamily="34" charset="0"/>
              </a:rPr>
            </a:br>
            <a:endParaRPr lang="en-US" sz="1400" dirty="0">
              <a:solidFill>
                <a:schemeClr val="accent5">
                  <a:lumMod val="50000"/>
                </a:schemeClr>
              </a:solidFill>
              <a:latin typeface="Franklin Gothic Demi" panose="020B0703020102020204" pitchFamily="34" charset="0"/>
            </a:endParaRPr>
          </a:p>
        </p:txBody>
      </p:sp>
      <p:sp>
        <p:nvSpPr>
          <p:cNvPr id="4" name="TextBox 3">
            <a:extLst>
              <a:ext uri="{FF2B5EF4-FFF2-40B4-BE49-F238E27FC236}">
                <a16:creationId xmlns:a16="http://schemas.microsoft.com/office/drawing/2014/main" id="{6268947B-505D-B36E-D799-D32F909A9996}"/>
              </a:ext>
            </a:extLst>
          </p:cNvPr>
          <p:cNvSpPr txBox="1"/>
          <p:nvPr/>
        </p:nvSpPr>
        <p:spPr>
          <a:xfrm>
            <a:off x="1929907" y="1472830"/>
            <a:ext cx="10331960" cy="369332"/>
          </a:xfrm>
          <a:prstGeom prst="rect">
            <a:avLst/>
          </a:prstGeom>
          <a:noFill/>
        </p:spPr>
        <p:txBody>
          <a:bodyPr wrap="square" rtlCol="0">
            <a:spAutoFit/>
          </a:bodyPr>
          <a:lstStyle/>
          <a:p>
            <a:pPr>
              <a:buClr>
                <a:schemeClr val="accent5">
                  <a:lumMod val="50000"/>
                </a:schemeClr>
              </a:buClr>
            </a:pPr>
            <a:r>
              <a:rPr lang="en-US" dirty="0">
                <a:solidFill>
                  <a:schemeClr val="accent5">
                    <a:lumMod val="50000"/>
                  </a:schemeClr>
                </a:solidFill>
                <a:latin typeface="Franklin Gothic Demi" panose="020B0703020102020204" pitchFamily="34" charset="0"/>
              </a:rPr>
              <a:t>Review the descriptions provided to help assist in entering accurate data.</a:t>
            </a:r>
            <a:endParaRPr lang="en-US" dirty="0">
              <a:solidFill>
                <a:schemeClr val="tx1">
                  <a:lumMod val="85000"/>
                  <a:lumOff val="1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50379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4561</TotalTime>
  <Words>861</Words>
  <Application>Microsoft Office PowerPoint</Application>
  <PresentationFormat>Widescreen</PresentationFormat>
  <Paragraphs>102</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Franklin Gothic Demi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DEMOGRAPHICS  information should only be reported on NEW individuals being seen for the first time this grant period and should include both shelter and non-shelter.</vt:lpstr>
      <vt:lpstr>OTHER DEMOGRAPHIC INFORMATION for the NEW individuals reported above for shelter and non-shelter services.</vt:lpstr>
      <vt:lpstr> This section pertains to Services to Victims provided by your agency  to individuals new and continuing for this reported period.  </vt:lpstr>
      <vt:lpstr>COMMUNITY EDUCATION Presentations or trainings about domestic violence, dating violence, healthy relationships and/or available services provided by your agency. </vt:lpstr>
      <vt:lpstr>You are welcome to attach any press releases, news articles, or other information regarding any trainings or presentations that your agency provided to your community.</vt:lpstr>
      <vt:lpstr>SERVICE OUTCOME DATA Outcome data collected by your agency regarding the individuals served for this reporting period. NOTE the TWO mandated questions that must be asked of clients.</vt:lpstr>
      <vt:lpstr>FINAL QUESTIONS RELATED TO DVPT </vt:lpstr>
      <vt:lpstr>Agencies that receive  DVPT and FVPSA (not ARP) funding: </vt:lpstr>
      <vt:lpstr>Attachments – are not required but feel free to attach any news, articles or information about your agency that you might want to share with ICJI.   </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Gavelek, Benjamin J</dc:creator>
  <cp:lastModifiedBy>Anderson, Dalayna E (CJI)</cp:lastModifiedBy>
  <cp:revision>228</cp:revision>
  <dcterms:created xsi:type="dcterms:W3CDTF">2018-09-03T16:43:16Z</dcterms:created>
  <dcterms:modified xsi:type="dcterms:W3CDTF">2023-07-27T15:23:09Z</dcterms:modified>
</cp:coreProperties>
</file>