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4"/>
  </p:notesMasterIdLst>
  <p:sldIdLst>
    <p:sldId id="385" r:id="rId2"/>
    <p:sldId id="388" r:id="rId3"/>
    <p:sldId id="389" r:id="rId4"/>
    <p:sldId id="390" r:id="rId5"/>
    <p:sldId id="392" r:id="rId6"/>
    <p:sldId id="391" r:id="rId7"/>
    <p:sldId id="387" r:id="rId8"/>
    <p:sldId id="394" r:id="rId9"/>
    <p:sldId id="397" r:id="rId10"/>
    <p:sldId id="395" r:id="rId11"/>
    <p:sldId id="393" r:id="rId12"/>
    <p:sldId id="371" r:id="rId1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C5C5C5"/>
    <a:srgbClr val="FFCC00"/>
    <a:srgbClr val="B49530"/>
    <a:srgbClr val="26296B"/>
    <a:srgbClr val="BFC3CE"/>
    <a:srgbClr val="FF3300"/>
    <a:srgbClr val="828282"/>
    <a:srgbClr val="6ECBD4"/>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1C8972-34F3-444B-A78F-BC68F87F1873}" v="13" dt="2025-12-19T14:45:59.7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69804" autoAdjust="0"/>
  </p:normalViewPr>
  <p:slideViewPr>
    <p:cSldViewPr snapToGrid="0">
      <p:cViewPr varScale="1">
        <p:scale>
          <a:sx n="57" d="100"/>
          <a:sy n="57" d="100"/>
        </p:scale>
        <p:origin x="159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557BAAA2-596E-4E96-AE04-FDD68ED90AA3}" type="datetimeFigureOut">
              <a:rPr lang="en-US"/>
              <a:pPr>
                <a:defRPr/>
              </a:pPr>
              <a:t>1/15/2026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6729C0D9-4FA6-40F7-8809-0703D9B44325}" type="slidenum">
              <a:rPr lang="en-US"/>
              <a:pPr>
                <a:defRPr/>
              </a:pPr>
              <a:t>‹#›</a:t>
            </a:fld>
            <a:endParaRPr lang="en-US"/>
          </a:p>
        </p:txBody>
      </p:sp>
    </p:spTree>
    <p:extLst>
      <p:ext uri="{BB962C8B-B14F-4D97-AF65-F5344CB8AC3E}">
        <p14:creationId xmlns:p14="http://schemas.microsoft.com/office/powerpoint/2010/main" val="971392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49BDA-D626-8C25-37A5-D6F87CAD0A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7AAA3D-1718-0187-B12B-C3C3F569ED7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C68A04A-DAD1-61B3-CC7C-3BF3406971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F28C78-F1EB-B70F-1022-0287EFD19784}"/>
              </a:ext>
            </a:extLst>
          </p:cNvPr>
          <p:cNvSpPr>
            <a:spLocks noGrp="1"/>
          </p:cNvSpPr>
          <p:nvPr>
            <p:ph type="sldNum" sz="quarter" idx="5"/>
          </p:nvPr>
        </p:nvSpPr>
        <p:spPr/>
        <p:txBody>
          <a:bodyPr/>
          <a:lstStyle/>
          <a:p>
            <a:pPr>
              <a:defRPr/>
            </a:pPr>
            <a:fld id="{6729C0D9-4FA6-40F7-8809-0703D9B44325}" type="slidenum">
              <a:rPr lang="en-US" smtClean="0"/>
              <a:pPr>
                <a:defRPr/>
              </a:pPr>
              <a:t>1</a:t>
            </a:fld>
            <a:endParaRPr lang="en-US"/>
          </a:p>
        </p:txBody>
      </p:sp>
    </p:spTree>
    <p:extLst>
      <p:ext uri="{BB962C8B-B14F-4D97-AF65-F5344CB8AC3E}">
        <p14:creationId xmlns:p14="http://schemas.microsoft.com/office/powerpoint/2010/main" val="4136846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4</a:t>
            </a:fld>
            <a:endParaRPr lang="en-US"/>
          </a:p>
        </p:txBody>
      </p:sp>
    </p:spTree>
    <p:extLst>
      <p:ext uri="{BB962C8B-B14F-4D97-AF65-F5344CB8AC3E}">
        <p14:creationId xmlns:p14="http://schemas.microsoft.com/office/powerpoint/2010/main" val="4184291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5</a:t>
            </a:fld>
            <a:endParaRPr lang="en-US"/>
          </a:p>
        </p:txBody>
      </p:sp>
    </p:spTree>
    <p:extLst>
      <p:ext uri="{BB962C8B-B14F-4D97-AF65-F5344CB8AC3E}">
        <p14:creationId xmlns:p14="http://schemas.microsoft.com/office/powerpoint/2010/main" val="1499472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There is no funding formula for BHCPP. </a:t>
            </a:r>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6</a:t>
            </a:fld>
            <a:endParaRPr lang="en-US"/>
          </a:p>
        </p:txBody>
      </p:sp>
    </p:spTree>
    <p:extLst>
      <p:ext uri="{BB962C8B-B14F-4D97-AF65-F5344CB8AC3E}">
        <p14:creationId xmlns:p14="http://schemas.microsoft.com/office/powerpoint/2010/main" val="1549676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7</a:t>
            </a:fld>
            <a:endParaRPr lang="en-US"/>
          </a:p>
        </p:txBody>
      </p:sp>
    </p:spTree>
    <p:extLst>
      <p:ext uri="{BB962C8B-B14F-4D97-AF65-F5344CB8AC3E}">
        <p14:creationId xmlns:p14="http://schemas.microsoft.com/office/powerpoint/2010/main" val="2713161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8</a:t>
            </a:fld>
            <a:endParaRPr lang="en-US"/>
          </a:p>
        </p:txBody>
      </p:sp>
    </p:spTree>
    <p:extLst>
      <p:ext uri="{BB962C8B-B14F-4D97-AF65-F5344CB8AC3E}">
        <p14:creationId xmlns:p14="http://schemas.microsoft.com/office/powerpoint/2010/main" val="3482974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9</a:t>
            </a:fld>
            <a:endParaRPr lang="en-US"/>
          </a:p>
        </p:txBody>
      </p:sp>
    </p:spTree>
    <p:extLst>
      <p:ext uri="{BB962C8B-B14F-4D97-AF65-F5344CB8AC3E}">
        <p14:creationId xmlns:p14="http://schemas.microsoft.com/office/powerpoint/2010/main" val="2021439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10</a:t>
            </a:fld>
            <a:endParaRPr lang="en-US"/>
          </a:p>
        </p:txBody>
      </p:sp>
    </p:spTree>
    <p:extLst>
      <p:ext uri="{BB962C8B-B14F-4D97-AF65-F5344CB8AC3E}">
        <p14:creationId xmlns:p14="http://schemas.microsoft.com/office/powerpoint/2010/main" val="4229073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BF1B595-8865-4326-ABE4-44A074A8A43C}" type="datetimeFigureOut">
              <a:rPr lang="en-US"/>
              <a:pPr>
                <a:defRPr/>
              </a:pPr>
              <a:t>1/15/2026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B2FC86-D477-417E-9EDA-3DB58D307EF1}" type="slidenum">
              <a:rPr lang="en-US"/>
              <a:pPr>
                <a:defRPr/>
              </a:pPr>
              <a:t>‹#›</a:t>
            </a:fld>
            <a:endParaRPr lang="en-US"/>
          </a:p>
        </p:txBody>
      </p:sp>
    </p:spTree>
    <p:extLst>
      <p:ext uri="{BB962C8B-B14F-4D97-AF65-F5344CB8AC3E}">
        <p14:creationId xmlns:p14="http://schemas.microsoft.com/office/powerpoint/2010/main" val="3884394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CF8EE5F-724D-4C2D-A48D-7867A6C8B4F2}" type="datetimeFigureOut">
              <a:rPr lang="en-US"/>
              <a:pPr>
                <a:defRPr/>
              </a:pPr>
              <a:t>1/15/2026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F2FB28-C71B-41D3-A9B1-961FBB25990F}" type="slidenum">
              <a:rPr lang="en-US"/>
              <a:pPr>
                <a:defRPr/>
              </a:pPr>
              <a:t>‹#›</a:t>
            </a:fld>
            <a:endParaRPr lang="en-US"/>
          </a:p>
        </p:txBody>
      </p:sp>
    </p:spTree>
    <p:extLst>
      <p:ext uri="{BB962C8B-B14F-4D97-AF65-F5344CB8AC3E}">
        <p14:creationId xmlns:p14="http://schemas.microsoft.com/office/powerpoint/2010/main" val="35023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584B301-C388-4C97-BB33-60D6D60D95BF}" type="datetimeFigureOut">
              <a:rPr lang="en-US"/>
              <a:pPr>
                <a:defRPr/>
              </a:pPr>
              <a:t>1/15/2026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BF8E95-C7E4-487B-88F4-BD8B8F27CF0D}" type="slidenum">
              <a:rPr lang="en-US"/>
              <a:pPr>
                <a:defRPr/>
              </a:pPr>
              <a:t>‹#›</a:t>
            </a:fld>
            <a:endParaRPr lang="en-US"/>
          </a:p>
        </p:txBody>
      </p:sp>
    </p:spTree>
    <p:extLst>
      <p:ext uri="{BB962C8B-B14F-4D97-AF65-F5344CB8AC3E}">
        <p14:creationId xmlns:p14="http://schemas.microsoft.com/office/powerpoint/2010/main" val="379677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1436FFE-DAE1-4A99-8E63-8174949ED8CE}" type="datetimeFigureOut">
              <a:rPr lang="en-US"/>
              <a:pPr>
                <a:defRPr/>
              </a:pPr>
              <a:t>1/15/2026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4B5061-9D48-428D-8644-7B2E123FC290}" type="slidenum">
              <a:rPr lang="en-US"/>
              <a:pPr>
                <a:defRPr/>
              </a:pPr>
              <a:t>‹#›</a:t>
            </a:fld>
            <a:endParaRPr lang="en-US"/>
          </a:p>
        </p:txBody>
      </p:sp>
    </p:spTree>
    <p:extLst>
      <p:ext uri="{BB962C8B-B14F-4D97-AF65-F5344CB8AC3E}">
        <p14:creationId xmlns:p14="http://schemas.microsoft.com/office/powerpoint/2010/main" val="3020325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CEEA17B-F663-4860-A39F-0E9000BA82C3}" type="datetimeFigureOut">
              <a:rPr lang="en-US"/>
              <a:pPr>
                <a:defRPr/>
              </a:pPr>
              <a:t>1/15/2026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397BA3-49EA-4D58-A556-779BC0144692}" type="slidenum">
              <a:rPr lang="en-US"/>
              <a:pPr>
                <a:defRPr/>
              </a:pPr>
              <a:t>‹#›</a:t>
            </a:fld>
            <a:endParaRPr lang="en-US"/>
          </a:p>
        </p:txBody>
      </p:sp>
    </p:spTree>
    <p:extLst>
      <p:ext uri="{BB962C8B-B14F-4D97-AF65-F5344CB8AC3E}">
        <p14:creationId xmlns:p14="http://schemas.microsoft.com/office/powerpoint/2010/main" val="3239150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2599818-8A58-44EC-B2C4-1958B87AE91F}" type="datetimeFigureOut">
              <a:rPr lang="en-US"/>
              <a:pPr>
                <a:defRPr/>
              </a:pPr>
              <a:t>1/15/2026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35AD56-6203-4FEF-BDBA-C66CDF539E81}" type="slidenum">
              <a:rPr lang="en-US"/>
              <a:pPr>
                <a:defRPr/>
              </a:pPr>
              <a:t>‹#›</a:t>
            </a:fld>
            <a:endParaRPr lang="en-US"/>
          </a:p>
        </p:txBody>
      </p:sp>
    </p:spTree>
    <p:extLst>
      <p:ext uri="{BB962C8B-B14F-4D97-AF65-F5344CB8AC3E}">
        <p14:creationId xmlns:p14="http://schemas.microsoft.com/office/powerpoint/2010/main" val="3178637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253EE78-7BA4-48F4-9ACC-7B55DE754165}" type="datetimeFigureOut">
              <a:rPr lang="en-US"/>
              <a:pPr>
                <a:defRPr/>
              </a:pPr>
              <a:t>1/15/2026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89E122D-D9FA-4941-A845-7DAE3572702F}" type="slidenum">
              <a:rPr lang="en-US"/>
              <a:pPr>
                <a:defRPr/>
              </a:pPr>
              <a:t>‹#›</a:t>
            </a:fld>
            <a:endParaRPr lang="en-US"/>
          </a:p>
        </p:txBody>
      </p:sp>
    </p:spTree>
    <p:extLst>
      <p:ext uri="{BB962C8B-B14F-4D97-AF65-F5344CB8AC3E}">
        <p14:creationId xmlns:p14="http://schemas.microsoft.com/office/powerpoint/2010/main" val="62199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710BE5D-32E4-4C8E-99A7-CCE8A1B9447E}" type="datetimeFigureOut">
              <a:rPr lang="en-US"/>
              <a:pPr>
                <a:defRPr/>
              </a:pPr>
              <a:t>1/15/2026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DF03D38-123A-4F15-A993-A5F5F07106E8}" type="slidenum">
              <a:rPr lang="en-US"/>
              <a:pPr>
                <a:defRPr/>
              </a:pPr>
              <a:t>‹#›</a:t>
            </a:fld>
            <a:endParaRPr lang="en-US"/>
          </a:p>
        </p:txBody>
      </p:sp>
    </p:spTree>
    <p:extLst>
      <p:ext uri="{BB962C8B-B14F-4D97-AF65-F5344CB8AC3E}">
        <p14:creationId xmlns:p14="http://schemas.microsoft.com/office/powerpoint/2010/main" val="3546273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5358AC-154D-455F-8995-B401A9463237}" type="datetimeFigureOut">
              <a:rPr lang="en-US"/>
              <a:pPr>
                <a:defRPr/>
              </a:pPr>
              <a:t>1/15/2026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11F7D06-328B-44AA-A1EA-4B02E3FF6E4E}" type="slidenum">
              <a:rPr lang="en-US"/>
              <a:pPr>
                <a:defRPr/>
              </a:pPr>
              <a:t>‹#›</a:t>
            </a:fld>
            <a:endParaRPr lang="en-US"/>
          </a:p>
        </p:txBody>
      </p:sp>
    </p:spTree>
    <p:extLst>
      <p:ext uri="{BB962C8B-B14F-4D97-AF65-F5344CB8AC3E}">
        <p14:creationId xmlns:p14="http://schemas.microsoft.com/office/powerpoint/2010/main" val="1096218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8A32A1B-173A-440C-9965-B7F168000724}" type="datetimeFigureOut">
              <a:rPr lang="en-US"/>
              <a:pPr>
                <a:defRPr/>
              </a:pPr>
              <a:t>1/15/2026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972FDF-EAB4-4208-AA77-E9FCE8A89890}" type="slidenum">
              <a:rPr lang="en-US"/>
              <a:pPr>
                <a:defRPr/>
              </a:pPr>
              <a:t>‹#›</a:t>
            </a:fld>
            <a:endParaRPr lang="en-US"/>
          </a:p>
        </p:txBody>
      </p:sp>
    </p:spTree>
    <p:extLst>
      <p:ext uri="{BB962C8B-B14F-4D97-AF65-F5344CB8AC3E}">
        <p14:creationId xmlns:p14="http://schemas.microsoft.com/office/powerpoint/2010/main" val="1712079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2947E6C-6B72-4856-B3EB-4D258459E9A7}" type="datetimeFigureOut">
              <a:rPr lang="en-US"/>
              <a:pPr>
                <a:defRPr/>
              </a:pPr>
              <a:t>1/15/2026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AD735A-9B8F-4E97-A14B-65A1D547AA6B}" type="slidenum">
              <a:rPr lang="en-US"/>
              <a:pPr>
                <a:defRPr/>
              </a:pPr>
              <a:t>‹#›</a:t>
            </a:fld>
            <a:endParaRPr lang="en-US"/>
          </a:p>
        </p:txBody>
      </p:sp>
    </p:spTree>
    <p:extLst>
      <p:ext uri="{BB962C8B-B14F-4D97-AF65-F5344CB8AC3E}">
        <p14:creationId xmlns:p14="http://schemas.microsoft.com/office/powerpoint/2010/main" val="3389480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9971CFF-4A5A-4870-8D89-7C26EFF4969B}" type="datetimeFigureOut">
              <a:rPr lang="en-US"/>
              <a:pPr>
                <a:defRPr/>
              </a:pPr>
              <a:t>1/15/2026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EEA04046-7FE5-4A71-B238-4F44A7FC4AD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Youth@cji.in.go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iga.in.gov/laws/2025/ic/titles/31#31-40-5-6" TargetMode="External"/><Relationship Id="rId2" Type="http://schemas.openxmlformats.org/officeDocument/2006/relationships/hyperlink" Target="https://iga.in.gov/laws/2025/ic/titles/31#31-40-5-3"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www.in.gov/youthjustice/" TargetMode="External"/><Relationship Id="rId4" Type="http://schemas.openxmlformats.org/officeDocument/2006/relationships/hyperlink" Target="https://iga.in.gov/laws/2025/ic/titles/31#31-40-6-3"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in.gov/cji/youth/juvenile-community-alternatives-grant-program/" TargetMode="External"/><Relationship Id="rId5" Type="http://schemas.openxmlformats.org/officeDocument/2006/relationships/hyperlink" Target="https://www.in.gov/cji/youth/juvenile-diversion-grant-program/"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in.gov/cji/youth/youth-resourc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hyperlink" Target="https://indianaintelligrants.intelligrants.com/Login2.aspx?APPTHEME=INGRT&amp;ReturnURL=/Menu_Person2.aspx?NavItem1=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F0B32-AC58-B1C9-1C2D-ADB15CEC1D1F}"/>
            </a:ext>
          </a:extLst>
        </p:cNvPr>
        <p:cNvGrpSpPr/>
        <p:nvPr/>
      </p:nvGrpSpPr>
      <p:grpSpPr>
        <a:xfrm>
          <a:off x="0" y="0"/>
          <a:ext cx="0" cy="0"/>
          <a:chOff x="0" y="0"/>
          <a:chExt cx="0" cy="0"/>
        </a:xfrm>
      </p:grpSpPr>
      <p:pic>
        <p:nvPicPr>
          <p:cNvPr id="2" name="Picture 1" descr="A blue and yellow flag&#10;&#10;Description automatically generated with medium confidence">
            <a:extLst>
              <a:ext uri="{FF2B5EF4-FFF2-40B4-BE49-F238E27FC236}">
                <a16:creationId xmlns:a16="http://schemas.microsoft.com/office/drawing/2014/main" id="{9CD7E6CE-A7D8-6119-41DB-0C9EF17D67E5}"/>
              </a:ext>
            </a:extLst>
          </p:cNvPr>
          <p:cNvPicPr>
            <a:picLocks noChangeAspect="1"/>
          </p:cNvPicPr>
          <p:nvPr/>
        </p:nvPicPr>
        <p:blipFill rotWithShape="1">
          <a:blip r:embed="rId3">
            <a:duotone>
              <a:schemeClr val="bg2">
                <a:shade val="45000"/>
                <a:satMod val="135000"/>
              </a:schemeClr>
              <a:prstClr val="white"/>
            </a:duotone>
            <a:alphaModFix amt="50000"/>
            <a:extLst>
              <a:ext uri="{28A0092B-C50C-407E-A947-70E740481C1C}">
                <a14:useLocalDpi xmlns:a14="http://schemas.microsoft.com/office/drawing/2010/main" val="0"/>
              </a:ext>
            </a:extLst>
          </a:blip>
          <a:srcRect t="13646" b="2021"/>
          <a:stretch/>
        </p:blipFill>
        <p:spPr>
          <a:xfrm>
            <a:off x="0" y="-1"/>
            <a:ext cx="12192000" cy="6858001"/>
          </a:xfrm>
          <a:prstGeom prst="rect">
            <a:avLst/>
          </a:prstGeom>
        </p:spPr>
      </p:pic>
      <p:sp>
        <p:nvSpPr>
          <p:cNvPr id="3" name="Rectangle 2">
            <a:extLst>
              <a:ext uri="{FF2B5EF4-FFF2-40B4-BE49-F238E27FC236}">
                <a16:creationId xmlns:a16="http://schemas.microsoft.com/office/drawing/2014/main" id="{1A10B616-1DE8-CD11-C872-46CB35D9CF48}"/>
              </a:ext>
            </a:extLst>
          </p:cNvPr>
          <p:cNvSpPr/>
          <p:nvPr/>
        </p:nvSpPr>
        <p:spPr>
          <a:xfrm>
            <a:off x="428495" y="441649"/>
            <a:ext cx="11298939" cy="5974699"/>
          </a:xfrm>
          <a:prstGeom prst="rect">
            <a:avLst/>
          </a:prstGeom>
          <a:gradFill flip="none" rotWithShape="1">
            <a:gsLst>
              <a:gs pos="0">
                <a:schemeClr val="accent5">
                  <a:lumMod val="50000"/>
                  <a:shade val="30000"/>
                  <a:satMod val="115000"/>
                  <a:alpha val="70000"/>
                </a:schemeClr>
              </a:gs>
              <a:gs pos="50000">
                <a:schemeClr val="accent5">
                  <a:lumMod val="50000"/>
                  <a:shade val="67500"/>
                  <a:satMod val="115000"/>
                  <a:alpha val="70000"/>
                </a:schemeClr>
              </a:gs>
              <a:gs pos="100000">
                <a:schemeClr val="accent5">
                  <a:lumMod val="50000"/>
                  <a:shade val="100000"/>
                  <a:satMod val="115000"/>
                  <a:alpha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5FE38E71-B1F3-5020-8D42-1050D4090EFA}"/>
              </a:ext>
            </a:extLst>
          </p:cNvPr>
          <p:cNvSpPr txBox="1">
            <a:spLocks/>
          </p:cNvSpPr>
          <p:nvPr/>
        </p:nvSpPr>
        <p:spPr bwMode="auto">
          <a:xfrm>
            <a:off x="1002577" y="2575680"/>
            <a:ext cx="11298939" cy="7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dirty="0">
                <a:solidFill>
                  <a:schemeClr val="bg1"/>
                </a:solidFill>
                <a:latin typeface="Avenir Next LT Pro Demi" panose="020B0704020202020204" pitchFamily="34" charset="0"/>
              </a:rPr>
              <a:t>Youth Services </a:t>
            </a:r>
          </a:p>
          <a:p>
            <a:pPr algn="l"/>
            <a:r>
              <a:rPr lang="en-US" dirty="0">
                <a:solidFill>
                  <a:schemeClr val="bg1"/>
                </a:solidFill>
                <a:latin typeface="Avenir Next LT Pro Demi" panose="020B0704020202020204" pitchFamily="34" charset="0"/>
              </a:rPr>
              <a:t>Requests for Funding 2026</a:t>
            </a:r>
          </a:p>
        </p:txBody>
      </p:sp>
      <p:sp>
        <p:nvSpPr>
          <p:cNvPr id="13" name="Subtitle 2">
            <a:extLst>
              <a:ext uri="{FF2B5EF4-FFF2-40B4-BE49-F238E27FC236}">
                <a16:creationId xmlns:a16="http://schemas.microsoft.com/office/drawing/2014/main" id="{F0FF8F7D-CA6A-91B8-A530-80C5BFB96D51}"/>
              </a:ext>
            </a:extLst>
          </p:cNvPr>
          <p:cNvSpPr>
            <a:spLocks noGrp="1"/>
          </p:cNvSpPr>
          <p:nvPr>
            <p:ph type="subTitle" idx="1"/>
          </p:nvPr>
        </p:nvSpPr>
        <p:spPr>
          <a:xfrm>
            <a:off x="1002577" y="3536988"/>
            <a:ext cx="8688549" cy="2622804"/>
          </a:xfrm>
        </p:spPr>
        <p:txBody>
          <a:bodyPr>
            <a:normAutofit/>
          </a:bodyPr>
          <a:lstStyle/>
          <a:p>
            <a:pPr algn="l"/>
            <a:r>
              <a:rPr lang="en-US" sz="2800" dirty="0">
                <a:solidFill>
                  <a:schemeClr val="bg1"/>
                </a:solidFill>
                <a:latin typeface="Avenir Next LT Pro Demi" panose="020B0704020202020204" pitchFamily="34" charset="0"/>
              </a:rPr>
              <a:t>Ellen Sheets</a:t>
            </a:r>
          </a:p>
          <a:p>
            <a:pPr algn="l"/>
            <a:r>
              <a:rPr lang="en-US" sz="2000" dirty="0">
                <a:solidFill>
                  <a:schemeClr val="bg1"/>
                </a:solidFill>
                <a:latin typeface="AvenirNext LT Pro Regular" panose="020B0504020202020204" pitchFamily="34" charset="0"/>
              </a:rPr>
              <a:t>Division Director, Youth Services</a:t>
            </a:r>
            <a:br>
              <a:rPr lang="en-US" sz="2000" dirty="0">
                <a:solidFill>
                  <a:schemeClr val="bg1"/>
                </a:solidFill>
                <a:latin typeface="AvenirNext LT Pro Regular" panose="020B0504020202020204" pitchFamily="34" charset="0"/>
              </a:rPr>
            </a:br>
            <a:r>
              <a:rPr lang="en-US" sz="2000" dirty="0">
                <a:solidFill>
                  <a:schemeClr val="bg1"/>
                </a:solidFill>
                <a:latin typeface="AvenirNext LT Pro Regular" panose="020B0504020202020204" pitchFamily="34" charset="0"/>
              </a:rPr>
              <a:t>Indiana Criminal Justice Institute</a:t>
            </a:r>
          </a:p>
          <a:p>
            <a:pPr algn="l"/>
            <a:r>
              <a:rPr lang="en-US" sz="2800" dirty="0">
                <a:solidFill>
                  <a:schemeClr val="bg1"/>
                </a:solidFill>
                <a:latin typeface="Avenir Next LT Pro Demi" panose="020B0704020202020204" pitchFamily="34" charset="0"/>
              </a:rPr>
              <a:t>Dalayna Anderson</a:t>
            </a:r>
          </a:p>
          <a:p>
            <a:pPr algn="l"/>
            <a:r>
              <a:rPr lang="en-US" sz="2000" dirty="0">
                <a:solidFill>
                  <a:schemeClr val="bg1"/>
                </a:solidFill>
                <a:latin typeface="AvenirNext LT Pro Regular" panose="020B0504020202020204" pitchFamily="34" charset="0"/>
              </a:rPr>
              <a:t>Assistant Division Director, Youth Services</a:t>
            </a:r>
            <a:br>
              <a:rPr lang="en-US" sz="2000" dirty="0">
                <a:solidFill>
                  <a:schemeClr val="bg1"/>
                </a:solidFill>
                <a:latin typeface="AvenirNext LT Pro Regular" panose="020B0504020202020204" pitchFamily="34" charset="0"/>
              </a:rPr>
            </a:br>
            <a:r>
              <a:rPr lang="en-US" sz="2000" dirty="0">
                <a:solidFill>
                  <a:schemeClr val="bg1"/>
                </a:solidFill>
                <a:latin typeface="AvenirNext LT Pro Regular" panose="020B0504020202020204" pitchFamily="34" charset="0"/>
              </a:rPr>
              <a:t>Indiana Criminal Justice Institute</a:t>
            </a:r>
          </a:p>
          <a:p>
            <a:pPr algn="l"/>
            <a:endParaRPr lang="en-US" sz="2000" dirty="0">
              <a:solidFill>
                <a:schemeClr val="bg1"/>
              </a:solidFill>
              <a:latin typeface="AvenirNext LT Pro Regular" panose="020B0504020202020204" pitchFamily="34" charset="0"/>
            </a:endParaRPr>
          </a:p>
        </p:txBody>
      </p:sp>
      <p:pic>
        <p:nvPicPr>
          <p:cNvPr id="26" name="Picture 25" descr="Logo&#10;&#10;Description automatically generated">
            <a:extLst>
              <a:ext uri="{FF2B5EF4-FFF2-40B4-BE49-F238E27FC236}">
                <a16:creationId xmlns:a16="http://schemas.microsoft.com/office/drawing/2014/main" id="{14709510-E9FF-55C7-76B4-2240C2B39E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8189" y="5109487"/>
            <a:ext cx="1499046" cy="1050308"/>
          </a:xfrm>
          <a:prstGeom prst="rect">
            <a:avLst/>
          </a:prstGeom>
        </p:spPr>
      </p:pic>
      <p:cxnSp>
        <p:nvCxnSpPr>
          <p:cNvPr id="5" name="Straight Connector 4">
            <a:extLst>
              <a:ext uri="{FF2B5EF4-FFF2-40B4-BE49-F238E27FC236}">
                <a16:creationId xmlns:a16="http://schemas.microsoft.com/office/drawing/2014/main" id="{88F8893A-1EC4-88D3-AFC2-5B04814502E1}"/>
              </a:ext>
            </a:extLst>
          </p:cNvPr>
          <p:cNvCxnSpPr/>
          <p:nvPr/>
        </p:nvCxnSpPr>
        <p:spPr>
          <a:xfrm>
            <a:off x="1116376" y="3395949"/>
            <a:ext cx="7711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746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EB563-C7EA-4750-6B49-865C7E0C9B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0F7587-7C41-6149-594F-482BE48CF82D}"/>
              </a:ext>
            </a:extLst>
          </p:cNvPr>
          <p:cNvSpPr>
            <a:spLocks noGrp="1"/>
          </p:cNvSpPr>
          <p:nvPr>
            <p:ph type="title"/>
          </p:nvPr>
        </p:nvSpPr>
        <p:spPr>
          <a:xfrm>
            <a:off x="838200" y="365125"/>
            <a:ext cx="4030980" cy="1417955"/>
          </a:xfrm>
        </p:spPr>
        <p:txBody>
          <a:bodyPr/>
          <a:lstStyle/>
          <a:p>
            <a:r>
              <a:rPr lang="en-US" dirty="0">
                <a:solidFill>
                  <a:srgbClr val="203864"/>
                </a:solidFill>
                <a:latin typeface="Avenir Next LT Pro Demi" panose="020B0704020202020204" pitchFamily="34" charset="0"/>
              </a:rPr>
              <a:t>Application Submission </a:t>
            </a:r>
          </a:p>
        </p:txBody>
      </p:sp>
      <p:sp>
        <p:nvSpPr>
          <p:cNvPr id="4" name="Rectangle 3">
            <a:extLst>
              <a:ext uri="{FF2B5EF4-FFF2-40B4-BE49-F238E27FC236}">
                <a16:creationId xmlns:a16="http://schemas.microsoft.com/office/drawing/2014/main" id="{A76293D3-15ED-AC6C-08A8-BF52E36CB8BF}"/>
              </a:ext>
            </a:extLst>
          </p:cNvPr>
          <p:cNvSpPr/>
          <p:nvPr/>
        </p:nvSpPr>
        <p:spPr>
          <a:xfrm>
            <a:off x="0" y="6712772"/>
            <a:ext cx="12192000" cy="151577"/>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highlight>
                <a:srgbClr val="26296B"/>
              </a:highlight>
            </a:endParaRPr>
          </a:p>
        </p:txBody>
      </p:sp>
      <p:pic>
        <p:nvPicPr>
          <p:cNvPr id="5" name="Content Placeholder 5">
            <a:extLst>
              <a:ext uri="{FF2B5EF4-FFF2-40B4-BE49-F238E27FC236}">
                <a16:creationId xmlns:a16="http://schemas.microsoft.com/office/drawing/2014/main" id="{421D87C5-30E8-C20E-F61A-77A8A7C107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16102" y="5628743"/>
            <a:ext cx="11445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Graphical user interface&#10;&#10;AI-generated content may be incorrect.">
            <a:extLst>
              <a:ext uri="{FF2B5EF4-FFF2-40B4-BE49-F238E27FC236}">
                <a16:creationId xmlns:a16="http://schemas.microsoft.com/office/drawing/2014/main" id="{EA2C445B-6EDB-DD31-0B6D-9FE54F79CB75}"/>
              </a:ext>
            </a:extLst>
          </p:cNvPr>
          <p:cNvPicPr>
            <a:picLocks noChangeAspect="1"/>
          </p:cNvPicPr>
          <p:nvPr/>
        </p:nvPicPr>
        <p:blipFill>
          <a:blip r:embed="rId4"/>
          <a:stretch>
            <a:fillRect/>
          </a:stretch>
        </p:blipFill>
        <p:spPr>
          <a:xfrm>
            <a:off x="4244340" y="365125"/>
            <a:ext cx="5882640" cy="5902045"/>
          </a:xfrm>
          <a:prstGeom prst="rect">
            <a:avLst/>
          </a:prstGeom>
        </p:spPr>
      </p:pic>
    </p:spTree>
    <p:extLst>
      <p:ext uri="{BB962C8B-B14F-4D97-AF65-F5344CB8AC3E}">
        <p14:creationId xmlns:p14="http://schemas.microsoft.com/office/powerpoint/2010/main" val="3215409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DBE97-48B5-EFF9-1BB5-B2AE41FBF0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042853-E36F-6169-A7CA-DCE9AF66A6E3}"/>
              </a:ext>
            </a:extLst>
          </p:cNvPr>
          <p:cNvSpPr>
            <a:spLocks noGrp="1"/>
          </p:cNvSpPr>
          <p:nvPr>
            <p:ph type="title"/>
          </p:nvPr>
        </p:nvSpPr>
        <p:spPr/>
        <p:txBody>
          <a:bodyPr/>
          <a:lstStyle/>
          <a:p>
            <a:r>
              <a:rPr lang="en-US" dirty="0">
                <a:solidFill>
                  <a:srgbClr val="203864"/>
                </a:solidFill>
                <a:latin typeface="Avenir Next LT Pro Demi" panose="020B0704020202020204" pitchFamily="34" charset="0"/>
              </a:rPr>
              <a:t>Q&amp;A</a:t>
            </a:r>
          </a:p>
        </p:txBody>
      </p:sp>
      <p:sp>
        <p:nvSpPr>
          <p:cNvPr id="3" name="Content Placeholder 2">
            <a:extLst>
              <a:ext uri="{FF2B5EF4-FFF2-40B4-BE49-F238E27FC236}">
                <a16:creationId xmlns:a16="http://schemas.microsoft.com/office/drawing/2014/main" id="{9FF6C9D3-3AA2-488E-FB19-FBCD04DB9376}"/>
              </a:ext>
            </a:extLst>
          </p:cNvPr>
          <p:cNvSpPr>
            <a:spLocks noGrp="1"/>
          </p:cNvSpPr>
          <p:nvPr>
            <p:ph idx="1"/>
          </p:nvPr>
        </p:nvSpPr>
        <p:spPr/>
        <p:txBody>
          <a:bodyPr/>
          <a:lstStyle/>
          <a:p>
            <a:pPr marL="0" indent="0">
              <a:buNone/>
            </a:pPr>
            <a:r>
              <a:rPr lang="en-US" dirty="0"/>
              <a:t>All questions asked in this webinar will be included in our Q&amp;A document, which will be posted to our website no later than February 2, 2026. </a:t>
            </a:r>
          </a:p>
          <a:p>
            <a:pPr marL="0" indent="0">
              <a:buNone/>
            </a:pPr>
            <a:endParaRPr lang="en-US" dirty="0"/>
          </a:p>
          <a:p>
            <a:pPr marL="0" indent="0">
              <a:buNone/>
            </a:pPr>
            <a:r>
              <a:rPr lang="en-US" dirty="0"/>
              <a:t>Please submit any additional questions to </a:t>
            </a:r>
            <a:r>
              <a:rPr lang="en-US" dirty="0">
                <a:hlinkClick r:id="rId2"/>
              </a:rPr>
              <a:t>Youth@cji.in.gov</a:t>
            </a:r>
            <a:r>
              <a:rPr lang="en-US" dirty="0"/>
              <a:t> no later than </a:t>
            </a:r>
            <a:r>
              <a:rPr lang="en-US" b="1" dirty="0"/>
              <a:t>January 21, 2026, by 11:59 P.M. EST</a:t>
            </a:r>
            <a:r>
              <a:rPr lang="en-US" dirty="0"/>
              <a:t>. </a:t>
            </a:r>
          </a:p>
          <a:p>
            <a:pPr marL="0" indent="0">
              <a:buNone/>
            </a:pPr>
            <a:endParaRPr lang="en-US" dirty="0"/>
          </a:p>
          <a:p>
            <a:pPr marL="0" indent="0">
              <a:buNone/>
            </a:pPr>
            <a:r>
              <a:rPr lang="en-US" dirty="0"/>
              <a:t>Any answers provided to questions outside of the Q&amp;A document, including answers provided in this webinar, are non-binding. </a:t>
            </a:r>
          </a:p>
        </p:txBody>
      </p:sp>
      <p:sp>
        <p:nvSpPr>
          <p:cNvPr id="4" name="Rectangle 3">
            <a:extLst>
              <a:ext uri="{FF2B5EF4-FFF2-40B4-BE49-F238E27FC236}">
                <a16:creationId xmlns:a16="http://schemas.microsoft.com/office/drawing/2014/main" id="{86777D78-1E46-3AFD-676E-CEAE3BA5E91E}"/>
              </a:ext>
            </a:extLst>
          </p:cNvPr>
          <p:cNvSpPr/>
          <p:nvPr/>
        </p:nvSpPr>
        <p:spPr>
          <a:xfrm>
            <a:off x="0" y="6712772"/>
            <a:ext cx="12192000" cy="151577"/>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highlight>
                <a:srgbClr val="26296B"/>
              </a:highlight>
            </a:endParaRPr>
          </a:p>
        </p:txBody>
      </p:sp>
      <p:pic>
        <p:nvPicPr>
          <p:cNvPr id="5" name="Content Placeholder 5">
            <a:extLst>
              <a:ext uri="{FF2B5EF4-FFF2-40B4-BE49-F238E27FC236}">
                <a16:creationId xmlns:a16="http://schemas.microsoft.com/office/drawing/2014/main" id="{AA7EFA41-BD4A-B5A0-B5A8-AC5BD1F08F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16102" y="5628743"/>
            <a:ext cx="11445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4334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yellow flag&#10;&#10;Description automatically generated with medium confidence">
            <a:extLst>
              <a:ext uri="{FF2B5EF4-FFF2-40B4-BE49-F238E27FC236}">
                <a16:creationId xmlns:a16="http://schemas.microsoft.com/office/drawing/2014/main" id="{6EC9492C-DAA2-6C7D-0625-2322AF33F917}"/>
              </a:ext>
            </a:extLst>
          </p:cNvPr>
          <p:cNvPicPr>
            <a:picLocks noChangeAspect="1"/>
          </p:cNvPicPr>
          <p:nvPr/>
        </p:nvPicPr>
        <p:blipFill rotWithShape="1">
          <a:blip r:embed="rId2">
            <a:duotone>
              <a:schemeClr val="bg2">
                <a:shade val="45000"/>
                <a:satMod val="135000"/>
              </a:schemeClr>
              <a:prstClr val="white"/>
            </a:duotone>
            <a:alphaModFix amt="50000"/>
            <a:extLst>
              <a:ext uri="{28A0092B-C50C-407E-A947-70E740481C1C}">
                <a14:useLocalDpi xmlns:a14="http://schemas.microsoft.com/office/drawing/2010/main" val="0"/>
              </a:ext>
            </a:extLst>
          </a:blip>
          <a:srcRect t="13646" b="2021"/>
          <a:stretch/>
        </p:blipFill>
        <p:spPr>
          <a:xfrm>
            <a:off x="0" y="-1"/>
            <a:ext cx="12192000" cy="6858001"/>
          </a:xfrm>
          <a:prstGeom prst="rect">
            <a:avLst/>
          </a:prstGeom>
        </p:spPr>
      </p:pic>
      <p:sp>
        <p:nvSpPr>
          <p:cNvPr id="3" name="Rectangle 2">
            <a:extLst>
              <a:ext uri="{FF2B5EF4-FFF2-40B4-BE49-F238E27FC236}">
                <a16:creationId xmlns:a16="http://schemas.microsoft.com/office/drawing/2014/main" id="{0189B832-B10D-A274-10EE-5375521B3DB4}"/>
              </a:ext>
            </a:extLst>
          </p:cNvPr>
          <p:cNvSpPr/>
          <p:nvPr/>
        </p:nvSpPr>
        <p:spPr>
          <a:xfrm>
            <a:off x="428495" y="441649"/>
            <a:ext cx="11298939" cy="5974699"/>
          </a:xfrm>
          <a:prstGeom prst="rect">
            <a:avLst/>
          </a:prstGeom>
          <a:gradFill flip="none" rotWithShape="1">
            <a:gsLst>
              <a:gs pos="0">
                <a:schemeClr val="accent5">
                  <a:lumMod val="50000"/>
                  <a:shade val="30000"/>
                  <a:satMod val="115000"/>
                  <a:alpha val="70000"/>
                </a:schemeClr>
              </a:gs>
              <a:gs pos="50000">
                <a:schemeClr val="accent5">
                  <a:lumMod val="50000"/>
                  <a:shade val="67500"/>
                  <a:satMod val="115000"/>
                  <a:alpha val="70000"/>
                </a:schemeClr>
              </a:gs>
              <a:gs pos="100000">
                <a:schemeClr val="accent5">
                  <a:lumMod val="50000"/>
                  <a:shade val="100000"/>
                  <a:satMod val="115000"/>
                  <a:alpha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4A652939-DD43-5CFF-C85A-87B17450F64A}"/>
              </a:ext>
            </a:extLst>
          </p:cNvPr>
          <p:cNvSpPr txBox="1">
            <a:spLocks/>
          </p:cNvSpPr>
          <p:nvPr/>
        </p:nvSpPr>
        <p:spPr bwMode="auto">
          <a:xfrm>
            <a:off x="437512" y="2941910"/>
            <a:ext cx="11280904" cy="97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dirty="0">
                <a:solidFill>
                  <a:schemeClr val="bg1"/>
                </a:solidFill>
                <a:latin typeface="Avenir Next LT Pro Demi" panose="020B0704020202020204" pitchFamily="34" charset="0"/>
              </a:rPr>
              <a:t>Thank You</a:t>
            </a:r>
          </a:p>
        </p:txBody>
      </p:sp>
      <p:pic>
        <p:nvPicPr>
          <p:cNvPr id="5" name="Picture 4" descr="Logo&#10;&#10;Description automatically generated">
            <a:extLst>
              <a:ext uri="{FF2B5EF4-FFF2-40B4-BE49-F238E27FC236}">
                <a16:creationId xmlns:a16="http://schemas.microsoft.com/office/drawing/2014/main" id="{922D787A-E108-7BB3-EF64-62294D125D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2345" y="5179510"/>
            <a:ext cx="1167310" cy="817877"/>
          </a:xfrm>
          <a:prstGeom prst="rect">
            <a:avLst/>
          </a:prstGeom>
        </p:spPr>
      </p:pic>
    </p:spTree>
    <p:extLst>
      <p:ext uri="{BB962C8B-B14F-4D97-AF65-F5344CB8AC3E}">
        <p14:creationId xmlns:p14="http://schemas.microsoft.com/office/powerpoint/2010/main" val="2564068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A405F-65B9-F86B-828D-95E43B3D50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4D6DDE-E0E6-74FA-9995-C010DDFA2C2A}"/>
              </a:ext>
            </a:extLst>
          </p:cNvPr>
          <p:cNvSpPr>
            <a:spLocks noGrp="1"/>
          </p:cNvSpPr>
          <p:nvPr>
            <p:ph type="title"/>
          </p:nvPr>
        </p:nvSpPr>
        <p:spPr/>
        <p:txBody>
          <a:bodyPr/>
          <a:lstStyle/>
          <a:p>
            <a:r>
              <a:rPr lang="en-US" dirty="0">
                <a:solidFill>
                  <a:srgbClr val="203864"/>
                </a:solidFill>
                <a:latin typeface="Avenir Next LT Pro Demi" panose="020B0704020202020204" pitchFamily="34" charset="0"/>
              </a:rPr>
              <a:t>Overview </a:t>
            </a:r>
          </a:p>
        </p:txBody>
      </p:sp>
      <p:sp>
        <p:nvSpPr>
          <p:cNvPr id="3" name="Content Placeholder 2">
            <a:extLst>
              <a:ext uri="{FF2B5EF4-FFF2-40B4-BE49-F238E27FC236}">
                <a16:creationId xmlns:a16="http://schemas.microsoft.com/office/drawing/2014/main" id="{5DA659EE-236B-BAB0-ACF8-C6315C3E812A}"/>
              </a:ext>
            </a:extLst>
          </p:cNvPr>
          <p:cNvSpPr>
            <a:spLocks noGrp="1"/>
          </p:cNvSpPr>
          <p:nvPr>
            <p:ph idx="1"/>
          </p:nvPr>
        </p:nvSpPr>
        <p:spPr>
          <a:xfrm>
            <a:off x="853440" y="1609986"/>
            <a:ext cx="10515600" cy="4351338"/>
          </a:xfrm>
        </p:spPr>
        <p:txBody>
          <a:bodyPr/>
          <a:lstStyle/>
          <a:p>
            <a:pPr marL="0" lvl="0" indent="0">
              <a:lnSpc>
                <a:spcPct val="100000"/>
              </a:lnSpc>
              <a:spcBef>
                <a:spcPct val="0"/>
              </a:spcBef>
              <a:buNone/>
              <a:defRPr/>
            </a:pPr>
            <a:r>
              <a:rPr lang="en-US" sz="2400" dirty="0">
                <a:solidFill>
                  <a:prstClr val="black">
                    <a:lumMod val="85000"/>
                    <a:lumOff val="15000"/>
                  </a:prstClr>
                </a:solidFill>
                <a:cs typeface="Calibri Light" panose="020F0302020204030204" pitchFamily="34" charset="0"/>
              </a:rPr>
              <a:t>House Enrolled Act 1359 (2022) established the Juvenile Community Alternatives, Juvenile Diversion, and Juvenile Behavioral Health Competitive Grant programs. </a:t>
            </a:r>
          </a:p>
          <a:p>
            <a:pPr marL="0" lvl="0" indent="0">
              <a:lnSpc>
                <a:spcPct val="100000"/>
              </a:lnSpc>
              <a:spcBef>
                <a:spcPct val="0"/>
              </a:spcBef>
              <a:buNone/>
              <a:defRPr/>
            </a:pPr>
            <a:endParaRPr lang="en-US" sz="2400" dirty="0">
              <a:solidFill>
                <a:prstClr val="black">
                  <a:lumMod val="85000"/>
                  <a:lumOff val="15000"/>
                </a:prstClr>
              </a:solidFill>
              <a:cs typeface="Calibri Light" panose="020F0302020204030204" pitchFamily="34" charset="0"/>
            </a:endParaRPr>
          </a:p>
          <a:p>
            <a:pPr>
              <a:lnSpc>
                <a:spcPct val="100000"/>
              </a:lnSpc>
              <a:spcBef>
                <a:spcPct val="0"/>
              </a:spcBef>
              <a:buClr>
                <a:srgbClr val="4472C4">
                  <a:lumMod val="50000"/>
                </a:srgbClr>
              </a:buClr>
              <a:defRPr/>
            </a:pPr>
            <a:r>
              <a:rPr lang="en-US" sz="2400" dirty="0">
                <a:solidFill>
                  <a:prstClr val="black">
                    <a:lumMod val="85000"/>
                    <a:lumOff val="15000"/>
                  </a:prstClr>
                </a:solidFill>
                <a:cs typeface="Calibri Light" panose="020F0302020204030204" pitchFamily="34" charset="0"/>
              </a:rPr>
              <a:t>Juvenile Diversion Grant: </a:t>
            </a:r>
            <a:r>
              <a:rPr lang="en-US" sz="2400" dirty="0">
                <a:solidFill>
                  <a:prstClr val="black">
                    <a:lumMod val="85000"/>
                    <a:lumOff val="15000"/>
                  </a:prstClr>
                </a:solidFill>
                <a:cs typeface="Calibri Light" panose="020F0302020204030204" pitchFamily="34" charset="0"/>
                <a:hlinkClick r:id="rId2"/>
              </a:rPr>
              <a:t>Indiana Code § 31-40-5-3</a:t>
            </a:r>
            <a:endParaRPr lang="en-US" sz="2400" dirty="0">
              <a:solidFill>
                <a:prstClr val="black">
                  <a:lumMod val="85000"/>
                  <a:lumOff val="15000"/>
                </a:prstClr>
              </a:solidFill>
              <a:cs typeface="Calibri Light" panose="020F0302020204030204" pitchFamily="34" charset="0"/>
            </a:endParaRPr>
          </a:p>
          <a:p>
            <a:pPr>
              <a:lnSpc>
                <a:spcPct val="100000"/>
              </a:lnSpc>
              <a:spcBef>
                <a:spcPct val="0"/>
              </a:spcBef>
              <a:buClr>
                <a:srgbClr val="4472C4">
                  <a:lumMod val="50000"/>
                </a:srgbClr>
              </a:buClr>
              <a:defRPr/>
            </a:pPr>
            <a:r>
              <a:rPr lang="en-US" sz="2400" dirty="0">
                <a:solidFill>
                  <a:prstClr val="black">
                    <a:lumMod val="85000"/>
                    <a:lumOff val="15000"/>
                  </a:prstClr>
                </a:solidFill>
                <a:cs typeface="Calibri Light" panose="020F0302020204030204" pitchFamily="34" charset="0"/>
              </a:rPr>
              <a:t>Juvenile Community Alternatives Grant: </a:t>
            </a:r>
            <a:r>
              <a:rPr lang="en-US" sz="2400" dirty="0">
                <a:solidFill>
                  <a:prstClr val="black">
                    <a:lumMod val="85000"/>
                    <a:lumOff val="15000"/>
                  </a:prstClr>
                </a:solidFill>
                <a:cs typeface="Calibri Light" panose="020F0302020204030204" pitchFamily="34" charset="0"/>
                <a:hlinkClick r:id="rId3"/>
              </a:rPr>
              <a:t>Indiana Code § 31-40-5-6</a:t>
            </a:r>
            <a:endParaRPr lang="en-US" sz="2400" dirty="0">
              <a:solidFill>
                <a:prstClr val="black">
                  <a:lumMod val="85000"/>
                  <a:lumOff val="15000"/>
                </a:prstClr>
              </a:solidFill>
              <a:cs typeface="Calibri Light" panose="020F0302020204030204" pitchFamily="34" charset="0"/>
            </a:endParaRPr>
          </a:p>
          <a:p>
            <a:pPr>
              <a:lnSpc>
                <a:spcPct val="100000"/>
              </a:lnSpc>
              <a:spcBef>
                <a:spcPct val="0"/>
              </a:spcBef>
              <a:buClr>
                <a:srgbClr val="4472C4">
                  <a:lumMod val="50000"/>
                </a:srgbClr>
              </a:buClr>
              <a:defRPr/>
            </a:pPr>
            <a:r>
              <a:rPr lang="en-US" sz="2400" dirty="0">
                <a:solidFill>
                  <a:prstClr val="black">
                    <a:lumMod val="85000"/>
                    <a:lumOff val="15000"/>
                  </a:prstClr>
                </a:solidFill>
                <a:cs typeface="Calibri Light" panose="020F0302020204030204" pitchFamily="34" charset="0"/>
              </a:rPr>
              <a:t>Behavioral Health Competitive Grant: </a:t>
            </a:r>
            <a:r>
              <a:rPr lang="en-US" sz="2400" dirty="0">
                <a:solidFill>
                  <a:prstClr val="black">
                    <a:lumMod val="85000"/>
                    <a:lumOff val="15000"/>
                  </a:prstClr>
                </a:solidFill>
                <a:cs typeface="Calibri Light" panose="020F0302020204030204" pitchFamily="34" charset="0"/>
                <a:hlinkClick r:id="rId4"/>
              </a:rPr>
              <a:t>Indiana Code § 31-40-6-3</a:t>
            </a:r>
            <a:endParaRPr lang="en-US" sz="2400" dirty="0">
              <a:solidFill>
                <a:prstClr val="black">
                  <a:lumMod val="85000"/>
                  <a:lumOff val="15000"/>
                </a:prstClr>
              </a:solidFill>
              <a:cs typeface="Calibri Light" panose="020F0302020204030204" pitchFamily="34" charset="0"/>
            </a:endParaRPr>
          </a:p>
          <a:p>
            <a:pPr marL="0" lvl="0" indent="0">
              <a:lnSpc>
                <a:spcPct val="100000"/>
              </a:lnSpc>
              <a:spcBef>
                <a:spcPct val="0"/>
              </a:spcBef>
              <a:buClr>
                <a:srgbClr val="4472C4">
                  <a:lumMod val="50000"/>
                </a:srgbClr>
              </a:buClr>
              <a:buNone/>
              <a:defRPr/>
            </a:pPr>
            <a:endParaRPr lang="en-US" sz="2400" dirty="0">
              <a:solidFill>
                <a:prstClr val="black">
                  <a:lumMod val="85000"/>
                  <a:lumOff val="15000"/>
                </a:prstClr>
              </a:solidFill>
              <a:cs typeface="Calibri Light" panose="020F0302020204030204" pitchFamily="34" charset="0"/>
            </a:endParaRPr>
          </a:p>
          <a:p>
            <a:pPr marL="0" lvl="0" indent="0">
              <a:lnSpc>
                <a:spcPct val="100000"/>
              </a:lnSpc>
              <a:spcBef>
                <a:spcPct val="0"/>
              </a:spcBef>
              <a:buClr>
                <a:srgbClr val="4472C4">
                  <a:lumMod val="50000"/>
                </a:srgbClr>
              </a:buClr>
              <a:buNone/>
              <a:defRPr/>
            </a:pPr>
            <a:r>
              <a:rPr lang="en-US" sz="2400" dirty="0">
                <a:solidFill>
                  <a:prstClr val="black">
                    <a:lumMod val="85000"/>
                    <a:lumOff val="15000"/>
                  </a:prstClr>
                </a:solidFill>
                <a:cs typeface="Calibri Light" panose="020F0302020204030204" pitchFamily="34" charset="0"/>
              </a:rPr>
              <a:t>Additionally, HEA 1359 established the </a:t>
            </a:r>
            <a:r>
              <a:rPr lang="en-US" sz="2400" dirty="0">
                <a:solidFill>
                  <a:prstClr val="black">
                    <a:lumMod val="85000"/>
                    <a:lumOff val="15000"/>
                  </a:prstClr>
                </a:solidFill>
                <a:cs typeface="Calibri Light" panose="020F0302020204030204" pitchFamily="34" charset="0"/>
                <a:hlinkClick r:id="rId5"/>
              </a:rPr>
              <a:t>Youth Justice Oversight Committee</a:t>
            </a:r>
            <a:r>
              <a:rPr lang="en-US" sz="2400" dirty="0">
                <a:solidFill>
                  <a:prstClr val="black">
                    <a:lumMod val="85000"/>
                    <a:lumOff val="15000"/>
                  </a:prstClr>
                </a:solidFill>
                <a:cs typeface="Calibri Light" panose="020F0302020204030204" pitchFamily="34" charset="0"/>
              </a:rPr>
              <a:t> (YJOC). This committee was tasked by the legislature with a 5-fold purpose and has been meeting since July 2022.</a:t>
            </a:r>
          </a:p>
        </p:txBody>
      </p:sp>
      <p:sp>
        <p:nvSpPr>
          <p:cNvPr id="4" name="Rectangle 3">
            <a:extLst>
              <a:ext uri="{FF2B5EF4-FFF2-40B4-BE49-F238E27FC236}">
                <a16:creationId xmlns:a16="http://schemas.microsoft.com/office/drawing/2014/main" id="{BB5FFB76-387E-84FA-DCB0-0D632DF86450}"/>
              </a:ext>
            </a:extLst>
          </p:cNvPr>
          <p:cNvSpPr/>
          <p:nvPr/>
        </p:nvSpPr>
        <p:spPr>
          <a:xfrm>
            <a:off x="0" y="6712772"/>
            <a:ext cx="12192000" cy="151577"/>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highlight>
                <a:srgbClr val="26296B"/>
              </a:highlight>
            </a:endParaRPr>
          </a:p>
        </p:txBody>
      </p:sp>
      <p:pic>
        <p:nvPicPr>
          <p:cNvPr id="5" name="Content Placeholder 5">
            <a:extLst>
              <a:ext uri="{FF2B5EF4-FFF2-40B4-BE49-F238E27FC236}">
                <a16:creationId xmlns:a16="http://schemas.microsoft.com/office/drawing/2014/main" id="{BE2EA048-6E38-5337-B3AF-93A8B5ADAC4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616102" y="5628743"/>
            <a:ext cx="11445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4964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038A2-586C-5746-934B-38D26A8596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C102D9-F174-19A0-5B14-8A050D29CF1C}"/>
              </a:ext>
            </a:extLst>
          </p:cNvPr>
          <p:cNvSpPr>
            <a:spLocks noGrp="1"/>
          </p:cNvSpPr>
          <p:nvPr>
            <p:ph type="title"/>
          </p:nvPr>
        </p:nvSpPr>
        <p:spPr/>
        <p:txBody>
          <a:bodyPr/>
          <a:lstStyle/>
          <a:p>
            <a:r>
              <a:rPr lang="en-US" dirty="0">
                <a:solidFill>
                  <a:srgbClr val="203864"/>
                </a:solidFill>
                <a:latin typeface="Avenir Next LT Pro Demi" panose="020B0704020202020204" pitchFamily="34" charset="0"/>
              </a:rPr>
              <a:t>Juvenile Diversion Overview</a:t>
            </a:r>
          </a:p>
        </p:txBody>
      </p:sp>
      <p:sp>
        <p:nvSpPr>
          <p:cNvPr id="3" name="Content Placeholder 2">
            <a:extLst>
              <a:ext uri="{FF2B5EF4-FFF2-40B4-BE49-F238E27FC236}">
                <a16:creationId xmlns:a16="http://schemas.microsoft.com/office/drawing/2014/main" id="{71B48D27-9772-D4D4-334E-BE0A55D833E4}"/>
              </a:ext>
            </a:extLst>
          </p:cNvPr>
          <p:cNvSpPr>
            <a:spLocks noGrp="1"/>
          </p:cNvSpPr>
          <p:nvPr>
            <p:ph idx="1"/>
          </p:nvPr>
        </p:nvSpPr>
        <p:spPr>
          <a:xfrm>
            <a:off x="853440" y="1609986"/>
            <a:ext cx="10515600" cy="4351338"/>
          </a:xfrm>
        </p:spPr>
        <p:txBody>
          <a:bodyPr/>
          <a:lstStyle/>
          <a:p>
            <a:pPr marL="457200" indent="-457200">
              <a:buFont typeface="+mj-lt"/>
              <a:buAutoNum type="arabicPeriod"/>
            </a:pPr>
            <a:r>
              <a:rPr lang="en-US" sz="2400" dirty="0"/>
              <a:t>Prevent further involvement of the child in the formal legal system. </a:t>
            </a:r>
          </a:p>
          <a:p>
            <a:pPr marL="457200" indent="-457200">
              <a:buFont typeface="+mj-lt"/>
              <a:buAutoNum type="arabicPeriod"/>
            </a:pPr>
            <a:r>
              <a:rPr lang="en-US" sz="2400" dirty="0"/>
              <a:t>Provide eligible children with alternatives to adjudication that require the least amount of supervision and conditions necessary, consistent with the protection of the community and the child’s risk of reoffending, as determined by a risk screening tool.</a:t>
            </a:r>
          </a:p>
          <a:p>
            <a:pPr marL="457200" indent="-457200">
              <a:buFont typeface="+mj-lt"/>
              <a:buAutoNum type="arabicPeriod"/>
            </a:pPr>
            <a:r>
              <a:rPr lang="en-US" sz="2400" dirty="0"/>
              <a:t>Emphasize the use of restorative justice practices, defined in IC § 31-37-8.5-1(b) as services focused on repairing the harm caused to victims and the community as a result of a child’s behavior.</a:t>
            </a:r>
          </a:p>
          <a:p>
            <a:pPr marL="457200" indent="-457200">
              <a:buFont typeface="+mj-lt"/>
              <a:buAutoNum type="arabicPeriod"/>
            </a:pPr>
            <a:r>
              <a:rPr lang="en-US" sz="2400" dirty="0"/>
              <a:t>Reduce recidivism and improve positive outcomes for a child through the provision of research-based services, if warranted, that address the child’s needs.</a:t>
            </a:r>
          </a:p>
          <a:p>
            <a:pPr marL="0" lvl="0" indent="0">
              <a:lnSpc>
                <a:spcPct val="100000"/>
              </a:lnSpc>
              <a:spcBef>
                <a:spcPct val="0"/>
              </a:spcBef>
              <a:buNone/>
              <a:defRPr/>
            </a:pPr>
            <a:endParaRPr lang="en-US" sz="1800" dirty="0">
              <a:solidFill>
                <a:prstClr val="black">
                  <a:lumMod val="85000"/>
                  <a:lumOff val="15000"/>
                </a:prstClr>
              </a:solidFill>
              <a:cs typeface="Calibri Light" panose="020F0302020204030204" pitchFamily="34" charset="0"/>
            </a:endParaRPr>
          </a:p>
        </p:txBody>
      </p:sp>
      <p:sp>
        <p:nvSpPr>
          <p:cNvPr id="4" name="Rectangle 3">
            <a:extLst>
              <a:ext uri="{FF2B5EF4-FFF2-40B4-BE49-F238E27FC236}">
                <a16:creationId xmlns:a16="http://schemas.microsoft.com/office/drawing/2014/main" id="{15DD2F36-9EC9-05C7-3817-C1800B5EBDBB}"/>
              </a:ext>
            </a:extLst>
          </p:cNvPr>
          <p:cNvSpPr/>
          <p:nvPr/>
        </p:nvSpPr>
        <p:spPr>
          <a:xfrm>
            <a:off x="0" y="6712772"/>
            <a:ext cx="12192000" cy="151577"/>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highlight>
                <a:srgbClr val="26296B"/>
              </a:highlight>
            </a:endParaRPr>
          </a:p>
        </p:txBody>
      </p:sp>
      <p:pic>
        <p:nvPicPr>
          <p:cNvPr id="5" name="Content Placeholder 5">
            <a:extLst>
              <a:ext uri="{FF2B5EF4-FFF2-40B4-BE49-F238E27FC236}">
                <a16:creationId xmlns:a16="http://schemas.microsoft.com/office/drawing/2014/main" id="{6C2B3376-A973-0BFD-22FC-1582885E38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16102" y="5628743"/>
            <a:ext cx="11445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8526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025FF-765D-3093-501F-917CF707EB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DE221C-601A-AABF-3EFE-4EA32CC4D4D6}"/>
              </a:ext>
            </a:extLst>
          </p:cNvPr>
          <p:cNvSpPr>
            <a:spLocks noGrp="1"/>
          </p:cNvSpPr>
          <p:nvPr>
            <p:ph type="title"/>
          </p:nvPr>
        </p:nvSpPr>
        <p:spPr/>
        <p:txBody>
          <a:bodyPr/>
          <a:lstStyle/>
          <a:p>
            <a:r>
              <a:rPr lang="en-US" sz="4000" dirty="0">
                <a:solidFill>
                  <a:srgbClr val="203864"/>
                </a:solidFill>
                <a:latin typeface="Avenir Next LT Pro Demi" panose="020B0704020202020204" pitchFamily="34" charset="0"/>
              </a:rPr>
              <a:t>Juvenile Community Alternatives Overview </a:t>
            </a:r>
          </a:p>
        </p:txBody>
      </p:sp>
      <p:sp>
        <p:nvSpPr>
          <p:cNvPr id="3" name="Content Placeholder 2">
            <a:extLst>
              <a:ext uri="{FF2B5EF4-FFF2-40B4-BE49-F238E27FC236}">
                <a16:creationId xmlns:a16="http://schemas.microsoft.com/office/drawing/2014/main" id="{6BDEF377-6A19-A631-57E2-AEFFAFD073A6}"/>
              </a:ext>
            </a:extLst>
          </p:cNvPr>
          <p:cNvSpPr>
            <a:spLocks noGrp="1"/>
          </p:cNvSpPr>
          <p:nvPr>
            <p:ph idx="1"/>
          </p:nvPr>
        </p:nvSpPr>
        <p:spPr>
          <a:xfrm>
            <a:off x="853440" y="1609986"/>
            <a:ext cx="10515600" cy="4351338"/>
          </a:xfrm>
        </p:spPr>
        <p:txBody>
          <a:bodyPr/>
          <a:lstStyle/>
          <a:p>
            <a:pPr marL="457200" indent="-457200">
              <a:spcBef>
                <a:spcPts val="600"/>
              </a:spcBef>
              <a:spcAft>
                <a:spcPts val="600"/>
              </a:spcAft>
              <a:buFont typeface="+mj-lt"/>
              <a:buAutoNum type="arabicPeriod"/>
            </a:pPr>
            <a:r>
              <a:rPr lang="en-US" dirty="0"/>
              <a:t>Provide cost-effective, research-based alternatives in lieu of the use of secure detention, out-of-home placement, and department of correction facilities in the community.</a:t>
            </a:r>
          </a:p>
          <a:p>
            <a:pPr marL="457200" indent="-457200">
              <a:spcBef>
                <a:spcPts val="600"/>
              </a:spcBef>
              <a:spcAft>
                <a:spcPts val="600"/>
              </a:spcAft>
              <a:buFont typeface="+mj-lt"/>
              <a:buAutoNum type="arabicPeriod"/>
            </a:pPr>
            <a:r>
              <a:rPr lang="en-US" dirty="0"/>
              <a:t>Reduce the use of secure confinement and out-of-home placement.</a:t>
            </a:r>
          </a:p>
          <a:p>
            <a:pPr marL="457200" indent="-457200">
              <a:spcBef>
                <a:spcPts val="600"/>
              </a:spcBef>
              <a:spcAft>
                <a:spcPts val="600"/>
              </a:spcAft>
              <a:buFont typeface="+mj-lt"/>
              <a:buAutoNum type="arabicPeriod"/>
            </a:pPr>
            <a:r>
              <a:rPr lang="en-US" dirty="0"/>
              <a:t>Reduce recidivism and improve positive outcomes for children.</a:t>
            </a:r>
          </a:p>
          <a:p>
            <a:pPr marL="0" lvl="0" indent="0">
              <a:lnSpc>
                <a:spcPct val="100000"/>
              </a:lnSpc>
              <a:spcBef>
                <a:spcPct val="0"/>
              </a:spcBef>
              <a:buNone/>
              <a:defRPr/>
            </a:pPr>
            <a:endParaRPr lang="en-US" sz="2000" dirty="0">
              <a:solidFill>
                <a:prstClr val="black">
                  <a:lumMod val="85000"/>
                  <a:lumOff val="15000"/>
                </a:prstClr>
              </a:solidFill>
              <a:cs typeface="Calibri Light" panose="020F0302020204030204" pitchFamily="34" charset="0"/>
            </a:endParaRPr>
          </a:p>
        </p:txBody>
      </p:sp>
      <p:sp>
        <p:nvSpPr>
          <p:cNvPr id="4" name="Rectangle 3">
            <a:extLst>
              <a:ext uri="{FF2B5EF4-FFF2-40B4-BE49-F238E27FC236}">
                <a16:creationId xmlns:a16="http://schemas.microsoft.com/office/drawing/2014/main" id="{62F764AB-0AC1-DE86-A72D-07C6C7A0E6CD}"/>
              </a:ext>
            </a:extLst>
          </p:cNvPr>
          <p:cNvSpPr/>
          <p:nvPr/>
        </p:nvSpPr>
        <p:spPr>
          <a:xfrm>
            <a:off x="0" y="6712772"/>
            <a:ext cx="12192000" cy="151577"/>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highlight>
                <a:srgbClr val="26296B"/>
              </a:highlight>
            </a:endParaRPr>
          </a:p>
        </p:txBody>
      </p:sp>
      <p:pic>
        <p:nvPicPr>
          <p:cNvPr id="5" name="Content Placeholder 5">
            <a:extLst>
              <a:ext uri="{FF2B5EF4-FFF2-40B4-BE49-F238E27FC236}">
                <a16:creationId xmlns:a16="http://schemas.microsoft.com/office/drawing/2014/main" id="{11B9D341-CB62-9E6D-833B-1029BF6DCA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16102" y="5628743"/>
            <a:ext cx="11445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168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1B868-3217-615B-517D-FAD0603BCE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C24E08-F58C-FF44-2FBD-D0F511048F23}"/>
              </a:ext>
            </a:extLst>
          </p:cNvPr>
          <p:cNvSpPr>
            <a:spLocks noGrp="1"/>
          </p:cNvSpPr>
          <p:nvPr>
            <p:ph type="title"/>
          </p:nvPr>
        </p:nvSpPr>
        <p:spPr/>
        <p:txBody>
          <a:bodyPr/>
          <a:lstStyle/>
          <a:p>
            <a:r>
              <a:rPr lang="en-US" dirty="0">
                <a:solidFill>
                  <a:srgbClr val="203864"/>
                </a:solidFill>
                <a:latin typeface="Avenir Next LT Pro Demi" panose="020B0704020202020204" pitchFamily="34" charset="0"/>
              </a:rPr>
              <a:t>Juvenile Diversion and Community Alternatives Funding Formula</a:t>
            </a:r>
          </a:p>
        </p:txBody>
      </p:sp>
      <p:sp>
        <p:nvSpPr>
          <p:cNvPr id="4" name="Rectangle 3">
            <a:extLst>
              <a:ext uri="{FF2B5EF4-FFF2-40B4-BE49-F238E27FC236}">
                <a16:creationId xmlns:a16="http://schemas.microsoft.com/office/drawing/2014/main" id="{C5490477-E117-06AF-649D-C238E655F3AE}"/>
              </a:ext>
            </a:extLst>
          </p:cNvPr>
          <p:cNvSpPr/>
          <p:nvPr/>
        </p:nvSpPr>
        <p:spPr>
          <a:xfrm>
            <a:off x="0" y="6712772"/>
            <a:ext cx="12192000" cy="151577"/>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highlight>
                <a:srgbClr val="26296B"/>
              </a:highlight>
            </a:endParaRPr>
          </a:p>
        </p:txBody>
      </p:sp>
      <p:pic>
        <p:nvPicPr>
          <p:cNvPr id="5" name="Content Placeholder 5">
            <a:extLst>
              <a:ext uri="{FF2B5EF4-FFF2-40B4-BE49-F238E27FC236}">
                <a16:creationId xmlns:a16="http://schemas.microsoft.com/office/drawing/2014/main" id="{4190F3CE-332D-0F7C-2708-CEC8AD5BD9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16102" y="5628743"/>
            <a:ext cx="11445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Content Placeholder 12" descr="Table&#10;&#10;AI-generated content may be incorrect.">
            <a:extLst>
              <a:ext uri="{FF2B5EF4-FFF2-40B4-BE49-F238E27FC236}">
                <a16:creationId xmlns:a16="http://schemas.microsoft.com/office/drawing/2014/main" id="{F18B6F11-27AA-3575-46A5-88E96C2105A1}"/>
              </a:ext>
            </a:extLst>
          </p:cNvPr>
          <p:cNvPicPr>
            <a:picLocks noGrp="1" noChangeAspect="1"/>
          </p:cNvPicPr>
          <p:nvPr>
            <p:ph idx="1"/>
          </p:nvPr>
        </p:nvPicPr>
        <p:blipFill>
          <a:blip r:embed="rId4"/>
          <a:stretch>
            <a:fillRect/>
          </a:stretch>
        </p:blipFill>
        <p:spPr bwMode="auto">
          <a:xfrm>
            <a:off x="1941763" y="1861285"/>
            <a:ext cx="7794028" cy="160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57142174-D600-3218-5C09-DF91247D90A8}"/>
              </a:ext>
            </a:extLst>
          </p:cNvPr>
          <p:cNvSpPr txBox="1"/>
          <p:nvPr/>
        </p:nvSpPr>
        <p:spPr>
          <a:xfrm>
            <a:off x="1207049" y="3564537"/>
            <a:ext cx="9777902"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mn-lt"/>
                <a:hlinkClick r:id="rId5"/>
              </a:rPr>
              <a:t>Juvenile Diversion County Funding Map </a:t>
            </a:r>
            <a:endParaRPr lang="en-US" sz="2400" dirty="0">
              <a:latin typeface="+mn-lt"/>
            </a:endParaRPr>
          </a:p>
          <a:p>
            <a:pPr marL="342900" indent="-342900">
              <a:buFont typeface="Arial" panose="020B0604020202020204" pitchFamily="34" charset="0"/>
              <a:buChar char="•"/>
            </a:pPr>
            <a:r>
              <a:rPr lang="en-US" sz="2400" dirty="0">
                <a:latin typeface="+mn-lt"/>
                <a:hlinkClick r:id="rId6"/>
              </a:rPr>
              <a:t>Juvenile Community Alternatives County Funding Map </a:t>
            </a:r>
            <a:endParaRPr lang="en-US" sz="2400" dirty="0">
              <a:latin typeface="+mn-lt"/>
            </a:endParaRPr>
          </a:p>
          <a:p>
            <a:endParaRPr lang="en-US" sz="2400" dirty="0">
              <a:latin typeface="+mn-lt"/>
            </a:endParaRPr>
          </a:p>
          <a:p>
            <a:r>
              <a:rPr lang="en-US" sz="2400" b="1" dirty="0">
                <a:latin typeface="+mn-lt"/>
              </a:rPr>
              <a:t>NOTE: </a:t>
            </a:r>
            <a:r>
              <a:rPr lang="en-US" sz="2400" dirty="0">
                <a:latin typeface="+mn-lt"/>
              </a:rPr>
              <a:t>Total funding available for counties with population under 25,000 has </a:t>
            </a:r>
            <a:r>
              <a:rPr lang="en-US" sz="2400" b="1" u="sng" dirty="0">
                <a:latin typeface="+mn-lt"/>
              </a:rPr>
              <a:t>increased</a:t>
            </a:r>
            <a:r>
              <a:rPr lang="en-US" sz="2400" dirty="0">
                <a:latin typeface="+mn-lt"/>
              </a:rPr>
              <a:t> since the previous grant cycle. If all or part of the funds assigned to these counties based on the </a:t>
            </a:r>
            <a:r>
              <a:rPr lang="en-US" sz="2400" dirty="0">
                <a:effectLst/>
                <a:latin typeface="+mn-lt"/>
                <a:ea typeface="Aptos" panose="020B0004020202020204" pitchFamily="34" charset="0"/>
              </a:rPr>
              <a:t>original funding formula were previously utilized, check the funding map as the new funding formula amounts have been updated. </a:t>
            </a:r>
            <a:r>
              <a:rPr lang="en-US" sz="2400" dirty="0">
                <a:latin typeface="+mn-lt"/>
              </a:rPr>
              <a:t> </a:t>
            </a:r>
          </a:p>
        </p:txBody>
      </p:sp>
    </p:spTree>
    <p:extLst>
      <p:ext uri="{BB962C8B-B14F-4D97-AF65-F5344CB8AC3E}">
        <p14:creationId xmlns:p14="http://schemas.microsoft.com/office/powerpoint/2010/main" val="1014950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09719-E1A2-2A3D-49A6-75D2FDDE4D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A516B0-FE79-D3E4-B138-83C79605EB81}"/>
              </a:ext>
            </a:extLst>
          </p:cNvPr>
          <p:cNvSpPr>
            <a:spLocks noGrp="1"/>
          </p:cNvSpPr>
          <p:nvPr>
            <p:ph type="title"/>
          </p:nvPr>
        </p:nvSpPr>
        <p:spPr/>
        <p:txBody>
          <a:bodyPr/>
          <a:lstStyle/>
          <a:p>
            <a:r>
              <a:rPr lang="en-US" dirty="0">
                <a:solidFill>
                  <a:srgbClr val="203864"/>
                </a:solidFill>
                <a:latin typeface="Avenir Next LT Pro Demi" panose="020B0704020202020204" pitchFamily="34" charset="0"/>
              </a:rPr>
              <a:t>Juvenile Behavioral Health Overview  </a:t>
            </a:r>
          </a:p>
        </p:txBody>
      </p:sp>
      <p:sp>
        <p:nvSpPr>
          <p:cNvPr id="3" name="Content Placeholder 2">
            <a:extLst>
              <a:ext uri="{FF2B5EF4-FFF2-40B4-BE49-F238E27FC236}">
                <a16:creationId xmlns:a16="http://schemas.microsoft.com/office/drawing/2014/main" id="{F2E2C54B-6C65-E0D1-A4A9-65E09D048555}"/>
              </a:ext>
            </a:extLst>
          </p:cNvPr>
          <p:cNvSpPr>
            <a:spLocks noGrp="1"/>
          </p:cNvSpPr>
          <p:nvPr>
            <p:ph idx="1"/>
          </p:nvPr>
        </p:nvSpPr>
        <p:spPr>
          <a:xfrm>
            <a:off x="853440" y="1609986"/>
            <a:ext cx="10515600" cy="4351338"/>
          </a:xfrm>
        </p:spPr>
        <p:txBody>
          <a:bodyPr/>
          <a:lstStyle/>
          <a:p>
            <a:r>
              <a:rPr lang="en-US" sz="2400" dirty="0"/>
              <a:t>Intended to support jurisdictions, particularly in rural areas, to evaluate a child’s behavioral health needs and divert the child from formal court involvement and out-of-home placement into community or school-based mental health treatment. Grant recipients must use a validated mental health screening tool, and a full mental health assessment tool, if necessary, to conduct the following activities: </a:t>
            </a:r>
          </a:p>
          <a:p>
            <a:pPr marL="914400" lvl="1" indent="-457200">
              <a:spcBef>
                <a:spcPts val="600"/>
              </a:spcBef>
              <a:spcAft>
                <a:spcPts val="600"/>
              </a:spcAft>
              <a:buFont typeface="+mj-lt"/>
              <a:buAutoNum type="arabicPeriod"/>
            </a:pPr>
            <a:r>
              <a:rPr lang="en-US" sz="2000" dirty="0"/>
              <a:t>Partner with law enforcement to implement a program to divert a child from formal court proceedings.</a:t>
            </a:r>
          </a:p>
          <a:p>
            <a:pPr marL="914400" lvl="1" indent="-457200">
              <a:spcBef>
                <a:spcPts val="600"/>
              </a:spcBef>
              <a:spcAft>
                <a:spcPts val="600"/>
              </a:spcAft>
              <a:buFont typeface="+mj-lt"/>
              <a:buAutoNum type="arabicPeriod"/>
            </a:pPr>
            <a:r>
              <a:rPr lang="en-US" sz="2000" dirty="0"/>
              <a:t>Create crisis stabilization services and a mobile crisis unit.</a:t>
            </a:r>
          </a:p>
          <a:p>
            <a:pPr marL="914400" lvl="1" indent="-457200">
              <a:spcBef>
                <a:spcPts val="600"/>
              </a:spcBef>
              <a:spcAft>
                <a:spcPts val="600"/>
              </a:spcAft>
              <a:buFont typeface="+mj-lt"/>
              <a:buAutoNum type="arabicPeriod"/>
            </a:pPr>
            <a:r>
              <a:rPr lang="en-US" sz="2000" dirty="0"/>
              <a:t>Provide comprehensive case management for a child or family in crisis.</a:t>
            </a:r>
          </a:p>
          <a:p>
            <a:pPr marL="914400" lvl="1" indent="-457200">
              <a:spcBef>
                <a:spcPts val="600"/>
              </a:spcBef>
              <a:spcAft>
                <a:spcPts val="600"/>
              </a:spcAft>
              <a:buFont typeface="+mj-lt"/>
              <a:buAutoNum type="arabicPeriod"/>
            </a:pPr>
            <a:r>
              <a:rPr lang="en-US" sz="2000" dirty="0"/>
              <a:t>Identify strengthening community based intensive treatment and management services.</a:t>
            </a:r>
          </a:p>
          <a:p>
            <a:pPr marL="914400" lvl="1" indent="-457200">
              <a:spcBef>
                <a:spcPts val="600"/>
              </a:spcBef>
              <a:spcAft>
                <a:spcPts val="600"/>
              </a:spcAft>
              <a:buFont typeface="+mj-lt"/>
              <a:buAutoNum type="arabicPeriod"/>
            </a:pPr>
            <a:r>
              <a:rPr lang="en-US" sz="2000" dirty="0"/>
              <a:t>Establish telehealth services and programs.</a:t>
            </a:r>
          </a:p>
          <a:p>
            <a:pPr marL="914400" lvl="1" indent="-457200">
              <a:spcBef>
                <a:spcPts val="600"/>
              </a:spcBef>
              <a:spcAft>
                <a:spcPts val="600"/>
              </a:spcAft>
              <a:buFont typeface="+mj-lt"/>
              <a:buAutoNum type="arabicPeriod"/>
            </a:pPr>
            <a:r>
              <a:rPr lang="en-US" sz="2000" dirty="0"/>
              <a:t>Support mental health evaluations, which include the use of telehealth services.</a:t>
            </a:r>
          </a:p>
        </p:txBody>
      </p:sp>
      <p:sp>
        <p:nvSpPr>
          <p:cNvPr id="4" name="Rectangle 3">
            <a:extLst>
              <a:ext uri="{FF2B5EF4-FFF2-40B4-BE49-F238E27FC236}">
                <a16:creationId xmlns:a16="http://schemas.microsoft.com/office/drawing/2014/main" id="{7E41CDF3-C3DD-3314-BD08-78D5BC6E82E4}"/>
              </a:ext>
            </a:extLst>
          </p:cNvPr>
          <p:cNvSpPr/>
          <p:nvPr/>
        </p:nvSpPr>
        <p:spPr>
          <a:xfrm>
            <a:off x="0" y="6712772"/>
            <a:ext cx="12192000" cy="151577"/>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highlight>
                <a:srgbClr val="26296B"/>
              </a:highlight>
            </a:endParaRPr>
          </a:p>
        </p:txBody>
      </p:sp>
      <p:pic>
        <p:nvPicPr>
          <p:cNvPr id="5" name="Content Placeholder 5">
            <a:extLst>
              <a:ext uri="{FF2B5EF4-FFF2-40B4-BE49-F238E27FC236}">
                <a16:creationId xmlns:a16="http://schemas.microsoft.com/office/drawing/2014/main" id="{374E8227-E208-7CF4-4F0A-C4316441D6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16102" y="5628743"/>
            <a:ext cx="11445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7809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96D4-C05E-EAC7-F7CF-BEB77606326D}"/>
              </a:ext>
            </a:extLst>
          </p:cNvPr>
          <p:cNvSpPr>
            <a:spLocks noGrp="1"/>
          </p:cNvSpPr>
          <p:nvPr>
            <p:ph type="title"/>
          </p:nvPr>
        </p:nvSpPr>
        <p:spPr/>
        <p:txBody>
          <a:bodyPr/>
          <a:lstStyle/>
          <a:p>
            <a:r>
              <a:rPr lang="en-US" dirty="0">
                <a:solidFill>
                  <a:srgbClr val="203864"/>
                </a:solidFill>
                <a:latin typeface="Avenir Next LT Pro Demi" panose="020B0704020202020204" pitchFamily="34" charset="0"/>
              </a:rPr>
              <a:t>2026 Grant Applications </a:t>
            </a:r>
          </a:p>
        </p:txBody>
      </p:sp>
      <p:sp>
        <p:nvSpPr>
          <p:cNvPr id="3" name="Content Placeholder 2">
            <a:extLst>
              <a:ext uri="{FF2B5EF4-FFF2-40B4-BE49-F238E27FC236}">
                <a16:creationId xmlns:a16="http://schemas.microsoft.com/office/drawing/2014/main" id="{388DB127-872A-D0C3-25A9-EAA672FD54F8}"/>
              </a:ext>
            </a:extLst>
          </p:cNvPr>
          <p:cNvSpPr>
            <a:spLocks noGrp="1"/>
          </p:cNvSpPr>
          <p:nvPr>
            <p:ph idx="1"/>
          </p:nvPr>
        </p:nvSpPr>
        <p:spPr/>
        <p:txBody>
          <a:bodyPr/>
          <a:lstStyle/>
          <a:p>
            <a:r>
              <a:rPr lang="en-US" b="1" dirty="0"/>
              <a:t>RFFs Released: </a:t>
            </a:r>
            <a:r>
              <a:rPr lang="en-US" dirty="0"/>
              <a:t>January 12, 2026</a:t>
            </a:r>
            <a:endParaRPr lang="en-US" dirty="0">
              <a:highlight>
                <a:srgbClr val="FFFF00"/>
              </a:highlight>
            </a:endParaRPr>
          </a:p>
          <a:p>
            <a:endParaRPr lang="en-US" dirty="0"/>
          </a:p>
          <a:p>
            <a:r>
              <a:rPr lang="en-US" b="1" dirty="0"/>
              <a:t>Proposal Submissions DUE: </a:t>
            </a:r>
            <a:r>
              <a:rPr lang="en-US" dirty="0"/>
              <a:t>February 16, 2026, by 11:59 P.M. EST. </a:t>
            </a:r>
          </a:p>
          <a:p>
            <a:pPr lvl="1">
              <a:spcBef>
                <a:spcPts val="1200"/>
              </a:spcBef>
            </a:pPr>
            <a:r>
              <a:rPr lang="en-US" sz="2600" dirty="0"/>
              <a:t>Applicants are strongly encouraged to submit applications 48 hours prior to the deadline.</a:t>
            </a:r>
          </a:p>
          <a:p>
            <a:endParaRPr lang="en-US" dirty="0"/>
          </a:p>
          <a:p>
            <a:r>
              <a:rPr lang="en-US" b="1" dirty="0"/>
              <a:t>Award Period: </a:t>
            </a:r>
            <a:r>
              <a:rPr lang="en-US" dirty="0"/>
              <a:t>July 1, 2026 – June 30, 2028 (2 years)</a:t>
            </a:r>
          </a:p>
        </p:txBody>
      </p:sp>
      <p:sp>
        <p:nvSpPr>
          <p:cNvPr id="4" name="Rectangle 3">
            <a:extLst>
              <a:ext uri="{FF2B5EF4-FFF2-40B4-BE49-F238E27FC236}">
                <a16:creationId xmlns:a16="http://schemas.microsoft.com/office/drawing/2014/main" id="{977DC23C-F70C-4D75-504E-649B8ABD6BC1}"/>
              </a:ext>
            </a:extLst>
          </p:cNvPr>
          <p:cNvSpPr/>
          <p:nvPr/>
        </p:nvSpPr>
        <p:spPr>
          <a:xfrm>
            <a:off x="0" y="6712772"/>
            <a:ext cx="12192000" cy="151577"/>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highlight>
                <a:srgbClr val="26296B"/>
              </a:highlight>
            </a:endParaRPr>
          </a:p>
        </p:txBody>
      </p:sp>
      <p:pic>
        <p:nvPicPr>
          <p:cNvPr id="5" name="Content Placeholder 5">
            <a:extLst>
              <a:ext uri="{FF2B5EF4-FFF2-40B4-BE49-F238E27FC236}">
                <a16:creationId xmlns:a16="http://schemas.microsoft.com/office/drawing/2014/main" id="{2ED026A3-0BBF-1E1F-FC55-35F1B0AC42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16102" y="5628743"/>
            <a:ext cx="11445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56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78197-6233-81B8-992D-C0C7D30F07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6C6E9C-2477-95B6-D845-D57751360049}"/>
              </a:ext>
            </a:extLst>
          </p:cNvPr>
          <p:cNvSpPr>
            <a:spLocks noGrp="1"/>
          </p:cNvSpPr>
          <p:nvPr>
            <p:ph type="title"/>
          </p:nvPr>
        </p:nvSpPr>
        <p:spPr/>
        <p:txBody>
          <a:bodyPr/>
          <a:lstStyle/>
          <a:p>
            <a:r>
              <a:rPr lang="en-US" dirty="0">
                <a:solidFill>
                  <a:srgbClr val="203864"/>
                </a:solidFill>
                <a:latin typeface="Avenir Next LT Pro Demi" panose="020B0704020202020204" pitchFamily="34" charset="0"/>
              </a:rPr>
              <a:t>Application Submission</a:t>
            </a:r>
          </a:p>
        </p:txBody>
      </p:sp>
      <p:sp>
        <p:nvSpPr>
          <p:cNvPr id="3" name="Content Placeholder 2">
            <a:extLst>
              <a:ext uri="{FF2B5EF4-FFF2-40B4-BE49-F238E27FC236}">
                <a16:creationId xmlns:a16="http://schemas.microsoft.com/office/drawing/2014/main" id="{A2C93FCA-6604-EAF6-B0FE-8C564109ECD0}"/>
              </a:ext>
            </a:extLst>
          </p:cNvPr>
          <p:cNvSpPr>
            <a:spLocks noGrp="1"/>
          </p:cNvSpPr>
          <p:nvPr>
            <p:ph idx="1"/>
          </p:nvPr>
        </p:nvSpPr>
        <p:spPr/>
        <p:txBody>
          <a:bodyPr/>
          <a:lstStyle/>
          <a:p>
            <a:r>
              <a:rPr lang="en-US" dirty="0"/>
              <a:t>PDF Application Template: </a:t>
            </a:r>
            <a:r>
              <a:rPr lang="en-US" dirty="0">
                <a:hlinkClick r:id="rId3"/>
              </a:rPr>
              <a:t>ICJI Youth Services Resources</a:t>
            </a:r>
            <a:endParaRPr lang="en-US" dirty="0"/>
          </a:p>
          <a:p>
            <a:r>
              <a:rPr lang="en-US" dirty="0"/>
              <a:t>Excel Budget Template: </a:t>
            </a:r>
            <a:r>
              <a:rPr lang="en-US" dirty="0">
                <a:hlinkClick r:id="rId3"/>
              </a:rPr>
              <a:t>ICJI Youth Services Resources</a:t>
            </a:r>
            <a:endParaRPr lang="en-US" dirty="0"/>
          </a:p>
          <a:p>
            <a:r>
              <a:rPr lang="en-US" dirty="0"/>
              <a:t>Additional Attachments:	</a:t>
            </a:r>
          </a:p>
          <a:p>
            <a:pPr lvl="1">
              <a:buSzPct val="80000"/>
            </a:pPr>
            <a:r>
              <a:rPr lang="en-US" sz="2800" dirty="0"/>
              <a:t>Internal Control Policy/Plan</a:t>
            </a:r>
          </a:p>
          <a:p>
            <a:pPr lvl="1">
              <a:buSzPct val="80000"/>
            </a:pPr>
            <a:r>
              <a:rPr lang="en-US" sz="2800" dirty="0"/>
              <a:t>Collaboration Plan </a:t>
            </a:r>
          </a:p>
          <a:p>
            <a:pPr lvl="1">
              <a:buSzPct val="80000"/>
            </a:pPr>
            <a:r>
              <a:rPr lang="en-US" sz="2800" dirty="0"/>
              <a:t>Memorandums of Understanding </a:t>
            </a:r>
          </a:p>
          <a:p>
            <a:pPr lvl="1">
              <a:buSzPct val="80000"/>
            </a:pPr>
            <a:r>
              <a:rPr lang="en-US" sz="2800" dirty="0"/>
              <a:t>Job descriptions </a:t>
            </a:r>
          </a:p>
          <a:p>
            <a:pPr lvl="1">
              <a:buSzPct val="80000"/>
            </a:pPr>
            <a:r>
              <a:rPr lang="en-US" sz="2800" dirty="0"/>
              <a:t>Contract or proposal </a:t>
            </a:r>
          </a:p>
          <a:p>
            <a:endParaRPr lang="en-US" dirty="0"/>
          </a:p>
          <a:p>
            <a:endParaRPr lang="en-US" dirty="0"/>
          </a:p>
        </p:txBody>
      </p:sp>
      <p:sp>
        <p:nvSpPr>
          <p:cNvPr id="4" name="Rectangle 3">
            <a:extLst>
              <a:ext uri="{FF2B5EF4-FFF2-40B4-BE49-F238E27FC236}">
                <a16:creationId xmlns:a16="http://schemas.microsoft.com/office/drawing/2014/main" id="{EA7CD29E-9C79-1D38-F462-45C490BD96B0}"/>
              </a:ext>
            </a:extLst>
          </p:cNvPr>
          <p:cNvSpPr/>
          <p:nvPr/>
        </p:nvSpPr>
        <p:spPr>
          <a:xfrm>
            <a:off x="0" y="6712772"/>
            <a:ext cx="12192000" cy="151577"/>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highlight>
                <a:srgbClr val="26296B"/>
              </a:highlight>
            </a:endParaRPr>
          </a:p>
        </p:txBody>
      </p:sp>
      <p:pic>
        <p:nvPicPr>
          <p:cNvPr id="5" name="Content Placeholder 5">
            <a:extLst>
              <a:ext uri="{FF2B5EF4-FFF2-40B4-BE49-F238E27FC236}">
                <a16:creationId xmlns:a16="http://schemas.microsoft.com/office/drawing/2014/main" id="{A68458B6-B3EB-594D-6EE4-8FD8B1D84EB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16102" y="5628743"/>
            <a:ext cx="11445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9188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19F19-D0CE-D5C2-8C9A-26356293EC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ADC655-3527-85BB-4BC1-EA57B6B8826C}"/>
              </a:ext>
            </a:extLst>
          </p:cNvPr>
          <p:cNvSpPr>
            <a:spLocks noGrp="1"/>
          </p:cNvSpPr>
          <p:nvPr>
            <p:ph type="title"/>
          </p:nvPr>
        </p:nvSpPr>
        <p:spPr/>
        <p:txBody>
          <a:bodyPr/>
          <a:lstStyle/>
          <a:p>
            <a:r>
              <a:rPr lang="en-US" dirty="0">
                <a:solidFill>
                  <a:srgbClr val="203864"/>
                </a:solidFill>
                <a:latin typeface="Avenir Next LT Pro Demi" panose="020B0704020202020204" pitchFamily="34" charset="0"/>
              </a:rPr>
              <a:t>IntelliGrants </a:t>
            </a:r>
          </a:p>
        </p:txBody>
      </p:sp>
      <p:sp>
        <p:nvSpPr>
          <p:cNvPr id="3" name="Content Placeholder 2">
            <a:extLst>
              <a:ext uri="{FF2B5EF4-FFF2-40B4-BE49-F238E27FC236}">
                <a16:creationId xmlns:a16="http://schemas.microsoft.com/office/drawing/2014/main" id="{A2FF80F6-1328-EA1F-E676-1A4084304013}"/>
              </a:ext>
            </a:extLst>
          </p:cNvPr>
          <p:cNvSpPr>
            <a:spLocks noGrp="1"/>
          </p:cNvSpPr>
          <p:nvPr>
            <p:ph idx="1"/>
          </p:nvPr>
        </p:nvSpPr>
        <p:spPr/>
        <p:txBody>
          <a:bodyPr/>
          <a:lstStyle/>
          <a:p>
            <a:r>
              <a:rPr lang="en-US" dirty="0"/>
              <a:t>There are two (2) forms that MUST be completed within the </a:t>
            </a:r>
            <a:r>
              <a:rPr lang="en-US" dirty="0">
                <a:hlinkClick r:id="rId3"/>
              </a:rPr>
              <a:t>IntelliGrants</a:t>
            </a:r>
            <a:r>
              <a:rPr lang="en-US" dirty="0"/>
              <a:t> application:</a:t>
            </a:r>
          </a:p>
          <a:p>
            <a:pPr lvl="1"/>
            <a:r>
              <a:rPr lang="en-US" dirty="0"/>
              <a:t>Contact Information </a:t>
            </a:r>
          </a:p>
          <a:p>
            <a:pPr lvl="1"/>
            <a:r>
              <a:rPr lang="en-US" dirty="0"/>
              <a:t>Project Information </a:t>
            </a:r>
          </a:p>
          <a:p>
            <a:r>
              <a:rPr lang="en-US" u="sng" dirty="0"/>
              <a:t>Budget forms should remain blank.</a:t>
            </a:r>
            <a:r>
              <a:rPr lang="en-US" dirty="0"/>
              <a:t> </a:t>
            </a:r>
            <a:r>
              <a:rPr lang="en-US" b="1" dirty="0"/>
              <a:t>Budgets must be submitted on the Excel budget template.</a:t>
            </a:r>
          </a:p>
          <a:p>
            <a:r>
              <a:rPr lang="en-US" dirty="0"/>
              <a:t>All attachments mentioned in previous slide must be uploaded in the “Attachments” section of IntelliGrants </a:t>
            </a:r>
          </a:p>
          <a:p>
            <a:endParaRPr lang="en-US" dirty="0"/>
          </a:p>
          <a:p>
            <a:endParaRPr lang="en-US" dirty="0"/>
          </a:p>
          <a:p>
            <a:endParaRPr lang="en-US" dirty="0"/>
          </a:p>
        </p:txBody>
      </p:sp>
      <p:sp>
        <p:nvSpPr>
          <p:cNvPr id="4" name="Rectangle 3">
            <a:extLst>
              <a:ext uri="{FF2B5EF4-FFF2-40B4-BE49-F238E27FC236}">
                <a16:creationId xmlns:a16="http://schemas.microsoft.com/office/drawing/2014/main" id="{DE81E167-8946-6EEE-68D5-C501F04CBAD7}"/>
              </a:ext>
            </a:extLst>
          </p:cNvPr>
          <p:cNvSpPr/>
          <p:nvPr/>
        </p:nvSpPr>
        <p:spPr>
          <a:xfrm>
            <a:off x="0" y="6712772"/>
            <a:ext cx="12192000" cy="151577"/>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highlight>
                <a:srgbClr val="26296B"/>
              </a:highlight>
            </a:endParaRPr>
          </a:p>
        </p:txBody>
      </p:sp>
      <p:pic>
        <p:nvPicPr>
          <p:cNvPr id="5" name="Content Placeholder 5">
            <a:extLst>
              <a:ext uri="{FF2B5EF4-FFF2-40B4-BE49-F238E27FC236}">
                <a16:creationId xmlns:a16="http://schemas.microsoft.com/office/drawing/2014/main" id="{9ADE48BE-6C15-A8AC-76E2-BF9F94003D4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16102" y="5628743"/>
            <a:ext cx="11445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54721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tiff"/></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a:blip xmlns:r="http://schemas.openxmlformats.org/officeDocument/2006/relationships" r:embed="rId1"/>
          <a:stretch>
            <a:fillRect/>
          </a:stretch>
        </a:blip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otalTime>6436</TotalTime>
  <Words>742</Words>
  <Application>Microsoft Office PowerPoint</Application>
  <PresentationFormat>Widescreen</PresentationFormat>
  <Paragraphs>76</Paragraphs>
  <Slides>12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Avenir Next LT Pro Demi</vt:lpstr>
      <vt:lpstr>AvenirNext LT Pro Regular</vt:lpstr>
      <vt:lpstr>Calibri</vt:lpstr>
      <vt:lpstr>Calibri Light</vt:lpstr>
      <vt:lpstr>Office Theme</vt:lpstr>
      <vt:lpstr>PowerPoint Presentation</vt:lpstr>
      <vt:lpstr>Overview </vt:lpstr>
      <vt:lpstr>Juvenile Diversion Overview</vt:lpstr>
      <vt:lpstr>Juvenile Community Alternatives Overview </vt:lpstr>
      <vt:lpstr>Juvenile Diversion and Community Alternatives Funding Formula</vt:lpstr>
      <vt:lpstr>Juvenile Behavioral Health Overview  </vt:lpstr>
      <vt:lpstr>2026 Grant Applications </vt:lpstr>
      <vt:lpstr>Application Submission</vt:lpstr>
      <vt:lpstr>IntelliGrants </vt:lpstr>
      <vt:lpstr>Application Submission </vt:lpstr>
      <vt:lpstr>Q&amp;A</vt:lpstr>
      <vt:lpstr>PowerPoint Presentation</vt:lpstr>
    </vt:vector>
  </TitlesOfParts>
  <Company>State of Indiana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Gavelek, Benjamin J</dc:creator>
  <cp:lastModifiedBy>Anderson, Dalayna E (CJI)</cp:lastModifiedBy>
  <cp:revision>256</cp:revision>
  <dcterms:created xsi:type="dcterms:W3CDTF">2018-09-03T16:43:16Z</dcterms:created>
  <dcterms:modified xsi:type="dcterms:W3CDTF">2026-01-15T16:44:46Z</dcterms:modified>
</cp:coreProperties>
</file>