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385" r:id="rId2"/>
    <p:sldId id="387" r:id="rId3"/>
    <p:sldId id="389" r:id="rId4"/>
    <p:sldId id="390" r:id="rId5"/>
    <p:sldId id="371" r:id="rId6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3864"/>
    <a:srgbClr val="C5C5C5"/>
    <a:srgbClr val="FFCC00"/>
    <a:srgbClr val="B49530"/>
    <a:srgbClr val="26296B"/>
    <a:srgbClr val="BFC3CE"/>
    <a:srgbClr val="FF3300"/>
    <a:srgbClr val="828282"/>
    <a:srgbClr val="6ECBD4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1C8972-34F3-444B-A78F-BC68F87F1873}" v="13" dt="2025-12-19T14:45:59.7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69007" autoAdjust="0"/>
  </p:normalViewPr>
  <p:slideViewPr>
    <p:cSldViewPr snapToGrid="0">
      <p:cViewPr varScale="1">
        <p:scale>
          <a:sx n="57" d="100"/>
          <a:sy n="57" d="100"/>
        </p:scale>
        <p:origin x="1594" y="4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57BAAA2-596E-4E96-AE04-FDD68ED90AA3}" type="datetimeFigureOut">
              <a:rPr lang="en-US"/>
              <a:pPr>
                <a:defRPr/>
              </a:pPr>
              <a:t>1/26/2026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729C0D9-4FA6-40F7-8809-0703D9B443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392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C49BDA-D626-8C25-37A5-D6F87CAD0A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7AAA3D-1718-0187-B12B-C3C3F569ED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68A04A-DAD1-61B3-CC7C-3BF3406971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F28C78-F1EB-B70F-1022-0287EFD197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29C0D9-4FA6-40F7-8809-0703D9B44325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846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29C0D9-4FA6-40F7-8809-0703D9B4432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8123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29C0D9-4FA6-40F7-8809-0703D9B4432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818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1B595-8865-4326-ABE4-44A074A8A43C}" type="datetimeFigureOut">
              <a:rPr lang="en-US"/>
              <a:pPr>
                <a:defRPr/>
              </a:pPr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2FC86-D477-417E-9EDA-3DB58D307E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394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8EE5F-724D-4C2D-A48D-7867A6C8B4F2}" type="datetimeFigureOut">
              <a:rPr lang="en-US"/>
              <a:pPr>
                <a:defRPr/>
              </a:pPr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2FB28-C71B-41D3-A9B1-961FBB2599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34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4B301-C388-4C97-BB33-60D6D60D95BF}" type="datetimeFigureOut">
              <a:rPr lang="en-US"/>
              <a:pPr>
                <a:defRPr/>
              </a:pPr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F8E95-C7E4-487B-88F4-BD8B8F27CF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77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36FFE-DAE1-4A99-8E63-8174949ED8CE}" type="datetimeFigureOut">
              <a:rPr lang="en-US"/>
              <a:pPr>
                <a:defRPr/>
              </a:pPr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B5061-9D48-428D-8644-7B2E123FC2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25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EA17B-F663-4860-A39F-0E9000BA82C3}" type="datetimeFigureOut">
              <a:rPr lang="en-US"/>
              <a:pPr>
                <a:defRPr/>
              </a:pPr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97BA3-49EA-4D58-A556-779BC01446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150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99818-8A58-44EC-B2C4-1958B87AE91F}" type="datetimeFigureOut">
              <a:rPr lang="en-US"/>
              <a:pPr>
                <a:defRPr/>
              </a:pPr>
              <a:t>1/26/2026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5AD56-6203-4FEF-BDBA-C66CDF539E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637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3EE78-7BA4-48F4-9ACC-7B55DE754165}" type="datetimeFigureOut">
              <a:rPr lang="en-US"/>
              <a:pPr>
                <a:defRPr/>
              </a:pPr>
              <a:t>1/26/2026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E122D-D9FA-4941-A845-7DAE357270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99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0BE5D-32E4-4C8E-99A7-CCE8A1B9447E}" type="datetimeFigureOut">
              <a:rPr lang="en-US"/>
              <a:pPr>
                <a:defRPr/>
              </a:pPr>
              <a:t>1/26/2026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03D38-123A-4F15-A993-A5F5F07106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273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358AC-154D-455F-8995-B401A9463237}" type="datetimeFigureOut">
              <a:rPr lang="en-US"/>
              <a:pPr>
                <a:defRPr/>
              </a:pPr>
              <a:t>1/26/2026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F7D06-328B-44AA-A1EA-4B02E3FF6E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218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32A1B-173A-440C-9965-B7F168000724}" type="datetimeFigureOut">
              <a:rPr lang="en-US"/>
              <a:pPr>
                <a:defRPr/>
              </a:pPr>
              <a:t>1/26/2026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72FDF-EAB4-4208-AA77-E9FCE8A898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079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47E6C-6B72-4856-B3EB-4D258459E9A7}" type="datetimeFigureOut">
              <a:rPr lang="en-US"/>
              <a:pPr>
                <a:defRPr/>
              </a:pPr>
              <a:t>1/26/2026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D735A-9B8F-4E97-A14B-65A1D547A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480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9971CFF-4A5A-4870-8D89-7C26EFF4969B}" type="datetimeFigureOut">
              <a:rPr lang="en-US"/>
              <a:pPr>
                <a:defRPr/>
              </a:pPr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EA04046-7FE5-4A71-B238-4F44A7FC4A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.gov/cji/youth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s://www.in.gov/cji/files/Program-Report-Definitions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IntelliGrants%20JDCA%20Program%20Report%20PDF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eg"/><Relationship Id="rId4" Type="http://schemas.openxmlformats.org/officeDocument/2006/relationships/hyperlink" Target="https://www.in.gov/cji/youth/youth-resources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0F0B32-AC58-B1C9-1C2D-ADB15CEC1D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and yellow flag&#10;&#10;Description automatically generated with medium confidence">
            <a:extLst>
              <a:ext uri="{FF2B5EF4-FFF2-40B4-BE49-F238E27FC236}">
                <a16:creationId xmlns:a16="http://schemas.microsoft.com/office/drawing/2014/main" id="{9CD7E6CE-A7D8-6119-41DB-0C9EF17D67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46" b="2021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A10B616-1DE8-CD11-C872-46CB35D9CF48}"/>
              </a:ext>
            </a:extLst>
          </p:cNvPr>
          <p:cNvSpPr/>
          <p:nvPr/>
        </p:nvSpPr>
        <p:spPr>
          <a:xfrm>
            <a:off x="428495" y="441649"/>
            <a:ext cx="11298939" cy="597469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  <a:alpha val="70000"/>
                </a:schemeClr>
              </a:gs>
              <a:gs pos="50000">
                <a:schemeClr val="accent5">
                  <a:lumMod val="50000"/>
                  <a:shade val="67500"/>
                  <a:satMod val="115000"/>
                  <a:alpha val="70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  <a:alpha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FE38E71-B1F3-5020-8D42-1050D4090EFA}"/>
              </a:ext>
            </a:extLst>
          </p:cNvPr>
          <p:cNvSpPr txBox="1">
            <a:spLocks/>
          </p:cNvSpPr>
          <p:nvPr/>
        </p:nvSpPr>
        <p:spPr bwMode="auto">
          <a:xfrm>
            <a:off x="1002577" y="2575680"/>
            <a:ext cx="11298939" cy="74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  <a:latin typeface="Avenir Next LT Pro Demi" panose="020B0704020202020204" pitchFamily="34" charset="0"/>
              </a:rPr>
              <a:t>Program Report Updates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0FF8F7D-CA6A-91B8-A530-80C5BFB96D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2577" y="3536988"/>
            <a:ext cx="8688549" cy="2364122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  <a:latin typeface="Avenir Next LT Pro Demi" panose="020B0704020202020204" pitchFamily="34" charset="0"/>
              </a:rPr>
              <a:t>Ellen Sheets</a:t>
            </a:r>
          </a:p>
          <a:p>
            <a:pPr algn="l"/>
            <a:r>
              <a:rPr lang="en-US" sz="2000" dirty="0">
                <a:solidFill>
                  <a:schemeClr val="bg1"/>
                </a:solidFill>
                <a:latin typeface="AvenirNext LT Pro Regular" panose="020B0504020202020204" pitchFamily="34" charset="0"/>
              </a:rPr>
              <a:t>Division Director, Youth Services</a:t>
            </a:r>
            <a:br>
              <a:rPr lang="en-US" sz="2000" dirty="0">
                <a:solidFill>
                  <a:schemeClr val="bg1"/>
                </a:solidFill>
                <a:latin typeface="AvenirNext LT Pro Regular" panose="020B0504020202020204" pitchFamily="34" charset="0"/>
              </a:rPr>
            </a:br>
            <a:r>
              <a:rPr lang="en-US" sz="2000" dirty="0">
                <a:solidFill>
                  <a:schemeClr val="bg1"/>
                </a:solidFill>
                <a:latin typeface="AvenirNext LT Pro Regular" panose="020B0504020202020204" pitchFamily="34" charset="0"/>
              </a:rPr>
              <a:t>Indiana Criminal Justice Institute</a:t>
            </a:r>
          </a:p>
          <a:p>
            <a:pPr algn="l"/>
            <a:r>
              <a:rPr lang="en-US" sz="2800" dirty="0">
                <a:solidFill>
                  <a:schemeClr val="bg1"/>
                </a:solidFill>
                <a:latin typeface="Avenir Next LT Pro Demi" panose="020B0704020202020204" pitchFamily="34" charset="0"/>
              </a:rPr>
              <a:t>Dalayna Anderson</a:t>
            </a:r>
          </a:p>
          <a:p>
            <a:pPr algn="l"/>
            <a:r>
              <a:rPr lang="en-US" sz="2000" dirty="0">
                <a:solidFill>
                  <a:schemeClr val="bg1"/>
                </a:solidFill>
                <a:latin typeface="AvenirNext LT Pro Regular" panose="020B0504020202020204" pitchFamily="34" charset="0"/>
              </a:rPr>
              <a:t>Assistant Division Director, Youth Services</a:t>
            </a:r>
            <a:br>
              <a:rPr lang="en-US" sz="2000" dirty="0">
                <a:solidFill>
                  <a:schemeClr val="bg1"/>
                </a:solidFill>
                <a:latin typeface="AvenirNext LT Pro Regular" panose="020B0504020202020204" pitchFamily="34" charset="0"/>
              </a:rPr>
            </a:br>
            <a:r>
              <a:rPr lang="en-US" sz="2000" dirty="0">
                <a:solidFill>
                  <a:schemeClr val="bg1"/>
                </a:solidFill>
                <a:latin typeface="AvenirNext LT Pro Regular" panose="020B0504020202020204" pitchFamily="34" charset="0"/>
              </a:rPr>
              <a:t>Indiana Criminal Justice Institute</a:t>
            </a:r>
          </a:p>
          <a:p>
            <a:pPr algn="l"/>
            <a:endParaRPr lang="en-US" sz="2000" dirty="0">
              <a:solidFill>
                <a:schemeClr val="bg1"/>
              </a:solidFill>
              <a:latin typeface="AvenirNext LT Pro Regular" panose="020B0504020202020204" pitchFamily="34" charset="0"/>
            </a:endParaRPr>
          </a:p>
        </p:txBody>
      </p:sp>
      <p:pic>
        <p:nvPicPr>
          <p:cNvPr id="26" name="Picture 25" descr="Logo&#10;&#10;Description automatically generated">
            <a:extLst>
              <a:ext uri="{FF2B5EF4-FFF2-40B4-BE49-F238E27FC236}">
                <a16:creationId xmlns:a16="http://schemas.microsoft.com/office/drawing/2014/main" id="{14709510-E9FF-55C7-76B4-2240C2B39E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8189" y="5109487"/>
            <a:ext cx="1499046" cy="1050308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8F8893A-1EC4-88D3-AFC2-5B04814502E1}"/>
              </a:ext>
            </a:extLst>
          </p:cNvPr>
          <p:cNvCxnSpPr/>
          <p:nvPr/>
        </p:nvCxnSpPr>
        <p:spPr>
          <a:xfrm>
            <a:off x="1116376" y="3395949"/>
            <a:ext cx="77118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6746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96D4-C05E-EAC7-F7CF-BEB776063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03864"/>
                </a:solidFill>
                <a:latin typeface="Avenir Next LT Pro Demi" panose="020B0704020202020204" pitchFamily="34" charset="0"/>
              </a:rPr>
              <a:t>Updates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DB127-872A-D0C3-25A9-EAA672FD54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Reporting will be done in an Excel spreadsheet that you will always have access to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/>
              <a:t>Template is located on the </a:t>
            </a:r>
            <a:r>
              <a:rPr lang="en-US" sz="2800" dirty="0">
                <a:hlinkClick r:id="rId3"/>
              </a:rPr>
              <a:t>ICJI Youth Services Division Website</a:t>
            </a:r>
            <a:endParaRPr lang="en-US" sz="2800" dirty="0"/>
          </a:p>
          <a:p>
            <a:r>
              <a:rPr lang="en-US" dirty="0">
                <a:hlinkClick r:id="rId4"/>
              </a:rPr>
              <a:t>Program Definitions Document </a:t>
            </a:r>
            <a:endParaRPr lang="en-US" dirty="0"/>
          </a:p>
          <a:p>
            <a:r>
              <a:rPr lang="en-US" dirty="0"/>
              <a:t>Data will be tracked by each youth.</a:t>
            </a:r>
          </a:p>
          <a:p>
            <a:r>
              <a:rPr lang="en-US" dirty="0"/>
              <a:t>Excel sheet must be submitted as an attachment into the IntelliGrants Program Report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77DC23C-F70C-4D75-504E-649B8ABD6BC1}"/>
              </a:ext>
            </a:extLst>
          </p:cNvPr>
          <p:cNvSpPr/>
          <p:nvPr/>
        </p:nvSpPr>
        <p:spPr>
          <a:xfrm>
            <a:off x="0" y="6712772"/>
            <a:ext cx="12192000" cy="151577"/>
          </a:xfrm>
          <a:prstGeom prst="rect">
            <a:avLst/>
          </a:pr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highlight>
                <a:srgbClr val="26296B"/>
              </a:highlight>
            </a:endParaRPr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2ED026A3-0BBF-1E1F-FC55-35F1B0AC42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102" y="5628743"/>
            <a:ext cx="1144588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056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70DCF5-1FFE-4F6D-3B2F-FC59EC6BBD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F60B6-9F5F-18A7-C9C0-CECA12489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272"/>
            <a:ext cx="10515600" cy="1325563"/>
          </a:xfrm>
        </p:spPr>
        <p:txBody>
          <a:bodyPr/>
          <a:lstStyle/>
          <a:p>
            <a:r>
              <a:rPr lang="en-US" dirty="0" err="1">
                <a:solidFill>
                  <a:srgbClr val="203864"/>
                </a:solidFill>
                <a:latin typeface="Avenir Next LT Pro Demi" panose="020B0704020202020204" pitchFamily="34" charset="0"/>
              </a:rPr>
              <a:t>IntelliGrants</a:t>
            </a:r>
            <a:r>
              <a:rPr lang="en-US" dirty="0">
                <a:solidFill>
                  <a:srgbClr val="203864"/>
                </a:solidFill>
                <a:latin typeface="Avenir Next LT Pro Demi" panose="020B0704020202020204" pitchFamily="34" charset="0"/>
              </a:rPr>
              <a:t> vs Excel 	Program Report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6C45D41-D3F6-82D2-8353-4F69A32C97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738" y="1681163"/>
            <a:ext cx="5157787" cy="823912"/>
          </a:xfrm>
        </p:spPr>
        <p:txBody>
          <a:bodyPr/>
          <a:lstStyle/>
          <a:p>
            <a:r>
              <a:rPr lang="en-US" sz="2800" dirty="0" err="1">
                <a:hlinkClick r:id="rId3" action="ppaction://hlinkfile"/>
              </a:rPr>
              <a:t>IntelliGrants</a:t>
            </a:r>
            <a:r>
              <a:rPr lang="en-US" sz="2800" dirty="0"/>
              <a:t> 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A27B11-B707-5899-51F9-957FFE6238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4738" y="2505075"/>
            <a:ext cx="5157787" cy="3684588"/>
          </a:xfrm>
        </p:spPr>
        <p:txBody>
          <a:bodyPr/>
          <a:lstStyle/>
          <a:p>
            <a:r>
              <a:rPr lang="en-US" dirty="0"/>
              <a:t>Inconsistent data</a:t>
            </a:r>
          </a:p>
          <a:p>
            <a:r>
              <a:rPr lang="en-US" dirty="0"/>
              <a:t>Only available after reporting period ended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6C23A2A-27A4-5EFB-54E1-EF5749D260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800" dirty="0">
                <a:hlinkClick r:id="rId4"/>
              </a:rPr>
              <a:t>Excel </a:t>
            </a:r>
            <a:endParaRPr lang="en-US" sz="28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68D43B5-3BAC-3AA0-47C3-AB3E9A251AE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Rolling data </a:t>
            </a:r>
          </a:p>
          <a:p>
            <a:r>
              <a:rPr lang="en-US" dirty="0"/>
              <a:t>Available to use throughout the reporting period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F166B38-B44A-522B-29F1-39E54766CF8E}"/>
              </a:ext>
            </a:extLst>
          </p:cNvPr>
          <p:cNvSpPr/>
          <p:nvPr/>
        </p:nvSpPr>
        <p:spPr>
          <a:xfrm>
            <a:off x="0" y="6712772"/>
            <a:ext cx="12192000" cy="151577"/>
          </a:xfrm>
          <a:prstGeom prst="rect">
            <a:avLst/>
          </a:pr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highlight>
                <a:srgbClr val="26296B"/>
              </a:highlight>
            </a:endParaRPr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630D26DA-8B62-0537-361D-9CCF04DF23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102" y="5628743"/>
            <a:ext cx="1144588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4774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31CAE4-6640-3331-4CB8-E69F1428EA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E6235-0B15-DAB0-5993-58EC263BB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03864"/>
                </a:solidFill>
                <a:latin typeface="Avenir Next LT Pro Demi" panose="020B0704020202020204" pitchFamily="34" charset="0"/>
              </a:rPr>
              <a:t>Submitting the New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04D6C-FC01-94BC-088A-EC827A1C19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Initiate Program Report within your grant in </a:t>
            </a:r>
            <a:r>
              <a:rPr lang="en-US" dirty="0" err="1"/>
              <a:t>IntelliGrants</a:t>
            </a:r>
            <a:endParaRPr lang="en-US" dirty="0"/>
          </a:p>
          <a:p>
            <a:r>
              <a:rPr lang="en-US" dirty="0"/>
              <a:t>Leave the “Demographic Chart” and “Program Metrics” blank</a:t>
            </a:r>
          </a:p>
          <a:p>
            <a:r>
              <a:rPr lang="en-US" dirty="0"/>
              <a:t>Fill out the narrative questions (updates on goals, objectives, outcomes, etc.)</a:t>
            </a:r>
          </a:p>
          <a:p>
            <a:r>
              <a:rPr lang="en-US" dirty="0"/>
              <a:t>Attach the Excel sheet in the “Attachments” section at the bottom of the report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0EC9C82-E03D-DE5E-A0F3-B2A667F215E2}"/>
              </a:ext>
            </a:extLst>
          </p:cNvPr>
          <p:cNvSpPr/>
          <p:nvPr/>
        </p:nvSpPr>
        <p:spPr>
          <a:xfrm>
            <a:off x="0" y="6806290"/>
            <a:ext cx="12192000" cy="151577"/>
          </a:xfrm>
          <a:prstGeom prst="rect">
            <a:avLst/>
          </a:pr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highlight>
                <a:srgbClr val="26296B"/>
              </a:highlight>
            </a:endParaRPr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62AE346D-8AE1-E056-5A98-086929DA7A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102" y="5628743"/>
            <a:ext cx="1144588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7361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and yellow flag&#10;&#10;Description automatically generated with medium confidence">
            <a:extLst>
              <a:ext uri="{FF2B5EF4-FFF2-40B4-BE49-F238E27FC236}">
                <a16:creationId xmlns:a16="http://schemas.microsoft.com/office/drawing/2014/main" id="{6EC9492C-DAA2-6C7D-0625-2322AF33F9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46" b="2021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189B832-B10D-A274-10EE-5375521B3DB4}"/>
              </a:ext>
            </a:extLst>
          </p:cNvPr>
          <p:cNvSpPr/>
          <p:nvPr/>
        </p:nvSpPr>
        <p:spPr>
          <a:xfrm>
            <a:off x="428495" y="441649"/>
            <a:ext cx="11298939" cy="597469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  <a:alpha val="70000"/>
                </a:schemeClr>
              </a:gs>
              <a:gs pos="50000">
                <a:schemeClr val="accent5">
                  <a:lumMod val="50000"/>
                  <a:shade val="67500"/>
                  <a:satMod val="115000"/>
                  <a:alpha val="70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  <a:alpha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A652939-DD43-5CFF-C85A-87B17450F64A}"/>
              </a:ext>
            </a:extLst>
          </p:cNvPr>
          <p:cNvSpPr txBox="1">
            <a:spLocks/>
          </p:cNvSpPr>
          <p:nvPr/>
        </p:nvSpPr>
        <p:spPr bwMode="auto">
          <a:xfrm>
            <a:off x="437512" y="2941910"/>
            <a:ext cx="11280904" cy="97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Avenir Next LT Pro Demi" panose="020B0704020202020204" pitchFamily="34" charset="0"/>
              </a:rPr>
              <a:t>Thank You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922D787A-E108-7BB3-EF64-62294D125D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345" y="5179510"/>
            <a:ext cx="1167310" cy="817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0687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tiff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blipFill>
          <a:blip xmlns:r="http://schemas.openxmlformats.org/officeDocument/2006/relationships" r:embed="rId1"/>
          <a:stretch>
            <a:fillRect/>
          </a:stretch>
        </a:blipFill>
        <a:ln>
          <a:noFill/>
        </a:ln>
      </a:spPr>
      <a:bodyPr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2199bfba-a409-4f13-b0c4-18b45933d88d}" enabled="0" method="" siteId="{2199bfba-a409-4f13-b0c4-18b45933d88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6237</TotalTime>
  <Words>166</Words>
  <Application>Microsoft Office PowerPoint</Application>
  <PresentationFormat>Widescreen</PresentationFormat>
  <Paragraphs>31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Avenir Next LT Pro Demi</vt:lpstr>
      <vt:lpstr>AvenirNext LT Pro Regular</vt:lpstr>
      <vt:lpstr>Calibri</vt:lpstr>
      <vt:lpstr>Calibri Light</vt:lpstr>
      <vt:lpstr>Courier New</vt:lpstr>
      <vt:lpstr>Office Theme</vt:lpstr>
      <vt:lpstr>PowerPoint Presentation</vt:lpstr>
      <vt:lpstr>Updates Overview</vt:lpstr>
      <vt:lpstr>IntelliGrants vs Excel  Program Report</vt:lpstr>
      <vt:lpstr>Submitting the New Report</vt:lpstr>
      <vt:lpstr>PowerPoint Presentation</vt:lpstr>
    </vt:vector>
  </TitlesOfParts>
  <Company>State of Indiana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Gavelek, Benjamin J</dc:creator>
  <cp:lastModifiedBy>Anderson, Dalayna E (CJI)</cp:lastModifiedBy>
  <cp:revision>235</cp:revision>
  <dcterms:created xsi:type="dcterms:W3CDTF">2018-09-03T16:43:16Z</dcterms:created>
  <dcterms:modified xsi:type="dcterms:W3CDTF">2026-01-26T16:44:29Z</dcterms:modified>
</cp:coreProperties>
</file>