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314" r:id="rId2"/>
    <p:sldId id="381" r:id="rId3"/>
    <p:sldId id="382" r:id="rId4"/>
    <p:sldId id="1314" r:id="rId5"/>
    <p:sldId id="332" r:id="rId6"/>
    <p:sldId id="328" r:id="rId7"/>
    <p:sldId id="329" r:id="rId8"/>
    <p:sldId id="1309" r:id="rId9"/>
    <p:sldId id="1313" r:id="rId10"/>
    <p:sldId id="1308" r:id="rId11"/>
    <p:sldId id="1315" r:id="rId12"/>
    <p:sldId id="1316" r:id="rId13"/>
    <p:sldId id="352" r:id="rId14"/>
    <p:sldId id="353" r:id="rId15"/>
    <p:sldId id="354" r:id="rId16"/>
    <p:sldId id="343" r:id="rId17"/>
    <p:sldId id="344" r:id="rId18"/>
    <p:sldId id="355" r:id="rId19"/>
    <p:sldId id="345" r:id="rId20"/>
    <p:sldId id="356" r:id="rId21"/>
    <p:sldId id="341" r:id="rId22"/>
    <p:sldId id="357" r:id="rId23"/>
    <p:sldId id="358" r:id="rId24"/>
    <p:sldId id="359" r:id="rId25"/>
    <p:sldId id="360"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 id="374" r:id="rId40"/>
    <p:sldId id="375" r:id="rId41"/>
    <p:sldId id="376" r:id="rId42"/>
    <p:sldId id="377" r:id="rId43"/>
    <p:sldId id="378" r:id="rId44"/>
    <p:sldId id="37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213" autoAdjust="0"/>
  </p:normalViewPr>
  <p:slideViewPr>
    <p:cSldViewPr snapToGrid="0">
      <p:cViewPr varScale="1">
        <p:scale>
          <a:sx n="53" d="100"/>
          <a:sy n="53" d="100"/>
        </p:scale>
        <p:origin x="117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15214A-9F63-4685-B67E-025B46A3C8BD}"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99562-C6D8-48FE-97A7-4588E5EDD88F}" type="slidenum">
              <a:rPr lang="en-US" smtClean="0"/>
              <a:t>‹#›</a:t>
            </a:fld>
            <a:endParaRPr lang="en-US"/>
          </a:p>
        </p:txBody>
      </p:sp>
    </p:spTree>
    <p:extLst>
      <p:ext uri="{BB962C8B-B14F-4D97-AF65-F5344CB8AC3E}">
        <p14:creationId xmlns:p14="http://schemas.microsoft.com/office/powerpoint/2010/main" val="2132846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n.gov/health/safesleep/files/HWC_Flowchart_IDOH.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oc.org/wp-content/uploads/2021/11/2021-Veterans-CHI-FINAL.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some people hear suicide prevention, they may imagine a dramatic scene from a movie where a savior walks in at just the right moment and saves the day, in the nick of time. The reality is that these perfectly choreographed and timed moments that make for powerful drama on the silver screen, are rare in real life. Each one of us, whether we realize it or not, has the opportunity to be that hero. The day-to-day moments we are presented with where we can make a difference may not be as noticeable, but they are just as important. Each of us can help reduce suicide, especially among service members and veterans, if we embrace and adopt an upstream mindset when it comes to suicide prevention</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EA9696CB-2AA5-42AD-83CC-2180ADFA2855}" type="slidenum">
              <a:rPr lang="en-US" smtClean="0"/>
              <a:t>2</a:t>
            </a:fld>
            <a:endParaRPr lang="en-US"/>
          </a:p>
        </p:txBody>
      </p:sp>
    </p:spTree>
    <p:extLst>
      <p:ext uri="{BB962C8B-B14F-4D97-AF65-F5344CB8AC3E}">
        <p14:creationId xmlns:p14="http://schemas.microsoft.com/office/powerpoint/2010/main" val="1501491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of you living in the community know your community better than anyone from outside looking in. ​</a:t>
            </a:r>
          </a:p>
        </p:txBody>
      </p:sp>
      <p:sp>
        <p:nvSpPr>
          <p:cNvPr id="4" name="Slide Number Placeholder 3"/>
          <p:cNvSpPr>
            <a:spLocks noGrp="1"/>
          </p:cNvSpPr>
          <p:nvPr>
            <p:ph type="sldNum" sz="quarter" idx="5"/>
          </p:nvPr>
        </p:nvSpPr>
        <p:spPr/>
        <p:txBody>
          <a:bodyPr/>
          <a:lstStyle/>
          <a:p>
            <a:fld id="{A8999562-C6D8-48FE-97A7-4588E5EDD88F}" type="slidenum">
              <a:rPr lang="en-US" smtClean="0"/>
              <a:t>13</a:t>
            </a:fld>
            <a:endParaRPr lang="en-US"/>
          </a:p>
        </p:txBody>
      </p:sp>
    </p:spTree>
    <p:extLst>
      <p:ext uri="{BB962C8B-B14F-4D97-AF65-F5344CB8AC3E}">
        <p14:creationId xmlns:p14="http://schemas.microsoft.com/office/powerpoint/2010/main" val="1570656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because it emphasizes that crisis intervention goes beyond immediate life-saving actions. It highlights the human aspects of the intervention—hope, empathy, and understanding—which are essential for long-term recovery and mental well-being. By framing crisis intervention as a compassionate and supportive process, the statement underscores the significance of a holistic approach that addresses not just the crisis but also the emotional and psychological needs of individuals.​</a:t>
            </a:r>
          </a:p>
          <a:p>
            <a:endParaRPr lang="en-US" dirty="0"/>
          </a:p>
          <a:p>
            <a:r>
              <a:rPr lang="en-US" dirty="0"/>
              <a:t>Moreover, it calls for collective responsibility, encouraging everyone to play a part in offering support. This empowers communities to become active participants in guiding individuals through their struggles, fostering resilience, and promoting overall well-being. Essentially, it’s a call to action that reminds us that effective crisis intervention can transform lives, not just save them.</a:t>
            </a:r>
          </a:p>
        </p:txBody>
      </p:sp>
      <p:sp>
        <p:nvSpPr>
          <p:cNvPr id="4" name="Slide Number Placeholder 3"/>
          <p:cNvSpPr>
            <a:spLocks noGrp="1"/>
          </p:cNvSpPr>
          <p:nvPr>
            <p:ph type="sldNum" sz="quarter" idx="5"/>
          </p:nvPr>
        </p:nvSpPr>
        <p:spPr/>
        <p:txBody>
          <a:bodyPr/>
          <a:lstStyle/>
          <a:p>
            <a:fld id="{A8999562-C6D8-48FE-97A7-4588E5EDD88F}" type="slidenum">
              <a:rPr lang="en-US" smtClean="0"/>
              <a:t>14</a:t>
            </a:fld>
            <a:endParaRPr lang="en-US"/>
          </a:p>
        </p:txBody>
      </p:sp>
    </p:spTree>
    <p:extLst>
      <p:ext uri="{BB962C8B-B14F-4D97-AF65-F5344CB8AC3E}">
        <p14:creationId xmlns:p14="http://schemas.microsoft.com/office/powerpoint/2010/main" val="4697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because it emphasizes that crisis intervention goes beyond immediate life-saving actions. It highlights the human aspects of the intervention—hope, empathy, and understanding—which are essential for long-term recovery and mental well-being. By framing crisis intervention as a compassionate and supportive process, the statement underscores the significance of a holistic approach that addresses not just the crisis but also the emotional and psychological needs of individuals.​</a:t>
            </a:r>
          </a:p>
          <a:p>
            <a:endParaRPr lang="en-US" dirty="0"/>
          </a:p>
          <a:p>
            <a:r>
              <a:rPr lang="en-US" dirty="0"/>
              <a:t>​Moreover, it calls for collective responsibility, encouraging everyone to play a part in offering support. This empowers communities to become active participants in guiding individuals through their struggles, fostering resilience, and promoting overall well-being. Essentially, it’s a call to action that reminds us that effective crisis intervention can transform lives, not just save them.</a:t>
            </a:r>
          </a:p>
        </p:txBody>
      </p:sp>
      <p:sp>
        <p:nvSpPr>
          <p:cNvPr id="4" name="Slide Number Placeholder 3"/>
          <p:cNvSpPr>
            <a:spLocks noGrp="1"/>
          </p:cNvSpPr>
          <p:nvPr>
            <p:ph type="sldNum" sz="quarter" idx="5"/>
          </p:nvPr>
        </p:nvSpPr>
        <p:spPr/>
        <p:txBody>
          <a:bodyPr/>
          <a:lstStyle/>
          <a:p>
            <a:fld id="{A8999562-C6D8-48FE-97A7-4588E5EDD88F}" type="slidenum">
              <a:rPr lang="en-US" smtClean="0"/>
              <a:t>15</a:t>
            </a:fld>
            <a:endParaRPr lang="en-US"/>
          </a:p>
        </p:txBody>
      </p:sp>
    </p:spTree>
    <p:extLst>
      <p:ext uri="{BB962C8B-B14F-4D97-AF65-F5344CB8AC3E}">
        <p14:creationId xmlns:p14="http://schemas.microsoft.com/office/powerpoint/2010/main" val="304685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Crisis Intervention Teams (CIT): A Path to Recovery Crisis Intervention Team (CIT) programs unite community leaders with a common goal: to keep individuals with mental illness out of jail and on the path to recovery through proper treatment. By focusing on diversion, CIT programs not only reduce arrests of those with mental health challenges but also significantly increase the chances of individuals receiving the care they need.</a:t>
            </a:r>
          </a:p>
        </p:txBody>
      </p:sp>
      <p:sp>
        <p:nvSpPr>
          <p:cNvPr id="4" name="Slide Number Placeholder 3"/>
          <p:cNvSpPr>
            <a:spLocks noGrp="1"/>
          </p:cNvSpPr>
          <p:nvPr>
            <p:ph type="sldNum" sz="quarter" idx="5"/>
          </p:nvPr>
        </p:nvSpPr>
        <p:spPr/>
        <p:txBody>
          <a:bodyPr/>
          <a:lstStyle/>
          <a:p>
            <a:fld id="{A8999562-C6D8-48FE-97A7-4588E5EDD88F}" type="slidenum">
              <a:rPr lang="en-US" smtClean="0"/>
              <a:t>18</a:t>
            </a:fld>
            <a:endParaRPr lang="en-US"/>
          </a:p>
        </p:txBody>
      </p:sp>
    </p:spTree>
    <p:extLst>
      <p:ext uri="{BB962C8B-B14F-4D97-AF65-F5344CB8AC3E}">
        <p14:creationId xmlns:p14="http://schemas.microsoft.com/office/powerpoint/2010/main" val="212946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of Crisis Mapping are to assess and improve community crisis care systems and services while strengthening partnerships between military and civilian community stakeholders. A key goal is to develop a tailored crisis intercept map for the community, alongside an action plan aimed at enhancing crisis care services. Additionally, the initiative seeks to establish interagency protocols for coordinated crisis care and implement best practices in suicide prevention for Service Members, Veterans, and their Families (SMVF).​</a:t>
            </a:r>
          </a:p>
        </p:txBody>
      </p:sp>
      <p:sp>
        <p:nvSpPr>
          <p:cNvPr id="4" name="Slide Number Placeholder 3"/>
          <p:cNvSpPr>
            <a:spLocks noGrp="1"/>
          </p:cNvSpPr>
          <p:nvPr>
            <p:ph type="sldNum" sz="quarter" idx="5"/>
          </p:nvPr>
        </p:nvSpPr>
        <p:spPr/>
        <p:txBody>
          <a:bodyPr/>
          <a:lstStyle/>
          <a:p>
            <a:fld id="{A8999562-C6D8-48FE-97A7-4588E5EDD88F}" type="slidenum">
              <a:rPr lang="en-US" smtClean="0"/>
              <a:t>23</a:t>
            </a:fld>
            <a:endParaRPr lang="en-US"/>
          </a:p>
        </p:txBody>
      </p:sp>
    </p:spTree>
    <p:extLst>
      <p:ext uri="{BB962C8B-B14F-4D97-AF65-F5344CB8AC3E}">
        <p14:creationId xmlns:p14="http://schemas.microsoft.com/office/powerpoint/2010/main" val="3625918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Enhancing Community Crisis Care Systems​</a:t>
            </a:r>
          </a:p>
          <a:p>
            <a:r>
              <a:rPr lang="en-US" dirty="0"/>
              <a:t>• Evaluate and Enhance: Analyze existing crisis care frameworks and services, identifying areas for improvement to better support the community.​</a:t>
            </a:r>
          </a:p>
          <a:p>
            <a:r>
              <a:rPr lang="en-US" b="1" dirty="0"/>
              <a:t>Building Strong Partnerships​</a:t>
            </a:r>
          </a:p>
          <a:p>
            <a:r>
              <a:rPr lang="en-US" dirty="0"/>
              <a:t>• Foster Collaborations: Strengthen connections and collaboration between military and civilian organizations to create a unified approach to crisis management.​</a:t>
            </a:r>
          </a:p>
          <a:p>
            <a:r>
              <a:rPr lang="en-US" b="1" dirty="0"/>
              <a:t>Crafting a Customized Crisis Intercept Plan​</a:t>
            </a:r>
          </a:p>
          <a:p>
            <a:r>
              <a:rPr lang="en-US" dirty="0"/>
              <a:t>• Create a Strategic Map: Develop a personalized crisis intervention strategy for your community, complete with a detailed action plan to enhance care services.​</a:t>
            </a:r>
          </a:p>
          <a:p>
            <a:r>
              <a:rPr lang="en-US" b="1" dirty="0"/>
              <a:t>Establishing Crisis Coordination Protocols​</a:t>
            </a:r>
          </a:p>
          <a:p>
            <a:r>
              <a:rPr lang="en-US" dirty="0"/>
              <a:t>• Formulate Interagency Protocols: Develop and implement coordinated protocols across agencies to ensure smooth and effective crisis care management.​</a:t>
            </a:r>
          </a:p>
          <a:p>
            <a:r>
              <a:rPr lang="en-US" b="1" dirty="0"/>
              <a:t>Implementing Best Practices for Suicide Prevention​</a:t>
            </a:r>
          </a:p>
          <a:p>
            <a:r>
              <a:rPr lang="en-US" dirty="0"/>
              <a:t>• Adopt Proven Methods: Apply leading practices in suicide prevention, specifically tailored for Service Members, Veterans, and their Families (SMVF).</a:t>
            </a:r>
          </a:p>
        </p:txBody>
      </p:sp>
      <p:sp>
        <p:nvSpPr>
          <p:cNvPr id="4" name="Slide Number Placeholder 3"/>
          <p:cNvSpPr>
            <a:spLocks noGrp="1"/>
          </p:cNvSpPr>
          <p:nvPr>
            <p:ph type="sldNum" sz="quarter" idx="5"/>
          </p:nvPr>
        </p:nvSpPr>
        <p:spPr/>
        <p:txBody>
          <a:bodyPr/>
          <a:lstStyle/>
          <a:p>
            <a:fld id="{A8999562-C6D8-48FE-97A7-4588E5EDD88F}" type="slidenum">
              <a:rPr lang="en-US" smtClean="0"/>
              <a:t>24</a:t>
            </a:fld>
            <a:endParaRPr lang="en-US"/>
          </a:p>
        </p:txBody>
      </p:sp>
    </p:spTree>
    <p:extLst>
      <p:ext uri="{BB962C8B-B14F-4D97-AF65-F5344CB8AC3E}">
        <p14:creationId xmlns:p14="http://schemas.microsoft.com/office/powerpoint/2010/main" val="934418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Enhancing Community Crisis Care Systems​</a:t>
            </a:r>
          </a:p>
          <a:p>
            <a:r>
              <a:rPr lang="en-US" dirty="0"/>
              <a:t>• Evaluate and Enhance: Analyze existing crisis care frameworks and services, identifying areas for improvement to better support the community.​</a:t>
            </a:r>
          </a:p>
          <a:p>
            <a:r>
              <a:rPr lang="en-US" b="1" dirty="0"/>
              <a:t>Building Strong Partnerships​</a:t>
            </a:r>
          </a:p>
          <a:p>
            <a:r>
              <a:rPr lang="en-US" dirty="0"/>
              <a:t>• Foster Collaborations: Strengthen connections and collaboration between military and civilian organizations to create a unified approach to crisis management.​</a:t>
            </a:r>
          </a:p>
          <a:p>
            <a:r>
              <a:rPr lang="en-US" b="1" dirty="0"/>
              <a:t>Crafting a Customized Crisis Intercept Plan​</a:t>
            </a:r>
          </a:p>
          <a:p>
            <a:r>
              <a:rPr lang="en-US" dirty="0"/>
              <a:t>• Create a Strategic Map: Develop a personalized crisis intervention strategy for your community, complete with a detailed action plan to enhance care services.​</a:t>
            </a:r>
          </a:p>
          <a:p>
            <a:r>
              <a:rPr lang="en-US" b="1" dirty="0"/>
              <a:t>Establishing Crisis Coordination Protocols​</a:t>
            </a:r>
          </a:p>
          <a:p>
            <a:r>
              <a:rPr lang="en-US" dirty="0"/>
              <a:t>• Formulate Interagency Protocols: Develop and implement coordinated protocols across agencies to ensure smooth and effective crisis care management.​</a:t>
            </a:r>
          </a:p>
          <a:p>
            <a:r>
              <a:rPr lang="en-US" b="1" dirty="0"/>
              <a:t>Implementing Best Practices for Suicide Prevention​</a:t>
            </a:r>
          </a:p>
          <a:p>
            <a:r>
              <a:rPr lang="en-US" dirty="0"/>
              <a:t>• Adopt Proven Methods: Apply leading practices in suicide prevention, specifically tailored for Service Members, Veterans, and their Families (SMVF).</a:t>
            </a:r>
          </a:p>
          <a:p>
            <a:endParaRPr lang="en-US" dirty="0"/>
          </a:p>
        </p:txBody>
      </p:sp>
      <p:sp>
        <p:nvSpPr>
          <p:cNvPr id="4" name="Slide Number Placeholder 3"/>
          <p:cNvSpPr>
            <a:spLocks noGrp="1"/>
          </p:cNvSpPr>
          <p:nvPr>
            <p:ph type="sldNum" sz="quarter" idx="5"/>
          </p:nvPr>
        </p:nvSpPr>
        <p:spPr/>
        <p:txBody>
          <a:bodyPr/>
          <a:lstStyle/>
          <a:p>
            <a:fld id="{A8999562-C6D8-48FE-97A7-4588E5EDD88F}" type="slidenum">
              <a:rPr lang="en-US" smtClean="0"/>
              <a:t>25</a:t>
            </a:fld>
            <a:endParaRPr lang="en-US"/>
          </a:p>
        </p:txBody>
      </p:sp>
    </p:spTree>
    <p:extLst>
      <p:ext uri="{BB962C8B-B14F-4D97-AF65-F5344CB8AC3E}">
        <p14:creationId xmlns:p14="http://schemas.microsoft.com/office/powerpoint/2010/main" val="4237809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988 short number but overall impact of connections, MIRS peer to peer relationships (National statistics) Opioid overdose fatalities have dropped to their lowest level nationwide in three years, according to provisional data from the Centers for Disease Control and Prevention. National surveys compiled by the CDC show drug deaths declined by 10.6% from April 2023 to April 2024; MIH focused on in-patient care a home-based model and Alt2 Suicide….beyond the clinical but peer to peer support groups that have proven to be effective.</a:t>
            </a:r>
          </a:p>
        </p:txBody>
      </p:sp>
      <p:sp>
        <p:nvSpPr>
          <p:cNvPr id="4" name="Slide Number Placeholder 3"/>
          <p:cNvSpPr>
            <a:spLocks noGrp="1"/>
          </p:cNvSpPr>
          <p:nvPr>
            <p:ph type="sldNum" sz="quarter" idx="5"/>
          </p:nvPr>
        </p:nvSpPr>
        <p:spPr/>
        <p:txBody>
          <a:bodyPr/>
          <a:lstStyle/>
          <a:p>
            <a:fld id="{A8999562-C6D8-48FE-97A7-4588E5EDD88F}" type="slidenum">
              <a:rPr lang="en-US" smtClean="0"/>
              <a:t>27</a:t>
            </a:fld>
            <a:endParaRPr lang="en-US"/>
          </a:p>
        </p:txBody>
      </p:sp>
    </p:spTree>
    <p:extLst>
      <p:ext uri="{BB962C8B-B14F-4D97-AF65-F5344CB8AC3E}">
        <p14:creationId xmlns:p14="http://schemas.microsoft.com/office/powerpoint/2010/main" val="2090641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Alt2Su peer support groups are for anyone 18+ years old with personal experiences of suicidal thoughts or actions to talk about suicidal experiences and other forms of emotional distress without fear of being put through a crisis management system. Alt2 Suicide is being considered within IDOC in an among the veteran population through the Governors Challenge.</a:t>
            </a:r>
          </a:p>
        </p:txBody>
      </p:sp>
      <p:sp>
        <p:nvSpPr>
          <p:cNvPr id="4" name="Slide Number Placeholder 3"/>
          <p:cNvSpPr>
            <a:spLocks noGrp="1"/>
          </p:cNvSpPr>
          <p:nvPr>
            <p:ph type="sldNum" sz="quarter" idx="5"/>
          </p:nvPr>
        </p:nvSpPr>
        <p:spPr/>
        <p:txBody>
          <a:bodyPr/>
          <a:lstStyle/>
          <a:p>
            <a:fld id="{A8999562-C6D8-48FE-97A7-4588E5EDD88F}" type="slidenum">
              <a:rPr lang="en-US" smtClean="0"/>
              <a:t>28</a:t>
            </a:fld>
            <a:endParaRPr lang="en-US"/>
          </a:p>
        </p:txBody>
      </p:sp>
    </p:spTree>
    <p:extLst>
      <p:ext uri="{BB962C8B-B14F-4D97-AF65-F5344CB8AC3E}">
        <p14:creationId xmlns:p14="http://schemas.microsoft.com/office/powerpoint/2010/main" val="1390435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ptos" panose="020B0004020202020204" pitchFamily="34" charset="0"/>
              </a:rPr>
              <a:t>Picture a death by suicide as dropping a pebble in a pond. That pebble is going to initially cause a small ripple, and those ripples continually get bigger as they expand out across the body of water.</a:t>
            </a:r>
            <a:endParaRPr lang="en-US" dirty="0"/>
          </a:p>
        </p:txBody>
      </p:sp>
      <p:sp>
        <p:nvSpPr>
          <p:cNvPr id="4" name="Slide Number Placeholder 3"/>
          <p:cNvSpPr>
            <a:spLocks noGrp="1"/>
          </p:cNvSpPr>
          <p:nvPr>
            <p:ph type="sldNum" sz="quarter" idx="5"/>
          </p:nvPr>
        </p:nvSpPr>
        <p:spPr/>
        <p:txBody>
          <a:bodyPr/>
          <a:lstStyle/>
          <a:p>
            <a:fld id="{4B358AA2-B3B8-4E68-BA04-CE3F9CAF6DB3}" type="slidenum">
              <a:rPr lang="en-US" smtClean="0"/>
              <a:t>32</a:t>
            </a:fld>
            <a:endParaRPr lang="en-US"/>
          </a:p>
        </p:txBody>
      </p:sp>
    </p:spTree>
    <p:extLst>
      <p:ext uri="{BB962C8B-B14F-4D97-AF65-F5344CB8AC3E}">
        <p14:creationId xmlns:p14="http://schemas.microsoft.com/office/powerpoint/2010/main" val="146044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An upstream approach to suicide prevention is a way to leverage time and expand the opportunities for intervention from one single pivotal moment to a series of moments that might span years, months, weeks, or days. With the advantage of time to notice, reach out, engage, and connect – people experiencing increased stress, and the people who can support them, have more options. The idea behind an upstream approach is that rather than allow time to pass where a situation progresses to that pivotal point of crisis; systems, communities, people, and other support systems are there to provide access to resources and support to address situations as they arise before they escalate into a life-threatening crisis.</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EA9696CB-2AA5-42AD-83CC-2180ADFA2855}" type="slidenum">
              <a:rPr lang="en-US" smtClean="0"/>
              <a:t>3</a:t>
            </a:fld>
            <a:endParaRPr lang="en-US"/>
          </a:p>
        </p:txBody>
      </p:sp>
    </p:spTree>
    <p:extLst>
      <p:ext uri="{BB962C8B-B14F-4D97-AF65-F5344CB8AC3E}">
        <p14:creationId xmlns:p14="http://schemas.microsoft.com/office/powerpoint/2010/main" val="2072922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ptos" panose="020B0004020202020204" pitchFamily="34" charset="0"/>
              </a:rPr>
              <a:t>Impact is especially severe in small, tight-knit communities.</a:t>
            </a:r>
            <a:endParaRPr lang="en-US" dirty="0"/>
          </a:p>
        </p:txBody>
      </p:sp>
      <p:sp>
        <p:nvSpPr>
          <p:cNvPr id="4" name="Slide Number Placeholder 3"/>
          <p:cNvSpPr>
            <a:spLocks noGrp="1"/>
          </p:cNvSpPr>
          <p:nvPr>
            <p:ph type="sldNum" sz="quarter" idx="5"/>
          </p:nvPr>
        </p:nvSpPr>
        <p:spPr/>
        <p:txBody>
          <a:bodyPr/>
          <a:lstStyle/>
          <a:p>
            <a:fld id="{4B358AA2-B3B8-4E68-BA04-CE3F9CAF6DB3}" type="slidenum">
              <a:rPr lang="en-US" smtClean="0"/>
              <a:t>33</a:t>
            </a:fld>
            <a:endParaRPr lang="en-US"/>
          </a:p>
        </p:txBody>
      </p:sp>
    </p:spTree>
    <p:extLst>
      <p:ext uri="{BB962C8B-B14F-4D97-AF65-F5344CB8AC3E}">
        <p14:creationId xmlns:p14="http://schemas.microsoft.com/office/powerpoint/2010/main" val="3751882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ptos" panose="020B0004020202020204" pitchFamily="34" charset="0"/>
              </a:rPr>
              <a:t>Those of you living in the community know your community better than anyone from outside looking in. </a:t>
            </a:r>
            <a:endParaRPr lang="en-US" dirty="0"/>
          </a:p>
        </p:txBody>
      </p:sp>
      <p:sp>
        <p:nvSpPr>
          <p:cNvPr id="4" name="Slide Number Placeholder 3"/>
          <p:cNvSpPr>
            <a:spLocks noGrp="1"/>
          </p:cNvSpPr>
          <p:nvPr>
            <p:ph type="sldNum" sz="quarter" idx="5"/>
          </p:nvPr>
        </p:nvSpPr>
        <p:spPr/>
        <p:txBody>
          <a:bodyPr/>
          <a:lstStyle/>
          <a:p>
            <a:fld id="{4B358AA2-B3B8-4E68-BA04-CE3F9CAF6DB3}" type="slidenum">
              <a:rPr lang="en-US" smtClean="0"/>
              <a:t>35</a:t>
            </a:fld>
            <a:endParaRPr lang="en-US"/>
          </a:p>
        </p:txBody>
      </p:sp>
    </p:spTree>
    <p:extLst>
      <p:ext uri="{BB962C8B-B14F-4D97-AF65-F5344CB8AC3E}">
        <p14:creationId xmlns:p14="http://schemas.microsoft.com/office/powerpoint/2010/main" val="501818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Currently Indiana has 6 counties with active teams, 8 that can respond, but not to the actual scene of the suicide, 11 in process and 10 that are interested. Many of the individuals on a loss team have lived experience with suicide and are able to reach out with understanding and empathy. </a:t>
            </a:r>
            <a:r>
              <a:rPr lang="en-US" sz="1800" b="0" i="0" dirty="0">
                <a:solidFill>
                  <a:srgbClr val="000000"/>
                </a:solidFill>
                <a:effectLst/>
                <a:latin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4B358AA2-B3B8-4E68-BA04-CE3F9CAF6DB3}" type="slidenum">
              <a:rPr lang="en-US" smtClean="0"/>
              <a:t>37</a:t>
            </a:fld>
            <a:endParaRPr lang="en-US"/>
          </a:p>
        </p:txBody>
      </p:sp>
    </p:spTree>
    <p:extLst>
      <p:ext uri="{BB962C8B-B14F-4D97-AF65-F5344CB8AC3E}">
        <p14:creationId xmlns:p14="http://schemas.microsoft.com/office/powerpoint/2010/main" val="2654654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ptos" panose="020B0004020202020204" pitchFamily="34" charset="0"/>
              </a:rPr>
              <a:t>Communities and local agencies can do somethings as small as sending postcards to the bereaved or something large scale as a support group. Just letting those individuals going through loss that they are not alone can do so much to help.</a:t>
            </a:r>
            <a:endParaRPr lang="en-US" dirty="0"/>
          </a:p>
        </p:txBody>
      </p:sp>
      <p:sp>
        <p:nvSpPr>
          <p:cNvPr id="4" name="Slide Number Placeholder 3"/>
          <p:cNvSpPr>
            <a:spLocks noGrp="1"/>
          </p:cNvSpPr>
          <p:nvPr>
            <p:ph type="sldNum" sz="quarter" idx="5"/>
          </p:nvPr>
        </p:nvSpPr>
        <p:spPr/>
        <p:txBody>
          <a:bodyPr/>
          <a:lstStyle/>
          <a:p>
            <a:fld id="{4B358AA2-B3B8-4E68-BA04-CE3F9CAF6DB3}" type="slidenum">
              <a:rPr lang="en-US" smtClean="0"/>
              <a:t>39</a:t>
            </a:fld>
            <a:endParaRPr lang="en-US"/>
          </a:p>
        </p:txBody>
      </p:sp>
    </p:spTree>
    <p:extLst>
      <p:ext uri="{BB962C8B-B14F-4D97-AF65-F5344CB8AC3E}">
        <p14:creationId xmlns:p14="http://schemas.microsoft.com/office/powerpoint/2010/main" val="4155364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ptos" panose="020B0004020202020204" pitchFamily="34" charset="0"/>
              </a:rPr>
              <a:t>As you can see in the Tragedy Assistance Program for Survivors - TAPS data from 2023, they have been able to connect to many individuals who are survivors of suicide loss. The map is showing military survivors in Indiana. The brighter blue dots are the areas that have a higher population that is connected to TAPS. This just helps to show how important it is to have postvention resources in our communities due to how many lives a death by suicide touches. </a:t>
            </a:r>
            <a:endParaRPr lang="en-US" dirty="0"/>
          </a:p>
        </p:txBody>
      </p:sp>
      <p:sp>
        <p:nvSpPr>
          <p:cNvPr id="4" name="Slide Number Placeholder 3"/>
          <p:cNvSpPr>
            <a:spLocks noGrp="1"/>
          </p:cNvSpPr>
          <p:nvPr>
            <p:ph type="sldNum" sz="quarter" idx="5"/>
          </p:nvPr>
        </p:nvSpPr>
        <p:spPr/>
        <p:txBody>
          <a:bodyPr/>
          <a:lstStyle/>
          <a:p>
            <a:fld id="{4B358AA2-B3B8-4E68-BA04-CE3F9CAF6DB3}" type="slidenum">
              <a:rPr lang="en-US" smtClean="0"/>
              <a:t>40</a:t>
            </a:fld>
            <a:endParaRPr lang="en-US"/>
          </a:p>
        </p:txBody>
      </p:sp>
    </p:spTree>
    <p:extLst>
      <p:ext uri="{BB962C8B-B14F-4D97-AF65-F5344CB8AC3E}">
        <p14:creationId xmlns:p14="http://schemas.microsoft.com/office/powerpoint/2010/main" val="3047149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ptos" panose="020B0004020202020204" pitchFamily="34" charset="0"/>
              </a:rPr>
              <a:t>The counties in green have groups that are specific to those that their lives have been touched by suicide. </a:t>
            </a:r>
            <a:r>
              <a:rPr lang="en-US" sz="1200" b="0" i="0" dirty="0">
                <a:solidFill>
                  <a:srgbClr val="000000"/>
                </a:solidFill>
                <a:effectLst/>
                <a:latin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4B358AA2-B3B8-4E68-BA04-CE3F9CAF6DB3}" type="slidenum">
              <a:rPr lang="en-US" smtClean="0"/>
              <a:t>41</a:t>
            </a:fld>
            <a:endParaRPr lang="en-US"/>
          </a:p>
        </p:txBody>
      </p:sp>
    </p:spTree>
    <p:extLst>
      <p:ext uri="{BB962C8B-B14F-4D97-AF65-F5344CB8AC3E}">
        <p14:creationId xmlns:p14="http://schemas.microsoft.com/office/powerpoint/2010/main" val="2118078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333333"/>
                </a:solidFill>
                <a:effectLst/>
                <a:latin typeface="Rethink Sans"/>
              </a:rPr>
              <a:t>Exposure to trauma can disrupt brain development and interfere with a child’s ability to academically succeed. The Handle with Care (HWC) program is a </a:t>
            </a:r>
            <a:r>
              <a:rPr lang="en-US" sz="1200" b="0" i="0" u="sng" strike="noStrike" dirty="0">
                <a:solidFill>
                  <a:srgbClr val="0563C1"/>
                </a:solidFill>
                <a:effectLst/>
                <a:latin typeface="Rethink Sans"/>
                <a:hlinkClick r:id="rId3"/>
              </a:rPr>
              <a:t>notification system</a:t>
            </a:r>
            <a:r>
              <a:rPr lang="en-US" sz="1200" b="0" i="0" u="none" strike="noStrike" dirty="0">
                <a:solidFill>
                  <a:srgbClr val="333333"/>
                </a:solidFill>
                <a:effectLst/>
                <a:latin typeface="Rethink Sans"/>
              </a:rPr>
              <a:t> that enables law enforcement and other first responders to notify schools when a child has been at the scene of a potentially traumatic event, allowing schools and mental health partners to provide trauma-sensitive support. By ensuring children have safe, stable, and nurturing environments for healthy development and learning, the potential effects of trauma can be mitigated.</a:t>
            </a:r>
            <a:r>
              <a:rPr lang="en-US" sz="1200" b="0" i="0" dirty="0">
                <a:solidFill>
                  <a:srgbClr val="444444"/>
                </a:solidFill>
                <a:effectLst/>
                <a:latin typeface="Rethink Sans"/>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Rethink Sans"/>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595959"/>
                </a:solidFill>
                <a:effectLst/>
                <a:latin typeface="Rethink Sans"/>
              </a:rPr>
              <a:t>If law enforcement or first responders encounter a child during a call, that child’s name and three words, </a:t>
            </a:r>
            <a:r>
              <a:rPr lang="en-US" sz="1200" b="1" i="0" u="none" strike="noStrike" dirty="0">
                <a:solidFill>
                  <a:srgbClr val="595959"/>
                </a:solidFill>
                <a:effectLst/>
                <a:latin typeface="Rethink Sans"/>
              </a:rPr>
              <a:t>Handle with Care</a:t>
            </a:r>
            <a:r>
              <a:rPr lang="en-US" sz="1200" b="0" i="0" u="none" strike="noStrike" dirty="0">
                <a:solidFill>
                  <a:srgbClr val="595959"/>
                </a:solidFill>
                <a:effectLst/>
                <a:latin typeface="Rethink Sans"/>
              </a:rPr>
              <a:t>, are forwarded to the school/childcare agency before school the next day. The school implements individual, class and whole school trauma-sensitive curricula so that traumatized children are “Handled with Care". If a child needs more intervention, on-site trauma-focused mental healthcare is available at the school.</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358AA2-B3B8-4E68-BA04-CE3F9CAF6DB3}" type="slidenum">
              <a:rPr lang="en-US" smtClean="0"/>
              <a:t>42</a:t>
            </a:fld>
            <a:endParaRPr lang="en-US"/>
          </a:p>
        </p:txBody>
      </p:sp>
    </p:spTree>
    <p:extLst>
      <p:ext uri="{BB962C8B-B14F-4D97-AF65-F5344CB8AC3E}">
        <p14:creationId xmlns:p14="http://schemas.microsoft.com/office/powerpoint/2010/main" val="3765498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ptos" panose="020B0004020202020204" pitchFamily="34" charset="0"/>
              </a:rPr>
              <a:t>Purple star designated schools are required to have designated staff member at the school who serves as the liaison for service members, veterans, students and families. This staff member is required to complete specific training. The school will have a dedicated webpage to provide recognition and resources, a public military display, and will host an annual military program. There are also specifications for the school board to have passed a resolution supporting military students and families. Lastly the school will guarantee an interview for military service members and their immediate family member who meet the minimum qualification for job openings within the school. </a:t>
            </a:r>
            <a:endParaRPr lang="en-US" dirty="0"/>
          </a:p>
        </p:txBody>
      </p:sp>
      <p:sp>
        <p:nvSpPr>
          <p:cNvPr id="4" name="Slide Number Placeholder 3"/>
          <p:cNvSpPr>
            <a:spLocks noGrp="1"/>
          </p:cNvSpPr>
          <p:nvPr>
            <p:ph type="sldNum" sz="quarter" idx="5"/>
          </p:nvPr>
        </p:nvSpPr>
        <p:spPr/>
        <p:txBody>
          <a:bodyPr/>
          <a:lstStyle/>
          <a:p>
            <a:fld id="{4B358AA2-B3B8-4E68-BA04-CE3F9CAF6DB3}" type="slidenum">
              <a:rPr lang="en-US" smtClean="0"/>
              <a:t>43</a:t>
            </a:fld>
            <a:endParaRPr lang="en-US"/>
          </a:p>
        </p:txBody>
      </p:sp>
    </p:spTree>
    <p:extLst>
      <p:ext uri="{BB962C8B-B14F-4D97-AF65-F5344CB8AC3E}">
        <p14:creationId xmlns:p14="http://schemas.microsoft.com/office/powerpoint/2010/main" val="146299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Curating-select, organize, and present (online content, merchandise, information, etc.), typically using professional or expert knowledge.</a:t>
            </a:r>
          </a:p>
          <a:p>
            <a:r>
              <a:rPr lang="en-US" dirty="0">
                <a:latin typeface="Calibri"/>
                <a:ea typeface="Calibri"/>
                <a:cs typeface="Calibri"/>
              </a:rPr>
              <a:t>As you can see, we are all pieces of the puzzle coming together with our unique knowledge, information and skills. </a:t>
            </a:r>
          </a:p>
          <a:p>
            <a:endParaRPr lang="en-US" dirty="0">
              <a:latin typeface="Calibri"/>
              <a:ea typeface="Calibri"/>
              <a:cs typeface="Calibri"/>
            </a:endParaRPr>
          </a:p>
          <a:p>
            <a:r>
              <a:rPr lang="en-US" dirty="0">
                <a:latin typeface="Calibri"/>
                <a:ea typeface="Calibri"/>
                <a:cs typeface="Calibri"/>
              </a:rPr>
              <a:t>Read Quote</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EA9696CB-2AA5-42AD-83CC-2180ADFA2855}" type="slidenum">
              <a:rPr lang="en-US" smtClean="0"/>
              <a:t>4</a:t>
            </a:fld>
            <a:endParaRPr lang="en-US"/>
          </a:p>
        </p:txBody>
      </p:sp>
    </p:spTree>
    <p:extLst>
      <p:ext uri="{BB962C8B-B14F-4D97-AF65-F5344CB8AC3E}">
        <p14:creationId xmlns:p14="http://schemas.microsoft.com/office/powerpoint/2010/main" val="3589275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veteran is a person who served in the U.S. military, naval, or air service and was discharged or released under conditions other than dishonorable. This includes: </a:t>
            </a:r>
          </a:p>
          <a:p>
            <a:pPr marL="285750" indent="-285750">
              <a:buFont typeface="Arial"/>
              <a:buChar char="•"/>
            </a:pPr>
            <a:r>
              <a:rPr lang="en-US"/>
              <a:t>Active duty </a:t>
            </a:r>
          </a:p>
          <a:p>
            <a:pPr marL="285750" indent="-285750">
              <a:buFont typeface="Arial"/>
              <a:buChar char="•"/>
            </a:pPr>
            <a:r>
              <a:rPr lang="en-US"/>
              <a:t>Active duty for training (ADT) </a:t>
            </a:r>
          </a:p>
          <a:p>
            <a:pPr marL="285750" indent="-285750">
              <a:buFont typeface="Arial"/>
              <a:buChar char="•"/>
            </a:pPr>
            <a:r>
              <a:rPr lang="en-US"/>
              <a:t>Inactive duty for training (IADT) </a:t>
            </a:r>
          </a:p>
          <a:p>
            <a:pPr marL="285750" indent="-285750">
              <a:buFont typeface="Arial"/>
              <a:buChar char="•"/>
            </a:pPr>
            <a:r>
              <a:rPr lang="en-US"/>
              <a:t>Reservists or members of the National Guard called to federal active duty </a:t>
            </a:r>
          </a:p>
          <a:p>
            <a:r>
              <a:rPr lang="en-US"/>
              <a:t>The term "veteran" comes from the Latin word </a:t>
            </a:r>
            <a:r>
              <a:rPr lang="en-US" err="1"/>
              <a:t>veteranus</a:t>
            </a:r>
            <a:r>
              <a:rPr lang="en-US"/>
              <a:t>, which means "old" or "of long experience". The word was first used in 1509.</a:t>
            </a:r>
          </a:p>
          <a:p>
            <a:endParaRPr lang="en-US">
              <a:latin typeface="Aptos" panose="02110004020202020204"/>
              <a:ea typeface="Calibri"/>
              <a:cs typeface="Calibri"/>
            </a:endParaRPr>
          </a:p>
          <a:p>
            <a:r>
              <a:rPr lang="en-US"/>
              <a:t>“Beware of an old man in a profession where men usually die young.</a:t>
            </a:r>
          </a:p>
          <a:p>
            <a:r>
              <a:rPr lang="en-US"/>
              <a:t>Old warriors did not get old by accident; they got old by being wise, having the right knowledge, and being tough. Never underestimate an old man who has grown up in a rough profession or a rough environment.</a:t>
            </a:r>
          </a:p>
          <a:p>
            <a:r>
              <a:rPr lang="en-US"/>
              <a:t>These men have been around. They have done things, and experienced things, that you probably have never even thought about. They are tough, their minds are tough, and they have the knowledge, the skill, and the will to finish the job"</a:t>
            </a:r>
          </a:p>
          <a:p>
            <a:r>
              <a:rPr lang="en-US"/>
              <a:t>-Bohdi Sanders</a:t>
            </a:r>
          </a:p>
          <a:p>
            <a:endParaRPr lang="en-US"/>
          </a:p>
          <a:p>
            <a:endParaRPr lang="en-US">
              <a:latin typeface="Aptos"/>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EA9696CB-2AA5-42AD-83CC-2180ADFA2855}" type="slidenum">
              <a:rPr lang="en-US" smtClean="0"/>
              <a:t>5</a:t>
            </a:fld>
            <a:endParaRPr lang="en-US"/>
          </a:p>
        </p:txBody>
      </p:sp>
    </p:spTree>
    <p:extLst>
      <p:ext uri="{BB962C8B-B14F-4D97-AF65-F5344CB8AC3E}">
        <p14:creationId xmlns:p14="http://schemas.microsoft.com/office/powerpoint/2010/main" val="70130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4 distinctive ways that we want to connect our vets. Those are Vet to Vet or Peer to Peer, Vet to Self, Community to Vet and Vet to Community. If you are like me, those are all just words on a screen, but what does it really mean? </a:t>
            </a:r>
          </a:p>
        </p:txBody>
      </p:sp>
      <p:sp>
        <p:nvSpPr>
          <p:cNvPr id="4" name="Slide Number Placeholder 3"/>
          <p:cNvSpPr>
            <a:spLocks noGrp="1"/>
          </p:cNvSpPr>
          <p:nvPr>
            <p:ph type="sldNum" sz="quarter" idx="5"/>
          </p:nvPr>
        </p:nvSpPr>
        <p:spPr/>
        <p:txBody>
          <a:bodyPr/>
          <a:lstStyle/>
          <a:p>
            <a:fld id="{EA9696CB-2AA5-42AD-83CC-2180ADFA2855}" type="slidenum">
              <a:rPr lang="en-US" smtClean="0"/>
              <a:t>6</a:t>
            </a:fld>
            <a:endParaRPr lang="en-US"/>
          </a:p>
        </p:txBody>
      </p:sp>
    </p:spTree>
    <p:extLst>
      <p:ext uri="{BB962C8B-B14F-4D97-AF65-F5344CB8AC3E}">
        <p14:creationId xmlns:p14="http://schemas.microsoft.com/office/powerpoint/2010/main" val="1108558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Vet to vet connection: The connection that can happen when veterans come together around a common interest.  Building social support systems with Veterans in the community is an important part of ensuring Veterans’ overall health. Veterans Socials enhance communication and foster bonds among Veterans and others in the community. They are a place to meet friends, find resources, and have fun with other Veterans and community members. These Socials come in many forms, and we encourage hosts to shape them based on attendees’ needs and preferences. Some examples of Vet to Vet connections are coffee meetups or shooting clubs, Service based like neighborhood cleanups, clinical like therapy groups. This picture is one of our NPP's that I will discuss later, Goat Locker Racing. </a:t>
            </a:r>
          </a:p>
          <a:p>
            <a:endParaRPr lang="en-US"/>
          </a:p>
          <a:p>
            <a:r>
              <a:rPr lang="en-US"/>
              <a:t>Goat Locker Racing is an online racing community of veterans and first responders. Their races are broadcasted online and it is an opportunity for veterans to come together over a common interest which is online racing. </a:t>
            </a:r>
          </a:p>
          <a:p>
            <a:endParaRPr lang="en-US"/>
          </a:p>
          <a:p>
            <a:r>
              <a:rPr lang="en-US"/>
              <a:t>Community to veteran connection is a way to support veterans by celebrating them in your community. Memorial Day, 4th of July and Veterans Day events are great ways to celebrate the Veterans in your community.  This can help veterans transition to civilian life and feel less isolated by showing them that you appreciate the sacrifices that they have made. </a:t>
            </a:r>
          </a:p>
          <a:p>
            <a:endParaRPr lang="en-US"/>
          </a:p>
          <a:p>
            <a:r>
              <a:rPr lang="en-US"/>
              <a:t>Vet to Community-Research shows that service provides benefits to military veterans, including: Comradery, Teamwork, Help addressing community needs, and A renewed sense of purpose.  Veterans unselfishly continue to volunteer their time and money to their communities. In 2020-21 — at the height of the pandemic — veterans </a:t>
            </a:r>
            <a:r>
              <a:rPr lang="en-US">
                <a:hlinkClick r:id="rId3"/>
              </a:rPr>
              <a:t>averaged</a:t>
            </a:r>
            <a:r>
              <a:rPr lang="en-US"/>
              <a:t> more volunteer hours per year than their civilian peers, according to the Veterans Civic Health Index. Even outside of military and veteran-focused organizations, veterans can be seen volunteering to aid disaster relief efforts, in youth mentorship and other community programs.</a:t>
            </a:r>
          </a:p>
          <a:p>
            <a:endParaRPr lang="en-US"/>
          </a:p>
          <a:p>
            <a:r>
              <a:rPr lang="en-US"/>
              <a:t>Vet to self- In an online article by the Social Security Administration, they state "Mental health is a critical aspect of overall well-being — it’s integral to our happiness. Mental health issues can significantly impact a person’s quality of life by making it difficult to work, maintain relationships, and enjoy activities that they love. For our nation’s veterans suffering from post-traumatic stress disorder (PTSD), depression, and anxiety, these effects can be even more pronounced."</a:t>
            </a:r>
          </a:p>
          <a:p>
            <a:r>
              <a:rPr lang="en-US"/>
              <a:t>The Department of Veterans Affairs (VA) reports that approximately 20% of veterans who served in Iraq or Afghanistan experience PTSD or depression. Unfortunately, many veterans don’t seek help due to the perceived stigma surrounding mental health issues. They may worry that they’ll be seen as weak or that their military careers could be negatively affected. This often leads to veterans suffering in silence.</a:t>
            </a:r>
          </a:p>
          <a:p>
            <a:endParaRPr lang="en-US"/>
          </a:p>
          <a:p>
            <a:r>
              <a:rPr lang="en-US"/>
              <a:t>One way to prioritize mental health is to practice self-care. This can include getting enough sleep, eating a healthy diet, exercising regularly, and engaging in joyful and fulfilling activities. It is also important to seek help when needed. This may mean talking to a trusted friend or family member, or consulting with a mental health professional.</a:t>
            </a:r>
          </a:p>
          <a:p>
            <a:r>
              <a:rPr lang="en-US"/>
              <a:t>In recent years, there has been a growing awareness of the importance of mental health. This has led to an increase in resources and support for people who are suffering – whether from an illness, trauma, or other circumstances.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EA9696CB-2AA5-42AD-83CC-2180ADFA2855}" type="slidenum">
              <a:rPr lang="en-US" smtClean="0"/>
              <a:t>7</a:t>
            </a:fld>
            <a:endParaRPr lang="en-US"/>
          </a:p>
        </p:txBody>
      </p:sp>
    </p:spTree>
    <p:extLst>
      <p:ext uri="{BB962C8B-B14F-4D97-AF65-F5344CB8AC3E}">
        <p14:creationId xmlns:p14="http://schemas.microsoft.com/office/powerpoint/2010/main" val="790720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Find SMVF-CG (Vet Community)</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EA9696CB-2AA5-42AD-83CC-2180ADFA2855}" type="slidenum">
              <a:rPr lang="en-US" smtClean="0"/>
              <a:t>8</a:t>
            </a:fld>
            <a:endParaRPr lang="en-US"/>
          </a:p>
        </p:txBody>
      </p:sp>
    </p:spTree>
    <p:extLst>
      <p:ext uri="{BB962C8B-B14F-4D97-AF65-F5344CB8AC3E}">
        <p14:creationId xmlns:p14="http://schemas.microsoft.com/office/powerpoint/2010/main" val="148711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 to $500</a:t>
            </a:r>
          </a:p>
          <a:p>
            <a:r>
              <a:rPr lang="en-US"/>
              <a:t>Must have a Vet Component</a:t>
            </a:r>
          </a:p>
          <a:p>
            <a:r>
              <a:rPr lang="en-US"/>
              <a:t>Can Be Existing Event or to Start One</a:t>
            </a:r>
          </a:p>
        </p:txBody>
      </p:sp>
      <p:sp>
        <p:nvSpPr>
          <p:cNvPr id="4" name="Slide Number Placeholder 3"/>
          <p:cNvSpPr>
            <a:spLocks noGrp="1"/>
          </p:cNvSpPr>
          <p:nvPr>
            <p:ph type="sldNum" sz="quarter" idx="5"/>
          </p:nvPr>
        </p:nvSpPr>
        <p:spPr/>
        <p:txBody>
          <a:bodyPr/>
          <a:lstStyle/>
          <a:p>
            <a:fld id="{EA9696CB-2AA5-42AD-83CC-2180ADFA2855}" type="slidenum">
              <a:rPr lang="en-US" smtClean="0"/>
              <a:t>9</a:t>
            </a:fld>
            <a:endParaRPr lang="en-US"/>
          </a:p>
        </p:txBody>
      </p:sp>
    </p:spTree>
    <p:extLst>
      <p:ext uri="{BB962C8B-B14F-4D97-AF65-F5344CB8AC3E}">
        <p14:creationId xmlns:p14="http://schemas.microsoft.com/office/powerpoint/2010/main" val="709965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Unique Opportunity</a:t>
            </a:r>
          </a:p>
        </p:txBody>
      </p:sp>
      <p:sp>
        <p:nvSpPr>
          <p:cNvPr id="4" name="Slide Number Placeholder 3"/>
          <p:cNvSpPr>
            <a:spLocks noGrp="1"/>
          </p:cNvSpPr>
          <p:nvPr>
            <p:ph type="sldNum" sz="quarter" idx="5"/>
          </p:nvPr>
        </p:nvSpPr>
        <p:spPr/>
        <p:txBody>
          <a:bodyPr/>
          <a:lstStyle/>
          <a:p>
            <a:fld id="{EA9696CB-2AA5-42AD-83CC-2180ADFA2855}" type="slidenum">
              <a:rPr lang="en-US" smtClean="0"/>
              <a:t>11</a:t>
            </a:fld>
            <a:endParaRPr lang="en-US"/>
          </a:p>
        </p:txBody>
      </p:sp>
    </p:spTree>
    <p:extLst>
      <p:ext uri="{BB962C8B-B14F-4D97-AF65-F5344CB8AC3E}">
        <p14:creationId xmlns:p14="http://schemas.microsoft.com/office/powerpoint/2010/main" val="3358925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860752-F303-4390-95CC-5A56A971145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244F3-E78E-451B-829F-33ADB57B2152}" type="slidenum">
              <a:rPr lang="en-US" smtClean="0"/>
              <a:t>‹#›</a:t>
            </a:fld>
            <a:endParaRPr lang="en-US"/>
          </a:p>
        </p:txBody>
      </p:sp>
    </p:spTree>
    <p:extLst>
      <p:ext uri="{BB962C8B-B14F-4D97-AF65-F5344CB8AC3E}">
        <p14:creationId xmlns:p14="http://schemas.microsoft.com/office/powerpoint/2010/main" val="3688452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60752-F303-4390-95CC-5A56A971145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244F3-E78E-451B-829F-33ADB57B2152}" type="slidenum">
              <a:rPr lang="en-US" smtClean="0"/>
              <a:t>‹#›</a:t>
            </a:fld>
            <a:endParaRPr lang="en-US"/>
          </a:p>
        </p:txBody>
      </p:sp>
    </p:spTree>
    <p:extLst>
      <p:ext uri="{BB962C8B-B14F-4D97-AF65-F5344CB8AC3E}">
        <p14:creationId xmlns:p14="http://schemas.microsoft.com/office/powerpoint/2010/main" val="2185133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60752-F303-4390-95CC-5A56A971145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244F3-E78E-451B-829F-33ADB57B2152}" type="slidenum">
              <a:rPr lang="en-US" smtClean="0"/>
              <a:t>‹#›</a:t>
            </a:fld>
            <a:endParaRPr lang="en-US"/>
          </a:p>
        </p:txBody>
      </p:sp>
    </p:spTree>
    <p:extLst>
      <p:ext uri="{BB962C8B-B14F-4D97-AF65-F5344CB8AC3E}">
        <p14:creationId xmlns:p14="http://schemas.microsoft.com/office/powerpoint/2010/main" val="2798649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60752-F303-4390-95CC-5A56A971145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244F3-E78E-451B-829F-33ADB57B2152}" type="slidenum">
              <a:rPr lang="en-US" smtClean="0"/>
              <a:t>‹#›</a:t>
            </a:fld>
            <a:endParaRPr lang="en-US"/>
          </a:p>
        </p:txBody>
      </p:sp>
    </p:spTree>
    <p:extLst>
      <p:ext uri="{BB962C8B-B14F-4D97-AF65-F5344CB8AC3E}">
        <p14:creationId xmlns:p14="http://schemas.microsoft.com/office/powerpoint/2010/main" val="1064499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860752-F303-4390-95CC-5A56A971145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1244F3-E78E-451B-829F-33ADB57B2152}" type="slidenum">
              <a:rPr lang="en-US" smtClean="0"/>
              <a:t>‹#›</a:t>
            </a:fld>
            <a:endParaRPr lang="en-US"/>
          </a:p>
        </p:txBody>
      </p:sp>
    </p:spTree>
    <p:extLst>
      <p:ext uri="{BB962C8B-B14F-4D97-AF65-F5344CB8AC3E}">
        <p14:creationId xmlns:p14="http://schemas.microsoft.com/office/powerpoint/2010/main" val="1287345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60752-F303-4390-95CC-5A56A9711459}"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1244F3-E78E-451B-829F-33ADB57B2152}" type="slidenum">
              <a:rPr lang="en-US" smtClean="0"/>
              <a:t>‹#›</a:t>
            </a:fld>
            <a:endParaRPr lang="en-US"/>
          </a:p>
        </p:txBody>
      </p:sp>
    </p:spTree>
    <p:extLst>
      <p:ext uri="{BB962C8B-B14F-4D97-AF65-F5344CB8AC3E}">
        <p14:creationId xmlns:p14="http://schemas.microsoft.com/office/powerpoint/2010/main" val="4110808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860752-F303-4390-95CC-5A56A9711459}" type="datetimeFigureOut">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1244F3-E78E-451B-829F-33ADB57B2152}" type="slidenum">
              <a:rPr lang="en-US" smtClean="0"/>
              <a:t>‹#›</a:t>
            </a:fld>
            <a:endParaRPr lang="en-US"/>
          </a:p>
        </p:txBody>
      </p:sp>
    </p:spTree>
    <p:extLst>
      <p:ext uri="{BB962C8B-B14F-4D97-AF65-F5344CB8AC3E}">
        <p14:creationId xmlns:p14="http://schemas.microsoft.com/office/powerpoint/2010/main" val="2615387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860752-F303-4390-95CC-5A56A9711459}" type="datetimeFigureOut">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1244F3-E78E-451B-829F-33ADB57B2152}" type="slidenum">
              <a:rPr lang="en-US" smtClean="0"/>
              <a:t>‹#›</a:t>
            </a:fld>
            <a:endParaRPr lang="en-US"/>
          </a:p>
        </p:txBody>
      </p:sp>
    </p:spTree>
    <p:extLst>
      <p:ext uri="{BB962C8B-B14F-4D97-AF65-F5344CB8AC3E}">
        <p14:creationId xmlns:p14="http://schemas.microsoft.com/office/powerpoint/2010/main" val="60418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60752-F303-4390-95CC-5A56A9711459}" type="datetimeFigureOut">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1244F3-E78E-451B-829F-33ADB57B2152}" type="slidenum">
              <a:rPr lang="en-US" smtClean="0"/>
              <a:t>‹#›</a:t>
            </a:fld>
            <a:endParaRPr lang="en-US"/>
          </a:p>
        </p:txBody>
      </p:sp>
    </p:spTree>
    <p:extLst>
      <p:ext uri="{BB962C8B-B14F-4D97-AF65-F5344CB8AC3E}">
        <p14:creationId xmlns:p14="http://schemas.microsoft.com/office/powerpoint/2010/main" val="106846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860752-F303-4390-95CC-5A56A9711459}"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1244F3-E78E-451B-829F-33ADB57B2152}" type="slidenum">
              <a:rPr lang="en-US" smtClean="0"/>
              <a:t>‹#›</a:t>
            </a:fld>
            <a:endParaRPr lang="en-US"/>
          </a:p>
        </p:txBody>
      </p:sp>
    </p:spTree>
    <p:extLst>
      <p:ext uri="{BB962C8B-B14F-4D97-AF65-F5344CB8AC3E}">
        <p14:creationId xmlns:p14="http://schemas.microsoft.com/office/powerpoint/2010/main" val="151571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860752-F303-4390-95CC-5A56A9711459}"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1244F3-E78E-451B-829F-33ADB57B2152}" type="slidenum">
              <a:rPr lang="en-US" smtClean="0"/>
              <a:t>‹#›</a:t>
            </a:fld>
            <a:endParaRPr lang="en-US"/>
          </a:p>
        </p:txBody>
      </p:sp>
    </p:spTree>
    <p:extLst>
      <p:ext uri="{BB962C8B-B14F-4D97-AF65-F5344CB8AC3E}">
        <p14:creationId xmlns:p14="http://schemas.microsoft.com/office/powerpoint/2010/main" val="2791568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60752-F303-4390-95CC-5A56A9711459}" type="datetimeFigureOut">
              <a:rPr lang="en-US" smtClean="0"/>
              <a:t>10/17/2024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244F3-E78E-451B-829F-33ADB57B2152}" type="slidenum">
              <a:rPr lang="en-US" smtClean="0"/>
              <a:t>‹#›</a:t>
            </a:fld>
            <a:endParaRPr lang="en-US"/>
          </a:p>
        </p:txBody>
      </p:sp>
    </p:spTree>
    <p:extLst>
      <p:ext uri="{BB962C8B-B14F-4D97-AF65-F5344CB8AC3E}">
        <p14:creationId xmlns:p14="http://schemas.microsoft.com/office/powerpoint/2010/main" val="541823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jpe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5.sv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44.sv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hyperlink" Target="https://www.in.gov/fssa/dmha/update-on-988-in-indiana/" TargetMode="External"/><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3.png"/><Relationship Id="rId5" Type="http://schemas.openxmlformats.org/officeDocument/2006/relationships/hyperlink" Target="https://alt2su-nsw.net/about/" TargetMode="External"/><Relationship Id="rId10" Type="http://schemas.openxmlformats.org/officeDocument/2006/relationships/image" Target="../media/image62.png"/><Relationship Id="rId4" Type="http://schemas.openxmlformats.org/officeDocument/2006/relationships/hyperlink" Target="https://www.in.gov/fssa/dmha/files/MIRS-RFF-FAQ.pdf" TargetMode="External"/><Relationship Id="rId9" Type="http://schemas.openxmlformats.org/officeDocument/2006/relationships/image" Target="../media/image61.jpeg"/><Relationship Id="rId1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wildfloweralliance.org/" TargetMode="Externa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allianceofhope.org/for-professionals/what-is-suicide-postvention/" TargetMode="Externa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00354A70-8E3C-E5FD-8FB4-D296F1555C2B}"/>
              </a:ext>
            </a:extLst>
          </p:cNvPr>
          <p:cNvSpPr>
            <a:spLocks/>
          </p:cNvSpPr>
          <p:nvPr/>
        </p:nvSpPr>
        <p:spPr>
          <a:xfrm rot="16200000">
            <a:off x="9357484" y="4085296"/>
            <a:ext cx="2610810" cy="2684707"/>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4280679-1083-8E82-D55E-FAD8E11E9BF7}"/>
              </a:ext>
            </a:extLst>
          </p:cNvPr>
          <p:cNvSpPr txBox="1"/>
          <p:nvPr/>
        </p:nvSpPr>
        <p:spPr>
          <a:xfrm>
            <a:off x="742538" y="1052289"/>
            <a:ext cx="5352608" cy="23322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dirty="0">
                <a:solidFill>
                  <a:srgbClr val="D6A300"/>
                </a:solidFill>
                <a:latin typeface="Times New Roman" pitchFamily="18" charset="0"/>
                <a:cs typeface="Times New Roman" pitchFamily="18" charset="0"/>
              </a:rPr>
              <a:t>Indiana’s</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3600" dirty="0">
                <a:solidFill>
                  <a:srgbClr val="D6A300"/>
                </a:solidFill>
                <a:latin typeface="Times New Roman" pitchFamily="18" charset="0"/>
                <a:cs typeface="Times New Roman" pitchFamily="18" charset="0"/>
              </a:rPr>
              <a:t>Governor’s Challenge</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3600" dirty="0">
                <a:solidFill>
                  <a:srgbClr val="D6A300"/>
                </a:solidFill>
                <a:latin typeface="Times New Roman" pitchFamily="18" charset="0"/>
                <a:cs typeface="Times New Roman" pitchFamily="18" charset="0"/>
              </a:rPr>
              <a:t>To Prevent Suicide Among Service Members, Veterans, their Families and Caregivers (SMVF-CG)</a:t>
            </a:r>
            <a:endParaRPr kumimoji="0" lang="en-US" sz="3600" b="0" i="0" u="none" strike="noStrike" kern="1200" cap="none" spc="0" normalizeH="0" baseline="0" noProof="0" dirty="0">
              <a:ln>
                <a:noFill/>
              </a:ln>
              <a:solidFill>
                <a:srgbClr val="D6A300"/>
              </a:solidFill>
              <a:effectLst/>
              <a:uLnTx/>
              <a:uFillTx/>
              <a:latin typeface="Times New Roman" pitchFamily="18" charset="0"/>
              <a:ea typeface="+mj-ea"/>
              <a:cs typeface="Times New Roman" pitchFamily="18" charset="0"/>
            </a:endParaRPr>
          </a:p>
        </p:txBody>
      </p:sp>
      <p:sp>
        <p:nvSpPr>
          <p:cNvPr id="7" name="TextBox 6">
            <a:extLst>
              <a:ext uri="{FF2B5EF4-FFF2-40B4-BE49-F238E27FC236}">
                <a16:creationId xmlns:a16="http://schemas.microsoft.com/office/drawing/2014/main" id="{8E77244F-5B46-C157-727F-B305C14AAD1C}"/>
              </a:ext>
            </a:extLst>
          </p:cNvPr>
          <p:cNvSpPr txBox="1"/>
          <p:nvPr/>
        </p:nvSpPr>
        <p:spPr>
          <a:xfrm>
            <a:off x="862202" y="4332502"/>
            <a:ext cx="5113279" cy="1877437"/>
          </a:xfrm>
          <a:prstGeom prst="rect">
            <a:avLst/>
          </a:prstGeom>
          <a:noFill/>
        </p:spPr>
        <p:txBody>
          <a:bodyPr wrap="square">
            <a:spAutoFit/>
          </a:bodyPr>
          <a:lstStyle/>
          <a:p>
            <a:r>
              <a:rPr lang="en-US" dirty="0">
                <a:solidFill>
                  <a:srgbClr val="002060"/>
                </a:solidFill>
              </a:rPr>
              <a:t>Effective suicide prevention takes a combination of people, effort, and imagination.  TOGETHER we can achieve far-reaching statewide improvements in policy, practice, and implementation.</a:t>
            </a:r>
          </a:p>
          <a:p>
            <a:pPr algn="r"/>
            <a:r>
              <a:rPr lang="en-US" sz="4000" dirty="0">
                <a:solidFill>
                  <a:srgbClr val="FFC000"/>
                </a:solidFill>
              </a:rPr>
              <a:t>Join us. </a:t>
            </a:r>
            <a:endParaRPr lang="en-US" sz="2800" i="1" dirty="0">
              <a:solidFill>
                <a:srgbClr val="FFC000"/>
              </a:solidFill>
            </a:endParaRPr>
          </a:p>
        </p:txBody>
      </p:sp>
      <p:pic>
        <p:nvPicPr>
          <p:cNvPr id="9" name="Picture 8" descr="Logo&#10;&#10;Description automatically generated">
            <a:extLst>
              <a:ext uri="{FF2B5EF4-FFF2-40B4-BE49-F238E27FC236}">
                <a16:creationId xmlns:a16="http://schemas.microsoft.com/office/drawing/2014/main" id="{0A4E4C10-5310-CC4F-CFCB-89981CBCE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923" y="1096661"/>
            <a:ext cx="5113278" cy="5113278"/>
          </a:xfrm>
          <a:prstGeom prst="rect">
            <a:avLst/>
          </a:prstGeom>
        </p:spPr>
      </p:pic>
    </p:spTree>
    <p:extLst>
      <p:ext uri="{BB962C8B-B14F-4D97-AF65-F5344CB8AC3E}">
        <p14:creationId xmlns:p14="http://schemas.microsoft.com/office/powerpoint/2010/main" val="2796325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pic>
        <p:nvPicPr>
          <p:cNvPr id="17" name="Picture 16">
            <a:extLst>
              <a:ext uri="{FF2B5EF4-FFF2-40B4-BE49-F238E27FC236}">
                <a16:creationId xmlns:a16="http://schemas.microsoft.com/office/drawing/2014/main" id="{73D5047C-F60E-EDEE-91EE-020426FBF54C}"/>
              </a:ext>
            </a:extLst>
          </p:cNvPr>
          <p:cNvPicPr>
            <a:picLocks noChangeAspect="1"/>
          </p:cNvPicPr>
          <p:nvPr/>
        </p:nvPicPr>
        <p:blipFill>
          <a:blip r:embed="rId3"/>
          <a:stretch>
            <a:fillRect/>
          </a:stretch>
        </p:blipFill>
        <p:spPr>
          <a:xfrm>
            <a:off x="2188283" y="443886"/>
            <a:ext cx="7628076" cy="5892689"/>
          </a:xfrm>
          <a:prstGeom prst="rect">
            <a:avLst/>
          </a:prstGeom>
        </p:spPr>
      </p:pic>
      <p:sp>
        <p:nvSpPr>
          <p:cNvPr id="18" name="TextBox 17">
            <a:extLst>
              <a:ext uri="{FF2B5EF4-FFF2-40B4-BE49-F238E27FC236}">
                <a16:creationId xmlns:a16="http://schemas.microsoft.com/office/drawing/2014/main" id="{B542AA2F-5F3B-1287-35EF-DC175C6E5B45}"/>
              </a:ext>
            </a:extLst>
          </p:cNvPr>
          <p:cNvSpPr txBox="1">
            <a:spLocks/>
          </p:cNvSpPr>
          <p:nvPr/>
        </p:nvSpPr>
        <p:spPr>
          <a:xfrm>
            <a:off x="443591" y="421001"/>
            <a:ext cx="1555631" cy="1077218"/>
          </a:xfrm>
          <a:prstGeom prst="rect">
            <a:avLst/>
          </a:prstGeom>
          <a:noFill/>
        </p:spPr>
        <p:txBody>
          <a:bodyPr wrap="square" rtlCol="0">
            <a:spAutoFit/>
          </a:bodyPr>
          <a:lstStyle/>
          <a:p>
            <a:r>
              <a:rPr lang="en-US" sz="3200" b="1">
                <a:solidFill>
                  <a:srgbClr val="002060"/>
                </a:solidFill>
              </a:rPr>
              <a:t>SMS</a:t>
            </a:r>
          </a:p>
          <a:p>
            <a:r>
              <a:rPr lang="en-US" sz="3200" b="1">
                <a:solidFill>
                  <a:srgbClr val="002060"/>
                </a:solidFill>
              </a:rPr>
              <a:t>Journey</a:t>
            </a:r>
          </a:p>
        </p:txBody>
      </p:sp>
    </p:spTree>
    <p:extLst>
      <p:ext uri="{BB962C8B-B14F-4D97-AF65-F5344CB8AC3E}">
        <p14:creationId xmlns:p14="http://schemas.microsoft.com/office/powerpoint/2010/main" val="533821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extBox 1">
            <a:extLst>
              <a:ext uri="{FF2B5EF4-FFF2-40B4-BE49-F238E27FC236}">
                <a16:creationId xmlns:a16="http://schemas.microsoft.com/office/drawing/2014/main" id="{4395BB56-1190-11A9-C4D4-D2C9673AA908}"/>
              </a:ext>
            </a:extLst>
          </p:cNvPr>
          <p:cNvSpPr txBox="1"/>
          <p:nvPr/>
        </p:nvSpPr>
        <p:spPr>
          <a:xfrm>
            <a:off x="342900" y="609600"/>
            <a:ext cx="5156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2060"/>
                </a:solidFill>
                <a:latin typeface="Calibri"/>
                <a:ea typeface="Calibri"/>
                <a:cs typeface="Calibri"/>
              </a:rPr>
              <a:t>Non-Profit Grant Recipients</a:t>
            </a:r>
          </a:p>
        </p:txBody>
      </p:sp>
      <p:sp>
        <p:nvSpPr>
          <p:cNvPr id="4" name="TextBox 3">
            <a:extLst>
              <a:ext uri="{FF2B5EF4-FFF2-40B4-BE49-F238E27FC236}">
                <a16:creationId xmlns:a16="http://schemas.microsoft.com/office/drawing/2014/main" id="{F6EB8331-68D9-C229-7D08-6AFD29ECF7E2}"/>
              </a:ext>
            </a:extLst>
          </p:cNvPr>
          <p:cNvSpPr txBox="1"/>
          <p:nvPr/>
        </p:nvSpPr>
        <p:spPr>
          <a:xfrm>
            <a:off x="516704" y="1545012"/>
            <a:ext cx="3519425" cy="4401205"/>
          </a:xfrm>
          <a:prstGeom prst="rect">
            <a:avLst/>
          </a:prstGeom>
          <a:noFill/>
        </p:spPr>
        <p:txBody>
          <a:bodyPr wrap="none" lIns="91440" tIns="45720" rIns="91440" bIns="45720" rtlCol="0" anchor="t">
            <a:spAutoFit/>
          </a:bodyPr>
          <a:lstStyle/>
          <a:p>
            <a:r>
              <a:rPr lang="en-US" sz="2000" b="1">
                <a:solidFill>
                  <a:srgbClr val="002060"/>
                </a:solidFill>
                <a:latin typeface="Calibri"/>
                <a:ea typeface="Calibri"/>
                <a:cs typeface="Calibri"/>
              </a:rPr>
              <a:t>Indy Vet to Vet</a:t>
            </a:r>
          </a:p>
          <a:p>
            <a:r>
              <a:rPr lang="en-US" sz="2000" b="1">
                <a:solidFill>
                  <a:srgbClr val="002060"/>
                </a:solidFill>
                <a:latin typeface="Calibri"/>
                <a:ea typeface="Calibri"/>
                <a:cs typeface="Calibri"/>
              </a:rPr>
              <a:t>Heroes Wildlife Adventures</a:t>
            </a:r>
          </a:p>
          <a:p>
            <a:r>
              <a:rPr lang="en-US" sz="2000" b="1">
                <a:solidFill>
                  <a:srgbClr val="002060"/>
                </a:solidFill>
                <a:latin typeface="Calibri"/>
                <a:ea typeface="Calibri"/>
                <a:cs typeface="Calibri"/>
              </a:rPr>
              <a:t>Veteran’s Support Council</a:t>
            </a:r>
          </a:p>
          <a:p>
            <a:r>
              <a:rPr lang="en-US" sz="2000" b="1">
                <a:solidFill>
                  <a:srgbClr val="002060"/>
                </a:solidFill>
                <a:latin typeface="Calibri"/>
                <a:ea typeface="Calibri"/>
                <a:cs typeface="Calibri"/>
              </a:rPr>
              <a:t>Recovery Café </a:t>
            </a:r>
          </a:p>
          <a:p>
            <a:r>
              <a:rPr lang="en-US" sz="2000" b="1">
                <a:solidFill>
                  <a:srgbClr val="002060"/>
                </a:solidFill>
                <a:latin typeface="Calibri"/>
                <a:ea typeface="Calibri"/>
                <a:cs typeface="Calibri"/>
              </a:rPr>
              <a:t>NAMI Indiana</a:t>
            </a:r>
          </a:p>
          <a:p>
            <a:r>
              <a:rPr lang="en-US" sz="2000" b="1">
                <a:solidFill>
                  <a:srgbClr val="002060"/>
                </a:solidFill>
                <a:latin typeface="Calibri"/>
                <a:ea typeface="Calibri"/>
                <a:cs typeface="Calibri"/>
              </a:rPr>
              <a:t>Goat Locker Racing</a:t>
            </a:r>
          </a:p>
          <a:p>
            <a:r>
              <a:rPr lang="en-US" sz="2000" b="1">
                <a:solidFill>
                  <a:srgbClr val="002060"/>
                </a:solidFill>
                <a:latin typeface="Calibri"/>
                <a:ea typeface="Calibri"/>
                <a:cs typeface="Calibri"/>
              </a:rPr>
              <a:t>DAV IN Service Foundation</a:t>
            </a:r>
          </a:p>
          <a:p>
            <a:r>
              <a:rPr lang="en-US" sz="2000" b="1">
                <a:solidFill>
                  <a:srgbClr val="002060"/>
                </a:solidFill>
                <a:latin typeface="Calibri"/>
                <a:ea typeface="Calibri"/>
                <a:cs typeface="Calibri"/>
              </a:rPr>
              <a:t>Mental Health America </a:t>
            </a:r>
          </a:p>
          <a:p>
            <a:r>
              <a:rPr lang="en-US" sz="2000" b="1">
                <a:solidFill>
                  <a:srgbClr val="002060"/>
                </a:solidFill>
                <a:latin typeface="Calibri"/>
                <a:ea typeface="Calibri"/>
                <a:cs typeface="Calibri"/>
              </a:rPr>
              <a:t>Creative Arts for Vets</a:t>
            </a:r>
          </a:p>
          <a:p>
            <a:r>
              <a:rPr lang="en-US" sz="2000" b="1">
                <a:solidFill>
                  <a:srgbClr val="002060"/>
                </a:solidFill>
                <a:latin typeface="Calibri"/>
                <a:ea typeface="Calibri"/>
                <a:cs typeface="Calibri"/>
              </a:rPr>
              <a:t>Haven for Healing</a:t>
            </a:r>
          </a:p>
          <a:p>
            <a:r>
              <a:rPr lang="en-US" sz="2000" b="1">
                <a:solidFill>
                  <a:srgbClr val="002060"/>
                </a:solidFill>
                <a:latin typeface="Calibri"/>
                <a:ea typeface="Calibri"/>
                <a:cs typeface="Calibri"/>
              </a:rPr>
              <a:t>Reboot Recovery</a:t>
            </a:r>
          </a:p>
          <a:p>
            <a:r>
              <a:rPr lang="en-US" sz="2000" b="1">
                <a:solidFill>
                  <a:srgbClr val="002060"/>
                </a:solidFill>
                <a:latin typeface="Calibri"/>
                <a:ea typeface="Calibri"/>
                <a:cs typeface="Calibri"/>
              </a:rPr>
              <a:t>Amazing Grace Equine Therapy</a:t>
            </a:r>
          </a:p>
          <a:p>
            <a:r>
              <a:rPr lang="en-US" sz="2000" b="1">
                <a:solidFill>
                  <a:srgbClr val="002060"/>
                </a:solidFill>
                <a:latin typeface="Calibri"/>
                <a:ea typeface="Calibri"/>
                <a:cs typeface="Calibri"/>
              </a:rPr>
              <a:t>Armed Service Arts Partnership</a:t>
            </a:r>
          </a:p>
          <a:p>
            <a:r>
              <a:rPr lang="en-US" sz="2000" b="1">
                <a:solidFill>
                  <a:srgbClr val="002060"/>
                </a:solidFill>
                <a:latin typeface="Calibri"/>
                <a:ea typeface="Calibri"/>
                <a:cs typeface="Calibri"/>
              </a:rPr>
              <a:t>Regional Health Systems</a:t>
            </a:r>
          </a:p>
        </p:txBody>
      </p:sp>
      <p:pic>
        <p:nvPicPr>
          <p:cNvPr id="16" name="Picture 15">
            <a:extLst>
              <a:ext uri="{FF2B5EF4-FFF2-40B4-BE49-F238E27FC236}">
                <a16:creationId xmlns:a16="http://schemas.microsoft.com/office/drawing/2014/main" id="{93D188E4-350E-8FDC-7CB3-C94CB716069D}"/>
              </a:ext>
            </a:extLst>
          </p:cNvPr>
          <p:cNvPicPr>
            <a:picLocks noChangeAspect="1"/>
          </p:cNvPicPr>
          <p:nvPr/>
        </p:nvPicPr>
        <p:blipFill>
          <a:blip r:embed="rId4"/>
          <a:stretch>
            <a:fillRect/>
          </a:stretch>
        </p:blipFill>
        <p:spPr>
          <a:xfrm>
            <a:off x="6100467" y="2489854"/>
            <a:ext cx="913357" cy="2510535"/>
          </a:xfrm>
          <a:prstGeom prst="rect">
            <a:avLst/>
          </a:prstGeom>
        </p:spPr>
      </p:pic>
      <p:pic>
        <p:nvPicPr>
          <p:cNvPr id="18" name="Picture 17">
            <a:extLst>
              <a:ext uri="{FF2B5EF4-FFF2-40B4-BE49-F238E27FC236}">
                <a16:creationId xmlns:a16="http://schemas.microsoft.com/office/drawing/2014/main" id="{9934B870-4C3B-666F-DD63-1209EF33533E}"/>
              </a:ext>
            </a:extLst>
          </p:cNvPr>
          <p:cNvPicPr>
            <a:picLocks noChangeAspect="1"/>
          </p:cNvPicPr>
          <p:nvPr/>
        </p:nvPicPr>
        <p:blipFill>
          <a:blip r:embed="rId5"/>
          <a:stretch>
            <a:fillRect/>
          </a:stretch>
        </p:blipFill>
        <p:spPr>
          <a:xfrm>
            <a:off x="8191264" y="425105"/>
            <a:ext cx="1559918" cy="1566788"/>
          </a:xfrm>
          <a:prstGeom prst="rect">
            <a:avLst/>
          </a:prstGeom>
        </p:spPr>
      </p:pic>
      <p:pic>
        <p:nvPicPr>
          <p:cNvPr id="20" name="Picture 19">
            <a:extLst>
              <a:ext uri="{FF2B5EF4-FFF2-40B4-BE49-F238E27FC236}">
                <a16:creationId xmlns:a16="http://schemas.microsoft.com/office/drawing/2014/main" id="{DEC5B943-FFF9-1B17-14F5-8F5B91749E49}"/>
              </a:ext>
            </a:extLst>
          </p:cNvPr>
          <p:cNvPicPr>
            <a:picLocks noChangeAspect="1"/>
          </p:cNvPicPr>
          <p:nvPr/>
        </p:nvPicPr>
        <p:blipFill>
          <a:blip r:embed="rId6"/>
          <a:stretch>
            <a:fillRect/>
          </a:stretch>
        </p:blipFill>
        <p:spPr>
          <a:xfrm>
            <a:off x="4438856" y="1115197"/>
            <a:ext cx="2724150" cy="866775"/>
          </a:xfrm>
          <a:prstGeom prst="rect">
            <a:avLst/>
          </a:prstGeom>
        </p:spPr>
      </p:pic>
      <p:pic>
        <p:nvPicPr>
          <p:cNvPr id="22" name="Picture 21">
            <a:extLst>
              <a:ext uri="{FF2B5EF4-FFF2-40B4-BE49-F238E27FC236}">
                <a16:creationId xmlns:a16="http://schemas.microsoft.com/office/drawing/2014/main" id="{8E4F251C-A896-382A-F25F-8BF45359EA2A}"/>
              </a:ext>
            </a:extLst>
          </p:cNvPr>
          <p:cNvPicPr>
            <a:picLocks noChangeAspect="1"/>
          </p:cNvPicPr>
          <p:nvPr/>
        </p:nvPicPr>
        <p:blipFill>
          <a:blip r:embed="rId7"/>
          <a:stretch>
            <a:fillRect/>
          </a:stretch>
        </p:blipFill>
        <p:spPr>
          <a:xfrm>
            <a:off x="9923572" y="778713"/>
            <a:ext cx="1994411" cy="1293180"/>
          </a:xfrm>
          <a:prstGeom prst="rect">
            <a:avLst/>
          </a:prstGeom>
        </p:spPr>
      </p:pic>
      <p:pic>
        <p:nvPicPr>
          <p:cNvPr id="24" name="Picture 23">
            <a:extLst>
              <a:ext uri="{FF2B5EF4-FFF2-40B4-BE49-F238E27FC236}">
                <a16:creationId xmlns:a16="http://schemas.microsoft.com/office/drawing/2014/main" id="{4A4852DB-03B5-8FAF-7BEB-7DE0095611BA}"/>
              </a:ext>
            </a:extLst>
          </p:cNvPr>
          <p:cNvPicPr>
            <a:picLocks noChangeAspect="1"/>
          </p:cNvPicPr>
          <p:nvPr/>
        </p:nvPicPr>
        <p:blipFill>
          <a:blip r:embed="rId8"/>
          <a:stretch>
            <a:fillRect/>
          </a:stretch>
        </p:blipFill>
        <p:spPr>
          <a:xfrm>
            <a:off x="6136104" y="5214867"/>
            <a:ext cx="2028825" cy="1066800"/>
          </a:xfrm>
          <a:prstGeom prst="rect">
            <a:avLst/>
          </a:prstGeom>
        </p:spPr>
      </p:pic>
      <p:pic>
        <p:nvPicPr>
          <p:cNvPr id="26" name="Picture 25">
            <a:extLst>
              <a:ext uri="{FF2B5EF4-FFF2-40B4-BE49-F238E27FC236}">
                <a16:creationId xmlns:a16="http://schemas.microsoft.com/office/drawing/2014/main" id="{56D84F78-9DE4-C7EA-1288-6E51D6C14E7C}"/>
              </a:ext>
            </a:extLst>
          </p:cNvPr>
          <p:cNvPicPr>
            <a:picLocks noChangeAspect="1"/>
          </p:cNvPicPr>
          <p:nvPr/>
        </p:nvPicPr>
        <p:blipFill>
          <a:blip r:embed="rId9"/>
          <a:stretch>
            <a:fillRect/>
          </a:stretch>
        </p:blipFill>
        <p:spPr>
          <a:xfrm>
            <a:off x="7080670" y="3183533"/>
            <a:ext cx="2287121" cy="866079"/>
          </a:xfrm>
          <a:prstGeom prst="rect">
            <a:avLst/>
          </a:prstGeom>
        </p:spPr>
      </p:pic>
      <p:pic>
        <p:nvPicPr>
          <p:cNvPr id="28" name="Picture 27">
            <a:extLst>
              <a:ext uri="{FF2B5EF4-FFF2-40B4-BE49-F238E27FC236}">
                <a16:creationId xmlns:a16="http://schemas.microsoft.com/office/drawing/2014/main" id="{0EEA4489-782A-3908-33F4-1AD60381A244}"/>
              </a:ext>
            </a:extLst>
          </p:cNvPr>
          <p:cNvPicPr>
            <a:picLocks noChangeAspect="1"/>
          </p:cNvPicPr>
          <p:nvPr/>
        </p:nvPicPr>
        <p:blipFill>
          <a:blip r:embed="rId10"/>
          <a:stretch>
            <a:fillRect/>
          </a:stretch>
        </p:blipFill>
        <p:spPr>
          <a:xfrm>
            <a:off x="8572864" y="2071018"/>
            <a:ext cx="1800225" cy="990600"/>
          </a:xfrm>
          <a:prstGeom prst="rect">
            <a:avLst/>
          </a:prstGeom>
        </p:spPr>
      </p:pic>
      <p:pic>
        <p:nvPicPr>
          <p:cNvPr id="30" name="Picture 29">
            <a:extLst>
              <a:ext uri="{FF2B5EF4-FFF2-40B4-BE49-F238E27FC236}">
                <a16:creationId xmlns:a16="http://schemas.microsoft.com/office/drawing/2014/main" id="{5AE401E5-961F-EDA5-E427-60071D590B96}"/>
              </a:ext>
            </a:extLst>
          </p:cNvPr>
          <p:cNvPicPr>
            <a:picLocks noChangeAspect="1"/>
          </p:cNvPicPr>
          <p:nvPr/>
        </p:nvPicPr>
        <p:blipFill>
          <a:blip r:embed="rId11"/>
          <a:stretch>
            <a:fillRect/>
          </a:stretch>
        </p:blipFill>
        <p:spPr>
          <a:xfrm>
            <a:off x="9401293" y="2896518"/>
            <a:ext cx="2511119" cy="1350618"/>
          </a:xfrm>
          <a:prstGeom prst="rect">
            <a:avLst/>
          </a:prstGeom>
        </p:spPr>
      </p:pic>
      <p:pic>
        <p:nvPicPr>
          <p:cNvPr id="32" name="Picture 31">
            <a:extLst>
              <a:ext uri="{FF2B5EF4-FFF2-40B4-BE49-F238E27FC236}">
                <a16:creationId xmlns:a16="http://schemas.microsoft.com/office/drawing/2014/main" id="{CEFC55AF-76A4-C8EE-BE5C-917B46EB28DA}"/>
              </a:ext>
            </a:extLst>
          </p:cNvPr>
          <p:cNvPicPr>
            <a:picLocks noChangeAspect="1"/>
          </p:cNvPicPr>
          <p:nvPr/>
        </p:nvPicPr>
        <p:blipFill>
          <a:blip r:embed="rId12"/>
          <a:stretch>
            <a:fillRect/>
          </a:stretch>
        </p:blipFill>
        <p:spPr>
          <a:xfrm>
            <a:off x="9362871" y="4335192"/>
            <a:ext cx="2295525" cy="666750"/>
          </a:xfrm>
          <a:prstGeom prst="rect">
            <a:avLst/>
          </a:prstGeom>
        </p:spPr>
      </p:pic>
      <p:pic>
        <p:nvPicPr>
          <p:cNvPr id="34" name="Picture 33">
            <a:extLst>
              <a:ext uri="{FF2B5EF4-FFF2-40B4-BE49-F238E27FC236}">
                <a16:creationId xmlns:a16="http://schemas.microsoft.com/office/drawing/2014/main" id="{EC86BDFB-C29B-E0D0-4587-BF750DFBC580}"/>
              </a:ext>
            </a:extLst>
          </p:cNvPr>
          <p:cNvPicPr>
            <a:picLocks noChangeAspect="1"/>
          </p:cNvPicPr>
          <p:nvPr/>
        </p:nvPicPr>
        <p:blipFill>
          <a:blip r:embed="rId13"/>
          <a:stretch>
            <a:fillRect/>
          </a:stretch>
        </p:blipFill>
        <p:spPr>
          <a:xfrm>
            <a:off x="8195642" y="4991975"/>
            <a:ext cx="2401082" cy="957735"/>
          </a:xfrm>
          <a:prstGeom prst="rect">
            <a:avLst/>
          </a:prstGeom>
        </p:spPr>
      </p:pic>
      <p:pic>
        <p:nvPicPr>
          <p:cNvPr id="36" name="Picture 35">
            <a:extLst>
              <a:ext uri="{FF2B5EF4-FFF2-40B4-BE49-F238E27FC236}">
                <a16:creationId xmlns:a16="http://schemas.microsoft.com/office/drawing/2014/main" id="{8FF1A261-AEF8-D24F-986C-F3C93F7B38CC}"/>
              </a:ext>
            </a:extLst>
          </p:cNvPr>
          <p:cNvPicPr>
            <a:picLocks noChangeAspect="1"/>
          </p:cNvPicPr>
          <p:nvPr/>
        </p:nvPicPr>
        <p:blipFill>
          <a:blip r:embed="rId14"/>
          <a:stretch>
            <a:fillRect/>
          </a:stretch>
        </p:blipFill>
        <p:spPr>
          <a:xfrm>
            <a:off x="4446500" y="4939047"/>
            <a:ext cx="2095500" cy="1057275"/>
          </a:xfrm>
          <a:prstGeom prst="rect">
            <a:avLst/>
          </a:prstGeom>
        </p:spPr>
      </p:pic>
      <p:pic>
        <p:nvPicPr>
          <p:cNvPr id="38" name="Picture 37">
            <a:extLst>
              <a:ext uri="{FF2B5EF4-FFF2-40B4-BE49-F238E27FC236}">
                <a16:creationId xmlns:a16="http://schemas.microsoft.com/office/drawing/2014/main" id="{6A59F22C-4D8A-5FDD-ADDE-3C5C92B1828E}"/>
              </a:ext>
            </a:extLst>
          </p:cNvPr>
          <p:cNvPicPr>
            <a:picLocks noChangeAspect="1"/>
          </p:cNvPicPr>
          <p:nvPr/>
        </p:nvPicPr>
        <p:blipFill>
          <a:blip r:embed="rId15"/>
          <a:stretch>
            <a:fillRect/>
          </a:stretch>
        </p:blipFill>
        <p:spPr>
          <a:xfrm>
            <a:off x="7152406" y="4242891"/>
            <a:ext cx="2326297" cy="698711"/>
          </a:xfrm>
          <a:prstGeom prst="rect">
            <a:avLst/>
          </a:prstGeom>
        </p:spPr>
      </p:pic>
      <p:pic>
        <p:nvPicPr>
          <p:cNvPr id="40" name="Picture 39">
            <a:extLst>
              <a:ext uri="{FF2B5EF4-FFF2-40B4-BE49-F238E27FC236}">
                <a16:creationId xmlns:a16="http://schemas.microsoft.com/office/drawing/2014/main" id="{7F164134-5715-6947-802F-F0C90309BD8C}"/>
              </a:ext>
            </a:extLst>
          </p:cNvPr>
          <p:cNvPicPr>
            <a:picLocks noChangeAspect="1"/>
          </p:cNvPicPr>
          <p:nvPr/>
        </p:nvPicPr>
        <p:blipFill>
          <a:blip r:embed="rId16"/>
          <a:stretch>
            <a:fillRect/>
          </a:stretch>
        </p:blipFill>
        <p:spPr>
          <a:xfrm>
            <a:off x="3385077" y="3205213"/>
            <a:ext cx="1624146" cy="1686734"/>
          </a:xfrm>
          <a:prstGeom prst="rect">
            <a:avLst/>
          </a:prstGeom>
        </p:spPr>
      </p:pic>
      <p:pic>
        <p:nvPicPr>
          <p:cNvPr id="42" name="Picture 41">
            <a:extLst>
              <a:ext uri="{FF2B5EF4-FFF2-40B4-BE49-F238E27FC236}">
                <a16:creationId xmlns:a16="http://schemas.microsoft.com/office/drawing/2014/main" id="{679278DA-0663-4E5D-A337-21FA51E4AA80}"/>
              </a:ext>
            </a:extLst>
          </p:cNvPr>
          <p:cNvPicPr>
            <a:picLocks noChangeAspect="1"/>
          </p:cNvPicPr>
          <p:nvPr/>
        </p:nvPicPr>
        <p:blipFill>
          <a:blip r:embed="rId17"/>
          <a:stretch>
            <a:fillRect/>
          </a:stretch>
        </p:blipFill>
        <p:spPr>
          <a:xfrm>
            <a:off x="4159641" y="2193533"/>
            <a:ext cx="1690209" cy="866774"/>
          </a:xfrm>
          <a:prstGeom prst="rect">
            <a:avLst/>
          </a:prstGeom>
        </p:spPr>
      </p:pic>
      <p:pic>
        <p:nvPicPr>
          <p:cNvPr id="44" name="Picture 43" descr="A qr code with a few black squares&#10;&#10;Description automatically generated">
            <a:extLst>
              <a:ext uri="{FF2B5EF4-FFF2-40B4-BE49-F238E27FC236}">
                <a16:creationId xmlns:a16="http://schemas.microsoft.com/office/drawing/2014/main" id="{0B0E3A2A-9CFC-655F-DD08-EB8193F9B42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85850" y="1813338"/>
            <a:ext cx="1371600" cy="1371600"/>
          </a:xfrm>
          <a:prstGeom prst="rect">
            <a:avLst/>
          </a:prstGeom>
        </p:spPr>
      </p:pic>
    </p:spTree>
    <p:extLst>
      <p:ext uri="{BB962C8B-B14F-4D97-AF65-F5344CB8AC3E}">
        <p14:creationId xmlns:p14="http://schemas.microsoft.com/office/powerpoint/2010/main" val="318295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3914E686-F1CA-5A94-2D1C-26640A856249}"/>
              </a:ext>
            </a:extLst>
          </p:cNvPr>
          <p:cNvSpPr>
            <a:spLocks/>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47251C07-B418-B2F7-2B7A-3F28A3417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extBox 1">
            <a:extLst>
              <a:ext uri="{FF2B5EF4-FFF2-40B4-BE49-F238E27FC236}">
                <a16:creationId xmlns:a16="http://schemas.microsoft.com/office/drawing/2014/main" id="{C563AB8D-2BBF-935C-0E0E-E5EEF6F259AD}"/>
              </a:ext>
            </a:extLst>
          </p:cNvPr>
          <p:cNvSpPr txBox="1"/>
          <p:nvPr/>
        </p:nvSpPr>
        <p:spPr>
          <a:xfrm>
            <a:off x="4700219" y="694655"/>
            <a:ext cx="5256491" cy="923330"/>
          </a:xfrm>
          <a:prstGeom prst="rect">
            <a:avLst/>
          </a:prstGeom>
          <a:noFill/>
        </p:spPr>
        <p:txBody>
          <a:bodyPr wrap="square">
            <a:spAutoFit/>
          </a:bodyPr>
          <a:lstStyle/>
          <a:p>
            <a:r>
              <a:rPr lang="en-US" sz="5400">
                <a:solidFill>
                  <a:srgbClr val="D6A300"/>
                </a:solidFill>
              </a:rPr>
              <a:t>You can JOIN IN. </a:t>
            </a:r>
          </a:p>
        </p:txBody>
      </p:sp>
      <p:sp>
        <p:nvSpPr>
          <p:cNvPr id="3" name="TextBox 2">
            <a:extLst>
              <a:ext uri="{FF2B5EF4-FFF2-40B4-BE49-F238E27FC236}">
                <a16:creationId xmlns:a16="http://schemas.microsoft.com/office/drawing/2014/main" id="{2B76269F-767B-7FB5-711B-C663D9A1A836}"/>
              </a:ext>
            </a:extLst>
          </p:cNvPr>
          <p:cNvSpPr txBox="1"/>
          <p:nvPr/>
        </p:nvSpPr>
        <p:spPr>
          <a:xfrm>
            <a:off x="3129280" y="1695607"/>
            <a:ext cx="8398370" cy="954107"/>
          </a:xfrm>
          <a:prstGeom prst="rect">
            <a:avLst/>
          </a:prstGeom>
          <a:noFill/>
        </p:spPr>
        <p:txBody>
          <a:bodyPr wrap="square">
            <a:spAutoFit/>
          </a:bodyPr>
          <a:lstStyle/>
          <a:p>
            <a:pPr algn="ctr"/>
            <a:r>
              <a:rPr lang="en-US" sz="2800" i="1">
                <a:solidFill>
                  <a:srgbClr val="002060"/>
                </a:solidFill>
                <a:latin typeface="AvenirNext"/>
              </a:rPr>
              <a:t>Indiana is making a difference, taking the lead, and changing lives.  Be a part of the team, Join IN.</a:t>
            </a:r>
            <a:endParaRPr lang="en-US" sz="2800">
              <a:solidFill>
                <a:srgbClr val="002060"/>
              </a:solidFill>
            </a:endParaRPr>
          </a:p>
        </p:txBody>
      </p:sp>
      <p:pic>
        <p:nvPicPr>
          <p:cNvPr id="13" name="Picture 12" descr="A picture containing text, vector graphics&#10;&#10;Description automatically generated">
            <a:extLst>
              <a:ext uri="{FF2B5EF4-FFF2-40B4-BE49-F238E27FC236}">
                <a16:creationId xmlns:a16="http://schemas.microsoft.com/office/drawing/2014/main" id="{9B20EF26-885A-9507-5466-65C4B833D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03" y="502893"/>
            <a:ext cx="2957819" cy="2957819"/>
          </a:xfrm>
          <a:prstGeom prst="rect">
            <a:avLst/>
          </a:prstGeom>
        </p:spPr>
      </p:pic>
      <p:pic>
        <p:nvPicPr>
          <p:cNvPr id="17" name="Picture 16">
            <a:extLst>
              <a:ext uri="{FF2B5EF4-FFF2-40B4-BE49-F238E27FC236}">
                <a16:creationId xmlns:a16="http://schemas.microsoft.com/office/drawing/2014/main" id="{25BC59D8-9AC2-BF78-9EC9-FF1FD7D5682E}"/>
              </a:ext>
            </a:extLst>
          </p:cNvPr>
          <p:cNvPicPr>
            <a:picLocks noChangeAspect="1"/>
          </p:cNvPicPr>
          <p:nvPr/>
        </p:nvPicPr>
        <p:blipFill>
          <a:blip r:embed="rId4"/>
          <a:stretch>
            <a:fillRect/>
          </a:stretch>
        </p:blipFill>
        <p:spPr>
          <a:xfrm>
            <a:off x="5782093" y="3767511"/>
            <a:ext cx="3970691" cy="2393955"/>
          </a:xfrm>
          <a:prstGeom prst="rect">
            <a:avLst/>
          </a:prstGeom>
        </p:spPr>
      </p:pic>
      <p:pic>
        <p:nvPicPr>
          <p:cNvPr id="19" name="Picture 18">
            <a:extLst>
              <a:ext uri="{FF2B5EF4-FFF2-40B4-BE49-F238E27FC236}">
                <a16:creationId xmlns:a16="http://schemas.microsoft.com/office/drawing/2014/main" id="{F2ED872F-4357-FDEC-67A3-A7062E0C06CE}"/>
              </a:ext>
            </a:extLst>
          </p:cNvPr>
          <p:cNvPicPr>
            <a:picLocks noChangeAspect="1"/>
          </p:cNvPicPr>
          <p:nvPr/>
        </p:nvPicPr>
        <p:blipFill>
          <a:blip r:embed="rId5"/>
          <a:stretch>
            <a:fillRect/>
          </a:stretch>
        </p:blipFill>
        <p:spPr>
          <a:xfrm>
            <a:off x="516193" y="3607415"/>
            <a:ext cx="4478922" cy="2716571"/>
          </a:xfrm>
          <a:prstGeom prst="rect">
            <a:avLst/>
          </a:prstGeom>
        </p:spPr>
      </p:pic>
    </p:spTree>
    <p:extLst>
      <p:ext uri="{BB962C8B-B14F-4D97-AF65-F5344CB8AC3E}">
        <p14:creationId xmlns:p14="http://schemas.microsoft.com/office/powerpoint/2010/main" val="1062082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00354A70-8E3C-E5FD-8FB4-D296F1555C2B}"/>
              </a:ext>
            </a:extLst>
          </p:cNvPr>
          <p:cNvSpPr>
            <a:spLocks/>
          </p:cNvSpPr>
          <p:nvPr/>
        </p:nvSpPr>
        <p:spPr>
          <a:xfrm rot="16200000">
            <a:off x="9357484" y="4085296"/>
            <a:ext cx="2610810" cy="2684707"/>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4280679-1083-8E82-D55E-FAD8E11E9BF7}"/>
              </a:ext>
            </a:extLst>
          </p:cNvPr>
          <p:cNvSpPr txBox="1"/>
          <p:nvPr/>
        </p:nvSpPr>
        <p:spPr>
          <a:xfrm>
            <a:off x="4852981" y="714106"/>
            <a:ext cx="6354949" cy="14730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srgbClr val="D6A300"/>
                </a:solidFill>
                <a:latin typeface="Times New Roman" pitchFamily="18" charset="0"/>
                <a:cs typeface="Times New Roman" pitchFamily="18" charset="0"/>
              </a:rPr>
              <a:t>Suicide Intervention</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srgbClr val="D6A300"/>
                </a:solidFill>
                <a:latin typeface="Times New Roman" pitchFamily="18" charset="0"/>
                <a:cs typeface="Times New Roman" pitchFamily="18" charset="0"/>
              </a:rPr>
              <a:t>at the Community Level</a:t>
            </a:r>
          </a:p>
        </p:txBody>
      </p:sp>
      <p:pic>
        <p:nvPicPr>
          <p:cNvPr id="9" name="Picture 8" descr="Logo&#10;&#10;Description automatically generated">
            <a:extLst>
              <a:ext uri="{FF2B5EF4-FFF2-40B4-BE49-F238E27FC236}">
                <a16:creationId xmlns:a16="http://schemas.microsoft.com/office/drawing/2014/main" id="{0A4E4C10-5310-CC4F-CFCB-89981CBCE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948" y="525761"/>
            <a:ext cx="3893347" cy="3893347"/>
          </a:xfrm>
          <a:prstGeom prst="rect">
            <a:avLst/>
          </a:prstGeom>
        </p:spPr>
      </p:pic>
      <p:sp>
        <p:nvSpPr>
          <p:cNvPr id="3" name="Subtitle 2">
            <a:extLst>
              <a:ext uri="{FF2B5EF4-FFF2-40B4-BE49-F238E27FC236}">
                <a16:creationId xmlns:a16="http://schemas.microsoft.com/office/drawing/2014/main" id="{C0F52C09-89F4-7EFD-2A6D-4BAA2A045323}"/>
              </a:ext>
            </a:extLst>
          </p:cNvPr>
          <p:cNvSpPr>
            <a:spLocks noGrp="1"/>
          </p:cNvSpPr>
          <p:nvPr/>
        </p:nvSpPr>
        <p:spPr>
          <a:xfrm>
            <a:off x="4098247" y="2241340"/>
            <a:ext cx="7864416" cy="27595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002060"/>
                </a:solidFill>
                <a:latin typeface="Times New Roman"/>
                <a:cs typeface="Times New Roman"/>
              </a:rPr>
              <a:t>Addressing the Mental Health Needs of Service Members, Veterans, Family, and Caregivers (SMVF-CG)</a:t>
            </a:r>
            <a:endParaRPr lang="en-US" dirty="0">
              <a:solidFill>
                <a:srgbClr val="002060"/>
              </a:solidFill>
              <a:latin typeface="Times New Roman"/>
              <a:ea typeface="Calibri"/>
              <a:cs typeface="Times New Roman"/>
            </a:endParaRPr>
          </a:p>
          <a:p>
            <a:pPr marL="0" lvl="0" indent="0" rtl="0">
              <a:spcBef>
                <a:spcPts val="0"/>
              </a:spcBef>
              <a:spcAft>
                <a:spcPts val="0"/>
              </a:spcAft>
              <a:buNone/>
            </a:pPr>
            <a:endParaRPr lang="en-US" sz="2400" dirty="0">
              <a:solidFill>
                <a:schemeClr val="dk2"/>
              </a:solidFill>
              <a:latin typeface="Times New Roman"/>
              <a:ea typeface="Calibri"/>
              <a:cs typeface="Calibri"/>
            </a:endParaRPr>
          </a:p>
          <a:p>
            <a:pPr>
              <a:spcBef>
                <a:spcPts val="0"/>
              </a:spcBef>
            </a:pPr>
            <a:r>
              <a:rPr lang="en-US" sz="2000" b="1" dirty="0">
                <a:solidFill>
                  <a:srgbClr val="D6A300"/>
                </a:solidFill>
                <a:latin typeface="Times New Roman"/>
                <a:ea typeface="Calibri"/>
                <a:cs typeface="Calibri"/>
              </a:rPr>
              <a:t>Obadiah Smith Jr </a:t>
            </a:r>
          </a:p>
          <a:p>
            <a:pPr marL="0" lvl="0" indent="0" rtl="0">
              <a:spcBef>
                <a:spcPts val="0"/>
              </a:spcBef>
              <a:spcAft>
                <a:spcPts val="0"/>
              </a:spcAft>
              <a:buNone/>
            </a:pPr>
            <a:r>
              <a:rPr lang="en-US" sz="2000" b="1" dirty="0">
                <a:solidFill>
                  <a:srgbClr val="D6A300"/>
                </a:solidFill>
                <a:latin typeface="Times New Roman"/>
                <a:ea typeface="Calibri"/>
                <a:cs typeface="Calibri"/>
                <a:sym typeface="Calibri"/>
              </a:rPr>
              <a:t>Veteran Suicide Prevention Director</a:t>
            </a:r>
            <a:endParaRPr lang="en-US" sz="2000" b="1" dirty="0">
              <a:solidFill>
                <a:srgbClr val="D6A300"/>
              </a:solidFill>
              <a:latin typeface="Times New Roman"/>
              <a:ea typeface="Calibri"/>
              <a:cs typeface="Calibri"/>
            </a:endParaRPr>
          </a:p>
          <a:p>
            <a:pPr>
              <a:spcBef>
                <a:spcPts val="0"/>
              </a:spcBef>
            </a:pPr>
            <a:r>
              <a:rPr lang="en-US" sz="2000" b="1" dirty="0">
                <a:solidFill>
                  <a:srgbClr val="D6A300"/>
                </a:solidFill>
                <a:latin typeface="Times New Roman"/>
                <a:ea typeface="Calibri"/>
                <a:cs typeface="Calibri"/>
              </a:rPr>
              <a:t>Division of Mental Health and Addiction</a:t>
            </a:r>
          </a:p>
          <a:p>
            <a:pPr>
              <a:spcBef>
                <a:spcPts val="0"/>
              </a:spcBef>
            </a:pPr>
            <a:r>
              <a:rPr lang="en-US" sz="2000" b="1" dirty="0">
                <a:solidFill>
                  <a:srgbClr val="D6A300"/>
                </a:solidFill>
                <a:latin typeface="Times New Roman"/>
                <a:ea typeface="Calibri"/>
                <a:cs typeface="Calibri"/>
              </a:rPr>
              <a:t>DMHA</a:t>
            </a:r>
          </a:p>
          <a:p>
            <a:pPr>
              <a:spcBef>
                <a:spcPts val="0"/>
              </a:spcBef>
            </a:pPr>
            <a:endParaRPr lang="en-US" b="1" dirty="0">
              <a:solidFill>
                <a:srgbClr val="D6A300"/>
              </a:solidFill>
              <a:latin typeface="Times New Roman"/>
              <a:ea typeface="Calibri"/>
              <a:cs typeface="Calibri"/>
            </a:endParaRPr>
          </a:p>
        </p:txBody>
      </p:sp>
      <p:sp>
        <p:nvSpPr>
          <p:cNvPr id="4" name="TextBox 7">
            <a:extLst>
              <a:ext uri="{FF2B5EF4-FFF2-40B4-BE49-F238E27FC236}">
                <a16:creationId xmlns:a16="http://schemas.microsoft.com/office/drawing/2014/main" id="{268E3D39-8019-5449-1854-F8CB4CF122A7}"/>
              </a:ext>
            </a:extLst>
          </p:cNvPr>
          <p:cNvSpPr txBox="1"/>
          <p:nvPr/>
        </p:nvSpPr>
        <p:spPr>
          <a:xfrm>
            <a:off x="2211976" y="4747319"/>
            <a:ext cx="6810103" cy="132343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71500" indent="-571500" defTabSz="914400">
              <a:buFont typeface="Arial" panose="020B0604020202020204" pitchFamily="34" charset="0"/>
              <a:buChar char="•"/>
              <a:defRPr/>
            </a:pPr>
            <a:r>
              <a:rPr lang="en-US" sz="4000" b="1" dirty="0">
                <a:solidFill>
                  <a:srgbClr val="002060"/>
                </a:solidFill>
                <a:latin typeface="Times New Roman"/>
                <a:cs typeface="Times New Roman"/>
              </a:rPr>
              <a:t>Crisis</a:t>
            </a:r>
            <a:r>
              <a:rPr kumimoji="0" lang="en-US" sz="4000" b="1" i="0" u="none" strike="noStrike" kern="1200" cap="none" spc="0" normalizeH="0" baseline="0" noProof="0" dirty="0">
                <a:ln>
                  <a:noFill/>
                </a:ln>
                <a:solidFill>
                  <a:srgbClr val="002060"/>
                </a:solidFill>
                <a:effectLst/>
                <a:uLnTx/>
                <a:uFillTx/>
                <a:latin typeface="Times New Roman"/>
                <a:cs typeface="Times New Roman"/>
              </a:rPr>
              <a:t> Intervention</a:t>
            </a:r>
          </a:p>
          <a:p>
            <a:pPr marL="571500" indent="-571500" defTabSz="914400">
              <a:buFont typeface="Arial" panose="020B0604020202020204" pitchFamily="34" charset="0"/>
              <a:buChar char="•"/>
              <a:defRPr/>
            </a:pPr>
            <a:r>
              <a:rPr lang="en-US" sz="4000" b="1" dirty="0">
                <a:solidFill>
                  <a:srgbClr val="002060"/>
                </a:solidFill>
                <a:latin typeface="Times New Roman"/>
                <a:cs typeface="Times New Roman"/>
              </a:rPr>
              <a:t>Crisis</a:t>
            </a:r>
            <a:r>
              <a:rPr kumimoji="0" lang="en-US" sz="4000" b="1" i="0" u="none" strike="noStrike" kern="1200" cap="none" spc="0" normalizeH="0" baseline="0" noProof="0" dirty="0">
                <a:ln>
                  <a:noFill/>
                </a:ln>
                <a:solidFill>
                  <a:srgbClr val="002060"/>
                </a:solidFill>
                <a:effectLst/>
                <a:uLnTx/>
                <a:uFillTx/>
                <a:latin typeface="Times New Roman"/>
                <a:cs typeface="Times New Roman"/>
              </a:rPr>
              <a:t> Intercept Mapping </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spTree>
    <p:extLst>
      <p:ext uri="{BB962C8B-B14F-4D97-AF65-F5344CB8AC3E}">
        <p14:creationId xmlns:p14="http://schemas.microsoft.com/office/powerpoint/2010/main" val="2704556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C5B46BF9-98DC-AD5D-F59D-EF6BDC5DF84F}"/>
              </a:ext>
            </a:extLst>
          </p:cNvPr>
          <p:cNvSpPr txBox="1">
            <a:spLocks/>
          </p:cNvSpPr>
          <p:nvPr/>
        </p:nvSpPr>
        <p:spPr>
          <a:xfrm>
            <a:off x="343948" y="244389"/>
            <a:ext cx="5279408"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Intervention </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sp>
        <p:nvSpPr>
          <p:cNvPr id="3" name="Text Placeholder 3">
            <a:extLst>
              <a:ext uri="{FF2B5EF4-FFF2-40B4-BE49-F238E27FC236}">
                <a16:creationId xmlns:a16="http://schemas.microsoft.com/office/drawing/2014/main" id="{E184EA8D-58B4-5A8F-5014-295731253325}"/>
              </a:ext>
            </a:extLst>
          </p:cNvPr>
          <p:cNvSpPr txBox="1">
            <a:spLocks/>
          </p:cNvSpPr>
          <p:nvPr/>
        </p:nvSpPr>
        <p:spPr>
          <a:xfrm>
            <a:off x="1414292" y="2781160"/>
            <a:ext cx="5961867" cy="2800642"/>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Times New Roman"/>
                <a:cs typeface="Times New Roman"/>
              </a:rPr>
              <a:t>"Crisis intervention is not just about saving lives; it's about offering hope, empathy, understanding, and support to those in the darkest moments of their lives. Together, we can be the beacon of hope and light that guides individuals to healing, resilience and well being”</a:t>
            </a:r>
            <a:r>
              <a:rPr kumimoji="0" lang="en-US" sz="2000" b="0" i="0" u="none" strike="noStrike" kern="1200" cap="none" spc="0" normalizeH="0" baseline="0" noProof="0" dirty="0">
                <a:ln>
                  <a:noFill/>
                </a:ln>
                <a:solidFill>
                  <a:srgbClr val="002060"/>
                </a:solidFill>
                <a:effectLst/>
                <a:uLnTx/>
                <a:uFillTx/>
                <a:latin typeface="Times New Roman"/>
                <a:cs typeface="Times New Roman"/>
              </a:rPr>
              <a:t>    </a:t>
            </a:r>
            <a:endParaRPr lang="en-US" sz="2000" b="0" i="0" u="none" strike="noStrike" kern="1200" cap="none" spc="0" normalizeH="0" baseline="0" noProof="0" dirty="0">
              <a:ln>
                <a:noFill/>
              </a:ln>
              <a:solidFill>
                <a:srgbClr val="002060"/>
              </a:solidFill>
              <a:effectLst/>
              <a:uLnTx/>
              <a:uFillTx/>
              <a:latin typeface="Times New Roman"/>
              <a:cs typeface="Times New Roman"/>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Times New Roman"/>
                <a:cs typeface="Times New Roman"/>
              </a:rPr>
              <a:t>                                                          Obadiah Smith Jr </a:t>
            </a:r>
            <a:endParaRPr lang="en-US" sz="2000" b="0" i="0" u="none" strike="noStrike" kern="1200" cap="none" spc="0" normalizeH="0" baseline="0" noProof="0" dirty="0">
              <a:ln>
                <a:noFill/>
              </a:ln>
              <a:solidFill>
                <a:srgbClr val="002060"/>
              </a:solidFill>
              <a:effectLst/>
              <a:uLnTx/>
              <a:uFillTx/>
              <a:latin typeface="Times New Roman"/>
              <a:cs typeface="Times New Roman"/>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C192653D-1BCE-0D47-C310-194622DBC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5480" y="1286249"/>
            <a:ext cx="4619625" cy="218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21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EE88B344-908F-FB17-4AE5-0E5A4168D5A7}"/>
              </a:ext>
            </a:extLst>
          </p:cNvPr>
          <p:cNvSpPr txBox="1">
            <a:spLocks/>
          </p:cNvSpPr>
          <p:nvPr/>
        </p:nvSpPr>
        <p:spPr>
          <a:xfrm>
            <a:off x="343948" y="244389"/>
            <a:ext cx="5279408"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Intervention </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pic>
        <p:nvPicPr>
          <p:cNvPr id="3074" name="Picture 2" descr="A close-up of a hand&#10;&#10;Description automatically generated">
            <a:extLst>
              <a:ext uri="{FF2B5EF4-FFF2-40B4-BE49-F238E27FC236}">
                <a16:creationId xmlns:a16="http://schemas.microsoft.com/office/drawing/2014/main" id="{90AC058F-ABD6-51FF-7129-FA21545DE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06" y="2392678"/>
            <a:ext cx="5010150" cy="2371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9EF1E9A6-4F83-44BF-5846-588C48ADAFD7}"/>
              </a:ext>
            </a:extLst>
          </p:cNvPr>
          <p:cNvSpPr txBox="1">
            <a:spLocks/>
          </p:cNvSpPr>
          <p:nvPr/>
        </p:nvSpPr>
        <p:spPr>
          <a:xfrm>
            <a:off x="6096000" y="1023061"/>
            <a:ext cx="5458838" cy="4495870"/>
          </a:xfrm>
          <a:prstGeom prst="rect">
            <a:avLst/>
          </a:prstGeom>
        </p:spPr>
        <p:txBody>
          <a:bodyPr vert="horz" lIns="91440" tIns="45720" rIns="91440" bIns="45720"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Times New Roman"/>
                <a:cs typeface="Times New Roman"/>
              </a:rPr>
              <a:t>Crisis: </a:t>
            </a:r>
            <a:r>
              <a:rPr kumimoji="0" lang="en-US" sz="2400" b="0" i="0" u="none" strike="noStrike" kern="1200" cap="none" spc="0" normalizeH="0" baseline="0" noProof="0" dirty="0">
                <a:ln>
                  <a:noFill/>
                </a:ln>
                <a:solidFill>
                  <a:srgbClr val="002060"/>
                </a:solidFill>
                <a:effectLst/>
                <a:uLnTx/>
                <a:uFillTx/>
                <a:latin typeface="Times New Roman"/>
                <a:cs typeface="Times New Roman"/>
              </a:rPr>
              <a:t> borrowed from the Latin, which in turn was borrowed from the Greek  </a:t>
            </a:r>
            <a:r>
              <a:rPr kumimoji="0" lang="en-US" sz="2400" b="0" i="0" u="none" strike="noStrike" kern="1200" cap="none" spc="0" normalizeH="0" baseline="0" noProof="0" dirty="0" err="1">
                <a:ln>
                  <a:noFill/>
                </a:ln>
                <a:solidFill>
                  <a:srgbClr val="002060"/>
                </a:solidFill>
                <a:effectLst/>
                <a:uLnTx/>
                <a:uFillTx/>
                <a:latin typeface="Times New Roman"/>
                <a:cs typeface="Times New Roman"/>
              </a:rPr>
              <a:t>krinō</a:t>
            </a:r>
            <a:r>
              <a:rPr kumimoji="0" lang="en-US" sz="2400" b="0" i="0" u="none" strike="noStrike" kern="1200" cap="none" spc="0" normalizeH="0" baseline="0" noProof="0" dirty="0">
                <a:ln>
                  <a:noFill/>
                </a:ln>
                <a:solidFill>
                  <a:srgbClr val="002060"/>
                </a:solidFill>
                <a:effectLst/>
                <a:uLnTx/>
                <a:uFillTx/>
                <a:latin typeface="Times New Roman"/>
                <a:cs typeface="Times New Roman"/>
              </a:rPr>
              <a:t>, which means 'distinguish, choose, decide'.</a:t>
            </a:r>
            <a:endParaRPr lang="en-US" sz="2400" b="1" i="0" u="none" strike="noStrike" kern="1200" cap="none" spc="0" normalizeH="0" baseline="0" noProof="0" dirty="0">
              <a:ln>
                <a:noFill/>
              </a:ln>
              <a:solidFill>
                <a:srgbClr val="002060"/>
              </a:solidFill>
              <a:effectLst/>
              <a:uLnTx/>
              <a:uFillTx/>
              <a:latin typeface="Times New Roman"/>
              <a:cs typeface="Times New Roman"/>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Times New Roman"/>
                <a:cs typeface="Times New Roman"/>
              </a:rPr>
              <a:t>Intervention: </a:t>
            </a:r>
            <a:r>
              <a:rPr kumimoji="0" lang="en-US" sz="2400" b="0" i="0" u="none" strike="noStrike" kern="1200" cap="none" spc="0" normalizeH="0" baseline="0" noProof="0" dirty="0">
                <a:ln>
                  <a:noFill/>
                </a:ln>
                <a:solidFill>
                  <a:srgbClr val="002060"/>
                </a:solidFill>
                <a:effectLst/>
                <a:uLnTx/>
                <a:uFillTx/>
                <a:latin typeface="Times New Roman"/>
                <a:cs typeface="Times New Roman"/>
              </a:rPr>
              <a:t> the Latin word </a:t>
            </a:r>
            <a:r>
              <a:rPr kumimoji="0" lang="en-US" sz="2400" b="0" i="0" u="none" strike="noStrike" kern="1200" cap="none" spc="0" normalizeH="0" baseline="0" noProof="0" dirty="0" err="1">
                <a:ln>
                  <a:noFill/>
                </a:ln>
                <a:solidFill>
                  <a:srgbClr val="002060"/>
                </a:solidFill>
                <a:effectLst/>
                <a:uLnTx/>
                <a:uFillTx/>
                <a:latin typeface="Times New Roman"/>
                <a:cs typeface="Times New Roman"/>
              </a:rPr>
              <a:t>intervenire</a:t>
            </a:r>
            <a:r>
              <a:rPr kumimoji="0" lang="en-US" sz="2400" b="0" i="0" u="none" strike="noStrike" kern="1200" cap="none" spc="0" normalizeH="0" baseline="0" noProof="0" dirty="0">
                <a:ln>
                  <a:noFill/>
                </a:ln>
                <a:solidFill>
                  <a:srgbClr val="002060"/>
                </a:solidFill>
                <a:effectLst/>
                <a:uLnTx/>
                <a:uFillTx/>
                <a:latin typeface="Times New Roman"/>
                <a:cs typeface="Times New Roman"/>
              </a:rPr>
              <a:t>, which means "to come between".</a:t>
            </a:r>
            <a:endParaRPr lang="en-US" sz="2400" b="0" i="0" u="none" strike="noStrike" kern="1200" cap="none" spc="0" normalizeH="0" baseline="0" noProof="0" dirty="0">
              <a:ln>
                <a:noFill/>
              </a:ln>
              <a:solidFill>
                <a:srgbClr val="002060"/>
              </a:solidFill>
              <a:effectLst/>
              <a:uLnTx/>
              <a:uFillTx/>
              <a:latin typeface="Times New Roman"/>
              <a:cs typeface="Times New Roman"/>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628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EE88B344-908F-FB17-4AE5-0E5A4168D5A7}"/>
              </a:ext>
            </a:extLst>
          </p:cNvPr>
          <p:cNvSpPr txBox="1">
            <a:spLocks/>
          </p:cNvSpPr>
          <p:nvPr/>
        </p:nvSpPr>
        <p:spPr>
          <a:xfrm>
            <a:off x="343948" y="244389"/>
            <a:ext cx="5279408"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Intervention </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sp>
        <p:nvSpPr>
          <p:cNvPr id="3" name="TextBox 2">
            <a:extLst>
              <a:ext uri="{FF2B5EF4-FFF2-40B4-BE49-F238E27FC236}">
                <a16:creationId xmlns:a16="http://schemas.microsoft.com/office/drawing/2014/main" id="{ADFB5B96-DD7B-3307-443B-6A2D07D86EBA}"/>
              </a:ext>
            </a:extLst>
          </p:cNvPr>
          <p:cNvSpPr txBox="1"/>
          <p:nvPr/>
        </p:nvSpPr>
        <p:spPr>
          <a:xfrm>
            <a:off x="2187746" y="2182928"/>
            <a:ext cx="6712413" cy="31700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What are some types of Interventions?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What is crisis intervention?</a:t>
            </a:r>
          </a:p>
        </p:txBody>
      </p:sp>
      <p:pic>
        <p:nvPicPr>
          <p:cNvPr id="10" name="Graphic 9" descr="Thought with solid fill">
            <a:extLst>
              <a:ext uri="{FF2B5EF4-FFF2-40B4-BE49-F238E27FC236}">
                <a16:creationId xmlns:a16="http://schemas.microsoft.com/office/drawing/2014/main" id="{E69FA755-96C9-BCAE-E8A6-65E3679A0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02675" y="626027"/>
            <a:ext cx="3842062" cy="3932059"/>
          </a:xfrm>
          <a:prstGeom prst="rect">
            <a:avLst/>
          </a:prstGeom>
        </p:spPr>
      </p:pic>
    </p:spTree>
    <p:extLst>
      <p:ext uri="{BB962C8B-B14F-4D97-AF65-F5344CB8AC3E}">
        <p14:creationId xmlns:p14="http://schemas.microsoft.com/office/powerpoint/2010/main" val="3478161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EE88B344-908F-FB17-4AE5-0E5A4168D5A7}"/>
              </a:ext>
            </a:extLst>
          </p:cNvPr>
          <p:cNvSpPr txBox="1">
            <a:spLocks/>
          </p:cNvSpPr>
          <p:nvPr/>
        </p:nvSpPr>
        <p:spPr>
          <a:xfrm>
            <a:off x="343948" y="244389"/>
            <a:ext cx="5279408"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Intervention </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sp>
        <p:nvSpPr>
          <p:cNvPr id="3" name="TextBox 2">
            <a:extLst>
              <a:ext uri="{FF2B5EF4-FFF2-40B4-BE49-F238E27FC236}">
                <a16:creationId xmlns:a16="http://schemas.microsoft.com/office/drawing/2014/main" id="{ADFB5B96-DD7B-3307-443B-6A2D07D86EBA}"/>
              </a:ext>
            </a:extLst>
          </p:cNvPr>
          <p:cNvSpPr txBox="1"/>
          <p:nvPr/>
        </p:nvSpPr>
        <p:spPr>
          <a:xfrm>
            <a:off x="515701" y="3020758"/>
            <a:ext cx="4287586" cy="52322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r>
              <a:rPr lang="en-US" sz="2800" b="1" dirty="0">
                <a:solidFill>
                  <a:srgbClr val="002060"/>
                </a:solidFill>
                <a:latin typeface="Times New Roman" panose="02020603050405020304" pitchFamily="18" charset="0"/>
                <a:cs typeface="Times New Roman" panose="02020603050405020304" pitchFamily="18" charset="0"/>
              </a:rPr>
              <a:t>Types</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Of Interventions:</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6B18693-7903-596B-DDEC-0BD7F80F7CAB}"/>
              </a:ext>
            </a:extLst>
          </p:cNvPr>
          <p:cNvSpPr txBox="1"/>
          <p:nvPr/>
        </p:nvSpPr>
        <p:spPr>
          <a:xfrm rot="1385931">
            <a:off x="6296865" y="1464948"/>
            <a:ext cx="3894863" cy="304698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defTabSz="914400">
              <a:buFont typeface="Arial" panose="020B0604020202020204" pitchFamily="34" charset="0"/>
              <a:buChar char="•"/>
              <a:defRPr/>
            </a:pPr>
            <a:r>
              <a:rPr lang="en-US" sz="2400" b="1" dirty="0">
                <a:solidFill>
                  <a:srgbClr val="002060"/>
                </a:solidFill>
                <a:latin typeface="MV Boli" panose="02000500030200090000" pitchFamily="2" charset="0"/>
                <a:cs typeface="MV Boli" panose="02000500030200090000" pitchFamily="2" charset="0"/>
              </a:rPr>
              <a:t>Direct Services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MV Boli" panose="02000500030200090000" pitchFamily="2" charset="0"/>
                <a:cs typeface="MV Boli" panose="02000500030200090000" pitchFamily="2" charset="0"/>
              </a:rPr>
              <a:t>Tough Love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MV Boli" panose="02000500030200090000" pitchFamily="2" charset="0"/>
                <a:cs typeface="MV Boli" panose="02000500030200090000" pitchFamily="2" charset="0"/>
              </a:rPr>
              <a:t>Preventive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MV Boli" panose="02000500030200090000" pitchFamily="2" charset="0"/>
                <a:cs typeface="MV Boli" panose="02000500030200090000" pitchFamily="2" charset="0"/>
              </a:rPr>
              <a:t>Therapeutic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MV Boli" panose="02000500030200090000" pitchFamily="2" charset="0"/>
                <a:cs typeface="MV Boli" panose="02000500030200090000" pitchFamily="2" charset="0"/>
              </a:rPr>
              <a:t>Medical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MV Boli" panose="02000500030200090000" pitchFamily="2" charset="0"/>
                <a:cs typeface="MV Boli" panose="02000500030200090000" pitchFamily="2" charset="0"/>
              </a:rPr>
              <a:t>Community-Based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MV Boli" panose="02000500030200090000" pitchFamily="2" charset="0"/>
                <a:cs typeface="MV Boli" panose="02000500030200090000" pitchFamily="2" charset="0"/>
              </a:rPr>
              <a:t>Recovery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MV Boli" panose="02000500030200090000" pitchFamily="2" charset="0"/>
                <a:cs typeface="MV Boli" panose="02000500030200090000" pitchFamily="2" charset="0"/>
              </a:rPr>
              <a:t>Peer to Peer </a:t>
            </a:r>
          </a:p>
        </p:txBody>
      </p:sp>
      <p:pic>
        <p:nvPicPr>
          <p:cNvPr id="7" name="Graphic 6" descr="Postit Notes 3 outline">
            <a:extLst>
              <a:ext uri="{FF2B5EF4-FFF2-40B4-BE49-F238E27FC236}">
                <a16:creationId xmlns:a16="http://schemas.microsoft.com/office/drawing/2014/main" id="{0AEA1149-75A7-7664-0E91-98C46D4860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3287" y="279945"/>
            <a:ext cx="6192161" cy="6192161"/>
          </a:xfrm>
          <a:prstGeom prst="rect">
            <a:avLst/>
          </a:prstGeom>
        </p:spPr>
      </p:pic>
    </p:spTree>
    <p:extLst>
      <p:ext uri="{BB962C8B-B14F-4D97-AF65-F5344CB8AC3E}">
        <p14:creationId xmlns:p14="http://schemas.microsoft.com/office/powerpoint/2010/main" val="4271167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EE88B344-908F-FB17-4AE5-0E5A4168D5A7}"/>
              </a:ext>
            </a:extLst>
          </p:cNvPr>
          <p:cNvSpPr txBox="1">
            <a:spLocks/>
          </p:cNvSpPr>
          <p:nvPr/>
        </p:nvSpPr>
        <p:spPr>
          <a:xfrm>
            <a:off x="343947" y="244389"/>
            <a:ext cx="7410867"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Intervention Teams </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sp>
        <p:nvSpPr>
          <p:cNvPr id="3" name="Text Placeholder 3">
            <a:extLst>
              <a:ext uri="{FF2B5EF4-FFF2-40B4-BE49-F238E27FC236}">
                <a16:creationId xmlns:a16="http://schemas.microsoft.com/office/drawing/2014/main" id="{66D1128C-7534-F2D9-F85C-7DD042BD7559}"/>
              </a:ext>
            </a:extLst>
          </p:cNvPr>
          <p:cNvSpPr>
            <a:spLocks noGrp="1"/>
          </p:cNvSpPr>
          <p:nvPr/>
        </p:nvSpPr>
        <p:spPr>
          <a:xfrm>
            <a:off x="581784" y="856343"/>
            <a:ext cx="8144555" cy="600165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000" dirty="0">
              <a:solidFill>
                <a:srgbClr val="002060"/>
              </a:solidFill>
              <a:latin typeface="Times New Roman" panose="02020603050405020304" pitchFamily="18" charset="0"/>
              <a:cs typeface="Times New Roman" panose="02020603050405020304" pitchFamily="18" charset="0"/>
            </a:endParaRPr>
          </a:p>
          <a:p>
            <a:r>
              <a:rPr lang="en-US" sz="2000" b="0" i="0" dirty="0">
                <a:solidFill>
                  <a:srgbClr val="002060"/>
                </a:solidFill>
                <a:effectLst/>
                <a:latin typeface="Times New Roman" panose="02020603050405020304" pitchFamily="18" charset="0"/>
                <a:cs typeface="Times New Roman" panose="02020603050405020304" pitchFamily="18" charset="0"/>
              </a:rPr>
              <a:t>Crisis Intervention Teams (CITs) in Indiana are </a:t>
            </a:r>
            <a:r>
              <a:rPr lang="en-US" sz="2000" dirty="0">
                <a:solidFill>
                  <a:srgbClr val="002060"/>
                </a:solidFill>
                <a:latin typeface="Times New Roman" panose="02020603050405020304" pitchFamily="18" charset="0"/>
                <a:cs typeface="Times New Roman" panose="02020603050405020304" pitchFamily="18" charset="0"/>
              </a:rPr>
              <a:t>community-based programs that help people with mental health issues by de-escalating situations and connecting them with medical treatment</a:t>
            </a:r>
            <a:r>
              <a:rPr lang="en-US" sz="1800" b="0" i="0" dirty="0">
                <a:solidFill>
                  <a:srgbClr val="002060"/>
                </a:solidFill>
                <a:effectLst/>
                <a:latin typeface="Times New Roman" panose="02020603050405020304" pitchFamily="18" charset="0"/>
                <a:cs typeface="Times New Roman" panose="02020603050405020304" pitchFamily="18" charset="0"/>
              </a:rPr>
              <a:t>.</a:t>
            </a:r>
            <a:endParaRPr lang="en-US" sz="2000" dirty="0">
              <a:solidFill>
                <a:srgbClr val="002060"/>
              </a:solidFill>
              <a:latin typeface="Times New Roman" panose="02020603050405020304" pitchFamily="18" charset="0"/>
              <a:cs typeface="Times New Roman" panose="02020603050405020304" pitchFamily="18" charset="0"/>
            </a:endParaRPr>
          </a:p>
          <a:p>
            <a:r>
              <a:rPr lang="en-US" sz="2000" b="1" dirty="0">
                <a:solidFill>
                  <a:srgbClr val="002060"/>
                </a:solidFill>
                <a:latin typeface="Times New Roman" panose="02020603050405020304" pitchFamily="18" charset="0"/>
                <a:cs typeface="Times New Roman" panose="02020603050405020304" pitchFamily="18" charset="0"/>
              </a:rPr>
              <a:t>Objectives: </a:t>
            </a:r>
          </a:p>
          <a:p>
            <a:pPr algn="l" fontAlgn="ctr">
              <a:buFont typeface="Arial" panose="020B0604020202020204" pitchFamily="34" charset="0"/>
              <a:buChar char="•"/>
            </a:pPr>
            <a:r>
              <a:rPr lang="en-US" sz="1800" b="0" i="0" dirty="0">
                <a:solidFill>
                  <a:srgbClr val="002060"/>
                </a:solidFill>
                <a:effectLst/>
                <a:latin typeface="Times New Roman" panose="02020603050405020304" pitchFamily="18" charset="0"/>
                <a:cs typeface="Times New Roman" panose="02020603050405020304" pitchFamily="18" charset="0"/>
              </a:rPr>
              <a:t>Reducing stigma: CITs help reduce the stigma of mental illness. </a:t>
            </a:r>
          </a:p>
          <a:p>
            <a:pPr algn="l" fontAlgn="ctr">
              <a:buFont typeface="Arial" panose="020B0604020202020204" pitchFamily="34" charset="0"/>
              <a:buChar char="•"/>
            </a:pPr>
            <a:r>
              <a:rPr lang="en-US" sz="1800" b="0" i="0" dirty="0">
                <a:solidFill>
                  <a:srgbClr val="002060"/>
                </a:solidFill>
                <a:effectLst/>
                <a:latin typeface="Times New Roman" panose="02020603050405020304" pitchFamily="18" charset="0"/>
                <a:cs typeface="Times New Roman" panose="02020603050405020304" pitchFamily="18" charset="0"/>
              </a:rPr>
              <a:t>Diverting individuals: CITs divert people with mental illness away from the criminal justice system and into treatment. </a:t>
            </a:r>
          </a:p>
          <a:p>
            <a:pPr algn="l" fontAlgn="ctr">
              <a:buFont typeface="Arial" panose="020B0604020202020204" pitchFamily="34" charset="0"/>
              <a:buChar char="•"/>
            </a:pPr>
            <a:r>
              <a:rPr lang="en-US" sz="1800" b="0" i="0" dirty="0">
                <a:solidFill>
                  <a:srgbClr val="002060"/>
                </a:solidFill>
                <a:effectLst/>
                <a:latin typeface="Times New Roman" panose="02020603050405020304" pitchFamily="18" charset="0"/>
                <a:cs typeface="Times New Roman" panose="02020603050405020304" pitchFamily="18" charset="0"/>
              </a:rPr>
              <a:t>Improving interactions: CITs help create more effective interactions between law enforcement, mental health care providers, and communities. </a:t>
            </a:r>
          </a:p>
          <a:p>
            <a:pPr algn="l" fontAlgn="ctr">
              <a:buFont typeface="Arial" panose="020B0604020202020204" pitchFamily="34" charset="0"/>
              <a:buChar char="•"/>
            </a:pPr>
            <a:r>
              <a:rPr lang="en-US" sz="1800" b="0" i="0" dirty="0">
                <a:solidFill>
                  <a:srgbClr val="002060"/>
                </a:solidFill>
                <a:effectLst/>
                <a:latin typeface="Times New Roman" panose="02020603050405020304" pitchFamily="18" charset="0"/>
                <a:cs typeface="Times New Roman" panose="02020603050405020304" pitchFamily="18" charset="0"/>
              </a:rPr>
              <a:t>Increasing safety: CITs help increase safety for people with mental illness and their families. </a:t>
            </a:r>
          </a:p>
          <a:p>
            <a:pPr algn="l" fontAlgn="ctr">
              <a:buFont typeface="Arial" panose="020B0604020202020204" pitchFamily="34" charset="0"/>
              <a:buChar char="•"/>
            </a:pPr>
            <a:r>
              <a:rPr lang="en-US" sz="1800" b="0" i="0" dirty="0">
                <a:solidFill>
                  <a:srgbClr val="002060"/>
                </a:solidFill>
                <a:effectLst/>
                <a:latin typeface="Times New Roman" panose="02020603050405020304" pitchFamily="18" charset="0"/>
                <a:cs typeface="Times New Roman" panose="02020603050405020304" pitchFamily="18" charset="0"/>
              </a:rPr>
              <a:t>Increasing access to treatment: CITs help increase access to medical treatment for people with mental illness. </a:t>
            </a:r>
          </a:p>
          <a:p>
            <a:pPr algn="l" fontAlgn="ctr">
              <a:buFont typeface="Arial" panose="020B0604020202020204" pitchFamily="34" charset="0"/>
              <a:buChar char="•"/>
            </a:pPr>
            <a:r>
              <a:rPr lang="en-US" sz="1800" b="0" i="0" dirty="0">
                <a:solidFill>
                  <a:srgbClr val="002060"/>
                </a:solidFill>
                <a:effectLst/>
                <a:latin typeface="Times New Roman" panose="02020603050405020304" pitchFamily="18" charset="0"/>
                <a:cs typeface="Times New Roman" panose="02020603050405020304" pitchFamily="18" charset="0"/>
              </a:rPr>
              <a:t>Developing partnerships: CITs help develop community partnerships. </a:t>
            </a:r>
          </a:p>
          <a:p>
            <a:r>
              <a:rPr lang="en-US" sz="1100" b="0" i="0" dirty="0">
                <a:solidFill>
                  <a:srgbClr val="191B28"/>
                </a:solidFill>
                <a:effectLst/>
                <a:latin typeface="Google Sans"/>
              </a:rPr>
              <a:t>						https://www.cit-indiana.org/</a:t>
            </a:r>
          </a:p>
          <a:p>
            <a:endParaRPr lang="en-US" sz="1800" dirty="0"/>
          </a:p>
          <a:p>
            <a:endParaRPr lang="en-US" sz="1800" dirty="0"/>
          </a:p>
        </p:txBody>
      </p:sp>
      <p:pic>
        <p:nvPicPr>
          <p:cNvPr id="5122" name="Picture 2" descr="Crisis intervention team logo">
            <a:extLst>
              <a:ext uri="{FF2B5EF4-FFF2-40B4-BE49-F238E27FC236}">
                <a16:creationId xmlns:a16="http://schemas.microsoft.com/office/drawing/2014/main" id="{7D0F7D9A-9977-BD61-1A06-5BBD1A8DE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2422" y="1134426"/>
            <a:ext cx="272415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679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EE88B344-908F-FB17-4AE5-0E5A4168D5A7}"/>
              </a:ext>
            </a:extLst>
          </p:cNvPr>
          <p:cNvSpPr txBox="1">
            <a:spLocks/>
          </p:cNvSpPr>
          <p:nvPr/>
        </p:nvSpPr>
        <p:spPr>
          <a:xfrm>
            <a:off x="343947" y="244389"/>
            <a:ext cx="7410867"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Intervention Teams </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pic>
        <p:nvPicPr>
          <p:cNvPr id="6146" name="Picture 2">
            <a:extLst>
              <a:ext uri="{FF2B5EF4-FFF2-40B4-BE49-F238E27FC236}">
                <a16:creationId xmlns:a16="http://schemas.microsoft.com/office/drawing/2014/main" id="{A696CB93-AA14-7568-3031-D13964D44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217" y="2967697"/>
            <a:ext cx="4579444" cy="228972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43E15FC7-DD5B-C05C-05A8-E22C4989D79B}"/>
              </a:ext>
            </a:extLst>
          </p:cNvPr>
          <p:cNvSpPr>
            <a:spLocks noGrp="1"/>
          </p:cNvSpPr>
          <p:nvPr/>
        </p:nvSpPr>
        <p:spPr>
          <a:xfrm>
            <a:off x="6433377" y="1912292"/>
            <a:ext cx="4723722" cy="2511060"/>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a:solidFill>
                  <a:srgbClr val="002060"/>
                </a:solidFill>
                <a:latin typeface="Times New Roman"/>
                <a:cs typeface="Times New Roman"/>
              </a:rPr>
              <a:t>CIT programs bring community leaders together, they can also help keep people with mental illness out of jail and in treatment, on the road to recovery. That’s because diversion programs like CIT reduce arrests of people with mental illness while simultaneously increasing the likelihood that individuals will receive mental health services. </a:t>
            </a:r>
          </a:p>
        </p:txBody>
      </p:sp>
      <p:sp>
        <p:nvSpPr>
          <p:cNvPr id="5" name="Title 1">
            <a:extLst>
              <a:ext uri="{FF2B5EF4-FFF2-40B4-BE49-F238E27FC236}">
                <a16:creationId xmlns:a16="http://schemas.microsoft.com/office/drawing/2014/main" id="{E477E357-D56C-CB9A-4CE0-377D2A5BE7C0}"/>
              </a:ext>
            </a:extLst>
          </p:cNvPr>
          <p:cNvSpPr>
            <a:spLocks noGrp="1"/>
          </p:cNvSpPr>
          <p:nvPr/>
        </p:nvSpPr>
        <p:spPr>
          <a:xfrm>
            <a:off x="3741327" y="1469622"/>
            <a:ext cx="4709345" cy="96295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800" b="1">
                <a:solidFill>
                  <a:srgbClr val="002060"/>
                </a:solidFill>
                <a:latin typeface="Times New Roman" panose="02020603050405020304" pitchFamily="18" charset="0"/>
                <a:cs typeface="Times New Roman" panose="02020603050405020304" pitchFamily="18" charset="0"/>
              </a:rPr>
              <a:t>Indiana </a:t>
            </a:r>
          </a:p>
        </p:txBody>
      </p:sp>
    </p:spTree>
    <p:extLst>
      <p:ext uri="{BB962C8B-B14F-4D97-AF65-F5344CB8AC3E}">
        <p14:creationId xmlns:p14="http://schemas.microsoft.com/office/powerpoint/2010/main" val="558527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00354A70-8E3C-E5FD-8FB4-D296F1555C2B}"/>
              </a:ext>
            </a:extLst>
          </p:cNvPr>
          <p:cNvSpPr>
            <a:spLocks/>
          </p:cNvSpPr>
          <p:nvPr/>
        </p:nvSpPr>
        <p:spPr>
          <a:xfrm rot="16200000">
            <a:off x="9357484" y="4085296"/>
            <a:ext cx="2610810" cy="2684707"/>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4280679-1083-8E82-D55E-FAD8E11E9BF7}"/>
              </a:ext>
            </a:extLst>
          </p:cNvPr>
          <p:cNvSpPr txBox="1"/>
          <p:nvPr/>
        </p:nvSpPr>
        <p:spPr>
          <a:xfrm>
            <a:off x="4061228" y="766998"/>
            <a:ext cx="7600508" cy="130352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 sz="4500">
                <a:solidFill>
                  <a:srgbClr val="D6A300"/>
                </a:solidFill>
                <a:latin typeface="Times New Roman" pitchFamily="18" charset="0"/>
                <a:cs typeface="Times New Roman" pitchFamily="18" charset="0"/>
              </a:rPr>
              <a:t>Upstream Suicide Prevention at the Community Level</a:t>
            </a:r>
            <a:endParaRPr lang="en-US" sz="4500">
              <a:solidFill>
                <a:srgbClr val="000000"/>
              </a:solidFill>
              <a:latin typeface="Times New Roman" pitchFamily="18" charset="0"/>
              <a:cs typeface="Times New Roman" pitchFamily="18" charset="0"/>
            </a:endParaRPr>
          </a:p>
          <a:p>
            <a:pPr marL="0" marR="0" lvl="0" indent="0" algn="ctr" defTabSz="914400">
              <a:lnSpc>
                <a:spcPct val="90000"/>
              </a:lnSpc>
              <a:spcBef>
                <a:spcPct val="0"/>
              </a:spcBef>
              <a:spcAft>
                <a:spcPts val="0"/>
              </a:spcAft>
              <a:buClrTx/>
              <a:buSzTx/>
              <a:buFontTx/>
              <a:buNone/>
              <a:tabLst/>
              <a:defRPr/>
            </a:pPr>
            <a:endParaRPr lang="en-US" sz="3600">
              <a:solidFill>
                <a:srgbClr val="D6A300"/>
              </a:solidFill>
              <a:latin typeface="Times New Roman" pitchFamily="18" charset="0"/>
              <a:cs typeface="Times New Roman" pitchFamily="18" charset="0"/>
            </a:endParaRPr>
          </a:p>
        </p:txBody>
      </p:sp>
      <p:pic>
        <p:nvPicPr>
          <p:cNvPr id="9" name="Picture 8" descr="Logo&#10;&#10;Description automatically generated">
            <a:extLst>
              <a:ext uri="{FF2B5EF4-FFF2-40B4-BE49-F238E27FC236}">
                <a16:creationId xmlns:a16="http://schemas.microsoft.com/office/drawing/2014/main" id="{0A4E4C10-5310-CC4F-CFCB-89981CBCE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948" y="525761"/>
            <a:ext cx="3893347" cy="3893347"/>
          </a:xfrm>
          <a:prstGeom prst="rect">
            <a:avLst/>
          </a:prstGeom>
        </p:spPr>
      </p:pic>
      <p:sp>
        <p:nvSpPr>
          <p:cNvPr id="3" name="TextBox 2">
            <a:extLst>
              <a:ext uri="{FF2B5EF4-FFF2-40B4-BE49-F238E27FC236}">
                <a16:creationId xmlns:a16="http://schemas.microsoft.com/office/drawing/2014/main" id="{1AE7E67F-1B84-41D3-C055-93146F763D9C}"/>
              </a:ext>
            </a:extLst>
          </p:cNvPr>
          <p:cNvSpPr txBox="1"/>
          <p:nvPr/>
        </p:nvSpPr>
        <p:spPr>
          <a:xfrm>
            <a:off x="4152900" y="2387600"/>
            <a:ext cx="7416800"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950"/>
              </a:lnSpc>
            </a:pPr>
            <a:r>
              <a:rPr lang="en-US" sz="2400">
                <a:solidFill>
                  <a:srgbClr val="002060"/>
                </a:solidFill>
                <a:highlight>
                  <a:srgbClr val="F5F5F5"/>
                </a:highlight>
                <a:cs typeface="Segoe UI"/>
              </a:rPr>
              <a:t>Addressing the Mental Health Needs of Service Members, Veterans, Family, and Caregivers (SMVF-CG</a:t>
            </a:r>
            <a:r>
              <a:rPr lang="en-US" sz="2400">
                <a:highlight>
                  <a:srgbClr val="F5F5F5"/>
                </a:highlight>
                <a:cs typeface="Segoe UI"/>
              </a:rPr>
              <a:t>)​</a:t>
            </a:r>
            <a:endParaRPr lang="en-US" sz="2400">
              <a:highlight>
                <a:srgbClr val="F5F5F5"/>
              </a:highlight>
              <a:ea typeface="Calibri"/>
              <a:cs typeface="Segoe UI"/>
            </a:endParaRPr>
          </a:p>
          <a:p>
            <a:pPr algn="ctr">
              <a:lnSpc>
                <a:spcPts val="1950"/>
              </a:lnSpc>
            </a:pPr>
            <a:r>
              <a:rPr lang="en-US" sz="2400">
                <a:highlight>
                  <a:srgbClr val="F5F5F5"/>
                </a:highlight>
                <a:cs typeface="Segoe UI"/>
              </a:rPr>
              <a:t>​</a:t>
            </a:r>
            <a:endParaRPr lang="en-US" sz="2400">
              <a:highlight>
                <a:srgbClr val="F5F5F5"/>
              </a:highlight>
              <a:ea typeface="Calibri"/>
              <a:cs typeface="Segoe UI"/>
            </a:endParaRPr>
          </a:p>
          <a:p>
            <a:pPr algn="ctr">
              <a:lnSpc>
                <a:spcPts val="1950"/>
              </a:lnSpc>
            </a:pPr>
            <a:r>
              <a:rPr lang="en-US" sz="2400">
                <a:solidFill>
                  <a:srgbClr val="D6A300"/>
                </a:solidFill>
                <a:highlight>
                  <a:srgbClr val="F5F5F5"/>
                </a:highlight>
                <a:cs typeface="Segoe UI"/>
              </a:rPr>
              <a:t>Brad Harper</a:t>
            </a:r>
            <a:r>
              <a:rPr lang="en-US" sz="2400">
                <a:highlight>
                  <a:srgbClr val="F5F5F5"/>
                </a:highlight>
                <a:cs typeface="Segoe UI"/>
              </a:rPr>
              <a:t>​</a:t>
            </a:r>
            <a:endParaRPr lang="en-US" sz="2400">
              <a:highlight>
                <a:srgbClr val="F5F5F5"/>
              </a:highlight>
              <a:ea typeface="Calibri"/>
              <a:cs typeface="Segoe UI"/>
            </a:endParaRPr>
          </a:p>
          <a:p>
            <a:pPr algn="ctr">
              <a:lnSpc>
                <a:spcPts val="1950"/>
              </a:lnSpc>
            </a:pPr>
            <a:endParaRPr lang="en-US" sz="2400">
              <a:solidFill>
                <a:srgbClr val="000000"/>
              </a:solidFill>
              <a:highlight>
                <a:srgbClr val="F5F5F5"/>
              </a:highlight>
              <a:cs typeface="Segoe UI"/>
            </a:endParaRPr>
          </a:p>
          <a:p>
            <a:pPr algn="ctr">
              <a:lnSpc>
                <a:spcPts val="1950"/>
              </a:lnSpc>
            </a:pPr>
            <a:r>
              <a:rPr lang="en-US" sz="2400">
                <a:solidFill>
                  <a:srgbClr val="D6A300"/>
                </a:solidFill>
                <a:highlight>
                  <a:srgbClr val="F5F5F5"/>
                </a:highlight>
                <a:cs typeface="Segoe UI"/>
              </a:rPr>
              <a:t>Veteran Suicide Prevention Director</a:t>
            </a:r>
            <a:endParaRPr lang="en-US" sz="2400">
              <a:highlight>
                <a:srgbClr val="F5F5F5"/>
              </a:highlight>
              <a:ea typeface="Calibri"/>
              <a:cs typeface="Segoe UI"/>
            </a:endParaRPr>
          </a:p>
          <a:p>
            <a:pPr algn="ctr">
              <a:lnSpc>
                <a:spcPts val="1950"/>
              </a:lnSpc>
            </a:pPr>
            <a:endParaRPr lang="en-US" sz="2400">
              <a:solidFill>
                <a:srgbClr val="D6A300"/>
              </a:solidFill>
              <a:highlight>
                <a:srgbClr val="F5F5F5"/>
              </a:highlight>
              <a:cs typeface="Segoe UI"/>
            </a:endParaRPr>
          </a:p>
          <a:p>
            <a:pPr algn="ctr">
              <a:lnSpc>
                <a:spcPts val="1950"/>
              </a:lnSpc>
            </a:pPr>
            <a:r>
              <a:rPr lang="en-US" sz="2400">
                <a:solidFill>
                  <a:srgbClr val="D6A300"/>
                </a:solidFill>
                <a:highlight>
                  <a:srgbClr val="F5F5F5"/>
                </a:highlight>
                <a:cs typeface="Segoe UI"/>
              </a:rPr>
              <a:t>Indiana Department of Veterans Affairs</a:t>
            </a:r>
            <a:r>
              <a:rPr lang="en-US" sz="2400">
                <a:highlight>
                  <a:srgbClr val="F5F5F5"/>
                </a:highlight>
                <a:cs typeface="Segoe UI"/>
              </a:rPr>
              <a:t>​</a:t>
            </a:r>
            <a:endParaRPr lang="en-US" sz="2400">
              <a:highlight>
                <a:srgbClr val="F5F5F5"/>
              </a:highlight>
              <a:ea typeface="Calibri"/>
              <a:cs typeface="Segoe UI"/>
            </a:endParaRPr>
          </a:p>
          <a:p>
            <a:pPr algn="ctr">
              <a:lnSpc>
                <a:spcPts val="1950"/>
              </a:lnSpc>
            </a:pPr>
            <a:endParaRPr lang="en-US">
              <a:solidFill>
                <a:srgbClr val="D6A300"/>
              </a:solidFill>
              <a:highlight>
                <a:srgbClr val="F5F5F5"/>
              </a:highlight>
              <a:ea typeface="Calibri"/>
              <a:cs typeface="Segoe UI"/>
            </a:endParaRPr>
          </a:p>
        </p:txBody>
      </p:sp>
    </p:spTree>
    <p:extLst>
      <p:ext uri="{BB962C8B-B14F-4D97-AF65-F5344CB8AC3E}">
        <p14:creationId xmlns:p14="http://schemas.microsoft.com/office/powerpoint/2010/main" val="2109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B6B5AC-48EF-5FC0-811A-BB059FCB6B3C}"/>
              </a:ext>
            </a:extLst>
          </p:cNvPr>
          <p:cNvSpPr/>
          <p:nvPr/>
        </p:nvSpPr>
        <p:spPr>
          <a:xfrm>
            <a:off x="596742" y="1151791"/>
            <a:ext cx="5663381" cy="5066609"/>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EE88B344-908F-FB17-4AE5-0E5A4168D5A7}"/>
              </a:ext>
            </a:extLst>
          </p:cNvPr>
          <p:cNvSpPr txBox="1">
            <a:spLocks/>
          </p:cNvSpPr>
          <p:nvPr/>
        </p:nvSpPr>
        <p:spPr>
          <a:xfrm>
            <a:off x="343947" y="244389"/>
            <a:ext cx="7410867"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Intervention Teams </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pic>
        <p:nvPicPr>
          <p:cNvPr id="7170" name="Picture 2" descr="A map of indiana state with several states&#10;&#10;Description automatically generated">
            <a:extLst>
              <a:ext uri="{FF2B5EF4-FFF2-40B4-BE49-F238E27FC236}">
                <a16:creationId xmlns:a16="http://schemas.microsoft.com/office/drawing/2014/main" id="{87EF2230-6A49-41EC-6233-0DC423ABF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630" y="623819"/>
            <a:ext cx="3840407" cy="57141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45">
            <a:extLst>
              <a:ext uri="{FF2B5EF4-FFF2-40B4-BE49-F238E27FC236}">
                <a16:creationId xmlns:a16="http://schemas.microsoft.com/office/drawing/2014/main" id="{CFBB58A2-F7FE-7F82-7DF5-E2590F4FD2E6}"/>
              </a:ext>
            </a:extLst>
          </p:cNvPr>
          <p:cNvSpPr txBox="1"/>
          <p:nvPr/>
        </p:nvSpPr>
        <p:spPr>
          <a:xfrm>
            <a:off x="702249" y="1372457"/>
            <a:ext cx="5663381" cy="4780893"/>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70000"/>
              </a:lnSpc>
            </a:pPr>
            <a:r>
              <a:rPr lang="en-US" sz="1400" b="1" dirty="0">
                <a:solidFill>
                  <a:schemeClr val="bg1"/>
                </a:solidFill>
              </a:rPr>
              <a:t>White:  No CIT Team</a:t>
            </a:r>
          </a:p>
          <a:p>
            <a:pPr>
              <a:lnSpc>
                <a:spcPct val="170000"/>
              </a:lnSpc>
            </a:pPr>
            <a:endParaRPr lang="en-US" sz="400" b="1" dirty="0">
              <a:solidFill>
                <a:srgbClr val="002060"/>
              </a:solidFill>
            </a:endParaRPr>
          </a:p>
          <a:p>
            <a:pPr>
              <a:lnSpc>
                <a:spcPct val="170000"/>
              </a:lnSpc>
            </a:pPr>
            <a:r>
              <a:rPr lang="en-US" sz="1400" b="1" dirty="0">
                <a:solidFill>
                  <a:srgbClr val="FFFF00"/>
                </a:solidFill>
                <a:latin typeface="Times New Roman"/>
                <a:cs typeface="Times New Roman"/>
              </a:rPr>
              <a:t>Yellow: Interested in CIT: Henry, Miami, Scott, Warrick</a:t>
            </a:r>
          </a:p>
          <a:p>
            <a:pPr>
              <a:lnSpc>
                <a:spcPct val="170000"/>
              </a:lnSpc>
            </a:pPr>
            <a:endParaRPr lang="en-US" sz="400" b="1" dirty="0">
              <a:solidFill>
                <a:srgbClr val="FFC000"/>
              </a:solidFill>
              <a:latin typeface="Times New Roman"/>
              <a:cs typeface="Times New Roman"/>
            </a:endParaRPr>
          </a:p>
          <a:p>
            <a:pPr>
              <a:lnSpc>
                <a:spcPct val="170000"/>
              </a:lnSpc>
            </a:pPr>
            <a:r>
              <a:rPr lang="en-US" sz="1400" b="1" dirty="0">
                <a:solidFill>
                  <a:srgbClr val="FFC000"/>
                </a:solidFill>
                <a:latin typeface="Times New Roman"/>
                <a:cs typeface="Times New Roman"/>
              </a:rPr>
              <a:t>Orange: In Planning for a Future CIT</a:t>
            </a:r>
          </a:p>
          <a:p>
            <a:pPr>
              <a:lnSpc>
                <a:spcPct val="170000"/>
              </a:lnSpc>
            </a:pPr>
            <a:endParaRPr lang="en-US" sz="400" b="1" dirty="0">
              <a:solidFill>
                <a:srgbClr val="FFC000"/>
              </a:solidFill>
              <a:latin typeface="Times New Roman"/>
              <a:cs typeface="Times New Roman"/>
            </a:endParaRPr>
          </a:p>
          <a:p>
            <a:pPr>
              <a:lnSpc>
                <a:spcPct val="170000"/>
              </a:lnSpc>
            </a:pPr>
            <a:r>
              <a:rPr lang="en-US" sz="1400" b="1" dirty="0">
                <a:solidFill>
                  <a:srgbClr val="30F08B"/>
                </a:solidFill>
                <a:latin typeface="Times New Roman"/>
                <a:cs typeface="Times New Roman"/>
              </a:rPr>
              <a:t>Green: Have CIT Team: </a:t>
            </a:r>
          </a:p>
          <a:p>
            <a:pPr>
              <a:lnSpc>
                <a:spcPct val="170000"/>
              </a:lnSpc>
            </a:pPr>
            <a:r>
              <a:rPr lang="en-US" sz="1400" b="1" dirty="0">
                <a:solidFill>
                  <a:srgbClr val="30F08B"/>
                </a:solidFill>
                <a:latin typeface="Times New Roman"/>
                <a:cs typeface="Times New Roman"/>
              </a:rPr>
              <a:t>List Counites Only</a:t>
            </a:r>
          </a:p>
          <a:p>
            <a:pPr indent="-228600">
              <a:lnSpc>
                <a:spcPct val="90000"/>
              </a:lnSpc>
              <a:spcAft>
                <a:spcPts val="600"/>
              </a:spcAft>
              <a:buFont typeface="Arial" panose="020B0604020202020204" pitchFamily="34" charset="0"/>
              <a:buChar char="•"/>
            </a:pPr>
            <a:endParaRPr lang="en-US" sz="400" b="1" dirty="0">
              <a:solidFill>
                <a:srgbClr val="00B050"/>
              </a:solidFill>
              <a:latin typeface="Times New Roman"/>
              <a:cs typeface="Times New Roman"/>
            </a:endParaRPr>
          </a:p>
          <a:p>
            <a:pPr indent="-228600">
              <a:lnSpc>
                <a:spcPct val="90000"/>
              </a:lnSpc>
              <a:spcAft>
                <a:spcPts val="600"/>
              </a:spcAft>
              <a:buFont typeface="Arial" panose="020B0604020202020204" pitchFamily="34" charset="0"/>
              <a:buChar char="•"/>
            </a:pPr>
            <a:endParaRPr lang="en-US" sz="400" b="1" dirty="0"/>
          </a:p>
        </p:txBody>
      </p:sp>
    </p:spTree>
    <p:extLst>
      <p:ext uri="{BB962C8B-B14F-4D97-AF65-F5344CB8AC3E}">
        <p14:creationId xmlns:p14="http://schemas.microsoft.com/office/powerpoint/2010/main" val="1807519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 map of indiana county&#10;&#10;Description automatically generated">
            <a:extLst>
              <a:ext uri="{FF2B5EF4-FFF2-40B4-BE49-F238E27FC236}">
                <a16:creationId xmlns:a16="http://schemas.microsoft.com/office/drawing/2014/main" id="{8AE37C03-C4C3-4804-9236-492FB3A19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835" y="601544"/>
            <a:ext cx="5465763" cy="575483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3D424646-1B16-4FEB-F4F5-63756CAA7C69}"/>
              </a:ext>
            </a:extLst>
          </p:cNvPr>
          <p:cNvSpPr txBox="1">
            <a:spLocks/>
          </p:cNvSpPr>
          <p:nvPr/>
        </p:nvSpPr>
        <p:spPr>
          <a:xfrm>
            <a:off x="343947" y="244389"/>
            <a:ext cx="7410867"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Intervention Teams </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sp>
        <p:nvSpPr>
          <p:cNvPr id="3" name="TextBox 2">
            <a:extLst>
              <a:ext uri="{FF2B5EF4-FFF2-40B4-BE49-F238E27FC236}">
                <a16:creationId xmlns:a16="http://schemas.microsoft.com/office/drawing/2014/main" id="{ADFB5B96-DD7B-3307-443B-6A2D07D86EBA}"/>
              </a:ext>
            </a:extLst>
          </p:cNvPr>
          <p:cNvSpPr txBox="1"/>
          <p:nvPr/>
        </p:nvSpPr>
        <p:spPr>
          <a:xfrm>
            <a:off x="1798242" y="2034446"/>
            <a:ext cx="4297758" cy="802072"/>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Aft>
                <a:spcPts val="600"/>
              </a:spcAft>
            </a:pPr>
            <a:r>
              <a:rPr lang="en-US" sz="2400" b="1" dirty="0">
                <a:solidFill>
                  <a:srgbClr val="002060"/>
                </a:solidFill>
                <a:latin typeface="Times New Roman"/>
                <a:cs typeface="Times New Roman"/>
              </a:rPr>
              <a:t>Indiana Governors Challenge</a:t>
            </a:r>
          </a:p>
          <a:p>
            <a:pPr defTabSz="914400">
              <a:lnSpc>
                <a:spcPct val="90000"/>
              </a:lnSpc>
              <a:spcAft>
                <a:spcPts val="600"/>
              </a:spcAft>
            </a:pPr>
            <a:r>
              <a:rPr lang="en-US" sz="2400" b="1" dirty="0">
                <a:solidFill>
                  <a:srgbClr val="002060"/>
                </a:solidFill>
                <a:latin typeface="Times New Roman"/>
                <a:cs typeface="Times New Roman"/>
              </a:rPr>
              <a:t>Crisis Intervention Teams</a:t>
            </a:r>
          </a:p>
        </p:txBody>
      </p:sp>
      <p:sp>
        <p:nvSpPr>
          <p:cNvPr id="5" name="TextBox 4">
            <a:extLst>
              <a:ext uri="{FF2B5EF4-FFF2-40B4-BE49-F238E27FC236}">
                <a16:creationId xmlns:a16="http://schemas.microsoft.com/office/drawing/2014/main" id="{A990A54C-1FF4-CB0F-7061-13AD27C37944}"/>
              </a:ext>
            </a:extLst>
          </p:cNvPr>
          <p:cNvSpPr txBox="1"/>
          <p:nvPr/>
        </p:nvSpPr>
        <p:spPr>
          <a:xfrm>
            <a:off x="1798242" y="2902044"/>
            <a:ext cx="2107180" cy="1431161"/>
          </a:xfrm>
          <a:prstGeom prst="rect">
            <a:avLst/>
          </a:prstGeom>
          <a:noFill/>
        </p:spPr>
        <p:txBody>
          <a:bodyPr wrap="square">
            <a:spAutoFit/>
          </a:bodyPr>
          <a:lstStyle/>
          <a:p>
            <a:pPr defTabSz="914400">
              <a:lnSpc>
                <a:spcPct val="90000"/>
              </a:lnSpc>
              <a:spcAft>
                <a:spcPts val="600"/>
              </a:spcAft>
            </a:pPr>
            <a:r>
              <a:rPr lang="en-US" sz="2000" b="1" dirty="0">
                <a:solidFill>
                  <a:srgbClr val="002060"/>
                </a:solidFill>
                <a:latin typeface="Times New Roman"/>
                <a:cs typeface="Times New Roman"/>
              </a:rPr>
              <a:t>Target Counties:</a:t>
            </a:r>
          </a:p>
          <a:p>
            <a:pPr indent="-228600" defTabSz="914400">
              <a:lnSpc>
                <a:spcPct val="90000"/>
              </a:lnSpc>
              <a:spcAft>
                <a:spcPts val="600"/>
              </a:spcAft>
              <a:buFont typeface="Arial" panose="020B0604020202020204" pitchFamily="34" charset="0"/>
              <a:buChar char="•"/>
            </a:pPr>
            <a:r>
              <a:rPr lang="en-US" sz="2000" dirty="0">
                <a:solidFill>
                  <a:srgbClr val="002060"/>
                </a:solidFill>
                <a:latin typeface="Times New Roman"/>
                <a:cs typeface="Times New Roman"/>
              </a:rPr>
              <a:t>Vigo</a:t>
            </a:r>
          </a:p>
          <a:p>
            <a:pPr indent="-228600" defTabSz="914400">
              <a:lnSpc>
                <a:spcPct val="90000"/>
              </a:lnSpc>
              <a:spcAft>
                <a:spcPts val="600"/>
              </a:spcAft>
              <a:buFont typeface="Arial" panose="020B0604020202020204" pitchFamily="34" charset="0"/>
              <a:buChar char="•"/>
            </a:pPr>
            <a:r>
              <a:rPr lang="en-US" sz="2000" dirty="0">
                <a:solidFill>
                  <a:srgbClr val="002060"/>
                </a:solidFill>
                <a:latin typeface="Times New Roman"/>
                <a:cs typeface="Times New Roman"/>
              </a:rPr>
              <a:t>Madison</a:t>
            </a:r>
          </a:p>
          <a:p>
            <a:pPr indent="-228600" defTabSz="914400">
              <a:lnSpc>
                <a:spcPct val="90000"/>
              </a:lnSpc>
              <a:spcAft>
                <a:spcPts val="600"/>
              </a:spcAft>
              <a:buFont typeface="Arial" panose="020B0604020202020204" pitchFamily="34" charset="0"/>
              <a:buChar char="•"/>
            </a:pPr>
            <a:r>
              <a:rPr lang="en-US" sz="2000" dirty="0">
                <a:solidFill>
                  <a:srgbClr val="002060"/>
                </a:solidFill>
                <a:latin typeface="Times New Roman"/>
                <a:cs typeface="Times New Roman"/>
              </a:rPr>
              <a:t>Allen </a:t>
            </a:r>
          </a:p>
        </p:txBody>
      </p:sp>
    </p:spTree>
    <p:extLst>
      <p:ext uri="{BB962C8B-B14F-4D97-AF65-F5344CB8AC3E}">
        <p14:creationId xmlns:p14="http://schemas.microsoft.com/office/powerpoint/2010/main" val="4160879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3D424646-1B16-4FEB-F4F5-63756CAA7C69}"/>
              </a:ext>
            </a:extLst>
          </p:cNvPr>
          <p:cNvSpPr txBox="1">
            <a:spLocks/>
          </p:cNvSpPr>
          <p:nvPr/>
        </p:nvSpPr>
        <p:spPr>
          <a:xfrm>
            <a:off x="343947" y="244389"/>
            <a:ext cx="7410867"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Intervention Teams </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pic>
        <p:nvPicPr>
          <p:cNvPr id="4" name="Picture 3">
            <a:extLst>
              <a:ext uri="{FF2B5EF4-FFF2-40B4-BE49-F238E27FC236}">
                <a16:creationId xmlns:a16="http://schemas.microsoft.com/office/drawing/2014/main" id="{94D36563-CBA2-D3FD-9958-C460D371B145}"/>
              </a:ext>
            </a:extLst>
          </p:cNvPr>
          <p:cNvPicPr>
            <a:picLocks noChangeAspect="1"/>
          </p:cNvPicPr>
          <p:nvPr/>
        </p:nvPicPr>
        <p:blipFill>
          <a:blip r:embed="rId3"/>
          <a:stretch>
            <a:fillRect/>
          </a:stretch>
        </p:blipFill>
        <p:spPr>
          <a:xfrm>
            <a:off x="2112352" y="2011450"/>
            <a:ext cx="7562850" cy="1419225"/>
          </a:xfrm>
          <a:prstGeom prst="rect">
            <a:avLst/>
          </a:prstGeom>
        </p:spPr>
      </p:pic>
      <p:sp>
        <p:nvSpPr>
          <p:cNvPr id="7" name="TextBox 6">
            <a:extLst>
              <a:ext uri="{FF2B5EF4-FFF2-40B4-BE49-F238E27FC236}">
                <a16:creationId xmlns:a16="http://schemas.microsoft.com/office/drawing/2014/main" id="{BF4E581A-0A7B-BA23-8F98-B42964C44D2E}"/>
              </a:ext>
            </a:extLst>
          </p:cNvPr>
          <p:cNvSpPr txBox="1"/>
          <p:nvPr/>
        </p:nvSpPr>
        <p:spPr>
          <a:xfrm>
            <a:off x="2112352" y="3429000"/>
            <a:ext cx="7562850" cy="369332"/>
          </a:xfrm>
          <a:prstGeom prst="rect">
            <a:avLst/>
          </a:prstGeom>
          <a:noFill/>
        </p:spPr>
        <p:txBody>
          <a:bodyPr wrap="square">
            <a:spAutoFit/>
          </a:bodyPr>
          <a:lstStyle/>
          <a:p>
            <a:pPr algn="ctr"/>
            <a:r>
              <a:rPr lang="en-US" dirty="0">
                <a:solidFill>
                  <a:srgbClr val="0070C0"/>
                </a:solidFill>
              </a:rPr>
              <a:t>https://www.cit-indiana.org/</a:t>
            </a:r>
          </a:p>
        </p:txBody>
      </p:sp>
      <p:sp>
        <p:nvSpPr>
          <p:cNvPr id="9" name="TextBox 8">
            <a:extLst>
              <a:ext uri="{FF2B5EF4-FFF2-40B4-BE49-F238E27FC236}">
                <a16:creationId xmlns:a16="http://schemas.microsoft.com/office/drawing/2014/main" id="{740324E3-6B1E-31DA-FD9A-EC195B24E4BB}"/>
              </a:ext>
            </a:extLst>
          </p:cNvPr>
          <p:cNvSpPr txBox="1"/>
          <p:nvPr/>
        </p:nvSpPr>
        <p:spPr>
          <a:xfrm>
            <a:off x="2112352" y="4398327"/>
            <a:ext cx="4733924" cy="584775"/>
          </a:xfrm>
          <a:prstGeom prst="rect">
            <a:avLst/>
          </a:prstGeom>
          <a:noFill/>
        </p:spPr>
        <p:txBody>
          <a:bodyPr wrap="square">
            <a:spAutoFit/>
          </a:bodyPr>
          <a:lstStyle/>
          <a:p>
            <a:pPr algn="ctr"/>
            <a:r>
              <a:rPr lang="en-US" sz="3200" dirty="0"/>
              <a:t>NAMI Indiana CIT Locator:</a:t>
            </a:r>
          </a:p>
        </p:txBody>
      </p:sp>
      <p:pic>
        <p:nvPicPr>
          <p:cNvPr id="9218" name="Picture 2">
            <a:extLst>
              <a:ext uri="{FF2B5EF4-FFF2-40B4-BE49-F238E27FC236}">
                <a16:creationId xmlns:a16="http://schemas.microsoft.com/office/drawing/2014/main" id="{1CD7D39F-BE21-EACF-62B3-6A2569B056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9926" y="4222189"/>
            <a:ext cx="2009775"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905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a:extLst>
              <a:ext uri="{FF2B5EF4-FFF2-40B4-BE49-F238E27FC236}">
                <a16:creationId xmlns:a16="http://schemas.microsoft.com/office/drawing/2014/main" id="{1EC4BADF-C04A-958B-37C2-763A7E294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1104" y="2114475"/>
            <a:ext cx="3009009" cy="445779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3D424646-1B16-4FEB-F4F5-63756CAA7C69}"/>
              </a:ext>
            </a:extLst>
          </p:cNvPr>
          <p:cNvSpPr txBox="1">
            <a:spLocks/>
          </p:cNvSpPr>
          <p:nvPr/>
        </p:nvSpPr>
        <p:spPr>
          <a:xfrm>
            <a:off x="343947" y="244389"/>
            <a:ext cx="7410867"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Intercept Mapping</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sp>
        <p:nvSpPr>
          <p:cNvPr id="3" name="Content Placeholder 3">
            <a:extLst>
              <a:ext uri="{FF2B5EF4-FFF2-40B4-BE49-F238E27FC236}">
                <a16:creationId xmlns:a16="http://schemas.microsoft.com/office/drawing/2014/main" id="{084A160F-1F95-BDEE-2F7F-285231A10B56}"/>
              </a:ext>
            </a:extLst>
          </p:cNvPr>
          <p:cNvSpPr>
            <a:spLocks noGrp="1"/>
          </p:cNvSpPr>
          <p:nvPr/>
        </p:nvSpPr>
        <p:spPr>
          <a:xfrm>
            <a:off x="596522" y="2396654"/>
            <a:ext cx="6251110" cy="348386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i="0" dirty="0">
                <a:solidFill>
                  <a:srgbClr val="002060"/>
                </a:solidFill>
                <a:effectLst/>
                <a:latin typeface="Times New Roman"/>
                <a:cs typeface="Times New Roman"/>
              </a:rPr>
              <a:t>Crisis Mapping  Objectives</a:t>
            </a:r>
          </a:p>
          <a:p>
            <a:r>
              <a:rPr lang="en-US" sz="2000" b="0" i="0" dirty="0">
                <a:solidFill>
                  <a:srgbClr val="002060"/>
                </a:solidFill>
                <a:effectLst/>
                <a:latin typeface="Times New Roman"/>
                <a:cs typeface="Times New Roman"/>
              </a:rPr>
              <a:t>Assess and improve community crisis care systems and services</a:t>
            </a:r>
          </a:p>
          <a:p>
            <a:r>
              <a:rPr lang="en-US" sz="2000" b="0" i="0" dirty="0">
                <a:solidFill>
                  <a:srgbClr val="002060"/>
                </a:solidFill>
                <a:effectLst/>
                <a:latin typeface="Times New Roman"/>
                <a:cs typeface="Times New Roman"/>
              </a:rPr>
              <a:t>Strengthen partnerships among military and civilian community stakeholders</a:t>
            </a:r>
          </a:p>
          <a:p>
            <a:r>
              <a:rPr lang="en-US" sz="2000" b="0" i="0" dirty="0">
                <a:solidFill>
                  <a:srgbClr val="002060"/>
                </a:solidFill>
                <a:effectLst/>
                <a:latin typeface="Times New Roman"/>
                <a:cs typeface="Times New Roman"/>
              </a:rPr>
              <a:t>Develop a tailored crisis intercept map for your community hand-in-hand with an action plan to improve crisis care services</a:t>
            </a:r>
          </a:p>
          <a:p>
            <a:r>
              <a:rPr lang="en-US" sz="2000" b="0" i="0" dirty="0">
                <a:solidFill>
                  <a:srgbClr val="002060"/>
                </a:solidFill>
                <a:effectLst/>
                <a:latin typeface="Times New Roman"/>
                <a:cs typeface="Times New Roman"/>
              </a:rPr>
              <a:t>Develop interagency protocols for crisis care coordination</a:t>
            </a:r>
          </a:p>
          <a:p>
            <a:r>
              <a:rPr lang="en-US" sz="2000" b="0" i="0" dirty="0">
                <a:solidFill>
                  <a:srgbClr val="002060"/>
                </a:solidFill>
                <a:effectLst/>
                <a:latin typeface="Times New Roman"/>
                <a:cs typeface="Times New Roman"/>
              </a:rPr>
              <a:t>Implement best practices in SMVF suicide prevention</a:t>
            </a:r>
          </a:p>
          <a:p>
            <a:pPr marL="0" indent="0">
              <a:buNone/>
            </a:pPr>
            <a:endParaRPr lang="en-US" sz="2000" dirty="0">
              <a:solidFill>
                <a:srgbClr val="002060"/>
              </a:solidFill>
              <a:latin typeface="Times New Roman"/>
              <a:cs typeface="Times New Roman"/>
            </a:endParaRPr>
          </a:p>
          <a:p>
            <a:pPr marL="0" indent="0">
              <a:buNone/>
            </a:pPr>
            <a:r>
              <a:rPr lang="en-US" sz="1400" b="0" i="0" dirty="0">
                <a:solidFill>
                  <a:srgbClr val="002060"/>
                </a:solidFill>
                <a:effectLst/>
                <a:latin typeface="Times New Roman"/>
                <a:cs typeface="Times New Roman"/>
              </a:rPr>
              <a:t>	https://www.samhsa.gov/smvf-ta-center/crisis-intercept-mapping</a:t>
            </a:r>
          </a:p>
          <a:p>
            <a:endParaRPr lang="en-US" sz="1700" dirty="0"/>
          </a:p>
        </p:txBody>
      </p:sp>
      <p:sp>
        <p:nvSpPr>
          <p:cNvPr id="5" name="Title 1">
            <a:extLst>
              <a:ext uri="{FF2B5EF4-FFF2-40B4-BE49-F238E27FC236}">
                <a16:creationId xmlns:a16="http://schemas.microsoft.com/office/drawing/2014/main" id="{5929150C-FB34-1ADA-E2A3-C641E09E42F5}"/>
              </a:ext>
            </a:extLst>
          </p:cNvPr>
          <p:cNvSpPr>
            <a:spLocks noGrp="1"/>
          </p:cNvSpPr>
          <p:nvPr/>
        </p:nvSpPr>
        <p:spPr>
          <a:xfrm>
            <a:off x="975079" y="244389"/>
            <a:ext cx="11902466" cy="17830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r>
              <a:rPr lang="en-US" sz="3000" b="1" i="0" dirty="0">
                <a:solidFill>
                  <a:srgbClr val="002060"/>
                </a:solidFill>
                <a:effectLst/>
                <a:latin typeface="Times New Roman"/>
                <a:cs typeface="Times New Roman"/>
              </a:rPr>
              <a:t>For Service Members, Veterans, and their Families (SMVF)</a:t>
            </a:r>
            <a:endParaRPr lang="en-US" sz="3000" dirty="0">
              <a:solidFill>
                <a:srgbClr val="002060"/>
              </a:solidFill>
              <a:latin typeface="Times New Roman"/>
              <a:cs typeface="Times New Roman"/>
            </a:endParaRPr>
          </a:p>
        </p:txBody>
      </p:sp>
    </p:spTree>
    <p:extLst>
      <p:ext uri="{BB962C8B-B14F-4D97-AF65-F5344CB8AC3E}">
        <p14:creationId xmlns:p14="http://schemas.microsoft.com/office/powerpoint/2010/main" val="3249524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3D424646-1B16-4FEB-F4F5-63756CAA7C69}"/>
              </a:ext>
            </a:extLst>
          </p:cNvPr>
          <p:cNvSpPr txBox="1">
            <a:spLocks/>
          </p:cNvSpPr>
          <p:nvPr/>
        </p:nvSpPr>
        <p:spPr>
          <a:xfrm>
            <a:off x="343947" y="244389"/>
            <a:ext cx="7410867"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Intercept Mapping</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sp>
        <p:nvSpPr>
          <p:cNvPr id="4" name="Text Placeholder 3">
            <a:extLst>
              <a:ext uri="{FF2B5EF4-FFF2-40B4-BE49-F238E27FC236}">
                <a16:creationId xmlns:a16="http://schemas.microsoft.com/office/drawing/2014/main" id="{66D1128C-7534-F2D9-F85C-7DD042BD7559}"/>
              </a:ext>
            </a:extLst>
          </p:cNvPr>
          <p:cNvSpPr>
            <a:spLocks noGrp="1"/>
          </p:cNvSpPr>
          <p:nvPr/>
        </p:nvSpPr>
        <p:spPr>
          <a:xfrm>
            <a:off x="5320670" y="1372457"/>
            <a:ext cx="5092194" cy="43513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b="1" dirty="0">
                <a:solidFill>
                  <a:srgbClr val="002060"/>
                </a:solidFill>
                <a:latin typeface="Times New Roman"/>
                <a:cs typeface="Times New Roman"/>
              </a:rPr>
              <a:t>Assess and improve community crisis care systems and services</a:t>
            </a:r>
          </a:p>
          <a:p>
            <a:endParaRPr lang="en-US" sz="1800" dirty="0">
              <a:solidFill>
                <a:srgbClr val="002060"/>
              </a:solidFill>
              <a:latin typeface="Times New Roman"/>
              <a:cs typeface="Times New Roman"/>
            </a:endParaRPr>
          </a:p>
          <a:p>
            <a:r>
              <a:rPr lang="en-US" sz="1800" dirty="0">
                <a:solidFill>
                  <a:srgbClr val="002060"/>
                </a:solidFill>
                <a:latin typeface="Times New Roman"/>
                <a:cs typeface="Times New Roman"/>
              </a:rPr>
              <a:t>Objectives: </a:t>
            </a:r>
          </a:p>
          <a:p>
            <a:pPr indent="-228600">
              <a:buFont typeface="Arial" panose="020B0604020202020204" pitchFamily="34" charset="0"/>
              <a:buChar char="•"/>
            </a:pPr>
            <a:r>
              <a:rPr lang="en-US" sz="1800" dirty="0">
                <a:solidFill>
                  <a:srgbClr val="002060"/>
                </a:solidFill>
                <a:latin typeface="Times New Roman"/>
                <a:cs typeface="Times New Roman"/>
              </a:rPr>
              <a:t>Strengthen partnerships among military and civilian community stakeholders</a:t>
            </a:r>
          </a:p>
          <a:p>
            <a:pPr indent="-228600">
              <a:buFont typeface="Arial" panose="020B0604020202020204" pitchFamily="34" charset="0"/>
              <a:buChar char="•"/>
            </a:pPr>
            <a:r>
              <a:rPr lang="en-US" sz="1800" dirty="0">
                <a:solidFill>
                  <a:srgbClr val="002060"/>
                </a:solidFill>
                <a:latin typeface="Times New Roman"/>
                <a:cs typeface="Times New Roman"/>
              </a:rPr>
              <a:t>Develop a tailored crisis intercept map for your community hand-in-hand with an action plan to improve crisis care services</a:t>
            </a:r>
          </a:p>
          <a:p>
            <a:pPr indent="-228600">
              <a:buFont typeface="Arial" panose="020B0604020202020204" pitchFamily="34" charset="0"/>
              <a:buChar char="•"/>
            </a:pPr>
            <a:r>
              <a:rPr lang="en-US" sz="1800" dirty="0">
                <a:solidFill>
                  <a:srgbClr val="002060"/>
                </a:solidFill>
                <a:latin typeface="Times New Roman"/>
                <a:cs typeface="Times New Roman"/>
              </a:rPr>
              <a:t>Develop interagency protocols for crisis care coordination</a:t>
            </a:r>
          </a:p>
          <a:p>
            <a:pPr indent="-228600">
              <a:buFont typeface="Arial" panose="020B0604020202020204" pitchFamily="34" charset="0"/>
              <a:buChar char="•"/>
            </a:pPr>
            <a:r>
              <a:rPr lang="en-US" sz="1800" dirty="0">
                <a:solidFill>
                  <a:srgbClr val="002060"/>
                </a:solidFill>
                <a:latin typeface="Times New Roman"/>
                <a:cs typeface="Times New Roman"/>
              </a:rPr>
              <a:t>Implement best practices in SMVF suicide prevention</a:t>
            </a:r>
          </a:p>
        </p:txBody>
      </p:sp>
      <p:pic>
        <p:nvPicPr>
          <p:cNvPr id="11" name="Graphic 10" descr="Flowchart outline">
            <a:extLst>
              <a:ext uri="{FF2B5EF4-FFF2-40B4-BE49-F238E27FC236}">
                <a16:creationId xmlns:a16="http://schemas.microsoft.com/office/drawing/2014/main" id="{64B4FD38-FC82-A4BC-17AC-01B43EAA51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17685" y="1704191"/>
            <a:ext cx="3730869" cy="3730869"/>
          </a:xfrm>
          <a:prstGeom prst="rect">
            <a:avLst/>
          </a:prstGeom>
        </p:spPr>
      </p:pic>
    </p:spTree>
    <p:extLst>
      <p:ext uri="{BB962C8B-B14F-4D97-AF65-F5344CB8AC3E}">
        <p14:creationId xmlns:p14="http://schemas.microsoft.com/office/powerpoint/2010/main" val="44559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3D424646-1B16-4FEB-F4F5-63756CAA7C69}"/>
              </a:ext>
            </a:extLst>
          </p:cNvPr>
          <p:cNvSpPr txBox="1">
            <a:spLocks/>
          </p:cNvSpPr>
          <p:nvPr/>
        </p:nvSpPr>
        <p:spPr>
          <a:xfrm>
            <a:off x="343947" y="244389"/>
            <a:ext cx="7410867"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Intercept Mapping</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sp>
        <p:nvSpPr>
          <p:cNvPr id="3" name="Text Placeholder 3">
            <a:extLst>
              <a:ext uri="{FF2B5EF4-FFF2-40B4-BE49-F238E27FC236}">
                <a16:creationId xmlns:a16="http://schemas.microsoft.com/office/drawing/2014/main" id="{66D1128C-7534-F2D9-F85C-7DD042BD7559}"/>
              </a:ext>
            </a:extLst>
          </p:cNvPr>
          <p:cNvSpPr>
            <a:spLocks noGrp="1"/>
          </p:cNvSpPr>
          <p:nvPr/>
        </p:nvSpPr>
        <p:spPr>
          <a:xfrm>
            <a:off x="441751" y="1821967"/>
            <a:ext cx="4344987" cy="112806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rgbClr val="002060"/>
                </a:solidFill>
                <a:latin typeface="Times New Roman"/>
                <a:cs typeface="Times New Roman"/>
              </a:rPr>
              <a:t>Assess and improve community crisis care systems and services for veterans.</a:t>
            </a:r>
          </a:p>
        </p:txBody>
      </p:sp>
      <p:sp>
        <p:nvSpPr>
          <p:cNvPr id="5" name="TextBox 4">
            <a:extLst>
              <a:ext uri="{FF2B5EF4-FFF2-40B4-BE49-F238E27FC236}">
                <a16:creationId xmlns:a16="http://schemas.microsoft.com/office/drawing/2014/main" id="{2D9B214D-DDEC-F242-1846-BFA69F2D0A7F}"/>
              </a:ext>
            </a:extLst>
          </p:cNvPr>
          <p:cNvSpPr txBox="1"/>
          <p:nvPr/>
        </p:nvSpPr>
        <p:spPr>
          <a:xfrm>
            <a:off x="7033845" y="3186565"/>
            <a:ext cx="4122857" cy="1569660"/>
          </a:xfrm>
          <a:prstGeom prst="rect">
            <a:avLst/>
          </a:prstGeom>
          <a:noFill/>
        </p:spPr>
        <p:txBody>
          <a:bodyPr wrap="square">
            <a:spAutoFit/>
          </a:bodyPr>
          <a:lstStyle/>
          <a:p>
            <a:r>
              <a:rPr lang="en-US" sz="2400" dirty="0">
                <a:solidFill>
                  <a:srgbClr val="002060"/>
                </a:solidFill>
                <a:latin typeface="Times New Roman"/>
                <a:cs typeface="Times New Roman"/>
              </a:rPr>
              <a:t>What are some intercept resources to help fill the gap for Service Members, Veterans, Caregivers, and their Families?</a:t>
            </a:r>
          </a:p>
        </p:txBody>
      </p:sp>
      <p:pic>
        <p:nvPicPr>
          <p:cNvPr id="7" name="Graphic 6" descr="Thought with solid fill">
            <a:extLst>
              <a:ext uri="{FF2B5EF4-FFF2-40B4-BE49-F238E27FC236}">
                <a16:creationId xmlns:a16="http://schemas.microsoft.com/office/drawing/2014/main" id="{55313609-0907-A3BC-A4AA-ACAF0B1467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179000" y="860377"/>
            <a:ext cx="3842877" cy="3932059"/>
          </a:xfrm>
          <a:prstGeom prst="rect">
            <a:avLst/>
          </a:prstGeom>
        </p:spPr>
      </p:pic>
      <p:sp>
        <p:nvSpPr>
          <p:cNvPr id="10" name="TextBox 9">
            <a:extLst>
              <a:ext uri="{FF2B5EF4-FFF2-40B4-BE49-F238E27FC236}">
                <a16:creationId xmlns:a16="http://schemas.microsoft.com/office/drawing/2014/main" id="{0B8E7222-BF9D-A0F5-58E4-0CD1C287296D}"/>
              </a:ext>
            </a:extLst>
          </p:cNvPr>
          <p:cNvSpPr txBox="1"/>
          <p:nvPr/>
        </p:nvSpPr>
        <p:spPr>
          <a:xfrm>
            <a:off x="2212617" y="5691716"/>
            <a:ext cx="6447055" cy="369332"/>
          </a:xfrm>
          <a:prstGeom prst="rect">
            <a:avLst/>
          </a:prstGeom>
          <a:noFill/>
        </p:spPr>
        <p:txBody>
          <a:bodyPr wrap="square">
            <a:spAutoFit/>
          </a:bodyPr>
          <a:lstStyle/>
          <a:p>
            <a:r>
              <a:rPr lang="en-US" sz="1800" dirty="0">
                <a:latin typeface="Times New Roman"/>
                <a:ea typeface="+mn-lt"/>
                <a:cs typeface="+mn-lt"/>
              </a:rPr>
              <a:t>https://www.samhsa.gov/smvf-ta-center/crisis-intercept-mapping</a:t>
            </a:r>
            <a:endParaRPr lang="en-US" dirty="0">
              <a:latin typeface="Times New Roman"/>
              <a:cs typeface="Times New Roman"/>
            </a:endParaRPr>
          </a:p>
        </p:txBody>
      </p:sp>
      <p:pic>
        <p:nvPicPr>
          <p:cNvPr id="14" name="Picture 13" descr="Qr code&#10;&#10;Description automatically generated">
            <a:extLst>
              <a:ext uri="{FF2B5EF4-FFF2-40B4-BE49-F238E27FC236}">
                <a16:creationId xmlns:a16="http://schemas.microsoft.com/office/drawing/2014/main" id="{424B29C4-AF8F-71E5-F691-BC439AAB8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931" y="4360865"/>
            <a:ext cx="1712738" cy="1712738"/>
          </a:xfrm>
          <a:prstGeom prst="rect">
            <a:avLst/>
          </a:prstGeom>
        </p:spPr>
      </p:pic>
    </p:spTree>
    <p:extLst>
      <p:ext uri="{BB962C8B-B14F-4D97-AF65-F5344CB8AC3E}">
        <p14:creationId xmlns:p14="http://schemas.microsoft.com/office/powerpoint/2010/main" val="216727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map of indiana state with several states">
            <a:extLst>
              <a:ext uri="{FF2B5EF4-FFF2-40B4-BE49-F238E27FC236}">
                <a16:creationId xmlns:a16="http://schemas.microsoft.com/office/drawing/2014/main" id="{A48A5BB0-E68C-531A-219A-C185AC020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540" y="464449"/>
            <a:ext cx="3621604" cy="588302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3D424646-1B16-4FEB-F4F5-63756CAA7C69}"/>
              </a:ext>
            </a:extLst>
          </p:cNvPr>
          <p:cNvSpPr txBox="1">
            <a:spLocks/>
          </p:cNvSpPr>
          <p:nvPr/>
        </p:nvSpPr>
        <p:spPr>
          <a:xfrm>
            <a:off x="343947" y="244389"/>
            <a:ext cx="7410867"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Intercept Mapping</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pic>
        <p:nvPicPr>
          <p:cNvPr id="4" name="Picture 3">
            <a:extLst>
              <a:ext uri="{FF2B5EF4-FFF2-40B4-BE49-F238E27FC236}">
                <a16:creationId xmlns:a16="http://schemas.microsoft.com/office/drawing/2014/main" id="{62E0A837-A22F-844C-0F4C-B6C1BD42ED61}"/>
              </a:ext>
            </a:extLst>
          </p:cNvPr>
          <p:cNvPicPr>
            <a:picLocks noChangeAspect="1"/>
          </p:cNvPicPr>
          <p:nvPr/>
        </p:nvPicPr>
        <p:blipFill>
          <a:blip r:embed="rId4"/>
          <a:stretch>
            <a:fillRect/>
          </a:stretch>
        </p:blipFill>
        <p:spPr>
          <a:xfrm>
            <a:off x="1035710" y="1513962"/>
            <a:ext cx="5245341" cy="2116541"/>
          </a:xfrm>
          <a:prstGeom prst="rect">
            <a:avLst/>
          </a:prstGeom>
        </p:spPr>
      </p:pic>
      <p:sp>
        <p:nvSpPr>
          <p:cNvPr id="7" name="TextBox 6">
            <a:extLst>
              <a:ext uri="{FF2B5EF4-FFF2-40B4-BE49-F238E27FC236}">
                <a16:creationId xmlns:a16="http://schemas.microsoft.com/office/drawing/2014/main" id="{E50D271A-E596-02D6-19DB-8716AFAD08ED}"/>
              </a:ext>
            </a:extLst>
          </p:cNvPr>
          <p:cNvSpPr txBox="1"/>
          <p:nvPr/>
        </p:nvSpPr>
        <p:spPr>
          <a:xfrm>
            <a:off x="904851" y="4041603"/>
            <a:ext cx="6097464" cy="1477328"/>
          </a:xfrm>
          <a:prstGeom prst="rect">
            <a:avLst/>
          </a:prstGeom>
          <a:noFill/>
        </p:spPr>
        <p:txBody>
          <a:bodyPr wrap="square">
            <a:spAutoFit/>
          </a:bodyPr>
          <a:lstStyle/>
          <a:p>
            <a:pPr algn="l" rtl="0" fontAlgn="base"/>
            <a:r>
              <a:rPr lang="en-US" b="1" i="0" u="none" strike="noStrike" dirty="0">
                <a:solidFill>
                  <a:srgbClr val="0070C0"/>
                </a:solidFill>
                <a:effectLst/>
                <a:latin typeface="Times New Roman" panose="02020603050405020304" pitchFamily="18" charset="0"/>
              </a:rPr>
              <a:t>SAMHSA/VA TA Center </a:t>
            </a:r>
            <a:r>
              <a:rPr lang="en-US" b="1" i="0" u="none" strike="noStrike" dirty="0">
                <a:solidFill>
                  <a:srgbClr val="00B050"/>
                </a:solidFill>
                <a:effectLst/>
                <a:latin typeface="Times New Roman" panose="02020603050405020304" pitchFamily="18" charset="0"/>
              </a:rPr>
              <a:t>Trained Indiana Counties:</a:t>
            </a:r>
            <a:r>
              <a:rPr lang="en-US" b="0" i="0" dirty="0">
                <a:solidFill>
                  <a:srgbClr val="000000"/>
                </a:solidFill>
                <a:effectLst/>
                <a:latin typeface="Times New Roman" panose="02020603050405020304" pitchFamily="18" charset="0"/>
              </a:rPr>
              <a:t>​</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Times New Roman" panose="02020603050405020304" pitchFamily="18" charset="0"/>
              </a:rPr>
              <a:t>​</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b="1" i="0" u="none" strike="noStrike" dirty="0">
                <a:solidFill>
                  <a:srgbClr val="00B050"/>
                </a:solidFill>
                <a:effectLst/>
                <a:latin typeface="Times New Roman" panose="02020603050405020304" pitchFamily="18" charset="0"/>
              </a:rPr>
              <a:t>St Joseph</a:t>
            </a:r>
            <a:r>
              <a:rPr lang="en-US" b="0" i="0" dirty="0">
                <a:solidFill>
                  <a:srgbClr val="00B050"/>
                </a:solidFill>
                <a:effectLst/>
                <a:latin typeface="Times New Roman" panose="02020603050405020304" pitchFamily="18" charset="0"/>
              </a:rPr>
              <a:t>​</a:t>
            </a:r>
            <a:endParaRPr lang="en-US" b="0" i="0" dirty="0">
              <a:solidFill>
                <a:srgbClr val="00B050"/>
              </a:solidFill>
              <a:effectLst/>
              <a:latin typeface="Arial" panose="020B0604020202020204" pitchFamily="34" charset="0"/>
            </a:endParaRPr>
          </a:p>
          <a:p>
            <a:pPr algn="l" rtl="0" fontAlgn="base">
              <a:buFont typeface="Arial" panose="020B0604020202020204" pitchFamily="34" charset="0"/>
              <a:buChar char="•"/>
            </a:pPr>
            <a:r>
              <a:rPr lang="en-US" b="1" i="0" u="none" strike="noStrike" dirty="0">
                <a:solidFill>
                  <a:srgbClr val="00B050"/>
                </a:solidFill>
                <a:effectLst/>
                <a:latin typeface="Times New Roman" panose="02020603050405020304" pitchFamily="18" charset="0"/>
              </a:rPr>
              <a:t>Hamilton</a:t>
            </a:r>
            <a:r>
              <a:rPr lang="en-US" b="0" i="0" dirty="0">
                <a:solidFill>
                  <a:srgbClr val="00B050"/>
                </a:solidFill>
                <a:effectLst/>
                <a:latin typeface="Times New Roman" panose="02020603050405020304" pitchFamily="18" charset="0"/>
              </a:rPr>
              <a:t>​</a:t>
            </a:r>
            <a:endParaRPr lang="en-US" b="0" i="0" dirty="0">
              <a:solidFill>
                <a:srgbClr val="00B050"/>
              </a:solidFill>
              <a:effectLst/>
              <a:latin typeface="Arial" panose="020B0604020202020204" pitchFamily="34" charset="0"/>
            </a:endParaRPr>
          </a:p>
          <a:p>
            <a:pPr algn="l" rtl="0" fontAlgn="base">
              <a:buFont typeface="Arial" panose="020B0604020202020204" pitchFamily="34" charset="0"/>
              <a:buChar char="•"/>
            </a:pPr>
            <a:r>
              <a:rPr lang="en-US" b="1" i="0" u="none" strike="noStrike" dirty="0">
                <a:solidFill>
                  <a:srgbClr val="00B050"/>
                </a:solidFill>
                <a:effectLst/>
                <a:latin typeface="Times New Roman" panose="02020603050405020304" pitchFamily="18" charset="0"/>
              </a:rPr>
              <a:t>Johnson</a:t>
            </a:r>
            <a:endParaRPr lang="en-US" b="0" i="0" dirty="0">
              <a:solidFill>
                <a:srgbClr val="00B050"/>
              </a:solidFill>
              <a:effectLst/>
              <a:latin typeface="Arial" panose="020B0604020202020204" pitchFamily="34" charset="0"/>
            </a:endParaRPr>
          </a:p>
        </p:txBody>
      </p:sp>
    </p:spTree>
    <p:extLst>
      <p:ext uri="{BB962C8B-B14F-4D97-AF65-F5344CB8AC3E}">
        <p14:creationId xmlns:p14="http://schemas.microsoft.com/office/powerpoint/2010/main" val="1169085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FC08D1A-96C4-2D8E-FC0B-1DC8238FC240}"/>
              </a:ext>
            </a:extLst>
          </p:cNvPr>
          <p:cNvGraphicFramePr>
            <a:graphicFrameLocks noGrp="1"/>
          </p:cNvGraphicFramePr>
          <p:nvPr/>
        </p:nvGraphicFramePr>
        <p:xfrm>
          <a:off x="817683" y="1372457"/>
          <a:ext cx="10005646" cy="4804505"/>
        </p:xfrm>
        <a:graphic>
          <a:graphicData uri="http://schemas.openxmlformats.org/drawingml/2006/table">
            <a:tbl>
              <a:tblPr/>
              <a:tblGrid>
                <a:gridCol w="2483782">
                  <a:extLst>
                    <a:ext uri="{9D8B030D-6E8A-4147-A177-3AD203B41FA5}">
                      <a16:colId xmlns:a16="http://schemas.microsoft.com/office/drawing/2014/main" val="1898780161"/>
                    </a:ext>
                  </a:extLst>
                </a:gridCol>
                <a:gridCol w="2507288">
                  <a:extLst>
                    <a:ext uri="{9D8B030D-6E8A-4147-A177-3AD203B41FA5}">
                      <a16:colId xmlns:a16="http://schemas.microsoft.com/office/drawing/2014/main" val="3143821640"/>
                    </a:ext>
                  </a:extLst>
                </a:gridCol>
                <a:gridCol w="2507288">
                  <a:extLst>
                    <a:ext uri="{9D8B030D-6E8A-4147-A177-3AD203B41FA5}">
                      <a16:colId xmlns:a16="http://schemas.microsoft.com/office/drawing/2014/main" val="1438843242"/>
                    </a:ext>
                  </a:extLst>
                </a:gridCol>
                <a:gridCol w="2507288">
                  <a:extLst>
                    <a:ext uri="{9D8B030D-6E8A-4147-A177-3AD203B41FA5}">
                      <a16:colId xmlns:a16="http://schemas.microsoft.com/office/drawing/2014/main" val="726317531"/>
                    </a:ext>
                  </a:extLst>
                </a:gridCol>
              </a:tblGrid>
              <a:tr h="308238">
                <a:tc>
                  <a:txBody>
                    <a:bodyPr/>
                    <a:lstStyle/>
                    <a:p>
                      <a:pPr algn="ctr" fontAlgn="base"/>
                      <a:r>
                        <a:rPr lang="en-US" sz="1100" b="1" i="0">
                          <a:solidFill>
                            <a:srgbClr val="FFFFFF"/>
                          </a:solidFill>
                          <a:effectLst/>
                          <a:latin typeface="Calibri" panose="020F0502020204030204" pitchFamily="34" charset="0"/>
                        </a:rPr>
                        <a:t>988​</a:t>
                      </a:r>
                      <a:endParaRPr lang="en-US" sz="1100" b="1" i="0">
                        <a:solidFill>
                          <a:srgbClr val="FFFFFF"/>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40005"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1100" b="1" i="0">
                          <a:solidFill>
                            <a:srgbClr val="FFFFFF"/>
                          </a:solidFill>
                          <a:effectLst/>
                          <a:latin typeface="Calibri" panose="020F0502020204030204" pitchFamily="34" charset="0"/>
                        </a:rPr>
                        <a:t>MIRS​</a:t>
                      </a:r>
                      <a:endParaRPr lang="en-US" sz="1100" b="1" i="0">
                        <a:solidFill>
                          <a:srgbClr val="FFFFFF"/>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40005"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1100" b="1" i="0">
                          <a:solidFill>
                            <a:srgbClr val="FFFFFF"/>
                          </a:solidFill>
                          <a:effectLst/>
                          <a:latin typeface="Calibri" panose="020F0502020204030204" pitchFamily="34" charset="0"/>
                        </a:rPr>
                        <a:t>MIH​</a:t>
                      </a:r>
                      <a:endParaRPr lang="en-US" sz="1100" b="1" i="0">
                        <a:solidFill>
                          <a:srgbClr val="FFFFFF"/>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40005"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1100" b="1" i="0" dirty="0">
                          <a:solidFill>
                            <a:srgbClr val="FFFFFF"/>
                          </a:solidFill>
                          <a:effectLst/>
                          <a:latin typeface="Calibri" panose="020F0502020204030204" pitchFamily="34" charset="0"/>
                        </a:rPr>
                        <a:t>Alt2Su​</a:t>
                      </a:r>
                      <a:endParaRPr lang="en-US" sz="1100" b="1" i="0" dirty="0">
                        <a:solidFill>
                          <a:srgbClr val="FFFFFF"/>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40005"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67237076"/>
                  </a:ext>
                </a:extLst>
              </a:tr>
              <a:tr h="1239656">
                <a:tc>
                  <a:txBody>
                    <a:bodyPr/>
                    <a:lstStyle/>
                    <a:p>
                      <a:pPr algn="l" fontAlgn="auto"/>
                      <a:r>
                        <a:rPr lang="en-US" sz="1100" b="0" i="0">
                          <a:solidFill>
                            <a:srgbClr val="000000"/>
                          </a:solidFill>
                          <a:effectLst/>
                          <a:latin typeface="Calibri" panose="020F0502020204030204" pitchFamily="34" charset="0"/>
                        </a:rPr>
                        <a:t>​</a:t>
                      </a:r>
                    </a:p>
                    <a:p>
                      <a:pPr algn="l" fontAlgn="base"/>
                      <a:r>
                        <a:rPr lang="en-US" sz="1100" b="0" i="0">
                          <a:solidFill>
                            <a:srgbClr val="000000"/>
                          </a:solidFill>
                          <a:effectLst/>
                          <a:latin typeface="Calibri" panose="020F0502020204030204" pitchFamily="34" charset="0"/>
                        </a:rPr>
                        <a:t>​</a:t>
                      </a:r>
                      <a:endParaRPr lang="en-US" sz="1100" b="0" i="0">
                        <a:solidFill>
                          <a:srgbClr val="000000"/>
                        </a:solidFill>
                        <a:effectLst/>
                      </a:endParaRPr>
                    </a:p>
                    <a:p>
                      <a:pPr algn="l" fontAlgn="base"/>
                      <a:r>
                        <a:rPr lang="en-US" sz="1100" b="0" i="0">
                          <a:solidFill>
                            <a:srgbClr val="000000"/>
                          </a:solidFill>
                          <a:effectLst/>
                          <a:latin typeface="Calibri" panose="020F0502020204030204" pitchFamily="34" charset="0"/>
                        </a:rPr>
                        <a:t>​</a:t>
                      </a:r>
                      <a:endParaRPr lang="en-US" sz="1100" b="0" i="0">
                        <a:solidFill>
                          <a:srgbClr val="000000"/>
                        </a:solidFill>
                        <a:effectLst/>
                      </a:endParaRPr>
                    </a:p>
                    <a:p>
                      <a:pPr algn="l" fontAlgn="base"/>
                      <a:r>
                        <a:rPr lang="en-US" sz="1100" b="0" i="0">
                          <a:solidFill>
                            <a:srgbClr val="000000"/>
                          </a:solidFill>
                          <a:effectLst/>
                          <a:latin typeface="Calibri" panose="020F0502020204030204" pitchFamily="34" charset="0"/>
                        </a:rPr>
                        <a:t>​</a:t>
                      </a:r>
                      <a:endParaRPr lang="en-US" sz="1100" b="0" i="0">
                        <a:solidFill>
                          <a:srgbClr val="000000"/>
                        </a:solidFill>
                        <a:effectLst/>
                      </a:endParaRPr>
                    </a:p>
                    <a:p>
                      <a:pPr algn="l" fontAlgn="base"/>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4000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US" sz="1100" b="0" i="0">
                          <a:solidFill>
                            <a:srgbClr val="000000"/>
                          </a:solidFill>
                          <a:effectLst/>
                          <a:latin typeface="Calibri" panose="020F0502020204030204" pitchFamily="34" charset="0"/>
                        </a:rPr>
                        <a:t>​</a:t>
                      </a: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4000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US" sz="1100" b="0" i="0">
                          <a:solidFill>
                            <a:srgbClr val="000000"/>
                          </a:solidFill>
                          <a:effectLst/>
                          <a:latin typeface="Calibri" panose="020F0502020204030204" pitchFamily="34" charset="0"/>
                        </a:rPr>
                        <a:t>​</a:t>
                      </a: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4000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US" sz="1100" b="0" i="0" dirty="0">
                          <a:solidFill>
                            <a:srgbClr val="000000"/>
                          </a:solidFill>
                          <a:effectLst/>
                          <a:latin typeface="Calibri" panose="020F0502020204030204" pitchFamily="34" charset="0"/>
                        </a:rPr>
                        <a:t>​</a:t>
                      </a: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4000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176615643"/>
                  </a:ext>
                </a:extLst>
              </a:tr>
              <a:tr h="542769">
                <a:tc>
                  <a:txBody>
                    <a:bodyPr/>
                    <a:lstStyle/>
                    <a:p>
                      <a:pPr algn="ctr" fontAlgn="base"/>
                      <a:r>
                        <a:rPr lang="en-US" sz="1100" b="1" i="0">
                          <a:solidFill>
                            <a:srgbClr val="002060"/>
                          </a:solidFill>
                          <a:effectLst/>
                          <a:latin typeface="Times New Roman" panose="02020603050405020304" pitchFamily="18" charset="0"/>
                        </a:rPr>
                        <a:t>Suicide &amp; Crisis Lifeline</a:t>
                      </a:r>
                      <a:r>
                        <a:rPr lang="en-US" sz="1100" b="0" i="0">
                          <a:solidFill>
                            <a:srgbClr val="000000"/>
                          </a:solidFill>
                          <a:effectLst/>
                          <a:latin typeface="Times New Roman" panose="02020603050405020304" pitchFamily="18" charset="0"/>
                        </a:rPr>
                        <a:t>​</a:t>
                      </a:r>
                      <a:endParaRPr lang="en-US" sz="1100" b="0" i="0">
                        <a:solidFill>
                          <a:srgbClr val="000000"/>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100" b="1" i="0" u="none" strike="noStrike">
                          <a:solidFill>
                            <a:srgbClr val="002060"/>
                          </a:solidFill>
                          <a:effectLst/>
                          <a:latin typeface="Times New Roman" panose="02020603050405020304" pitchFamily="18" charset="0"/>
                        </a:rPr>
                        <a:t>Mobile Integrated </a:t>
                      </a:r>
                      <a:r>
                        <a:rPr lang="en-US" sz="1100" b="0" i="0">
                          <a:solidFill>
                            <a:srgbClr val="000000"/>
                          </a:solidFill>
                          <a:effectLst/>
                          <a:latin typeface="Times New Roman" panose="02020603050405020304" pitchFamily="18" charset="0"/>
                        </a:rPr>
                        <a:t>​</a:t>
                      </a:r>
                      <a:endParaRPr lang="en-US" sz="1100" b="0" i="0">
                        <a:solidFill>
                          <a:srgbClr val="000000"/>
                        </a:solidFill>
                        <a:effectLst/>
                      </a:endParaRPr>
                    </a:p>
                    <a:p>
                      <a:pPr algn="ctr" fontAlgn="base"/>
                      <a:r>
                        <a:rPr lang="en-US" sz="1100" b="1" i="0" u="none" strike="noStrike">
                          <a:solidFill>
                            <a:srgbClr val="002060"/>
                          </a:solidFill>
                          <a:effectLst/>
                          <a:latin typeface="Times New Roman" panose="02020603050405020304" pitchFamily="18" charset="0"/>
                        </a:rPr>
                        <a:t>Response System </a:t>
                      </a:r>
                      <a:r>
                        <a:rPr lang="en-US" sz="1100" b="0" i="0">
                          <a:solidFill>
                            <a:srgbClr val="000000"/>
                          </a:solidFill>
                          <a:effectLst/>
                          <a:latin typeface="Times New Roman" panose="02020603050405020304" pitchFamily="18" charset="0"/>
                        </a:rPr>
                        <a:t>​</a:t>
                      </a:r>
                      <a:endParaRPr lang="en-US" sz="1100" b="0" i="0">
                        <a:solidFill>
                          <a:srgbClr val="000000"/>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100" b="1" i="0">
                          <a:solidFill>
                            <a:srgbClr val="002060"/>
                          </a:solidFill>
                          <a:effectLst/>
                          <a:latin typeface="Times New Roman" panose="02020603050405020304" pitchFamily="18" charset="0"/>
                        </a:rPr>
                        <a:t>Mobile Integrated Health</a:t>
                      </a:r>
                      <a:r>
                        <a:rPr lang="en-US" sz="1100" b="0" i="0">
                          <a:solidFill>
                            <a:srgbClr val="000000"/>
                          </a:solidFill>
                          <a:effectLst/>
                          <a:latin typeface="Times New Roman" panose="02020603050405020304" pitchFamily="18" charset="0"/>
                        </a:rPr>
                        <a:t>​</a:t>
                      </a:r>
                      <a:endParaRPr lang="en-US" sz="1100" b="0" i="0">
                        <a:solidFill>
                          <a:srgbClr val="000000"/>
                        </a:solidFill>
                        <a:effectLst/>
                      </a:endParaRPr>
                    </a:p>
                    <a:p>
                      <a:pPr algn="l" fontAlgn="base"/>
                      <a:r>
                        <a:rPr lang="en-US" sz="1100" b="0" i="0">
                          <a:solidFill>
                            <a:srgbClr val="000000"/>
                          </a:solidFill>
                          <a:effectLst/>
                          <a:latin typeface="Times New Roman" panose="02020603050405020304" pitchFamily="18" charset="0"/>
                        </a:rPr>
                        <a:t>​</a:t>
                      </a:r>
                      <a:endParaRPr lang="en-US" sz="1100" b="0" i="0">
                        <a:solidFill>
                          <a:srgbClr val="000000"/>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E9EBF5"/>
                    </a:solidFill>
                  </a:tcPr>
                </a:tc>
                <a:tc>
                  <a:txBody>
                    <a:bodyPr/>
                    <a:lstStyle/>
                    <a:p>
                      <a:pPr algn="l" fontAlgn="base"/>
                      <a:r>
                        <a:rPr lang="en-US" sz="1100" b="1" i="0">
                          <a:solidFill>
                            <a:srgbClr val="002060"/>
                          </a:solidFill>
                          <a:effectLst/>
                          <a:latin typeface="Times New Roman" panose="02020603050405020304" pitchFamily="18" charset="0"/>
                        </a:rPr>
                        <a:t>Alternatives To Suicide </a:t>
                      </a:r>
                      <a:r>
                        <a:rPr lang="en-US" sz="1100" b="0" i="0">
                          <a:solidFill>
                            <a:srgbClr val="000000"/>
                          </a:solidFill>
                          <a:effectLst/>
                          <a:latin typeface="Times New Roman" panose="02020603050405020304" pitchFamily="18" charset="0"/>
                        </a:rPr>
                        <a:t>​</a:t>
                      </a:r>
                      <a:endParaRPr lang="en-US" sz="1100" b="0" i="0">
                        <a:solidFill>
                          <a:srgbClr val="000000"/>
                        </a:solidFill>
                        <a:effectLst/>
                      </a:endParaRPr>
                    </a:p>
                    <a:p>
                      <a:pPr algn="l" fontAlgn="base"/>
                      <a:r>
                        <a:rPr lang="en-US" sz="1100" b="0" i="0">
                          <a:solidFill>
                            <a:srgbClr val="000000"/>
                          </a:solidFill>
                          <a:effectLst/>
                          <a:latin typeface="Times New Roman" panose="02020603050405020304" pitchFamily="18" charset="0"/>
                        </a:rPr>
                        <a:t>​</a:t>
                      </a:r>
                      <a:endParaRPr lang="en-US" sz="1100" b="0" i="0">
                        <a:solidFill>
                          <a:srgbClr val="000000"/>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691045435"/>
                  </a:ext>
                </a:extLst>
              </a:tr>
              <a:tr h="1708715">
                <a:tc>
                  <a:txBody>
                    <a:bodyPr/>
                    <a:lstStyle/>
                    <a:p>
                      <a:pPr algn="l" fontAlgn="auto"/>
                      <a:r>
                        <a:rPr lang="en-US" sz="1100" b="0" i="0" u="none" strike="noStrike">
                          <a:solidFill>
                            <a:srgbClr val="002060"/>
                          </a:solidFill>
                          <a:effectLst/>
                          <a:latin typeface="Times New Roman" panose="02020603050405020304" pitchFamily="18" charset="0"/>
                        </a:rPr>
                        <a:t>​</a:t>
                      </a:r>
                    </a:p>
                    <a:p>
                      <a:pPr algn="l" fontAlgn="base"/>
                      <a:r>
                        <a:rPr lang="en-US" sz="1100" b="0" i="0" u="none" strike="noStrike">
                          <a:solidFill>
                            <a:srgbClr val="002060"/>
                          </a:solidFill>
                          <a:effectLst/>
                          <a:latin typeface="Times New Roman" panose="02020603050405020304" pitchFamily="18" charset="0"/>
                        </a:rPr>
                        <a:t>A simple, short number for anyone experiencing mental health-related distress </a:t>
                      </a:r>
                      <a:r>
                        <a:rPr lang="en-US" sz="1100" b="0" i="0">
                          <a:solidFill>
                            <a:srgbClr val="000000"/>
                          </a:solidFill>
                          <a:effectLst/>
                          <a:latin typeface="Times New Roman" panose="02020603050405020304" pitchFamily="18" charset="0"/>
                        </a:rPr>
                        <a:t>​</a:t>
                      </a:r>
                      <a:endParaRPr lang="en-US" sz="1100" b="0" i="0">
                        <a:solidFill>
                          <a:srgbClr val="000000"/>
                        </a:solidFill>
                        <a:effectLst/>
                      </a:endParaRPr>
                    </a:p>
                    <a:p>
                      <a:pPr algn="l" fontAlgn="base"/>
                      <a:r>
                        <a:rPr lang="en-US" sz="1100" b="0" i="0">
                          <a:solidFill>
                            <a:srgbClr val="000000"/>
                          </a:solidFill>
                          <a:effectLst/>
                          <a:latin typeface="Times New Roman" panose="02020603050405020304" pitchFamily="18" charset="0"/>
                        </a:rPr>
                        <a:t>​</a:t>
                      </a:r>
                      <a:endParaRPr lang="en-US" sz="1100" b="0" i="0">
                        <a:solidFill>
                          <a:srgbClr val="000000"/>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US" sz="1100" b="0" i="0" u="none" strike="noStrike">
                          <a:solidFill>
                            <a:srgbClr val="002060"/>
                          </a:solidFill>
                          <a:effectLst/>
                          <a:latin typeface="Times New Roman" panose="02020603050405020304" pitchFamily="18" charset="0"/>
                        </a:rPr>
                        <a:t>​</a:t>
                      </a:r>
                    </a:p>
                    <a:p>
                      <a:pPr algn="l" fontAlgn="base"/>
                      <a:r>
                        <a:rPr lang="en-US" sz="1100" b="0" i="0" u="none" strike="noStrike">
                          <a:solidFill>
                            <a:srgbClr val="002060"/>
                          </a:solidFill>
                          <a:effectLst/>
                          <a:latin typeface="Times New Roman" panose="02020603050405020304" pitchFamily="18" charset="0"/>
                        </a:rPr>
                        <a:t>Provides peer recovery coaches in hospitals and in the community to address opioid and stimulant misuse and disorders.</a:t>
                      </a:r>
                      <a:r>
                        <a:rPr lang="en-US" sz="1100" b="0" i="0">
                          <a:solidFill>
                            <a:srgbClr val="000000"/>
                          </a:solidFill>
                          <a:effectLst/>
                          <a:latin typeface="Times New Roman" panose="02020603050405020304" pitchFamily="18" charset="0"/>
                        </a:rPr>
                        <a:t>​</a:t>
                      </a:r>
                      <a:endParaRPr lang="en-US" sz="1100" b="0" i="0">
                        <a:solidFill>
                          <a:srgbClr val="000000"/>
                        </a:solidFill>
                        <a:effectLst/>
                      </a:endParaRPr>
                    </a:p>
                    <a:p>
                      <a:pPr algn="l" fontAlgn="base"/>
                      <a:r>
                        <a:rPr lang="en-US" sz="1100" b="0" i="0">
                          <a:solidFill>
                            <a:srgbClr val="000000"/>
                          </a:solidFill>
                          <a:effectLst/>
                          <a:latin typeface="Times New Roman" panose="02020603050405020304" pitchFamily="18" charset="0"/>
                        </a:rPr>
                        <a:t>​</a:t>
                      </a:r>
                      <a:endParaRPr lang="en-US" sz="1100" b="0" i="0">
                        <a:solidFill>
                          <a:srgbClr val="000000"/>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US" sz="1100" b="0" i="0" u="none" strike="noStrike">
                          <a:solidFill>
                            <a:srgbClr val="002060"/>
                          </a:solidFill>
                          <a:effectLst/>
                          <a:latin typeface="Times New Roman" panose="02020603050405020304" pitchFamily="18" charset="0"/>
                        </a:rPr>
                        <a:t>​</a:t>
                      </a:r>
                    </a:p>
                    <a:p>
                      <a:pPr algn="l" fontAlgn="base"/>
                      <a:r>
                        <a:rPr lang="en-US" sz="1100" b="0" i="0" u="none" strike="noStrike">
                          <a:solidFill>
                            <a:srgbClr val="002060"/>
                          </a:solidFill>
                          <a:effectLst/>
                          <a:latin typeface="Times New Roman" panose="02020603050405020304" pitchFamily="18" charset="0"/>
                        </a:rPr>
                        <a:t>Patient-centered model of care delivered in a patient's home in a mobile or telehealth environment</a:t>
                      </a:r>
                      <a:r>
                        <a:rPr lang="en-US" sz="1100" b="0" i="0">
                          <a:solidFill>
                            <a:srgbClr val="000000"/>
                          </a:solidFill>
                          <a:effectLst/>
                          <a:latin typeface="Times New Roman" panose="02020603050405020304" pitchFamily="18" charset="0"/>
                        </a:rPr>
                        <a:t>​</a:t>
                      </a:r>
                      <a:endParaRPr lang="en-US" sz="1100" b="0" i="0">
                        <a:solidFill>
                          <a:srgbClr val="000000"/>
                        </a:solidFill>
                        <a:effectLst/>
                      </a:endParaRPr>
                    </a:p>
                    <a:p>
                      <a:pPr algn="ctr" fontAlgn="base"/>
                      <a:r>
                        <a:rPr lang="en-US" sz="1100" b="0" i="0">
                          <a:solidFill>
                            <a:srgbClr val="000000"/>
                          </a:solidFill>
                          <a:effectLst/>
                          <a:latin typeface="Times New Roman" panose="02020603050405020304" pitchFamily="18" charset="0"/>
                        </a:rPr>
                        <a:t>​</a:t>
                      </a:r>
                      <a:endParaRPr lang="en-US" sz="1100" b="0" i="0">
                        <a:solidFill>
                          <a:srgbClr val="000000"/>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US" sz="1100" b="0" i="0" u="none" strike="noStrike">
                          <a:solidFill>
                            <a:srgbClr val="002060"/>
                          </a:solidFill>
                          <a:effectLst/>
                          <a:latin typeface="Times New Roman" panose="02020603050405020304" pitchFamily="18" charset="0"/>
                        </a:rPr>
                        <a:t>​</a:t>
                      </a:r>
                    </a:p>
                    <a:p>
                      <a:pPr algn="l" fontAlgn="base"/>
                      <a:r>
                        <a:rPr lang="en-US" sz="1100" b="0" i="0" u="none" strike="noStrike">
                          <a:solidFill>
                            <a:srgbClr val="002060"/>
                          </a:solidFill>
                          <a:effectLst/>
                          <a:latin typeface="Times New Roman" panose="02020603050405020304" pitchFamily="18" charset="0"/>
                        </a:rPr>
                        <a:t>Peer support group for persons living with suicidal ideations.</a:t>
                      </a:r>
                      <a:r>
                        <a:rPr lang="en-US" sz="1100" b="0" i="0">
                          <a:solidFill>
                            <a:srgbClr val="000000"/>
                          </a:solidFill>
                          <a:effectLst/>
                          <a:latin typeface="Times New Roman" panose="02020603050405020304" pitchFamily="18" charset="0"/>
                        </a:rPr>
                        <a:t>​</a:t>
                      </a:r>
                      <a:endParaRPr lang="en-US" sz="1100" b="0" i="0">
                        <a:solidFill>
                          <a:srgbClr val="000000"/>
                        </a:solidFill>
                        <a:effectLst/>
                      </a:endParaRPr>
                    </a:p>
                    <a:p>
                      <a:pPr algn="l" fontAlgn="base"/>
                      <a:r>
                        <a:rPr lang="en-US" sz="1100" b="0" i="0">
                          <a:solidFill>
                            <a:srgbClr val="000000"/>
                          </a:solidFill>
                          <a:effectLst/>
                          <a:latin typeface="Times New Roman" panose="02020603050405020304" pitchFamily="18" charset="0"/>
                        </a:rPr>
                        <a:t>​</a:t>
                      </a:r>
                      <a:endParaRPr lang="en-US" sz="1100" b="0" i="0">
                        <a:solidFill>
                          <a:srgbClr val="000000"/>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231623082"/>
                  </a:ext>
                </a:extLst>
              </a:tr>
              <a:tr h="1005127">
                <a:tc>
                  <a:txBody>
                    <a:bodyPr/>
                    <a:lstStyle/>
                    <a:p>
                      <a:pPr algn="l" fontAlgn="auto"/>
                      <a:r>
                        <a:rPr lang="en-US" sz="1100" b="0" i="0" u="sng" strike="noStrike" dirty="0">
                          <a:solidFill>
                            <a:srgbClr val="0563C1"/>
                          </a:solidFill>
                          <a:effectLst/>
                          <a:latin typeface="Times New Roman" panose="02020603050405020304" pitchFamily="18" charset="0"/>
                          <a:hlinkClick r:id="rId3"/>
                        </a:rPr>
                        <a:t>https://www.in.gov/fssa/dmha/update-on-988-in-indiana/</a:t>
                      </a:r>
                      <a:r>
                        <a:rPr lang="en-US" sz="1100" b="0" i="0" dirty="0">
                          <a:solidFill>
                            <a:srgbClr val="000000"/>
                          </a:solidFill>
                          <a:effectLst/>
                          <a:latin typeface="Times New Roman" panose="02020603050405020304" pitchFamily="18" charset="0"/>
                        </a:rPr>
                        <a:t>​</a:t>
                      </a:r>
                      <a:endParaRPr lang="en-US" sz="1100" b="0" i="0" dirty="0">
                        <a:solidFill>
                          <a:srgbClr val="000000"/>
                        </a:solidFill>
                        <a:effectLst/>
                        <a:latin typeface="Calibri" panose="020F0502020204030204" pitchFamily="34" charset="0"/>
                      </a:endParaRPr>
                    </a:p>
                    <a:p>
                      <a:pPr algn="l" fontAlgn="base"/>
                      <a:r>
                        <a:rPr lang="en-US" sz="1100" b="0" i="0" dirty="0">
                          <a:solidFill>
                            <a:srgbClr val="000000"/>
                          </a:solidFill>
                          <a:effectLst/>
                          <a:latin typeface="Times New Roman" panose="02020603050405020304" pitchFamily="18" charset="0"/>
                        </a:rPr>
                        <a:t>​</a:t>
                      </a:r>
                      <a:endParaRPr lang="en-US" sz="1100" b="0" i="0" dirty="0">
                        <a:solidFill>
                          <a:srgbClr val="000000"/>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E9EBF5"/>
                    </a:solidFill>
                  </a:tcPr>
                </a:tc>
                <a:tc>
                  <a:txBody>
                    <a:bodyPr/>
                    <a:lstStyle/>
                    <a:p>
                      <a:pPr algn="l" fontAlgn="base"/>
                      <a:r>
                        <a:rPr lang="en-US" sz="1100" b="0" i="0" u="sng" dirty="0">
                          <a:solidFill>
                            <a:srgbClr val="2E75B6"/>
                          </a:solidFill>
                          <a:effectLst/>
                          <a:latin typeface="Times New Roman" panose="02020603050405020304" pitchFamily="18" charset="0"/>
                        </a:rPr>
                        <a:t>https://www.in.gov/fssa/dmha/files/MIRS-RFF-FAQ.pdf</a:t>
                      </a:r>
                      <a:r>
                        <a:rPr lang="en-US" sz="1100" b="0" i="0" dirty="0">
                          <a:solidFill>
                            <a:srgbClr val="000000"/>
                          </a:solidFill>
                          <a:effectLst/>
                          <a:latin typeface="Times New Roman" panose="02020603050405020304" pitchFamily="18" charset="0"/>
                        </a:rPr>
                        <a:t>​</a:t>
                      </a:r>
                      <a:endParaRPr lang="en-US" sz="1100" b="0" i="0" dirty="0">
                        <a:solidFill>
                          <a:srgbClr val="000000"/>
                        </a:solidFill>
                        <a:effectLst/>
                      </a:endParaRPr>
                    </a:p>
                    <a:p>
                      <a:pPr algn="l" fontAlgn="base"/>
                      <a:r>
                        <a:rPr lang="en-US" sz="1100" b="0" i="0" dirty="0">
                          <a:solidFill>
                            <a:srgbClr val="000000"/>
                          </a:solidFill>
                          <a:effectLst/>
                          <a:latin typeface="Times New Roman" panose="02020603050405020304" pitchFamily="18" charset="0"/>
                        </a:rPr>
                        <a:t>​</a:t>
                      </a:r>
                      <a:endParaRPr lang="en-US" sz="1100" b="0" i="0" dirty="0">
                        <a:solidFill>
                          <a:srgbClr val="000000"/>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E9EBF5"/>
                    </a:solidFill>
                  </a:tcPr>
                </a:tc>
                <a:tc>
                  <a:txBody>
                    <a:bodyPr/>
                    <a:lstStyle/>
                    <a:p>
                      <a:pPr algn="l" fontAlgn="auto"/>
                      <a:r>
                        <a:rPr lang="en-US" sz="1100" b="0" i="0" u="sng" strike="noStrike" dirty="0">
                          <a:solidFill>
                            <a:srgbClr val="0563C1"/>
                          </a:solidFill>
                          <a:effectLst/>
                          <a:latin typeface="Times New Roman" panose="02020603050405020304" pitchFamily="18" charset="0"/>
                          <a:hlinkClick r:id="rId4"/>
                        </a:rPr>
                        <a:t>https://www.in.gov/fssa/dmha/files/MIRS-RFF-FAQ.pdf</a:t>
                      </a:r>
                      <a:r>
                        <a:rPr lang="en-US" sz="1100" b="0" i="0" dirty="0">
                          <a:solidFill>
                            <a:srgbClr val="002060"/>
                          </a:solidFill>
                          <a:effectLst/>
                          <a:latin typeface="Times New Roman" panose="02020603050405020304" pitchFamily="18" charset="0"/>
                        </a:rPr>
                        <a:t> </a:t>
                      </a:r>
                      <a:r>
                        <a:rPr lang="en-US" sz="1100" b="0" i="0" dirty="0">
                          <a:solidFill>
                            <a:srgbClr val="000000"/>
                          </a:solidFill>
                          <a:effectLst/>
                          <a:latin typeface="Times New Roman" panose="02020603050405020304" pitchFamily="18" charset="0"/>
                        </a:rPr>
                        <a:t>​</a:t>
                      </a:r>
                      <a:endParaRPr lang="en-US" sz="1100" b="0" i="0" dirty="0">
                        <a:solidFill>
                          <a:srgbClr val="000000"/>
                        </a:solidFill>
                        <a:effectLst/>
                        <a:latin typeface="Calibri" panose="020F0502020204030204" pitchFamily="34" charset="0"/>
                      </a:endParaRPr>
                    </a:p>
                    <a:p>
                      <a:pPr algn="ctr" fontAlgn="base"/>
                      <a:r>
                        <a:rPr lang="en-US" sz="1100" b="0" i="0" dirty="0">
                          <a:solidFill>
                            <a:srgbClr val="000000"/>
                          </a:solidFill>
                          <a:effectLst/>
                          <a:latin typeface="Times New Roman" panose="02020603050405020304" pitchFamily="18" charset="0"/>
                        </a:rPr>
                        <a:t>​</a:t>
                      </a:r>
                      <a:endParaRPr lang="en-US" sz="1100" b="0" i="0" dirty="0">
                        <a:solidFill>
                          <a:srgbClr val="000000"/>
                        </a:solidFill>
                        <a:effectLst/>
                      </a:endParaRPr>
                    </a:p>
                    <a:p>
                      <a:pPr algn="l" fontAlgn="base"/>
                      <a:r>
                        <a:rPr lang="en-US" sz="1100" b="0" i="0" dirty="0">
                          <a:solidFill>
                            <a:srgbClr val="000000"/>
                          </a:solidFill>
                          <a:effectLst/>
                          <a:latin typeface="Times New Roman" panose="02020603050405020304" pitchFamily="18" charset="0"/>
                        </a:rPr>
                        <a:t>​</a:t>
                      </a:r>
                      <a:endParaRPr lang="en-US" sz="1100" b="0" i="0" dirty="0">
                        <a:solidFill>
                          <a:srgbClr val="000000"/>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E9EBF5"/>
                    </a:solidFill>
                  </a:tcPr>
                </a:tc>
                <a:tc>
                  <a:txBody>
                    <a:bodyPr/>
                    <a:lstStyle/>
                    <a:p>
                      <a:pPr algn="l" fontAlgn="auto"/>
                      <a:r>
                        <a:rPr lang="en-US" sz="1100" b="0" i="0" u="sng" strike="noStrike" dirty="0">
                          <a:solidFill>
                            <a:srgbClr val="0563C1"/>
                          </a:solidFill>
                          <a:effectLst/>
                          <a:latin typeface="Times New Roman" panose="02020603050405020304" pitchFamily="18" charset="0"/>
                          <a:hlinkClick r:id="rId5"/>
                        </a:rPr>
                        <a:t>https://alt2su-nsw.net/about/</a:t>
                      </a:r>
                      <a:r>
                        <a:rPr lang="en-US" sz="1100" b="0" i="0" dirty="0">
                          <a:solidFill>
                            <a:srgbClr val="000000"/>
                          </a:solidFill>
                          <a:effectLst/>
                          <a:latin typeface="Times New Roman" panose="02020603050405020304" pitchFamily="18" charset="0"/>
                        </a:rPr>
                        <a:t>​</a:t>
                      </a:r>
                      <a:endParaRPr lang="en-US" sz="1100" b="0" i="0" dirty="0">
                        <a:solidFill>
                          <a:srgbClr val="000000"/>
                        </a:solidFill>
                        <a:effectLst/>
                        <a:latin typeface="Calibri" panose="020F0502020204030204" pitchFamily="34" charset="0"/>
                      </a:endParaRPr>
                    </a:p>
                    <a:p>
                      <a:pPr algn="l" fontAlgn="base"/>
                      <a:r>
                        <a:rPr lang="en-US" sz="1100" b="0" i="0" dirty="0">
                          <a:solidFill>
                            <a:srgbClr val="000000"/>
                          </a:solidFill>
                          <a:effectLst/>
                          <a:latin typeface="Times New Roman" panose="02020603050405020304" pitchFamily="18" charset="0"/>
                        </a:rPr>
                        <a:t>​</a:t>
                      </a:r>
                      <a:endParaRPr lang="en-US" sz="1100" b="0" i="0" dirty="0">
                        <a:solidFill>
                          <a:srgbClr val="000000"/>
                        </a:solidFill>
                        <a:effectLst/>
                      </a:endParaRPr>
                    </a:p>
                  </a:txBody>
                  <a:tcPr marL="58261" marR="58261" marT="29130" marB="29130">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514141509"/>
                  </a:ext>
                </a:extLst>
              </a:tr>
            </a:tbl>
          </a:graphicData>
        </a:graphic>
      </p:graphicFrame>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3D424646-1B16-4FEB-F4F5-63756CAA7C69}"/>
              </a:ext>
            </a:extLst>
          </p:cNvPr>
          <p:cNvSpPr txBox="1">
            <a:spLocks/>
          </p:cNvSpPr>
          <p:nvPr/>
        </p:nvSpPr>
        <p:spPr>
          <a:xfrm>
            <a:off x="343947" y="244389"/>
            <a:ext cx="7410867"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Intercept Mapping</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pic>
        <p:nvPicPr>
          <p:cNvPr id="12295" name="Picture 7">
            <a:extLst>
              <a:ext uri="{FF2B5EF4-FFF2-40B4-BE49-F238E27FC236}">
                <a16:creationId xmlns:a16="http://schemas.microsoft.com/office/drawing/2014/main" id="{4CCEE438-38A1-4100-28BD-79EFE60D2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80926" y="1778404"/>
            <a:ext cx="1473727" cy="108186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A blue and green logo&#10;&#10;Description automatically generated">
            <a:extLst>
              <a:ext uri="{FF2B5EF4-FFF2-40B4-BE49-F238E27FC236}">
                <a16:creationId xmlns:a16="http://schemas.microsoft.com/office/drawing/2014/main" id="{8C91E3A5-927D-CD3F-D92F-9C575EAC15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9715" y="1718643"/>
            <a:ext cx="1563726" cy="1157949"/>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A blue and white logo&#10;&#10;Description automatically generated">
            <a:extLst>
              <a:ext uri="{FF2B5EF4-FFF2-40B4-BE49-F238E27FC236}">
                <a16:creationId xmlns:a16="http://schemas.microsoft.com/office/drawing/2014/main" id="{24C2A758-61F2-E262-B703-C2ECDC396E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2035" y="1778404"/>
            <a:ext cx="1152226" cy="10527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1">
            <a:extLst>
              <a:ext uri="{FF2B5EF4-FFF2-40B4-BE49-F238E27FC236}">
                <a16:creationId xmlns:a16="http://schemas.microsoft.com/office/drawing/2014/main" id="{8CD61196-9C3F-DCBB-D319-F0E68F1AC8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descr="Logo&#10;&#10;Description automatically generated">
            <a:extLst>
              <a:ext uri="{FF2B5EF4-FFF2-40B4-BE49-F238E27FC236}">
                <a16:creationId xmlns:a16="http://schemas.microsoft.com/office/drawing/2014/main" id="{7F189F3B-DA62-9A3F-9F37-32D450E144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8895" y="1586062"/>
            <a:ext cx="1420737" cy="1420737"/>
          </a:xfrm>
          <a:prstGeom prst="rect">
            <a:avLst/>
          </a:prstGeom>
        </p:spPr>
      </p:pic>
      <p:pic>
        <p:nvPicPr>
          <p:cNvPr id="11" name="Picture 10">
            <a:extLst>
              <a:ext uri="{FF2B5EF4-FFF2-40B4-BE49-F238E27FC236}">
                <a16:creationId xmlns:a16="http://schemas.microsoft.com/office/drawing/2014/main" id="{6D7516D4-21AF-0AE9-5DC4-DBB66CB5066A}"/>
              </a:ext>
            </a:extLst>
          </p:cNvPr>
          <p:cNvPicPr>
            <a:picLocks noChangeAspect="1"/>
          </p:cNvPicPr>
          <p:nvPr/>
        </p:nvPicPr>
        <p:blipFill>
          <a:blip r:embed="rId11"/>
          <a:stretch>
            <a:fillRect/>
          </a:stretch>
        </p:blipFill>
        <p:spPr>
          <a:xfrm>
            <a:off x="9678732" y="4209124"/>
            <a:ext cx="898901" cy="916389"/>
          </a:xfrm>
          <a:prstGeom prst="rect">
            <a:avLst/>
          </a:prstGeom>
        </p:spPr>
      </p:pic>
      <p:pic>
        <p:nvPicPr>
          <p:cNvPr id="16" name="Picture 15">
            <a:extLst>
              <a:ext uri="{FF2B5EF4-FFF2-40B4-BE49-F238E27FC236}">
                <a16:creationId xmlns:a16="http://schemas.microsoft.com/office/drawing/2014/main" id="{31CA2B6B-43A4-1B46-4FEF-7BE6C0734A4A}"/>
              </a:ext>
            </a:extLst>
          </p:cNvPr>
          <p:cNvPicPr>
            <a:picLocks noChangeAspect="1"/>
          </p:cNvPicPr>
          <p:nvPr/>
        </p:nvPicPr>
        <p:blipFill>
          <a:blip r:embed="rId12"/>
          <a:stretch>
            <a:fillRect/>
          </a:stretch>
        </p:blipFill>
        <p:spPr>
          <a:xfrm>
            <a:off x="7297444" y="4246006"/>
            <a:ext cx="839911" cy="830144"/>
          </a:xfrm>
          <a:prstGeom prst="rect">
            <a:avLst/>
          </a:prstGeom>
        </p:spPr>
      </p:pic>
      <p:pic>
        <p:nvPicPr>
          <p:cNvPr id="18" name="Picture 17">
            <a:extLst>
              <a:ext uri="{FF2B5EF4-FFF2-40B4-BE49-F238E27FC236}">
                <a16:creationId xmlns:a16="http://schemas.microsoft.com/office/drawing/2014/main" id="{11B71FFC-1DE6-16D4-D7F0-E8D4D0DF84D8}"/>
              </a:ext>
            </a:extLst>
          </p:cNvPr>
          <p:cNvPicPr>
            <a:picLocks noChangeAspect="1"/>
          </p:cNvPicPr>
          <p:nvPr/>
        </p:nvPicPr>
        <p:blipFill>
          <a:blip r:embed="rId13"/>
          <a:stretch>
            <a:fillRect/>
          </a:stretch>
        </p:blipFill>
        <p:spPr>
          <a:xfrm>
            <a:off x="4715446" y="4246006"/>
            <a:ext cx="838576" cy="848178"/>
          </a:xfrm>
          <a:prstGeom prst="rect">
            <a:avLst/>
          </a:prstGeom>
        </p:spPr>
      </p:pic>
      <p:pic>
        <p:nvPicPr>
          <p:cNvPr id="20" name="Picture 19">
            <a:extLst>
              <a:ext uri="{FF2B5EF4-FFF2-40B4-BE49-F238E27FC236}">
                <a16:creationId xmlns:a16="http://schemas.microsoft.com/office/drawing/2014/main" id="{5BE39E78-1ECD-D80E-46DB-A240BACA3362}"/>
              </a:ext>
            </a:extLst>
          </p:cNvPr>
          <p:cNvPicPr>
            <a:picLocks noChangeAspect="1"/>
          </p:cNvPicPr>
          <p:nvPr/>
        </p:nvPicPr>
        <p:blipFill>
          <a:blip r:embed="rId14"/>
          <a:stretch>
            <a:fillRect/>
          </a:stretch>
        </p:blipFill>
        <p:spPr>
          <a:xfrm>
            <a:off x="2214589" y="4231513"/>
            <a:ext cx="839911" cy="844638"/>
          </a:xfrm>
          <a:prstGeom prst="rect">
            <a:avLst/>
          </a:prstGeom>
        </p:spPr>
      </p:pic>
    </p:spTree>
    <p:extLst>
      <p:ext uri="{BB962C8B-B14F-4D97-AF65-F5344CB8AC3E}">
        <p14:creationId xmlns:p14="http://schemas.microsoft.com/office/powerpoint/2010/main" val="2437165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3D424646-1B16-4FEB-F4F5-63756CAA7C69}"/>
              </a:ext>
            </a:extLst>
          </p:cNvPr>
          <p:cNvSpPr txBox="1">
            <a:spLocks/>
          </p:cNvSpPr>
          <p:nvPr/>
        </p:nvSpPr>
        <p:spPr>
          <a:xfrm>
            <a:off x="343947" y="244389"/>
            <a:ext cx="7410867"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Intercept Mapping</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pic>
        <p:nvPicPr>
          <p:cNvPr id="13314" name="Picture 2">
            <a:extLst>
              <a:ext uri="{FF2B5EF4-FFF2-40B4-BE49-F238E27FC236}">
                <a16:creationId xmlns:a16="http://schemas.microsoft.com/office/drawing/2014/main" id="{688B4A60-C14E-609F-6866-5B3F422C1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01" y="1674031"/>
            <a:ext cx="5656737" cy="18855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5DF3BACC-1549-B21A-37B9-97866633F6B7}"/>
              </a:ext>
            </a:extLst>
          </p:cNvPr>
          <p:cNvSpPr>
            <a:spLocks noGrp="1"/>
          </p:cNvSpPr>
          <p:nvPr/>
        </p:nvSpPr>
        <p:spPr>
          <a:xfrm>
            <a:off x="483685" y="3611510"/>
            <a:ext cx="5795069" cy="13192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b="1" i="0" dirty="0">
                <a:solidFill>
                  <a:srgbClr val="002060"/>
                </a:solidFill>
                <a:effectLst/>
                <a:latin typeface="Times New Roman"/>
                <a:cs typeface="Times New Roman"/>
              </a:rPr>
              <a:t>“</a:t>
            </a:r>
            <a:r>
              <a:rPr lang="en-US" sz="2400" b="1" i="1" dirty="0">
                <a:solidFill>
                  <a:srgbClr val="002060"/>
                </a:solidFill>
                <a:effectLst/>
                <a:latin typeface="Times New Roman"/>
                <a:cs typeface="Times New Roman"/>
              </a:rPr>
              <a:t>Community. A sense of belonging. A sense of connection, purpose, love… I think often that’s the antidote to distress</a:t>
            </a:r>
            <a:r>
              <a:rPr lang="en-US" sz="2400" b="1" i="0" dirty="0">
                <a:solidFill>
                  <a:srgbClr val="002060"/>
                </a:solidFill>
                <a:effectLst/>
                <a:latin typeface="Times New Roman"/>
                <a:cs typeface="Times New Roman"/>
              </a:rPr>
              <a:t>.”</a:t>
            </a:r>
            <a:endParaRPr lang="en-US" sz="2400" dirty="0">
              <a:solidFill>
                <a:srgbClr val="002060"/>
              </a:solidFill>
              <a:latin typeface="Times New Roman"/>
              <a:cs typeface="Times New Roman"/>
            </a:endParaRPr>
          </a:p>
        </p:txBody>
      </p:sp>
      <p:sp>
        <p:nvSpPr>
          <p:cNvPr id="4" name="Content Placeholder 2">
            <a:extLst>
              <a:ext uri="{FF2B5EF4-FFF2-40B4-BE49-F238E27FC236}">
                <a16:creationId xmlns:a16="http://schemas.microsoft.com/office/drawing/2014/main" id="{D9AE878A-FE02-FA77-822D-4313016DD33F}"/>
              </a:ext>
            </a:extLst>
          </p:cNvPr>
          <p:cNvSpPr>
            <a:spLocks noGrp="1"/>
          </p:cNvSpPr>
          <p:nvPr/>
        </p:nvSpPr>
        <p:spPr>
          <a:xfrm>
            <a:off x="6391922" y="1228775"/>
            <a:ext cx="5268775" cy="4234970"/>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buNone/>
            </a:pPr>
            <a:r>
              <a:rPr lang="en-US" b="0" i="0" dirty="0">
                <a:solidFill>
                  <a:srgbClr val="002060"/>
                </a:solidFill>
                <a:effectLst/>
                <a:latin typeface="Times New Roman"/>
                <a:cs typeface="Times New Roman"/>
              </a:rPr>
              <a:t>Alternatives to Suicide is a peer-based response to supporting people who have made suicidal attempts or who have experienced suicidal thoughts. The approach was developed in 2008 by the Western Massachusetts Recovery Learning Community (USA – now called </a:t>
            </a:r>
            <a:r>
              <a:rPr lang="en-US" b="0" i="0" dirty="0">
                <a:solidFill>
                  <a:srgbClr val="002060"/>
                </a:solidFill>
                <a:effectLst/>
                <a:latin typeface="Times New Roman"/>
                <a:cs typeface="Times New Roman"/>
                <a:hlinkClick r:id="rId5">
                  <a:extLst>
                    <a:ext uri="{A12FA001-AC4F-418D-AE19-62706E023703}">
                      <ahyp:hlinkClr xmlns:ahyp="http://schemas.microsoft.com/office/drawing/2018/hyperlinkcolor" val="tx"/>
                    </a:ext>
                  </a:extLst>
                </a:hlinkClick>
              </a:rPr>
              <a:t>The Wildflower Alliance</a:t>
            </a:r>
            <a:r>
              <a:rPr lang="en-US" b="0" i="0" dirty="0">
                <a:solidFill>
                  <a:srgbClr val="002060"/>
                </a:solidFill>
                <a:effectLst/>
                <a:latin typeface="Times New Roman"/>
                <a:cs typeface="Times New Roman"/>
              </a:rPr>
              <a:t>).</a:t>
            </a:r>
            <a:endParaRPr lang="en-US" dirty="0">
              <a:solidFill>
                <a:srgbClr val="002060"/>
              </a:solidFill>
              <a:latin typeface="Times New Roman"/>
              <a:cs typeface="Times New Roman"/>
            </a:endParaRPr>
          </a:p>
        </p:txBody>
      </p:sp>
    </p:spTree>
    <p:extLst>
      <p:ext uri="{BB962C8B-B14F-4D97-AF65-F5344CB8AC3E}">
        <p14:creationId xmlns:p14="http://schemas.microsoft.com/office/powerpoint/2010/main" val="1862710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A map of indiana state with red squares&#10;&#10;Description automatically generated">
            <a:extLst>
              <a:ext uri="{FF2B5EF4-FFF2-40B4-BE49-F238E27FC236}">
                <a16:creationId xmlns:a16="http://schemas.microsoft.com/office/drawing/2014/main" id="{31429079-3851-1D58-8426-31249C778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63638"/>
            <a:ext cx="4048125" cy="593407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3D424646-1B16-4FEB-F4F5-63756CAA7C69}"/>
              </a:ext>
            </a:extLst>
          </p:cNvPr>
          <p:cNvSpPr txBox="1">
            <a:spLocks/>
          </p:cNvSpPr>
          <p:nvPr/>
        </p:nvSpPr>
        <p:spPr>
          <a:xfrm>
            <a:off x="343947" y="244389"/>
            <a:ext cx="7410867" cy="1128068"/>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cs typeface="Times New Roman"/>
              </a:rPr>
              <a:t>Crisis Intercept Mapping</a:t>
            </a:r>
            <a:endParaRPr lang="en-US" sz="4000" b="1" i="0" u="none" strike="noStrike" kern="1200" cap="none" spc="0" normalizeH="0" baseline="0" noProof="0" dirty="0">
              <a:ln>
                <a:noFill/>
              </a:ln>
              <a:solidFill>
                <a:srgbClr val="002060"/>
              </a:solidFill>
              <a:effectLst/>
              <a:uLnTx/>
              <a:uFillTx/>
              <a:latin typeface="Times New Roman"/>
              <a:cs typeface="Times New Roman"/>
            </a:endParaRPr>
          </a:p>
        </p:txBody>
      </p:sp>
      <p:pic>
        <p:nvPicPr>
          <p:cNvPr id="3" name="Picture 2">
            <a:extLst>
              <a:ext uri="{FF2B5EF4-FFF2-40B4-BE49-F238E27FC236}">
                <a16:creationId xmlns:a16="http://schemas.microsoft.com/office/drawing/2014/main" id="{0C15A318-AA84-3BBA-CA0A-6F82F8D42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01" y="1674031"/>
            <a:ext cx="5656737" cy="18855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CA95297C-F997-EF7F-D20A-C8733481405E}"/>
              </a:ext>
            </a:extLst>
          </p:cNvPr>
          <p:cNvSpPr txBox="1"/>
          <p:nvPr/>
        </p:nvSpPr>
        <p:spPr>
          <a:xfrm>
            <a:off x="359550" y="3678351"/>
            <a:ext cx="6272069" cy="120032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002060"/>
                </a:solidFill>
                <a:latin typeface="Times New Roman"/>
                <a:cs typeface="Times New Roman"/>
              </a:rPr>
              <a:t>Lake, Allen, Porter, St Joseph, Cass, Howard, Tippecanoe, Marion, Fayette, Bartholomew, Floyd, Knox</a:t>
            </a:r>
            <a:endParaRPr lang="en-US" sz="2400" dirty="0">
              <a:solidFill>
                <a:srgbClr val="002060"/>
              </a:solidFill>
              <a:latin typeface="Times New Roman"/>
              <a:ea typeface="Calibri"/>
              <a:cs typeface="Times New Roman"/>
            </a:endParaRPr>
          </a:p>
        </p:txBody>
      </p:sp>
    </p:spTree>
    <p:extLst>
      <p:ext uri="{BB962C8B-B14F-4D97-AF65-F5344CB8AC3E}">
        <p14:creationId xmlns:p14="http://schemas.microsoft.com/office/powerpoint/2010/main" val="3227243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1" y="397932"/>
            <a:ext cx="9183362" cy="584775"/>
          </a:xfrm>
          <a:prstGeom prst="rect">
            <a:avLst/>
          </a:prstGeom>
          <a:noFill/>
        </p:spPr>
        <p:txBody>
          <a:bodyPr wrap="square" rtlCol="0">
            <a:spAutoFit/>
          </a:bodyPr>
          <a:lstStyle/>
          <a:p>
            <a:r>
              <a:rPr lang="en-US" sz="3200" b="1">
                <a:solidFill>
                  <a:srgbClr val="002060"/>
                </a:solidFill>
              </a:rPr>
              <a:t>Upstream Prevention</a:t>
            </a:r>
          </a:p>
        </p:txBody>
      </p:sp>
      <p:sp>
        <p:nvSpPr>
          <p:cNvPr id="12" name="Right Triangle 11">
            <a:extLst>
              <a:ext uri="{FF2B5EF4-FFF2-40B4-BE49-F238E27FC236}">
                <a16:creationId xmlns:a16="http://schemas.microsoft.com/office/drawing/2014/main" id="{7EFA6660-7BE2-BA5B-A686-9E2EC0D048AF}"/>
              </a:ext>
            </a:extLst>
          </p:cNvPr>
          <p:cNvSpPr>
            <a:spLocks/>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Rectangle 1">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FBE8D8B7-1C87-FA76-B163-2536AA5AD96E}"/>
              </a:ext>
            </a:extLst>
          </p:cNvPr>
          <p:cNvSpPr txBox="1"/>
          <p:nvPr/>
        </p:nvSpPr>
        <p:spPr>
          <a:xfrm>
            <a:off x="1836562" y="991638"/>
            <a:ext cx="7489272" cy="4832092"/>
          </a:xfrm>
          <a:prstGeom prst="rect">
            <a:avLst/>
          </a:prstGeom>
          <a:noFill/>
        </p:spPr>
        <p:txBody>
          <a:bodyPr wrap="square">
            <a:spAutoFit/>
          </a:bodyPr>
          <a:lstStyle/>
          <a:p>
            <a:pPr algn="ctr"/>
            <a:r>
              <a:rPr lang="en-US" sz="4400" b="0" i="0" u="none" strike="noStrike">
                <a:solidFill>
                  <a:srgbClr val="D6A300"/>
                </a:solidFill>
                <a:effectLst/>
                <a:highlight>
                  <a:srgbClr val="FFFFFF"/>
                </a:highlight>
                <a:latin typeface="Times New Roman" panose="02020603050405020304" pitchFamily="18" charset="0"/>
              </a:rPr>
              <a:t>Community involvement plays a pivotal role in preventing military veteran suicides by fostering a supportive environment, increasing access to resources, and reducing social isolation among veterans</a:t>
            </a:r>
            <a:r>
              <a:rPr lang="en-US" sz="4400" b="0" i="0">
                <a:solidFill>
                  <a:srgbClr val="000000"/>
                </a:solidFill>
                <a:effectLst/>
                <a:highlight>
                  <a:srgbClr val="EDEBE9"/>
                </a:highlight>
                <a:latin typeface="Times New Roman" panose="02020603050405020304" pitchFamily="18" charset="0"/>
              </a:rPr>
              <a:t>​</a:t>
            </a:r>
            <a:endParaRPr lang="en-US" sz="4400"/>
          </a:p>
        </p:txBody>
      </p:sp>
    </p:spTree>
    <p:extLst>
      <p:ext uri="{BB962C8B-B14F-4D97-AF65-F5344CB8AC3E}">
        <p14:creationId xmlns:p14="http://schemas.microsoft.com/office/powerpoint/2010/main" val="387866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386EB4-230E-01DB-8823-E97389C0F963}"/>
              </a:ext>
            </a:extLst>
          </p:cNvPr>
          <p:cNvSpPr/>
          <p:nvPr/>
        </p:nvSpPr>
        <p:spPr>
          <a:xfrm>
            <a:off x="594804" y="3701988"/>
            <a:ext cx="9499107" cy="254789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3914E686-F1CA-5A94-2D1C-26640A856249}"/>
              </a:ext>
            </a:extLst>
          </p:cNvPr>
          <p:cNvSpPr>
            <a:spLocks/>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47251C07-B418-B2F7-2B7A-3F28A3417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extBox 1">
            <a:extLst>
              <a:ext uri="{FF2B5EF4-FFF2-40B4-BE49-F238E27FC236}">
                <a16:creationId xmlns:a16="http://schemas.microsoft.com/office/drawing/2014/main" id="{C563AB8D-2BBF-935C-0E0E-E5EEF6F259AD}"/>
              </a:ext>
            </a:extLst>
          </p:cNvPr>
          <p:cNvSpPr txBox="1"/>
          <p:nvPr/>
        </p:nvSpPr>
        <p:spPr>
          <a:xfrm>
            <a:off x="4700219" y="694655"/>
            <a:ext cx="5256491" cy="923330"/>
          </a:xfrm>
          <a:prstGeom prst="rect">
            <a:avLst/>
          </a:prstGeom>
          <a:noFill/>
        </p:spPr>
        <p:txBody>
          <a:bodyPr wrap="square">
            <a:spAutoFit/>
          </a:bodyPr>
          <a:lstStyle/>
          <a:p>
            <a:r>
              <a:rPr lang="en-US" sz="5400" dirty="0">
                <a:solidFill>
                  <a:srgbClr val="D6A300"/>
                </a:solidFill>
              </a:rPr>
              <a:t>You can JOIN IN. </a:t>
            </a:r>
          </a:p>
        </p:txBody>
      </p:sp>
      <p:sp>
        <p:nvSpPr>
          <p:cNvPr id="3" name="TextBox 2">
            <a:extLst>
              <a:ext uri="{FF2B5EF4-FFF2-40B4-BE49-F238E27FC236}">
                <a16:creationId xmlns:a16="http://schemas.microsoft.com/office/drawing/2014/main" id="{2B76269F-767B-7FB5-711B-C663D9A1A836}"/>
              </a:ext>
            </a:extLst>
          </p:cNvPr>
          <p:cNvSpPr txBox="1"/>
          <p:nvPr/>
        </p:nvSpPr>
        <p:spPr>
          <a:xfrm>
            <a:off x="3129280" y="1695607"/>
            <a:ext cx="8398370" cy="954107"/>
          </a:xfrm>
          <a:prstGeom prst="rect">
            <a:avLst/>
          </a:prstGeom>
          <a:noFill/>
        </p:spPr>
        <p:txBody>
          <a:bodyPr wrap="square">
            <a:spAutoFit/>
          </a:bodyPr>
          <a:lstStyle/>
          <a:p>
            <a:pPr algn="ctr"/>
            <a:r>
              <a:rPr lang="en-US" sz="2800" i="1" dirty="0">
                <a:solidFill>
                  <a:srgbClr val="002060"/>
                </a:solidFill>
                <a:latin typeface="AvenirNext"/>
              </a:rPr>
              <a:t>Indiana is making a difference, taking the lead, and changing lives.  Be a part of the team, Join IN.</a:t>
            </a:r>
            <a:endParaRPr lang="en-US" sz="2800" dirty="0">
              <a:solidFill>
                <a:srgbClr val="002060"/>
              </a:solidFill>
            </a:endParaRPr>
          </a:p>
        </p:txBody>
      </p:sp>
      <p:pic>
        <p:nvPicPr>
          <p:cNvPr id="13" name="Picture 12" descr="A picture containing text, vector graphics&#10;&#10;Description automatically generated">
            <a:extLst>
              <a:ext uri="{FF2B5EF4-FFF2-40B4-BE49-F238E27FC236}">
                <a16:creationId xmlns:a16="http://schemas.microsoft.com/office/drawing/2014/main" id="{9B20EF26-885A-9507-5466-65C4B833D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03" y="502893"/>
            <a:ext cx="2957819" cy="2957819"/>
          </a:xfrm>
          <a:prstGeom prst="rect">
            <a:avLst/>
          </a:prstGeom>
        </p:spPr>
      </p:pic>
      <p:pic>
        <p:nvPicPr>
          <p:cNvPr id="15362" name="Picture 2">
            <a:extLst>
              <a:ext uri="{FF2B5EF4-FFF2-40B4-BE49-F238E27FC236}">
                <a16:creationId xmlns:a16="http://schemas.microsoft.com/office/drawing/2014/main" id="{BC9BAAE0-7D6E-D791-6F45-C2E8D2209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972" y="3775612"/>
            <a:ext cx="4483856" cy="239190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AC7CB525-D10C-1C2C-4707-CC7761084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890" y="3775611"/>
            <a:ext cx="4391587" cy="238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943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00354A70-8E3C-E5FD-8FB4-D296F1555C2B}"/>
              </a:ext>
            </a:extLst>
          </p:cNvPr>
          <p:cNvSpPr>
            <a:spLocks/>
          </p:cNvSpPr>
          <p:nvPr/>
        </p:nvSpPr>
        <p:spPr>
          <a:xfrm rot="16200000">
            <a:off x="9357484" y="4085296"/>
            <a:ext cx="2610810" cy="2684707"/>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0A4E4C10-5310-CC4F-CFCB-89981CBCE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48" y="525761"/>
            <a:ext cx="3893347" cy="3893347"/>
          </a:xfrm>
          <a:prstGeom prst="rect">
            <a:avLst/>
          </a:prstGeom>
        </p:spPr>
      </p:pic>
      <p:sp>
        <p:nvSpPr>
          <p:cNvPr id="4" name="Title 1">
            <a:extLst>
              <a:ext uri="{FF2B5EF4-FFF2-40B4-BE49-F238E27FC236}">
                <a16:creationId xmlns:a16="http://schemas.microsoft.com/office/drawing/2014/main" id="{661E954F-879F-B637-19F3-755EF719EF12}"/>
              </a:ext>
            </a:extLst>
          </p:cNvPr>
          <p:cNvSpPr txBox="1"/>
          <p:nvPr/>
        </p:nvSpPr>
        <p:spPr>
          <a:xfrm>
            <a:off x="4852981" y="714106"/>
            <a:ext cx="6354949" cy="14730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srgbClr val="D6A300"/>
                </a:solidFill>
                <a:latin typeface="Times New Roman" pitchFamily="18" charset="0"/>
                <a:cs typeface="Times New Roman" pitchFamily="18" charset="0"/>
              </a:rPr>
              <a:t>Suicide Postvention</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srgbClr val="D6A300"/>
                </a:solidFill>
                <a:latin typeface="Times New Roman" pitchFamily="18" charset="0"/>
                <a:cs typeface="Times New Roman" pitchFamily="18" charset="0"/>
              </a:rPr>
              <a:t>at the Community Level</a:t>
            </a:r>
          </a:p>
        </p:txBody>
      </p:sp>
      <p:sp>
        <p:nvSpPr>
          <p:cNvPr id="7" name="Subtitle 2">
            <a:extLst>
              <a:ext uri="{FF2B5EF4-FFF2-40B4-BE49-F238E27FC236}">
                <a16:creationId xmlns:a16="http://schemas.microsoft.com/office/drawing/2014/main" id="{3D39A36F-AD0E-934C-E0AE-0B2194FCA9E0}"/>
              </a:ext>
            </a:extLst>
          </p:cNvPr>
          <p:cNvSpPr>
            <a:spLocks noGrp="1"/>
          </p:cNvSpPr>
          <p:nvPr/>
        </p:nvSpPr>
        <p:spPr>
          <a:xfrm>
            <a:off x="4098247" y="2241340"/>
            <a:ext cx="7864416" cy="27595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002060"/>
                </a:solidFill>
                <a:latin typeface="Times New Roman"/>
                <a:cs typeface="Times New Roman"/>
              </a:rPr>
              <a:t>Addressing the Mental Health Needs of Service Members, Veterans, Family, and Caregivers (SMVF-CG)</a:t>
            </a:r>
            <a:endParaRPr lang="en-US" dirty="0">
              <a:solidFill>
                <a:srgbClr val="002060"/>
              </a:solidFill>
              <a:latin typeface="Times New Roman"/>
              <a:ea typeface="Calibri"/>
              <a:cs typeface="Times New Roman"/>
            </a:endParaRPr>
          </a:p>
          <a:p>
            <a:pPr marL="0" lvl="0" indent="0" rtl="0">
              <a:spcBef>
                <a:spcPts val="0"/>
              </a:spcBef>
              <a:spcAft>
                <a:spcPts val="0"/>
              </a:spcAft>
              <a:buNone/>
            </a:pPr>
            <a:endParaRPr lang="en-US" sz="2400" dirty="0">
              <a:solidFill>
                <a:schemeClr val="dk2"/>
              </a:solidFill>
              <a:latin typeface="Times New Roman"/>
              <a:ea typeface="Calibri"/>
              <a:cs typeface="Calibri"/>
            </a:endParaRPr>
          </a:p>
          <a:p>
            <a:pPr>
              <a:spcBef>
                <a:spcPts val="0"/>
              </a:spcBef>
            </a:pPr>
            <a:r>
              <a:rPr lang="en-US" sz="2000" b="1" dirty="0">
                <a:solidFill>
                  <a:srgbClr val="D6A300"/>
                </a:solidFill>
                <a:latin typeface="Times New Roman"/>
                <a:ea typeface="Calibri"/>
                <a:cs typeface="Calibri"/>
              </a:rPr>
              <a:t>Carlye Gibson</a:t>
            </a:r>
          </a:p>
          <a:p>
            <a:pPr marL="0" lvl="0" indent="0" rtl="0">
              <a:spcBef>
                <a:spcPts val="0"/>
              </a:spcBef>
              <a:spcAft>
                <a:spcPts val="0"/>
              </a:spcAft>
              <a:buNone/>
            </a:pPr>
            <a:r>
              <a:rPr lang="en-US" sz="2000" b="1" dirty="0">
                <a:solidFill>
                  <a:srgbClr val="D6A300"/>
                </a:solidFill>
                <a:latin typeface="Times New Roman"/>
                <a:ea typeface="Calibri"/>
                <a:cs typeface="Calibri"/>
                <a:sym typeface="Calibri"/>
              </a:rPr>
              <a:t>Veteran Suicide Prevention Director</a:t>
            </a:r>
            <a:endParaRPr lang="en-US" sz="2000" b="1" dirty="0">
              <a:solidFill>
                <a:srgbClr val="D6A300"/>
              </a:solidFill>
              <a:latin typeface="Times New Roman"/>
              <a:ea typeface="Calibri"/>
              <a:cs typeface="Calibri"/>
            </a:endParaRPr>
          </a:p>
          <a:p>
            <a:pPr>
              <a:spcBef>
                <a:spcPts val="0"/>
              </a:spcBef>
            </a:pPr>
            <a:r>
              <a:rPr lang="en-US" sz="2000" b="1" dirty="0">
                <a:solidFill>
                  <a:srgbClr val="D6A300"/>
                </a:solidFill>
                <a:latin typeface="Times New Roman"/>
                <a:ea typeface="Calibri"/>
                <a:cs typeface="Calibri"/>
              </a:rPr>
              <a:t>Indiana Department of Health</a:t>
            </a:r>
          </a:p>
          <a:p>
            <a:pPr>
              <a:spcBef>
                <a:spcPts val="0"/>
              </a:spcBef>
            </a:pPr>
            <a:endParaRPr lang="en-US" b="1" dirty="0">
              <a:solidFill>
                <a:srgbClr val="D6A300"/>
              </a:solidFill>
              <a:latin typeface="Times New Roman"/>
              <a:ea typeface="Calibri"/>
              <a:cs typeface="Calibri"/>
            </a:endParaRPr>
          </a:p>
        </p:txBody>
      </p:sp>
      <p:sp>
        <p:nvSpPr>
          <p:cNvPr id="10" name="TextBox 7">
            <a:extLst>
              <a:ext uri="{FF2B5EF4-FFF2-40B4-BE49-F238E27FC236}">
                <a16:creationId xmlns:a16="http://schemas.microsoft.com/office/drawing/2014/main" id="{77A3EB99-CAF8-3D0D-7841-31BE86F184AB}"/>
              </a:ext>
            </a:extLst>
          </p:cNvPr>
          <p:cNvSpPr txBox="1"/>
          <p:nvPr/>
        </p:nvSpPr>
        <p:spPr>
          <a:xfrm>
            <a:off x="1513067" y="4558974"/>
            <a:ext cx="6810103" cy="156966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71500" indent="-571500" defTabSz="914400">
              <a:buFont typeface="Arial" panose="020B0604020202020204" pitchFamily="34" charset="0"/>
              <a:buChar char="•"/>
              <a:defRPr/>
            </a:pPr>
            <a:r>
              <a:rPr kumimoji="0" lang="en-US" sz="3200" b="1" i="0" u="none" strike="noStrike" kern="1200" cap="none" spc="0" normalizeH="0" baseline="0" noProof="0" dirty="0">
                <a:ln>
                  <a:noFill/>
                </a:ln>
                <a:solidFill>
                  <a:srgbClr val="002060"/>
                </a:solidFill>
                <a:effectLst/>
                <a:uLnTx/>
                <a:uFillTx/>
                <a:latin typeface="Times New Roman"/>
                <a:cs typeface="Times New Roman"/>
              </a:rPr>
              <a:t>Postvention</a:t>
            </a:r>
          </a:p>
          <a:p>
            <a:pPr marL="571500" indent="-571500" defTabSz="914400">
              <a:buFont typeface="Arial" panose="020B0604020202020204" pitchFamily="34" charset="0"/>
              <a:buChar char="•"/>
              <a:defRPr/>
            </a:pPr>
            <a:r>
              <a:rPr lang="en-US" sz="3200" b="1" dirty="0">
                <a:solidFill>
                  <a:srgbClr val="002060"/>
                </a:solidFill>
                <a:latin typeface="Times New Roman"/>
                <a:cs typeface="Times New Roman"/>
              </a:rPr>
              <a:t>Community Initiatives</a:t>
            </a:r>
          </a:p>
          <a:p>
            <a:pPr marL="571500" indent="-571500" defTabSz="914400">
              <a:buFont typeface="Arial" panose="020B0604020202020204" pitchFamily="34" charset="0"/>
              <a:buChar char="•"/>
              <a:defRPr/>
            </a:pPr>
            <a:r>
              <a:rPr lang="en-US" sz="3200" b="1" i="0" u="none" strike="noStrike" kern="1200" cap="none" spc="0" normalizeH="0" baseline="0" noProof="0" dirty="0">
                <a:ln>
                  <a:noFill/>
                </a:ln>
                <a:solidFill>
                  <a:srgbClr val="002060"/>
                </a:solidFill>
                <a:effectLst/>
                <a:uLnTx/>
                <a:uFillTx/>
                <a:latin typeface="Times New Roman"/>
                <a:cs typeface="Times New Roman"/>
              </a:rPr>
              <a:t>Community Support </a:t>
            </a:r>
          </a:p>
        </p:txBody>
      </p:sp>
    </p:spTree>
    <p:extLst>
      <p:ext uri="{BB962C8B-B14F-4D97-AF65-F5344CB8AC3E}">
        <p14:creationId xmlns:p14="http://schemas.microsoft.com/office/powerpoint/2010/main" val="195722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0" y="408092"/>
            <a:ext cx="11570883" cy="584775"/>
          </a:xfrm>
          <a:prstGeom prst="rect">
            <a:avLst/>
          </a:prstGeom>
          <a:noFill/>
        </p:spPr>
        <p:txBody>
          <a:bodyPr wrap="square" rtlCol="0">
            <a:spAutoFit/>
          </a:bodyPr>
          <a:lstStyle/>
          <a:p>
            <a:r>
              <a:rPr lang="en-US" sz="3200" b="1" dirty="0">
                <a:solidFill>
                  <a:srgbClr val="1E384B"/>
                </a:solidFill>
                <a:latin typeface="Times New Roman" panose="02020603050405020304" pitchFamily="18" charset="0"/>
                <a:cs typeface="Times New Roman" panose="02020603050405020304" pitchFamily="18" charset="0"/>
              </a:rPr>
              <a:t>Postvention</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extBox 4">
            <a:extLst>
              <a:ext uri="{FF2B5EF4-FFF2-40B4-BE49-F238E27FC236}">
                <a16:creationId xmlns:a16="http://schemas.microsoft.com/office/drawing/2014/main" id="{7B8A14AC-B34E-837B-04B9-CB0F45BEF71B}"/>
              </a:ext>
            </a:extLst>
          </p:cNvPr>
          <p:cNvSpPr txBox="1"/>
          <p:nvPr/>
        </p:nvSpPr>
        <p:spPr>
          <a:xfrm>
            <a:off x="5585587" y="238015"/>
            <a:ext cx="5120561"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3600" b="1" kern="1200" dirty="0">
                <a:solidFill>
                  <a:schemeClr val="accent1">
                    <a:lumMod val="50000"/>
                  </a:schemeClr>
                </a:solidFill>
                <a:latin typeface="Raleway" pitchFamily="2" charset="0"/>
                <a:ea typeface="+mj-ea"/>
                <a:cs typeface="+mj-cs"/>
              </a:rPr>
              <a:t>What is Postvention?</a:t>
            </a:r>
          </a:p>
        </p:txBody>
      </p:sp>
      <p:sp>
        <p:nvSpPr>
          <p:cNvPr id="3" name="TextBox 6">
            <a:extLst>
              <a:ext uri="{FF2B5EF4-FFF2-40B4-BE49-F238E27FC236}">
                <a16:creationId xmlns:a16="http://schemas.microsoft.com/office/drawing/2014/main" id="{8198880D-D690-4595-21D2-88FE75CC559C}"/>
              </a:ext>
            </a:extLst>
          </p:cNvPr>
          <p:cNvSpPr txBox="1"/>
          <p:nvPr/>
        </p:nvSpPr>
        <p:spPr>
          <a:xfrm>
            <a:off x="5613954" y="1362707"/>
            <a:ext cx="5092194" cy="4351338"/>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28600">
              <a:lnSpc>
                <a:spcPct val="90000"/>
              </a:lnSpc>
              <a:spcAft>
                <a:spcPts val="600"/>
              </a:spcAft>
              <a:buFont typeface="Arial" panose="020B0604020202020204" pitchFamily="34" charset="0"/>
              <a:buChar char="•"/>
            </a:pPr>
            <a:r>
              <a:rPr lang="en-US" sz="2200" dirty="0">
                <a:solidFill>
                  <a:schemeClr val="accent1">
                    <a:lumMod val="50000"/>
                  </a:schemeClr>
                </a:solidFill>
                <a:latin typeface="Times New Roman" panose="02020603050405020304" pitchFamily="18" charset="0"/>
                <a:ea typeface="STXinwei" panose="020B0503020204020204" pitchFamily="2" charset="-122"/>
                <a:cs typeface="Times New Roman" panose="02020603050405020304" pitchFamily="18" charset="0"/>
              </a:rPr>
              <a:t>Suicide Postvention is a form of prevention</a:t>
            </a:r>
          </a:p>
          <a:p>
            <a:pPr marL="285750" indent="-228600">
              <a:lnSpc>
                <a:spcPct val="90000"/>
              </a:lnSpc>
              <a:spcAft>
                <a:spcPts val="600"/>
              </a:spcAft>
              <a:buFont typeface="Arial" panose="020B0604020202020204" pitchFamily="34" charset="0"/>
              <a:buChar char="•"/>
            </a:pPr>
            <a:endParaRPr lang="en-US" sz="2200" dirty="0">
              <a:solidFill>
                <a:schemeClr val="accent1">
                  <a:lumMod val="50000"/>
                </a:schemeClr>
              </a:solidFill>
              <a:latin typeface="Times New Roman" panose="02020603050405020304" pitchFamily="18" charset="0"/>
              <a:ea typeface="STXinwei" panose="020B0503020204020204" pitchFamily="2" charset="-122"/>
              <a:cs typeface="Times New Roman" panose="02020603050405020304" pitchFamily="18" charset="0"/>
            </a:endParaRPr>
          </a:p>
          <a:p>
            <a:pPr marL="285750" indent="-228600">
              <a:lnSpc>
                <a:spcPct val="90000"/>
              </a:lnSpc>
              <a:spcAft>
                <a:spcPts val="600"/>
              </a:spcAft>
              <a:buFont typeface="Arial" panose="020B0604020202020204" pitchFamily="34" charset="0"/>
              <a:buChar char="•"/>
            </a:pPr>
            <a:r>
              <a:rPr lang="en-US" sz="2200" dirty="0">
                <a:solidFill>
                  <a:schemeClr val="accent1">
                    <a:lumMod val="50000"/>
                  </a:schemeClr>
                </a:solidFill>
                <a:latin typeface="Times New Roman" panose="02020603050405020304" pitchFamily="18" charset="0"/>
                <a:ea typeface="STXinwei" panose="020B0503020204020204" pitchFamily="2" charset="-122"/>
                <a:cs typeface="Times New Roman" panose="02020603050405020304" pitchFamily="18" charset="0"/>
              </a:rPr>
              <a:t>Statistically, a person is at a higher likelihood to die by suicide when they have known someone who died by suicide </a:t>
            </a:r>
          </a:p>
          <a:p>
            <a:pPr marL="285750" indent="-228600">
              <a:lnSpc>
                <a:spcPct val="90000"/>
              </a:lnSpc>
              <a:spcAft>
                <a:spcPts val="600"/>
              </a:spcAft>
              <a:buFont typeface="Arial" panose="020B0604020202020204" pitchFamily="34" charset="0"/>
              <a:buChar char="•"/>
            </a:pPr>
            <a:endParaRPr lang="en-US" sz="2200" dirty="0">
              <a:solidFill>
                <a:schemeClr val="accent1">
                  <a:lumMod val="50000"/>
                </a:schemeClr>
              </a:solidFill>
              <a:latin typeface="Times New Roman" panose="02020603050405020304" pitchFamily="18" charset="0"/>
              <a:ea typeface="STXinwei" panose="020B0503020204020204" pitchFamily="2" charset="-122"/>
              <a:cs typeface="Times New Roman" panose="02020603050405020304" pitchFamily="18" charset="0"/>
            </a:endParaRPr>
          </a:p>
          <a:p>
            <a:pPr marL="285750" indent="-228600">
              <a:lnSpc>
                <a:spcPct val="90000"/>
              </a:lnSpc>
              <a:spcAft>
                <a:spcPts val="600"/>
              </a:spcAft>
              <a:buFont typeface="Arial" panose="020B0604020202020204" pitchFamily="34" charset="0"/>
              <a:buChar char="•"/>
            </a:pPr>
            <a:r>
              <a:rPr lang="en-US" sz="2200" dirty="0">
                <a:solidFill>
                  <a:schemeClr val="accent1">
                    <a:lumMod val="50000"/>
                  </a:schemeClr>
                </a:solidFill>
                <a:latin typeface="Times New Roman" panose="02020603050405020304" pitchFamily="18" charset="0"/>
                <a:ea typeface="STXinwei" panose="020B0503020204020204" pitchFamily="2" charset="-122"/>
                <a:cs typeface="Times New Roman" panose="02020603050405020304" pitchFamily="18" charset="0"/>
              </a:rPr>
              <a:t>Many people may feel that they do not need to prepare for a suicide death, which also means they are unlikely to be prepared to decrease future suicide risk.	</a:t>
            </a: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pic>
        <p:nvPicPr>
          <p:cNvPr id="1028" name="Picture 4" descr="Ripple ripples on a surface of water&#10;&#10;Description automatically generated">
            <a:extLst>
              <a:ext uri="{FF2B5EF4-FFF2-40B4-BE49-F238E27FC236}">
                <a16:creationId xmlns:a16="http://schemas.microsoft.com/office/drawing/2014/main" id="{14B30CAE-98CF-4553-C0C3-7235AFAA04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01" y="1806851"/>
            <a:ext cx="4777274" cy="329184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4AD14F90-D293-9C0E-4766-0900F56F9ADA}"/>
              </a:ext>
            </a:extLst>
          </p:cNvPr>
          <p:cNvSpPr>
            <a:spLocks noGrp="1"/>
          </p:cNvSpPr>
          <p:nvPr>
            <p:ph type="ftr" sz="quarter" idx="11"/>
          </p:nvPr>
        </p:nvSpPr>
        <p:spPr>
          <a:xfrm>
            <a:off x="248645" y="5387165"/>
            <a:ext cx="10146963" cy="1436840"/>
          </a:xfrm>
        </p:spPr>
        <p:txBody>
          <a:bodyPr/>
          <a:lstStyle/>
          <a:p>
            <a:r>
              <a:rPr lang="en-US" sz="1050" dirty="0">
                <a:solidFill>
                  <a:srgbClr val="002060"/>
                </a:solidFill>
              </a:rPr>
              <a:t>The Alliance of Hope for Suicide Loss Survivors. (2023, April 3). What is suicide Postvention? | Alliance of Hope for Suicide Loss Survivors. Alliance of Hope for Suicide Loss Survivors. </a:t>
            </a:r>
            <a:r>
              <a:rPr lang="en-US" sz="1050" dirty="0">
                <a:solidFill>
                  <a:srgbClr val="002060"/>
                </a:solidFill>
                <a:hlinkClick r:id="rId5">
                  <a:extLst>
                    <a:ext uri="{A12FA001-AC4F-418D-AE19-62706E023703}">
                      <ahyp:hlinkClr xmlns:ahyp="http://schemas.microsoft.com/office/drawing/2018/hyperlinkcolor" val="tx"/>
                    </a:ext>
                  </a:extLst>
                </a:hlinkClick>
              </a:rPr>
              <a:t>https://allianceofhope.org/for-professionals/what-is-suicide-postvention/</a:t>
            </a:r>
            <a:endParaRPr lang="en-US" sz="1050" dirty="0">
              <a:solidFill>
                <a:srgbClr val="002060"/>
              </a:solidFill>
            </a:endParaRPr>
          </a:p>
          <a:p>
            <a:r>
              <a:rPr lang="en-US" sz="1050" dirty="0">
                <a:solidFill>
                  <a:srgbClr val="002060"/>
                </a:solidFill>
              </a:rPr>
              <a:t>Provide for Immediate and Long-Term Postvention – Suicide Prevention Resource Center. (n.d.). https://sprc.org/effective-prevention/a-comprehensive-approach-to-suicide-prevention/provide-for-immediate-and-long-term-postvention/​ </a:t>
            </a:r>
          </a:p>
        </p:txBody>
      </p:sp>
    </p:spTree>
    <p:extLst>
      <p:ext uri="{BB962C8B-B14F-4D97-AF65-F5344CB8AC3E}">
        <p14:creationId xmlns:p14="http://schemas.microsoft.com/office/powerpoint/2010/main" val="273076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0" y="408092"/>
            <a:ext cx="11570883" cy="584775"/>
          </a:xfrm>
          <a:prstGeom prst="rect">
            <a:avLst/>
          </a:prstGeom>
          <a:noFill/>
        </p:spPr>
        <p:txBody>
          <a:bodyPr wrap="square" rtlCol="0">
            <a:spAutoFit/>
          </a:bodyPr>
          <a:lstStyle/>
          <a:p>
            <a:r>
              <a:rPr lang="en-US" sz="3200" b="1" dirty="0">
                <a:solidFill>
                  <a:srgbClr val="1E384B"/>
                </a:solidFill>
                <a:latin typeface="Times New Roman" panose="02020603050405020304" pitchFamily="18" charset="0"/>
                <a:cs typeface="Times New Roman" panose="02020603050405020304" pitchFamily="18" charset="0"/>
              </a:rPr>
              <a:t>Postvention</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4" name="TextBox 3">
            <a:extLst>
              <a:ext uri="{FF2B5EF4-FFF2-40B4-BE49-F238E27FC236}">
                <a16:creationId xmlns:a16="http://schemas.microsoft.com/office/drawing/2014/main" id="{36529830-3849-8591-D646-D47EFD9E0219}"/>
              </a:ext>
            </a:extLst>
          </p:cNvPr>
          <p:cNvSpPr txBox="1"/>
          <p:nvPr/>
        </p:nvSpPr>
        <p:spPr>
          <a:xfrm>
            <a:off x="4020734" y="608146"/>
            <a:ext cx="4416594" cy="769441"/>
          </a:xfrm>
          <a:prstGeom prst="rect">
            <a:avLst/>
          </a:prstGeom>
          <a:noFill/>
        </p:spPr>
        <p:txBody>
          <a:bodyPr wrap="none" rtlCol="0">
            <a:spAutoFit/>
          </a:bodyPr>
          <a:lstStyle/>
          <a:p>
            <a:r>
              <a:rPr lang="en-US" sz="4400" b="1" dirty="0">
                <a:solidFill>
                  <a:srgbClr val="002060"/>
                </a:solidFill>
                <a:latin typeface="Times New Roman" panose="02020603050405020304" pitchFamily="18" charset="0"/>
                <a:cs typeface="Times New Roman" panose="02020603050405020304" pitchFamily="18" charset="0"/>
              </a:rPr>
              <a:t>Impact of Suicide</a:t>
            </a:r>
          </a:p>
        </p:txBody>
      </p:sp>
      <p:sp>
        <p:nvSpPr>
          <p:cNvPr id="5" name="Subtitle 2">
            <a:extLst>
              <a:ext uri="{FF2B5EF4-FFF2-40B4-BE49-F238E27FC236}">
                <a16:creationId xmlns:a16="http://schemas.microsoft.com/office/drawing/2014/main" id="{255D249F-6F52-4DD2-25A2-B585E17EDC02}"/>
              </a:ext>
            </a:extLst>
          </p:cNvPr>
          <p:cNvSpPr>
            <a:spLocks noGrp="1"/>
          </p:cNvSpPr>
          <p:nvPr/>
        </p:nvSpPr>
        <p:spPr>
          <a:xfrm>
            <a:off x="89210" y="1544420"/>
            <a:ext cx="12102790" cy="12741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ysClr val="windowText" lastClr="000000"/>
                </a:solidFill>
                <a:latin typeface="Calibri" panose="020F050202020403020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ysClr val="windowText" lastClr="000000"/>
                </a:solidFill>
                <a:latin typeface="Calibri" panose="020F0502020204030204"/>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ysClr val="windowText" lastClr="000000"/>
                </a:solidFill>
                <a:latin typeface="Calibri" panose="020F0502020204030204"/>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ysClr val="windowText" lastClr="000000"/>
                </a:solidFill>
                <a:latin typeface="Calibri" panose="020F0502020204030204"/>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ysClr val="windowText" lastClr="000000"/>
                </a:solidFill>
                <a:latin typeface="Calibri" panose="020F0502020204030204"/>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ysClr val="windowText" lastClr="000000"/>
                </a:solidFill>
                <a:latin typeface="Calibri" panose="020F0502020204030204"/>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ysClr val="windowText" lastClr="000000"/>
                </a:solidFill>
                <a:latin typeface="Calibri" panose="020F0502020204030204"/>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ysClr val="windowText" lastClr="000000"/>
                </a:solidFill>
                <a:latin typeface="Calibri" panose="020F0502020204030204"/>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ysClr val="windowText" lastClr="000000"/>
                </a:solidFill>
                <a:latin typeface="Calibri" panose="020F0502020204030204"/>
              </a:defRPr>
            </a:lvl9pPr>
          </a:lstStyle>
          <a:p>
            <a:r>
              <a:rPr lang="en-US" sz="2800" dirty="0">
                <a:solidFill>
                  <a:srgbClr val="002060"/>
                </a:solidFill>
                <a:latin typeface="Times New Roman" panose="02020603050405020304" pitchFamily="18" charset="0"/>
                <a:cs typeface="Times New Roman" panose="02020603050405020304" pitchFamily="18" charset="0"/>
              </a:rPr>
              <a:t>Inclusive of blood relatives, Dr. Julie </a:t>
            </a:r>
            <a:r>
              <a:rPr lang="en-US" sz="2800" dirty="0" err="1">
                <a:solidFill>
                  <a:srgbClr val="002060"/>
                </a:solidFill>
                <a:latin typeface="Times New Roman" panose="02020603050405020304" pitchFamily="18" charset="0"/>
                <a:cs typeface="Times New Roman" panose="02020603050405020304" pitchFamily="18" charset="0"/>
              </a:rPr>
              <a:t>Cerel</a:t>
            </a:r>
            <a:r>
              <a:rPr lang="en-US" sz="2800" dirty="0">
                <a:solidFill>
                  <a:srgbClr val="002060"/>
                </a:solidFill>
                <a:latin typeface="Times New Roman" panose="02020603050405020304" pitchFamily="18" charset="0"/>
                <a:cs typeface="Times New Roman" panose="02020603050405020304" pitchFamily="18" charset="0"/>
              </a:rPr>
              <a:t> at the University of Kentucky has reported the following additional impacts from a single death by suicide:</a:t>
            </a:r>
          </a:p>
          <a:p>
            <a:endParaRPr lang="en-US" dirty="0"/>
          </a:p>
        </p:txBody>
      </p:sp>
      <p:sp>
        <p:nvSpPr>
          <p:cNvPr id="9" name="TextBox 3">
            <a:extLst>
              <a:ext uri="{FF2B5EF4-FFF2-40B4-BE49-F238E27FC236}">
                <a16:creationId xmlns:a16="http://schemas.microsoft.com/office/drawing/2014/main" id="{492337D7-675C-C5BC-0CBB-2B4CA56AB3C3}"/>
              </a:ext>
            </a:extLst>
          </p:cNvPr>
          <p:cNvSpPr txBox="1"/>
          <p:nvPr/>
        </p:nvSpPr>
        <p:spPr>
          <a:xfrm>
            <a:off x="2161557" y="3136612"/>
            <a:ext cx="7868885" cy="584775"/>
          </a:xfrm>
          <a:prstGeom prst="rect">
            <a:avLst/>
          </a:prstGeom>
          <a:noFill/>
        </p:spPr>
        <p:txBody>
          <a:bodyPr wrap="non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285750" indent="-285750">
              <a:buFont typeface="Arial" panose="020B0604020202020204" pitchFamily="34" charset="0"/>
              <a:buChar char="•"/>
            </a:pPr>
            <a:r>
              <a:rPr lang="en-US" sz="3200" dirty="0">
                <a:solidFill>
                  <a:srgbClr val="002060"/>
                </a:solidFill>
                <a:latin typeface="Times New Roman" panose="02020603050405020304" pitchFamily="18" charset="0"/>
                <a:cs typeface="Times New Roman" panose="02020603050405020304" pitchFamily="18" charset="0"/>
              </a:rPr>
              <a:t>135 individuals exposed from a single death </a:t>
            </a:r>
          </a:p>
        </p:txBody>
      </p:sp>
      <p:sp>
        <p:nvSpPr>
          <p:cNvPr id="10" name="TextBox 4">
            <a:extLst>
              <a:ext uri="{FF2B5EF4-FFF2-40B4-BE49-F238E27FC236}">
                <a16:creationId xmlns:a16="http://schemas.microsoft.com/office/drawing/2014/main" id="{18C76CEE-17F7-A8CD-BEA7-894214153C76}"/>
              </a:ext>
            </a:extLst>
          </p:cNvPr>
          <p:cNvSpPr txBox="1"/>
          <p:nvPr/>
        </p:nvSpPr>
        <p:spPr>
          <a:xfrm>
            <a:off x="2161557" y="3804704"/>
            <a:ext cx="7812973" cy="584775"/>
          </a:xfrm>
          <a:prstGeom prst="rect">
            <a:avLst/>
          </a:prstGeom>
          <a:noFill/>
        </p:spPr>
        <p:txBody>
          <a:bodyPr wrap="non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285750" indent="-285750">
              <a:buFont typeface="Arial" panose="020B0604020202020204" pitchFamily="34" charset="0"/>
              <a:buChar char="•"/>
            </a:pPr>
            <a:r>
              <a:rPr lang="en-US" sz="3200" dirty="0">
                <a:solidFill>
                  <a:srgbClr val="002060"/>
                </a:solidFill>
                <a:latin typeface="Times New Roman" panose="02020603050405020304" pitchFamily="18" charset="0"/>
                <a:cs typeface="Times New Roman" panose="02020603050405020304" pitchFamily="18" charset="0"/>
              </a:rPr>
              <a:t>53 experience a short-term disruption in life</a:t>
            </a:r>
          </a:p>
        </p:txBody>
      </p:sp>
      <p:sp>
        <p:nvSpPr>
          <p:cNvPr id="11" name="TextBox 5">
            <a:extLst>
              <a:ext uri="{FF2B5EF4-FFF2-40B4-BE49-F238E27FC236}">
                <a16:creationId xmlns:a16="http://schemas.microsoft.com/office/drawing/2014/main" id="{205C32FC-FE85-4380-8703-8AE84B3BBC44}"/>
              </a:ext>
            </a:extLst>
          </p:cNvPr>
          <p:cNvSpPr txBox="1"/>
          <p:nvPr/>
        </p:nvSpPr>
        <p:spPr>
          <a:xfrm>
            <a:off x="2161557" y="4250960"/>
            <a:ext cx="8278420" cy="1323439"/>
          </a:xfrm>
          <a:prstGeom prst="rect">
            <a:avLst/>
          </a:prstGeom>
          <a:noFill/>
        </p:spPr>
        <p:txBody>
          <a:bodyPr wrap="non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285750" indent="-285750">
              <a:lnSpc>
                <a:spcPct val="150000"/>
              </a:lnSpc>
              <a:buFont typeface="Arial" panose="020B0604020202020204" pitchFamily="34" charset="0"/>
              <a:buChar char="•"/>
            </a:pPr>
            <a:r>
              <a:rPr lang="en-US" sz="3200" dirty="0">
                <a:solidFill>
                  <a:srgbClr val="002060"/>
                </a:solidFill>
                <a:latin typeface="Times New Roman" panose="02020603050405020304" pitchFamily="18" charset="0"/>
                <a:cs typeface="Times New Roman" panose="02020603050405020304" pitchFamily="18" charset="0"/>
              </a:rPr>
              <a:t>25 experience major disruption in life</a:t>
            </a:r>
          </a:p>
          <a:p>
            <a:pPr marL="285750" indent="-285750">
              <a:buFont typeface="Arial" panose="020B0604020202020204" pitchFamily="34" charset="0"/>
              <a:buChar char="•"/>
            </a:pPr>
            <a:r>
              <a:rPr lang="en-US" sz="3200" dirty="0">
                <a:solidFill>
                  <a:srgbClr val="002060"/>
                </a:solidFill>
                <a:latin typeface="Times New Roman" panose="02020603050405020304" pitchFamily="18" charset="0"/>
                <a:cs typeface="Times New Roman" panose="02020603050405020304" pitchFamily="18" charset="0"/>
              </a:rPr>
              <a:t>11 experience a devastating effect in their lives</a:t>
            </a:r>
          </a:p>
        </p:txBody>
      </p:sp>
      <p:sp>
        <p:nvSpPr>
          <p:cNvPr id="14" name="Footer Placeholder 13">
            <a:extLst>
              <a:ext uri="{FF2B5EF4-FFF2-40B4-BE49-F238E27FC236}">
                <a16:creationId xmlns:a16="http://schemas.microsoft.com/office/drawing/2014/main" id="{9EC2F8AD-8167-B75B-5DDF-76228FFA74BD}"/>
              </a:ext>
            </a:extLst>
          </p:cNvPr>
          <p:cNvSpPr>
            <a:spLocks noGrp="1"/>
          </p:cNvSpPr>
          <p:nvPr>
            <p:ph type="ftr" sz="quarter" idx="11"/>
          </p:nvPr>
        </p:nvSpPr>
        <p:spPr>
          <a:xfrm>
            <a:off x="4038599" y="6170405"/>
            <a:ext cx="4114800" cy="365125"/>
          </a:xfrm>
        </p:spPr>
        <p:txBody>
          <a:bodyPr/>
          <a:lstStyle/>
          <a:p>
            <a:r>
              <a:rPr lang="en-US" dirty="0">
                <a:solidFill>
                  <a:srgbClr val="002060"/>
                </a:solidFill>
              </a:rPr>
              <a:t>https://qprinstitute.com/</a:t>
            </a:r>
          </a:p>
        </p:txBody>
      </p:sp>
    </p:spTree>
    <p:extLst>
      <p:ext uri="{BB962C8B-B14F-4D97-AF65-F5344CB8AC3E}">
        <p14:creationId xmlns:p14="http://schemas.microsoft.com/office/powerpoint/2010/main" val="178063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0" y="408092"/>
            <a:ext cx="11570883" cy="584775"/>
          </a:xfrm>
          <a:prstGeom prst="rect">
            <a:avLst/>
          </a:prstGeom>
          <a:noFill/>
        </p:spPr>
        <p:txBody>
          <a:bodyPr wrap="square" rtlCol="0">
            <a:spAutoFit/>
          </a:bodyPr>
          <a:lstStyle/>
          <a:p>
            <a:r>
              <a:rPr lang="en-US" sz="3200" b="1" dirty="0">
                <a:solidFill>
                  <a:srgbClr val="1E384B"/>
                </a:solidFill>
                <a:latin typeface="Times New Roman" panose="02020603050405020304" pitchFamily="18" charset="0"/>
                <a:cs typeface="Times New Roman" panose="02020603050405020304" pitchFamily="18" charset="0"/>
              </a:rPr>
              <a:t>Postvention</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1A38D7DC-F118-71EE-2F43-885EF9C8BB2A}"/>
              </a:ext>
            </a:extLst>
          </p:cNvPr>
          <p:cNvSpPr>
            <a:spLocks noGrp="1"/>
          </p:cNvSpPr>
          <p:nvPr/>
        </p:nvSpPr>
        <p:spPr>
          <a:xfrm>
            <a:off x="1819111" y="834218"/>
            <a:ext cx="10515600" cy="1215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ysClr val="windowText" lastClr="000000"/>
                </a:solidFill>
                <a:latin typeface="Calibri Light" panose="020F0302020204030204"/>
              </a:defRPr>
            </a:lvl1pPr>
          </a:lstStyle>
          <a:p>
            <a:r>
              <a:rPr lang="en-US" sz="3200" b="1" dirty="0">
                <a:solidFill>
                  <a:srgbClr val="002060"/>
                </a:solidFill>
                <a:latin typeface="Times New Roman" panose="02020603050405020304" pitchFamily="18" charset="0"/>
                <a:cs typeface="Times New Roman" panose="02020603050405020304" pitchFamily="18" charset="0"/>
              </a:rPr>
              <a:t>Veteran vs Civilian Suicide Deaths 2017-2021</a:t>
            </a:r>
          </a:p>
        </p:txBody>
      </p:sp>
      <p:pic>
        <p:nvPicPr>
          <p:cNvPr id="2050" name="Picture 2">
            <a:extLst>
              <a:ext uri="{FF2B5EF4-FFF2-40B4-BE49-F238E27FC236}">
                <a16:creationId xmlns:a16="http://schemas.microsoft.com/office/drawing/2014/main" id="{47B9A62F-F7DF-7CBB-F830-7980B1F46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267" y="1766006"/>
            <a:ext cx="7062108"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D6A66AC2-D4EC-3B39-49F3-D3773BC1CB55}"/>
              </a:ext>
            </a:extLst>
          </p:cNvPr>
          <p:cNvSpPr>
            <a:spLocks noGrp="1"/>
          </p:cNvSpPr>
          <p:nvPr>
            <p:ph type="ftr" sz="quarter" idx="11"/>
          </p:nvPr>
        </p:nvSpPr>
        <p:spPr>
          <a:xfrm>
            <a:off x="4116675" y="6555863"/>
            <a:ext cx="4114800" cy="365125"/>
          </a:xfrm>
        </p:spPr>
        <p:txBody>
          <a:bodyPr/>
          <a:lstStyle/>
          <a:p>
            <a:r>
              <a:rPr lang="en-US" dirty="0">
                <a:solidFill>
                  <a:srgbClr val="002060"/>
                </a:solidFill>
              </a:rPr>
              <a:t>https://www.mentalhealth.va.gov/suicide_prevention/data.asp</a:t>
            </a:r>
          </a:p>
        </p:txBody>
      </p:sp>
    </p:spTree>
    <p:extLst>
      <p:ext uri="{BB962C8B-B14F-4D97-AF65-F5344CB8AC3E}">
        <p14:creationId xmlns:p14="http://schemas.microsoft.com/office/powerpoint/2010/main" val="1845955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0" y="408092"/>
            <a:ext cx="11570883" cy="584775"/>
          </a:xfrm>
          <a:prstGeom prst="rect">
            <a:avLst/>
          </a:prstGeom>
          <a:noFill/>
        </p:spPr>
        <p:txBody>
          <a:bodyPr wrap="square" rtlCol="0">
            <a:spAutoFit/>
          </a:bodyPr>
          <a:lstStyle/>
          <a:p>
            <a:r>
              <a:rPr lang="en-US" sz="3200" b="1" dirty="0">
                <a:solidFill>
                  <a:srgbClr val="1E384B"/>
                </a:solidFill>
                <a:latin typeface="Times New Roman" panose="02020603050405020304" pitchFamily="18" charset="0"/>
                <a:cs typeface="Times New Roman" panose="02020603050405020304" pitchFamily="18" charset="0"/>
              </a:rPr>
              <a:t>Community Initiatives	</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extBox 4">
            <a:extLst>
              <a:ext uri="{FF2B5EF4-FFF2-40B4-BE49-F238E27FC236}">
                <a16:creationId xmlns:a16="http://schemas.microsoft.com/office/drawing/2014/main" id="{483AB00B-9A6C-B2DF-B444-F315CF055AC2}"/>
              </a:ext>
            </a:extLst>
          </p:cNvPr>
          <p:cNvSpPr txBox="1"/>
          <p:nvPr/>
        </p:nvSpPr>
        <p:spPr>
          <a:xfrm>
            <a:off x="1947081" y="1155339"/>
            <a:ext cx="8297838" cy="1077218"/>
          </a:xfrm>
          <a:prstGeom prst="rect">
            <a:avLst/>
          </a:prstGeom>
          <a:noFill/>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r>
              <a:rPr lang="en-US" sz="3200" b="1" dirty="0">
                <a:solidFill>
                  <a:srgbClr val="4472C4">
                    <a:lumMod val="50000"/>
                  </a:srgbClr>
                </a:solidFill>
                <a:latin typeface="Times New Roman" panose="02020603050405020304" pitchFamily="18" charset="0"/>
                <a:cs typeface="Times New Roman" panose="02020603050405020304" pitchFamily="18" charset="0"/>
              </a:rPr>
              <a:t>Creating Postvention Initiatives </a:t>
            </a:r>
          </a:p>
          <a:p>
            <a:pPr algn="ctr"/>
            <a:r>
              <a:rPr lang="en-US" sz="3200" b="1" dirty="0">
                <a:solidFill>
                  <a:srgbClr val="4472C4">
                    <a:lumMod val="50000"/>
                  </a:srgbClr>
                </a:solidFill>
                <a:latin typeface="Times New Roman" panose="02020603050405020304" pitchFamily="18" charset="0"/>
                <a:cs typeface="Times New Roman" panose="02020603050405020304" pitchFamily="18" charset="0"/>
              </a:rPr>
              <a:t>in Your Community</a:t>
            </a:r>
          </a:p>
        </p:txBody>
      </p:sp>
      <p:sp>
        <p:nvSpPr>
          <p:cNvPr id="3" name="TextBox 5">
            <a:extLst>
              <a:ext uri="{FF2B5EF4-FFF2-40B4-BE49-F238E27FC236}">
                <a16:creationId xmlns:a16="http://schemas.microsoft.com/office/drawing/2014/main" id="{1E446548-FE23-9538-0731-21C1826A86E1}"/>
              </a:ext>
            </a:extLst>
          </p:cNvPr>
          <p:cNvSpPr txBox="1"/>
          <p:nvPr/>
        </p:nvSpPr>
        <p:spPr>
          <a:xfrm>
            <a:off x="2089320" y="2526817"/>
            <a:ext cx="7383439" cy="3477875"/>
          </a:xfrm>
          <a:prstGeom prst="rect">
            <a:avLst/>
          </a:prstGeom>
          <a:noFill/>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r>
              <a:rPr lang="en-US" sz="2200" b="1" dirty="0">
                <a:solidFill>
                  <a:srgbClr val="4472C4">
                    <a:lumMod val="50000"/>
                  </a:srgbClr>
                </a:solidFill>
                <a:latin typeface="Times New Roman" panose="02020603050405020304" pitchFamily="18" charset="0"/>
                <a:cs typeface="Times New Roman" panose="02020603050405020304" pitchFamily="18" charset="0"/>
              </a:rPr>
              <a:t>Four key items for postvention initiatives:</a:t>
            </a:r>
          </a:p>
          <a:p>
            <a:pPr marL="457200" indent="-457200">
              <a:buFont typeface="Calibri Light" panose="020F0302020204030204"/>
              <a:buAutoNum type="arabicPeriod"/>
            </a:pPr>
            <a:r>
              <a:rPr lang="en-US" sz="2200" dirty="0">
                <a:solidFill>
                  <a:srgbClr val="4472C4">
                    <a:lumMod val="50000"/>
                  </a:srgbClr>
                </a:solidFill>
                <a:latin typeface="Times New Roman" panose="02020603050405020304" pitchFamily="18" charset="0"/>
                <a:cs typeface="Times New Roman" panose="02020603050405020304" pitchFamily="18" charset="0"/>
              </a:rPr>
              <a:t>Learning the communities’ needs and planning to address needs</a:t>
            </a:r>
          </a:p>
          <a:p>
            <a:pPr marL="457200" indent="-457200">
              <a:buFont typeface="Calibri Light" panose="020F0302020204030204"/>
              <a:buAutoNum type="arabicPeriod"/>
            </a:pPr>
            <a:r>
              <a:rPr lang="en-US" sz="2200" dirty="0">
                <a:solidFill>
                  <a:srgbClr val="4472C4">
                    <a:lumMod val="50000"/>
                  </a:srgbClr>
                </a:solidFill>
                <a:latin typeface="Times New Roman" panose="02020603050405020304" pitchFamily="18" charset="0"/>
                <a:cs typeface="Times New Roman" panose="02020603050405020304" pitchFamily="18" charset="0"/>
              </a:rPr>
              <a:t>Ability to provide immediate and long-term support to families and the community</a:t>
            </a:r>
          </a:p>
          <a:p>
            <a:pPr marL="457200" indent="-457200">
              <a:buFont typeface="Calibri Light" panose="020F0302020204030204"/>
              <a:buAutoNum type="arabicPeriod"/>
            </a:pPr>
            <a:r>
              <a:rPr lang="en-US" sz="2200" dirty="0">
                <a:solidFill>
                  <a:srgbClr val="4472C4">
                    <a:lumMod val="50000"/>
                  </a:srgbClr>
                </a:solidFill>
                <a:latin typeface="Times New Roman" panose="02020603050405020304" pitchFamily="18" charset="0"/>
                <a:cs typeface="Times New Roman" panose="02020603050405020304" pitchFamily="18" charset="0"/>
              </a:rPr>
              <a:t>Tailored response to survivors of suicide loss. Having resources and services that are specific to their needs</a:t>
            </a:r>
          </a:p>
          <a:p>
            <a:pPr marL="457200" indent="-457200">
              <a:buFont typeface="Calibri Light" panose="020F0302020204030204"/>
              <a:buAutoNum type="arabicPeriod"/>
            </a:pPr>
            <a:r>
              <a:rPr lang="en-US" sz="2200" dirty="0">
                <a:solidFill>
                  <a:srgbClr val="4472C4">
                    <a:lumMod val="50000"/>
                  </a:srgbClr>
                </a:solidFill>
                <a:latin typeface="Times New Roman" panose="02020603050405020304" pitchFamily="18" charset="0"/>
                <a:cs typeface="Times New Roman" panose="02020603050405020304" pitchFamily="18" charset="0"/>
              </a:rPr>
              <a:t>Knowing that lived experiences of survivors of suicide loss can help with planning and implementation of postvention efforts</a:t>
            </a:r>
          </a:p>
        </p:txBody>
      </p:sp>
      <p:sp>
        <p:nvSpPr>
          <p:cNvPr id="4" name="Footer Placeholder 3">
            <a:extLst>
              <a:ext uri="{FF2B5EF4-FFF2-40B4-BE49-F238E27FC236}">
                <a16:creationId xmlns:a16="http://schemas.microsoft.com/office/drawing/2014/main" id="{4AFC50BF-884D-1213-7205-89A429B45F1F}"/>
              </a:ext>
            </a:extLst>
          </p:cNvPr>
          <p:cNvSpPr>
            <a:spLocks noGrp="1"/>
          </p:cNvSpPr>
          <p:nvPr>
            <p:ph type="ftr" sz="quarter" idx="11"/>
          </p:nvPr>
        </p:nvSpPr>
        <p:spPr>
          <a:xfrm>
            <a:off x="606713" y="5911720"/>
            <a:ext cx="9049528" cy="716783"/>
          </a:xfrm>
        </p:spPr>
        <p:txBody>
          <a:bodyPr/>
          <a:lstStyle/>
          <a:p>
            <a:r>
              <a:rPr lang="en-US" sz="1000" dirty="0">
                <a:solidFill>
                  <a:srgbClr val="002060"/>
                </a:solidFill>
              </a:rPr>
              <a:t>Provide for Immediate and Long-Term Postvention – Suicide Prevention Resource Center. (n.d.-b). https://sprc.org/effective-prevention/a-comprehensive-approach-to-suicide-prevention/provide-for-immediate-and-long-term-postvention/</a:t>
            </a:r>
          </a:p>
        </p:txBody>
      </p:sp>
    </p:spTree>
    <p:extLst>
      <p:ext uri="{BB962C8B-B14F-4D97-AF65-F5344CB8AC3E}">
        <p14:creationId xmlns:p14="http://schemas.microsoft.com/office/powerpoint/2010/main" val="1077212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0" y="408092"/>
            <a:ext cx="11570883" cy="584775"/>
          </a:xfrm>
          <a:prstGeom prst="rect">
            <a:avLst/>
          </a:prstGeom>
          <a:noFill/>
        </p:spPr>
        <p:txBody>
          <a:bodyPr wrap="square" rtlCol="0">
            <a:spAutoFit/>
          </a:bodyPr>
          <a:lstStyle/>
          <a:p>
            <a:r>
              <a:rPr lang="en-US" sz="3200" b="1" dirty="0">
                <a:solidFill>
                  <a:srgbClr val="1E384B"/>
                </a:solidFill>
                <a:latin typeface="Times New Roman" panose="02020603050405020304" pitchFamily="18" charset="0"/>
                <a:cs typeface="Times New Roman" panose="02020603050405020304" pitchFamily="18" charset="0"/>
              </a:rPr>
              <a:t>Community Initiatives	</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pic>
        <p:nvPicPr>
          <p:cNvPr id="3074" name="Picture 2">
            <a:extLst>
              <a:ext uri="{FF2B5EF4-FFF2-40B4-BE49-F238E27FC236}">
                <a16:creationId xmlns:a16="http://schemas.microsoft.com/office/drawing/2014/main" id="{3909951A-A5A3-130F-C24D-0ABD3F419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508" y="525142"/>
            <a:ext cx="721042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F47D706-1A44-5AEC-8F0E-29DE1FA55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48" y="3044585"/>
            <a:ext cx="56578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EC17F65-5644-2B3F-60FA-D6811D383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2485" y="3067976"/>
            <a:ext cx="2724150" cy="2076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A9258F19-F4D1-3188-F9A2-27E7B0930625}"/>
              </a:ext>
            </a:extLst>
          </p:cNvPr>
          <p:cNvSpPr txBox="1"/>
          <p:nvPr/>
        </p:nvSpPr>
        <p:spPr>
          <a:xfrm>
            <a:off x="686151" y="5257321"/>
            <a:ext cx="4973443" cy="523220"/>
          </a:xfrm>
          <a:prstGeom prst="rect">
            <a:avLst/>
          </a:prstGeom>
          <a:noFill/>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r>
              <a:rPr lang="en-US" sz="2800" b="1" dirty="0">
                <a:solidFill>
                  <a:srgbClr val="002060"/>
                </a:solidFill>
                <a:latin typeface="Times New Roman" panose="02020603050405020304" pitchFamily="18" charset="0"/>
                <a:cs typeface="Times New Roman" panose="02020603050405020304" pitchFamily="18" charset="0"/>
              </a:rPr>
              <a:t>Two Types of Active Teams </a:t>
            </a:r>
          </a:p>
        </p:txBody>
      </p:sp>
      <p:sp>
        <p:nvSpPr>
          <p:cNvPr id="3" name="TextBox 13">
            <a:extLst>
              <a:ext uri="{FF2B5EF4-FFF2-40B4-BE49-F238E27FC236}">
                <a16:creationId xmlns:a16="http://schemas.microsoft.com/office/drawing/2014/main" id="{17791B7A-2288-AE30-CEFF-10969FC9199D}"/>
              </a:ext>
            </a:extLst>
          </p:cNvPr>
          <p:cNvSpPr txBox="1"/>
          <p:nvPr/>
        </p:nvSpPr>
        <p:spPr>
          <a:xfrm>
            <a:off x="6579321" y="5257321"/>
            <a:ext cx="3771097" cy="523220"/>
          </a:xfrm>
          <a:prstGeom prst="rect">
            <a:avLst/>
          </a:prstGeom>
          <a:noFill/>
        </p:spPr>
        <p:txBody>
          <a:bodyPr wrap="non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r>
              <a:rPr lang="en-US" sz="2800" b="1" dirty="0">
                <a:solidFill>
                  <a:srgbClr val="002060"/>
                </a:solidFill>
                <a:latin typeface="Times New Roman" panose="02020603050405020304" pitchFamily="18" charset="0"/>
                <a:cs typeface="Times New Roman" panose="02020603050405020304" pitchFamily="18" charset="0"/>
              </a:rPr>
              <a:t>Preparation for a Team</a:t>
            </a:r>
          </a:p>
        </p:txBody>
      </p:sp>
      <p:sp>
        <p:nvSpPr>
          <p:cNvPr id="4" name="TextBox 3">
            <a:extLst>
              <a:ext uri="{FF2B5EF4-FFF2-40B4-BE49-F238E27FC236}">
                <a16:creationId xmlns:a16="http://schemas.microsoft.com/office/drawing/2014/main" id="{C966EF96-75FF-11A6-7FF1-3058D1523613}"/>
              </a:ext>
            </a:extLst>
          </p:cNvPr>
          <p:cNvSpPr txBox="1"/>
          <p:nvPr/>
        </p:nvSpPr>
        <p:spPr>
          <a:xfrm>
            <a:off x="1092551" y="1147142"/>
            <a:ext cx="3129298" cy="1384995"/>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Local Outreach to Suicide Survivors (L.O.S.S.)</a:t>
            </a:r>
          </a:p>
        </p:txBody>
      </p:sp>
      <p:sp>
        <p:nvSpPr>
          <p:cNvPr id="5" name="Footer Placeholder 4">
            <a:extLst>
              <a:ext uri="{FF2B5EF4-FFF2-40B4-BE49-F238E27FC236}">
                <a16:creationId xmlns:a16="http://schemas.microsoft.com/office/drawing/2014/main" id="{32CF9844-E8F2-681B-D686-3CD7D1B62F2D}"/>
              </a:ext>
            </a:extLst>
          </p:cNvPr>
          <p:cNvSpPr>
            <a:spLocks noGrp="1"/>
          </p:cNvSpPr>
          <p:nvPr>
            <p:ph type="ftr" sz="quarter" idx="11"/>
          </p:nvPr>
        </p:nvSpPr>
        <p:spPr>
          <a:xfrm>
            <a:off x="3459480" y="6550492"/>
            <a:ext cx="4114800" cy="365125"/>
          </a:xfrm>
        </p:spPr>
        <p:txBody>
          <a:bodyPr/>
          <a:lstStyle/>
          <a:p>
            <a:r>
              <a:rPr lang="en-US" dirty="0">
                <a:solidFill>
                  <a:srgbClr val="002060"/>
                </a:solidFill>
              </a:rPr>
              <a:t>https://www.lossteam.com/activelossteams</a:t>
            </a:r>
          </a:p>
        </p:txBody>
      </p:sp>
      <p:pic>
        <p:nvPicPr>
          <p:cNvPr id="3080" name="Picture 8">
            <a:extLst>
              <a:ext uri="{FF2B5EF4-FFF2-40B4-BE49-F238E27FC236}">
                <a16:creationId xmlns:a16="http://schemas.microsoft.com/office/drawing/2014/main" id="{A2B6D0F3-0B49-630D-97F6-D55EBA4860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5817" y="3051752"/>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453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0" y="408092"/>
            <a:ext cx="11570883" cy="1077218"/>
          </a:xfrm>
          <a:prstGeom prst="rect">
            <a:avLst/>
          </a:prstGeom>
          <a:noFill/>
        </p:spPr>
        <p:txBody>
          <a:bodyPr wrap="square" rtlCol="0">
            <a:spAutoFit/>
          </a:bodyPr>
          <a:lstStyle/>
          <a:p>
            <a:r>
              <a:rPr lang="en-US" sz="3200" b="1" dirty="0">
                <a:solidFill>
                  <a:srgbClr val="1E384B"/>
                </a:solidFill>
                <a:latin typeface="Times New Roman" panose="02020603050405020304" pitchFamily="18" charset="0"/>
                <a:cs typeface="Times New Roman" panose="02020603050405020304" pitchFamily="18" charset="0"/>
              </a:rPr>
              <a:t>L.O.S.S.</a:t>
            </a:r>
          </a:p>
          <a:p>
            <a:r>
              <a:rPr lang="en-US" sz="3200" b="1" dirty="0">
                <a:solidFill>
                  <a:srgbClr val="1E384B"/>
                </a:solidFill>
                <a:latin typeface="Times New Roman" panose="02020603050405020304" pitchFamily="18" charset="0"/>
                <a:cs typeface="Times New Roman" panose="02020603050405020304" pitchFamily="18" charset="0"/>
              </a:rPr>
              <a:t>Teams</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pic>
        <p:nvPicPr>
          <p:cNvPr id="4098" name="Picture 2">
            <a:extLst>
              <a:ext uri="{FF2B5EF4-FFF2-40B4-BE49-F238E27FC236}">
                <a16:creationId xmlns:a16="http://schemas.microsoft.com/office/drawing/2014/main" id="{6199D05F-05CB-3002-9313-4B7E95E96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779" y="548640"/>
            <a:ext cx="7708592" cy="57607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qr code with a few squares&#10;&#10;Description automatically generated">
            <a:extLst>
              <a:ext uri="{FF2B5EF4-FFF2-40B4-BE49-F238E27FC236}">
                <a16:creationId xmlns:a16="http://schemas.microsoft.com/office/drawing/2014/main" id="{C9EE7946-DD5B-0311-9143-7C67ADFD55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83" y="4994981"/>
            <a:ext cx="133350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0BF54950-133F-6F64-0239-173AC880A4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021" y="2878118"/>
            <a:ext cx="1966364" cy="246888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42BAC5F0-4528-466D-A7FC-C9F63BE1D8D2}"/>
              </a:ext>
            </a:extLst>
          </p:cNvPr>
          <p:cNvSpPr>
            <a:spLocks noGrp="1"/>
          </p:cNvSpPr>
          <p:nvPr>
            <p:ph type="ftr" sz="quarter" idx="11"/>
          </p:nvPr>
        </p:nvSpPr>
        <p:spPr>
          <a:xfrm>
            <a:off x="4038600" y="6550492"/>
            <a:ext cx="4114800" cy="365125"/>
          </a:xfrm>
        </p:spPr>
        <p:txBody>
          <a:bodyPr/>
          <a:lstStyle/>
          <a:p>
            <a:r>
              <a:rPr lang="en-US" dirty="0">
                <a:solidFill>
                  <a:srgbClr val="002060"/>
                </a:solidFill>
              </a:rPr>
              <a:t>https://www.iaprss.org/loss-team/indiana-loss-team-status/​</a:t>
            </a:r>
          </a:p>
        </p:txBody>
      </p:sp>
    </p:spTree>
    <p:extLst>
      <p:ext uri="{BB962C8B-B14F-4D97-AF65-F5344CB8AC3E}">
        <p14:creationId xmlns:p14="http://schemas.microsoft.com/office/powerpoint/2010/main" val="2518762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0" y="408092"/>
            <a:ext cx="11570883" cy="1569660"/>
          </a:xfrm>
          <a:prstGeom prst="rect">
            <a:avLst/>
          </a:prstGeom>
          <a:noFill/>
        </p:spPr>
        <p:txBody>
          <a:bodyPr wrap="square" rtlCol="0">
            <a:spAutoFit/>
          </a:bodyPr>
          <a:lstStyle/>
          <a:p>
            <a:r>
              <a:rPr lang="en-US" sz="3200" b="1" dirty="0">
                <a:solidFill>
                  <a:srgbClr val="1E384B"/>
                </a:solidFill>
                <a:latin typeface="Times New Roman" panose="02020603050405020304" pitchFamily="18" charset="0"/>
                <a:cs typeface="Times New Roman" panose="02020603050405020304" pitchFamily="18" charset="0"/>
              </a:rPr>
              <a:t>Indiana Suicide and </a:t>
            </a:r>
          </a:p>
          <a:p>
            <a:r>
              <a:rPr lang="en-US" sz="3200" b="1" dirty="0">
                <a:solidFill>
                  <a:srgbClr val="1E384B"/>
                </a:solidFill>
                <a:latin typeface="Times New Roman" panose="02020603050405020304" pitchFamily="18" charset="0"/>
                <a:cs typeface="Times New Roman" panose="02020603050405020304" pitchFamily="18" charset="0"/>
              </a:rPr>
              <a:t>Overdose Fatality Review</a:t>
            </a:r>
          </a:p>
          <a:p>
            <a:r>
              <a:rPr lang="en-US" sz="3200" b="1" dirty="0">
                <a:solidFill>
                  <a:srgbClr val="1E384B"/>
                </a:solidFill>
                <a:latin typeface="Times New Roman" panose="02020603050405020304" pitchFamily="18" charset="0"/>
                <a:cs typeface="Times New Roman" panose="02020603050405020304" pitchFamily="18" charset="0"/>
              </a:rPr>
              <a:t>Teams (SOFR)</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pic>
        <p:nvPicPr>
          <p:cNvPr id="5122" name="Picture 2">
            <a:extLst>
              <a:ext uri="{FF2B5EF4-FFF2-40B4-BE49-F238E27FC236}">
                <a16:creationId xmlns:a16="http://schemas.microsoft.com/office/drawing/2014/main" id="{B37C0E7F-4146-BF9E-6AFC-3DE8625AC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7687" y="157537"/>
            <a:ext cx="4596623" cy="64922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qr code with a few black squares&#10;&#10;Description automatically generated">
            <a:extLst>
              <a:ext uri="{FF2B5EF4-FFF2-40B4-BE49-F238E27FC236}">
                <a16:creationId xmlns:a16="http://schemas.microsoft.com/office/drawing/2014/main" id="{0E1EB46B-C213-F7E1-F636-DD98959BE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0850" y="606152"/>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ECEF618-9366-2306-9665-3E110B27069B}"/>
              </a:ext>
            </a:extLst>
          </p:cNvPr>
          <p:cNvSpPr/>
          <p:nvPr/>
        </p:nvSpPr>
        <p:spPr>
          <a:xfrm>
            <a:off x="1900837" y="3072506"/>
            <a:ext cx="240937" cy="267512"/>
          </a:xfrm>
          <a:prstGeom prst="rect">
            <a:avLst/>
          </a:prstGeom>
          <a:solidFill>
            <a:srgbClr val="5A88AE"/>
          </a:solidFill>
          <a:ln w="12700" cap="flat" cmpd="sng" algn="ctr">
            <a:solidFill>
              <a:srgbClr val="4472C4">
                <a:shade val="15000"/>
              </a:srgb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algn="ctr"/>
            <a:endParaRPr lang="en-US" dirty="0"/>
          </a:p>
        </p:txBody>
      </p:sp>
      <p:sp>
        <p:nvSpPr>
          <p:cNvPr id="3" name="TextBox 6">
            <a:extLst>
              <a:ext uri="{FF2B5EF4-FFF2-40B4-BE49-F238E27FC236}">
                <a16:creationId xmlns:a16="http://schemas.microsoft.com/office/drawing/2014/main" id="{5E983DD6-3E45-7CD2-34B1-0B7DBDD3C443}"/>
              </a:ext>
            </a:extLst>
          </p:cNvPr>
          <p:cNvSpPr txBox="1"/>
          <p:nvPr/>
        </p:nvSpPr>
        <p:spPr>
          <a:xfrm>
            <a:off x="2239058" y="3051695"/>
            <a:ext cx="1845377" cy="369332"/>
          </a:xfrm>
          <a:prstGeom prst="rect">
            <a:avLst/>
          </a:prstGeom>
          <a:noFill/>
        </p:spPr>
        <p:txBody>
          <a:bodyPr wrap="non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r>
              <a:rPr lang="en-US" dirty="0">
                <a:solidFill>
                  <a:srgbClr val="4472C4">
                    <a:lumMod val="50000"/>
                  </a:srgbClr>
                </a:solidFill>
                <a:latin typeface="Times New Roman" panose="02020603050405020304" pitchFamily="18" charset="0"/>
                <a:cs typeface="Times New Roman" panose="02020603050405020304" pitchFamily="18" charset="0"/>
              </a:rPr>
              <a:t>Has a SOFR team</a:t>
            </a:r>
          </a:p>
        </p:txBody>
      </p:sp>
      <p:sp>
        <p:nvSpPr>
          <p:cNvPr id="4" name="Rectangle 3">
            <a:extLst>
              <a:ext uri="{FF2B5EF4-FFF2-40B4-BE49-F238E27FC236}">
                <a16:creationId xmlns:a16="http://schemas.microsoft.com/office/drawing/2014/main" id="{DDD7EC45-5B82-26D6-87C3-F67BD1A4B0B1}"/>
              </a:ext>
            </a:extLst>
          </p:cNvPr>
          <p:cNvSpPr/>
          <p:nvPr/>
        </p:nvSpPr>
        <p:spPr>
          <a:xfrm>
            <a:off x="1900836" y="3661751"/>
            <a:ext cx="240937" cy="267512"/>
          </a:xfrm>
          <a:prstGeom prst="rect">
            <a:avLst/>
          </a:prstGeom>
          <a:solidFill>
            <a:srgbClr val="AED7EC"/>
          </a:solidFill>
          <a:ln w="12700" cap="flat" cmpd="sng" algn="ctr">
            <a:solidFill>
              <a:srgbClr val="00B0F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algn="ctr"/>
            <a:endParaRPr lang="en-US"/>
          </a:p>
        </p:txBody>
      </p:sp>
      <p:sp>
        <p:nvSpPr>
          <p:cNvPr id="5" name="TextBox 9">
            <a:extLst>
              <a:ext uri="{FF2B5EF4-FFF2-40B4-BE49-F238E27FC236}">
                <a16:creationId xmlns:a16="http://schemas.microsoft.com/office/drawing/2014/main" id="{E5B698D3-2BA4-F0C9-8C62-503EB8CF96F5}"/>
              </a:ext>
            </a:extLst>
          </p:cNvPr>
          <p:cNvSpPr txBox="1"/>
          <p:nvPr/>
        </p:nvSpPr>
        <p:spPr>
          <a:xfrm>
            <a:off x="2242741" y="3641618"/>
            <a:ext cx="2807179" cy="369332"/>
          </a:xfrm>
          <a:prstGeom prst="rect">
            <a:avLst/>
          </a:prstGeom>
          <a:noFill/>
        </p:spPr>
        <p:txBody>
          <a:bodyPr wrap="non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r>
              <a:rPr lang="en-US" dirty="0">
                <a:solidFill>
                  <a:srgbClr val="4472C4">
                    <a:lumMod val="50000"/>
                  </a:srgbClr>
                </a:solidFill>
                <a:latin typeface="Times New Roman" panose="02020603050405020304" pitchFamily="18" charset="0"/>
                <a:cs typeface="Times New Roman" panose="02020603050405020304" pitchFamily="18" charset="0"/>
              </a:rPr>
              <a:t>Does not have a SOFR team</a:t>
            </a:r>
          </a:p>
        </p:txBody>
      </p:sp>
    </p:spTree>
    <p:extLst>
      <p:ext uri="{BB962C8B-B14F-4D97-AF65-F5344CB8AC3E}">
        <p14:creationId xmlns:p14="http://schemas.microsoft.com/office/powerpoint/2010/main" val="1220312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0" y="408092"/>
            <a:ext cx="11570883" cy="584775"/>
          </a:xfrm>
          <a:prstGeom prst="rect">
            <a:avLst/>
          </a:prstGeom>
          <a:noFill/>
        </p:spPr>
        <p:txBody>
          <a:bodyPr wrap="square" rtlCol="0">
            <a:spAutoFit/>
          </a:bodyPr>
          <a:lstStyle/>
          <a:p>
            <a:r>
              <a:rPr lang="en-US" sz="3200" b="1" dirty="0">
                <a:solidFill>
                  <a:srgbClr val="1E384B"/>
                </a:solidFill>
                <a:latin typeface="Times New Roman" panose="02020603050405020304" pitchFamily="18" charset="0"/>
                <a:cs typeface="Times New Roman" panose="02020603050405020304" pitchFamily="18" charset="0"/>
              </a:rPr>
              <a:t>Community Support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itle 1">
            <a:extLst>
              <a:ext uri="{FF2B5EF4-FFF2-40B4-BE49-F238E27FC236}">
                <a16:creationId xmlns:a16="http://schemas.microsoft.com/office/drawing/2014/main" id="{99D65491-0302-7B45-1AE7-93848BD11C2A}"/>
              </a:ext>
            </a:extLst>
          </p:cNvPr>
          <p:cNvSpPr>
            <a:spLocks noGrp="1"/>
          </p:cNvSpPr>
          <p:nvPr/>
        </p:nvSpPr>
        <p:spPr>
          <a:xfrm>
            <a:off x="975079" y="1197638"/>
            <a:ext cx="3290887" cy="228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1">
                    <a:lumMod val="50000"/>
                  </a:schemeClr>
                </a:solidFill>
                <a:latin typeface="Times New Roman" panose="02020603050405020304" pitchFamily="18" charset="0"/>
                <a:cs typeface="Times New Roman" panose="02020603050405020304" pitchFamily="18" charset="0"/>
              </a:rPr>
              <a:t>Bereavement and Support Groups</a:t>
            </a:r>
          </a:p>
        </p:txBody>
      </p:sp>
      <p:sp>
        <p:nvSpPr>
          <p:cNvPr id="3" name="Content Placeholder 2">
            <a:extLst>
              <a:ext uri="{FF2B5EF4-FFF2-40B4-BE49-F238E27FC236}">
                <a16:creationId xmlns:a16="http://schemas.microsoft.com/office/drawing/2014/main" id="{7ABD693A-F1EB-311F-9CC0-E3E090672D16}"/>
              </a:ext>
            </a:extLst>
          </p:cNvPr>
          <p:cNvSpPr>
            <a:spLocks noGrp="1"/>
          </p:cNvSpPr>
          <p:nvPr/>
        </p:nvSpPr>
        <p:spPr>
          <a:xfrm>
            <a:off x="4083649" y="1100797"/>
            <a:ext cx="7485413" cy="22875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Calibri" panose="020F050202020403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panose="020F050202020403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panose="020F050202020403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9pPr>
          </a:lstStyle>
          <a:p>
            <a:r>
              <a:rPr lang="en-US" sz="2000" dirty="0">
                <a:solidFill>
                  <a:srgbClr val="4472C4">
                    <a:lumMod val="50000"/>
                  </a:srgbClr>
                </a:solidFill>
                <a:latin typeface="Times New Roman" panose="02020603050405020304" pitchFamily="18" charset="0"/>
                <a:cs typeface="Times New Roman" panose="02020603050405020304" pitchFamily="18" charset="0"/>
              </a:rPr>
              <a:t>Connectedness is one of the most important factors following a loss by suicide.</a:t>
            </a:r>
          </a:p>
          <a:p>
            <a:r>
              <a:rPr lang="en-US" sz="2000" dirty="0">
                <a:solidFill>
                  <a:srgbClr val="4472C4">
                    <a:lumMod val="50000"/>
                  </a:srgbClr>
                </a:solidFill>
                <a:latin typeface="Times New Roman" panose="02020603050405020304" pitchFamily="18" charset="0"/>
                <a:cs typeface="Times New Roman" panose="02020603050405020304" pitchFamily="18" charset="0"/>
              </a:rPr>
              <a:t>Studies show that those bereaved by suicide have lower mental health, higher symptoms of depression and are more likely to experience suicidal ideation. </a:t>
            </a:r>
          </a:p>
        </p:txBody>
      </p:sp>
      <p:pic>
        <p:nvPicPr>
          <p:cNvPr id="6146" name="Picture 2" descr="Free People Friends photo and picture">
            <a:extLst>
              <a:ext uri="{FF2B5EF4-FFF2-40B4-BE49-F238E27FC236}">
                <a16:creationId xmlns:a16="http://schemas.microsoft.com/office/drawing/2014/main" id="{81F6A8BF-2454-38B1-5E6C-0789B1D1B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8" y="3160278"/>
            <a:ext cx="9276191" cy="310896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8EA606A-372E-B87E-0706-497AC050079F}"/>
              </a:ext>
            </a:extLst>
          </p:cNvPr>
          <p:cNvSpPr>
            <a:spLocks noGrp="1"/>
          </p:cNvSpPr>
          <p:nvPr>
            <p:ph type="ftr" sz="quarter" idx="11"/>
          </p:nvPr>
        </p:nvSpPr>
        <p:spPr>
          <a:xfrm>
            <a:off x="333677" y="6358002"/>
            <a:ext cx="9413576" cy="365125"/>
          </a:xfrm>
        </p:spPr>
        <p:txBody>
          <a:bodyPr/>
          <a:lstStyle/>
          <a:p>
            <a:r>
              <a:rPr lang="en-US" dirty="0">
                <a:solidFill>
                  <a:srgbClr val="002060"/>
                </a:solidFill>
              </a:rPr>
              <a:t>Griffin, E., O'Connell, S., Ruane-McAteer, E., Corcoran, P., &amp; </a:t>
            </a:r>
            <a:r>
              <a:rPr lang="en-US" dirty="0" err="1">
                <a:solidFill>
                  <a:srgbClr val="002060"/>
                </a:solidFill>
              </a:rPr>
              <a:t>Arensman</a:t>
            </a:r>
            <a:r>
              <a:rPr lang="en-US" dirty="0">
                <a:solidFill>
                  <a:srgbClr val="002060"/>
                </a:solidFill>
              </a:rPr>
              <a:t>, E. (2022). Psychosocial Outcomes of Individuals Attending a Suicide Bereavement Peer Support Group: A Follow-Up Study. International journal of environmental research and public health, 19(7), 4076. https://doi.org/10.3390/ijerph19074076​</a:t>
            </a:r>
          </a:p>
        </p:txBody>
      </p:sp>
    </p:spTree>
    <p:extLst>
      <p:ext uri="{BB962C8B-B14F-4D97-AF65-F5344CB8AC3E}">
        <p14:creationId xmlns:p14="http://schemas.microsoft.com/office/powerpoint/2010/main" val="3983855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1" y="397932"/>
            <a:ext cx="9183362" cy="584775"/>
          </a:xfrm>
          <a:prstGeom prst="rect">
            <a:avLst/>
          </a:prstGeom>
          <a:noFill/>
        </p:spPr>
        <p:txBody>
          <a:bodyPr wrap="square" rtlCol="0">
            <a:spAutoFit/>
          </a:bodyPr>
          <a:lstStyle/>
          <a:p>
            <a:r>
              <a:rPr lang="en-US" sz="3200" b="1">
                <a:solidFill>
                  <a:srgbClr val="002060"/>
                </a:solidFill>
              </a:rPr>
              <a:t>Upstream Prevention</a:t>
            </a:r>
          </a:p>
        </p:txBody>
      </p:sp>
      <p:sp>
        <p:nvSpPr>
          <p:cNvPr id="12" name="Right Triangle 11">
            <a:extLst>
              <a:ext uri="{FF2B5EF4-FFF2-40B4-BE49-F238E27FC236}">
                <a16:creationId xmlns:a16="http://schemas.microsoft.com/office/drawing/2014/main" id="{7EFA6660-7BE2-BA5B-A686-9E2EC0D048AF}"/>
              </a:ext>
            </a:extLst>
          </p:cNvPr>
          <p:cNvSpPr>
            <a:spLocks/>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Rectangle 1">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84032582-FF26-00A3-9623-77033A804732}"/>
              </a:ext>
            </a:extLst>
          </p:cNvPr>
          <p:cNvSpPr txBox="1"/>
          <p:nvPr/>
        </p:nvSpPr>
        <p:spPr>
          <a:xfrm>
            <a:off x="126207" y="981106"/>
            <a:ext cx="11610253" cy="830997"/>
          </a:xfrm>
          <a:prstGeom prst="rect">
            <a:avLst/>
          </a:prstGeom>
          <a:noFill/>
        </p:spPr>
        <p:txBody>
          <a:bodyPr wrap="square" lIns="91440" tIns="45720" rIns="91440" bIns="45720" rtlCol="0" anchor="t">
            <a:spAutoFit/>
          </a:bodyPr>
          <a:lstStyle/>
          <a:p>
            <a:pPr algn="ctr"/>
            <a:r>
              <a:rPr lang="en-US" sz="4800" b="1">
                <a:solidFill>
                  <a:srgbClr val="D6A300"/>
                </a:solidFill>
                <a:ea typeface="Calibri"/>
                <a:cs typeface="Calibri"/>
              </a:rPr>
              <a:t>Curating Connection and Communication</a:t>
            </a:r>
            <a:endParaRPr lang="en-US" sz="4800"/>
          </a:p>
        </p:txBody>
      </p:sp>
      <p:sp>
        <p:nvSpPr>
          <p:cNvPr id="11" name="TextBox 10">
            <a:extLst>
              <a:ext uri="{FF2B5EF4-FFF2-40B4-BE49-F238E27FC236}">
                <a16:creationId xmlns:a16="http://schemas.microsoft.com/office/drawing/2014/main" id="{2B423675-F1E0-B81B-780C-194B9C706056}"/>
              </a:ext>
            </a:extLst>
          </p:cNvPr>
          <p:cNvSpPr txBox="1"/>
          <p:nvPr/>
        </p:nvSpPr>
        <p:spPr>
          <a:xfrm>
            <a:off x="384629" y="2003124"/>
            <a:ext cx="11088007" cy="430887"/>
          </a:xfrm>
          <a:prstGeom prst="rect">
            <a:avLst/>
          </a:prstGeom>
          <a:noFill/>
        </p:spPr>
        <p:txBody>
          <a:bodyPr wrap="square">
            <a:spAutoFit/>
          </a:bodyPr>
          <a:lstStyle/>
          <a:p>
            <a:pPr algn="ctr"/>
            <a:r>
              <a:rPr lang="en-US" sz="2200"/>
              <a:t>IDVA is leading a dedicated team to develop actionable, goal oriented, policies and programs. </a:t>
            </a:r>
          </a:p>
        </p:txBody>
      </p:sp>
      <p:sp>
        <p:nvSpPr>
          <p:cNvPr id="17" name="TextBox 16">
            <a:extLst>
              <a:ext uri="{FF2B5EF4-FFF2-40B4-BE49-F238E27FC236}">
                <a16:creationId xmlns:a16="http://schemas.microsoft.com/office/drawing/2014/main" id="{3BDEA59C-813E-BF4B-1FD4-65E222F82B47}"/>
              </a:ext>
            </a:extLst>
          </p:cNvPr>
          <p:cNvSpPr txBox="1"/>
          <p:nvPr/>
        </p:nvSpPr>
        <p:spPr>
          <a:xfrm>
            <a:off x="961793" y="5615459"/>
            <a:ext cx="8136986" cy="646331"/>
          </a:xfrm>
          <a:prstGeom prst="rect">
            <a:avLst/>
          </a:prstGeom>
          <a:noFill/>
        </p:spPr>
        <p:txBody>
          <a:bodyPr wrap="square">
            <a:spAutoFit/>
          </a:bodyPr>
          <a:lstStyle/>
          <a:p>
            <a:pPr algn="ctr"/>
            <a:r>
              <a:rPr lang="en-US" b="0" i="1">
                <a:solidFill>
                  <a:srgbClr val="002060"/>
                </a:solidFill>
                <a:effectLst/>
                <a:latin typeface="AvenirNext"/>
              </a:rPr>
              <a:t>"Coming together is a beginning, staying together is progress, and working together is success."</a:t>
            </a:r>
            <a:r>
              <a:rPr lang="en-US" b="0" i="0">
                <a:solidFill>
                  <a:srgbClr val="002060"/>
                </a:solidFill>
                <a:effectLst/>
                <a:latin typeface="AvenirNext"/>
              </a:rPr>
              <a:t> </a:t>
            </a:r>
            <a:r>
              <a:rPr lang="en-US">
                <a:solidFill>
                  <a:srgbClr val="002060"/>
                </a:solidFill>
                <a:latin typeface="AvenirNext"/>
              </a:rPr>
              <a:t>-</a:t>
            </a:r>
            <a:r>
              <a:rPr lang="en-US" b="0" i="0">
                <a:solidFill>
                  <a:srgbClr val="002060"/>
                </a:solidFill>
                <a:effectLst/>
                <a:latin typeface="AvenirNext"/>
              </a:rPr>
              <a:t>Henry Ford</a:t>
            </a:r>
            <a:endParaRPr lang="en-US">
              <a:solidFill>
                <a:srgbClr val="002060"/>
              </a:solidFill>
            </a:endParaRPr>
          </a:p>
        </p:txBody>
      </p:sp>
      <p:pic>
        <p:nvPicPr>
          <p:cNvPr id="19" name="Picture 18" descr="A picture containing text, vector graphics&#10;&#10;Description automatically generated">
            <a:extLst>
              <a:ext uri="{FF2B5EF4-FFF2-40B4-BE49-F238E27FC236}">
                <a16:creationId xmlns:a16="http://schemas.microsoft.com/office/drawing/2014/main" id="{09B553F4-2678-A58D-C890-649128D22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2094" y="2427663"/>
            <a:ext cx="2964543" cy="2964543"/>
          </a:xfrm>
          <a:prstGeom prst="rect">
            <a:avLst/>
          </a:prstGeom>
        </p:spPr>
      </p:pic>
    </p:spTree>
    <p:extLst>
      <p:ext uri="{BB962C8B-B14F-4D97-AF65-F5344CB8AC3E}">
        <p14:creationId xmlns:p14="http://schemas.microsoft.com/office/powerpoint/2010/main" val="334531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0" y="408092"/>
            <a:ext cx="11570883" cy="584775"/>
          </a:xfrm>
          <a:prstGeom prst="rect">
            <a:avLst/>
          </a:prstGeom>
          <a:noFill/>
        </p:spPr>
        <p:txBody>
          <a:bodyPr wrap="square" rtlCol="0">
            <a:spAutoFit/>
          </a:bodyPr>
          <a:lstStyle/>
          <a:p>
            <a:r>
              <a:rPr lang="en-US" sz="3200" b="1" dirty="0">
                <a:solidFill>
                  <a:srgbClr val="1E384B"/>
                </a:solidFill>
                <a:latin typeface="Times New Roman" panose="02020603050405020304" pitchFamily="18" charset="0"/>
                <a:cs typeface="Times New Roman" panose="02020603050405020304" pitchFamily="18" charset="0"/>
              </a:rPr>
              <a:t>Community Support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pic>
        <p:nvPicPr>
          <p:cNvPr id="7170" name="Picture 2" descr="A poster of the year in review&#10;&#10;Description automatically generated with medium confidence">
            <a:extLst>
              <a:ext uri="{FF2B5EF4-FFF2-40B4-BE49-F238E27FC236}">
                <a16:creationId xmlns:a16="http://schemas.microsoft.com/office/drawing/2014/main" id="{7DB4D291-593C-C0D4-70B1-EB289D782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59" y="1033886"/>
            <a:ext cx="4323359" cy="53949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42C53059-7E07-137D-A080-0D880F9B80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4818" y="511486"/>
            <a:ext cx="3857625" cy="59055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DCBD65B3-B4F8-5300-11D8-E2E15F109564}"/>
              </a:ext>
            </a:extLst>
          </p:cNvPr>
          <p:cNvSpPr>
            <a:spLocks noGrp="1"/>
          </p:cNvSpPr>
          <p:nvPr>
            <p:ph type="ftr" sz="quarter" idx="11"/>
          </p:nvPr>
        </p:nvSpPr>
        <p:spPr/>
        <p:txBody>
          <a:bodyPr/>
          <a:lstStyle/>
          <a:p>
            <a:r>
              <a:rPr lang="en-US" dirty="0">
                <a:solidFill>
                  <a:srgbClr val="002060"/>
                </a:solidFill>
              </a:rPr>
              <a:t>https://www.taps.org/mission​</a:t>
            </a:r>
          </a:p>
        </p:txBody>
      </p:sp>
    </p:spTree>
    <p:extLst>
      <p:ext uri="{BB962C8B-B14F-4D97-AF65-F5344CB8AC3E}">
        <p14:creationId xmlns:p14="http://schemas.microsoft.com/office/powerpoint/2010/main" val="2537593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0" y="408092"/>
            <a:ext cx="11570883" cy="1077218"/>
          </a:xfrm>
          <a:prstGeom prst="rect">
            <a:avLst/>
          </a:prstGeom>
          <a:noFill/>
        </p:spPr>
        <p:txBody>
          <a:bodyPr wrap="square" rtlCol="0">
            <a:spAutoFit/>
          </a:bodyPr>
          <a:lstStyle/>
          <a:p>
            <a:r>
              <a:rPr lang="en-US" sz="3200" b="1" dirty="0">
                <a:solidFill>
                  <a:srgbClr val="1E384B"/>
                </a:solidFill>
                <a:latin typeface="Times New Roman" panose="02020603050405020304" pitchFamily="18" charset="0"/>
                <a:cs typeface="Times New Roman" panose="02020603050405020304" pitchFamily="18" charset="0"/>
              </a:rPr>
              <a:t>Community</a:t>
            </a:r>
          </a:p>
          <a:p>
            <a:r>
              <a:rPr lang="en-US" sz="3200" b="1" dirty="0">
                <a:solidFill>
                  <a:srgbClr val="1E384B"/>
                </a:solidFill>
                <a:latin typeface="Times New Roman" panose="02020603050405020304" pitchFamily="18" charset="0"/>
                <a:cs typeface="Times New Roman" panose="02020603050405020304" pitchFamily="18" charset="0"/>
              </a:rPr>
              <a:t>Support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pic>
        <p:nvPicPr>
          <p:cNvPr id="8194" name="Picture 2">
            <a:extLst>
              <a:ext uri="{FF2B5EF4-FFF2-40B4-BE49-F238E27FC236}">
                <a16:creationId xmlns:a16="http://schemas.microsoft.com/office/drawing/2014/main" id="{0A7F573B-F67B-1928-357B-8756C9E8B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265" y="502920"/>
            <a:ext cx="3619766" cy="5852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71C38C-9B1A-8A95-1FAE-F774EE69029E}"/>
              </a:ext>
            </a:extLst>
          </p:cNvPr>
          <p:cNvSpPr>
            <a:spLocks noGrp="1"/>
          </p:cNvSpPr>
          <p:nvPr/>
        </p:nvSpPr>
        <p:spPr>
          <a:xfrm>
            <a:off x="7273369" y="1558748"/>
            <a:ext cx="4036334" cy="30165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ysClr val="windowText" lastClr="000000"/>
                </a:solidFill>
                <a:latin typeface="Calibri Light" panose="020F0302020204030204"/>
              </a:defRPr>
            </a:lvl1pPr>
          </a:lstStyle>
          <a:p>
            <a:r>
              <a:rPr lang="en-US" sz="2400" b="1" dirty="0">
                <a:solidFill>
                  <a:srgbClr val="4472C4">
                    <a:lumMod val="50000"/>
                  </a:srgbClr>
                </a:solidFill>
                <a:latin typeface="Times New Roman" panose="02020603050405020304" pitchFamily="18" charset="0"/>
                <a:cs typeface="Times New Roman" panose="02020603050405020304" pitchFamily="18" charset="0"/>
              </a:rPr>
              <a:t>Counties in green have suicide specific grief groups. </a:t>
            </a:r>
            <a:br>
              <a:rPr lang="en-US" sz="1800" kern="1200" dirty="0">
                <a:solidFill>
                  <a:srgbClr val="4472C4">
                    <a:lumMod val="50000"/>
                  </a:srgbClr>
                </a:solidFill>
                <a:latin typeface="Times New Roman" panose="02020603050405020304" pitchFamily="18" charset="0"/>
                <a:cs typeface="Times New Roman" panose="02020603050405020304" pitchFamily="18" charset="0"/>
              </a:rPr>
            </a:br>
            <a:br>
              <a:rPr lang="en-US" sz="1800" kern="1200" dirty="0">
                <a:solidFill>
                  <a:srgbClr val="4472C4">
                    <a:lumMod val="50000"/>
                  </a:srgbClr>
                </a:solidFill>
                <a:latin typeface="Times New Roman" panose="02020603050405020304" pitchFamily="18" charset="0"/>
                <a:cs typeface="Times New Roman" panose="02020603050405020304" pitchFamily="18" charset="0"/>
              </a:rPr>
            </a:br>
            <a:br>
              <a:rPr lang="en-US" sz="1800" kern="1200" dirty="0">
                <a:solidFill>
                  <a:srgbClr val="4472C4">
                    <a:lumMod val="50000"/>
                  </a:srgbClr>
                </a:solidFill>
                <a:latin typeface="Times New Roman" panose="02020603050405020304" pitchFamily="18" charset="0"/>
                <a:cs typeface="Times New Roman" panose="02020603050405020304" pitchFamily="18" charset="0"/>
              </a:rPr>
            </a:br>
            <a:r>
              <a:rPr lang="en-US" sz="1800" kern="1200" dirty="0">
                <a:solidFill>
                  <a:srgbClr val="4472C4">
                    <a:lumMod val="50000"/>
                  </a:srgbClr>
                </a:solidFill>
                <a:latin typeface="Times New Roman" panose="02020603050405020304" pitchFamily="18" charset="0"/>
                <a:cs typeface="Times New Roman" panose="02020603050405020304" pitchFamily="18" charset="0"/>
              </a:rPr>
              <a:t>Additional grief programs are available through hospitals, community mental health agencies, hospice locations and funeral homes.</a:t>
            </a:r>
          </a:p>
        </p:txBody>
      </p:sp>
      <p:sp>
        <p:nvSpPr>
          <p:cNvPr id="3" name="Rectangle 2">
            <a:extLst>
              <a:ext uri="{FF2B5EF4-FFF2-40B4-BE49-F238E27FC236}">
                <a16:creationId xmlns:a16="http://schemas.microsoft.com/office/drawing/2014/main" id="{A68B3940-D49D-A89A-328E-89BC2080EE45}"/>
              </a:ext>
            </a:extLst>
          </p:cNvPr>
          <p:cNvSpPr/>
          <p:nvPr/>
        </p:nvSpPr>
        <p:spPr>
          <a:xfrm>
            <a:off x="6933800" y="1762394"/>
            <a:ext cx="339567" cy="311285"/>
          </a:xfrm>
          <a:prstGeom prst="rect">
            <a:avLst/>
          </a:prstGeom>
          <a:solidFill>
            <a:srgbClr val="92D050"/>
          </a:solidFill>
          <a:ln w="12700" cap="flat" cmpd="sng" algn="ctr">
            <a:solidFill>
              <a:srgbClr val="4472C4">
                <a:shade val="15000"/>
              </a:srgb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algn="ctr"/>
            <a:endParaRPr lang="en-US"/>
          </a:p>
        </p:txBody>
      </p:sp>
    </p:spTree>
    <p:extLst>
      <p:ext uri="{BB962C8B-B14F-4D97-AF65-F5344CB8AC3E}">
        <p14:creationId xmlns:p14="http://schemas.microsoft.com/office/powerpoint/2010/main" val="4211809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0" y="408092"/>
            <a:ext cx="11570883" cy="584775"/>
          </a:xfrm>
          <a:prstGeom prst="rect">
            <a:avLst/>
          </a:prstGeom>
          <a:noFill/>
        </p:spPr>
        <p:txBody>
          <a:bodyPr wrap="square" rtlCol="0">
            <a:spAutoFit/>
          </a:bodyPr>
          <a:lstStyle/>
          <a:p>
            <a:r>
              <a:rPr lang="en-US" sz="3200" b="1" dirty="0">
                <a:solidFill>
                  <a:srgbClr val="1E384B"/>
                </a:solidFill>
                <a:latin typeface="Times New Roman" panose="02020603050405020304" pitchFamily="18" charset="0"/>
                <a:cs typeface="Times New Roman" panose="02020603050405020304" pitchFamily="18" charset="0"/>
              </a:rPr>
              <a:t>Community Support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pic>
        <p:nvPicPr>
          <p:cNvPr id="9218" name="Picture 2" descr="A map of indiana with different colored squares&#10;&#10;Description automatically generated">
            <a:extLst>
              <a:ext uri="{FF2B5EF4-FFF2-40B4-BE49-F238E27FC236}">
                <a16:creationId xmlns:a16="http://schemas.microsoft.com/office/drawing/2014/main" id="{0B9CE350-4CBB-3D46-017E-2E488E161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64826"/>
            <a:ext cx="3876274" cy="585216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C56AE30-19A8-476A-7400-5ABA68249F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0427" y="1632605"/>
            <a:ext cx="299744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A qr code with a few black squares&#10;&#10;Description automatically generated">
            <a:extLst>
              <a:ext uri="{FF2B5EF4-FFF2-40B4-BE49-F238E27FC236}">
                <a16:creationId xmlns:a16="http://schemas.microsoft.com/office/drawing/2014/main" id="{2CB4CE15-D217-2AE4-94B8-37707A220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5817" y="564826"/>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601ABAC-916A-F532-CC18-DE705F58EC83}"/>
              </a:ext>
            </a:extLst>
          </p:cNvPr>
          <p:cNvSpPr/>
          <p:nvPr/>
        </p:nvSpPr>
        <p:spPr>
          <a:xfrm>
            <a:off x="3215320" y="5206918"/>
            <a:ext cx="282059" cy="243191"/>
          </a:xfrm>
          <a:prstGeom prst="rect">
            <a:avLst/>
          </a:prstGeom>
          <a:solidFill>
            <a:srgbClr val="7899CE"/>
          </a:solidFill>
          <a:ln w="12700" cap="flat" cmpd="sng" algn="ctr">
            <a:solidFill>
              <a:srgbClr val="4472C4">
                <a:shade val="15000"/>
              </a:srgb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algn="ctr"/>
            <a:endParaRPr lang="en-US">
              <a:solidFill>
                <a:srgbClr val="5B9BD5">
                  <a:lumMod val="60000"/>
                  <a:lumOff val="40000"/>
                </a:srgbClr>
              </a:solidFill>
            </a:endParaRPr>
          </a:p>
        </p:txBody>
      </p:sp>
      <p:sp>
        <p:nvSpPr>
          <p:cNvPr id="3" name="Rectangle 2">
            <a:extLst>
              <a:ext uri="{FF2B5EF4-FFF2-40B4-BE49-F238E27FC236}">
                <a16:creationId xmlns:a16="http://schemas.microsoft.com/office/drawing/2014/main" id="{F96CE4DE-4E59-1BE3-A480-FCDA0BDB3B49}"/>
              </a:ext>
            </a:extLst>
          </p:cNvPr>
          <p:cNvSpPr/>
          <p:nvPr/>
        </p:nvSpPr>
        <p:spPr>
          <a:xfrm>
            <a:off x="3215321" y="5557313"/>
            <a:ext cx="282058" cy="243191"/>
          </a:xfrm>
          <a:prstGeom prst="rect">
            <a:avLst/>
          </a:prstGeom>
          <a:solidFill>
            <a:srgbClr val="44B047"/>
          </a:solidFill>
          <a:ln w="12700" cap="flat" cmpd="sng" algn="ctr">
            <a:solidFill>
              <a:srgbClr val="4472C4">
                <a:shade val="15000"/>
              </a:srgb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algn="ctr"/>
            <a:endParaRPr lang="en-US"/>
          </a:p>
        </p:txBody>
      </p:sp>
      <p:sp>
        <p:nvSpPr>
          <p:cNvPr id="4" name="TextBox 22">
            <a:extLst>
              <a:ext uri="{FF2B5EF4-FFF2-40B4-BE49-F238E27FC236}">
                <a16:creationId xmlns:a16="http://schemas.microsoft.com/office/drawing/2014/main" id="{CEA0AAD8-FE1D-8EF8-023E-855B6CFC94A2}"/>
              </a:ext>
            </a:extLst>
          </p:cNvPr>
          <p:cNvSpPr txBox="1"/>
          <p:nvPr/>
        </p:nvSpPr>
        <p:spPr>
          <a:xfrm>
            <a:off x="3446400" y="5134379"/>
            <a:ext cx="2172390" cy="369332"/>
          </a:xfrm>
          <a:prstGeom prst="rect">
            <a:avLst/>
          </a:prstGeom>
          <a:noFill/>
        </p:spPr>
        <p:txBody>
          <a:bodyPr wrap="non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r>
              <a:rPr lang="en-US" dirty="0">
                <a:solidFill>
                  <a:srgbClr val="002060"/>
                </a:solidFill>
                <a:latin typeface="Times New Roman" panose="02020603050405020304" pitchFamily="18" charset="0"/>
                <a:cs typeface="Times New Roman" panose="02020603050405020304" pitchFamily="18" charset="0"/>
              </a:rPr>
              <a:t>Interested in program</a:t>
            </a:r>
          </a:p>
        </p:txBody>
      </p:sp>
      <p:sp>
        <p:nvSpPr>
          <p:cNvPr id="5" name="TextBox 24">
            <a:extLst>
              <a:ext uri="{FF2B5EF4-FFF2-40B4-BE49-F238E27FC236}">
                <a16:creationId xmlns:a16="http://schemas.microsoft.com/office/drawing/2014/main" id="{9255BACB-530A-0E5D-1E24-B08B29AD4F9B}"/>
              </a:ext>
            </a:extLst>
          </p:cNvPr>
          <p:cNvSpPr txBox="1"/>
          <p:nvPr/>
        </p:nvSpPr>
        <p:spPr>
          <a:xfrm>
            <a:off x="3446400" y="5500000"/>
            <a:ext cx="2274982" cy="369332"/>
          </a:xfrm>
          <a:prstGeom prst="rect">
            <a:avLst/>
          </a:prstGeom>
          <a:noFill/>
        </p:spPr>
        <p:txBody>
          <a:bodyPr wrap="non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r>
              <a:rPr lang="en-US" dirty="0">
                <a:solidFill>
                  <a:srgbClr val="002060"/>
                </a:solidFill>
                <a:latin typeface="Times New Roman" panose="02020603050405020304" pitchFamily="18" charset="0"/>
                <a:cs typeface="Times New Roman" panose="02020603050405020304" pitchFamily="18" charset="0"/>
              </a:rPr>
              <a:t>Currently has program</a:t>
            </a:r>
          </a:p>
        </p:txBody>
      </p:sp>
      <p:sp>
        <p:nvSpPr>
          <p:cNvPr id="9" name="Footer Placeholder 8">
            <a:extLst>
              <a:ext uri="{FF2B5EF4-FFF2-40B4-BE49-F238E27FC236}">
                <a16:creationId xmlns:a16="http://schemas.microsoft.com/office/drawing/2014/main" id="{CE14144B-F0B4-5DA9-5E3F-906355930355}"/>
              </a:ext>
            </a:extLst>
          </p:cNvPr>
          <p:cNvSpPr>
            <a:spLocks noGrp="1"/>
          </p:cNvSpPr>
          <p:nvPr>
            <p:ph type="ftr" sz="quarter" idx="11"/>
          </p:nvPr>
        </p:nvSpPr>
        <p:spPr>
          <a:xfrm>
            <a:off x="384426" y="6349137"/>
            <a:ext cx="9124222" cy="744939"/>
          </a:xfrm>
        </p:spPr>
        <p:txBody>
          <a:bodyPr/>
          <a:lstStyle/>
          <a:p>
            <a:r>
              <a:rPr lang="en-US" dirty="0">
                <a:solidFill>
                  <a:srgbClr val="002060"/>
                </a:solidFill>
              </a:rPr>
              <a:t>https://www.in.gov/health/safesleep/prevention/handle-with-care/ https://www.in.gov/health/safesleep/files/HWC_Flowchart_IDOH.pdf​</a:t>
            </a:r>
          </a:p>
        </p:txBody>
      </p:sp>
    </p:spTree>
    <p:extLst>
      <p:ext uri="{BB962C8B-B14F-4D97-AF65-F5344CB8AC3E}">
        <p14:creationId xmlns:p14="http://schemas.microsoft.com/office/powerpoint/2010/main" val="3677518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443590" y="408092"/>
            <a:ext cx="11570883" cy="1077218"/>
          </a:xfrm>
          <a:prstGeom prst="rect">
            <a:avLst/>
          </a:prstGeom>
          <a:noFill/>
        </p:spPr>
        <p:txBody>
          <a:bodyPr wrap="square" rtlCol="0">
            <a:spAutoFit/>
          </a:bodyPr>
          <a:lstStyle/>
          <a:p>
            <a:r>
              <a:rPr lang="en-US" sz="3200" b="1">
                <a:solidFill>
                  <a:srgbClr val="1E384B"/>
                </a:solidFill>
                <a:latin typeface="Times New Roman" panose="02020603050405020304" pitchFamily="18" charset="0"/>
                <a:cs typeface="Times New Roman" panose="02020603050405020304" pitchFamily="18" charset="0"/>
              </a:rPr>
              <a:t>Community </a:t>
            </a:r>
          </a:p>
          <a:p>
            <a:r>
              <a:rPr lang="en-US" sz="3200" b="1">
                <a:solidFill>
                  <a:srgbClr val="1E384B"/>
                </a:solidFill>
                <a:latin typeface="Times New Roman" panose="02020603050405020304" pitchFamily="18" charset="0"/>
                <a:cs typeface="Times New Roman" panose="02020603050405020304" pitchFamily="18" charset="0"/>
              </a:rPr>
              <a:t>Support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pic>
        <p:nvPicPr>
          <p:cNvPr id="10242" name="Picture 2" descr="A map of indiana state with purple squares&#10;&#10;Description automatically generated">
            <a:extLst>
              <a:ext uri="{FF2B5EF4-FFF2-40B4-BE49-F238E27FC236}">
                <a16:creationId xmlns:a16="http://schemas.microsoft.com/office/drawing/2014/main" id="{B8AD0EB9-E395-007D-580F-DAD5F8530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774" y="490228"/>
            <a:ext cx="3694294"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Star: 5 Points 1">
            <a:extLst>
              <a:ext uri="{FF2B5EF4-FFF2-40B4-BE49-F238E27FC236}">
                <a16:creationId xmlns:a16="http://schemas.microsoft.com/office/drawing/2014/main" id="{C870CBF7-69C3-8E1D-17C9-F108BB72374A}"/>
              </a:ext>
            </a:extLst>
          </p:cNvPr>
          <p:cNvSpPr/>
          <p:nvPr/>
        </p:nvSpPr>
        <p:spPr>
          <a:xfrm>
            <a:off x="1458772" y="2395044"/>
            <a:ext cx="758758" cy="817123"/>
          </a:xfrm>
          <a:prstGeom prst="star5">
            <a:avLst/>
          </a:prstGeom>
          <a:solidFill>
            <a:srgbClr val="DCA9F9"/>
          </a:solidFill>
          <a:ln w="12700" cap="flat" cmpd="sng" algn="ctr">
            <a:solidFill>
              <a:srgbClr val="4472C4">
                <a:shade val="15000"/>
              </a:srgb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algn="ctr"/>
            <a:endParaRPr lang="en-US"/>
          </a:p>
        </p:txBody>
      </p:sp>
      <p:sp>
        <p:nvSpPr>
          <p:cNvPr id="3" name="TextBox 6">
            <a:extLst>
              <a:ext uri="{FF2B5EF4-FFF2-40B4-BE49-F238E27FC236}">
                <a16:creationId xmlns:a16="http://schemas.microsoft.com/office/drawing/2014/main" id="{0D438478-4CD8-1AD5-B14B-657BB7CBCBA5}"/>
              </a:ext>
            </a:extLst>
          </p:cNvPr>
          <p:cNvSpPr txBox="1"/>
          <p:nvPr/>
        </p:nvSpPr>
        <p:spPr>
          <a:xfrm>
            <a:off x="1325054" y="3429000"/>
            <a:ext cx="1298644" cy="954107"/>
          </a:xfrm>
          <a:prstGeom prst="rect">
            <a:avLst/>
          </a:prstGeom>
          <a:noFill/>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r>
              <a:rPr lang="en-US" sz="1400" dirty="0">
                <a:solidFill>
                  <a:srgbClr val="4472C4">
                    <a:lumMod val="50000"/>
                  </a:srgbClr>
                </a:solidFill>
                <a:latin typeface="Times New Roman" panose="02020603050405020304" pitchFamily="18" charset="0"/>
                <a:cs typeface="Times New Roman" panose="02020603050405020304" pitchFamily="18" charset="0"/>
              </a:rPr>
              <a:t>These counties have at least 1 purple star school district.</a:t>
            </a:r>
          </a:p>
        </p:txBody>
      </p:sp>
      <p:pic>
        <p:nvPicPr>
          <p:cNvPr id="10244" name="Picture 4" descr="A qr code with a few black squares&#10;&#10;Description automatically generated">
            <a:extLst>
              <a:ext uri="{FF2B5EF4-FFF2-40B4-BE49-F238E27FC236}">
                <a16:creationId xmlns:a16="http://schemas.microsoft.com/office/drawing/2014/main" id="{5A23ACD5-73BB-9A9B-F052-3F79562821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737" y="4807030"/>
            <a:ext cx="1371600" cy="138504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8">
            <a:extLst>
              <a:ext uri="{FF2B5EF4-FFF2-40B4-BE49-F238E27FC236}">
                <a16:creationId xmlns:a16="http://schemas.microsoft.com/office/drawing/2014/main" id="{CDA671A4-078B-7D8A-0433-0F49C84B6411}"/>
              </a:ext>
            </a:extLst>
          </p:cNvPr>
          <p:cNvSpPr>
            <a:spLocks noGrp="1"/>
          </p:cNvSpPr>
          <p:nvPr/>
        </p:nvSpPr>
        <p:spPr>
          <a:xfrm>
            <a:off x="6923984" y="2730844"/>
            <a:ext cx="4282984" cy="185872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Calibri" panose="020F050202020403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panose="020F050202020403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panose="020F050202020403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panose="020F0502020204030204"/>
              </a:defRPr>
            </a:lvl9pPr>
          </a:lstStyle>
          <a:p>
            <a:pPr marL="0" indent="0">
              <a:buNone/>
            </a:pPr>
            <a:r>
              <a:rPr lang="en-US" sz="1800" dirty="0">
                <a:solidFill>
                  <a:srgbClr val="4472C4">
                    <a:lumMod val="50000"/>
                  </a:srgbClr>
                </a:solidFill>
                <a:latin typeface="Times New Roman" panose="02020603050405020304" pitchFamily="18" charset="0"/>
                <a:cs typeface="Times New Roman" panose="02020603050405020304" pitchFamily="18" charset="0"/>
              </a:rPr>
              <a:t>This is an honor for schools that have displayed a significant commitment to service members, veterans, students and families connected to our nation's military. </a:t>
            </a:r>
          </a:p>
        </p:txBody>
      </p:sp>
      <p:sp>
        <p:nvSpPr>
          <p:cNvPr id="5" name="Title 1">
            <a:extLst>
              <a:ext uri="{FF2B5EF4-FFF2-40B4-BE49-F238E27FC236}">
                <a16:creationId xmlns:a16="http://schemas.microsoft.com/office/drawing/2014/main" id="{B7422BC9-5994-B088-6A96-F1FEC7798732}"/>
              </a:ext>
            </a:extLst>
          </p:cNvPr>
          <p:cNvSpPr>
            <a:spLocks noGrp="1"/>
          </p:cNvSpPr>
          <p:nvPr/>
        </p:nvSpPr>
        <p:spPr>
          <a:xfrm>
            <a:off x="6923984" y="1031248"/>
            <a:ext cx="4282983" cy="12003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ysClr val="windowText" lastClr="000000"/>
                </a:solidFill>
                <a:latin typeface="Calibri Light" panose="020F0302020204030204"/>
              </a:defRPr>
            </a:lvl1pPr>
          </a:lstStyle>
          <a:p>
            <a:r>
              <a:rPr lang="en-US" sz="3600" b="1" dirty="0">
                <a:solidFill>
                  <a:srgbClr val="4472C4">
                    <a:lumMod val="50000"/>
                  </a:srgbClr>
                </a:solidFill>
                <a:latin typeface="Times New Roman" panose="02020603050405020304" pitchFamily="18" charset="0"/>
                <a:cs typeface="Times New Roman" panose="02020603050405020304" pitchFamily="18" charset="0"/>
              </a:rPr>
              <a:t>Purple Star Schools </a:t>
            </a:r>
            <a:br>
              <a:rPr lang="en-US" sz="3600" b="1" dirty="0">
                <a:solidFill>
                  <a:srgbClr val="4472C4">
                    <a:lumMod val="50000"/>
                  </a:srgbClr>
                </a:solidFill>
                <a:latin typeface="Times New Roman" panose="02020603050405020304" pitchFamily="18" charset="0"/>
                <a:cs typeface="Times New Roman" panose="02020603050405020304" pitchFamily="18" charset="0"/>
              </a:rPr>
            </a:br>
            <a:r>
              <a:rPr lang="en-US" sz="3600" b="1" dirty="0">
                <a:solidFill>
                  <a:srgbClr val="4472C4">
                    <a:lumMod val="50000"/>
                  </a:srgbClr>
                </a:solidFill>
                <a:latin typeface="Times New Roman" panose="02020603050405020304" pitchFamily="18" charset="0"/>
                <a:cs typeface="Times New Roman" panose="02020603050405020304" pitchFamily="18" charset="0"/>
              </a:rPr>
              <a:t>in Indiana</a:t>
            </a:r>
          </a:p>
        </p:txBody>
      </p:sp>
      <p:cxnSp>
        <p:nvCxnSpPr>
          <p:cNvPr id="10" name="Straight Connector 9">
            <a:extLst>
              <a:ext uri="{FF2B5EF4-FFF2-40B4-BE49-F238E27FC236}">
                <a16:creationId xmlns:a16="http://schemas.microsoft.com/office/drawing/2014/main" id="{2025D300-A4E8-C0FF-29AA-9163AAF257F6}"/>
              </a:ext>
            </a:extLst>
          </p:cNvPr>
          <p:cNvCxnSpPr>
            <a:cxnSpLocks/>
          </p:cNvCxnSpPr>
          <p:nvPr/>
        </p:nvCxnSpPr>
        <p:spPr>
          <a:xfrm flipV="1">
            <a:off x="7096133" y="2575061"/>
            <a:ext cx="4199920" cy="2229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09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3914E686-F1CA-5A94-2D1C-26640A856249}"/>
              </a:ext>
            </a:extLst>
          </p:cNvPr>
          <p:cNvSpPr>
            <a:spLocks/>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47251C07-B418-B2F7-2B7A-3F28A3417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extBox 1">
            <a:extLst>
              <a:ext uri="{FF2B5EF4-FFF2-40B4-BE49-F238E27FC236}">
                <a16:creationId xmlns:a16="http://schemas.microsoft.com/office/drawing/2014/main" id="{C563AB8D-2BBF-935C-0E0E-E5EEF6F259AD}"/>
              </a:ext>
            </a:extLst>
          </p:cNvPr>
          <p:cNvSpPr txBox="1"/>
          <p:nvPr/>
        </p:nvSpPr>
        <p:spPr>
          <a:xfrm>
            <a:off x="4700219" y="694655"/>
            <a:ext cx="5256491" cy="923330"/>
          </a:xfrm>
          <a:prstGeom prst="rect">
            <a:avLst/>
          </a:prstGeom>
          <a:noFill/>
        </p:spPr>
        <p:txBody>
          <a:bodyPr wrap="square">
            <a:spAutoFit/>
          </a:bodyPr>
          <a:lstStyle/>
          <a:p>
            <a:r>
              <a:rPr lang="en-US" sz="5400" dirty="0">
                <a:solidFill>
                  <a:srgbClr val="D6A300"/>
                </a:solidFill>
              </a:rPr>
              <a:t>You can JOIN IN. </a:t>
            </a:r>
          </a:p>
        </p:txBody>
      </p:sp>
      <p:sp>
        <p:nvSpPr>
          <p:cNvPr id="3" name="TextBox 2">
            <a:extLst>
              <a:ext uri="{FF2B5EF4-FFF2-40B4-BE49-F238E27FC236}">
                <a16:creationId xmlns:a16="http://schemas.microsoft.com/office/drawing/2014/main" id="{2B76269F-767B-7FB5-711B-C663D9A1A836}"/>
              </a:ext>
            </a:extLst>
          </p:cNvPr>
          <p:cNvSpPr txBox="1"/>
          <p:nvPr/>
        </p:nvSpPr>
        <p:spPr>
          <a:xfrm>
            <a:off x="8850822" y="1745696"/>
            <a:ext cx="2809875" cy="2677656"/>
          </a:xfrm>
          <a:prstGeom prst="rect">
            <a:avLst/>
          </a:prstGeom>
          <a:noFill/>
        </p:spPr>
        <p:txBody>
          <a:bodyPr wrap="square">
            <a:spAutoFit/>
          </a:bodyPr>
          <a:lstStyle/>
          <a:p>
            <a:pPr algn="ctr"/>
            <a:r>
              <a:rPr lang="en-US" sz="2800" i="1" dirty="0">
                <a:solidFill>
                  <a:srgbClr val="002060"/>
                </a:solidFill>
                <a:latin typeface="AvenirNext"/>
              </a:rPr>
              <a:t>Indiana is making a difference, taking the lead, and changing lives.  Be a part of the team, Join IN.</a:t>
            </a:r>
            <a:endParaRPr lang="en-US" sz="2800" dirty="0">
              <a:solidFill>
                <a:srgbClr val="002060"/>
              </a:solidFill>
            </a:endParaRPr>
          </a:p>
        </p:txBody>
      </p:sp>
      <p:pic>
        <p:nvPicPr>
          <p:cNvPr id="13" name="Picture 12" descr="A picture containing text, vector graphics&#10;&#10;Description automatically generated">
            <a:extLst>
              <a:ext uri="{FF2B5EF4-FFF2-40B4-BE49-F238E27FC236}">
                <a16:creationId xmlns:a16="http://schemas.microsoft.com/office/drawing/2014/main" id="{9B20EF26-885A-9507-5466-65C4B833D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03" y="502893"/>
            <a:ext cx="2957819" cy="2957819"/>
          </a:xfrm>
          <a:prstGeom prst="rect">
            <a:avLst/>
          </a:prstGeom>
        </p:spPr>
      </p:pic>
      <p:pic>
        <p:nvPicPr>
          <p:cNvPr id="10" name="Picture 9">
            <a:extLst>
              <a:ext uri="{FF2B5EF4-FFF2-40B4-BE49-F238E27FC236}">
                <a16:creationId xmlns:a16="http://schemas.microsoft.com/office/drawing/2014/main" id="{FAD2F20F-98E3-87E9-7563-E361B9A95870}"/>
              </a:ext>
            </a:extLst>
          </p:cNvPr>
          <p:cNvPicPr>
            <a:picLocks noChangeAspect="1"/>
          </p:cNvPicPr>
          <p:nvPr/>
        </p:nvPicPr>
        <p:blipFill>
          <a:blip r:embed="rId4"/>
          <a:stretch>
            <a:fillRect/>
          </a:stretch>
        </p:blipFill>
        <p:spPr>
          <a:xfrm>
            <a:off x="774533" y="3767409"/>
            <a:ext cx="4480948" cy="2395936"/>
          </a:xfrm>
          <a:prstGeom prst="rect">
            <a:avLst/>
          </a:prstGeom>
        </p:spPr>
      </p:pic>
      <p:pic>
        <p:nvPicPr>
          <p:cNvPr id="11266" name="Picture 2">
            <a:extLst>
              <a:ext uri="{FF2B5EF4-FFF2-40B4-BE49-F238E27FC236}">
                <a16:creationId xmlns:a16="http://schemas.microsoft.com/office/drawing/2014/main" id="{E8D67931-1DF4-D509-33D4-6DA500614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7060" y="1882212"/>
            <a:ext cx="2809875" cy="446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55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pic>
        <p:nvPicPr>
          <p:cNvPr id="17" name="Picture 16">
            <a:extLst>
              <a:ext uri="{FF2B5EF4-FFF2-40B4-BE49-F238E27FC236}">
                <a16:creationId xmlns:a16="http://schemas.microsoft.com/office/drawing/2014/main" id="{73D5047C-F60E-EDEE-91EE-020426FBF54C}"/>
              </a:ext>
            </a:extLst>
          </p:cNvPr>
          <p:cNvPicPr>
            <a:picLocks noChangeAspect="1"/>
          </p:cNvPicPr>
          <p:nvPr/>
        </p:nvPicPr>
        <p:blipFill>
          <a:blip r:embed="rId4"/>
          <a:stretch>
            <a:fillRect/>
          </a:stretch>
        </p:blipFill>
        <p:spPr>
          <a:xfrm>
            <a:off x="2188283" y="510707"/>
            <a:ext cx="7628076" cy="5759046"/>
          </a:xfrm>
          <a:prstGeom prst="rect">
            <a:avLst/>
          </a:prstGeom>
        </p:spPr>
      </p:pic>
    </p:spTree>
    <p:extLst>
      <p:ext uri="{BB962C8B-B14F-4D97-AF65-F5344CB8AC3E}">
        <p14:creationId xmlns:p14="http://schemas.microsoft.com/office/powerpoint/2010/main" val="878787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 name="TextBox 1">
            <a:extLst>
              <a:ext uri="{FF2B5EF4-FFF2-40B4-BE49-F238E27FC236}">
                <a16:creationId xmlns:a16="http://schemas.microsoft.com/office/drawing/2014/main" id="{B87405F7-E211-DD31-316C-A42C9BBE2675}"/>
              </a:ext>
            </a:extLst>
          </p:cNvPr>
          <p:cNvSpPr txBox="1">
            <a:spLocks/>
          </p:cNvSpPr>
          <p:nvPr/>
        </p:nvSpPr>
        <p:spPr>
          <a:xfrm>
            <a:off x="443591" y="397932"/>
            <a:ext cx="9183362" cy="584775"/>
          </a:xfrm>
          <a:prstGeom prst="rect">
            <a:avLst/>
          </a:prstGeom>
          <a:noFill/>
        </p:spPr>
        <p:txBody>
          <a:bodyPr wrap="square" rtlCol="0">
            <a:spAutoFit/>
          </a:bodyPr>
          <a:lstStyle/>
          <a:p>
            <a:r>
              <a:rPr lang="en-US" sz="3200" b="1">
                <a:solidFill>
                  <a:srgbClr val="002060"/>
                </a:solidFill>
              </a:rPr>
              <a:t>Curating Connection</a:t>
            </a:r>
          </a:p>
        </p:txBody>
      </p:sp>
      <p:grpSp>
        <p:nvGrpSpPr>
          <p:cNvPr id="17" name="Group 16">
            <a:extLst>
              <a:ext uri="{FF2B5EF4-FFF2-40B4-BE49-F238E27FC236}">
                <a16:creationId xmlns:a16="http://schemas.microsoft.com/office/drawing/2014/main" id="{E4E1FD80-9135-E2ED-6D20-6B1352648CA5}"/>
              </a:ext>
            </a:extLst>
          </p:cNvPr>
          <p:cNvGrpSpPr/>
          <p:nvPr/>
        </p:nvGrpSpPr>
        <p:grpSpPr>
          <a:xfrm>
            <a:off x="8324233" y="1677347"/>
            <a:ext cx="3336464" cy="1969070"/>
            <a:chOff x="2204793" y="2634243"/>
            <a:chExt cx="3336464" cy="1969070"/>
          </a:xfrm>
        </p:grpSpPr>
        <p:sp>
          <p:nvSpPr>
            <p:cNvPr id="18" name="TextBox 17">
              <a:extLst>
                <a:ext uri="{FF2B5EF4-FFF2-40B4-BE49-F238E27FC236}">
                  <a16:creationId xmlns:a16="http://schemas.microsoft.com/office/drawing/2014/main" id="{FAB920D4-E2B1-350A-870C-B35529AF8C2D}"/>
                </a:ext>
              </a:extLst>
            </p:cNvPr>
            <p:cNvSpPr txBox="1"/>
            <p:nvPr/>
          </p:nvSpPr>
          <p:spPr>
            <a:xfrm>
              <a:off x="2204793" y="4080093"/>
              <a:ext cx="3336464" cy="523220"/>
            </a:xfrm>
            <a:prstGeom prst="rect">
              <a:avLst/>
            </a:prstGeom>
            <a:noFill/>
          </p:spPr>
          <p:txBody>
            <a:bodyPr wrap="square">
              <a:spAutoFit/>
            </a:bodyPr>
            <a:lstStyle/>
            <a:p>
              <a:pPr algn="ctr"/>
              <a:r>
                <a:rPr lang="en-US" sz="2800" b="1">
                  <a:solidFill>
                    <a:srgbClr val="D6A300"/>
                  </a:solidFill>
                </a:rPr>
                <a:t>Vet to Community</a:t>
              </a:r>
            </a:p>
          </p:txBody>
        </p:sp>
        <p:pic>
          <p:nvPicPr>
            <p:cNvPr id="19" name="Picture 18">
              <a:extLst>
                <a:ext uri="{FF2B5EF4-FFF2-40B4-BE49-F238E27FC236}">
                  <a16:creationId xmlns:a16="http://schemas.microsoft.com/office/drawing/2014/main" id="{9E94763D-D5EF-A572-AF25-D7641BC0E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4564" y="2634243"/>
              <a:ext cx="1846365" cy="1846365"/>
            </a:xfrm>
            <a:prstGeom prst="rect">
              <a:avLst/>
            </a:prstGeom>
          </p:spPr>
        </p:pic>
      </p:grpSp>
      <p:grpSp>
        <p:nvGrpSpPr>
          <p:cNvPr id="20" name="Group 19">
            <a:extLst>
              <a:ext uri="{FF2B5EF4-FFF2-40B4-BE49-F238E27FC236}">
                <a16:creationId xmlns:a16="http://schemas.microsoft.com/office/drawing/2014/main" id="{5AFCC3B8-FABB-A024-AA58-E47076A4AE9D}"/>
              </a:ext>
            </a:extLst>
          </p:cNvPr>
          <p:cNvGrpSpPr/>
          <p:nvPr/>
        </p:nvGrpSpPr>
        <p:grpSpPr>
          <a:xfrm>
            <a:off x="841458" y="1858099"/>
            <a:ext cx="1846366" cy="1788318"/>
            <a:chOff x="2415952" y="747669"/>
            <a:chExt cx="1846366" cy="1788318"/>
          </a:xfrm>
        </p:grpSpPr>
        <p:sp>
          <p:nvSpPr>
            <p:cNvPr id="21" name="TextBox 20">
              <a:extLst>
                <a:ext uri="{FF2B5EF4-FFF2-40B4-BE49-F238E27FC236}">
                  <a16:creationId xmlns:a16="http://schemas.microsoft.com/office/drawing/2014/main" id="{9411FF70-8515-0725-8E8B-691624C04F8C}"/>
                </a:ext>
              </a:extLst>
            </p:cNvPr>
            <p:cNvSpPr txBox="1"/>
            <p:nvPr/>
          </p:nvSpPr>
          <p:spPr>
            <a:xfrm>
              <a:off x="2415952" y="2012767"/>
              <a:ext cx="1846366" cy="523220"/>
            </a:xfrm>
            <a:prstGeom prst="rect">
              <a:avLst/>
            </a:prstGeom>
            <a:noFill/>
          </p:spPr>
          <p:txBody>
            <a:bodyPr wrap="square">
              <a:spAutoFit/>
            </a:bodyPr>
            <a:lstStyle/>
            <a:p>
              <a:pPr algn="ctr"/>
              <a:r>
                <a:rPr lang="en-US" sz="2800" b="1">
                  <a:solidFill>
                    <a:srgbClr val="D6A300"/>
                  </a:solidFill>
                </a:rPr>
                <a:t>Vet to Vet</a:t>
              </a:r>
            </a:p>
          </p:txBody>
        </p:sp>
        <p:pic>
          <p:nvPicPr>
            <p:cNvPr id="22" name="Picture 21">
              <a:extLst>
                <a:ext uri="{FF2B5EF4-FFF2-40B4-BE49-F238E27FC236}">
                  <a16:creationId xmlns:a16="http://schemas.microsoft.com/office/drawing/2014/main" id="{06B3758C-D86F-0E15-A980-46854590C4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9959" y="747669"/>
              <a:ext cx="1458353" cy="1458353"/>
            </a:xfrm>
            <a:prstGeom prst="rect">
              <a:avLst/>
            </a:prstGeom>
          </p:spPr>
        </p:pic>
      </p:grpSp>
      <p:grpSp>
        <p:nvGrpSpPr>
          <p:cNvPr id="23" name="Group 22">
            <a:extLst>
              <a:ext uri="{FF2B5EF4-FFF2-40B4-BE49-F238E27FC236}">
                <a16:creationId xmlns:a16="http://schemas.microsoft.com/office/drawing/2014/main" id="{F2229760-9A2E-E853-CE39-C279D558322F}"/>
              </a:ext>
            </a:extLst>
          </p:cNvPr>
          <p:cNvGrpSpPr/>
          <p:nvPr/>
        </p:nvGrpSpPr>
        <p:grpSpPr>
          <a:xfrm>
            <a:off x="3008175" y="1794873"/>
            <a:ext cx="1936973" cy="1851544"/>
            <a:chOff x="6159908" y="3063112"/>
            <a:chExt cx="1936973" cy="1851544"/>
          </a:xfrm>
        </p:grpSpPr>
        <p:sp>
          <p:nvSpPr>
            <p:cNvPr id="24" name="TextBox 23">
              <a:extLst>
                <a:ext uri="{FF2B5EF4-FFF2-40B4-BE49-F238E27FC236}">
                  <a16:creationId xmlns:a16="http://schemas.microsoft.com/office/drawing/2014/main" id="{5207F4EC-2655-4F98-D77A-D820C81CDF0A}"/>
                </a:ext>
              </a:extLst>
            </p:cNvPr>
            <p:cNvSpPr txBox="1"/>
            <p:nvPr/>
          </p:nvSpPr>
          <p:spPr>
            <a:xfrm>
              <a:off x="6159908" y="4391436"/>
              <a:ext cx="1936973" cy="523220"/>
            </a:xfrm>
            <a:prstGeom prst="rect">
              <a:avLst/>
            </a:prstGeom>
            <a:noFill/>
          </p:spPr>
          <p:txBody>
            <a:bodyPr wrap="square" lIns="91440" tIns="45720" rIns="91440" bIns="45720" anchor="t">
              <a:spAutoFit/>
            </a:bodyPr>
            <a:lstStyle/>
            <a:p>
              <a:pPr algn="ctr"/>
              <a:r>
                <a:rPr lang="en-US" sz="2800" b="1">
                  <a:solidFill>
                    <a:srgbClr val="D6A300"/>
                  </a:solidFill>
                </a:rPr>
                <a:t>Vet to Self</a:t>
              </a:r>
            </a:p>
          </p:txBody>
        </p:sp>
        <p:pic>
          <p:nvPicPr>
            <p:cNvPr id="25" name="Picture 24">
              <a:extLst>
                <a:ext uri="{FF2B5EF4-FFF2-40B4-BE49-F238E27FC236}">
                  <a16:creationId xmlns:a16="http://schemas.microsoft.com/office/drawing/2014/main" id="{0CAA2374-D4FB-C5D6-87ED-048BB5CBF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2738" y="3063112"/>
              <a:ext cx="1481093" cy="1481093"/>
            </a:xfrm>
            <a:prstGeom prst="rect">
              <a:avLst/>
            </a:prstGeom>
          </p:spPr>
        </p:pic>
      </p:grpSp>
      <p:grpSp>
        <p:nvGrpSpPr>
          <p:cNvPr id="26" name="Group 25">
            <a:extLst>
              <a:ext uri="{FF2B5EF4-FFF2-40B4-BE49-F238E27FC236}">
                <a16:creationId xmlns:a16="http://schemas.microsoft.com/office/drawing/2014/main" id="{F074596E-9BC5-488E-7C34-39171AADAD3E}"/>
              </a:ext>
            </a:extLst>
          </p:cNvPr>
          <p:cNvGrpSpPr/>
          <p:nvPr/>
        </p:nvGrpSpPr>
        <p:grpSpPr>
          <a:xfrm>
            <a:off x="5236946" y="1711660"/>
            <a:ext cx="2978999" cy="1934757"/>
            <a:chOff x="8098666" y="937452"/>
            <a:chExt cx="2978999" cy="1934757"/>
          </a:xfrm>
        </p:grpSpPr>
        <p:sp>
          <p:nvSpPr>
            <p:cNvPr id="27" name="TextBox 26">
              <a:extLst>
                <a:ext uri="{FF2B5EF4-FFF2-40B4-BE49-F238E27FC236}">
                  <a16:creationId xmlns:a16="http://schemas.microsoft.com/office/drawing/2014/main" id="{6BC5F4DB-C91E-91DC-F90D-3435311590ED}"/>
                </a:ext>
              </a:extLst>
            </p:cNvPr>
            <p:cNvSpPr txBox="1"/>
            <p:nvPr/>
          </p:nvSpPr>
          <p:spPr>
            <a:xfrm>
              <a:off x="8098666" y="2348989"/>
              <a:ext cx="2978999" cy="523220"/>
            </a:xfrm>
            <a:prstGeom prst="rect">
              <a:avLst/>
            </a:prstGeom>
            <a:noFill/>
          </p:spPr>
          <p:txBody>
            <a:bodyPr wrap="square">
              <a:spAutoFit/>
            </a:bodyPr>
            <a:lstStyle/>
            <a:p>
              <a:pPr algn="ctr"/>
              <a:r>
                <a:rPr lang="en-US" sz="2800" b="1">
                  <a:solidFill>
                    <a:srgbClr val="D6A300"/>
                  </a:solidFill>
                </a:rPr>
                <a:t>Community to Vet</a:t>
              </a:r>
            </a:p>
          </p:txBody>
        </p:sp>
        <p:pic>
          <p:nvPicPr>
            <p:cNvPr id="28" name="Picture 27">
              <a:extLst>
                <a:ext uri="{FF2B5EF4-FFF2-40B4-BE49-F238E27FC236}">
                  <a16:creationId xmlns:a16="http://schemas.microsoft.com/office/drawing/2014/main" id="{5E1D8291-D623-6C7E-1F72-08B6936597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5494" y="937452"/>
              <a:ext cx="1872741" cy="1872741"/>
            </a:xfrm>
            <a:prstGeom prst="rect">
              <a:avLst/>
            </a:prstGeom>
          </p:spPr>
        </p:pic>
      </p:grpSp>
      <p:sp>
        <p:nvSpPr>
          <p:cNvPr id="30" name="TextBox 29">
            <a:extLst>
              <a:ext uri="{FF2B5EF4-FFF2-40B4-BE49-F238E27FC236}">
                <a16:creationId xmlns:a16="http://schemas.microsoft.com/office/drawing/2014/main" id="{8E6AFF24-CEAB-1160-7DD1-FCB67C2C6C3A}"/>
              </a:ext>
            </a:extLst>
          </p:cNvPr>
          <p:cNvSpPr txBox="1">
            <a:spLocks/>
          </p:cNvSpPr>
          <p:nvPr/>
        </p:nvSpPr>
        <p:spPr>
          <a:xfrm>
            <a:off x="1330010" y="1148715"/>
            <a:ext cx="9183362" cy="584775"/>
          </a:xfrm>
          <a:prstGeom prst="rect">
            <a:avLst/>
          </a:prstGeom>
          <a:noFill/>
        </p:spPr>
        <p:txBody>
          <a:bodyPr wrap="square" rtlCol="0">
            <a:spAutoFit/>
          </a:bodyPr>
          <a:lstStyle/>
          <a:p>
            <a:pPr algn="ctr"/>
            <a:r>
              <a:rPr lang="en-US" sz="3200" b="1">
                <a:solidFill>
                  <a:schemeClr val="accent2">
                    <a:lumMod val="75000"/>
                  </a:schemeClr>
                </a:solidFill>
              </a:rPr>
              <a:t>Ways to Connect</a:t>
            </a:r>
          </a:p>
        </p:txBody>
      </p:sp>
      <p:pic>
        <p:nvPicPr>
          <p:cNvPr id="3" name="Picture 2" descr="Icon&#10;&#10;Description automatically generated">
            <a:extLst>
              <a:ext uri="{FF2B5EF4-FFF2-40B4-BE49-F238E27FC236}">
                <a16:creationId xmlns:a16="http://schemas.microsoft.com/office/drawing/2014/main" id="{70F33998-F31D-8385-CD31-EFA0BA4D5B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0110" y="3763029"/>
            <a:ext cx="2367328" cy="2367328"/>
          </a:xfrm>
          <a:prstGeom prst="rect">
            <a:avLst/>
          </a:prstGeom>
        </p:spPr>
      </p:pic>
    </p:spTree>
    <p:extLst>
      <p:ext uri="{BB962C8B-B14F-4D97-AF65-F5344CB8AC3E}">
        <p14:creationId xmlns:p14="http://schemas.microsoft.com/office/powerpoint/2010/main" val="192251134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
        <p:nvSpPr>
          <p:cNvPr id="28" name="TextBox 27">
            <a:extLst>
              <a:ext uri="{FF2B5EF4-FFF2-40B4-BE49-F238E27FC236}">
                <a16:creationId xmlns:a16="http://schemas.microsoft.com/office/drawing/2014/main" id="{E55F52D9-EB30-7E9F-03C8-965D15C6FADC}"/>
              </a:ext>
            </a:extLst>
          </p:cNvPr>
          <p:cNvSpPr txBox="1">
            <a:spLocks/>
          </p:cNvSpPr>
          <p:nvPr/>
        </p:nvSpPr>
        <p:spPr>
          <a:xfrm>
            <a:off x="443591" y="397932"/>
            <a:ext cx="9183362" cy="584775"/>
          </a:xfrm>
          <a:prstGeom prst="rect">
            <a:avLst/>
          </a:prstGeom>
          <a:noFill/>
        </p:spPr>
        <p:txBody>
          <a:bodyPr wrap="square" rtlCol="0">
            <a:spAutoFit/>
          </a:bodyPr>
          <a:lstStyle/>
          <a:p>
            <a:r>
              <a:rPr lang="en-US" sz="3200" b="1">
                <a:solidFill>
                  <a:srgbClr val="002060"/>
                </a:solidFill>
              </a:rPr>
              <a:t>Curating Connection</a:t>
            </a:r>
          </a:p>
        </p:txBody>
      </p:sp>
      <p:sp>
        <p:nvSpPr>
          <p:cNvPr id="30" name="TextBox 29">
            <a:extLst>
              <a:ext uri="{FF2B5EF4-FFF2-40B4-BE49-F238E27FC236}">
                <a16:creationId xmlns:a16="http://schemas.microsoft.com/office/drawing/2014/main" id="{0401AFC4-B508-66E5-CA72-B4A31CC07FFB}"/>
              </a:ext>
            </a:extLst>
          </p:cNvPr>
          <p:cNvSpPr txBox="1"/>
          <p:nvPr/>
        </p:nvSpPr>
        <p:spPr>
          <a:xfrm>
            <a:off x="434445" y="1479724"/>
            <a:ext cx="2826536" cy="923330"/>
          </a:xfrm>
          <a:prstGeom prst="rect">
            <a:avLst/>
          </a:prstGeom>
          <a:noFill/>
        </p:spPr>
        <p:txBody>
          <a:bodyPr wrap="square">
            <a:spAutoFit/>
          </a:bodyPr>
          <a:lstStyle/>
          <a:p>
            <a:pPr algn="ctr"/>
            <a:r>
              <a:rPr lang="en-US" sz="5400" b="1">
                <a:solidFill>
                  <a:srgbClr val="002060"/>
                </a:solidFill>
              </a:rPr>
              <a:t> </a:t>
            </a:r>
            <a:endParaRPr lang="en-US" sz="5400">
              <a:solidFill>
                <a:srgbClr val="002060"/>
              </a:solidFill>
            </a:endParaRPr>
          </a:p>
        </p:txBody>
      </p:sp>
      <p:grpSp>
        <p:nvGrpSpPr>
          <p:cNvPr id="31" name="Group 30">
            <a:extLst>
              <a:ext uri="{FF2B5EF4-FFF2-40B4-BE49-F238E27FC236}">
                <a16:creationId xmlns:a16="http://schemas.microsoft.com/office/drawing/2014/main" id="{832C30A0-FA7E-7E04-E3AE-AB75BDA5B1A6}"/>
              </a:ext>
            </a:extLst>
          </p:cNvPr>
          <p:cNvGrpSpPr/>
          <p:nvPr/>
        </p:nvGrpSpPr>
        <p:grpSpPr>
          <a:xfrm>
            <a:off x="5578142" y="572244"/>
            <a:ext cx="4833385" cy="1117342"/>
            <a:chOff x="6949742" y="855405"/>
            <a:chExt cx="4833385" cy="1117342"/>
          </a:xfrm>
        </p:grpSpPr>
        <p:sp>
          <p:nvSpPr>
            <p:cNvPr id="32" name="TextBox 31">
              <a:extLst>
                <a:ext uri="{FF2B5EF4-FFF2-40B4-BE49-F238E27FC236}">
                  <a16:creationId xmlns:a16="http://schemas.microsoft.com/office/drawing/2014/main" id="{EF58BB2F-5B1B-E48A-36DA-344D17C898EC}"/>
                </a:ext>
              </a:extLst>
            </p:cNvPr>
            <p:cNvSpPr txBox="1"/>
            <p:nvPr/>
          </p:nvSpPr>
          <p:spPr>
            <a:xfrm>
              <a:off x="8066182" y="897214"/>
              <a:ext cx="2698800" cy="1015663"/>
            </a:xfrm>
            <a:prstGeom prst="rect">
              <a:avLst/>
            </a:prstGeom>
            <a:noFill/>
          </p:spPr>
          <p:txBody>
            <a:bodyPr wrap="square">
              <a:spAutoFit/>
            </a:bodyPr>
            <a:lstStyle/>
            <a:p>
              <a:r>
                <a:rPr lang="en-US" sz="2000" b="1">
                  <a:solidFill>
                    <a:srgbClr val="D6A300"/>
                  </a:solidFill>
                </a:rPr>
                <a:t>Vet to Vet/Peer to Peer</a:t>
              </a:r>
            </a:p>
            <a:p>
              <a:pPr marL="342900" indent="-342900">
                <a:buFont typeface="Arial" panose="020B0604020202020204" pitchFamily="34" charset="0"/>
                <a:buChar char="•"/>
              </a:pPr>
              <a:r>
                <a:rPr lang="en-US" sz="2000">
                  <a:solidFill>
                    <a:srgbClr val="002060"/>
                  </a:solidFill>
                </a:rPr>
                <a:t>Social</a:t>
              </a:r>
            </a:p>
            <a:p>
              <a:pPr marL="342900" indent="-342900">
                <a:buFont typeface="Arial" panose="020B0604020202020204" pitchFamily="34" charset="0"/>
                <a:buChar char="•"/>
              </a:pPr>
              <a:r>
                <a:rPr lang="en-US" sz="2000">
                  <a:solidFill>
                    <a:srgbClr val="002060"/>
                  </a:solidFill>
                </a:rPr>
                <a:t>Recreational</a:t>
              </a:r>
            </a:p>
          </p:txBody>
        </p:sp>
        <p:pic>
          <p:nvPicPr>
            <p:cNvPr id="33" name="Picture 32">
              <a:extLst>
                <a:ext uri="{FF2B5EF4-FFF2-40B4-BE49-F238E27FC236}">
                  <a16:creationId xmlns:a16="http://schemas.microsoft.com/office/drawing/2014/main" id="{D5FCCAF5-965E-2FCF-FAF4-5B2A0EAB6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742" y="855405"/>
              <a:ext cx="1117342" cy="1117342"/>
            </a:xfrm>
            <a:prstGeom prst="rect">
              <a:avLst/>
            </a:prstGeom>
          </p:spPr>
        </p:pic>
        <p:sp>
          <p:nvSpPr>
            <p:cNvPr id="34" name="TextBox 33">
              <a:extLst>
                <a:ext uri="{FF2B5EF4-FFF2-40B4-BE49-F238E27FC236}">
                  <a16:creationId xmlns:a16="http://schemas.microsoft.com/office/drawing/2014/main" id="{1DFDD632-4381-FBBB-EB17-D994824B8604}"/>
                </a:ext>
              </a:extLst>
            </p:cNvPr>
            <p:cNvSpPr txBox="1"/>
            <p:nvPr/>
          </p:nvSpPr>
          <p:spPr>
            <a:xfrm>
              <a:off x="9946641" y="1266546"/>
              <a:ext cx="1836486" cy="646331"/>
            </a:xfrm>
            <a:prstGeom prst="rect">
              <a:avLst/>
            </a:prstGeom>
            <a:noFill/>
          </p:spPr>
          <p:txBody>
            <a:bodyPr wrap="square">
              <a:spAutoFit/>
            </a:bodyPr>
            <a:lstStyle/>
            <a:p>
              <a:pPr marL="342900" indent="-342900">
                <a:buFont typeface="Arial" panose="020B0604020202020204" pitchFamily="34" charset="0"/>
                <a:buChar char="•"/>
              </a:pPr>
              <a:r>
                <a:rPr lang="en-US" sz="1800">
                  <a:solidFill>
                    <a:srgbClr val="002060"/>
                  </a:solidFill>
                </a:rPr>
                <a:t>Clinical</a:t>
              </a:r>
            </a:p>
            <a:p>
              <a:pPr marL="342900" indent="-342900">
                <a:buFont typeface="Arial" panose="020B0604020202020204" pitchFamily="34" charset="0"/>
                <a:buChar char="•"/>
              </a:pPr>
              <a:r>
                <a:rPr lang="en-US" sz="1800">
                  <a:solidFill>
                    <a:srgbClr val="002060"/>
                  </a:solidFill>
                </a:rPr>
                <a:t>Service Based</a:t>
              </a:r>
            </a:p>
          </p:txBody>
        </p:sp>
      </p:grpSp>
      <p:grpSp>
        <p:nvGrpSpPr>
          <p:cNvPr id="35" name="Group 34">
            <a:extLst>
              <a:ext uri="{FF2B5EF4-FFF2-40B4-BE49-F238E27FC236}">
                <a16:creationId xmlns:a16="http://schemas.microsoft.com/office/drawing/2014/main" id="{95EA16CB-8F52-CAFD-C25E-6E2C2D2A1E21}"/>
              </a:ext>
            </a:extLst>
          </p:cNvPr>
          <p:cNvGrpSpPr/>
          <p:nvPr/>
        </p:nvGrpSpPr>
        <p:grpSpPr>
          <a:xfrm>
            <a:off x="4464644" y="1797046"/>
            <a:ext cx="6811089" cy="1460339"/>
            <a:chOff x="4464299" y="3083686"/>
            <a:chExt cx="6811089" cy="1460339"/>
          </a:xfrm>
        </p:grpSpPr>
        <p:sp>
          <p:nvSpPr>
            <p:cNvPr id="36" name="TextBox 35">
              <a:extLst>
                <a:ext uri="{FF2B5EF4-FFF2-40B4-BE49-F238E27FC236}">
                  <a16:creationId xmlns:a16="http://schemas.microsoft.com/office/drawing/2014/main" id="{F508B164-B50D-4227-34AB-079AF594A534}"/>
                </a:ext>
              </a:extLst>
            </p:cNvPr>
            <p:cNvSpPr txBox="1"/>
            <p:nvPr/>
          </p:nvSpPr>
          <p:spPr>
            <a:xfrm>
              <a:off x="5684724" y="3246043"/>
              <a:ext cx="5590664" cy="1015663"/>
            </a:xfrm>
            <a:prstGeom prst="rect">
              <a:avLst/>
            </a:prstGeom>
            <a:noFill/>
          </p:spPr>
          <p:txBody>
            <a:bodyPr wrap="square">
              <a:spAutoFit/>
            </a:bodyPr>
            <a:lstStyle/>
            <a:p>
              <a:r>
                <a:rPr lang="en-US" sz="2000" b="1">
                  <a:solidFill>
                    <a:srgbClr val="D6A300"/>
                  </a:solidFill>
                </a:rPr>
                <a:t>Community to Vet</a:t>
              </a:r>
            </a:p>
            <a:p>
              <a:pPr marL="285750" indent="-285750">
                <a:buFont typeface="Arial" panose="020B0604020202020204" pitchFamily="34" charset="0"/>
                <a:buChar char="•"/>
              </a:pPr>
              <a:r>
                <a:rPr lang="en-US" sz="2000">
                  <a:solidFill>
                    <a:srgbClr val="002060"/>
                  </a:solidFill>
                </a:rPr>
                <a:t>Celebrate veterans at existing community event</a:t>
              </a:r>
            </a:p>
            <a:p>
              <a:pPr marL="285750" indent="-285750">
                <a:buFont typeface="Arial" panose="020B0604020202020204" pitchFamily="34" charset="0"/>
                <a:buChar char="•"/>
              </a:pPr>
              <a:r>
                <a:rPr lang="en-US" sz="2000">
                  <a:solidFill>
                    <a:srgbClr val="002060"/>
                  </a:solidFill>
                </a:rPr>
                <a:t>We are you; We welcome you</a:t>
              </a:r>
            </a:p>
          </p:txBody>
        </p:sp>
        <p:pic>
          <p:nvPicPr>
            <p:cNvPr id="37" name="Picture 36">
              <a:extLst>
                <a:ext uri="{FF2B5EF4-FFF2-40B4-BE49-F238E27FC236}">
                  <a16:creationId xmlns:a16="http://schemas.microsoft.com/office/drawing/2014/main" id="{7E093F5B-4B05-C19E-5249-C1975CF9A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299" y="3083686"/>
              <a:ext cx="1460339" cy="1460339"/>
            </a:xfrm>
            <a:prstGeom prst="rect">
              <a:avLst/>
            </a:prstGeom>
          </p:spPr>
        </p:pic>
      </p:grpSp>
      <p:grpSp>
        <p:nvGrpSpPr>
          <p:cNvPr id="38" name="Group 37">
            <a:extLst>
              <a:ext uri="{FF2B5EF4-FFF2-40B4-BE49-F238E27FC236}">
                <a16:creationId xmlns:a16="http://schemas.microsoft.com/office/drawing/2014/main" id="{B4491D1F-1F37-AB88-F857-DBA4EC726A91}"/>
              </a:ext>
            </a:extLst>
          </p:cNvPr>
          <p:cNvGrpSpPr/>
          <p:nvPr/>
        </p:nvGrpSpPr>
        <p:grpSpPr>
          <a:xfrm>
            <a:off x="4419774" y="3387955"/>
            <a:ext cx="6855959" cy="1509840"/>
            <a:chOff x="4976491" y="3165353"/>
            <a:chExt cx="6855959" cy="1509840"/>
          </a:xfrm>
        </p:grpSpPr>
        <p:sp>
          <p:nvSpPr>
            <p:cNvPr id="39" name="TextBox 38">
              <a:extLst>
                <a:ext uri="{FF2B5EF4-FFF2-40B4-BE49-F238E27FC236}">
                  <a16:creationId xmlns:a16="http://schemas.microsoft.com/office/drawing/2014/main" id="{74CEB5A8-EDB0-7EEE-D8BC-30C42B674143}"/>
                </a:ext>
              </a:extLst>
            </p:cNvPr>
            <p:cNvSpPr txBox="1"/>
            <p:nvPr/>
          </p:nvSpPr>
          <p:spPr>
            <a:xfrm>
              <a:off x="6241786" y="3449192"/>
              <a:ext cx="5590664" cy="1015663"/>
            </a:xfrm>
            <a:prstGeom prst="rect">
              <a:avLst/>
            </a:prstGeom>
            <a:noFill/>
          </p:spPr>
          <p:txBody>
            <a:bodyPr wrap="square">
              <a:spAutoFit/>
            </a:bodyPr>
            <a:lstStyle/>
            <a:p>
              <a:r>
                <a:rPr lang="en-US" sz="2000" b="1">
                  <a:solidFill>
                    <a:srgbClr val="D6A300"/>
                  </a:solidFill>
                </a:rPr>
                <a:t>Vet to Community</a:t>
              </a:r>
            </a:p>
            <a:p>
              <a:pPr marL="285750" indent="-285750">
                <a:buFont typeface="Arial" panose="020B0604020202020204" pitchFamily="34" charset="0"/>
                <a:buChar char="•"/>
              </a:pPr>
              <a:r>
                <a:rPr lang="en-US" sz="2000">
                  <a:solidFill>
                    <a:srgbClr val="002060"/>
                  </a:solidFill>
                </a:rPr>
                <a:t>Local veteran community invitation to the public</a:t>
              </a:r>
            </a:p>
            <a:p>
              <a:pPr marL="285750" indent="-285750">
                <a:buFont typeface="Arial" panose="020B0604020202020204" pitchFamily="34" charset="0"/>
                <a:buChar char="•"/>
              </a:pPr>
              <a:r>
                <a:rPr lang="en-US" sz="2000">
                  <a:solidFill>
                    <a:srgbClr val="002060"/>
                  </a:solidFill>
                </a:rPr>
                <a:t>We are you; We welcome you</a:t>
              </a:r>
            </a:p>
          </p:txBody>
        </p:sp>
        <p:pic>
          <p:nvPicPr>
            <p:cNvPr id="40" name="Picture 39">
              <a:extLst>
                <a:ext uri="{FF2B5EF4-FFF2-40B4-BE49-F238E27FC236}">
                  <a16:creationId xmlns:a16="http://schemas.microsoft.com/office/drawing/2014/main" id="{92F57FA4-98D9-4608-35E3-736D7DF61A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6491" y="3165353"/>
              <a:ext cx="1509840" cy="1509840"/>
            </a:xfrm>
            <a:prstGeom prst="rect">
              <a:avLst/>
            </a:prstGeom>
          </p:spPr>
        </p:pic>
      </p:grpSp>
      <p:grpSp>
        <p:nvGrpSpPr>
          <p:cNvPr id="41" name="Group 40">
            <a:extLst>
              <a:ext uri="{FF2B5EF4-FFF2-40B4-BE49-F238E27FC236}">
                <a16:creationId xmlns:a16="http://schemas.microsoft.com/office/drawing/2014/main" id="{4E6C3B69-1645-3830-00DE-4F5A746B8013}"/>
              </a:ext>
            </a:extLst>
          </p:cNvPr>
          <p:cNvGrpSpPr/>
          <p:nvPr/>
        </p:nvGrpSpPr>
        <p:grpSpPr>
          <a:xfrm>
            <a:off x="3749322" y="4991191"/>
            <a:ext cx="5890520" cy="1346815"/>
            <a:chOff x="205480" y="4769316"/>
            <a:chExt cx="5890520" cy="1346815"/>
          </a:xfrm>
        </p:grpSpPr>
        <p:sp>
          <p:nvSpPr>
            <p:cNvPr id="42" name="TextBox 41">
              <a:extLst>
                <a:ext uri="{FF2B5EF4-FFF2-40B4-BE49-F238E27FC236}">
                  <a16:creationId xmlns:a16="http://schemas.microsoft.com/office/drawing/2014/main" id="{88C1AFD1-F352-FF34-5CB6-F7930FADA8DF}"/>
                </a:ext>
              </a:extLst>
            </p:cNvPr>
            <p:cNvSpPr txBox="1"/>
            <p:nvPr/>
          </p:nvSpPr>
          <p:spPr>
            <a:xfrm>
              <a:off x="1325916" y="4792692"/>
              <a:ext cx="4770084" cy="1323439"/>
            </a:xfrm>
            <a:prstGeom prst="rect">
              <a:avLst/>
            </a:prstGeom>
            <a:noFill/>
          </p:spPr>
          <p:txBody>
            <a:bodyPr wrap="square" lIns="91440" tIns="45720" rIns="91440" bIns="45720" anchor="t">
              <a:spAutoFit/>
            </a:bodyPr>
            <a:lstStyle/>
            <a:p>
              <a:r>
                <a:rPr lang="en-US" sz="2000" b="1">
                  <a:solidFill>
                    <a:srgbClr val="D6A300"/>
                  </a:solidFill>
                </a:rPr>
                <a:t>Vet to Self</a:t>
              </a:r>
            </a:p>
            <a:p>
              <a:pPr marL="285750" indent="-285750">
                <a:buFont typeface="Arial" panose="020B0604020202020204" pitchFamily="34" charset="0"/>
                <a:buChar char="•"/>
              </a:pPr>
              <a:r>
                <a:rPr lang="en-US" sz="2000">
                  <a:solidFill>
                    <a:srgbClr val="002060"/>
                  </a:solidFill>
                </a:rPr>
                <a:t>Mental Health Wellness is Fitness</a:t>
              </a:r>
            </a:p>
            <a:p>
              <a:pPr marL="285750" indent="-285750">
                <a:buFont typeface="Arial" panose="020B0604020202020204" pitchFamily="34" charset="0"/>
                <a:buChar char="•"/>
              </a:pPr>
              <a:r>
                <a:rPr lang="en-US" sz="2000">
                  <a:solidFill>
                    <a:srgbClr val="002060"/>
                  </a:solidFill>
                </a:rPr>
                <a:t>Exercise = strength, peace and well being</a:t>
              </a:r>
            </a:p>
            <a:p>
              <a:pPr marL="742950" lvl="1" indent="-285750">
                <a:buFont typeface="Arial" panose="020B0604020202020204" pitchFamily="34" charset="0"/>
                <a:buChar char="•"/>
              </a:pPr>
              <a:r>
                <a:rPr lang="en-US" sz="2000">
                  <a:solidFill>
                    <a:srgbClr val="002060"/>
                  </a:solidFill>
                </a:rPr>
                <a:t>Physically AND Mentally</a:t>
              </a:r>
            </a:p>
          </p:txBody>
        </p:sp>
        <p:pic>
          <p:nvPicPr>
            <p:cNvPr id="43" name="Picture 42">
              <a:extLst>
                <a:ext uri="{FF2B5EF4-FFF2-40B4-BE49-F238E27FC236}">
                  <a16:creationId xmlns:a16="http://schemas.microsoft.com/office/drawing/2014/main" id="{3E866121-01A7-66EA-676B-0A50F7E98D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480" y="4769316"/>
              <a:ext cx="1243663" cy="1243663"/>
            </a:xfrm>
            <a:prstGeom prst="rect">
              <a:avLst/>
            </a:prstGeom>
          </p:spPr>
        </p:pic>
      </p:grpSp>
      <p:pic>
        <p:nvPicPr>
          <p:cNvPr id="3" name="Picture 2">
            <a:extLst>
              <a:ext uri="{FF2B5EF4-FFF2-40B4-BE49-F238E27FC236}">
                <a16:creationId xmlns:a16="http://schemas.microsoft.com/office/drawing/2014/main" id="{06AE35D7-6DFD-314C-0277-E7ACB6742F30}"/>
              </a:ext>
            </a:extLst>
          </p:cNvPr>
          <p:cNvPicPr>
            <a:picLocks noChangeAspect="1"/>
          </p:cNvPicPr>
          <p:nvPr/>
        </p:nvPicPr>
        <p:blipFill>
          <a:blip r:embed="rId8"/>
          <a:stretch>
            <a:fillRect/>
          </a:stretch>
        </p:blipFill>
        <p:spPr>
          <a:xfrm>
            <a:off x="660400" y="1333500"/>
            <a:ext cx="3657600" cy="3657600"/>
          </a:xfrm>
          <a:prstGeom prst="rect">
            <a:avLst/>
          </a:prstGeom>
        </p:spPr>
      </p:pic>
      <p:pic>
        <p:nvPicPr>
          <p:cNvPr id="4" name="Picture 3">
            <a:extLst>
              <a:ext uri="{FF2B5EF4-FFF2-40B4-BE49-F238E27FC236}">
                <a16:creationId xmlns:a16="http://schemas.microsoft.com/office/drawing/2014/main" id="{97B0A47C-0EB3-1C37-6D3B-AC7F45D09E2F}"/>
              </a:ext>
            </a:extLst>
          </p:cNvPr>
          <p:cNvPicPr>
            <a:picLocks noChangeAspect="1"/>
          </p:cNvPicPr>
          <p:nvPr/>
        </p:nvPicPr>
        <p:blipFill>
          <a:blip r:embed="rId9"/>
          <a:stretch>
            <a:fillRect/>
          </a:stretch>
        </p:blipFill>
        <p:spPr>
          <a:xfrm>
            <a:off x="657225" y="1330325"/>
            <a:ext cx="3663950" cy="3663950"/>
          </a:xfrm>
          <a:prstGeom prst="rect">
            <a:avLst/>
          </a:prstGeom>
        </p:spPr>
      </p:pic>
      <p:pic>
        <p:nvPicPr>
          <p:cNvPr id="5" name="Picture 4">
            <a:extLst>
              <a:ext uri="{FF2B5EF4-FFF2-40B4-BE49-F238E27FC236}">
                <a16:creationId xmlns:a16="http://schemas.microsoft.com/office/drawing/2014/main" id="{C8165266-8FDB-C5E6-0ECC-637CCE4F8BDE}"/>
              </a:ext>
            </a:extLst>
          </p:cNvPr>
          <p:cNvPicPr>
            <a:picLocks noChangeAspect="1"/>
          </p:cNvPicPr>
          <p:nvPr/>
        </p:nvPicPr>
        <p:blipFill>
          <a:blip r:embed="rId10"/>
          <a:stretch>
            <a:fillRect/>
          </a:stretch>
        </p:blipFill>
        <p:spPr>
          <a:xfrm>
            <a:off x="660400" y="1333500"/>
            <a:ext cx="3657600" cy="3657600"/>
          </a:xfrm>
          <a:prstGeom prst="rect">
            <a:avLst/>
          </a:prstGeom>
        </p:spPr>
      </p:pic>
      <p:pic>
        <p:nvPicPr>
          <p:cNvPr id="7" name="Picture 6">
            <a:extLst>
              <a:ext uri="{FF2B5EF4-FFF2-40B4-BE49-F238E27FC236}">
                <a16:creationId xmlns:a16="http://schemas.microsoft.com/office/drawing/2014/main" id="{807BB1FC-4018-694F-11D3-6DD20A6A2C2D}"/>
              </a:ext>
            </a:extLst>
          </p:cNvPr>
          <p:cNvPicPr>
            <a:picLocks noChangeAspect="1"/>
          </p:cNvPicPr>
          <p:nvPr/>
        </p:nvPicPr>
        <p:blipFill>
          <a:blip r:embed="rId11"/>
          <a:stretch>
            <a:fillRect/>
          </a:stretch>
        </p:blipFill>
        <p:spPr>
          <a:xfrm>
            <a:off x="655638" y="1328738"/>
            <a:ext cx="3667125" cy="3667125"/>
          </a:xfrm>
          <a:prstGeom prst="rect">
            <a:avLst/>
          </a:prstGeom>
        </p:spPr>
      </p:pic>
    </p:spTree>
    <p:extLst>
      <p:ext uri="{BB962C8B-B14F-4D97-AF65-F5344CB8AC3E}">
        <p14:creationId xmlns:p14="http://schemas.microsoft.com/office/powerpoint/2010/main" val="622719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139E80-A475-D5FA-E6D4-D1513B6E068A}"/>
              </a:ext>
            </a:extLst>
          </p:cNvPr>
          <p:cNvSpPr txBox="1">
            <a:spLocks/>
          </p:cNvSpPr>
          <p:nvPr/>
        </p:nvSpPr>
        <p:spPr>
          <a:xfrm>
            <a:off x="519790" y="2300392"/>
            <a:ext cx="3138083" cy="1754326"/>
          </a:xfrm>
          <a:prstGeom prst="rect">
            <a:avLst/>
          </a:prstGeom>
          <a:noFill/>
        </p:spPr>
        <p:txBody>
          <a:bodyPr wrap="square" lIns="91440" tIns="45720" rIns="91440" bIns="45720" rtlCol="0" anchor="t">
            <a:spAutoFit/>
          </a:bodyPr>
          <a:lstStyle/>
          <a:p>
            <a:r>
              <a:rPr lang="en-US" sz="5400" b="1">
                <a:solidFill>
                  <a:srgbClr val="002060"/>
                </a:solidFill>
                <a:latin typeface="Calibri"/>
                <a:ea typeface="Calibri"/>
                <a:cs typeface="Calibri"/>
              </a:rPr>
              <a:t>Where's the Vet?</a:t>
            </a:r>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13">
            <a:extLst>
              <a:ext uri="{FF2B5EF4-FFF2-40B4-BE49-F238E27FC236}">
                <a16:creationId xmlns:a16="http://schemas.microsoft.com/office/drawing/2014/main" id="{30B3C6B1-F74D-7960-CCE8-11EAC11B96B7}"/>
              </a:ext>
            </a:extLst>
          </p:cNvPr>
          <p:cNvPicPr>
            <a:picLocks noChangeAspect="1"/>
          </p:cNvPicPr>
          <p:nvPr/>
        </p:nvPicPr>
        <p:blipFill>
          <a:blip r:embed="rId3"/>
          <a:stretch>
            <a:fillRect/>
          </a:stretch>
        </p:blipFill>
        <p:spPr>
          <a:xfrm>
            <a:off x="2931160" y="702056"/>
            <a:ext cx="3873500" cy="2578100"/>
          </a:xfrm>
          <a:prstGeom prst="rect">
            <a:avLst/>
          </a:prstGeom>
        </p:spPr>
      </p:pic>
      <p:pic>
        <p:nvPicPr>
          <p:cNvPr id="10" name="Content Placeholder 7">
            <a:extLst>
              <a:ext uri="{FF2B5EF4-FFF2-40B4-BE49-F238E27FC236}">
                <a16:creationId xmlns:a16="http://schemas.microsoft.com/office/drawing/2014/main" id="{355C6373-C48A-4884-541F-7E9D9C581F91}"/>
              </a:ext>
            </a:extLst>
          </p:cNvPr>
          <p:cNvPicPr>
            <a:picLocks noChangeAspect="1"/>
          </p:cNvPicPr>
          <p:nvPr/>
        </p:nvPicPr>
        <p:blipFill>
          <a:blip r:embed="rId4"/>
          <a:srcRect l="10403" r="10403"/>
          <a:stretch/>
        </p:blipFill>
        <p:spPr>
          <a:xfrm>
            <a:off x="6413772" y="571510"/>
            <a:ext cx="3657328" cy="26014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14" name="Content Placeholder 9">
            <a:extLst>
              <a:ext uri="{FF2B5EF4-FFF2-40B4-BE49-F238E27FC236}">
                <a16:creationId xmlns:a16="http://schemas.microsoft.com/office/drawing/2014/main" id="{BCA421A5-0A31-A07E-06AB-1C11AF28A5ED}"/>
              </a:ext>
            </a:extLst>
          </p:cNvPr>
          <p:cNvPicPr>
            <a:picLocks noChangeAspect="1"/>
          </p:cNvPicPr>
          <p:nvPr/>
        </p:nvPicPr>
        <p:blipFill>
          <a:blip r:embed="rId5"/>
          <a:srcRect l="9235" r="9235"/>
          <a:stretch/>
        </p:blipFill>
        <p:spPr>
          <a:xfrm>
            <a:off x="3252928" y="3278632"/>
            <a:ext cx="3655479" cy="25252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17" name="Picture 16">
            <a:extLst>
              <a:ext uri="{FF2B5EF4-FFF2-40B4-BE49-F238E27FC236}">
                <a16:creationId xmlns:a16="http://schemas.microsoft.com/office/drawing/2014/main" id="{D1B3707F-4680-3043-D9DE-F3C85B626BF7}"/>
              </a:ext>
            </a:extLst>
          </p:cNvPr>
          <p:cNvPicPr>
            <a:picLocks noChangeAspect="1"/>
          </p:cNvPicPr>
          <p:nvPr/>
        </p:nvPicPr>
        <p:blipFill>
          <a:blip r:embed="rId6"/>
          <a:srcRect l="2980" r="2980"/>
          <a:stretch/>
        </p:blipFill>
        <p:spPr>
          <a:xfrm>
            <a:off x="6416490" y="3215133"/>
            <a:ext cx="3654610" cy="25887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spTree>
    <p:extLst>
      <p:ext uri="{BB962C8B-B14F-4D97-AF65-F5344CB8AC3E}">
        <p14:creationId xmlns:p14="http://schemas.microsoft.com/office/powerpoint/2010/main" val="3070701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526CBC-BCF0-40FE-4C13-FF85E2FDEECD}"/>
              </a:ext>
            </a:extLst>
          </p:cNvPr>
          <p:cNvCxnSpPr>
            <a:cxnSpLocks noGrp="1" noRot="1" noMove="1" noResize="1" noEditPoints="1" noAdjustHandles="1" noChangeArrowheads="1" noChangeShapeType="1"/>
          </p:cNvCxnSpPr>
          <p:nvPr/>
        </p:nvCxnSpPr>
        <p:spPr>
          <a:xfrm>
            <a:off x="515701" y="6535530"/>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986C58-3C76-67CA-2590-0E4E74E76AFD}"/>
              </a:ext>
            </a:extLst>
          </p:cNvPr>
          <p:cNvCxnSpPr>
            <a:cxnSpLocks noGrp="1" noRot="1" noMove="1" noResize="1" noEditPoints="1" noAdjustHandles="1" noChangeArrowheads="1" noChangeShapeType="1"/>
          </p:cNvCxnSpPr>
          <p:nvPr/>
        </p:nvCxnSpPr>
        <p:spPr>
          <a:xfrm>
            <a:off x="343948" y="385894"/>
            <a:ext cx="11316749" cy="0"/>
          </a:xfrm>
          <a:prstGeom prst="line">
            <a:avLst/>
          </a:prstGeom>
          <a:ln w="184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Triangle 14">
            <a:extLst>
              <a:ext uri="{FF2B5EF4-FFF2-40B4-BE49-F238E27FC236}">
                <a16:creationId xmlns:a16="http://schemas.microsoft.com/office/drawing/2014/main" id="{D9BAE719-5C34-22BC-F5C6-FC23C44D80A2}"/>
              </a:ext>
            </a:extLst>
          </p:cNvPr>
          <p:cNvSpPr>
            <a:spLocks noGrp="1" noRot="1" noMove="1" noResize="1" noEditPoints="1" noAdjustHandles="1" noChangeArrowheads="1" noChangeShapeType="1"/>
          </p:cNvSpPr>
          <p:nvPr/>
        </p:nvSpPr>
        <p:spPr>
          <a:xfrm rot="5400000">
            <a:off x="186290" y="37725"/>
            <a:ext cx="1577578" cy="1726144"/>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7EFA6660-7BE2-BA5B-A686-9E2EC0D048AF}"/>
              </a:ext>
            </a:extLst>
          </p:cNvPr>
          <p:cNvSpPr>
            <a:spLocks noGrp="1" noRot="1" noMove="1" noResize="1" noEditPoints="1" noAdjustHandles="1" noChangeArrowheads="1" noChangeShapeType="1"/>
          </p:cNvSpPr>
          <p:nvPr/>
        </p:nvSpPr>
        <p:spPr>
          <a:xfrm rot="16200000">
            <a:off x="9801974" y="4447612"/>
            <a:ext cx="2230722" cy="2340163"/>
          </a:xfrm>
          <a:prstGeom prst="rtTriangle">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0FA063F-C00B-26E0-29EF-90E64F213B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77633" y="5217234"/>
            <a:ext cx="1436841" cy="1436841"/>
          </a:xfrm>
          <a:prstGeom prst="rect">
            <a:avLst/>
          </a:prstGeom>
        </p:spPr>
      </p:pic>
      <p:pic>
        <p:nvPicPr>
          <p:cNvPr id="3" name="Picture 2" descr="Little league baseball players">
            <a:extLst>
              <a:ext uri="{FF2B5EF4-FFF2-40B4-BE49-F238E27FC236}">
                <a16:creationId xmlns:a16="http://schemas.microsoft.com/office/drawing/2014/main" id="{DF1AF824-A918-07D0-5F95-9344847C0A00}"/>
              </a:ext>
            </a:extLst>
          </p:cNvPr>
          <p:cNvPicPr>
            <a:picLocks noChangeAspect="1"/>
          </p:cNvPicPr>
          <p:nvPr/>
        </p:nvPicPr>
        <p:blipFill>
          <a:blip r:embed="rId4">
            <a:extLst>
              <a:ext uri="{28A0092B-C50C-407E-A947-70E740481C1C}">
                <a14:useLocalDpi xmlns:a14="http://schemas.microsoft.com/office/drawing/2010/main" val="0"/>
              </a:ext>
            </a:extLst>
          </a:blip>
          <a:srcRect l="13219" r="34713" b="1"/>
          <a:stretch/>
        </p:blipFill>
        <p:spPr>
          <a:xfrm>
            <a:off x="20" y="3139231"/>
            <a:ext cx="2891518" cy="37187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10" name="Picture 9" descr="Uniformed drummers in military band">
            <a:extLst>
              <a:ext uri="{FF2B5EF4-FFF2-40B4-BE49-F238E27FC236}">
                <a16:creationId xmlns:a16="http://schemas.microsoft.com/office/drawing/2014/main" id="{E72C5A27-909C-E76C-6F29-52636AA66275}"/>
              </a:ext>
            </a:extLst>
          </p:cNvPr>
          <p:cNvPicPr>
            <a:picLocks noChangeAspect="1"/>
          </p:cNvPicPr>
          <p:nvPr/>
        </p:nvPicPr>
        <p:blipFill>
          <a:blip r:embed="rId5">
            <a:extLst>
              <a:ext uri="{28A0092B-C50C-407E-A947-70E740481C1C}">
                <a14:useLocalDpi xmlns:a14="http://schemas.microsoft.com/office/drawing/2010/main" val="0"/>
              </a:ext>
            </a:extLst>
          </a:blip>
          <a:srcRect t="20804" b="20804"/>
          <a:stretch/>
        </p:blipFill>
        <p:spPr>
          <a:xfrm>
            <a:off x="1741873" y="1397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4" name="Picture 13" descr="A sign on a metal bar&#10;&#10;Description automatically generated">
            <a:extLst>
              <a:ext uri="{FF2B5EF4-FFF2-40B4-BE49-F238E27FC236}">
                <a16:creationId xmlns:a16="http://schemas.microsoft.com/office/drawing/2014/main" id="{4DD79C3E-8EFB-44ED-E793-60784115D959}"/>
              </a:ext>
            </a:extLst>
          </p:cNvPr>
          <p:cNvPicPr>
            <a:picLocks noChangeAspect="1"/>
          </p:cNvPicPr>
          <p:nvPr/>
        </p:nvPicPr>
        <p:blipFill>
          <a:blip r:embed="rId6">
            <a:extLst>
              <a:ext uri="{28A0092B-C50C-407E-A947-70E740481C1C}">
                <a14:useLocalDpi xmlns:a14="http://schemas.microsoft.com/office/drawing/2010/main" val="0"/>
              </a:ext>
            </a:extLst>
          </a:blip>
          <a:srcRect r="3" b="3"/>
          <a:stretch/>
        </p:blipFill>
        <p:spPr>
          <a:xfrm>
            <a:off x="5779559" y="9037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7" name="Picture 16" descr="A covered bridge with a fence and grass&#10;&#10;Description automatically generated">
            <a:extLst>
              <a:ext uri="{FF2B5EF4-FFF2-40B4-BE49-F238E27FC236}">
                <a16:creationId xmlns:a16="http://schemas.microsoft.com/office/drawing/2014/main" id="{26746AF8-A248-3289-24D3-8CE354B5AFC3}"/>
              </a:ext>
            </a:extLst>
          </p:cNvPr>
          <p:cNvPicPr>
            <a:picLocks noChangeAspect="1"/>
          </p:cNvPicPr>
          <p:nvPr/>
        </p:nvPicPr>
        <p:blipFill>
          <a:blip r:embed="rId7">
            <a:extLst>
              <a:ext uri="{28A0092B-C50C-407E-A947-70E740481C1C}">
                <a14:useLocalDpi xmlns:a14="http://schemas.microsoft.com/office/drawing/2010/main" val="0"/>
              </a:ext>
            </a:extLst>
          </a:blip>
          <a:srcRect l="3270" r="-1" b="-1"/>
          <a:stretch/>
        </p:blipFill>
        <p:spPr>
          <a:xfrm>
            <a:off x="8918761" y="135369"/>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19" name="Picture 18">
            <a:extLst>
              <a:ext uri="{FF2B5EF4-FFF2-40B4-BE49-F238E27FC236}">
                <a16:creationId xmlns:a16="http://schemas.microsoft.com/office/drawing/2014/main" id="{CF8572EB-D626-C829-2C48-64E73E74C8C4}"/>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3888" y="4071329"/>
            <a:ext cx="5243497" cy="2295927"/>
          </a:xfrm>
          <a:prstGeom prst="rect">
            <a:avLst/>
          </a:prstGeom>
        </p:spPr>
      </p:pic>
      <p:pic>
        <p:nvPicPr>
          <p:cNvPr id="21" name="Picture 20" descr="A qr code with a few squares&#10;&#10;Description automatically generated">
            <a:extLst>
              <a:ext uri="{FF2B5EF4-FFF2-40B4-BE49-F238E27FC236}">
                <a16:creationId xmlns:a16="http://schemas.microsoft.com/office/drawing/2014/main" id="{033F5F62-42A9-5687-2EB3-59512AA815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0287" y="3431832"/>
            <a:ext cx="1866900" cy="1790700"/>
          </a:xfrm>
          <a:prstGeom prst="rect">
            <a:avLst/>
          </a:prstGeom>
        </p:spPr>
      </p:pic>
      <p:sp>
        <p:nvSpPr>
          <p:cNvPr id="22" name="TextBox 21">
            <a:extLst>
              <a:ext uri="{FF2B5EF4-FFF2-40B4-BE49-F238E27FC236}">
                <a16:creationId xmlns:a16="http://schemas.microsoft.com/office/drawing/2014/main" id="{2927B36A-BD9E-3D5C-B113-D18022E62B37}"/>
              </a:ext>
            </a:extLst>
          </p:cNvPr>
          <p:cNvSpPr txBox="1"/>
          <p:nvPr/>
        </p:nvSpPr>
        <p:spPr>
          <a:xfrm>
            <a:off x="2133600" y="2565400"/>
            <a:ext cx="36957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002060"/>
                </a:solidFill>
                <a:ea typeface="Calibri"/>
                <a:cs typeface="Calibri"/>
              </a:rPr>
              <a:t>Event Sponsorship Program</a:t>
            </a:r>
            <a:endParaRPr lang="en-US"/>
          </a:p>
        </p:txBody>
      </p:sp>
    </p:spTree>
    <p:extLst>
      <p:ext uri="{BB962C8B-B14F-4D97-AF65-F5344CB8AC3E}">
        <p14:creationId xmlns:p14="http://schemas.microsoft.com/office/powerpoint/2010/main" val="10631098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emplate>Office 2013 - 2022 Theme</Template>
  <TotalTime>2623</TotalTime>
  <Words>4722</Words>
  <Application>Microsoft Office PowerPoint</Application>
  <PresentationFormat>Widescreen</PresentationFormat>
  <Paragraphs>390</Paragraphs>
  <Slides>44</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Aptos</vt:lpstr>
      <vt:lpstr>Arial</vt:lpstr>
      <vt:lpstr>AvenirNext</vt:lpstr>
      <vt:lpstr>Calibri</vt:lpstr>
      <vt:lpstr>Calibri Light</vt:lpstr>
      <vt:lpstr>Google Sans</vt:lpstr>
      <vt:lpstr>MV Boli</vt:lpstr>
      <vt:lpstr>Raleway</vt:lpstr>
      <vt:lpstr>Rethink Sans</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Schmidt, Bryan</dc:creator>
  <cp:lastModifiedBy>Schmidt, Bryan</cp:lastModifiedBy>
  <cp:revision>15</cp:revision>
  <dcterms:created xsi:type="dcterms:W3CDTF">2024-02-12T19:32:43Z</dcterms:created>
  <dcterms:modified xsi:type="dcterms:W3CDTF">2024-10-17T14:12:54Z</dcterms:modified>
</cp:coreProperties>
</file>