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docMetadata/LabelInfo.xml" ContentType="application/vnd.ms-office.classificationlabel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6" Type="http://schemas.microsoft.com/office/2020/02/relationships/classificationlabels" Target="docMetadata/LabelInfo.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58" r:id="rId4"/>
    <p:sldMasterId id="2147483665" r:id="rId5"/>
    <p:sldMasterId id="2147483668" r:id="rId6"/>
  </p:sldMasterIdLst>
  <p:notesMasterIdLst>
    <p:notesMasterId r:id="rId35"/>
  </p:notesMasterIdLst>
  <p:sldIdLst>
    <p:sldId id="256" r:id="rId7"/>
    <p:sldId id="291" r:id="rId8"/>
    <p:sldId id="257" r:id="rId9"/>
    <p:sldId id="260" r:id="rId10"/>
    <p:sldId id="292" r:id="rId11"/>
    <p:sldId id="263" r:id="rId12"/>
    <p:sldId id="299" r:id="rId13"/>
    <p:sldId id="264" r:id="rId14"/>
    <p:sldId id="265" r:id="rId15"/>
    <p:sldId id="281" r:id="rId16"/>
    <p:sldId id="266" r:id="rId17"/>
    <p:sldId id="298" r:id="rId18"/>
    <p:sldId id="268" r:id="rId19"/>
    <p:sldId id="293" r:id="rId20"/>
    <p:sldId id="271" r:id="rId21"/>
    <p:sldId id="269" r:id="rId22"/>
    <p:sldId id="278" r:id="rId23"/>
    <p:sldId id="294" r:id="rId24"/>
    <p:sldId id="295" r:id="rId25"/>
    <p:sldId id="296" r:id="rId26"/>
    <p:sldId id="284" r:id="rId27"/>
    <p:sldId id="297" r:id="rId28"/>
    <p:sldId id="258" r:id="rId29"/>
    <p:sldId id="285" r:id="rId30"/>
    <p:sldId id="286" r:id="rId31"/>
    <p:sldId id="287" r:id="rId32"/>
    <p:sldId id="288" r:id="rId33"/>
    <p:sldId id="289" r:id="rId3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8C5B"/>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4995" autoAdjust="0"/>
    <p:restoredTop sz="94660"/>
  </p:normalViewPr>
  <p:slideViewPr>
    <p:cSldViewPr>
      <p:cViewPr varScale="1">
        <p:scale>
          <a:sx n="106" d="100"/>
          <a:sy n="106" d="100"/>
        </p:scale>
        <p:origin x="792" y="96"/>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7.xml"/><Relationship Id="rId18" Type="http://schemas.openxmlformats.org/officeDocument/2006/relationships/slide" Target="slides/slide12.xml"/><Relationship Id="rId26" Type="http://schemas.openxmlformats.org/officeDocument/2006/relationships/slide" Target="slides/slide20.xml"/><Relationship Id="rId39" Type="http://schemas.openxmlformats.org/officeDocument/2006/relationships/tableStyles" Target="tableStyles.xml"/><Relationship Id="rId21" Type="http://schemas.openxmlformats.org/officeDocument/2006/relationships/slide" Target="slides/slide15.xml"/><Relationship Id="rId34" Type="http://schemas.openxmlformats.org/officeDocument/2006/relationships/slide" Target="slides/slide28.xml"/><Relationship Id="rId7" Type="http://schemas.openxmlformats.org/officeDocument/2006/relationships/slide" Target="slides/slide1.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slide" Target="slides/slide19.xml"/><Relationship Id="rId33" Type="http://schemas.openxmlformats.org/officeDocument/2006/relationships/slide" Target="slides/slide27.xml"/><Relationship Id="rId38" Type="http://schemas.openxmlformats.org/officeDocument/2006/relationships/theme" Target="theme/theme1.xml"/><Relationship Id="rId2" Type="http://schemas.openxmlformats.org/officeDocument/2006/relationships/customXml" Target="../customXml/item2.xml"/><Relationship Id="rId16" Type="http://schemas.openxmlformats.org/officeDocument/2006/relationships/slide" Target="slides/slide10.xml"/><Relationship Id="rId20" Type="http://schemas.openxmlformats.org/officeDocument/2006/relationships/slide" Target="slides/slide14.xml"/><Relationship Id="rId29" Type="http://schemas.openxmlformats.org/officeDocument/2006/relationships/slide" Target="slides/slide23.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5.xml"/><Relationship Id="rId24" Type="http://schemas.openxmlformats.org/officeDocument/2006/relationships/slide" Target="slides/slide18.xml"/><Relationship Id="rId32" Type="http://schemas.openxmlformats.org/officeDocument/2006/relationships/slide" Target="slides/slide26.xml"/><Relationship Id="rId37" Type="http://schemas.openxmlformats.org/officeDocument/2006/relationships/viewProps" Target="viewProps.xml"/><Relationship Id="rId5" Type="http://schemas.openxmlformats.org/officeDocument/2006/relationships/slideMaster" Target="slideMasters/slideMaster2.xml"/><Relationship Id="rId15" Type="http://schemas.openxmlformats.org/officeDocument/2006/relationships/slide" Target="slides/slide9.xml"/><Relationship Id="rId23" Type="http://schemas.openxmlformats.org/officeDocument/2006/relationships/slide" Target="slides/slide17.xml"/><Relationship Id="rId28" Type="http://schemas.openxmlformats.org/officeDocument/2006/relationships/slide" Target="slides/slide22.xml"/><Relationship Id="rId36" Type="http://schemas.openxmlformats.org/officeDocument/2006/relationships/presProps" Target="presProps.xml"/><Relationship Id="rId10" Type="http://schemas.openxmlformats.org/officeDocument/2006/relationships/slide" Target="slides/slide4.xml"/><Relationship Id="rId19" Type="http://schemas.openxmlformats.org/officeDocument/2006/relationships/slide" Target="slides/slide13.xml"/><Relationship Id="rId31" Type="http://schemas.openxmlformats.org/officeDocument/2006/relationships/slide" Target="slides/slide25.xml"/><Relationship Id="rId4" Type="http://schemas.openxmlformats.org/officeDocument/2006/relationships/slideMaster" Target="slideMasters/slideMaster1.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slide" Target="slides/slide16.xml"/><Relationship Id="rId27" Type="http://schemas.openxmlformats.org/officeDocument/2006/relationships/slide" Target="slides/slide21.xml"/><Relationship Id="rId30" Type="http://schemas.openxmlformats.org/officeDocument/2006/relationships/slide" Target="slides/slide24.xml"/><Relationship Id="rId35" Type="http://schemas.openxmlformats.org/officeDocument/2006/relationships/notesMaster" Target="notesMasters/notesMaster1.xml"/><Relationship Id="rId8" Type="http://schemas.openxmlformats.org/officeDocument/2006/relationships/slide" Target="slides/slide2.xml"/><Relationship Id="rId3" Type="http://schemas.openxmlformats.org/officeDocument/2006/relationships/customXml" Target="../customXml/item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atin typeface="Aptos" panose="020B0004020202020204" pitchFamily="34" charset="0"/>
              </a:defRPr>
            </a:lvl1pPr>
          </a:lstStyle>
          <a:p>
            <a:endParaRPr lang="en-US"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atin typeface="Aptos" panose="020B0004020202020204" pitchFamily="34" charset="0"/>
              </a:defRPr>
            </a:lvl1pPr>
          </a:lstStyle>
          <a:p>
            <a:fld id="{09C915E2-8DE1-4454-8342-44253758142D}" type="datetimeFigureOut">
              <a:rPr lang="en-US" smtClean="0"/>
              <a:pPr/>
              <a:t>4/16/2025</a:t>
            </a:fld>
            <a:endParaRPr lang="en-US"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atin typeface="Aptos" panose="020B0004020202020204" pitchFamily="34" charset="0"/>
              </a:defRPr>
            </a:lvl1pPr>
          </a:lstStyle>
          <a:p>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atin typeface="Aptos" panose="020B0004020202020204" pitchFamily="34" charset="0"/>
              </a:defRPr>
            </a:lvl1pPr>
          </a:lstStyle>
          <a:p>
            <a:fld id="{77D44AAB-5EF7-4764-80D5-C9C99389BD50}" type="slidenum">
              <a:rPr lang="en-US" smtClean="0"/>
              <a:pPr/>
              <a:t>‹#›</a:t>
            </a:fld>
            <a:endParaRPr lang="en-US" dirty="0"/>
          </a:p>
        </p:txBody>
      </p:sp>
    </p:spTree>
    <p:extLst>
      <p:ext uri="{BB962C8B-B14F-4D97-AF65-F5344CB8AC3E}">
        <p14:creationId xmlns:p14="http://schemas.microsoft.com/office/powerpoint/2010/main" val="387222486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Aptos" panose="020B0004020202020204" pitchFamily="34" charset="0"/>
        <a:ea typeface="+mn-ea"/>
        <a:cs typeface="+mn-cs"/>
      </a:defRPr>
    </a:lvl1pPr>
    <a:lvl2pPr marL="457200" algn="l" defTabSz="914400" rtl="0" eaLnBrk="1" latinLnBrk="0" hangingPunct="1">
      <a:defRPr sz="1200" kern="1200">
        <a:solidFill>
          <a:schemeClr val="tx1"/>
        </a:solidFill>
        <a:latin typeface="Aptos" panose="020B0004020202020204" pitchFamily="34" charset="0"/>
        <a:ea typeface="+mn-ea"/>
        <a:cs typeface="+mn-cs"/>
      </a:defRPr>
    </a:lvl2pPr>
    <a:lvl3pPr marL="914400" algn="l" defTabSz="914400" rtl="0" eaLnBrk="1" latinLnBrk="0" hangingPunct="1">
      <a:defRPr sz="1200" kern="1200">
        <a:solidFill>
          <a:schemeClr val="tx1"/>
        </a:solidFill>
        <a:latin typeface="Aptos" panose="020B0004020202020204" pitchFamily="34" charset="0"/>
        <a:ea typeface="+mn-ea"/>
        <a:cs typeface="+mn-cs"/>
      </a:defRPr>
    </a:lvl3pPr>
    <a:lvl4pPr marL="1371600" algn="l" defTabSz="914400" rtl="0" eaLnBrk="1" latinLnBrk="0" hangingPunct="1">
      <a:defRPr sz="1200" kern="1200">
        <a:solidFill>
          <a:schemeClr val="tx1"/>
        </a:solidFill>
        <a:latin typeface="Aptos" panose="020B0004020202020204" pitchFamily="34" charset="0"/>
        <a:ea typeface="+mn-ea"/>
        <a:cs typeface="+mn-cs"/>
      </a:defRPr>
    </a:lvl4pPr>
    <a:lvl5pPr marL="1828800" algn="l" defTabSz="914400" rtl="0" eaLnBrk="1" latinLnBrk="0" hangingPunct="1">
      <a:defRPr sz="1200" kern="1200">
        <a:solidFill>
          <a:schemeClr val="tx1"/>
        </a:solidFill>
        <a:latin typeface="Aptos" panose="020B0004020202020204" pitchFamily="34"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3" Type="http://schemas.openxmlformats.org/officeDocument/2006/relationships/hyperlink" Target="https://mcoepgp.org/about-us/" TargetMode="External"/><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a:effectLst/>
                <a:ea typeface="Calibri" panose="020F0502020204030204" pitchFamily="34" charset="0"/>
              </a:rPr>
              <a:t>Indiana Family and Social Services Administration</a:t>
            </a:r>
          </a:p>
        </p:txBody>
      </p:sp>
      <p:sp>
        <p:nvSpPr>
          <p:cNvPr id="4" name="Slide Number Placeholder 3"/>
          <p:cNvSpPr>
            <a:spLocks noGrp="1"/>
          </p:cNvSpPr>
          <p:nvPr>
            <p:ph type="sldNum" sz="quarter" idx="5"/>
          </p:nvPr>
        </p:nvSpPr>
        <p:spPr/>
        <p:txBody>
          <a:bodyPr/>
          <a:lstStyle/>
          <a:p>
            <a:fld id="{77D44AAB-5EF7-4764-80D5-C9C99389BD50}" type="slidenum">
              <a:rPr lang="en-US" smtClean="0"/>
              <a:t>1</a:t>
            </a:fld>
            <a:endParaRPr lang="en-US"/>
          </a:p>
        </p:txBody>
      </p:sp>
    </p:spTree>
    <p:extLst>
      <p:ext uri="{BB962C8B-B14F-4D97-AF65-F5344CB8AC3E}">
        <p14:creationId xmlns:p14="http://schemas.microsoft.com/office/powerpoint/2010/main" val="346633609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Larry</a:t>
            </a:r>
          </a:p>
        </p:txBody>
      </p:sp>
      <p:sp>
        <p:nvSpPr>
          <p:cNvPr id="4" name="Slide Number Placeholder 3"/>
          <p:cNvSpPr>
            <a:spLocks noGrp="1"/>
          </p:cNvSpPr>
          <p:nvPr>
            <p:ph type="sldNum" sz="quarter" idx="5"/>
          </p:nvPr>
        </p:nvSpPr>
        <p:spPr/>
        <p:txBody>
          <a:bodyPr/>
          <a:lstStyle/>
          <a:p>
            <a:fld id="{77D44AAB-5EF7-4764-80D5-C9C99389BD50}" type="slidenum">
              <a:rPr lang="en-US" smtClean="0"/>
              <a:pPr/>
              <a:t>2</a:t>
            </a:fld>
            <a:endParaRPr lang="en-US" dirty="0"/>
          </a:p>
        </p:txBody>
      </p:sp>
    </p:spTree>
    <p:extLst>
      <p:ext uri="{BB962C8B-B14F-4D97-AF65-F5344CB8AC3E}">
        <p14:creationId xmlns:p14="http://schemas.microsoft.com/office/powerpoint/2010/main" val="314879686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Larry</a:t>
            </a:r>
          </a:p>
        </p:txBody>
      </p:sp>
      <p:sp>
        <p:nvSpPr>
          <p:cNvPr id="4" name="Slide Number Placeholder 3"/>
          <p:cNvSpPr>
            <a:spLocks noGrp="1"/>
          </p:cNvSpPr>
          <p:nvPr>
            <p:ph type="sldNum" sz="quarter" idx="5"/>
          </p:nvPr>
        </p:nvSpPr>
        <p:spPr/>
        <p:txBody>
          <a:bodyPr/>
          <a:lstStyle/>
          <a:p>
            <a:fld id="{77D44AAB-5EF7-4764-80D5-C9C99389BD50}" type="slidenum">
              <a:rPr lang="en-US" smtClean="0"/>
              <a:pPr/>
              <a:t>3</a:t>
            </a:fld>
            <a:endParaRPr lang="en-US" dirty="0"/>
          </a:p>
        </p:txBody>
      </p:sp>
    </p:spTree>
    <p:extLst>
      <p:ext uri="{BB962C8B-B14F-4D97-AF65-F5344CB8AC3E}">
        <p14:creationId xmlns:p14="http://schemas.microsoft.com/office/powerpoint/2010/main" val="376457599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b="0" i="0" dirty="0">
                <a:solidFill>
                  <a:srgbClr val="000000"/>
                </a:solidFill>
                <a:effectLst/>
                <a:latin typeface="Proxima Nova"/>
              </a:rPr>
              <a:t>Larry</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0" i="0" dirty="0">
                <a:solidFill>
                  <a:srgbClr val="000000"/>
                </a:solidFill>
                <a:effectLst/>
                <a:latin typeface="Proxima Nova"/>
              </a:rPr>
              <a:t>- Rich Strike won the Kentucky Derby in 2022 with 80 -1 odds - one person won more than $74,000 on a $5 trifecta bet.</a:t>
            </a:r>
            <a:endParaRPr lang="en-US" dirty="0"/>
          </a:p>
          <a:p>
            <a:endParaRPr lang="en-US" dirty="0"/>
          </a:p>
        </p:txBody>
      </p:sp>
      <p:sp>
        <p:nvSpPr>
          <p:cNvPr id="4" name="Slide Number Placeholder 3"/>
          <p:cNvSpPr>
            <a:spLocks noGrp="1"/>
          </p:cNvSpPr>
          <p:nvPr>
            <p:ph type="sldNum" sz="quarter" idx="5"/>
          </p:nvPr>
        </p:nvSpPr>
        <p:spPr/>
        <p:txBody>
          <a:bodyPr/>
          <a:lstStyle/>
          <a:p>
            <a:fld id="{77D44AAB-5EF7-4764-80D5-C9C99389BD50}" type="slidenum">
              <a:rPr lang="en-US" smtClean="0"/>
              <a:pPr/>
              <a:t>4</a:t>
            </a:fld>
            <a:endParaRPr lang="en-US" dirty="0"/>
          </a:p>
        </p:txBody>
      </p:sp>
    </p:spTree>
    <p:extLst>
      <p:ext uri="{BB962C8B-B14F-4D97-AF65-F5344CB8AC3E}">
        <p14:creationId xmlns:p14="http://schemas.microsoft.com/office/powerpoint/2010/main" val="143905887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In 2013 the DSM-5 classifies Disordered Gambling as a </a:t>
            </a:r>
            <a:r>
              <a:rPr lang="en-US" b="1" dirty="0"/>
              <a:t>Behavioral Addiction Disorder </a:t>
            </a:r>
            <a:endParaRPr lang="en-US" dirty="0"/>
          </a:p>
          <a:p>
            <a:endParaRPr lang="en-US" dirty="0"/>
          </a:p>
        </p:txBody>
      </p:sp>
      <p:sp>
        <p:nvSpPr>
          <p:cNvPr id="4" name="Slide Number Placeholder 3"/>
          <p:cNvSpPr>
            <a:spLocks noGrp="1"/>
          </p:cNvSpPr>
          <p:nvPr>
            <p:ph type="sldNum" sz="quarter" idx="5"/>
          </p:nvPr>
        </p:nvSpPr>
        <p:spPr/>
        <p:txBody>
          <a:bodyPr/>
          <a:lstStyle/>
          <a:p>
            <a:fld id="{77D44AAB-5EF7-4764-80D5-C9C99389BD50}" type="slidenum">
              <a:rPr lang="en-US" smtClean="0"/>
              <a:pPr/>
              <a:t>5</a:t>
            </a:fld>
            <a:endParaRPr lang="en-US" dirty="0"/>
          </a:p>
        </p:txBody>
      </p:sp>
    </p:spTree>
    <p:extLst>
      <p:ext uri="{BB962C8B-B14F-4D97-AF65-F5344CB8AC3E}">
        <p14:creationId xmlns:p14="http://schemas.microsoft.com/office/powerpoint/2010/main" val="397352225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931774" rtl="0" eaLnBrk="1" fontAlgn="auto" latinLnBrk="0" hangingPunct="1">
              <a:lnSpc>
                <a:spcPct val="100000"/>
              </a:lnSpc>
              <a:spcBef>
                <a:spcPts val="0"/>
              </a:spcBef>
              <a:spcAft>
                <a:spcPts val="0"/>
              </a:spcAft>
              <a:buClrTx/>
              <a:buSzTx/>
              <a:buFontTx/>
              <a:buChar char="-"/>
              <a:tabLst/>
              <a:defRPr/>
            </a:pPr>
            <a:r>
              <a:rPr lang="en-US" b="0" i="0" dirty="0">
                <a:solidFill>
                  <a:srgbClr val="111827"/>
                </a:solidFill>
                <a:effectLst/>
                <a:highlight>
                  <a:srgbClr val="FFFFFF"/>
                </a:highlight>
                <a:latin typeface="General Sans"/>
              </a:rPr>
              <a:t>A 2023 survey shows that younger gamblers consider gambling to be an investment (</a:t>
            </a:r>
            <a:r>
              <a:rPr lang="en-US" b="1" i="0" dirty="0">
                <a:solidFill>
                  <a:srgbClr val="111827"/>
                </a:solidFill>
                <a:effectLst/>
                <a:highlight>
                  <a:srgbClr val="FFFFFF"/>
                </a:highlight>
                <a:latin typeface="General Sans"/>
              </a:rPr>
              <a:t>24% of Gen-Z gamblers and 22% of Millennials</a:t>
            </a:r>
            <a:r>
              <a:rPr lang="en-US" b="0" i="0" dirty="0">
                <a:solidFill>
                  <a:srgbClr val="111827"/>
                </a:solidFill>
                <a:effectLst/>
                <a:highlight>
                  <a:srgbClr val="FFFFFF"/>
                </a:highlight>
                <a:latin typeface="General Sans"/>
              </a:rPr>
              <a:t>)</a:t>
            </a:r>
            <a:endParaRPr lang="en-US" b="0" i="0" dirty="0">
              <a:solidFill>
                <a:srgbClr val="202124"/>
              </a:solidFill>
              <a:effectLst/>
              <a:latin typeface="Roboto" panose="02000000000000000000" pitchFamily="2" charset="0"/>
            </a:endParaRPr>
          </a:p>
          <a:p>
            <a:pPr marL="171450" indent="-171450" defTabSz="931774">
              <a:buFontTx/>
              <a:buChar char="-"/>
            </a:pPr>
            <a:r>
              <a:rPr lang="en-US" b="0" i="0" dirty="0">
                <a:solidFill>
                  <a:srgbClr val="202124"/>
                </a:solidFill>
                <a:effectLst/>
                <a:latin typeface="Roboto" panose="02000000000000000000" pitchFamily="2" charset="0"/>
              </a:rPr>
              <a:t>The average debt generated by a </a:t>
            </a:r>
            <a:r>
              <a:rPr lang="en-US" b="1" i="0" dirty="0">
                <a:solidFill>
                  <a:srgbClr val="202124"/>
                </a:solidFill>
                <a:effectLst/>
                <a:latin typeface="Roboto" panose="02000000000000000000" pitchFamily="2" charset="0"/>
              </a:rPr>
              <a:t>man</a:t>
            </a:r>
            <a:r>
              <a:rPr lang="en-US" b="0" i="0" dirty="0">
                <a:solidFill>
                  <a:srgbClr val="202124"/>
                </a:solidFill>
                <a:effectLst/>
                <a:latin typeface="Roboto" panose="02000000000000000000" pitchFamily="2" charset="0"/>
              </a:rPr>
              <a:t> addicted to gambling is between </a:t>
            </a:r>
            <a:r>
              <a:rPr lang="en-US" b="1" i="0" dirty="0">
                <a:solidFill>
                  <a:srgbClr val="202124"/>
                </a:solidFill>
                <a:effectLst/>
                <a:latin typeface="Roboto" panose="02000000000000000000" pitchFamily="2" charset="0"/>
              </a:rPr>
              <a:t>$55,000 - $90,000</a:t>
            </a:r>
            <a:r>
              <a:rPr lang="en-US" b="0" i="0" dirty="0">
                <a:solidFill>
                  <a:srgbClr val="202124"/>
                </a:solidFill>
                <a:effectLst/>
                <a:latin typeface="Roboto" panose="02000000000000000000" pitchFamily="2" charset="0"/>
              </a:rPr>
              <a:t>.  </a:t>
            </a:r>
            <a:r>
              <a:rPr lang="en-US" b="1" i="0" dirty="0">
                <a:solidFill>
                  <a:srgbClr val="202124"/>
                </a:solidFill>
                <a:effectLst/>
                <a:latin typeface="Roboto" panose="02000000000000000000" pitchFamily="2" charset="0"/>
              </a:rPr>
              <a:t>Women</a:t>
            </a:r>
            <a:r>
              <a:rPr lang="en-US" b="0" i="0" dirty="0">
                <a:solidFill>
                  <a:srgbClr val="202124"/>
                </a:solidFill>
                <a:effectLst/>
                <a:latin typeface="Roboto" panose="02000000000000000000" pitchFamily="2" charset="0"/>
              </a:rPr>
              <a:t> addicted to gambling average </a:t>
            </a:r>
            <a:r>
              <a:rPr lang="en-US" b="1" i="0" dirty="0">
                <a:solidFill>
                  <a:srgbClr val="202124"/>
                </a:solidFill>
                <a:effectLst/>
                <a:latin typeface="Roboto" panose="02000000000000000000" pitchFamily="2" charset="0"/>
              </a:rPr>
              <a:t>$15,000 </a:t>
            </a:r>
            <a:r>
              <a:rPr lang="en-US" b="0" i="0" dirty="0">
                <a:solidFill>
                  <a:srgbClr val="202124"/>
                </a:solidFill>
                <a:effectLst/>
                <a:latin typeface="Roboto" panose="02000000000000000000" pitchFamily="2" charset="0"/>
              </a:rPr>
              <a:t>of debt.</a:t>
            </a:r>
          </a:p>
          <a:p>
            <a:pPr marL="171450" indent="-171450" defTabSz="931774">
              <a:buFontTx/>
              <a:buChar char="-"/>
            </a:pPr>
            <a:r>
              <a:rPr lang="en-US" b="1" i="0" dirty="0">
                <a:solidFill>
                  <a:srgbClr val="202124"/>
                </a:solidFill>
                <a:effectLst/>
                <a:latin typeface="Roboto" panose="02000000000000000000" pitchFamily="2" charset="0"/>
              </a:rPr>
              <a:t>3%</a:t>
            </a:r>
            <a:r>
              <a:rPr lang="en-US" b="0" i="0" dirty="0">
                <a:solidFill>
                  <a:srgbClr val="202124"/>
                </a:solidFill>
                <a:effectLst/>
                <a:latin typeface="Roboto" panose="02000000000000000000" pitchFamily="2" charset="0"/>
              </a:rPr>
              <a:t> of problem gamblers have more than </a:t>
            </a:r>
            <a:r>
              <a:rPr lang="en-US" b="1" i="0" dirty="0">
                <a:solidFill>
                  <a:srgbClr val="202124"/>
                </a:solidFill>
                <a:effectLst/>
                <a:latin typeface="Roboto" panose="02000000000000000000" pitchFamily="2" charset="0"/>
              </a:rPr>
              <a:t>$300,000 </a:t>
            </a:r>
            <a:r>
              <a:rPr lang="en-US" b="0" i="0" dirty="0">
                <a:solidFill>
                  <a:srgbClr val="202124"/>
                </a:solidFill>
                <a:effectLst/>
                <a:latin typeface="Roboto" panose="02000000000000000000" pitchFamily="2" charset="0"/>
              </a:rPr>
              <a:t>in gambling debts</a:t>
            </a:r>
            <a:endParaRPr lang="en-US" dirty="0"/>
          </a:p>
          <a:p>
            <a:endParaRPr lang="en-US" dirty="0"/>
          </a:p>
        </p:txBody>
      </p:sp>
      <p:sp>
        <p:nvSpPr>
          <p:cNvPr id="4" name="Slide Number Placeholder 3"/>
          <p:cNvSpPr>
            <a:spLocks noGrp="1"/>
          </p:cNvSpPr>
          <p:nvPr>
            <p:ph type="sldNum" sz="quarter" idx="5"/>
          </p:nvPr>
        </p:nvSpPr>
        <p:spPr/>
        <p:txBody>
          <a:bodyPr/>
          <a:lstStyle/>
          <a:p>
            <a:fld id="{77D44AAB-5EF7-4764-80D5-C9C99389BD50}" type="slidenum">
              <a:rPr lang="en-US" smtClean="0"/>
              <a:pPr/>
              <a:t>11</a:t>
            </a:fld>
            <a:endParaRPr lang="en-US" dirty="0"/>
          </a:p>
        </p:txBody>
      </p:sp>
    </p:spTree>
    <p:extLst>
      <p:ext uri="{BB962C8B-B14F-4D97-AF65-F5344CB8AC3E}">
        <p14:creationId xmlns:p14="http://schemas.microsoft.com/office/powerpoint/2010/main" val="397427587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dirty="0">
                <a:solidFill>
                  <a:schemeClr val="tx1"/>
                </a:solidFill>
              </a:rPr>
              <a:t>Larry</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400" dirty="0">
                <a:solidFill>
                  <a:schemeClr val="tx1"/>
                </a:solidFill>
              </a:rPr>
              <a:t>- 25</a:t>
            </a:r>
            <a:r>
              <a:rPr lang="en-US" dirty="0">
                <a:solidFill>
                  <a:schemeClr val="tx1"/>
                </a:solidFill>
              </a:rPr>
              <a:t>% of that amount then must be used for prevention / education and treatment of compulsive gambling:  </a:t>
            </a:r>
            <a:r>
              <a:rPr lang="en-US" b="1" dirty="0">
                <a:solidFill>
                  <a:schemeClr val="tx1"/>
                </a:solidFill>
              </a:rPr>
              <a:t>$1,504,109</a:t>
            </a:r>
            <a:r>
              <a:rPr lang="en-US" b="0" dirty="0">
                <a:solidFill>
                  <a:schemeClr val="tx1"/>
                </a:solidFill>
              </a:rPr>
              <a:t>.</a:t>
            </a:r>
            <a:r>
              <a:rPr lang="en-US" b="1" dirty="0">
                <a:solidFill>
                  <a:schemeClr val="tx1"/>
                </a:solidFill>
              </a:rPr>
              <a:t>  </a:t>
            </a:r>
            <a:r>
              <a:rPr lang="en-US" b="0" dirty="0">
                <a:solidFill>
                  <a:schemeClr val="tx1"/>
                </a:solidFill>
              </a:rPr>
              <a:t>Over the 67 months of legal sports betting this averages out to around </a:t>
            </a:r>
            <a:r>
              <a:rPr lang="en-US" b="1" dirty="0">
                <a:solidFill>
                  <a:schemeClr val="tx1"/>
                </a:solidFill>
              </a:rPr>
              <a:t>$22,449 </a:t>
            </a:r>
            <a:r>
              <a:rPr lang="en-US" b="0" dirty="0">
                <a:solidFill>
                  <a:schemeClr val="tx1"/>
                </a:solidFill>
              </a:rPr>
              <a:t>per month</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0" dirty="0">
                <a:solidFill>
                  <a:schemeClr val="tx1"/>
                </a:solidFill>
              </a:rPr>
              <a:t>- </a:t>
            </a:r>
            <a:r>
              <a:rPr lang="en-US" dirty="0"/>
              <a:t>2024:  </a:t>
            </a:r>
            <a:r>
              <a:rPr lang="en-US" b="1" dirty="0"/>
              <a:t>$</a:t>
            </a:r>
            <a:r>
              <a:rPr lang="en-US" sz="1200" b="1" dirty="0"/>
              <a:t>5,212,332,664… </a:t>
            </a:r>
            <a:r>
              <a:rPr lang="en-US" sz="1200" b="0" dirty="0"/>
              <a:t>20% increase from 2023.</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0" dirty="0">
              <a:solidFill>
                <a:schemeClr val="tx1"/>
              </a:solidFill>
            </a:endParaRPr>
          </a:p>
          <a:p>
            <a:endParaRPr lang="en-US" dirty="0"/>
          </a:p>
        </p:txBody>
      </p:sp>
      <p:sp>
        <p:nvSpPr>
          <p:cNvPr id="4" name="Slide Number Placeholder 3"/>
          <p:cNvSpPr>
            <a:spLocks noGrp="1"/>
          </p:cNvSpPr>
          <p:nvPr>
            <p:ph type="sldNum" sz="quarter" idx="5"/>
          </p:nvPr>
        </p:nvSpPr>
        <p:spPr/>
        <p:txBody>
          <a:bodyPr/>
          <a:lstStyle/>
          <a:p>
            <a:fld id="{77D44AAB-5EF7-4764-80D5-C9C99389BD50}" type="slidenum">
              <a:rPr lang="en-US" smtClean="0"/>
              <a:pPr/>
              <a:t>12</a:t>
            </a:fld>
            <a:endParaRPr lang="en-US" dirty="0"/>
          </a:p>
        </p:txBody>
      </p:sp>
    </p:spTree>
    <p:extLst>
      <p:ext uri="{BB962C8B-B14F-4D97-AF65-F5344CB8AC3E}">
        <p14:creationId xmlns:p14="http://schemas.microsoft.com/office/powerpoint/2010/main" val="196007591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 Not surprisingly… </a:t>
            </a:r>
            <a:r>
              <a:rPr lang="en-US" dirty="0">
                <a:solidFill>
                  <a:schemeClr val="tx1"/>
                </a:solidFill>
                <a:latin typeface="Constantia" panose="02030602050306030303" pitchFamily="18" charset="0"/>
              </a:rPr>
              <a:t>as the level of severity for gambling issues increased the rate of substance use increased</a:t>
            </a:r>
            <a:endParaRPr lang="en-US" dirty="0"/>
          </a:p>
        </p:txBody>
      </p:sp>
      <p:sp>
        <p:nvSpPr>
          <p:cNvPr id="4" name="Slide Number Placeholder 3"/>
          <p:cNvSpPr>
            <a:spLocks noGrp="1"/>
          </p:cNvSpPr>
          <p:nvPr>
            <p:ph type="sldNum" sz="quarter" idx="5"/>
          </p:nvPr>
        </p:nvSpPr>
        <p:spPr/>
        <p:txBody>
          <a:bodyPr/>
          <a:lstStyle/>
          <a:p>
            <a:fld id="{77D44AAB-5EF7-4764-80D5-C9C99389BD50}" type="slidenum">
              <a:rPr lang="en-US" smtClean="0"/>
              <a:pPr/>
              <a:t>15</a:t>
            </a:fld>
            <a:endParaRPr lang="en-US" dirty="0"/>
          </a:p>
        </p:txBody>
      </p:sp>
    </p:spTree>
    <p:extLst>
      <p:ext uri="{BB962C8B-B14F-4D97-AF65-F5344CB8AC3E}">
        <p14:creationId xmlns:p14="http://schemas.microsoft.com/office/powerpoint/2010/main" val="49526998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4708" indent="-174708" defTabSz="931774">
              <a:buFontTx/>
              <a:buChar char="-"/>
              <a:defRPr/>
            </a:pPr>
            <a:r>
              <a:rPr lang="en-US" dirty="0">
                <a:latin typeface="+mn-lt"/>
              </a:rPr>
              <a:t>Respondents were asked how many days in the past month their mental health was not good, including stress, depression, and problems with emotions</a:t>
            </a:r>
          </a:p>
          <a:p>
            <a:pPr marL="174708" indent="-174708" defTabSz="931774">
              <a:buFontTx/>
              <a:buChar char="-"/>
              <a:defRPr/>
            </a:pPr>
            <a:endParaRPr lang="en-US" dirty="0">
              <a:latin typeface="+mn-lt"/>
            </a:endParaRPr>
          </a:p>
          <a:p>
            <a:endParaRPr lang="en-US" dirty="0"/>
          </a:p>
        </p:txBody>
      </p:sp>
      <p:sp>
        <p:nvSpPr>
          <p:cNvPr id="4" name="Slide Number Placeholder 3"/>
          <p:cNvSpPr>
            <a:spLocks noGrp="1"/>
          </p:cNvSpPr>
          <p:nvPr>
            <p:ph type="sldNum" sz="quarter" idx="5"/>
          </p:nvPr>
        </p:nvSpPr>
        <p:spPr/>
        <p:txBody>
          <a:bodyPr/>
          <a:lstStyle/>
          <a:p>
            <a:fld id="{77D44AAB-5EF7-4764-80D5-C9C99389BD50}" type="slidenum">
              <a:rPr lang="en-US" smtClean="0"/>
              <a:pPr/>
              <a:t>16</a:t>
            </a:fld>
            <a:endParaRPr lang="en-US" dirty="0"/>
          </a:p>
        </p:txBody>
      </p:sp>
    </p:spTree>
    <p:extLst>
      <p:ext uri="{BB962C8B-B14F-4D97-AF65-F5344CB8AC3E}">
        <p14:creationId xmlns:p14="http://schemas.microsoft.com/office/powerpoint/2010/main" val="209290498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8027" indent="-178027">
              <a:buFontTx/>
              <a:buChar char="-"/>
            </a:pPr>
            <a:r>
              <a:rPr lang="en-US" dirty="0"/>
              <a:t>Larry</a:t>
            </a:r>
          </a:p>
          <a:p>
            <a:pPr marL="178027" indent="-178027">
              <a:buFontTx/>
              <a:buChar char="-"/>
            </a:pPr>
            <a:r>
              <a:rPr lang="en-US" dirty="0"/>
              <a:t>Screening is VITAL.  It is rare for someone with a Gambling Disorder to only have that issue</a:t>
            </a:r>
          </a:p>
          <a:p>
            <a:pPr marL="178027" indent="-178027">
              <a:buFontTx/>
              <a:buChar char="-"/>
            </a:pPr>
            <a:r>
              <a:rPr lang="en-US" dirty="0"/>
              <a:t>The majority of individuals that receive services are at a Provider agency for a different reason… but due to being screened / assessed, their gambling issue can be addressed.</a:t>
            </a:r>
          </a:p>
          <a:p>
            <a:endParaRPr lang="en-US" dirty="0"/>
          </a:p>
        </p:txBody>
      </p:sp>
      <p:sp>
        <p:nvSpPr>
          <p:cNvPr id="4" name="Slide Number Placeholder 3"/>
          <p:cNvSpPr>
            <a:spLocks noGrp="1"/>
          </p:cNvSpPr>
          <p:nvPr>
            <p:ph type="sldNum" sz="quarter" idx="5"/>
          </p:nvPr>
        </p:nvSpPr>
        <p:spPr/>
        <p:txBody>
          <a:bodyPr/>
          <a:lstStyle/>
          <a:p>
            <a:fld id="{77D44AAB-5EF7-4764-80D5-C9C99389BD50}" type="slidenum">
              <a:rPr lang="en-US" smtClean="0"/>
              <a:pPr/>
              <a:t>17</a:t>
            </a:fld>
            <a:endParaRPr lang="en-US" dirty="0"/>
          </a:p>
        </p:txBody>
      </p:sp>
    </p:spTree>
    <p:extLst>
      <p:ext uri="{BB962C8B-B14F-4D97-AF65-F5344CB8AC3E}">
        <p14:creationId xmlns:p14="http://schemas.microsoft.com/office/powerpoint/2010/main" val="369130210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Larry</a:t>
            </a: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-Funds shall be used for the prevention and treatment of addictions to drugs, alcohol, and compulsive gambling, including creation and maintenance of toll-free line to provide public with information about these addictions</a:t>
            </a:r>
          </a:p>
          <a:p>
            <a:endParaRPr lang="en-US" dirty="0"/>
          </a:p>
        </p:txBody>
      </p:sp>
      <p:sp>
        <p:nvSpPr>
          <p:cNvPr id="4" name="Slide Number Placeholder 3"/>
          <p:cNvSpPr>
            <a:spLocks noGrp="1"/>
          </p:cNvSpPr>
          <p:nvPr>
            <p:ph type="sldNum" sz="quarter" idx="5"/>
          </p:nvPr>
        </p:nvSpPr>
        <p:spPr/>
        <p:txBody>
          <a:bodyPr/>
          <a:lstStyle/>
          <a:p>
            <a:fld id="{77D44AAB-5EF7-4764-80D5-C9C99389BD50}" type="slidenum">
              <a:rPr lang="en-US" smtClean="0"/>
              <a:pPr/>
              <a:t>18</a:t>
            </a:fld>
            <a:endParaRPr lang="en-US" dirty="0"/>
          </a:p>
        </p:txBody>
      </p:sp>
    </p:spTree>
    <p:extLst>
      <p:ext uri="{BB962C8B-B14F-4D97-AF65-F5344CB8AC3E}">
        <p14:creationId xmlns:p14="http://schemas.microsoft.com/office/powerpoint/2010/main" val="161890017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Larry</a:t>
            </a:r>
          </a:p>
        </p:txBody>
      </p:sp>
      <p:sp>
        <p:nvSpPr>
          <p:cNvPr id="4" name="Slide Number Placeholder 3"/>
          <p:cNvSpPr>
            <a:spLocks noGrp="1"/>
          </p:cNvSpPr>
          <p:nvPr>
            <p:ph type="sldNum" sz="quarter" idx="5"/>
          </p:nvPr>
        </p:nvSpPr>
        <p:spPr/>
        <p:txBody>
          <a:bodyPr/>
          <a:lstStyle/>
          <a:p>
            <a:fld id="{77D44AAB-5EF7-4764-80D5-C9C99389BD50}" type="slidenum">
              <a:rPr lang="en-US" smtClean="0"/>
              <a:pPr/>
              <a:t>19</a:t>
            </a:fld>
            <a:endParaRPr lang="en-US" dirty="0"/>
          </a:p>
        </p:txBody>
      </p:sp>
    </p:spTree>
    <p:extLst>
      <p:ext uri="{BB962C8B-B14F-4D97-AF65-F5344CB8AC3E}">
        <p14:creationId xmlns:p14="http://schemas.microsoft.com/office/powerpoint/2010/main" val="250274651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8027" indent="-178027">
              <a:buFontTx/>
              <a:buChar char="-"/>
            </a:pPr>
            <a:r>
              <a:rPr lang="en-US" dirty="0"/>
              <a:t>This gives you an idea on the types of services available</a:t>
            </a:r>
          </a:p>
          <a:p>
            <a:pPr marL="178027" indent="-178027">
              <a:buFontTx/>
              <a:buChar char="-"/>
            </a:pPr>
            <a:r>
              <a:rPr lang="en-US" dirty="0"/>
              <a:t>Very similar to typical addiction services</a:t>
            </a:r>
          </a:p>
          <a:p>
            <a:pPr marL="178027" indent="-178027">
              <a:buFontTx/>
              <a:buChar char="-"/>
            </a:pPr>
            <a:r>
              <a:rPr lang="en-US" dirty="0"/>
              <a:t>If Financial Counseling is refused by client, should be offered again in </a:t>
            </a:r>
            <a:r>
              <a:rPr lang="en-US" b="1" dirty="0"/>
              <a:t>30-days</a:t>
            </a:r>
            <a:endParaRPr lang="en-US" dirty="0"/>
          </a:p>
          <a:p>
            <a:endParaRPr lang="en-US" dirty="0"/>
          </a:p>
        </p:txBody>
      </p:sp>
      <p:sp>
        <p:nvSpPr>
          <p:cNvPr id="4" name="Slide Number Placeholder 3"/>
          <p:cNvSpPr>
            <a:spLocks noGrp="1"/>
          </p:cNvSpPr>
          <p:nvPr>
            <p:ph type="sldNum" sz="quarter" idx="5"/>
          </p:nvPr>
        </p:nvSpPr>
        <p:spPr/>
        <p:txBody>
          <a:bodyPr/>
          <a:lstStyle/>
          <a:p>
            <a:fld id="{77D44AAB-5EF7-4764-80D5-C9C99389BD50}" type="slidenum">
              <a:rPr lang="en-US" smtClean="0"/>
              <a:pPr/>
              <a:t>22</a:t>
            </a:fld>
            <a:endParaRPr lang="en-US" dirty="0"/>
          </a:p>
        </p:txBody>
      </p:sp>
    </p:spTree>
    <p:extLst>
      <p:ext uri="{BB962C8B-B14F-4D97-AF65-F5344CB8AC3E}">
        <p14:creationId xmlns:p14="http://schemas.microsoft.com/office/powerpoint/2010/main" val="1078930755"/>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hlinkClick r:id="rId3"/>
              </a:rPr>
              <a:t>About Us - Problem Gambling Prevention</a:t>
            </a:r>
            <a:endParaRPr lang="en-US" dirty="0"/>
          </a:p>
        </p:txBody>
      </p:sp>
      <p:sp>
        <p:nvSpPr>
          <p:cNvPr id="4" name="Slide Number Placeholder 3"/>
          <p:cNvSpPr>
            <a:spLocks noGrp="1"/>
          </p:cNvSpPr>
          <p:nvPr>
            <p:ph type="sldNum" sz="quarter" idx="5"/>
          </p:nvPr>
        </p:nvSpPr>
        <p:spPr/>
        <p:txBody>
          <a:bodyPr/>
          <a:lstStyle/>
          <a:p>
            <a:fld id="{77D44AAB-5EF7-4764-80D5-C9C99389BD50}" type="slidenum">
              <a:rPr lang="en-US" smtClean="0"/>
              <a:pPr/>
              <a:t>23</a:t>
            </a:fld>
            <a:endParaRPr lang="en-US" dirty="0"/>
          </a:p>
        </p:txBody>
      </p:sp>
    </p:spTree>
    <p:extLst>
      <p:ext uri="{BB962C8B-B14F-4D97-AF65-F5344CB8AC3E}">
        <p14:creationId xmlns:p14="http://schemas.microsoft.com/office/powerpoint/2010/main" val="94703237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016000" y="1828801"/>
            <a:ext cx="10363200" cy="1470025"/>
          </a:xfrm>
        </p:spPr>
        <p:txBody>
          <a:bodyPr/>
          <a:lstStyle>
            <a:lvl1pPr algn="ctr">
              <a:defRPr/>
            </a:lvl1pPr>
          </a:lstStyle>
          <a:p>
            <a:r>
              <a:rPr lang="en-US"/>
              <a:t>Click to edit Master title style</a:t>
            </a:r>
            <a:endParaRPr lang="en-US" dirty="0"/>
          </a:p>
        </p:txBody>
      </p:sp>
      <p:sp>
        <p:nvSpPr>
          <p:cNvPr id="3" name="Subtitle 2"/>
          <p:cNvSpPr>
            <a:spLocks noGrp="1"/>
          </p:cNvSpPr>
          <p:nvPr>
            <p:ph type="subTitle" idx="1"/>
          </p:nvPr>
        </p:nvSpPr>
        <p:spPr>
          <a:xfrm>
            <a:off x="1930400" y="3584575"/>
            <a:ext cx="8534400" cy="2282825"/>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Slide Number Placeholder 3">
            <a:extLst>
              <a:ext uri="{FF2B5EF4-FFF2-40B4-BE49-F238E27FC236}">
                <a16:creationId xmlns:a16="http://schemas.microsoft.com/office/drawing/2014/main" id="{A4CC0E8B-DDFA-4F7A-9544-9FE45EAD2D92}"/>
              </a:ext>
            </a:extLst>
          </p:cNvPr>
          <p:cNvSpPr>
            <a:spLocks noGrp="1"/>
          </p:cNvSpPr>
          <p:nvPr>
            <p:ph type="sldNum" sz="quarter" idx="4"/>
          </p:nvPr>
        </p:nvSpPr>
        <p:spPr>
          <a:xfrm>
            <a:off x="365760" y="6217920"/>
            <a:ext cx="2743200" cy="365125"/>
          </a:xfrm>
          <a:prstGeom prst="rect">
            <a:avLst/>
          </a:prstGeom>
        </p:spPr>
        <p:txBody>
          <a:bodyPr vert="horz" lIns="91440" tIns="45720" rIns="91440" bIns="45720" rtlCol="0" anchor="ctr"/>
          <a:lstStyle>
            <a:lvl1pPr algn="l">
              <a:defRPr sz="1200" b="1">
                <a:solidFill>
                  <a:schemeClr val="tx1"/>
                </a:solidFill>
                <a:latin typeface="Aptos" panose="020B0004020202020204" pitchFamily="34" charset="0"/>
              </a:defRPr>
            </a:lvl1pPr>
          </a:lstStyle>
          <a:p>
            <a:fld id="{4F666A87-0DF7-4A5C-B8B2-4E7F7417BA6B}" type="slidenum">
              <a:rPr lang="en-US" smtClean="0"/>
              <a:pPr/>
              <a:t>‹#›</a:t>
            </a:fld>
            <a:endParaRPr lang="en-US" dirty="0"/>
          </a:p>
        </p:txBody>
      </p:sp>
    </p:spTree>
    <p:extLst>
      <p:ext uri="{BB962C8B-B14F-4D97-AF65-F5344CB8AC3E}">
        <p14:creationId xmlns:p14="http://schemas.microsoft.com/office/powerpoint/2010/main" val="299568217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609600" y="960437"/>
            <a:ext cx="8331200" cy="1143000"/>
          </a:xfrm>
        </p:spPr>
        <p:txBody>
          <a:bodyPr/>
          <a:lstStyle/>
          <a:p>
            <a:r>
              <a:rPr lang="en-US"/>
              <a:t>Click to edit Master title style</a:t>
            </a:r>
          </a:p>
        </p:txBody>
      </p:sp>
      <p:sp>
        <p:nvSpPr>
          <p:cNvPr id="3" name="Content Placeholder 2"/>
          <p:cNvSpPr>
            <a:spLocks noGrp="1"/>
          </p:cNvSpPr>
          <p:nvPr>
            <p:ph idx="1"/>
          </p:nvPr>
        </p:nvSpPr>
        <p:spPr>
          <a:xfrm>
            <a:off x="609600" y="2286000"/>
            <a:ext cx="10972800" cy="393192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Slide Number Placeholder 3">
            <a:extLst>
              <a:ext uri="{FF2B5EF4-FFF2-40B4-BE49-F238E27FC236}">
                <a16:creationId xmlns:a16="http://schemas.microsoft.com/office/drawing/2014/main" id="{CE69A7DA-1D95-4F95-8A47-E7DA792EC4BF}"/>
              </a:ext>
            </a:extLst>
          </p:cNvPr>
          <p:cNvSpPr>
            <a:spLocks noGrp="1"/>
          </p:cNvSpPr>
          <p:nvPr>
            <p:ph type="sldNum" sz="quarter" idx="4"/>
          </p:nvPr>
        </p:nvSpPr>
        <p:spPr>
          <a:xfrm>
            <a:off x="365760" y="6217920"/>
            <a:ext cx="2743200" cy="365125"/>
          </a:xfrm>
          <a:prstGeom prst="rect">
            <a:avLst/>
          </a:prstGeom>
        </p:spPr>
        <p:txBody>
          <a:bodyPr vert="horz" lIns="91440" tIns="45720" rIns="91440" bIns="45720" rtlCol="0" anchor="ctr"/>
          <a:lstStyle>
            <a:lvl1pPr algn="l">
              <a:defRPr sz="1200" b="1">
                <a:solidFill>
                  <a:schemeClr val="tx1"/>
                </a:solidFill>
                <a:latin typeface="Aptos" panose="020B0004020202020204" pitchFamily="34" charset="0"/>
              </a:defRPr>
            </a:lvl1pPr>
          </a:lstStyle>
          <a:p>
            <a:fld id="{4F666A87-0DF7-4A5C-B8B2-4E7F7417BA6B}" type="slidenum">
              <a:rPr lang="en-US" smtClean="0"/>
              <a:pPr/>
              <a:t>‹#›</a:t>
            </a:fld>
            <a:endParaRPr lang="en-US" dirty="0"/>
          </a:p>
        </p:txBody>
      </p:sp>
    </p:spTree>
    <p:extLst>
      <p:ext uri="{BB962C8B-B14F-4D97-AF65-F5344CB8AC3E}">
        <p14:creationId xmlns:p14="http://schemas.microsoft.com/office/powerpoint/2010/main" val="265998125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wo Content">
    <p:bg>
      <p:bgPr>
        <a:solidFill>
          <a:schemeClr val="bg1"/>
        </a:solidFill>
        <a:effectLst/>
      </p:bgPr>
    </p:bg>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406400" y="990600"/>
            <a:ext cx="4673600" cy="5486400"/>
          </a:xfrm>
        </p:spPr>
        <p:txBody>
          <a:bodyPr/>
          <a:lstStyle>
            <a:lvl1pPr>
              <a:defRPr sz="2800">
                <a:solidFill>
                  <a:schemeClr val="tx1"/>
                </a:solidFill>
              </a:defRPr>
            </a:lvl1pPr>
            <a:lvl2pPr>
              <a:defRPr sz="2400">
                <a:solidFill>
                  <a:schemeClr val="tx1"/>
                </a:solidFill>
              </a:defRPr>
            </a:lvl2pPr>
            <a:lvl3pPr>
              <a:defRPr sz="2000">
                <a:solidFill>
                  <a:schemeClr val="tx1"/>
                </a:solidFill>
              </a:defRPr>
            </a:lvl3pPr>
            <a:lvl4pPr>
              <a:defRPr sz="1800">
                <a:solidFill>
                  <a:schemeClr val="tx1"/>
                </a:solidFill>
              </a:defRPr>
            </a:lvl4pPr>
            <a:lvl5pPr>
              <a:defRPr sz="1800">
                <a:solidFill>
                  <a:schemeClr val="tx1"/>
                </a:solidFill>
              </a:defRPr>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588000" y="2209800"/>
            <a:ext cx="6299200" cy="4267200"/>
          </a:xfrm>
        </p:spPr>
        <p:txBody>
          <a:bodyPr/>
          <a:lstStyle>
            <a:lvl1pPr>
              <a:defRPr sz="2800">
                <a:solidFill>
                  <a:schemeClr val="tx1"/>
                </a:solidFill>
              </a:defRPr>
            </a:lvl1pPr>
            <a:lvl2pPr>
              <a:defRPr sz="2400">
                <a:solidFill>
                  <a:schemeClr val="tx1"/>
                </a:solidFill>
              </a:defRPr>
            </a:lvl2pPr>
            <a:lvl3pPr>
              <a:defRPr sz="2000">
                <a:solidFill>
                  <a:schemeClr val="tx1"/>
                </a:solidFill>
              </a:defRPr>
            </a:lvl3pPr>
            <a:lvl4pPr>
              <a:defRPr sz="1800">
                <a:solidFill>
                  <a:schemeClr val="tx1"/>
                </a:solidFill>
              </a:defRPr>
            </a:lvl4pPr>
            <a:lvl5pPr>
              <a:defRPr sz="1800">
                <a:solidFill>
                  <a:schemeClr val="bg1"/>
                </a:solidFill>
              </a:defRPr>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Slide Number Placeholder 3">
            <a:extLst>
              <a:ext uri="{FF2B5EF4-FFF2-40B4-BE49-F238E27FC236}">
                <a16:creationId xmlns:a16="http://schemas.microsoft.com/office/drawing/2014/main" id="{1DE1908B-9CE1-4673-9ADE-368C28C1AC89}"/>
              </a:ext>
            </a:extLst>
          </p:cNvPr>
          <p:cNvSpPr>
            <a:spLocks noGrp="1"/>
          </p:cNvSpPr>
          <p:nvPr>
            <p:ph type="sldNum" sz="quarter" idx="4"/>
          </p:nvPr>
        </p:nvSpPr>
        <p:spPr>
          <a:xfrm>
            <a:off x="365760" y="6217920"/>
            <a:ext cx="2743200" cy="365125"/>
          </a:xfrm>
          <a:prstGeom prst="rect">
            <a:avLst/>
          </a:prstGeom>
        </p:spPr>
        <p:txBody>
          <a:bodyPr vert="horz" lIns="91440" tIns="45720" rIns="91440" bIns="45720" rtlCol="0" anchor="ctr"/>
          <a:lstStyle>
            <a:lvl1pPr algn="l">
              <a:defRPr sz="1200" b="1">
                <a:solidFill>
                  <a:schemeClr val="tx1"/>
                </a:solidFill>
                <a:latin typeface="Aptos" panose="020B0004020202020204" pitchFamily="34" charset="0"/>
              </a:defRPr>
            </a:lvl1pPr>
          </a:lstStyle>
          <a:p>
            <a:fld id="{4F666A87-0DF7-4A5C-B8B2-4E7F7417BA6B}" type="slidenum">
              <a:rPr lang="en-US" smtClean="0"/>
              <a:pPr/>
              <a:t>‹#›</a:t>
            </a:fld>
            <a:endParaRPr lang="en-US" dirty="0"/>
          </a:p>
        </p:txBody>
      </p:sp>
    </p:spTree>
    <p:extLst>
      <p:ext uri="{BB962C8B-B14F-4D97-AF65-F5344CB8AC3E}">
        <p14:creationId xmlns:p14="http://schemas.microsoft.com/office/powerpoint/2010/main" val="129978474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2114550"/>
            <a:ext cx="5386917" cy="639762"/>
          </a:xfrm>
        </p:spPr>
        <p:txBody>
          <a:bodyPr anchor="b">
            <a:normAutofit/>
          </a:bodyPr>
          <a:lstStyle>
            <a:lvl1pPr marL="0" indent="0">
              <a:buNone/>
              <a:defRPr sz="2800" b="0">
                <a:latin typeface="Aptos" panose="020B00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4" name="Content Placeholder 3"/>
          <p:cNvSpPr>
            <a:spLocks noGrp="1"/>
          </p:cNvSpPr>
          <p:nvPr>
            <p:ph sz="half" idx="2"/>
          </p:nvPr>
        </p:nvSpPr>
        <p:spPr>
          <a:xfrm>
            <a:off x="609600" y="2754312"/>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2114550"/>
            <a:ext cx="5389033" cy="639762"/>
          </a:xfrm>
        </p:spPr>
        <p:txBody>
          <a:bodyPr anchor="b">
            <a:normAutofit/>
          </a:bodyPr>
          <a:lstStyle>
            <a:lvl1pPr marL="0" indent="0">
              <a:buNone/>
              <a:defRPr sz="2800" b="0">
                <a:latin typeface="Aptos" panose="020B00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6" name="Content Placeholder 5"/>
          <p:cNvSpPr>
            <a:spLocks noGrp="1"/>
          </p:cNvSpPr>
          <p:nvPr>
            <p:ph sz="quarter" idx="4"/>
          </p:nvPr>
        </p:nvSpPr>
        <p:spPr>
          <a:xfrm>
            <a:off x="6193368" y="2754313"/>
            <a:ext cx="5389033" cy="239712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3">
            <a:extLst>
              <a:ext uri="{FF2B5EF4-FFF2-40B4-BE49-F238E27FC236}">
                <a16:creationId xmlns:a16="http://schemas.microsoft.com/office/drawing/2014/main" id="{C9FCBF18-DC07-4795-B49A-A3312F194762}"/>
              </a:ext>
            </a:extLst>
          </p:cNvPr>
          <p:cNvSpPr>
            <a:spLocks noGrp="1"/>
          </p:cNvSpPr>
          <p:nvPr>
            <p:ph type="sldNum" sz="quarter" idx="10"/>
          </p:nvPr>
        </p:nvSpPr>
        <p:spPr>
          <a:xfrm>
            <a:off x="365760" y="6217920"/>
            <a:ext cx="2743200" cy="365125"/>
          </a:xfrm>
          <a:prstGeom prst="rect">
            <a:avLst/>
          </a:prstGeom>
        </p:spPr>
        <p:txBody>
          <a:bodyPr vert="horz" lIns="91440" tIns="45720" rIns="91440" bIns="45720" rtlCol="0" anchor="ctr"/>
          <a:lstStyle>
            <a:lvl1pPr algn="l">
              <a:defRPr sz="1200" b="1">
                <a:solidFill>
                  <a:schemeClr val="tx1"/>
                </a:solidFill>
                <a:latin typeface="Aptos" panose="020B0004020202020204" pitchFamily="34" charset="0"/>
              </a:defRPr>
            </a:lvl1pPr>
          </a:lstStyle>
          <a:p>
            <a:fld id="{4F666A87-0DF7-4A5C-B8B2-4E7F7417BA6B}" type="slidenum">
              <a:rPr lang="en-US" smtClean="0"/>
              <a:pPr/>
              <a:t>‹#›</a:t>
            </a:fld>
            <a:endParaRPr lang="en-US" dirty="0"/>
          </a:p>
        </p:txBody>
      </p:sp>
    </p:spTree>
    <p:extLst>
      <p:ext uri="{BB962C8B-B14F-4D97-AF65-F5344CB8AC3E}">
        <p14:creationId xmlns:p14="http://schemas.microsoft.com/office/powerpoint/2010/main" val="265688163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A4CC0E8B-DDFA-4F7A-9544-9FE45EAD2D92}"/>
              </a:ext>
            </a:extLst>
          </p:cNvPr>
          <p:cNvSpPr>
            <a:spLocks noGrp="1"/>
          </p:cNvSpPr>
          <p:nvPr>
            <p:ph type="sldNum" sz="quarter" idx="4"/>
          </p:nvPr>
        </p:nvSpPr>
        <p:spPr>
          <a:xfrm>
            <a:off x="365760" y="6217920"/>
            <a:ext cx="2743200" cy="365125"/>
          </a:xfrm>
          <a:prstGeom prst="rect">
            <a:avLst/>
          </a:prstGeom>
        </p:spPr>
        <p:txBody>
          <a:bodyPr vert="horz" lIns="91440" tIns="45720" rIns="91440" bIns="45720" rtlCol="0" anchor="ctr"/>
          <a:lstStyle>
            <a:lvl1pPr algn="l">
              <a:defRPr sz="1200" b="1">
                <a:solidFill>
                  <a:schemeClr val="tx1"/>
                </a:solidFill>
                <a:latin typeface="Aptos" panose="020B0004020202020204" pitchFamily="34" charset="0"/>
              </a:defRPr>
            </a:lvl1pPr>
          </a:lstStyle>
          <a:p>
            <a:fld id="{4F666A87-0DF7-4A5C-B8B2-4E7F7417BA6B}" type="slidenum">
              <a:rPr lang="en-US" smtClean="0"/>
              <a:pPr/>
              <a:t>‹#›</a:t>
            </a:fld>
            <a:endParaRPr lang="en-US" dirty="0"/>
          </a:p>
        </p:txBody>
      </p:sp>
      <p:sp>
        <p:nvSpPr>
          <p:cNvPr id="5" name="Title 1">
            <a:extLst>
              <a:ext uri="{FF2B5EF4-FFF2-40B4-BE49-F238E27FC236}">
                <a16:creationId xmlns:a16="http://schemas.microsoft.com/office/drawing/2014/main" id="{56B138B7-3BDF-C9D2-001C-28E1DD73E63E}"/>
              </a:ext>
            </a:extLst>
          </p:cNvPr>
          <p:cNvSpPr txBox="1">
            <a:spLocks/>
          </p:cNvSpPr>
          <p:nvPr userDrawn="1"/>
        </p:nvSpPr>
        <p:spPr>
          <a:xfrm>
            <a:off x="1016000" y="2416174"/>
            <a:ext cx="10363200" cy="1012826"/>
          </a:xfrm>
          <a:prstGeom prst="rect">
            <a:avLst/>
          </a:prstGeom>
        </p:spPr>
        <p:txBody>
          <a:bodyPr/>
          <a:lstStyle>
            <a:lvl1pPr algn="ctr" defTabSz="914400" rtl="0" eaLnBrk="1" latinLnBrk="0" hangingPunct="1">
              <a:spcBef>
                <a:spcPct val="0"/>
              </a:spcBef>
              <a:buNone/>
              <a:defRPr sz="4400" b="1" kern="1200">
                <a:solidFill>
                  <a:schemeClr val="tx1"/>
                </a:solidFill>
                <a:latin typeface="Aptos" panose="020B0004020202020204" pitchFamily="34" charset="0"/>
                <a:ea typeface="+mj-ea"/>
                <a:cs typeface="+mj-cs"/>
              </a:defRPr>
            </a:lvl1pPr>
          </a:lstStyle>
          <a:p>
            <a:r>
              <a:rPr lang="en-US" sz="6000" dirty="0">
                <a:solidFill>
                  <a:schemeClr val="bg1"/>
                </a:solidFill>
              </a:rPr>
              <a:t>Click to edit Master title style</a:t>
            </a:r>
          </a:p>
        </p:txBody>
      </p:sp>
      <p:sp>
        <p:nvSpPr>
          <p:cNvPr id="6" name="Subtitle 2">
            <a:extLst>
              <a:ext uri="{FF2B5EF4-FFF2-40B4-BE49-F238E27FC236}">
                <a16:creationId xmlns:a16="http://schemas.microsoft.com/office/drawing/2014/main" id="{BD5410AE-75F7-F54F-87A8-B244395ADE37}"/>
              </a:ext>
            </a:extLst>
          </p:cNvPr>
          <p:cNvSpPr txBox="1">
            <a:spLocks/>
          </p:cNvSpPr>
          <p:nvPr userDrawn="1"/>
        </p:nvSpPr>
        <p:spPr>
          <a:xfrm>
            <a:off x="1930400" y="5257800"/>
            <a:ext cx="9575800" cy="609600"/>
          </a:xfrm>
          <a:prstGeom prst="rect">
            <a:avLst/>
          </a:prstGeom>
        </p:spPr>
        <p:txBody>
          <a:bodyPr/>
          <a:lstStyle>
            <a:lvl1pPr marL="0" indent="0" algn="ctr" defTabSz="914400" rtl="0" eaLnBrk="1" latinLnBrk="0" hangingPunct="1">
              <a:spcBef>
                <a:spcPct val="20000"/>
              </a:spcBef>
              <a:buFont typeface="Arial" panose="020B0604020202020204" pitchFamily="34" charset="0"/>
              <a:buNone/>
              <a:defRPr sz="3200" kern="1200">
                <a:solidFill>
                  <a:schemeClr val="tx1">
                    <a:tint val="75000"/>
                  </a:schemeClr>
                </a:solidFill>
                <a:latin typeface="Aptos Serif" panose="02020604070405020304" pitchFamily="18" charset="0"/>
                <a:ea typeface="+mn-ea"/>
                <a:cs typeface="+mn-cs"/>
              </a:defRPr>
            </a:lvl1pPr>
            <a:lvl2pPr marL="457200" indent="0" algn="ctr" defTabSz="914400" rtl="0" eaLnBrk="1" latinLnBrk="0" hangingPunct="1">
              <a:spcBef>
                <a:spcPct val="20000"/>
              </a:spcBef>
              <a:buFont typeface="Wingdings" panose="05000000000000000000" pitchFamily="2" charset="2"/>
              <a:buNone/>
              <a:defRPr sz="2800" kern="1200">
                <a:solidFill>
                  <a:schemeClr val="tx1">
                    <a:tint val="75000"/>
                  </a:schemeClr>
                </a:solidFill>
                <a:latin typeface="Aptos Serif" panose="02020604070405020304" pitchFamily="18" charset="0"/>
                <a:ea typeface="+mn-ea"/>
                <a:cs typeface="+mn-cs"/>
              </a:defRPr>
            </a:lvl2pPr>
            <a:lvl3pPr marL="914400" indent="0" algn="ctr" defTabSz="914400" rtl="0" eaLnBrk="1" latinLnBrk="0" hangingPunct="1">
              <a:spcBef>
                <a:spcPct val="20000"/>
              </a:spcBef>
              <a:buFont typeface="Arial" panose="020B0604020202020204" pitchFamily="34" charset="0"/>
              <a:buNone/>
              <a:defRPr sz="2400" kern="1200">
                <a:solidFill>
                  <a:schemeClr val="tx1">
                    <a:tint val="75000"/>
                  </a:schemeClr>
                </a:solidFill>
                <a:latin typeface="Aptos Serif" panose="02020604070405020304" pitchFamily="18" charset="0"/>
                <a:ea typeface="+mn-ea"/>
                <a:cs typeface="+mn-cs"/>
              </a:defRPr>
            </a:lvl3pPr>
            <a:lvl4pPr marL="1371600" indent="0" algn="ctr" defTabSz="914400" rtl="0" eaLnBrk="1" latinLnBrk="0" hangingPunct="1">
              <a:spcBef>
                <a:spcPct val="20000"/>
              </a:spcBef>
              <a:buFont typeface="Courier New" panose="02070309020205020404" pitchFamily="49" charset="0"/>
              <a:buNone/>
              <a:defRPr sz="2000" kern="1200">
                <a:solidFill>
                  <a:schemeClr val="tx1">
                    <a:tint val="75000"/>
                  </a:schemeClr>
                </a:solidFill>
                <a:latin typeface="Aptos Serif" panose="02020604070405020304" pitchFamily="18" charset="0"/>
                <a:ea typeface="+mn-ea"/>
                <a:cs typeface="+mn-cs"/>
              </a:defRPr>
            </a:lvl4pPr>
            <a:lvl5pPr marL="1828800" indent="0" algn="ctr" defTabSz="914400" rtl="0" eaLnBrk="1" latinLnBrk="0" hangingPunct="1">
              <a:spcBef>
                <a:spcPct val="20000"/>
              </a:spcBef>
              <a:buFont typeface="Arial" panose="020B0604020202020204" pitchFamily="34" charset="0"/>
              <a:buNone/>
              <a:defRPr sz="2000" kern="1200">
                <a:solidFill>
                  <a:schemeClr val="tx1">
                    <a:tint val="75000"/>
                  </a:schemeClr>
                </a:solidFill>
                <a:latin typeface="Aptos Serif" panose="02020604070405020304" pitchFamily="18" charset="0"/>
                <a:ea typeface="+mn-ea"/>
                <a:cs typeface="+mn-cs"/>
              </a:defRPr>
            </a:lvl5pPr>
            <a:lvl6pPr marL="2286000" indent="0" algn="ctr" defTabSz="914400" rtl="0" eaLnBrk="1" latinLnBrk="0" hangingPunct="1">
              <a:spcBef>
                <a:spcPct val="20000"/>
              </a:spcBef>
              <a:buFont typeface="Arial" panose="020B0604020202020204" pitchFamily="34" charset="0"/>
              <a:buNone/>
              <a:defRPr sz="2000" kern="1200">
                <a:solidFill>
                  <a:schemeClr val="tx1">
                    <a:tint val="75000"/>
                  </a:schemeClr>
                </a:solidFill>
                <a:latin typeface="+mn-lt"/>
                <a:ea typeface="+mn-ea"/>
                <a:cs typeface="+mn-cs"/>
              </a:defRPr>
            </a:lvl6pPr>
            <a:lvl7pPr marL="2743200" indent="0" algn="ctr" defTabSz="914400" rtl="0" eaLnBrk="1" latinLnBrk="0" hangingPunct="1">
              <a:spcBef>
                <a:spcPct val="20000"/>
              </a:spcBef>
              <a:buFont typeface="Arial" panose="020B0604020202020204" pitchFamily="34" charset="0"/>
              <a:buNone/>
              <a:defRPr sz="2000" kern="1200">
                <a:solidFill>
                  <a:schemeClr val="tx1">
                    <a:tint val="75000"/>
                  </a:schemeClr>
                </a:solidFill>
                <a:latin typeface="+mn-lt"/>
                <a:ea typeface="+mn-ea"/>
                <a:cs typeface="+mn-cs"/>
              </a:defRPr>
            </a:lvl7pPr>
            <a:lvl8pPr marL="3200400" indent="0" algn="ctr" defTabSz="914400" rtl="0" eaLnBrk="1" latinLnBrk="0" hangingPunct="1">
              <a:spcBef>
                <a:spcPct val="20000"/>
              </a:spcBef>
              <a:buFont typeface="Arial" panose="020B0604020202020204" pitchFamily="34" charset="0"/>
              <a:buNone/>
              <a:defRPr sz="2000" kern="1200">
                <a:solidFill>
                  <a:schemeClr val="tx1">
                    <a:tint val="75000"/>
                  </a:schemeClr>
                </a:solidFill>
                <a:latin typeface="+mn-lt"/>
                <a:ea typeface="+mn-ea"/>
                <a:cs typeface="+mn-cs"/>
              </a:defRPr>
            </a:lvl8pPr>
            <a:lvl9pPr marL="3657600" indent="0" algn="ctr" defTabSz="914400" rtl="0" eaLnBrk="1" latinLnBrk="0" hangingPunct="1">
              <a:spcBef>
                <a:spcPct val="20000"/>
              </a:spcBef>
              <a:buFont typeface="Arial" panose="020B0604020202020204" pitchFamily="34" charset="0"/>
              <a:buNone/>
              <a:defRPr sz="2000" kern="1200">
                <a:solidFill>
                  <a:schemeClr val="tx1">
                    <a:tint val="75000"/>
                  </a:schemeClr>
                </a:solidFill>
                <a:latin typeface="+mn-lt"/>
                <a:ea typeface="+mn-ea"/>
                <a:cs typeface="+mn-cs"/>
              </a:defRPr>
            </a:lvl9pPr>
          </a:lstStyle>
          <a:p>
            <a:pPr algn="r"/>
            <a:r>
              <a:rPr lang="en-US" dirty="0">
                <a:solidFill>
                  <a:schemeClr val="accent3"/>
                </a:solidFill>
              </a:rPr>
              <a:t>Click to edit Master subtitle style</a:t>
            </a:r>
          </a:p>
        </p:txBody>
      </p:sp>
    </p:spTree>
    <p:extLst>
      <p:ext uri="{BB962C8B-B14F-4D97-AF65-F5344CB8AC3E}">
        <p14:creationId xmlns:p14="http://schemas.microsoft.com/office/powerpoint/2010/main" val="8578772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4CF04F6-2FD1-75D2-10E7-1CDBAB2D9642}"/>
              </a:ext>
            </a:extLst>
          </p:cNvPr>
          <p:cNvSpPr>
            <a:spLocks noGrp="1"/>
          </p:cNvSpPr>
          <p:nvPr>
            <p:ph type="title"/>
          </p:nvPr>
        </p:nvSpPr>
        <p:spPr>
          <a:xfrm>
            <a:off x="0" y="2438400"/>
            <a:ext cx="12192000" cy="1371600"/>
          </a:xfrm>
          <a:prstGeom prst="rect">
            <a:avLst/>
          </a:prstGeom>
        </p:spPr>
        <p:txBody>
          <a:bodyPr/>
          <a:lstStyle>
            <a:lvl1pPr algn="ctr">
              <a:defRPr sz="6000">
                <a:solidFill>
                  <a:schemeClr val="bg1"/>
                </a:solidFill>
              </a:defRPr>
            </a:lvl1pPr>
          </a:lstStyle>
          <a:p>
            <a:r>
              <a:rPr lang="en-US" dirty="0"/>
              <a:t>Click to edit Master title style</a:t>
            </a:r>
          </a:p>
        </p:txBody>
      </p:sp>
      <p:sp>
        <p:nvSpPr>
          <p:cNvPr id="3" name="Slide Number Placeholder 2">
            <a:extLst>
              <a:ext uri="{FF2B5EF4-FFF2-40B4-BE49-F238E27FC236}">
                <a16:creationId xmlns:a16="http://schemas.microsoft.com/office/drawing/2014/main" id="{42EF272C-17DE-6ED3-F102-C88298BECB32}"/>
              </a:ext>
            </a:extLst>
          </p:cNvPr>
          <p:cNvSpPr>
            <a:spLocks noGrp="1"/>
          </p:cNvSpPr>
          <p:nvPr>
            <p:ph type="sldNum" sz="quarter" idx="10"/>
          </p:nvPr>
        </p:nvSpPr>
        <p:spPr/>
        <p:txBody>
          <a:bodyPr/>
          <a:lstStyle/>
          <a:p>
            <a:fld id="{4F666A87-0DF7-4A5C-B8B2-4E7F7417BA6B}" type="slidenum">
              <a:rPr lang="en-US" smtClean="0"/>
              <a:pPr/>
              <a:t>‹#›</a:t>
            </a:fld>
            <a:endParaRPr lang="en-US" dirty="0"/>
          </a:p>
        </p:txBody>
      </p:sp>
      <p:sp>
        <p:nvSpPr>
          <p:cNvPr id="7" name="Subtitle 2">
            <a:extLst>
              <a:ext uri="{FF2B5EF4-FFF2-40B4-BE49-F238E27FC236}">
                <a16:creationId xmlns:a16="http://schemas.microsoft.com/office/drawing/2014/main" id="{AC9196DE-2391-D322-60DD-939B68C49B8F}"/>
              </a:ext>
            </a:extLst>
          </p:cNvPr>
          <p:cNvSpPr>
            <a:spLocks noGrp="1"/>
          </p:cNvSpPr>
          <p:nvPr>
            <p:ph type="subTitle" idx="1"/>
          </p:nvPr>
        </p:nvSpPr>
        <p:spPr>
          <a:xfrm>
            <a:off x="2514600" y="5105400"/>
            <a:ext cx="9128760" cy="1597025"/>
          </a:xfrm>
          <a:prstGeom prst="rect">
            <a:avLst/>
          </a:prstGeom>
        </p:spPr>
        <p:txBody>
          <a:bodyPr/>
          <a:lstStyle>
            <a:lvl1pPr marL="0" indent="0" algn="r">
              <a:buNone/>
              <a:defRPr sz="44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a:t>Click to edit Master subtitle style</a:t>
            </a:r>
          </a:p>
        </p:txBody>
      </p:sp>
    </p:spTree>
    <p:extLst>
      <p:ext uri="{BB962C8B-B14F-4D97-AF65-F5344CB8AC3E}">
        <p14:creationId xmlns:p14="http://schemas.microsoft.com/office/powerpoint/2010/main" val="403368557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016000" y="685801"/>
            <a:ext cx="10363200" cy="1470025"/>
          </a:xfrm>
        </p:spPr>
        <p:txBody>
          <a:bodyPr/>
          <a:lstStyle>
            <a:lvl1pPr algn="ctr">
              <a:defRPr/>
            </a:lvl1pPr>
          </a:lstStyle>
          <a:p>
            <a:r>
              <a:rPr lang="en-US"/>
              <a:t>Click to edit Master title style</a:t>
            </a:r>
            <a:endParaRPr lang="en-US" dirty="0"/>
          </a:p>
        </p:txBody>
      </p:sp>
      <p:sp>
        <p:nvSpPr>
          <p:cNvPr id="3" name="Subtitle 2"/>
          <p:cNvSpPr>
            <a:spLocks noGrp="1"/>
          </p:cNvSpPr>
          <p:nvPr>
            <p:ph type="subTitle" idx="1"/>
          </p:nvPr>
        </p:nvSpPr>
        <p:spPr>
          <a:xfrm>
            <a:off x="1930400" y="2441575"/>
            <a:ext cx="8534400" cy="2282825"/>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Slide Number Placeholder 3">
            <a:extLst>
              <a:ext uri="{FF2B5EF4-FFF2-40B4-BE49-F238E27FC236}">
                <a16:creationId xmlns:a16="http://schemas.microsoft.com/office/drawing/2014/main" id="{A4CC0E8B-DDFA-4F7A-9544-9FE45EAD2D92}"/>
              </a:ext>
            </a:extLst>
          </p:cNvPr>
          <p:cNvSpPr>
            <a:spLocks noGrp="1"/>
          </p:cNvSpPr>
          <p:nvPr>
            <p:ph type="sldNum" sz="quarter" idx="4"/>
          </p:nvPr>
        </p:nvSpPr>
        <p:spPr>
          <a:xfrm>
            <a:off x="365760" y="6217920"/>
            <a:ext cx="2743200" cy="365125"/>
          </a:xfrm>
          <a:prstGeom prst="rect">
            <a:avLst/>
          </a:prstGeom>
        </p:spPr>
        <p:txBody>
          <a:bodyPr vert="horz" lIns="91440" tIns="45720" rIns="91440" bIns="45720" rtlCol="0" anchor="ctr"/>
          <a:lstStyle>
            <a:lvl1pPr algn="l">
              <a:defRPr sz="1200" b="1">
                <a:solidFill>
                  <a:schemeClr val="bg1"/>
                </a:solidFill>
                <a:latin typeface="Aptos" panose="020B0004020202020204" pitchFamily="34" charset="0"/>
              </a:defRPr>
            </a:lvl1pPr>
          </a:lstStyle>
          <a:p>
            <a:fld id="{4F666A87-0DF7-4A5C-B8B2-4E7F7417BA6B}" type="slidenum">
              <a:rPr lang="en-US" smtClean="0"/>
              <a:pPr/>
              <a:t>‹#›</a:t>
            </a:fld>
            <a:endParaRPr lang="en-US" dirty="0"/>
          </a:p>
        </p:txBody>
      </p:sp>
    </p:spTree>
    <p:extLst>
      <p:ext uri="{BB962C8B-B14F-4D97-AF65-F5344CB8AC3E}">
        <p14:creationId xmlns:p14="http://schemas.microsoft.com/office/powerpoint/2010/main" val="133030647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normAutofit/>
          </a:bodyPr>
          <a:lstStyle>
            <a:lvl1pPr marL="0" indent="0">
              <a:buNone/>
              <a:defRPr sz="2800" b="0">
                <a:latin typeface="Aptos" panose="020B00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normAutofit/>
          </a:bodyPr>
          <a:lstStyle>
            <a:lvl1pPr marL="0" indent="0">
              <a:buNone/>
              <a:defRPr sz="2800" b="0">
                <a:latin typeface="Aptos" panose="020B00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6"/>
            <a:ext cx="5389033" cy="239712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Slide Number Placeholder 3">
            <a:extLst>
              <a:ext uri="{FF2B5EF4-FFF2-40B4-BE49-F238E27FC236}">
                <a16:creationId xmlns:a16="http://schemas.microsoft.com/office/drawing/2014/main" id="{C9FCBF18-DC07-4795-B49A-A3312F194762}"/>
              </a:ext>
            </a:extLst>
          </p:cNvPr>
          <p:cNvSpPr>
            <a:spLocks noGrp="1"/>
          </p:cNvSpPr>
          <p:nvPr>
            <p:ph type="sldNum" sz="quarter" idx="10"/>
          </p:nvPr>
        </p:nvSpPr>
        <p:spPr>
          <a:xfrm>
            <a:off x="365760" y="6217920"/>
            <a:ext cx="2743200" cy="365125"/>
          </a:xfrm>
          <a:prstGeom prst="rect">
            <a:avLst/>
          </a:prstGeom>
        </p:spPr>
        <p:txBody>
          <a:bodyPr vert="horz" lIns="91440" tIns="45720" rIns="91440" bIns="45720" rtlCol="0" anchor="ctr"/>
          <a:lstStyle>
            <a:lvl1pPr algn="l">
              <a:defRPr sz="1200" b="1">
                <a:solidFill>
                  <a:schemeClr val="bg1"/>
                </a:solidFill>
                <a:latin typeface="Aptos" panose="020B0004020202020204" pitchFamily="34" charset="0"/>
              </a:defRPr>
            </a:lvl1pPr>
          </a:lstStyle>
          <a:p>
            <a:fld id="{4F666A87-0DF7-4A5C-B8B2-4E7F7417BA6B}" type="slidenum">
              <a:rPr lang="en-US" smtClean="0"/>
              <a:pPr/>
              <a:t>‹#›</a:t>
            </a:fld>
            <a:endParaRPr lang="en-US" dirty="0"/>
          </a:p>
        </p:txBody>
      </p:sp>
    </p:spTree>
    <p:extLst>
      <p:ext uri="{BB962C8B-B14F-4D97-AF65-F5344CB8AC3E}">
        <p14:creationId xmlns:p14="http://schemas.microsoft.com/office/powerpoint/2010/main" val="198595273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itleOnly" preserve="1">
  <p:cSld name="Title Only">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609600" y="2057400"/>
            <a:ext cx="10871200" cy="1143000"/>
          </a:xfrm>
        </p:spPr>
        <p:txBody>
          <a:bodyPr/>
          <a:lstStyle>
            <a:lvl1pPr>
              <a:defRPr sz="4400" b="1">
                <a:solidFill>
                  <a:schemeClr val="accent6"/>
                </a:solidFill>
              </a:defRPr>
            </a:lvl1pPr>
          </a:lstStyle>
          <a:p>
            <a:r>
              <a:rPr lang="en-US"/>
              <a:t>Click to edit Master title style</a:t>
            </a:r>
            <a:endParaRPr lang="en-US" dirty="0"/>
          </a:p>
        </p:txBody>
      </p:sp>
      <p:sp>
        <p:nvSpPr>
          <p:cNvPr id="4" name="Slide Number Placeholder 3">
            <a:extLst>
              <a:ext uri="{FF2B5EF4-FFF2-40B4-BE49-F238E27FC236}">
                <a16:creationId xmlns:a16="http://schemas.microsoft.com/office/drawing/2014/main" id="{081A7C77-789A-4AEA-A9AA-652E2DC9D80C}"/>
              </a:ext>
            </a:extLst>
          </p:cNvPr>
          <p:cNvSpPr>
            <a:spLocks noGrp="1"/>
          </p:cNvSpPr>
          <p:nvPr>
            <p:ph type="sldNum" sz="quarter" idx="4"/>
          </p:nvPr>
        </p:nvSpPr>
        <p:spPr>
          <a:xfrm>
            <a:off x="365760" y="6217920"/>
            <a:ext cx="2743200" cy="365125"/>
          </a:xfrm>
          <a:prstGeom prst="rect">
            <a:avLst/>
          </a:prstGeom>
        </p:spPr>
        <p:txBody>
          <a:bodyPr vert="horz" lIns="91440" tIns="45720" rIns="91440" bIns="45720" rtlCol="0" anchor="ctr"/>
          <a:lstStyle>
            <a:lvl1pPr algn="l">
              <a:defRPr sz="1200" b="1">
                <a:solidFill>
                  <a:schemeClr val="bg1"/>
                </a:solidFill>
                <a:latin typeface="Aptos" panose="020B0004020202020204" pitchFamily="34" charset="0"/>
              </a:defRPr>
            </a:lvl1pPr>
          </a:lstStyle>
          <a:p>
            <a:fld id="{4F666A87-0DF7-4A5C-B8B2-4E7F7417BA6B}" type="slidenum">
              <a:rPr lang="en-US" smtClean="0"/>
              <a:pPr/>
              <a:t>‹#›</a:t>
            </a:fld>
            <a:endParaRPr lang="en-US" dirty="0"/>
          </a:p>
        </p:txBody>
      </p:sp>
    </p:spTree>
    <p:extLst>
      <p:ext uri="{BB962C8B-B14F-4D97-AF65-F5344CB8AC3E}">
        <p14:creationId xmlns:p14="http://schemas.microsoft.com/office/powerpoint/2010/main" val="2101934372"/>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image" Target="../media/image1.png"/><Relationship Id="rId5" Type="http://schemas.openxmlformats.org/officeDocument/2006/relationships/theme" Target="../theme/theme1.xml"/><Relationship Id="rId4" Type="http://schemas.openxmlformats.org/officeDocument/2006/relationships/slideLayout" Target="../slideLayouts/slideLayout4.xml"/></Relationships>
</file>

<file path=ppt/slideMasters/_rels/slideMaster2.xml.rels><?xml version="1.0" encoding="UTF-8" standalone="yes"?>
<Relationships xmlns="http://schemas.openxmlformats.org/package/2006/relationships"><Relationship Id="rId3" Type="http://schemas.openxmlformats.org/officeDocument/2006/relationships/theme" Target="../theme/theme2.xml"/><Relationship Id="rId2" Type="http://schemas.openxmlformats.org/officeDocument/2006/relationships/slideLayout" Target="../slideLayouts/slideLayout6.xml"/><Relationship Id="rId1" Type="http://schemas.openxmlformats.org/officeDocument/2006/relationships/slideLayout" Target="../slideLayouts/slideLayout5.xml"/><Relationship Id="rId4" Type="http://schemas.openxmlformats.org/officeDocument/2006/relationships/image" Target="../media/image2.png"/></Relationships>
</file>

<file path=ppt/slideMasters/_rels/slideMaster3.xml.rels><?xml version="1.0" encoding="UTF-8" standalone="yes"?>
<Relationships xmlns="http://schemas.openxmlformats.org/package/2006/relationships"><Relationship Id="rId3" Type="http://schemas.openxmlformats.org/officeDocument/2006/relationships/slideLayout" Target="../slideLayouts/slideLayout9.xml"/><Relationship Id="rId2" Type="http://schemas.openxmlformats.org/officeDocument/2006/relationships/slideLayout" Target="../slideLayouts/slideLayout8.xml"/><Relationship Id="rId1" Type="http://schemas.openxmlformats.org/officeDocument/2006/relationships/slideLayout" Target="../slideLayouts/slideLayout7.xml"/><Relationship Id="rId5" Type="http://schemas.openxmlformats.org/officeDocument/2006/relationships/image" Target="../media/image1.png"/><Relationship Id="rId4" Type="http://schemas.openxmlformats.org/officeDocument/2006/relationships/theme" Target="../theme/theme3.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1112837"/>
            <a:ext cx="10972800" cy="1143000"/>
          </a:xfrm>
          <a:prstGeom prst="rect">
            <a:avLst/>
          </a:prstGeom>
        </p:spPr>
        <p:txBody>
          <a:bodyPr vert="horz" lIns="91440" tIns="45720" rIns="91440" bIns="45720" rtlCol="0" anchor="ctr">
            <a:noAutofit/>
          </a:bodyPr>
          <a:lstStyle/>
          <a:p>
            <a:r>
              <a:rPr lang="en-US" dirty="0"/>
              <a:t>Click to edit Master title style</a:t>
            </a:r>
          </a:p>
        </p:txBody>
      </p:sp>
      <p:sp>
        <p:nvSpPr>
          <p:cNvPr id="3" name="Text Placeholder 2"/>
          <p:cNvSpPr>
            <a:spLocks noGrp="1"/>
          </p:cNvSpPr>
          <p:nvPr>
            <p:ph type="body" idx="1"/>
          </p:nvPr>
        </p:nvSpPr>
        <p:spPr>
          <a:xfrm>
            <a:off x="609600" y="2438400"/>
            <a:ext cx="10972800" cy="3048000"/>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Slide Number Placeholder 3">
            <a:extLst>
              <a:ext uri="{FF2B5EF4-FFF2-40B4-BE49-F238E27FC236}">
                <a16:creationId xmlns:a16="http://schemas.microsoft.com/office/drawing/2014/main" id="{D12A17FD-879E-471D-8177-E0367A51E402}"/>
              </a:ext>
            </a:extLst>
          </p:cNvPr>
          <p:cNvSpPr>
            <a:spLocks noGrp="1"/>
          </p:cNvSpPr>
          <p:nvPr>
            <p:ph type="sldNum" sz="quarter" idx="4"/>
          </p:nvPr>
        </p:nvSpPr>
        <p:spPr>
          <a:xfrm>
            <a:off x="365760" y="6217920"/>
            <a:ext cx="2743200" cy="365125"/>
          </a:xfrm>
          <a:prstGeom prst="rect">
            <a:avLst/>
          </a:prstGeom>
        </p:spPr>
        <p:txBody>
          <a:bodyPr vert="horz" lIns="91440" tIns="45720" rIns="91440" bIns="45720" rtlCol="0" anchor="ctr"/>
          <a:lstStyle>
            <a:lvl1pPr algn="l">
              <a:defRPr sz="1200" b="1">
                <a:solidFill>
                  <a:schemeClr val="tx1"/>
                </a:solidFill>
                <a:latin typeface="Aptos" panose="020B0004020202020204" pitchFamily="34" charset="0"/>
              </a:defRPr>
            </a:lvl1pPr>
          </a:lstStyle>
          <a:p>
            <a:fld id="{4F666A87-0DF7-4A5C-B8B2-4E7F7417BA6B}" type="slidenum">
              <a:rPr lang="en-US" smtClean="0"/>
              <a:pPr/>
              <a:t>‹#›</a:t>
            </a:fld>
            <a:endParaRPr lang="en-US" dirty="0"/>
          </a:p>
        </p:txBody>
      </p:sp>
      <p:pic>
        <p:nvPicPr>
          <p:cNvPr id="7" name="Picture 6" descr="Logo&#10;&#10;Description automatically generated">
            <a:extLst>
              <a:ext uri="{FF2B5EF4-FFF2-40B4-BE49-F238E27FC236}">
                <a16:creationId xmlns:a16="http://schemas.microsoft.com/office/drawing/2014/main" id="{883D4ED5-016C-2390-820C-CCCDD14C5863}"/>
              </a:ext>
            </a:extLst>
          </p:cNvPr>
          <p:cNvPicPr>
            <a:picLocks noChangeAspect="1"/>
          </p:cNvPicPr>
          <p:nvPr userDrawn="1"/>
        </p:nvPicPr>
        <p:blipFill>
          <a:blip r:embed="rId6" cstate="print">
            <a:extLst>
              <a:ext uri="{28A0092B-C50C-407E-A947-70E740481C1C}">
                <a14:useLocalDpi xmlns:a14="http://schemas.microsoft.com/office/drawing/2010/main" val="0"/>
              </a:ext>
            </a:extLst>
          </a:blip>
          <a:stretch>
            <a:fillRect/>
          </a:stretch>
        </p:blipFill>
        <p:spPr>
          <a:xfrm>
            <a:off x="10058400" y="685800"/>
            <a:ext cx="1248983" cy="1248983"/>
          </a:xfrm>
          <a:prstGeom prst="rect">
            <a:avLst/>
          </a:prstGeom>
        </p:spPr>
      </p:pic>
      <p:sp>
        <p:nvSpPr>
          <p:cNvPr id="9" name="Rectangle 8">
            <a:extLst>
              <a:ext uri="{FF2B5EF4-FFF2-40B4-BE49-F238E27FC236}">
                <a16:creationId xmlns:a16="http://schemas.microsoft.com/office/drawing/2014/main" id="{B32F444F-A93A-D8F1-D8D7-DE2F2DDDFFC2}"/>
              </a:ext>
            </a:extLst>
          </p:cNvPr>
          <p:cNvSpPr/>
          <p:nvPr userDrawn="1"/>
        </p:nvSpPr>
        <p:spPr>
          <a:xfrm rot="10800000">
            <a:off x="0" y="6705600"/>
            <a:ext cx="12192000" cy="152400"/>
          </a:xfrm>
          <a:prstGeom prst="rect">
            <a:avLst/>
          </a:prstGeom>
          <a:ln>
            <a:noFill/>
          </a:ln>
        </p:spPr>
        <p:style>
          <a:lnRef idx="2">
            <a:schemeClr val="accent6">
              <a:shade val="15000"/>
            </a:schemeClr>
          </a:lnRef>
          <a:fillRef idx="1">
            <a:schemeClr val="accent6"/>
          </a:fillRef>
          <a:effectRef idx="0">
            <a:schemeClr val="accent6"/>
          </a:effectRef>
          <a:fontRef idx="minor">
            <a:schemeClr val="lt1"/>
          </a:fontRef>
        </p:style>
        <p:txBody>
          <a:bodyPr rtlCol="0" anchor="ctr"/>
          <a:lstStyle/>
          <a:p>
            <a:pPr algn="ctr"/>
            <a:endParaRPr lang="en-US"/>
          </a:p>
        </p:txBody>
      </p:sp>
      <p:sp>
        <p:nvSpPr>
          <p:cNvPr id="10" name="Rectangle 5">
            <a:extLst>
              <a:ext uri="{FF2B5EF4-FFF2-40B4-BE49-F238E27FC236}">
                <a16:creationId xmlns:a16="http://schemas.microsoft.com/office/drawing/2014/main" id="{037F9E10-AF8B-49DE-A8B3-01CA3BC3935D}"/>
              </a:ext>
            </a:extLst>
          </p:cNvPr>
          <p:cNvSpPr/>
          <p:nvPr userDrawn="1"/>
        </p:nvSpPr>
        <p:spPr>
          <a:xfrm rot="10800000" flipH="1">
            <a:off x="0" y="0"/>
            <a:ext cx="12192000" cy="884555"/>
          </a:xfrm>
          <a:custGeom>
            <a:avLst/>
            <a:gdLst>
              <a:gd name="connsiteX0" fmla="*/ 0 w 12192000"/>
              <a:gd name="connsiteY0" fmla="*/ 0 h 274955"/>
              <a:gd name="connsiteX1" fmla="*/ 12192000 w 12192000"/>
              <a:gd name="connsiteY1" fmla="*/ 0 h 274955"/>
              <a:gd name="connsiteX2" fmla="*/ 12192000 w 12192000"/>
              <a:gd name="connsiteY2" fmla="*/ 274955 h 274955"/>
              <a:gd name="connsiteX3" fmla="*/ 0 w 12192000"/>
              <a:gd name="connsiteY3" fmla="*/ 274955 h 274955"/>
              <a:gd name="connsiteX4" fmla="*/ 0 w 12192000"/>
              <a:gd name="connsiteY4" fmla="*/ 0 h 274955"/>
              <a:gd name="connsiteX0" fmla="*/ 0 w 12192000"/>
              <a:gd name="connsiteY0" fmla="*/ 1514475 h 1789430"/>
              <a:gd name="connsiteX1" fmla="*/ 12172950 w 12192000"/>
              <a:gd name="connsiteY1" fmla="*/ 0 h 1789430"/>
              <a:gd name="connsiteX2" fmla="*/ 12192000 w 12192000"/>
              <a:gd name="connsiteY2" fmla="*/ 1789430 h 1789430"/>
              <a:gd name="connsiteX3" fmla="*/ 0 w 12192000"/>
              <a:gd name="connsiteY3" fmla="*/ 1789430 h 1789430"/>
              <a:gd name="connsiteX4" fmla="*/ 0 w 12192000"/>
              <a:gd name="connsiteY4" fmla="*/ 1514475 h 1789430"/>
              <a:gd name="connsiteX0" fmla="*/ 0 w 12192000"/>
              <a:gd name="connsiteY0" fmla="*/ 0 h 274955"/>
              <a:gd name="connsiteX1" fmla="*/ 11172825 w 12192000"/>
              <a:gd name="connsiteY1" fmla="*/ 161925 h 274955"/>
              <a:gd name="connsiteX2" fmla="*/ 12192000 w 12192000"/>
              <a:gd name="connsiteY2" fmla="*/ 274955 h 274955"/>
              <a:gd name="connsiteX3" fmla="*/ 0 w 12192000"/>
              <a:gd name="connsiteY3" fmla="*/ 274955 h 274955"/>
              <a:gd name="connsiteX4" fmla="*/ 0 w 12192000"/>
              <a:gd name="connsiteY4" fmla="*/ 0 h 274955"/>
              <a:gd name="connsiteX0" fmla="*/ 0 w 12192000"/>
              <a:gd name="connsiteY0" fmla="*/ 0 h 274955"/>
              <a:gd name="connsiteX1" fmla="*/ 12192000 w 12192000"/>
              <a:gd name="connsiteY1" fmla="*/ 66675 h 274955"/>
              <a:gd name="connsiteX2" fmla="*/ 12192000 w 12192000"/>
              <a:gd name="connsiteY2" fmla="*/ 274955 h 274955"/>
              <a:gd name="connsiteX3" fmla="*/ 0 w 12192000"/>
              <a:gd name="connsiteY3" fmla="*/ 274955 h 274955"/>
              <a:gd name="connsiteX4" fmla="*/ 0 w 12192000"/>
              <a:gd name="connsiteY4" fmla="*/ 0 h 274955"/>
              <a:gd name="connsiteX0" fmla="*/ 0 w 12192000"/>
              <a:gd name="connsiteY0" fmla="*/ 0 h 884555"/>
              <a:gd name="connsiteX1" fmla="*/ 12192000 w 12192000"/>
              <a:gd name="connsiteY1" fmla="*/ 676275 h 884555"/>
              <a:gd name="connsiteX2" fmla="*/ 12192000 w 12192000"/>
              <a:gd name="connsiteY2" fmla="*/ 884555 h 884555"/>
              <a:gd name="connsiteX3" fmla="*/ 0 w 12192000"/>
              <a:gd name="connsiteY3" fmla="*/ 884555 h 884555"/>
              <a:gd name="connsiteX4" fmla="*/ 0 w 12192000"/>
              <a:gd name="connsiteY4" fmla="*/ 0 h 8845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192000" h="884555">
                <a:moveTo>
                  <a:pt x="0" y="0"/>
                </a:moveTo>
                <a:lnTo>
                  <a:pt x="12192000" y="676275"/>
                </a:lnTo>
                <a:lnTo>
                  <a:pt x="12192000" y="884555"/>
                </a:lnTo>
                <a:lnTo>
                  <a:pt x="0" y="884555"/>
                </a:lnTo>
                <a:lnTo>
                  <a:pt x="0" y="0"/>
                </a:lnTo>
                <a:close/>
              </a:path>
            </a:pathLst>
          </a:custGeom>
          <a:ln>
            <a:noFill/>
          </a:ln>
        </p:spPr>
        <p:style>
          <a:lnRef idx="2">
            <a:schemeClr val="accent6">
              <a:shade val="15000"/>
            </a:schemeClr>
          </a:lnRef>
          <a:fillRef idx="1">
            <a:schemeClr val="accent6"/>
          </a:fillRef>
          <a:effectRef idx="0">
            <a:schemeClr val="accent6"/>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460770695"/>
      </p:ext>
    </p:extLst>
  </p:cSld>
  <p:clrMap bg1="lt1" tx1="dk1" bg2="lt2" tx2="dk2" accent1="accent1" accent2="accent2" accent3="accent3" accent4="accent4" accent5="accent5" accent6="accent6" hlink="hlink" folHlink="folHlink"/>
  <p:sldLayoutIdLst>
    <p:sldLayoutId id="2147483659" r:id="rId1"/>
    <p:sldLayoutId id="2147483660" r:id="rId2"/>
    <p:sldLayoutId id="2147483661" r:id="rId3"/>
    <p:sldLayoutId id="2147483662" r:id="rId4"/>
  </p:sldLayoutIdLst>
  <p:hf hdr="0" ftr="0" dt="0"/>
  <p:txStyles>
    <p:titleStyle>
      <a:lvl1pPr algn="l" defTabSz="914400" rtl="0" eaLnBrk="1" latinLnBrk="0" hangingPunct="1">
        <a:spcBef>
          <a:spcPct val="0"/>
        </a:spcBef>
        <a:buNone/>
        <a:defRPr sz="4400" b="1" kern="1200">
          <a:solidFill>
            <a:schemeClr val="tx1"/>
          </a:solidFill>
          <a:latin typeface="Aptos" panose="020B0004020202020204" pitchFamily="34" charset="0"/>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lumMod val="50000"/>
              <a:lumOff val="50000"/>
            </a:schemeClr>
          </a:solidFill>
          <a:latin typeface="Aptos Serif" panose="02020604070405020304" pitchFamily="18" charset="0"/>
          <a:ea typeface="+mn-ea"/>
          <a:cs typeface="+mn-cs"/>
        </a:defRPr>
      </a:lvl1pPr>
      <a:lvl2pPr marL="742950" indent="-285750" algn="l" defTabSz="914400" rtl="0" eaLnBrk="1" latinLnBrk="0" hangingPunct="1">
        <a:spcBef>
          <a:spcPct val="20000"/>
        </a:spcBef>
        <a:buFont typeface="Wingdings" panose="05000000000000000000" pitchFamily="2" charset="2"/>
        <a:buChar char="§"/>
        <a:defRPr sz="2800" kern="1200">
          <a:solidFill>
            <a:schemeClr val="tx1">
              <a:lumMod val="50000"/>
              <a:lumOff val="50000"/>
            </a:schemeClr>
          </a:solidFill>
          <a:latin typeface="Aptos Serif" panose="02020604070405020304" pitchFamily="18" charset="0"/>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lumMod val="50000"/>
              <a:lumOff val="50000"/>
            </a:schemeClr>
          </a:solidFill>
          <a:latin typeface="Aptos Serif" panose="02020604070405020304" pitchFamily="18" charset="0"/>
          <a:ea typeface="+mn-ea"/>
          <a:cs typeface="+mn-cs"/>
        </a:defRPr>
      </a:lvl3pPr>
      <a:lvl4pPr marL="1600200" indent="-228600" algn="l" defTabSz="914400" rtl="0" eaLnBrk="1" latinLnBrk="0" hangingPunct="1">
        <a:spcBef>
          <a:spcPct val="20000"/>
        </a:spcBef>
        <a:buFont typeface="Courier New" panose="02070309020205020404" pitchFamily="49" charset="0"/>
        <a:buChar char="o"/>
        <a:defRPr sz="2000" kern="1200">
          <a:solidFill>
            <a:schemeClr val="tx1">
              <a:lumMod val="50000"/>
              <a:lumOff val="50000"/>
            </a:schemeClr>
          </a:solidFill>
          <a:latin typeface="Aptos Serif" panose="02020604070405020304" pitchFamily="18" charset="0"/>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lumMod val="50000"/>
              <a:lumOff val="50000"/>
            </a:schemeClr>
          </a:solidFill>
          <a:latin typeface="Aptos Serif" panose="02020604070405020304" pitchFamily="18" charset="0"/>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5" name="Rectangle 5">
            <a:extLst>
              <a:ext uri="{FF2B5EF4-FFF2-40B4-BE49-F238E27FC236}">
                <a16:creationId xmlns:a16="http://schemas.microsoft.com/office/drawing/2014/main" id="{7D06C1AF-C0A0-3B08-10FE-387643D225AA}"/>
              </a:ext>
            </a:extLst>
          </p:cNvPr>
          <p:cNvSpPr/>
          <p:nvPr userDrawn="1"/>
        </p:nvSpPr>
        <p:spPr>
          <a:xfrm rot="10800000" flipH="1">
            <a:off x="0" y="-1"/>
            <a:ext cx="12192000" cy="5181600"/>
          </a:xfrm>
          <a:custGeom>
            <a:avLst/>
            <a:gdLst>
              <a:gd name="connsiteX0" fmla="*/ 0 w 12192000"/>
              <a:gd name="connsiteY0" fmla="*/ 0 h 274955"/>
              <a:gd name="connsiteX1" fmla="*/ 12192000 w 12192000"/>
              <a:gd name="connsiteY1" fmla="*/ 0 h 274955"/>
              <a:gd name="connsiteX2" fmla="*/ 12192000 w 12192000"/>
              <a:gd name="connsiteY2" fmla="*/ 274955 h 274955"/>
              <a:gd name="connsiteX3" fmla="*/ 0 w 12192000"/>
              <a:gd name="connsiteY3" fmla="*/ 274955 h 274955"/>
              <a:gd name="connsiteX4" fmla="*/ 0 w 12192000"/>
              <a:gd name="connsiteY4" fmla="*/ 0 h 274955"/>
              <a:gd name="connsiteX0" fmla="*/ 0 w 12192000"/>
              <a:gd name="connsiteY0" fmla="*/ 1514475 h 1789430"/>
              <a:gd name="connsiteX1" fmla="*/ 12172950 w 12192000"/>
              <a:gd name="connsiteY1" fmla="*/ 0 h 1789430"/>
              <a:gd name="connsiteX2" fmla="*/ 12192000 w 12192000"/>
              <a:gd name="connsiteY2" fmla="*/ 1789430 h 1789430"/>
              <a:gd name="connsiteX3" fmla="*/ 0 w 12192000"/>
              <a:gd name="connsiteY3" fmla="*/ 1789430 h 1789430"/>
              <a:gd name="connsiteX4" fmla="*/ 0 w 12192000"/>
              <a:gd name="connsiteY4" fmla="*/ 1514475 h 1789430"/>
              <a:gd name="connsiteX0" fmla="*/ 0 w 12192000"/>
              <a:gd name="connsiteY0" fmla="*/ 0 h 274955"/>
              <a:gd name="connsiteX1" fmla="*/ 11172825 w 12192000"/>
              <a:gd name="connsiteY1" fmla="*/ 161925 h 274955"/>
              <a:gd name="connsiteX2" fmla="*/ 12192000 w 12192000"/>
              <a:gd name="connsiteY2" fmla="*/ 274955 h 274955"/>
              <a:gd name="connsiteX3" fmla="*/ 0 w 12192000"/>
              <a:gd name="connsiteY3" fmla="*/ 274955 h 274955"/>
              <a:gd name="connsiteX4" fmla="*/ 0 w 12192000"/>
              <a:gd name="connsiteY4" fmla="*/ 0 h 274955"/>
              <a:gd name="connsiteX0" fmla="*/ 0 w 12192000"/>
              <a:gd name="connsiteY0" fmla="*/ 0 h 274955"/>
              <a:gd name="connsiteX1" fmla="*/ 12192000 w 12192000"/>
              <a:gd name="connsiteY1" fmla="*/ 66675 h 274955"/>
              <a:gd name="connsiteX2" fmla="*/ 12192000 w 12192000"/>
              <a:gd name="connsiteY2" fmla="*/ 274955 h 274955"/>
              <a:gd name="connsiteX3" fmla="*/ 0 w 12192000"/>
              <a:gd name="connsiteY3" fmla="*/ 274955 h 274955"/>
              <a:gd name="connsiteX4" fmla="*/ 0 w 12192000"/>
              <a:gd name="connsiteY4" fmla="*/ 0 h 274955"/>
              <a:gd name="connsiteX0" fmla="*/ 0 w 12192000"/>
              <a:gd name="connsiteY0" fmla="*/ 0 h 884555"/>
              <a:gd name="connsiteX1" fmla="*/ 12192000 w 12192000"/>
              <a:gd name="connsiteY1" fmla="*/ 676275 h 884555"/>
              <a:gd name="connsiteX2" fmla="*/ 12192000 w 12192000"/>
              <a:gd name="connsiteY2" fmla="*/ 884555 h 884555"/>
              <a:gd name="connsiteX3" fmla="*/ 0 w 12192000"/>
              <a:gd name="connsiteY3" fmla="*/ 884555 h 884555"/>
              <a:gd name="connsiteX4" fmla="*/ 0 w 12192000"/>
              <a:gd name="connsiteY4" fmla="*/ 0 h 884555"/>
              <a:gd name="connsiteX0" fmla="*/ 0 w 12192000"/>
              <a:gd name="connsiteY0" fmla="*/ 0 h 884555"/>
              <a:gd name="connsiteX1" fmla="*/ 12192000 w 12192000"/>
              <a:gd name="connsiteY1" fmla="*/ 115298 h 884555"/>
              <a:gd name="connsiteX2" fmla="*/ 12192000 w 12192000"/>
              <a:gd name="connsiteY2" fmla="*/ 884555 h 884555"/>
              <a:gd name="connsiteX3" fmla="*/ 0 w 12192000"/>
              <a:gd name="connsiteY3" fmla="*/ 884555 h 884555"/>
              <a:gd name="connsiteX4" fmla="*/ 0 w 12192000"/>
              <a:gd name="connsiteY4" fmla="*/ 0 h 8845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192000" h="884555">
                <a:moveTo>
                  <a:pt x="0" y="0"/>
                </a:moveTo>
                <a:lnTo>
                  <a:pt x="12192000" y="115298"/>
                </a:lnTo>
                <a:lnTo>
                  <a:pt x="12192000" y="884555"/>
                </a:lnTo>
                <a:lnTo>
                  <a:pt x="0" y="884555"/>
                </a:lnTo>
                <a:lnTo>
                  <a:pt x="0" y="0"/>
                </a:lnTo>
                <a:close/>
              </a:path>
            </a:pathLst>
          </a:custGeom>
          <a:ln>
            <a:noFill/>
          </a:ln>
        </p:spPr>
        <p:style>
          <a:lnRef idx="2">
            <a:schemeClr val="accent6">
              <a:shade val="15000"/>
            </a:schemeClr>
          </a:lnRef>
          <a:fillRef idx="1">
            <a:schemeClr val="accent6"/>
          </a:fillRef>
          <a:effectRef idx="0">
            <a:schemeClr val="accent6"/>
          </a:effectRef>
          <a:fontRef idx="minor">
            <a:schemeClr val="lt1"/>
          </a:fontRef>
        </p:style>
        <p:txBody>
          <a:bodyPr rtlCol="0" anchor="ctr"/>
          <a:lstStyle/>
          <a:p>
            <a:pPr algn="ctr"/>
            <a:endParaRPr lang="en-US"/>
          </a:p>
        </p:txBody>
      </p:sp>
      <p:pic>
        <p:nvPicPr>
          <p:cNvPr id="6" name="Picture 5">
            <a:extLst>
              <a:ext uri="{FF2B5EF4-FFF2-40B4-BE49-F238E27FC236}">
                <a16:creationId xmlns:a16="http://schemas.microsoft.com/office/drawing/2014/main" id="{8938623E-D38D-FD47-902C-878D11709240}"/>
              </a:ext>
            </a:extLst>
          </p:cNvPr>
          <p:cNvPicPr>
            <a:picLocks noChangeAspect="1"/>
          </p:cNvPicPr>
          <p:nvPr userDrawn="1"/>
        </p:nvPicPr>
        <p:blipFill>
          <a:blip r:embed="rId4" cstate="print">
            <a:extLst>
              <a:ext uri="{28A0092B-C50C-407E-A947-70E740481C1C}">
                <a14:useLocalDpi xmlns:a14="http://schemas.microsoft.com/office/drawing/2010/main" val="0"/>
              </a:ext>
            </a:extLst>
          </a:blip>
          <a:srcRect/>
          <a:stretch/>
        </p:blipFill>
        <p:spPr>
          <a:xfrm>
            <a:off x="365760" y="342900"/>
            <a:ext cx="1943100" cy="1943100"/>
          </a:xfrm>
          <a:prstGeom prst="rect">
            <a:avLst/>
          </a:prstGeom>
        </p:spPr>
      </p:pic>
      <p:sp>
        <p:nvSpPr>
          <p:cNvPr id="4" name="Slide Number Placeholder 3">
            <a:extLst>
              <a:ext uri="{FF2B5EF4-FFF2-40B4-BE49-F238E27FC236}">
                <a16:creationId xmlns:a16="http://schemas.microsoft.com/office/drawing/2014/main" id="{D12A17FD-879E-471D-8177-E0367A51E402}"/>
              </a:ext>
            </a:extLst>
          </p:cNvPr>
          <p:cNvSpPr>
            <a:spLocks noGrp="1"/>
          </p:cNvSpPr>
          <p:nvPr>
            <p:ph type="sldNum" sz="quarter" idx="4"/>
          </p:nvPr>
        </p:nvSpPr>
        <p:spPr>
          <a:xfrm>
            <a:off x="365760" y="6217920"/>
            <a:ext cx="2743200" cy="365125"/>
          </a:xfrm>
          <a:prstGeom prst="rect">
            <a:avLst/>
          </a:prstGeom>
        </p:spPr>
        <p:txBody>
          <a:bodyPr vert="horz" lIns="91440" tIns="45720" rIns="91440" bIns="45720" rtlCol="0" anchor="ctr"/>
          <a:lstStyle>
            <a:lvl1pPr algn="l">
              <a:defRPr sz="1200" b="1">
                <a:solidFill>
                  <a:schemeClr val="tx1"/>
                </a:solidFill>
                <a:latin typeface="Aptos" panose="020B0004020202020204" pitchFamily="34" charset="0"/>
              </a:defRPr>
            </a:lvl1pPr>
          </a:lstStyle>
          <a:p>
            <a:fld id="{4F666A87-0DF7-4A5C-B8B2-4E7F7417BA6B}" type="slidenum">
              <a:rPr lang="en-US" smtClean="0"/>
              <a:pPr/>
              <a:t>‹#›</a:t>
            </a:fld>
            <a:endParaRPr lang="en-US" dirty="0"/>
          </a:p>
        </p:txBody>
      </p:sp>
      <p:sp>
        <p:nvSpPr>
          <p:cNvPr id="9" name="Rectangle 8">
            <a:extLst>
              <a:ext uri="{FF2B5EF4-FFF2-40B4-BE49-F238E27FC236}">
                <a16:creationId xmlns:a16="http://schemas.microsoft.com/office/drawing/2014/main" id="{B32F444F-A93A-D8F1-D8D7-DE2F2DDDFFC2}"/>
              </a:ext>
            </a:extLst>
          </p:cNvPr>
          <p:cNvSpPr/>
          <p:nvPr userDrawn="1"/>
        </p:nvSpPr>
        <p:spPr>
          <a:xfrm rot="10800000">
            <a:off x="0" y="6705600"/>
            <a:ext cx="12192000" cy="152400"/>
          </a:xfrm>
          <a:prstGeom prst="rect">
            <a:avLst/>
          </a:prstGeom>
          <a:ln>
            <a:noFill/>
          </a:ln>
        </p:spPr>
        <p:style>
          <a:lnRef idx="2">
            <a:schemeClr val="accent6">
              <a:shade val="15000"/>
            </a:schemeClr>
          </a:lnRef>
          <a:fillRef idx="1">
            <a:schemeClr val="accent6"/>
          </a:fillRef>
          <a:effectRef idx="0">
            <a:schemeClr val="accent6"/>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116758682"/>
      </p:ext>
    </p:extLst>
  </p:cSld>
  <p:clrMap bg1="lt1" tx1="dk1" bg2="lt2" tx2="dk2" accent1="accent1" accent2="accent2" accent3="accent3" accent4="accent4" accent5="accent5" accent6="accent6" hlink="hlink" folHlink="folHlink"/>
  <p:sldLayoutIdLst>
    <p:sldLayoutId id="2147483666" r:id="rId1"/>
    <p:sldLayoutId id="2147483667" r:id="rId2"/>
  </p:sldLayoutIdLst>
  <p:hf hdr="0" ftr="0" dt="0"/>
  <p:txStyles>
    <p:titleStyle>
      <a:lvl1pPr algn="l" defTabSz="914400" rtl="0" eaLnBrk="1" latinLnBrk="0" hangingPunct="1">
        <a:spcBef>
          <a:spcPct val="0"/>
        </a:spcBef>
        <a:buNone/>
        <a:defRPr sz="4400" b="1" kern="1200">
          <a:solidFill>
            <a:schemeClr val="tx1"/>
          </a:solidFill>
          <a:latin typeface="Aptos" panose="020B0004020202020204" pitchFamily="34" charset="0"/>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lumMod val="50000"/>
              <a:lumOff val="50000"/>
            </a:schemeClr>
          </a:solidFill>
          <a:latin typeface="Aptos Serif" panose="02020604070405020304" pitchFamily="18" charset="0"/>
          <a:ea typeface="+mn-ea"/>
          <a:cs typeface="+mn-cs"/>
        </a:defRPr>
      </a:lvl1pPr>
      <a:lvl2pPr marL="742950" indent="-285750" algn="l" defTabSz="914400" rtl="0" eaLnBrk="1" latinLnBrk="0" hangingPunct="1">
        <a:spcBef>
          <a:spcPct val="20000"/>
        </a:spcBef>
        <a:buFont typeface="Wingdings" panose="05000000000000000000" pitchFamily="2" charset="2"/>
        <a:buChar char="§"/>
        <a:defRPr sz="2800" kern="1200">
          <a:solidFill>
            <a:schemeClr val="tx1">
              <a:lumMod val="50000"/>
              <a:lumOff val="50000"/>
            </a:schemeClr>
          </a:solidFill>
          <a:latin typeface="Aptos Serif" panose="02020604070405020304" pitchFamily="18" charset="0"/>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lumMod val="50000"/>
              <a:lumOff val="50000"/>
            </a:schemeClr>
          </a:solidFill>
          <a:latin typeface="Aptos Serif" panose="02020604070405020304" pitchFamily="18" charset="0"/>
          <a:ea typeface="+mn-ea"/>
          <a:cs typeface="+mn-cs"/>
        </a:defRPr>
      </a:lvl3pPr>
      <a:lvl4pPr marL="1600200" indent="-228600" algn="l" defTabSz="914400" rtl="0" eaLnBrk="1" latinLnBrk="0" hangingPunct="1">
        <a:spcBef>
          <a:spcPct val="20000"/>
        </a:spcBef>
        <a:buFont typeface="Courier New" panose="02070309020205020404" pitchFamily="49" charset="0"/>
        <a:buChar char="o"/>
        <a:defRPr sz="2000" kern="1200">
          <a:solidFill>
            <a:schemeClr val="tx1">
              <a:lumMod val="50000"/>
              <a:lumOff val="50000"/>
            </a:schemeClr>
          </a:solidFill>
          <a:latin typeface="Aptos Serif" panose="02020604070405020304" pitchFamily="18" charset="0"/>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lumMod val="50000"/>
              <a:lumOff val="50000"/>
            </a:schemeClr>
          </a:solidFill>
          <a:latin typeface="Aptos Serif" panose="02020604070405020304" pitchFamily="18" charset="0"/>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Autofit/>
          </a:bodyPr>
          <a:lstStyle/>
          <a:p>
            <a:r>
              <a:rPr lang="en-US"/>
              <a:t>Click to edit Master title style</a:t>
            </a:r>
            <a:endParaRPr lang="en-US" dirty="0"/>
          </a:p>
        </p:txBody>
      </p:sp>
      <p:sp>
        <p:nvSpPr>
          <p:cNvPr id="3" name="Text Placeholder 2"/>
          <p:cNvSpPr>
            <a:spLocks noGrp="1"/>
          </p:cNvSpPr>
          <p:nvPr>
            <p:ph type="body" idx="1"/>
          </p:nvPr>
        </p:nvSpPr>
        <p:spPr>
          <a:xfrm>
            <a:off x="609600" y="1600201"/>
            <a:ext cx="10972800" cy="30480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Slide Number Placeholder 3">
            <a:extLst>
              <a:ext uri="{FF2B5EF4-FFF2-40B4-BE49-F238E27FC236}">
                <a16:creationId xmlns:a16="http://schemas.microsoft.com/office/drawing/2014/main" id="{D12A17FD-879E-471D-8177-E0367A51E402}"/>
              </a:ext>
            </a:extLst>
          </p:cNvPr>
          <p:cNvSpPr>
            <a:spLocks noGrp="1"/>
          </p:cNvSpPr>
          <p:nvPr>
            <p:ph type="sldNum" sz="quarter" idx="4"/>
          </p:nvPr>
        </p:nvSpPr>
        <p:spPr>
          <a:xfrm>
            <a:off x="365760" y="6217920"/>
            <a:ext cx="2743200" cy="365125"/>
          </a:xfrm>
          <a:prstGeom prst="rect">
            <a:avLst/>
          </a:prstGeom>
        </p:spPr>
        <p:txBody>
          <a:bodyPr vert="horz" lIns="91440" tIns="45720" rIns="91440" bIns="45720" rtlCol="0" anchor="ctr"/>
          <a:lstStyle>
            <a:lvl1pPr algn="l">
              <a:defRPr sz="1200" b="1">
                <a:solidFill>
                  <a:schemeClr val="bg1"/>
                </a:solidFill>
                <a:latin typeface="Aptos" panose="020B0004020202020204" pitchFamily="34" charset="0"/>
              </a:defRPr>
            </a:lvl1pPr>
          </a:lstStyle>
          <a:p>
            <a:fld id="{4F666A87-0DF7-4A5C-B8B2-4E7F7417BA6B}" type="slidenum">
              <a:rPr lang="en-US" smtClean="0"/>
              <a:pPr/>
              <a:t>‹#›</a:t>
            </a:fld>
            <a:endParaRPr lang="en-US" dirty="0"/>
          </a:p>
        </p:txBody>
      </p:sp>
      <p:sp>
        <p:nvSpPr>
          <p:cNvPr id="5" name="Rectangle 4">
            <a:extLst>
              <a:ext uri="{FF2B5EF4-FFF2-40B4-BE49-F238E27FC236}">
                <a16:creationId xmlns:a16="http://schemas.microsoft.com/office/drawing/2014/main" id="{D259355E-7339-A373-6E78-7CAD1FC75B18}"/>
              </a:ext>
            </a:extLst>
          </p:cNvPr>
          <p:cNvSpPr/>
          <p:nvPr userDrawn="1"/>
        </p:nvSpPr>
        <p:spPr>
          <a:xfrm>
            <a:off x="0" y="0"/>
            <a:ext cx="12192000" cy="152400"/>
          </a:xfrm>
          <a:prstGeom prst="rect">
            <a:avLst/>
          </a:prstGeom>
          <a:ln>
            <a:noFill/>
          </a:ln>
        </p:spPr>
        <p:style>
          <a:lnRef idx="2">
            <a:schemeClr val="accent6">
              <a:shade val="15000"/>
            </a:schemeClr>
          </a:lnRef>
          <a:fillRef idx="1">
            <a:schemeClr val="accent6"/>
          </a:fillRef>
          <a:effectRef idx="0">
            <a:schemeClr val="accent6"/>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8FE2A5E7-9457-C380-847D-9CA8DAB85420}"/>
              </a:ext>
            </a:extLst>
          </p:cNvPr>
          <p:cNvSpPr/>
          <p:nvPr userDrawn="1"/>
        </p:nvSpPr>
        <p:spPr>
          <a:xfrm>
            <a:off x="0" y="5973445"/>
            <a:ext cx="12192000" cy="884555"/>
          </a:xfrm>
          <a:custGeom>
            <a:avLst/>
            <a:gdLst>
              <a:gd name="connsiteX0" fmla="*/ 0 w 12192000"/>
              <a:gd name="connsiteY0" fmla="*/ 0 h 274955"/>
              <a:gd name="connsiteX1" fmla="*/ 12192000 w 12192000"/>
              <a:gd name="connsiteY1" fmla="*/ 0 h 274955"/>
              <a:gd name="connsiteX2" fmla="*/ 12192000 w 12192000"/>
              <a:gd name="connsiteY2" fmla="*/ 274955 h 274955"/>
              <a:gd name="connsiteX3" fmla="*/ 0 w 12192000"/>
              <a:gd name="connsiteY3" fmla="*/ 274955 h 274955"/>
              <a:gd name="connsiteX4" fmla="*/ 0 w 12192000"/>
              <a:gd name="connsiteY4" fmla="*/ 0 h 274955"/>
              <a:gd name="connsiteX0" fmla="*/ 0 w 12192000"/>
              <a:gd name="connsiteY0" fmla="*/ 1514475 h 1789430"/>
              <a:gd name="connsiteX1" fmla="*/ 12172950 w 12192000"/>
              <a:gd name="connsiteY1" fmla="*/ 0 h 1789430"/>
              <a:gd name="connsiteX2" fmla="*/ 12192000 w 12192000"/>
              <a:gd name="connsiteY2" fmla="*/ 1789430 h 1789430"/>
              <a:gd name="connsiteX3" fmla="*/ 0 w 12192000"/>
              <a:gd name="connsiteY3" fmla="*/ 1789430 h 1789430"/>
              <a:gd name="connsiteX4" fmla="*/ 0 w 12192000"/>
              <a:gd name="connsiteY4" fmla="*/ 1514475 h 1789430"/>
              <a:gd name="connsiteX0" fmla="*/ 0 w 12192000"/>
              <a:gd name="connsiteY0" fmla="*/ 0 h 274955"/>
              <a:gd name="connsiteX1" fmla="*/ 11172825 w 12192000"/>
              <a:gd name="connsiteY1" fmla="*/ 161925 h 274955"/>
              <a:gd name="connsiteX2" fmla="*/ 12192000 w 12192000"/>
              <a:gd name="connsiteY2" fmla="*/ 274955 h 274955"/>
              <a:gd name="connsiteX3" fmla="*/ 0 w 12192000"/>
              <a:gd name="connsiteY3" fmla="*/ 274955 h 274955"/>
              <a:gd name="connsiteX4" fmla="*/ 0 w 12192000"/>
              <a:gd name="connsiteY4" fmla="*/ 0 h 274955"/>
              <a:gd name="connsiteX0" fmla="*/ 0 w 12192000"/>
              <a:gd name="connsiteY0" fmla="*/ 0 h 274955"/>
              <a:gd name="connsiteX1" fmla="*/ 12192000 w 12192000"/>
              <a:gd name="connsiteY1" fmla="*/ 66675 h 274955"/>
              <a:gd name="connsiteX2" fmla="*/ 12192000 w 12192000"/>
              <a:gd name="connsiteY2" fmla="*/ 274955 h 274955"/>
              <a:gd name="connsiteX3" fmla="*/ 0 w 12192000"/>
              <a:gd name="connsiteY3" fmla="*/ 274955 h 274955"/>
              <a:gd name="connsiteX4" fmla="*/ 0 w 12192000"/>
              <a:gd name="connsiteY4" fmla="*/ 0 h 274955"/>
              <a:gd name="connsiteX0" fmla="*/ 0 w 12192000"/>
              <a:gd name="connsiteY0" fmla="*/ 0 h 884555"/>
              <a:gd name="connsiteX1" fmla="*/ 12192000 w 12192000"/>
              <a:gd name="connsiteY1" fmla="*/ 676275 h 884555"/>
              <a:gd name="connsiteX2" fmla="*/ 12192000 w 12192000"/>
              <a:gd name="connsiteY2" fmla="*/ 884555 h 884555"/>
              <a:gd name="connsiteX3" fmla="*/ 0 w 12192000"/>
              <a:gd name="connsiteY3" fmla="*/ 884555 h 884555"/>
              <a:gd name="connsiteX4" fmla="*/ 0 w 12192000"/>
              <a:gd name="connsiteY4" fmla="*/ 0 h 8845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2192000" h="884555">
                <a:moveTo>
                  <a:pt x="0" y="0"/>
                </a:moveTo>
                <a:lnTo>
                  <a:pt x="12192000" y="676275"/>
                </a:lnTo>
                <a:lnTo>
                  <a:pt x="12192000" y="884555"/>
                </a:lnTo>
                <a:lnTo>
                  <a:pt x="0" y="884555"/>
                </a:lnTo>
                <a:lnTo>
                  <a:pt x="0" y="0"/>
                </a:lnTo>
                <a:close/>
              </a:path>
            </a:pathLst>
          </a:custGeom>
          <a:ln>
            <a:noFill/>
          </a:ln>
        </p:spPr>
        <p:style>
          <a:lnRef idx="2">
            <a:schemeClr val="accent6">
              <a:shade val="15000"/>
            </a:schemeClr>
          </a:lnRef>
          <a:fillRef idx="1">
            <a:schemeClr val="accent6"/>
          </a:fillRef>
          <a:effectRef idx="0">
            <a:schemeClr val="accent6"/>
          </a:effectRef>
          <a:fontRef idx="minor">
            <a:schemeClr val="lt1"/>
          </a:fontRef>
        </p:style>
        <p:txBody>
          <a:bodyPr rtlCol="0" anchor="ctr"/>
          <a:lstStyle/>
          <a:p>
            <a:pPr algn="ctr"/>
            <a:endParaRPr lang="en-US"/>
          </a:p>
        </p:txBody>
      </p:sp>
      <p:pic>
        <p:nvPicPr>
          <p:cNvPr id="8" name="Picture 7" descr="Logo&#10;&#10;Description automatically generated">
            <a:extLst>
              <a:ext uri="{FF2B5EF4-FFF2-40B4-BE49-F238E27FC236}">
                <a16:creationId xmlns:a16="http://schemas.microsoft.com/office/drawing/2014/main" id="{7A160A0C-FF94-A93D-2CE2-7AE6E76AFF28}"/>
              </a:ext>
            </a:extLst>
          </p:cNvPr>
          <p:cNvPicPr>
            <a:picLocks noChangeAspect="1"/>
          </p:cNvPicPr>
          <p:nvPr userDrawn="1"/>
        </p:nvPicPr>
        <p:blipFill>
          <a:blip r:embed="rId5" cstate="print">
            <a:extLst>
              <a:ext uri="{28A0092B-C50C-407E-A947-70E740481C1C}">
                <a14:useLocalDpi xmlns:a14="http://schemas.microsoft.com/office/drawing/2010/main" val="0"/>
              </a:ext>
            </a:extLst>
          </a:blip>
          <a:stretch>
            <a:fillRect/>
          </a:stretch>
        </p:blipFill>
        <p:spPr>
          <a:xfrm>
            <a:off x="10058400" y="4876800"/>
            <a:ext cx="1248983" cy="1248983"/>
          </a:xfrm>
          <a:prstGeom prst="rect">
            <a:avLst/>
          </a:prstGeom>
        </p:spPr>
      </p:pic>
    </p:spTree>
    <p:extLst>
      <p:ext uri="{BB962C8B-B14F-4D97-AF65-F5344CB8AC3E}">
        <p14:creationId xmlns:p14="http://schemas.microsoft.com/office/powerpoint/2010/main" val="3207592995"/>
      </p:ext>
    </p:extLst>
  </p:cSld>
  <p:clrMap bg1="lt1" tx1="dk1" bg2="lt2" tx2="dk2" accent1="accent1" accent2="accent2" accent3="accent3" accent4="accent4" accent5="accent5" accent6="accent6" hlink="hlink" folHlink="folHlink"/>
  <p:sldLayoutIdLst>
    <p:sldLayoutId id="2147483669" r:id="rId1"/>
    <p:sldLayoutId id="2147483670" r:id="rId2"/>
    <p:sldLayoutId id="2147483671" r:id="rId3"/>
  </p:sldLayoutIdLst>
  <p:hf hdr="0" ftr="0" dt="0"/>
  <p:txStyles>
    <p:titleStyle>
      <a:lvl1pPr algn="l" defTabSz="914400" rtl="0" eaLnBrk="1" latinLnBrk="0" hangingPunct="1">
        <a:spcBef>
          <a:spcPct val="0"/>
        </a:spcBef>
        <a:buNone/>
        <a:defRPr sz="4400" b="1" kern="1200">
          <a:solidFill>
            <a:schemeClr val="tx1"/>
          </a:solidFill>
          <a:latin typeface="Aptos" panose="020B0004020202020204" pitchFamily="34" charset="0"/>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lumMod val="50000"/>
              <a:lumOff val="50000"/>
            </a:schemeClr>
          </a:solidFill>
          <a:latin typeface="Aptos Serif" panose="02020604070405020304" pitchFamily="18" charset="0"/>
          <a:ea typeface="+mn-ea"/>
          <a:cs typeface="+mn-cs"/>
        </a:defRPr>
      </a:lvl1pPr>
      <a:lvl2pPr marL="742950" indent="-285750" algn="l" defTabSz="914400" rtl="0" eaLnBrk="1" latinLnBrk="0" hangingPunct="1">
        <a:spcBef>
          <a:spcPct val="20000"/>
        </a:spcBef>
        <a:buFont typeface="Wingdings" panose="05000000000000000000" pitchFamily="2" charset="2"/>
        <a:buChar char="§"/>
        <a:defRPr sz="2800" kern="1200">
          <a:solidFill>
            <a:schemeClr val="tx1">
              <a:lumMod val="50000"/>
              <a:lumOff val="50000"/>
            </a:schemeClr>
          </a:solidFill>
          <a:latin typeface="Aptos Serif" panose="02020604070405020304" pitchFamily="18" charset="0"/>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lumMod val="50000"/>
              <a:lumOff val="50000"/>
            </a:schemeClr>
          </a:solidFill>
          <a:latin typeface="Aptos Serif" panose="02020604070405020304" pitchFamily="18" charset="0"/>
          <a:ea typeface="+mn-ea"/>
          <a:cs typeface="+mn-cs"/>
        </a:defRPr>
      </a:lvl3pPr>
      <a:lvl4pPr marL="1600200" indent="-228600" algn="l" defTabSz="914400" rtl="0" eaLnBrk="1" latinLnBrk="0" hangingPunct="1">
        <a:spcBef>
          <a:spcPct val="20000"/>
        </a:spcBef>
        <a:buFont typeface="Courier New" panose="02070309020205020404" pitchFamily="49" charset="0"/>
        <a:buChar char="o"/>
        <a:defRPr sz="2000" kern="1200">
          <a:solidFill>
            <a:schemeClr val="tx1">
              <a:lumMod val="50000"/>
              <a:lumOff val="50000"/>
            </a:schemeClr>
          </a:solidFill>
          <a:latin typeface="Aptos Serif" panose="02020604070405020304" pitchFamily="18" charset="0"/>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lumMod val="50000"/>
              <a:lumOff val="50000"/>
            </a:schemeClr>
          </a:solidFill>
          <a:latin typeface="Aptos Serif" panose="02020604070405020304" pitchFamily="18" charset="0"/>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6.xml"/></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2.xml"/><Relationship Id="rId5" Type="http://schemas.openxmlformats.org/officeDocument/2006/relationships/image" Target="../media/image5.jpeg"/><Relationship Id="rId4" Type="http://schemas.openxmlformats.org/officeDocument/2006/relationships/image" Target="../media/image4.jpeg"/></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8.xml"/></Relationships>
</file>

<file path=ppt/slides/_rels/slide4.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4.xm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hyperlink" Target="https://www.sciencedirect.com/science/article/abs/pii/S0022395612000623?via%3Dihub" TargetMode="External"/><Relationship Id="rId2" Type="http://schemas.openxmlformats.org/officeDocument/2006/relationships/hyperlink" Target="https://doi.org/10.1016/j.addbeh.2022.107460" TargetMode="Externa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3.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1.jpeg"/><Relationship Id="rId1" Type="http://schemas.openxmlformats.org/officeDocument/2006/relationships/slideLayout" Target="../slideLayouts/slideLayout3.xml"/><Relationship Id="rId4" Type="http://schemas.openxmlformats.org/officeDocument/2006/relationships/image" Target="../media/image13.jpe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6.xml.rels><?xml version="1.0" encoding="UTF-8" standalone="yes"?>
<Relationships xmlns="http://schemas.openxmlformats.org/package/2006/relationships"><Relationship Id="rId3" Type="http://schemas.openxmlformats.org/officeDocument/2006/relationships/hyperlink" Target="https://ipgap.indiana.edu/" TargetMode="External"/><Relationship Id="rId7" Type="http://schemas.openxmlformats.org/officeDocument/2006/relationships/hyperlink" Target="https://indianaproblemgambling.org/" TargetMode="External"/><Relationship Id="rId2" Type="http://schemas.openxmlformats.org/officeDocument/2006/relationships/hyperlink" Target="https://www.in.gov/fssa/dmha/addiction-services/problem-gambling/" TargetMode="External"/><Relationship Id="rId1" Type="http://schemas.openxmlformats.org/officeDocument/2006/relationships/slideLayout" Target="../slideLayouts/slideLayout2.xml"/><Relationship Id="rId6" Type="http://schemas.openxmlformats.org/officeDocument/2006/relationships/hyperlink" Target="https://www.in.gov/igc/" TargetMode="External"/><Relationship Id="rId5" Type="http://schemas.openxmlformats.org/officeDocument/2006/relationships/hyperlink" Target="http://www.gamblersanonymous.org/" TargetMode="External"/><Relationship Id="rId4" Type="http://schemas.openxmlformats.org/officeDocument/2006/relationships/hyperlink" Target="http://www.ncpgambling.org/" TargetMode="External"/></Relationships>
</file>

<file path=ppt/slides/_rels/slide27.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hyperlink" Target="http://www.in.gov/fssa/dmha/addiction-services/problem-gambling" TargetMode="External"/><Relationship Id="rId2" Type="http://schemas.openxmlformats.org/officeDocument/2006/relationships/hyperlink" Target="mailto:John.Long@fssa.IN.gov" TargetMode="External"/><Relationship Id="rId1" Type="http://schemas.openxmlformats.org/officeDocument/2006/relationships/slideLayout" Target="../slideLayouts/slideLayout4.xml"/><Relationship Id="rId4" Type="http://schemas.openxmlformats.org/officeDocument/2006/relationships/hyperlink" Target="mailto:Dawnya.Mercado@fssa.IN.gov"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itle 8">
            <a:extLst>
              <a:ext uri="{FF2B5EF4-FFF2-40B4-BE49-F238E27FC236}">
                <a16:creationId xmlns:a16="http://schemas.microsoft.com/office/drawing/2014/main" id="{A1407AF8-78C8-EFB1-5D2D-BAA72FF1E0F1}"/>
              </a:ext>
            </a:extLst>
          </p:cNvPr>
          <p:cNvSpPr>
            <a:spLocks noGrp="1"/>
          </p:cNvSpPr>
          <p:nvPr>
            <p:ph type="title"/>
          </p:nvPr>
        </p:nvSpPr>
        <p:spPr>
          <a:xfrm>
            <a:off x="0" y="1600200"/>
            <a:ext cx="12192000" cy="2209800"/>
          </a:xfrm>
        </p:spPr>
        <p:txBody>
          <a:bodyPr/>
          <a:lstStyle/>
          <a:p>
            <a:r>
              <a:rPr lang="en-US" dirty="0"/>
              <a:t>Problem Gambling</a:t>
            </a:r>
            <a:r>
              <a:rPr lang="en-US" sz="800" dirty="0"/>
              <a:t>         </a:t>
            </a:r>
            <a:br>
              <a:rPr lang="en-US" sz="800" dirty="0"/>
            </a:br>
            <a:r>
              <a:rPr lang="en-US" sz="800" dirty="0"/>
              <a:t> </a:t>
            </a:r>
            <a:br>
              <a:rPr lang="en-US" dirty="0"/>
            </a:br>
            <a:r>
              <a:rPr lang="en-US" b="0" i="1" dirty="0"/>
              <a:t>The Hidden Addiction</a:t>
            </a:r>
            <a:endParaRPr lang="en-US" dirty="0"/>
          </a:p>
        </p:txBody>
      </p:sp>
      <p:sp>
        <p:nvSpPr>
          <p:cNvPr id="12" name="Slide Number Placeholder 11">
            <a:extLst>
              <a:ext uri="{FF2B5EF4-FFF2-40B4-BE49-F238E27FC236}">
                <a16:creationId xmlns:a16="http://schemas.microsoft.com/office/drawing/2014/main" id="{CE495F27-FF88-4AEE-B9F5-CAA8FC2C2683}"/>
              </a:ext>
            </a:extLst>
          </p:cNvPr>
          <p:cNvSpPr>
            <a:spLocks noGrp="1"/>
          </p:cNvSpPr>
          <p:nvPr>
            <p:ph type="sldNum" sz="quarter" idx="10"/>
          </p:nvPr>
        </p:nvSpPr>
        <p:spPr/>
        <p:txBody>
          <a:bodyPr/>
          <a:lstStyle/>
          <a:p>
            <a:fld id="{4F666A87-0DF7-4A5C-B8B2-4E7F7417BA6B}" type="slidenum">
              <a:rPr lang="en-US" smtClean="0"/>
              <a:pPr/>
              <a:t>1</a:t>
            </a:fld>
            <a:endParaRPr lang="en-US" dirty="0"/>
          </a:p>
        </p:txBody>
      </p:sp>
      <p:sp>
        <p:nvSpPr>
          <p:cNvPr id="13" name="Subtitle 12">
            <a:extLst>
              <a:ext uri="{FF2B5EF4-FFF2-40B4-BE49-F238E27FC236}">
                <a16:creationId xmlns:a16="http://schemas.microsoft.com/office/drawing/2014/main" id="{D3E7A267-772B-214E-1204-039DBC787408}"/>
              </a:ext>
            </a:extLst>
          </p:cNvPr>
          <p:cNvSpPr>
            <a:spLocks noGrp="1"/>
          </p:cNvSpPr>
          <p:nvPr>
            <p:ph type="subTitle" idx="1"/>
          </p:nvPr>
        </p:nvSpPr>
        <p:spPr>
          <a:xfrm>
            <a:off x="2514600" y="4953000"/>
            <a:ext cx="9448800" cy="1749425"/>
          </a:xfrm>
        </p:spPr>
        <p:txBody>
          <a:bodyPr/>
          <a:lstStyle/>
          <a:p>
            <a:r>
              <a:rPr lang="en-US" dirty="0">
                <a:solidFill>
                  <a:schemeClr val="tx1"/>
                </a:solidFill>
              </a:rPr>
              <a:t>Larry Long  </a:t>
            </a:r>
          </a:p>
          <a:p>
            <a:r>
              <a:rPr lang="en-US" dirty="0">
                <a:solidFill>
                  <a:schemeClr val="tx1"/>
                </a:solidFill>
              </a:rPr>
              <a:t>Dawnya Mercado</a:t>
            </a:r>
          </a:p>
          <a:p>
            <a:endParaRPr lang="en-US" dirty="0"/>
          </a:p>
        </p:txBody>
      </p:sp>
    </p:spTree>
    <p:extLst>
      <p:ext uri="{BB962C8B-B14F-4D97-AF65-F5344CB8AC3E}">
        <p14:creationId xmlns:p14="http://schemas.microsoft.com/office/powerpoint/2010/main" val="157207145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C6D83D9-BB62-DE4E-710D-CD78E047EEFA}"/>
              </a:ext>
            </a:extLst>
          </p:cNvPr>
          <p:cNvSpPr>
            <a:spLocks noGrp="1"/>
          </p:cNvSpPr>
          <p:nvPr>
            <p:ph type="title"/>
          </p:nvPr>
        </p:nvSpPr>
        <p:spPr>
          <a:xfrm>
            <a:off x="365760" y="914399"/>
            <a:ext cx="8578584" cy="879313"/>
          </a:xfrm>
        </p:spPr>
        <p:txBody>
          <a:bodyPr anchor="t"/>
          <a:lstStyle/>
          <a:p>
            <a:r>
              <a:rPr lang="en-US" dirty="0">
                <a:solidFill>
                  <a:schemeClr val="accent6"/>
                </a:solidFill>
              </a:rPr>
              <a:t>What is Gambling?</a:t>
            </a:r>
          </a:p>
        </p:txBody>
      </p:sp>
      <p:sp>
        <p:nvSpPr>
          <p:cNvPr id="3" name="Content Placeholder 2">
            <a:extLst>
              <a:ext uri="{FF2B5EF4-FFF2-40B4-BE49-F238E27FC236}">
                <a16:creationId xmlns:a16="http://schemas.microsoft.com/office/drawing/2014/main" id="{CD221775-BE28-DD6A-E1B0-D276C9FD34E0}"/>
              </a:ext>
            </a:extLst>
          </p:cNvPr>
          <p:cNvSpPr>
            <a:spLocks noGrp="1"/>
          </p:cNvSpPr>
          <p:nvPr>
            <p:ph idx="1"/>
          </p:nvPr>
        </p:nvSpPr>
        <p:spPr>
          <a:xfrm>
            <a:off x="228600" y="1905000"/>
            <a:ext cx="7036981" cy="4678045"/>
          </a:xfrm>
        </p:spPr>
        <p:txBody>
          <a:bodyPr>
            <a:normAutofit/>
          </a:bodyPr>
          <a:lstStyle/>
          <a:p>
            <a:pPr algn="l" rtl="0" fontAlgn="base">
              <a:lnSpc>
                <a:spcPct val="100000"/>
              </a:lnSpc>
              <a:spcBef>
                <a:spcPts val="0"/>
              </a:spcBef>
              <a:buFont typeface="Arial" panose="020B0604020202020204" pitchFamily="34" charset="0"/>
              <a:buChar char="•"/>
            </a:pPr>
            <a:r>
              <a:rPr lang="en-US" b="0" i="0" u="none" strike="noStrike" dirty="0">
                <a:solidFill>
                  <a:srgbClr val="000000"/>
                </a:solidFill>
                <a:effectLst/>
                <a:cs typeface="Aptos Serif" panose="02020604070405020304" pitchFamily="18" charset="0"/>
              </a:rPr>
              <a:t>Gambling is the practice of risking money or other stakes in a game or bet by:</a:t>
            </a:r>
            <a:r>
              <a:rPr lang="en-US" sz="800" b="0" i="0" u="none" strike="noStrike" dirty="0">
                <a:solidFill>
                  <a:srgbClr val="000000"/>
                </a:solidFill>
                <a:effectLst/>
                <a:cs typeface="Aptos Serif" panose="02020604070405020304" pitchFamily="18" charset="0"/>
              </a:rPr>
              <a:t>   </a:t>
            </a:r>
          </a:p>
          <a:p>
            <a:pPr marL="0" indent="0" algn="l" rtl="0" fontAlgn="base">
              <a:lnSpc>
                <a:spcPct val="100000"/>
              </a:lnSpc>
              <a:spcBef>
                <a:spcPts val="0"/>
              </a:spcBef>
              <a:buNone/>
            </a:pPr>
            <a:r>
              <a:rPr lang="en-US" sz="800" b="0" i="0" dirty="0">
                <a:solidFill>
                  <a:srgbClr val="000000"/>
                </a:solidFill>
                <a:effectLst/>
                <a:cs typeface="Aptos Serif" panose="02020604070405020304" pitchFamily="18" charset="0"/>
              </a:rPr>
              <a:t>       ​</a:t>
            </a:r>
          </a:p>
          <a:p>
            <a:pPr lvl="1" fontAlgn="base">
              <a:lnSpc>
                <a:spcPct val="100000"/>
              </a:lnSpc>
              <a:spcBef>
                <a:spcPts val="0"/>
              </a:spcBef>
            </a:pPr>
            <a:r>
              <a:rPr lang="en-US" sz="2600" b="0" i="0" u="none" strike="noStrike" dirty="0">
                <a:solidFill>
                  <a:srgbClr val="000000"/>
                </a:solidFill>
                <a:effectLst/>
                <a:cs typeface="Aptos Serif" panose="02020604070405020304" pitchFamily="18" charset="0"/>
              </a:rPr>
              <a:t>Putting money or something of value at risk</a:t>
            </a:r>
            <a:r>
              <a:rPr lang="en-US" sz="2600" b="0" i="0" dirty="0">
                <a:solidFill>
                  <a:srgbClr val="000000"/>
                </a:solidFill>
                <a:effectLst/>
                <a:cs typeface="Aptos Serif" panose="02020604070405020304" pitchFamily="18" charset="0"/>
              </a:rPr>
              <a:t>​</a:t>
            </a:r>
          </a:p>
          <a:p>
            <a:pPr lvl="1" fontAlgn="base">
              <a:lnSpc>
                <a:spcPct val="100000"/>
              </a:lnSpc>
              <a:spcBef>
                <a:spcPts val="0"/>
              </a:spcBef>
            </a:pPr>
            <a:r>
              <a:rPr lang="en-US" sz="2600" b="0" i="0" u="none" strike="noStrike" dirty="0">
                <a:solidFill>
                  <a:srgbClr val="000000"/>
                </a:solidFill>
                <a:effectLst/>
                <a:cs typeface="Aptos Serif" panose="02020604070405020304" pitchFamily="18" charset="0"/>
              </a:rPr>
              <a:t>Once risked, the money</a:t>
            </a:r>
            <a:r>
              <a:rPr lang="en-US" sz="800" b="0" i="0" u="none" strike="noStrike" dirty="0">
                <a:solidFill>
                  <a:srgbClr val="000000"/>
                </a:solidFill>
                <a:effectLst/>
                <a:cs typeface="Aptos Serif" panose="02020604070405020304" pitchFamily="18" charset="0"/>
              </a:rPr>
              <a:t> </a:t>
            </a:r>
            <a:r>
              <a:rPr lang="en-US" sz="2600" b="0" i="0" u="none" strike="noStrike" dirty="0">
                <a:solidFill>
                  <a:srgbClr val="000000"/>
                </a:solidFill>
                <a:effectLst/>
                <a:cs typeface="Aptos Serif" panose="02020604070405020304" pitchFamily="18" charset="0"/>
              </a:rPr>
              <a:t>/</a:t>
            </a:r>
            <a:r>
              <a:rPr lang="en-US" sz="800" b="0" i="0" u="none" strike="noStrike" dirty="0">
                <a:solidFill>
                  <a:srgbClr val="000000"/>
                </a:solidFill>
                <a:effectLst/>
                <a:cs typeface="Aptos Serif" panose="02020604070405020304" pitchFamily="18" charset="0"/>
              </a:rPr>
              <a:t> </a:t>
            </a:r>
            <a:r>
              <a:rPr lang="en-US" sz="2600" b="0" i="0" u="none" strike="noStrike" dirty="0">
                <a:solidFill>
                  <a:srgbClr val="000000"/>
                </a:solidFill>
                <a:effectLst/>
                <a:cs typeface="Aptos Serif" panose="02020604070405020304" pitchFamily="18" charset="0"/>
              </a:rPr>
              <a:t>valuable cannot be taken back</a:t>
            </a:r>
            <a:r>
              <a:rPr lang="en-US" sz="2600" b="0" i="0" dirty="0">
                <a:solidFill>
                  <a:srgbClr val="000000"/>
                </a:solidFill>
                <a:effectLst/>
                <a:cs typeface="Aptos Serif" panose="02020604070405020304" pitchFamily="18" charset="0"/>
              </a:rPr>
              <a:t>​</a:t>
            </a:r>
          </a:p>
          <a:p>
            <a:pPr lvl="1" fontAlgn="base">
              <a:lnSpc>
                <a:spcPct val="100000"/>
              </a:lnSpc>
              <a:spcBef>
                <a:spcPts val="0"/>
              </a:spcBef>
            </a:pPr>
            <a:r>
              <a:rPr lang="en-US" sz="2600" b="0" i="0" u="none" strike="noStrike" dirty="0">
                <a:solidFill>
                  <a:srgbClr val="000000"/>
                </a:solidFill>
                <a:effectLst/>
                <a:cs typeface="Aptos Serif" panose="02020604070405020304" pitchFamily="18" charset="0"/>
              </a:rPr>
              <a:t>Outcome is determined by chance</a:t>
            </a:r>
            <a:r>
              <a:rPr lang="en-US" sz="2600" b="0" i="0" dirty="0">
                <a:solidFill>
                  <a:srgbClr val="000000"/>
                </a:solidFill>
                <a:effectLst/>
                <a:cs typeface="Aptos Serif" panose="02020604070405020304" pitchFamily="18" charset="0"/>
              </a:rPr>
              <a:t>​</a:t>
            </a:r>
          </a:p>
          <a:p>
            <a:pPr lvl="1" fontAlgn="base">
              <a:lnSpc>
                <a:spcPct val="100000"/>
              </a:lnSpc>
              <a:spcBef>
                <a:spcPts val="0"/>
              </a:spcBef>
            </a:pPr>
            <a:r>
              <a:rPr lang="en-US" sz="2600" b="0" i="0" u="none" strike="noStrike" dirty="0">
                <a:solidFill>
                  <a:srgbClr val="000000"/>
                </a:solidFill>
                <a:effectLst/>
                <a:cs typeface="Aptos Serif" panose="02020604070405020304" pitchFamily="18" charset="0"/>
              </a:rPr>
              <a:t>Hope of winning something of greater value</a:t>
            </a:r>
            <a:endParaRPr lang="en-US" sz="2600" b="0" i="0" dirty="0">
              <a:solidFill>
                <a:srgbClr val="000000"/>
              </a:solidFill>
              <a:effectLst/>
              <a:cs typeface="Aptos Serif" panose="02020604070405020304" pitchFamily="18" charset="0"/>
            </a:endParaRPr>
          </a:p>
          <a:p>
            <a:endParaRPr lang="en-US" dirty="0"/>
          </a:p>
        </p:txBody>
      </p:sp>
      <p:sp>
        <p:nvSpPr>
          <p:cNvPr id="4" name="Slide Number Placeholder 3">
            <a:extLst>
              <a:ext uri="{FF2B5EF4-FFF2-40B4-BE49-F238E27FC236}">
                <a16:creationId xmlns:a16="http://schemas.microsoft.com/office/drawing/2014/main" id="{BF9A3FDA-A458-1F1A-E645-8287CE88CA24}"/>
              </a:ext>
            </a:extLst>
          </p:cNvPr>
          <p:cNvSpPr>
            <a:spLocks noGrp="1"/>
          </p:cNvSpPr>
          <p:nvPr>
            <p:ph type="sldNum" sz="quarter" idx="4"/>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pic>
        <p:nvPicPr>
          <p:cNvPr id="5" name="Picture 3" descr="A close-up of several poker chips&#10;&#10;Description automatically generated">
            <a:extLst>
              <a:ext uri="{FF2B5EF4-FFF2-40B4-BE49-F238E27FC236}">
                <a16:creationId xmlns:a16="http://schemas.microsoft.com/office/drawing/2014/main" id="{9CB6E69D-91D1-F173-EACB-0648357E5CD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144244" y="1786338"/>
            <a:ext cx="1600200" cy="2057402"/>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4" descr="A close-up of a hand&#10;&#10;Description automatically generated">
            <a:extLst>
              <a:ext uri="{FF2B5EF4-FFF2-40B4-BE49-F238E27FC236}">
                <a16:creationId xmlns:a16="http://schemas.microsoft.com/office/drawing/2014/main" id="{40A8B144-9BB9-8AD5-9D40-6B31350AE69C}"/>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820400" y="2133600"/>
            <a:ext cx="1244978" cy="1829357"/>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descr="A pile of money bills&#10;&#10;Description automatically generated">
            <a:extLst>
              <a:ext uri="{FF2B5EF4-FFF2-40B4-BE49-F238E27FC236}">
                <a16:creationId xmlns:a16="http://schemas.microsoft.com/office/drawing/2014/main" id="{CA09B0F6-7AAE-C4E0-7E60-39FB1F331C6D}"/>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883936" y="4564133"/>
            <a:ext cx="2209800" cy="165378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5852411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FE3A7EF8-80B9-4120-A37C-F3D3A1F2B8AF}"/>
              </a:ext>
            </a:extLst>
          </p:cNvPr>
          <p:cNvSpPr>
            <a:spLocks noGrp="1"/>
          </p:cNvSpPr>
          <p:nvPr>
            <p:ph type="title"/>
          </p:nvPr>
        </p:nvSpPr>
        <p:spPr/>
        <p:txBody>
          <a:bodyPr/>
          <a:lstStyle/>
          <a:p>
            <a:r>
              <a:rPr lang="en-US" dirty="0">
                <a:solidFill>
                  <a:schemeClr val="accent6"/>
                </a:solidFill>
              </a:rPr>
              <a:t>Ways to Gamble Include:</a:t>
            </a:r>
          </a:p>
        </p:txBody>
      </p:sp>
      <p:sp>
        <p:nvSpPr>
          <p:cNvPr id="8" name="Content Placeholder 7">
            <a:extLst>
              <a:ext uri="{FF2B5EF4-FFF2-40B4-BE49-F238E27FC236}">
                <a16:creationId xmlns:a16="http://schemas.microsoft.com/office/drawing/2014/main" id="{8011E9F0-BBF4-40D5-BCD9-A9BE182F6BED}"/>
              </a:ext>
            </a:extLst>
          </p:cNvPr>
          <p:cNvSpPr>
            <a:spLocks noGrp="1"/>
          </p:cNvSpPr>
          <p:nvPr>
            <p:ph sz="half" idx="2"/>
          </p:nvPr>
        </p:nvSpPr>
        <p:spPr>
          <a:xfrm>
            <a:off x="609600" y="1600200"/>
            <a:ext cx="5386917" cy="4525963"/>
          </a:xfrm>
        </p:spPr>
        <p:txBody>
          <a:bodyPr>
            <a:normAutofit/>
          </a:bodyPr>
          <a:lstStyle/>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Cards</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Dice</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Bingo</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Lotteries</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Casino games</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Dominos</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Flipping coins</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Games of skills</a:t>
            </a:r>
            <a:endParaRPr lang="en-US" sz="2800" b="0" i="0" dirty="0">
              <a:solidFill>
                <a:srgbClr val="000000"/>
              </a:solidFill>
              <a:effectLst/>
              <a:cs typeface="Aptos Serif" panose="02020604070405020304" pitchFamily="18" charset="0"/>
            </a:endParaRPr>
          </a:p>
          <a:p>
            <a:endParaRPr lang="en-US" dirty="0"/>
          </a:p>
        </p:txBody>
      </p:sp>
      <p:sp>
        <p:nvSpPr>
          <p:cNvPr id="10" name="Content Placeholder 9">
            <a:extLst>
              <a:ext uri="{FF2B5EF4-FFF2-40B4-BE49-F238E27FC236}">
                <a16:creationId xmlns:a16="http://schemas.microsoft.com/office/drawing/2014/main" id="{B79B0D69-E7AB-423D-8BA3-5B22A31F153B}"/>
              </a:ext>
            </a:extLst>
          </p:cNvPr>
          <p:cNvSpPr>
            <a:spLocks noGrp="1"/>
          </p:cNvSpPr>
          <p:nvPr>
            <p:ph sz="quarter" idx="4"/>
          </p:nvPr>
        </p:nvSpPr>
        <p:spPr>
          <a:xfrm>
            <a:off x="6193368" y="1600200"/>
            <a:ext cx="5389033" cy="4525962"/>
          </a:xfrm>
        </p:spPr>
        <p:txBody>
          <a:bodyPr>
            <a:normAutofit/>
          </a:bodyPr>
          <a:lstStyle/>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Pull tabs</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Raffles</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Stocks</a:t>
            </a:r>
            <a:r>
              <a:rPr lang="en-US" sz="800" b="0" i="0" u="none" strike="noStrike" dirty="0">
                <a:solidFill>
                  <a:srgbClr val="000000"/>
                </a:solidFill>
                <a:effectLst/>
                <a:cs typeface="Aptos Serif" panose="02020604070405020304" pitchFamily="18" charset="0"/>
              </a:rPr>
              <a:t> </a:t>
            </a:r>
            <a:r>
              <a:rPr lang="en-US" sz="2800" b="0" i="0" u="none" strike="noStrike" dirty="0">
                <a:solidFill>
                  <a:srgbClr val="000000"/>
                </a:solidFill>
                <a:effectLst/>
                <a:cs typeface="Aptos Serif" panose="02020604070405020304" pitchFamily="18" charset="0"/>
              </a:rPr>
              <a:t>/</a:t>
            </a:r>
            <a:r>
              <a:rPr lang="en-US" sz="800" b="0" i="0" u="none" strike="noStrike" dirty="0">
                <a:solidFill>
                  <a:srgbClr val="000000"/>
                </a:solidFill>
                <a:effectLst/>
                <a:cs typeface="Aptos Serif" panose="02020604070405020304" pitchFamily="18" charset="0"/>
              </a:rPr>
              <a:t> </a:t>
            </a:r>
            <a:r>
              <a:rPr lang="en-US" sz="2800" b="0" i="0" u="none" strike="noStrike" dirty="0">
                <a:solidFill>
                  <a:srgbClr val="000000"/>
                </a:solidFill>
                <a:effectLst/>
                <a:cs typeface="Aptos Serif" panose="02020604070405020304" pitchFamily="18" charset="0"/>
              </a:rPr>
              <a:t>Day Trading</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Sports betting</a:t>
            </a:r>
            <a:r>
              <a:rPr lang="en-US" sz="2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Racing:</a:t>
            </a:r>
            <a:r>
              <a:rPr lang="en-US" sz="2800"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Horses</a:t>
            </a:r>
            <a:r>
              <a:rPr lang="en-US" sz="2400"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Cars</a:t>
            </a:r>
            <a:r>
              <a:rPr lang="en-US" sz="2400"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Dogs</a:t>
            </a:r>
            <a:r>
              <a:rPr lang="en-US" sz="2400" b="0" i="0" dirty="0">
                <a:solidFill>
                  <a:srgbClr val="000000"/>
                </a:solidFill>
                <a:effectLst/>
                <a:cs typeface="Aptos Serif" panose="02020604070405020304" pitchFamily="18" charset="0"/>
              </a:rPr>
              <a:t>​</a:t>
            </a:r>
          </a:p>
          <a:p>
            <a:endParaRPr lang="en-US" dirty="0"/>
          </a:p>
        </p:txBody>
      </p:sp>
      <p:sp>
        <p:nvSpPr>
          <p:cNvPr id="12" name="Slide Number Placeholder 11">
            <a:extLst>
              <a:ext uri="{FF2B5EF4-FFF2-40B4-BE49-F238E27FC236}">
                <a16:creationId xmlns:a16="http://schemas.microsoft.com/office/drawing/2014/main" id="{71B31108-454A-4983-9BC5-BE7DED7C0738}"/>
              </a:ext>
            </a:extLst>
          </p:cNvPr>
          <p:cNvSpPr>
            <a:spLocks noGrp="1"/>
          </p:cNvSpPr>
          <p:nvPr>
            <p:ph type="sldNum" sz="quarter"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white"/>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3</a:t>
            </a:fld>
            <a:endParaRPr kumimoji="0" lang="en-US" sz="1200" b="1" i="0" u="none" strike="noStrike" kern="1200" cap="none" spc="0" normalizeH="0" baseline="0" noProof="0" dirty="0">
              <a:ln>
                <a:noFill/>
              </a:ln>
              <a:solidFill>
                <a:prstClr val="white"/>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322786600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40055C-CDDE-EC1B-2A9E-C60BAC747EBD}"/>
              </a:ext>
            </a:extLst>
          </p:cNvPr>
          <p:cNvSpPr>
            <a:spLocks noGrp="1"/>
          </p:cNvSpPr>
          <p:nvPr>
            <p:ph type="title"/>
          </p:nvPr>
        </p:nvSpPr>
        <p:spPr>
          <a:xfrm>
            <a:off x="2743200" y="838200"/>
            <a:ext cx="8839201" cy="762000"/>
          </a:xfrm>
        </p:spPr>
        <p:txBody>
          <a:bodyPr anchor="t"/>
          <a:lstStyle/>
          <a:p>
            <a:pPr algn="ctr"/>
            <a:r>
              <a:rPr lang="en-US" sz="3800" dirty="0">
                <a:solidFill>
                  <a:schemeClr val="accent6"/>
                </a:solidFill>
                <a:latin typeface="Arial" panose="020B0604020202020204" pitchFamily="34" charset="0"/>
                <a:cs typeface="Arial" panose="020B0604020202020204" pitchFamily="34" charset="0"/>
              </a:rPr>
              <a:t>Why do people gamble?</a:t>
            </a:r>
            <a:br>
              <a:rPr lang="en-US" sz="9600" dirty="0">
                <a:solidFill>
                  <a:schemeClr val="accent6"/>
                </a:solidFill>
                <a:latin typeface="Arial" panose="020B0604020202020204" pitchFamily="34" charset="0"/>
                <a:cs typeface="Arial" panose="020B0604020202020204" pitchFamily="34" charset="0"/>
              </a:rPr>
            </a:br>
            <a:endParaRPr lang="en-US" dirty="0">
              <a:solidFill>
                <a:schemeClr val="accent6"/>
              </a:solidFill>
            </a:endParaRPr>
          </a:p>
        </p:txBody>
      </p:sp>
      <p:sp>
        <p:nvSpPr>
          <p:cNvPr id="6" name="Content Placeholder 5">
            <a:extLst>
              <a:ext uri="{FF2B5EF4-FFF2-40B4-BE49-F238E27FC236}">
                <a16:creationId xmlns:a16="http://schemas.microsoft.com/office/drawing/2014/main" id="{39D73C52-9287-97E1-8655-B5B3B94398B1}"/>
              </a:ext>
            </a:extLst>
          </p:cNvPr>
          <p:cNvSpPr>
            <a:spLocks noGrp="1"/>
          </p:cNvSpPr>
          <p:nvPr>
            <p:ph sz="quarter" idx="4"/>
          </p:nvPr>
        </p:nvSpPr>
        <p:spPr>
          <a:xfrm>
            <a:off x="5791200" y="2286001"/>
            <a:ext cx="4724401" cy="4297044"/>
          </a:xfrm>
        </p:spPr>
        <p:txBody>
          <a:bodyPr>
            <a:normAutofit fontScale="62500" lnSpcReduction="20000"/>
          </a:bodyPr>
          <a:lstStyle/>
          <a:p>
            <a:pPr lvl="2"/>
            <a:r>
              <a:rPr lang="en-US" sz="5500" dirty="0">
                <a:solidFill>
                  <a:schemeClr val="tx1"/>
                </a:solidFill>
                <a:cs typeface="Arial" panose="020B0604020202020204" pitchFamily="34" charset="0"/>
              </a:rPr>
              <a:t>Excitement</a:t>
            </a:r>
          </a:p>
          <a:p>
            <a:pPr marL="0" indent="0">
              <a:buNone/>
            </a:pPr>
            <a:r>
              <a:rPr lang="en-US" sz="4400" dirty="0">
                <a:solidFill>
                  <a:schemeClr val="tx1"/>
                </a:solidFill>
                <a:cs typeface="Arial" panose="020B0604020202020204" pitchFamily="34" charset="0"/>
              </a:rPr>
              <a:t>                                         </a:t>
            </a:r>
          </a:p>
          <a:p>
            <a:pPr lvl="2"/>
            <a:r>
              <a:rPr lang="en-US" sz="5500" dirty="0">
                <a:solidFill>
                  <a:schemeClr val="tx1"/>
                </a:solidFill>
                <a:cs typeface="Arial" panose="020B0604020202020204" pitchFamily="34" charset="0"/>
              </a:rPr>
              <a:t>Entertainment</a:t>
            </a:r>
          </a:p>
          <a:p>
            <a:pPr marL="0" indent="0">
              <a:buNone/>
            </a:pPr>
            <a:r>
              <a:rPr lang="en-US" sz="4400" dirty="0">
                <a:solidFill>
                  <a:schemeClr val="tx1"/>
                </a:solidFill>
                <a:cs typeface="Arial" panose="020B0604020202020204" pitchFamily="34" charset="0"/>
              </a:rPr>
              <a:t>                        </a:t>
            </a:r>
          </a:p>
          <a:p>
            <a:pPr lvl="2"/>
            <a:r>
              <a:rPr lang="en-US" sz="5500" dirty="0">
                <a:solidFill>
                  <a:schemeClr val="tx1"/>
                </a:solidFill>
                <a:cs typeface="Arial" panose="020B0604020202020204" pitchFamily="34" charset="0"/>
              </a:rPr>
              <a:t>Escape</a:t>
            </a:r>
          </a:p>
          <a:p>
            <a:pPr marL="0" indent="0">
              <a:buNone/>
            </a:pPr>
            <a:r>
              <a:rPr lang="en-US" sz="4400" dirty="0">
                <a:solidFill>
                  <a:schemeClr val="tx1"/>
                </a:solidFill>
                <a:cs typeface="Arial" panose="020B0604020202020204" pitchFamily="34" charset="0"/>
              </a:rPr>
              <a:t>             </a:t>
            </a:r>
          </a:p>
          <a:p>
            <a:pPr lvl="2"/>
            <a:r>
              <a:rPr lang="en-US" sz="5500" dirty="0">
                <a:solidFill>
                  <a:schemeClr val="tx1"/>
                </a:solidFill>
                <a:cs typeface="Arial" panose="020B0604020202020204" pitchFamily="34" charset="0"/>
              </a:rPr>
              <a:t>Economics</a:t>
            </a:r>
          </a:p>
          <a:p>
            <a:pPr marL="0" indent="0">
              <a:buNone/>
            </a:pPr>
            <a:r>
              <a:rPr lang="en-US" sz="4400" dirty="0">
                <a:solidFill>
                  <a:schemeClr val="tx1"/>
                </a:solidFill>
                <a:cs typeface="Arial" panose="020B0604020202020204" pitchFamily="34" charset="0"/>
              </a:rPr>
              <a:t>          </a:t>
            </a:r>
          </a:p>
          <a:p>
            <a:pPr lvl="2"/>
            <a:r>
              <a:rPr lang="en-US" sz="5500" dirty="0">
                <a:solidFill>
                  <a:schemeClr val="tx1"/>
                </a:solidFill>
                <a:cs typeface="Arial" panose="020B0604020202020204" pitchFamily="34" charset="0"/>
              </a:rPr>
              <a:t>Ego</a:t>
            </a:r>
            <a:endParaRPr lang="en-US" sz="5500" dirty="0">
              <a:solidFill>
                <a:schemeClr val="tx1"/>
              </a:solidFill>
            </a:endParaRPr>
          </a:p>
          <a:p>
            <a:endParaRPr lang="en-US" dirty="0"/>
          </a:p>
        </p:txBody>
      </p:sp>
      <p:sp>
        <p:nvSpPr>
          <p:cNvPr id="7" name="Slide Number Placeholder 6">
            <a:extLst>
              <a:ext uri="{FF2B5EF4-FFF2-40B4-BE49-F238E27FC236}">
                <a16:creationId xmlns:a16="http://schemas.microsoft.com/office/drawing/2014/main" id="{5AC0188D-0B8A-CD02-4B41-5B271A4B9A8F}"/>
              </a:ext>
            </a:extLst>
          </p:cNvPr>
          <p:cNvSpPr>
            <a:spLocks noGrp="1"/>
          </p:cNvSpPr>
          <p:nvPr>
            <p:ph type="sldNum" sz="quarter"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4</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pic>
        <p:nvPicPr>
          <p:cNvPr id="8" name="Content Placeholder 6" descr="Pile of American dollar banknotes">
            <a:extLst>
              <a:ext uri="{FF2B5EF4-FFF2-40B4-BE49-F238E27FC236}">
                <a16:creationId xmlns:a16="http://schemas.microsoft.com/office/drawing/2014/main" id="{3631D493-3D22-BF2A-D9B9-1F94BB2BCDE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20160" r="12948"/>
          <a:stretch/>
        </p:blipFill>
        <p:spPr>
          <a:xfrm>
            <a:off x="0" y="1"/>
            <a:ext cx="4953000" cy="6857999"/>
          </a:xfrm>
          <a:custGeom>
            <a:avLst/>
            <a:gdLst/>
            <a:ahLst/>
            <a:cxnLst/>
            <a:rect l="l" t="t" r="r" b="b"/>
            <a:pathLst>
              <a:path w="6116569" h="6879321">
                <a:moveTo>
                  <a:pt x="0" y="0"/>
                </a:moveTo>
                <a:lnTo>
                  <a:pt x="2935851" y="0"/>
                </a:lnTo>
                <a:cubicBezTo>
                  <a:pt x="3035710" y="10660"/>
                  <a:pt x="3138421" y="17767"/>
                  <a:pt x="3238280" y="31980"/>
                </a:cubicBezTo>
                <a:cubicBezTo>
                  <a:pt x="3817462" y="106602"/>
                  <a:pt x="3127009" y="277163"/>
                  <a:pt x="3660541" y="550772"/>
                </a:cubicBezTo>
                <a:cubicBezTo>
                  <a:pt x="3706191" y="575645"/>
                  <a:pt x="3757546" y="579199"/>
                  <a:pt x="3808902" y="589860"/>
                </a:cubicBezTo>
                <a:cubicBezTo>
                  <a:pt x="4008620" y="625393"/>
                  <a:pt x="4211192" y="618286"/>
                  <a:pt x="4413762" y="625393"/>
                </a:cubicBezTo>
                <a:cubicBezTo>
                  <a:pt x="4465118" y="628946"/>
                  <a:pt x="4525033" y="625393"/>
                  <a:pt x="4567830" y="721333"/>
                </a:cubicBezTo>
                <a:cubicBezTo>
                  <a:pt x="4425175" y="724888"/>
                  <a:pt x="4305344" y="731994"/>
                  <a:pt x="4171247" y="792401"/>
                </a:cubicBezTo>
                <a:cubicBezTo>
                  <a:pt x="4239722" y="859916"/>
                  <a:pt x="4322462" y="795955"/>
                  <a:pt x="4376671" y="842148"/>
                </a:cubicBezTo>
                <a:cubicBezTo>
                  <a:pt x="4428027" y="888342"/>
                  <a:pt x="4470824" y="891896"/>
                  <a:pt x="4527887" y="813722"/>
                </a:cubicBezTo>
                <a:cubicBezTo>
                  <a:pt x="4556417" y="774634"/>
                  <a:pt x="4604920" y="778187"/>
                  <a:pt x="4633452" y="799508"/>
                </a:cubicBezTo>
                <a:cubicBezTo>
                  <a:pt x="4781813" y="913216"/>
                  <a:pt x="4778960" y="909662"/>
                  <a:pt x="4947293" y="870576"/>
                </a:cubicBezTo>
                <a:cubicBezTo>
                  <a:pt x="5055712" y="845701"/>
                  <a:pt x="5166983" y="806615"/>
                  <a:pt x="5263988" y="820828"/>
                </a:cubicBezTo>
                <a:cubicBezTo>
                  <a:pt x="5275401" y="867022"/>
                  <a:pt x="5263988" y="888342"/>
                  <a:pt x="5249723" y="895449"/>
                </a:cubicBezTo>
                <a:cubicBezTo>
                  <a:pt x="5021475" y="1005604"/>
                  <a:pt x="4975825" y="1122864"/>
                  <a:pt x="4744723" y="1197485"/>
                </a:cubicBezTo>
                <a:cubicBezTo>
                  <a:pt x="4724751" y="1268552"/>
                  <a:pt x="4807491" y="1275660"/>
                  <a:pt x="4767548" y="1346727"/>
                </a:cubicBezTo>
                <a:cubicBezTo>
                  <a:pt x="4693367" y="1407134"/>
                  <a:pt x="4610627" y="1346727"/>
                  <a:pt x="4539299" y="1421348"/>
                </a:cubicBezTo>
                <a:cubicBezTo>
                  <a:pt x="4550712" y="1471094"/>
                  <a:pt x="4610627" y="1432008"/>
                  <a:pt x="4607773" y="1485309"/>
                </a:cubicBezTo>
                <a:cubicBezTo>
                  <a:pt x="4604920" y="1517288"/>
                  <a:pt x="4593508" y="1527948"/>
                  <a:pt x="4579242" y="1535055"/>
                </a:cubicBezTo>
                <a:cubicBezTo>
                  <a:pt x="4776107" y="1538608"/>
                  <a:pt x="5383820" y="1574142"/>
                  <a:pt x="5278255" y="1609676"/>
                </a:cubicBezTo>
                <a:cubicBezTo>
                  <a:pt x="5418057" y="1698511"/>
                  <a:pt x="5623481" y="1609676"/>
                  <a:pt x="5771843" y="1630997"/>
                </a:cubicBezTo>
                <a:cubicBezTo>
                  <a:pt x="5925911" y="1652316"/>
                  <a:pt x="6171278" y="1719830"/>
                  <a:pt x="6105656" y="1748257"/>
                </a:cubicBezTo>
                <a:cubicBezTo>
                  <a:pt x="6031475" y="1780238"/>
                  <a:pt x="5766136" y="2146235"/>
                  <a:pt x="5691955" y="2167555"/>
                </a:cubicBezTo>
                <a:cubicBezTo>
                  <a:pt x="5606362" y="2188875"/>
                  <a:pt x="5589243" y="2217302"/>
                  <a:pt x="5475118" y="2348776"/>
                </a:cubicBezTo>
                <a:cubicBezTo>
                  <a:pt x="5398085" y="2437610"/>
                  <a:pt x="5709074" y="2238623"/>
                  <a:pt x="5826051" y="2291922"/>
                </a:cubicBezTo>
                <a:cubicBezTo>
                  <a:pt x="5868848" y="2309690"/>
                  <a:pt x="5552153" y="2554872"/>
                  <a:pt x="5552153" y="2597513"/>
                </a:cubicBezTo>
                <a:cubicBezTo>
                  <a:pt x="5549300" y="2640153"/>
                  <a:pt x="5577831" y="2647260"/>
                  <a:pt x="5603508" y="2647260"/>
                </a:cubicBezTo>
                <a:cubicBezTo>
                  <a:pt x="5660571" y="2647260"/>
                  <a:pt x="5640599" y="2686346"/>
                  <a:pt x="5700515" y="2679240"/>
                </a:cubicBezTo>
                <a:cubicBezTo>
                  <a:pt x="5523622" y="2800055"/>
                  <a:pt x="5418057" y="2778734"/>
                  <a:pt x="5246870" y="2888889"/>
                </a:cubicBezTo>
                <a:cubicBezTo>
                  <a:pt x="5164130" y="2942189"/>
                  <a:pt x="4921615" y="3119857"/>
                  <a:pt x="4836022" y="3169605"/>
                </a:cubicBezTo>
                <a:cubicBezTo>
                  <a:pt x="4801785" y="3187371"/>
                  <a:pt x="4758988" y="3173158"/>
                  <a:pt x="4736163" y="3233565"/>
                </a:cubicBezTo>
                <a:cubicBezTo>
                  <a:pt x="4770400" y="3279759"/>
                  <a:pt x="4816050" y="3254885"/>
                  <a:pt x="4853141" y="3233565"/>
                </a:cubicBezTo>
                <a:cubicBezTo>
                  <a:pt x="4944440" y="3176711"/>
                  <a:pt x="4935881" y="3190925"/>
                  <a:pt x="4944440" y="3226459"/>
                </a:cubicBezTo>
                <a:cubicBezTo>
                  <a:pt x="4972972" y="3350827"/>
                  <a:pt x="5044300" y="3308186"/>
                  <a:pt x="5109921" y="3283313"/>
                </a:cubicBezTo>
                <a:cubicBezTo>
                  <a:pt x="5303932" y="3208692"/>
                  <a:pt x="5500797" y="3215799"/>
                  <a:pt x="5694809" y="3141178"/>
                </a:cubicBezTo>
                <a:cubicBezTo>
                  <a:pt x="5714781" y="3134070"/>
                  <a:pt x="5612068" y="3283313"/>
                  <a:pt x="5566419" y="3301079"/>
                </a:cubicBezTo>
                <a:cubicBezTo>
                  <a:pt x="5515063" y="3322399"/>
                  <a:pt x="5452294" y="3311739"/>
                  <a:pt x="5415203" y="3397020"/>
                </a:cubicBezTo>
                <a:cubicBezTo>
                  <a:pt x="5477972" y="3414787"/>
                  <a:pt x="5552153" y="3372147"/>
                  <a:pt x="5612068" y="3432554"/>
                </a:cubicBezTo>
                <a:cubicBezTo>
                  <a:pt x="5469413" y="3528494"/>
                  <a:pt x="5329610" y="3535601"/>
                  <a:pt x="5206927" y="3599562"/>
                </a:cubicBezTo>
                <a:cubicBezTo>
                  <a:pt x="5192661" y="3706163"/>
                  <a:pt x="5272548" y="3663523"/>
                  <a:pt x="5301079" y="3723930"/>
                </a:cubicBezTo>
                <a:cubicBezTo>
                  <a:pt x="5072830" y="3844745"/>
                  <a:pt x="4564977" y="4232062"/>
                  <a:pt x="4507915" y="4306683"/>
                </a:cubicBezTo>
                <a:cubicBezTo>
                  <a:pt x="4390937" y="4463031"/>
                  <a:pt x="3900202" y="4562525"/>
                  <a:pt x="3982942" y="4587399"/>
                </a:cubicBezTo>
                <a:cubicBezTo>
                  <a:pt x="4051417" y="4608719"/>
                  <a:pt x="4119891" y="4587399"/>
                  <a:pt x="4185513" y="4541205"/>
                </a:cubicBezTo>
                <a:cubicBezTo>
                  <a:pt x="4291078" y="4466584"/>
                  <a:pt x="5010062" y="4523438"/>
                  <a:pt x="5212633" y="4455924"/>
                </a:cubicBezTo>
                <a:cubicBezTo>
                  <a:pt x="5241164" y="4445264"/>
                  <a:pt x="5283960" y="4409730"/>
                  <a:pt x="5312492" y="4473691"/>
                </a:cubicBezTo>
                <a:cubicBezTo>
                  <a:pt x="5098508" y="4704659"/>
                  <a:pt x="4833169" y="4654913"/>
                  <a:pt x="4596361" y="4818368"/>
                </a:cubicBezTo>
                <a:cubicBezTo>
                  <a:pt x="4684807" y="4917861"/>
                  <a:pt x="4776107" y="4907202"/>
                  <a:pt x="4873113" y="4885882"/>
                </a:cubicBezTo>
                <a:cubicBezTo>
                  <a:pt x="4895938" y="4878775"/>
                  <a:pt x="4930175" y="4871668"/>
                  <a:pt x="4935881" y="4914309"/>
                </a:cubicBezTo>
                <a:cubicBezTo>
                  <a:pt x="4941587" y="4967609"/>
                  <a:pt x="4898790" y="4978270"/>
                  <a:pt x="4873113" y="5003143"/>
                </a:cubicBezTo>
                <a:cubicBezTo>
                  <a:pt x="4833169" y="5038676"/>
                  <a:pt x="4773254" y="4999590"/>
                  <a:pt x="4721898" y="5095530"/>
                </a:cubicBezTo>
                <a:cubicBezTo>
                  <a:pt x="4873113" y="5067104"/>
                  <a:pt x="4998650" y="5020910"/>
                  <a:pt x="5132745" y="4949842"/>
                </a:cubicBezTo>
                <a:cubicBezTo>
                  <a:pt x="5121333" y="5006696"/>
                  <a:pt x="5081390" y="5035123"/>
                  <a:pt x="5101362" y="5081317"/>
                </a:cubicBezTo>
                <a:cubicBezTo>
                  <a:pt x="5118480" y="5116850"/>
                  <a:pt x="5164130" y="5131063"/>
                  <a:pt x="5138452" y="5198578"/>
                </a:cubicBezTo>
                <a:cubicBezTo>
                  <a:pt x="5067125" y="5273199"/>
                  <a:pt x="4967265" y="5258986"/>
                  <a:pt x="4904497" y="5362033"/>
                </a:cubicBezTo>
                <a:cubicBezTo>
                  <a:pt x="4818903" y="5507721"/>
                  <a:pt x="4684807" y="5564575"/>
                  <a:pt x="4579242" y="5674729"/>
                </a:cubicBezTo>
                <a:cubicBezTo>
                  <a:pt x="4545005" y="5713816"/>
                  <a:pt x="4313903" y="5841738"/>
                  <a:pt x="4253988" y="5884379"/>
                </a:cubicBezTo>
                <a:cubicBezTo>
                  <a:pt x="4168395" y="5944786"/>
                  <a:pt x="4071389" y="5966106"/>
                  <a:pt x="3985795" y="6069153"/>
                </a:cubicBezTo>
                <a:cubicBezTo>
                  <a:pt x="4065682" y="6086921"/>
                  <a:pt x="4134157" y="5990979"/>
                  <a:pt x="4231163" y="6030066"/>
                </a:cubicBezTo>
                <a:cubicBezTo>
                  <a:pt x="4074242" y="6133114"/>
                  <a:pt x="3931586" y="6182861"/>
                  <a:pt x="3814609" y="6317889"/>
                </a:cubicBezTo>
                <a:cubicBezTo>
                  <a:pt x="3800343" y="6335656"/>
                  <a:pt x="3771812" y="6332102"/>
                  <a:pt x="3751840" y="6339209"/>
                </a:cubicBezTo>
                <a:cubicBezTo>
                  <a:pt x="3529298" y="6406723"/>
                  <a:pt x="3309608" y="6467130"/>
                  <a:pt x="3089919" y="6563071"/>
                </a:cubicBezTo>
                <a:cubicBezTo>
                  <a:pt x="3041416" y="6584392"/>
                  <a:pt x="2955823" y="6595052"/>
                  <a:pt x="2961529" y="6662566"/>
                </a:cubicBezTo>
                <a:cubicBezTo>
                  <a:pt x="2972941" y="6765613"/>
                  <a:pt x="3055681" y="6687439"/>
                  <a:pt x="3107038" y="6673226"/>
                </a:cubicBezTo>
                <a:cubicBezTo>
                  <a:pt x="3269664" y="6634138"/>
                  <a:pt x="3432292" y="6570178"/>
                  <a:pt x="3594919" y="6591499"/>
                </a:cubicBezTo>
                <a:cubicBezTo>
                  <a:pt x="3483648" y="6637693"/>
                  <a:pt x="3372376" y="6680332"/>
                  <a:pt x="3261106" y="6726527"/>
                </a:cubicBezTo>
                <a:cubicBezTo>
                  <a:pt x="3386642" y="6705206"/>
                  <a:pt x="3495061" y="6786934"/>
                  <a:pt x="3620597" y="6740740"/>
                </a:cubicBezTo>
                <a:cubicBezTo>
                  <a:pt x="3660541" y="6726527"/>
                  <a:pt x="3700484" y="6765613"/>
                  <a:pt x="3703337" y="6826020"/>
                </a:cubicBezTo>
                <a:cubicBezTo>
                  <a:pt x="3706191" y="6847340"/>
                  <a:pt x="3700484" y="6865108"/>
                  <a:pt x="3689072" y="6879321"/>
                </a:cubicBezTo>
                <a:lnTo>
                  <a:pt x="0" y="6879321"/>
                </a:lnTo>
                <a:close/>
              </a:path>
            </a:pathLst>
          </a:custGeom>
        </p:spPr>
      </p:pic>
    </p:spTree>
    <p:extLst>
      <p:ext uri="{BB962C8B-B14F-4D97-AF65-F5344CB8AC3E}">
        <p14:creationId xmlns:p14="http://schemas.microsoft.com/office/powerpoint/2010/main" val="110177820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037E13-5511-0E08-A2E3-4CA478709906}"/>
              </a:ext>
            </a:extLst>
          </p:cNvPr>
          <p:cNvSpPr>
            <a:spLocks noGrp="1"/>
          </p:cNvSpPr>
          <p:nvPr>
            <p:ph type="title"/>
          </p:nvPr>
        </p:nvSpPr>
        <p:spPr/>
        <p:txBody>
          <a:bodyPr/>
          <a:lstStyle/>
          <a:p>
            <a:r>
              <a:rPr lang="en-US" dirty="0">
                <a:solidFill>
                  <a:schemeClr val="accent6"/>
                </a:solidFill>
              </a:rPr>
              <a:t>What is Disordered Gambling?</a:t>
            </a:r>
          </a:p>
        </p:txBody>
      </p:sp>
      <p:sp>
        <p:nvSpPr>
          <p:cNvPr id="3" name="Content Placeholder 2">
            <a:extLst>
              <a:ext uri="{FF2B5EF4-FFF2-40B4-BE49-F238E27FC236}">
                <a16:creationId xmlns:a16="http://schemas.microsoft.com/office/drawing/2014/main" id="{2FBC18FB-F4E0-9EB5-8923-EE507F6C22A4}"/>
              </a:ext>
            </a:extLst>
          </p:cNvPr>
          <p:cNvSpPr>
            <a:spLocks noGrp="1"/>
          </p:cNvSpPr>
          <p:nvPr>
            <p:ph idx="1"/>
          </p:nvPr>
        </p:nvSpPr>
        <p:spPr>
          <a:xfrm>
            <a:off x="609600" y="2286000"/>
            <a:ext cx="6858000" cy="4038600"/>
          </a:xfrm>
        </p:spPr>
        <p:txBody>
          <a:bodyPr>
            <a:normAutofit/>
          </a:bodyPr>
          <a:lstStyle/>
          <a:p>
            <a:pPr algn="l" rtl="0" fontAlgn="base">
              <a:lnSpc>
                <a:spcPct val="100000"/>
              </a:lnSpc>
              <a:spcBef>
                <a:spcPts val="0"/>
              </a:spcBef>
              <a:buFont typeface="Arial" panose="020B0604020202020204" pitchFamily="34" charset="0"/>
              <a:buChar char="•"/>
            </a:pPr>
            <a:r>
              <a:rPr lang="en-US" sz="2600" b="0" i="0" u="none" strike="noStrike" dirty="0">
                <a:solidFill>
                  <a:srgbClr val="000000"/>
                </a:solidFill>
                <a:effectLst/>
                <a:cs typeface="Aptos Serif" panose="02020604070405020304" pitchFamily="18" charset="0"/>
              </a:rPr>
              <a:t>It is identified as a </a:t>
            </a:r>
            <a:r>
              <a:rPr lang="en-US" sz="2600" b="0" i="0" u="sng" dirty="0">
                <a:solidFill>
                  <a:srgbClr val="000000"/>
                </a:solidFill>
                <a:effectLst/>
                <a:cs typeface="Aptos Serif" panose="02020604070405020304" pitchFamily="18" charset="0"/>
              </a:rPr>
              <a:t>Behavioral Addiction Disorder</a:t>
            </a:r>
            <a:r>
              <a:rPr lang="en-US" sz="2600" b="0" i="0" u="none" strike="noStrike" dirty="0">
                <a:solidFill>
                  <a:srgbClr val="000000"/>
                </a:solidFill>
                <a:effectLst/>
                <a:cs typeface="Aptos Serif" panose="02020604070405020304" pitchFamily="18" charset="0"/>
              </a:rPr>
              <a:t> in the DSM</a:t>
            </a:r>
            <a:r>
              <a:rPr lang="en-US" sz="800" b="0" i="0" u="none" strike="noStrike" dirty="0">
                <a:solidFill>
                  <a:srgbClr val="000000"/>
                </a:solidFill>
                <a:effectLst/>
                <a:cs typeface="Aptos Serif" panose="02020604070405020304" pitchFamily="18" charset="0"/>
              </a:rPr>
              <a:t> </a:t>
            </a:r>
            <a:r>
              <a:rPr lang="en-US" sz="2600" b="0" i="0" u="none" strike="noStrike" dirty="0">
                <a:solidFill>
                  <a:srgbClr val="000000"/>
                </a:solidFill>
                <a:effectLst/>
                <a:cs typeface="Aptos Serif" panose="02020604070405020304" pitchFamily="18" charset="0"/>
              </a:rPr>
              <a:t>-</a:t>
            </a:r>
            <a:r>
              <a:rPr lang="en-US" sz="800" b="0" i="0" u="none" strike="noStrike" dirty="0">
                <a:solidFill>
                  <a:srgbClr val="000000"/>
                </a:solidFill>
                <a:effectLst/>
                <a:cs typeface="Aptos Serif" panose="02020604070405020304" pitchFamily="18" charset="0"/>
              </a:rPr>
              <a:t> </a:t>
            </a:r>
            <a:r>
              <a:rPr lang="en-US" sz="2600" b="0" i="0" u="none" strike="noStrike" dirty="0">
                <a:solidFill>
                  <a:srgbClr val="000000"/>
                </a:solidFill>
                <a:effectLst/>
                <a:cs typeface="Aptos Serif" panose="02020604070405020304" pitchFamily="18" charset="0"/>
              </a:rPr>
              <a:t>5</a:t>
            </a:r>
            <a:r>
              <a:rPr lang="en-US" sz="800" b="0" i="0" u="none" strike="noStrike" dirty="0">
                <a:solidFill>
                  <a:srgbClr val="000000"/>
                </a:solidFill>
                <a:effectLst/>
                <a:cs typeface="Aptos Serif" panose="02020604070405020304" pitchFamily="18" charset="0"/>
              </a:rPr>
              <a:t>      </a:t>
            </a:r>
          </a:p>
          <a:p>
            <a:pPr marL="0" indent="0" algn="l" rtl="0" fontAlgn="base">
              <a:lnSpc>
                <a:spcPct val="100000"/>
              </a:lnSpc>
              <a:spcBef>
                <a:spcPts val="0"/>
              </a:spcBef>
              <a:buNone/>
            </a:pPr>
            <a:r>
              <a:rPr lang="en-US" sz="800" b="0" i="0" u="none" strike="noStrike" dirty="0">
                <a:solidFill>
                  <a:srgbClr val="000000"/>
                </a:solidFill>
                <a:effectLst/>
                <a:cs typeface="Aptos Serif" panose="02020604070405020304" pitchFamily="18" charset="0"/>
              </a:rPr>
              <a:t>         </a:t>
            </a:r>
          </a:p>
          <a:p>
            <a:pPr algn="l" rtl="0" fontAlgn="base">
              <a:lnSpc>
                <a:spcPct val="100000"/>
              </a:lnSpc>
              <a:buFont typeface="Arial" panose="020B0604020202020204" pitchFamily="34" charset="0"/>
              <a:buChar char="•"/>
            </a:pPr>
            <a:r>
              <a:rPr lang="en-US" sz="2600" b="0" i="0" u="none" strike="noStrike" dirty="0">
                <a:solidFill>
                  <a:srgbClr val="000000"/>
                </a:solidFill>
                <a:effectLst/>
                <a:cs typeface="Aptos Serif" panose="02020604070405020304" pitchFamily="18" charset="0"/>
              </a:rPr>
              <a:t>It is a gambling behavior that causes disruptions in any major area of life:</a:t>
            </a:r>
            <a:r>
              <a:rPr lang="en-US" sz="2400" b="0" i="0" dirty="0">
                <a:solidFill>
                  <a:srgbClr val="000000"/>
                </a:solidFill>
                <a:effectLst/>
                <a:cs typeface="Aptos Serif" panose="02020604070405020304" pitchFamily="18" charset="0"/>
              </a:rPr>
              <a:t>​</a:t>
            </a:r>
            <a:r>
              <a:rPr lang="en-US" sz="400" b="0" i="0" dirty="0">
                <a:solidFill>
                  <a:srgbClr val="000000"/>
                </a:solidFill>
                <a:effectLst/>
                <a:cs typeface="Aptos Serif" panose="02020604070405020304" pitchFamily="18" charset="0"/>
              </a:rPr>
              <a:t>    </a:t>
            </a:r>
          </a:p>
          <a:p>
            <a:pPr marL="0" indent="0" algn="l" rtl="0" fontAlgn="base">
              <a:lnSpc>
                <a:spcPct val="100000"/>
              </a:lnSpc>
              <a:buNone/>
            </a:pPr>
            <a:r>
              <a:rPr lang="en-US" sz="400" b="0" i="0" dirty="0">
                <a:solidFill>
                  <a:srgbClr val="000000"/>
                </a:solidFill>
                <a:effectLst/>
                <a:cs typeface="Aptos Serif" panose="02020604070405020304" pitchFamily="18" charset="0"/>
              </a:rPr>
              <a:t>        </a:t>
            </a:r>
          </a:p>
          <a:p>
            <a:pPr lvl="1"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Psychological</a:t>
            </a:r>
            <a:r>
              <a:rPr lang="en-US" sz="2400" b="0" i="0" dirty="0">
                <a:solidFill>
                  <a:srgbClr val="000000"/>
                </a:solidFill>
                <a:effectLst/>
                <a:cs typeface="Aptos Serif" panose="02020604070405020304" pitchFamily="18" charset="0"/>
              </a:rPr>
              <a:t>​</a:t>
            </a:r>
            <a:r>
              <a:rPr lang="en-US" sz="800" b="0" i="0" dirty="0">
                <a:solidFill>
                  <a:srgbClr val="000000"/>
                </a:solidFill>
                <a:effectLst/>
                <a:cs typeface="Aptos Serif" panose="02020604070405020304" pitchFamily="18" charset="0"/>
              </a:rPr>
              <a:t>    </a:t>
            </a:r>
          </a:p>
          <a:p>
            <a:pPr marL="457200" lvl="1" indent="0" fontAlgn="base">
              <a:lnSpc>
                <a:spcPct val="100000"/>
              </a:lnSpc>
              <a:buNone/>
            </a:pPr>
            <a:r>
              <a:rPr lang="en-US" sz="400" b="0" i="0" dirty="0">
                <a:solidFill>
                  <a:srgbClr val="000000"/>
                </a:solidFill>
                <a:effectLst/>
                <a:cs typeface="Aptos Serif" panose="02020604070405020304" pitchFamily="18" charset="0"/>
              </a:rPr>
              <a:t>       </a:t>
            </a:r>
          </a:p>
          <a:p>
            <a:pPr lvl="1"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Physical</a:t>
            </a:r>
            <a:r>
              <a:rPr lang="en-US" sz="2200" b="0" i="0" dirty="0">
                <a:solidFill>
                  <a:srgbClr val="000000"/>
                </a:solidFill>
                <a:effectLst/>
                <a:cs typeface="Aptos Serif" panose="02020604070405020304" pitchFamily="18" charset="0"/>
              </a:rPr>
              <a:t>​</a:t>
            </a:r>
            <a:r>
              <a:rPr lang="en-US" sz="400" b="0" i="0" dirty="0">
                <a:solidFill>
                  <a:srgbClr val="000000"/>
                </a:solidFill>
                <a:effectLst/>
                <a:cs typeface="Aptos Serif" panose="02020604070405020304" pitchFamily="18" charset="0"/>
              </a:rPr>
              <a:t>      </a:t>
            </a:r>
          </a:p>
          <a:p>
            <a:pPr marL="457200" lvl="1" indent="0" fontAlgn="base">
              <a:lnSpc>
                <a:spcPct val="100000"/>
              </a:lnSpc>
              <a:buNone/>
            </a:pPr>
            <a:r>
              <a:rPr lang="en-US" sz="400" dirty="0">
                <a:solidFill>
                  <a:srgbClr val="000000"/>
                </a:solidFill>
                <a:cs typeface="Aptos Serif" panose="02020604070405020304" pitchFamily="18" charset="0"/>
              </a:rPr>
              <a:t>  </a:t>
            </a:r>
            <a:endParaRPr lang="en-US" sz="2200" b="0" i="0" dirty="0">
              <a:solidFill>
                <a:srgbClr val="000000"/>
              </a:solidFill>
              <a:effectLst/>
              <a:cs typeface="Aptos Serif" panose="02020604070405020304" pitchFamily="18" charset="0"/>
            </a:endParaRPr>
          </a:p>
          <a:p>
            <a:pPr lvl="1"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Social</a:t>
            </a:r>
            <a:r>
              <a:rPr lang="en-US" sz="400" b="0" i="0" u="none" strike="noStrike" dirty="0">
                <a:solidFill>
                  <a:srgbClr val="000000"/>
                </a:solidFill>
                <a:effectLst/>
                <a:cs typeface="Aptos Serif" panose="02020604070405020304" pitchFamily="18" charset="0"/>
              </a:rPr>
              <a:t>      </a:t>
            </a:r>
          </a:p>
          <a:p>
            <a:pPr lvl="1" fontAlgn="base">
              <a:lnSpc>
                <a:spcPct val="100000"/>
              </a:lnSpc>
              <a:buFont typeface="Arial" panose="020B0604020202020204" pitchFamily="34" charset="0"/>
              <a:buChar char="•"/>
            </a:pPr>
            <a:r>
              <a:rPr lang="en-US" sz="400" dirty="0">
                <a:solidFill>
                  <a:srgbClr val="000000"/>
                </a:solidFill>
                <a:cs typeface="Aptos Serif" panose="02020604070405020304" pitchFamily="18" charset="0"/>
              </a:rPr>
              <a:t>  </a:t>
            </a:r>
            <a:r>
              <a:rPr lang="en-US" sz="400"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Vocational</a:t>
            </a:r>
            <a:r>
              <a:rPr lang="en-US" sz="2200" b="0" i="0" u="none" strike="noStrike" dirty="0">
                <a:solidFill>
                  <a:srgbClr val="000000"/>
                </a:solidFill>
                <a:effectLst/>
                <a:cs typeface="Aptos Serif" panose="02020604070405020304" pitchFamily="18" charset="0"/>
              </a:rPr>
              <a:t> </a:t>
            </a:r>
            <a:endParaRPr lang="en-US" sz="2200" b="0" i="0" dirty="0">
              <a:solidFill>
                <a:srgbClr val="000000"/>
              </a:solidFill>
              <a:effectLst/>
              <a:cs typeface="Aptos Serif" panose="02020604070405020304" pitchFamily="18" charset="0"/>
            </a:endParaRPr>
          </a:p>
          <a:p>
            <a:endParaRPr lang="en-US" dirty="0"/>
          </a:p>
        </p:txBody>
      </p:sp>
      <p:sp>
        <p:nvSpPr>
          <p:cNvPr id="4" name="Slide Number Placeholder 3">
            <a:extLst>
              <a:ext uri="{FF2B5EF4-FFF2-40B4-BE49-F238E27FC236}">
                <a16:creationId xmlns:a16="http://schemas.microsoft.com/office/drawing/2014/main" id="{53B25B7F-EE44-0F11-CE1F-BBC25316D9F6}"/>
              </a:ext>
            </a:extLst>
          </p:cNvPr>
          <p:cNvSpPr>
            <a:spLocks noGrp="1"/>
          </p:cNvSpPr>
          <p:nvPr>
            <p:ph type="sldNum" sz="quarter" idx="4"/>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5</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pic>
        <p:nvPicPr>
          <p:cNvPr id="5" name="Picture 2" descr="A circular chart with white text&#10;&#10;Description automatically generated">
            <a:extLst>
              <a:ext uri="{FF2B5EF4-FFF2-40B4-BE49-F238E27FC236}">
                <a16:creationId xmlns:a16="http://schemas.microsoft.com/office/drawing/2014/main" id="{252FB2F4-7C2A-B128-F48A-EF5DD86E52B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001000" y="2598578"/>
            <a:ext cx="3489960" cy="330676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9079324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14774D-0F7F-4968-A620-96F61C4293D4}"/>
              </a:ext>
            </a:extLst>
          </p:cNvPr>
          <p:cNvSpPr>
            <a:spLocks noGrp="1"/>
          </p:cNvSpPr>
          <p:nvPr>
            <p:ph type="title"/>
          </p:nvPr>
        </p:nvSpPr>
        <p:spPr>
          <a:xfrm>
            <a:off x="457200" y="1112837"/>
            <a:ext cx="11125200" cy="960438"/>
          </a:xfrm>
        </p:spPr>
        <p:txBody>
          <a:bodyPr anchor="ctr">
            <a:normAutofit/>
          </a:bodyPr>
          <a:lstStyle/>
          <a:p>
            <a:r>
              <a:rPr lang="en-US" dirty="0">
                <a:solidFill>
                  <a:schemeClr val="accent6"/>
                </a:solidFill>
              </a:rPr>
              <a:t>DSM</a:t>
            </a:r>
            <a:r>
              <a:rPr lang="en-US" sz="800" dirty="0">
                <a:solidFill>
                  <a:schemeClr val="accent6"/>
                </a:solidFill>
              </a:rPr>
              <a:t> </a:t>
            </a:r>
            <a:r>
              <a:rPr lang="en-US" dirty="0">
                <a:solidFill>
                  <a:schemeClr val="accent6"/>
                </a:solidFill>
              </a:rPr>
              <a:t>-</a:t>
            </a:r>
            <a:r>
              <a:rPr lang="en-US" sz="800" dirty="0">
                <a:solidFill>
                  <a:schemeClr val="accent6"/>
                </a:solidFill>
              </a:rPr>
              <a:t> </a:t>
            </a:r>
            <a:r>
              <a:rPr lang="en-US" dirty="0">
                <a:solidFill>
                  <a:schemeClr val="accent6"/>
                </a:solidFill>
              </a:rPr>
              <a:t>5 Risk Factors</a:t>
            </a:r>
          </a:p>
        </p:txBody>
      </p:sp>
      <p:sp>
        <p:nvSpPr>
          <p:cNvPr id="3" name="Content Placeholder 2">
            <a:extLst>
              <a:ext uri="{FF2B5EF4-FFF2-40B4-BE49-F238E27FC236}">
                <a16:creationId xmlns:a16="http://schemas.microsoft.com/office/drawing/2014/main" id="{1FD8C027-4E6E-5859-F5BC-2A3BF9A0682B}"/>
              </a:ext>
            </a:extLst>
          </p:cNvPr>
          <p:cNvSpPr>
            <a:spLocks noGrp="1"/>
          </p:cNvSpPr>
          <p:nvPr>
            <p:ph idx="1"/>
          </p:nvPr>
        </p:nvSpPr>
        <p:spPr>
          <a:xfrm>
            <a:off x="228600" y="2438400"/>
            <a:ext cx="5867400" cy="3779520"/>
          </a:xfrm>
        </p:spPr>
        <p:txBody>
          <a:bodyPr>
            <a:normAutofit/>
          </a:bodyPr>
          <a:lstStyle/>
          <a:p>
            <a:pPr rtl="0" fontAlgn="base">
              <a:lnSpc>
                <a:spcPct val="90000"/>
              </a:lnSpc>
              <a:buFont typeface="Arial" panose="020B0604020202020204" pitchFamily="34" charset="0"/>
              <a:buChar char="•"/>
            </a:pPr>
            <a:r>
              <a:rPr lang="en-US" sz="2800" b="0" i="0" u="none" strike="noStrike" dirty="0">
                <a:solidFill>
                  <a:schemeClr val="tx1"/>
                </a:solidFill>
                <a:effectLst/>
              </a:rPr>
              <a:t>Gambling disorder is often co-occurring with other mental health diagnoses such as:</a:t>
            </a:r>
            <a:r>
              <a:rPr lang="en-US" sz="2800" b="0" i="0" dirty="0">
                <a:solidFill>
                  <a:schemeClr val="tx1"/>
                </a:solidFill>
                <a:effectLst/>
              </a:rPr>
              <a:t>​</a:t>
            </a:r>
          </a:p>
          <a:p>
            <a:pPr marL="0" indent="0" rtl="0" fontAlgn="base">
              <a:lnSpc>
                <a:spcPct val="90000"/>
              </a:lnSpc>
              <a:buNone/>
            </a:pPr>
            <a:r>
              <a:rPr lang="en-US" sz="1000" dirty="0">
                <a:solidFill>
                  <a:schemeClr val="tx1"/>
                </a:solidFill>
              </a:rPr>
              <a:t>      </a:t>
            </a:r>
            <a:endParaRPr lang="en-US" sz="1000" b="0" i="0" dirty="0">
              <a:solidFill>
                <a:schemeClr val="tx1"/>
              </a:solidFill>
              <a:effectLst/>
            </a:endParaRPr>
          </a:p>
          <a:p>
            <a:pPr lvl="1" fontAlgn="base">
              <a:lnSpc>
                <a:spcPct val="90000"/>
              </a:lnSpc>
              <a:buFont typeface="Arial" panose="020B0604020202020204" pitchFamily="34" charset="0"/>
              <a:buChar char="•"/>
            </a:pPr>
            <a:r>
              <a:rPr lang="en-US" sz="2400" b="0" i="0" u="none" strike="noStrike" dirty="0">
                <a:solidFill>
                  <a:schemeClr val="tx1"/>
                </a:solidFill>
                <a:effectLst/>
              </a:rPr>
              <a:t>Antisocial personality disorder</a:t>
            </a:r>
            <a:r>
              <a:rPr lang="en-US" sz="2400" b="0" i="0" dirty="0">
                <a:solidFill>
                  <a:schemeClr val="tx1"/>
                </a:solidFill>
                <a:effectLst/>
              </a:rPr>
              <a:t>​</a:t>
            </a:r>
          </a:p>
          <a:p>
            <a:pPr marL="457200" lvl="1" indent="0" fontAlgn="base">
              <a:lnSpc>
                <a:spcPct val="90000"/>
              </a:lnSpc>
              <a:buNone/>
            </a:pPr>
            <a:r>
              <a:rPr lang="en-US" sz="1000" b="0" i="0" dirty="0">
                <a:solidFill>
                  <a:schemeClr val="tx1"/>
                </a:solidFill>
                <a:effectLst/>
              </a:rPr>
              <a:t>             </a:t>
            </a:r>
          </a:p>
          <a:p>
            <a:pPr lvl="1" fontAlgn="base">
              <a:lnSpc>
                <a:spcPct val="90000"/>
              </a:lnSpc>
              <a:buFont typeface="Arial" panose="020B0604020202020204" pitchFamily="34" charset="0"/>
              <a:buChar char="•"/>
            </a:pPr>
            <a:r>
              <a:rPr lang="en-US" sz="2400" b="0" i="0" u="none" strike="noStrike" dirty="0">
                <a:solidFill>
                  <a:schemeClr val="tx1"/>
                </a:solidFill>
                <a:effectLst/>
              </a:rPr>
              <a:t>Depressive and bipolar disorders</a:t>
            </a:r>
            <a:r>
              <a:rPr lang="en-US" sz="2400" b="0" i="0" dirty="0">
                <a:solidFill>
                  <a:schemeClr val="tx1"/>
                </a:solidFill>
                <a:effectLst/>
              </a:rPr>
              <a:t>​</a:t>
            </a:r>
          </a:p>
          <a:p>
            <a:pPr marL="457200" lvl="1" indent="0" fontAlgn="base">
              <a:lnSpc>
                <a:spcPct val="90000"/>
              </a:lnSpc>
              <a:buNone/>
            </a:pPr>
            <a:r>
              <a:rPr lang="en-US" sz="1000" dirty="0">
                <a:solidFill>
                  <a:schemeClr val="tx1"/>
                </a:solidFill>
              </a:rPr>
              <a:t>           </a:t>
            </a:r>
            <a:endParaRPr lang="en-US" sz="1000" b="0" i="0" dirty="0">
              <a:solidFill>
                <a:schemeClr val="tx1"/>
              </a:solidFill>
              <a:effectLst/>
            </a:endParaRPr>
          </a:p>
          <a:p>
            <a:pPr lvl="1" fontAlgn="base">
              <a:lnSpc>
                <a:spcPct val="90000"/>
              </a:lnSpc>
              <a:buFont typeface="Arial" panose="020B0604020202020204" pitchFamily="34" charset="0"/>
              <a:buChar char="•"/>
            </a:pPr>
            <a:r>
              <a:rPr lang="en-US" sz="2400" b="0" i="0" u="none" strike="noStrike" dirty="0">
                <a:solidFill>
                  <a:schemeClr val="tx1"/>
                </a:solidFill>
                <a:effectLst/>
              </a:rPr>
              <a:t>Other alcohol</a:t>
            </a:r>
            <a:r>
              <a:rPr lang="en-US" sz="1000" b="0" i="0" u="none" strike="noStrike" dirty="0">
                <a:solidFill>
                  <a:schemeClr val="tx1"/>
                </a:solidFill>
                <a:effectLst/>
              </a:rPr>
              <a:t> </a:t>
            </a:r>
            <a:r>
              <a:rPr lang="en-US" sz="2400" b="0" i="0" u="none" strike="noStrike" dirty="0">
                <a:solidFill>
                  <a:schemeClr val="tx1"/>
                </a:solidFill>
                <a:effectLst/>
              </a:rPr>
              <a:t>/</a:t>
            </a:r>
            <a:r>
              <a:rPr lang="en-US" sz="1000" b="0" i="0" u="none" strike="noStrike" dirty="0">
                <a:solidFill>
                  <a:schemeClr val="tx1"/>
                </a:solidFill>
                <a:effectLst/>
              </a:rPr>
              <a:t> </a:t>
            </a:r>
            <a:r>
              <a:rPr lang="en-US" sz="2400" b="0" i="0" u="none" strike="noStrike" dirty="0">
                <a:solidFill>
                  <a:schemeClr val="tx1"/>
                </a:solidFill>
                <a:effectLst/>
              </a:rPr>
              <a:t>substance use disorders</a:t>
            </a:r>
            <a:endParaRPr lang="en-US" sz="2400" b="0" i="0" dirty="0">
              <a:solidFill>
                <a:schemeClr val="tx1"/>
              </a:solidFill>
              <a:effectLst/>
            </a:endParaRPr>
          </a:p>
          <a:p>
            <a:pPr>
              <a:lnSpc>
                <a:spcPct val="90000"/>
              </a:lnSpc>
            </a:pPr>
            <a:endParaRPr lang="en-US" sz="2700" dirty="0"/>
          </a:p>
        </p:txBody>
      </p:sp>
      <p:sp>
        <p:nvSpPr>
          <p:cNvPr id="4" name="Slide Number Placeholder 3">
            <a:extLst>
              <a:ext uri="{FF2B5EF4-FFF2-40B4-BE49-F238E27FC236}">
                <a16:creationId xmlns:a16="http://schemas.microsoft.com/office/drawing/2014/main" id="{22398F28-CE9A-6BB4-FB82-E29676E62FB0}"/>
              </a:ext>
            </a:extLst>
          </p:cNvPr>
          <p:cNvSpPr>
            <a:spLocks noGrp="1"/>
          </p:cNvSpPr>
          <p:nvPr>
            <p:ph type="sldNum" sz="quarter" idx="4"/>
          </p:nvPr>
        </p:nvSpPr>
        <p:spPr>
          <a:xfrm>
            <a:off x="365760" y="6217920"/>
            <a:ext cx="2743200" cy="365125"/>
          </a:xfrm>
        </p:spPr>
        <p:txBody>
          <a:bodyPr anchor="ctr">
            <a:normAutofit/>
          </a:bodyPr>
          <a:lstStyle/>
          <a:p>
            <a:pPr marL="0" marR="0" lvl="0" indent="0" defTabSz="914400" rtl="0" eaLnBrk="1" fontAlgn="auto" latinLnBrk="0" hangingPunct="1">
              <a:spcBef>
                <a:spcPts val="0"/>
              </a:spcBef>
              <a:spcAft>
                <a:spcPts val="600"/>
              </a:spcAft>
              <a:buClrTx/>
              <a:buSzTx/>
              <a:buFontTx/>
              <a:buNone/>
              <a:tabLst/>
              <a:defRPr/>
            </a:pPr>
            <a:fld id="{4F666A87-0DF7-4A5C-B8B2-4E7F7417BA6B}" type="slidenum">
              <a:rPr kumimoji="0" lang="en-US" b="1" i="0" u="none" strike="noStrike" kern="1200" cap="none" spc="0" normalizeH="0" baseline="0" noProof="0" smtClean="0">
                <a:ln>
                  <a:noFill/>
                </a:ln>
                <a:effectLst/>
                <a:uLnTx/>
                <a:uFillTx/>
              </a:rPr>
              <a:pPr marL="0" marR="0" lvl="0" indent="0" defTabSz="914400" rtl="0" eaLnBrk="1" fontAlgn="auto" latinLnBrk="0" hangingPunct="1">
                <a:spcBef>
                  <a:spcPts val="0"/>
                </a:spcBef>
                <a:spcAft>
                  <a:spcPts val="600"/>
                </a:spcAft>
                <a:buClrTx/>
                <a:buSzTx/>
                <a:buFontTx/>
                <a:buNone/>
                <a:tabLst/>
                <a:defRPr/>
              </a:pPr>
              <a:t>6</a:t>
            </a:fld>
            <a:endParaRPr kumimoji="0" lang="en-US" b="1" i="0" u="none" strike="noStrike" kern="1200" cap="none" spc="0" normalizeH="0" baseline="0" noProof="0">
              <a:ln>
                <a:noFill/>
              </a:ln>
              <a:effectLst/>
              <a:uLnTx/>
              <a:uFillTx/>
            </a:endParaRPr>
          </a:p>
        </p:txBody>
      </p:sp>
      <p:pic>
        <p:nvPicPr>
          <p:cNvPr id="5" name="Picture 2" descr="Diagram&#10;&#10;Description automatically generated">
            <a:extLst>
              <a:ext uri="{FF2B5EF4-FFF2-40B4-BE49-F238E27FC236}">
                <a16:creationId xmlns:a16="http://schemas.microsoft.com/office/drawing/2014/main" id="{282EA7DB-23DA-052E-8FF0-57FE9964B43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r="-2" b="3088"/>
          <a:stretch/>
        </p:blipFill>
        <p:spPr bwMode="auto">
          <a:xfrm>
            <a:off x="6244590" y="2286317"/>
            <a:ext cx="5391150" cy="3931920"/>
          </a:xfrm>
          <a:prstGeom prst="rect">
            <a:avLst/>
          </a:prstGeom>
          <a:noFill/>
        </p:spPr>
      </p:pic>
    </p:spTree>
    <p:extLst>
      <p:ext uri="{BB962C8B-B14F-4D97-AF65-F5344CB8AC3E}">
        <p14:creationId xmlns:p14="http://schemas.microsoft.com/office/powerpoint/2010/main" val="277272427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733D08B-F0F0-6CC2-9ACB-068F10FCC09B}"/>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F596DEE1-E001-0FDB-3151-BB488CF57202}"/>
              </a:ext>
            </a:extLst>
          </p:cNvPr>
          <p:cNvSpPr>
            <a:spLocks noGrp="1"/>
          </p:cNvSpPr>
          <p:nvPr>
            <p:ph type="title"/>
          </p:nvPr>
        </p:nvSpPr>
        <p:spPr>
          <a:xfrm>
            <a:off x="609601" y="1066799"/>
            <a:ext cx="10972800" cy="796131"/>
          </a:xfrm>
        </p:spPr>
        <p:txBody>
          <a:bodyPr anchor="t"/>
          <a:lstStyle/>
          <a:p>
            <a:r>
              <a:rPr lang="en-US" dirty="0">
                <a:solidFill>
                  <a:schemeClr val="accent6"/>
                </a:solidFill>
              </a:rPr>
              <a:t>DSM</a:t>
            </a:r>
            <a:r>
              <a:rPr lang="en-US" sz="800" dirty="0">
                <a:solidFill>
                  <a:schemeClr val="accent6"/>
                </a:solidFill>
              </a:rPr>
              <a:t> </a:t>
            </a:r>
            <a:r>
              <a:rPr lang="en-US" dirty="0">
                <a:solidFill>
                  <a:schemeClr val="accent6"/>
                </a:solidFill>
              </a:rPr>
              <a:t>-</a:t>
            </a:r>
            <a:r>
              <a:rPr lang="en-US" sz="800" dirty="0">
                <a:solidFill>
                  <a:schemeClr val="accent6"/>
                </a:solidFill>
              </a:rPr>
              <a:t> </a:t>
            </a:r>
            <a:r>
              <a:rPr lang="en-US" dirty="0">
                <a:solidFill>
                  <a:schemeClr val="accent6"/>
                </a:solidFill>
              </a:rPr>
              <a:t>5 Risk Factors…</a:t>
            </a:r>
          </a:p>
        </p:txBody>
      </p:sp>
      <p:sp>
        <p:nvSpPr>
          <p:cNvPr id="3" name="Content Placeholder 2">
            <a:extLst>
              <a:ext uri="{FF2B5EF4-FFF2-40B4-BE49-F238E27FC236}">
                <a16:creationId xmlns:a16="http://schemas.microsoft.com/office/drawing/2014/main" id="{03EA83DA-FB6D-E96D-B54C-EF5EC317CE8F}"/>
              </a:ext>
            </a:extLst>
          </p:cNvPr>
          <p:cNvSpPr>
            <a:spLocks noGrp="1"/>
          </p:cNvSpPr>
          <p:nvPr>
            <p:ph sz="half" idx="2"/>
          </p:nvPr>
        </p:nvSpPr>
        <p:spPr>
          <a:xfrm>
            <a:off x="455086" y="2133601"/>
            <a:ext cx="10670114" cy="4571999"/>
          </a:xfrm>
        </p:spPr>
        <p:txBody>
          <a:bodyPr>
            <a:normAutofit/>
          </a:bodyPr>
          <a:lstStyle/>
          <a:p>
            <a:pPr algn="l" rtl="0"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Gambling beginning in early childhood and</a:t>
            </a:r>
            <a:r>
              <a:rPr lang="en-US" sz="1000" b="0" i="0" u="none" strike="noStrike" dirty="0">
                <a:solidFill>
                  <a:srgbClr val="000000"/>
                </a:solidFill>
                <a:effectLst/>
                <a:cs typeface="Aptos Serif" panose="02020604070405020304" pitchFamily="18" charset="0"/>
              </a:rPr>
              <a:t> </a:t>
            </a:r>
            <a:r>
              <a:rPr lang="en-US" sz="2200" b="0" i="0" u="none" strike="noStrike" dirty="0">
                <a:solidFill>
                  <a:srgbClr val="000000"/>
                </a:solidFill>
                <a:effectLst/>
                <a:cs typeface="Aptos Serif" panose="02020604070405020304" pitchFamily="18" charset="0"/>
              </a:rPr>
              <a:t>/</a:t>
            </a:r>
            <a:r>
              <a:rPr lang="en-US" sz="1000" b="0" i="0" u="none" strike="noStrike" dirty="0">
                <a:solidFill>
                  <a:srgbClr val="000000"/>
                </a:solidFill>
                <a:effectLst/>
                <a:cs typeface="Aptos Serif" panose="02020604070405020304" pitchFamily="18" charset="0"/>
              </a:rPr>
              <a:t> </a:t>
            </a:r>
            <a:r>
              <a:rPr lang="en-US" sz="2200" b="0" i="0" u="none" strike="noStrike" dirty="0">
                <a:solidFill>
                  <a:srgbClr val="000000"/>
                </a:solidFill>
                <a:effectLst/>
                <a:cs typeface="Aptos Serif" panose="02020604070405020304" pitchFamily="18" charset="0"/>
              </a:rPr>
              <a:t>or early adolescence is associated with increased risk of gambling disorder. </a:t>
            </a:r>
            <a:r>
              <a:rPr lang="en-US" sz="2400" b="0" i="0" dirty="0">
                <a:solidFill>
                  <a:srgbClr val="000000"/>
                </a:solidFill>
                <a:effectLst/>
                <a:cs typeface="Aptos Serif" panose="02020604070405020304" pitchFamily="18" charset="0"/>
              </a:rPr>
              <a:t>​</a:t>
            </a:r>
          </a:p>
          <a:p>
            <a:pPr marL="0" indent="0" algn="l" rtl="0" fontAlgn="base">
              <a:lnSpc>
                <a:spcPct val="100000"/>
              </a:lnSpc>
              <a:buNone/>
            </a:pPr>
            <a:r>
              <a:rPr lang="en-US" sz="800" dirty="0">
                <a:solidFill>
                  <a:srgbClr val="000000"/>
                </a:solidFill>
                <a:cs typeface="Aptos Serif" panose="02020604070405020304" pitchFamily="18" charset="0"/>
              </a:rPr>
              <a:t>         </a:t>
            </a:r>
            <a:endParaRPr lang="en-US" sz="800" b="0" i="0" dirty="0">
              <a:solidFill>
                <a:srgbClr val="000000"/>
              </a:solidFill>
              <a:effectLst/>
              <a:cs typeface="Aptos Serif" panose="02020604070405020304" pitchFamily="18" charset="0"/>
            </a:endParaRPr>
          </a:p>
          <a:p>
            <a:pPr algn="l" rtl="0"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Development of early</a:t>
            </a:r>
            <a:r>
              <a:rPr lang="en-US" sz="800" b="0" i="0" u="none" strike="noStrike" dirty="0">
                <a:solidFill>
                  <a:srgbClr val="000000"/>
                </a:solidFill>
                <a:effectLst/>
                <a:cs typeface="Aptos Serif" panose="02020604070405020304" pitchFamily="18" charset="0"/>
              </a:rPr>
              <a:t> </a:t>
            </a:r>
            <a:r>
              <a:rPr lang="en-US" sz="2200" b="0" i="0" u="none" strike="noStrike" dirty="0">
                <a:solidFill>
                  <a:srgbClr val="000000"/>
                </a:solidFill>
                <a:effectLst/>
                <a:cs typeface="Aptos Serif" panose="02020604070405020304" pitchFamily="18" charset="0"/>
              </a:rPr>
              <a:t>-</a:t>
            </a:r>
            <a:r>
              <a:rPr lang="en-US" sz="800" b="0" i="0" u="none" strike="noStrike" dirty="0">
                <a:solidFill>
                  <a:srgbClr val="000000"/>
                </a:solidFill>
                <a:effectLst/>
                <a:cs typeface="Aptos Serif" panose="02020604070405020304" pitchFamily="18" charset="0"/>
              </a:rPr>
              <a:t> </a:t>
            </a:r>
            <a:r>
              <a:rPr lang="en-US" sz="2200" b="0" i="0" u="none" strike="noStrike" dirty="0">
                <a:solidFill>
                  <a:srgbClr val="000000"/>
                </a:solidFill>
                <a:effectLst/>
                <a:cs typeface="Aptos Serif" panose="02020604070405020304" pitchFamily="18" charset="0"/>
              </a:rPr>
              <a:t>life gambling disorder appears to be associated with impulsivity and substance use.</a:t>
            </a:r>
            <a:r>
              <a:rPr lang="en-US" sz="2200" b="0" i="0" dirty="0">
                <a:solidFill>
                  <a:srgbClr val="000000"/>
                </a:solidFill>
                <a:effectLst/>
                <a:cs typeface="Aptos Serif" panose="02020604070405020304" pitchFamily="18" charset="0"/>
              </a:rPr>
              <a:t>​</a:t>
            </a:r>
          </a:p>
          <a:p>
            <a:pPr marL="0" indent="0" algn="l" rtl="0" fontAlgn="base">
              <a:lnSpc>
                <a:spcPct val="100000"/>
              </a:lnSpc>
              <a:buNone/>
            </a:pPr>
            <a:r>
              <a:rPr lang="en-US" sz="800" dirty="0">
                <a:solidFill>
                  <a:srgbClr val="000000"/>
                </a:solidFill>
                <a:cs typeface="Aptos Serif" panose="02020604070405020304" pitchFamily="18" charset="0"/>
              </a:rPr>
              <a:t>           </a:t>
            </a:r>
            <a:endParaRPr lang="en-US" sz="800" b="0" i="0" dirty="0">
              <a:solidFill>
                <a:srgbClr val="000000"/>
              </a:solidFill>
              <a:effectLst/>
              <a:cs typeface="Aptos Serif" panose="02020604070405020304" pitchFamily="18" charset="0"/>
            </a:endParaRPr>
          </a:p>
          <a:p>
            <a:pPr algn="l" rtl="0"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Internet gambling has been linked to risky and problematic gambling among youth and may be conducted in a more isolative fashion.</a:t>
            </a:r>
          </a:p>
          <a:p>
            <a:pPr marL="0" indent="0" algn="l" rtl="0" fontAlgn="base">
              <a:lnSpc>
                <a:spcPct val="100000"/>
              </a:lnSpc>
              <a:buNone/>
            </a:pPr>
            <a:r>
              <a:rPr lang="en-US" sz="800" dirty="0">
                <a:solidFill>
                  <a:srgbClr val="000000"/>
                </a:solidFill>
                <a:cs typeface="Aptos Serif" panose="02020604070405020304" pitchFamily="18" charset="0"/>
              </a:rPr>
              <a:t>   </a:t>
            </a:r>
          </a:p>
          <a:p>
            <a:pPr fontAlgn="base"/>
            <a:r>
              <a:rPr lang="en-US" sz="2200" b="0" i="0" u="none" strike="noStrike" dirty="0">
                <a:solidFill>
                  <a:srgbClr val="000000"/>
                </a:solidFill>
                <a:effectLst/>
                <a:cs typeface="Aptos Serif" panose="02020604070405020304" pitchFamily="18" charset="0"/>
              </a:rPr>
              <a:t>Some video gaming characteristics (e.g., loot boxes or loot crates containing prizes determined by chance that may be of higher or lower value or desirability) overlap with gambling behavior and may influence the course of gambling disorder.</a:t>
            </a:r>
            <a:endParaRPr lang="en-US" sz="2200" dirty="0">
              <a:cs typeface="Aptos Serif" panose="02020604070405020304" pitchFamily="18" charset="0"/>
            </a:endParaRPr>
          </a:p>
          <a:p>
            <a:pPr algn="l" rtl="0" fontAlgn="base">
              <a:lnSpc>
                <a:spcPct val="100000"/>
              </a:lnSpc>
              <a:buFont typeface="Arial" panose="020B0604020202020204" pitchFamily="34" charset="0"/>
              <a:buChar char="•"/>
            </a:pPr>
            <a:endParaRPr lang="en-US" sz="2200" b="0" i="0" dirty="0">
              <a:solidFill>
                <a:srgbClr val="000000"/>
              </a:solidFill>
              <a:effectLst/>
              <a:cs typeface="Aptos Serif" panose="02020604070405020304" pitchFamily="18" charset="0"/>
            </a:endParaRPr>
          </a:p>
          <a:p>
            <a:endParaRPr lang="en-US" dirty="0"/>
          </a:p>
        </p:txBody>
      </p:sp>
      <p:sp>
        <p:nvSpPr>
          <p:cNvPr id="4" name="Slide Number Placeholder 3">
            <a:extLst>
              <a:ext uri="{FF2B5EF4-FFF2-40B4-BE49-F238E27FC236}">
                <a16:creationId xmlns:a16="http://schemas.microsoft.com/office/drawing/2014/main" id="{7D5F23C2-0E29-39FE-BA23-4EBB746B81FF}"/>
              </a:ext>
            </a:extLst>
          </p:cNvPr>
          <p:cNvSpPr>
            <a:spLocks noGrp="1"/>
          </p:cNvSpPr>
          <p:nvPr>
            <p:ph type="sldNum" sz="quarter"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7</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415442762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6901B65-75E5-6CD3-F3EF-72D53EDDC38B}"/>
              </a:ext>
            </a:extLst>
          </p:cNvPr>
          <p:cNvSpPr>
            <a:spLocks noGrp="1"/>
          </p:cNvSpPr>
          <p:nvPr>
            <p:ph type="title"/>
          </p:nvPr>
        </p:nvSpPr>
        <p:spPr>
          <a:xfrm>
            <a:off x="609600" y="1142999"/>
            <a:ext cx="8331200" cy="960437"/>
          </a:xfrm>
        </p:spPr>
        <p:txBody>
          <a:bodyPr anchor="t"/>
          <a:lstStyle/>
          <a:p>
            <a:r>
              <a:rPr lang="en-US" dirty="0">
                <a:solidFill>
                  <a:schemeClr val="accent6"/>
                </a:solidFill>
              </a:rPr>
              <a:t>DSM</a:t>
            </a:r>
            <a:r>
              <a:rPr lang="en-US" sz="800" dirty="0">
                <a:solidFill>
                  <a:schemeClr val="accent6"/>
                </a:solidFill>
              </a:rPr>
              <a:t> </a:t>
            </a:r>
            <a:r>
              <a:rPr lang="en-US" dirty="0">
                <a:solidFill>
                  <a:schemeClr val="accent6"/>
                </a:solidFill>
              </a:rPr>
              <a:t>-</a:t>
            </a:r>
            <a:r>
              <a:rPr lang="en-US" sz="800" dirty="0">
                <a:solidFill>
                  <a:schemeClr val="accent6"/>
                </a:solidFill>
              </a:rPr>
              <a:t> </a:t>
            </a:r>
            <a:r>
              <a:rPr lang="en-US" dirty="0">
                <a:solidFill>
                  <a:schemeClr val="accent6"/>
                </a:solidFill>
              </a:rPr>
              <a:t>5 Risk Factors…</a:t>
            </a:r>
          </a:p>
        </p:txBody>
      </p:sp>
      <p:sp>
        <p:nvSpPr>
          <p:cNvPr id="3" name="Content Placeholder 2">
            <a:extLst>
              <a:ext uri="{FF2B5EF4-FFF2-40B4-BE49-F238E27FC236}">
                <a16:creationId xmlns:a16="http://schemas.microsoft.com/office/drawing/2014/main" id="{615A93E0-21A9-6AEF-3F03-464BCE36BC64}"/>
              </a:ext>
            </a:extLst>
          </p:cNvPr>
          <p:cNvSpPr>
            <a:spLocks noGrp="1"/>
          </p:cNvSpPr>
          <p:nvPr>
            <p:ph idx="1"/>
          </p:nvPr>
        </p:nvSpPr>
        <p:spPr>
          <a:xfrm>
            <a:off x="609600" y="2286000"/>
            <a:ext cx="10591800" cy="3931920"/>
          </a:xfrm>
        </p:spPr>
        <p:txBody>
          <a:bodyPr/>
          <a:lstStyle/>
          <a:p>
            <a:pPr algn="l" rtl="0"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Those who have a history of being diagnosed with ADHD and anxiety disorders have been associated with increased risk of developing a gambling disorder</a:t>
            </a:r>
            <a:r>
              <a:rPr lang="en-US" sz="2400" b="0" i="0" dirty="0">
                <a:solidFill>
                  <a:srgbClr val="000000"/>
                </a:solidFill>
                <a:effectLst/>
                <a:cs typeface="Aptos Serif" panose="02020604070405020304" pitchFamily="18" charset="0"/>
              </a:rPr>
              <a:t>​.</a:t>
            </a:r>
          </a:p>
          <a:p>
            <a:pPr marL="0" indent="0" algn="l" rtl="0" fontAlgn="base">
              <a:lnSpc>
                <a:spcPct val="100000"/>
              </a:lnSpc>
              <a:buNone/>
            </a:pPr>
            <a:r>
              <a:rPr lang="en-US" sz="1000" b="0" i="0" dirty="0">
                <a:solidFill>
                  <a:srgbClr val="000000"/>
                </a:solidFill>
                <a:effectLst/>
                <a:cs typeface="Aptos Serif" panose="02020604070405020304" pitchFamily="18" charset="0"/>
              </a:rPr>
              <a:t>          </a:t>
            </a:r>
          </a:p>
          <a:p>
            <a:pPr algn="l" rtl="0"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Individuals ages 20</a:t>
            </a:r>
            <a:r>
              <a:rPr lang="en-US" sz="800" b="0" i="0" u="none" strike="noStrike" dirty="0">
                <a:solidFill>
                  <a:srgbClr val="000000"/>
                </a:solidFill>
                <a:effectLst/>
                <a:cs typeface="Aptos Serif" panose="02020604070405020304" pitchFamily="18" charset="0"/>
              </a:rPr>
              <a:t> </a:t>
            </a:r>
            <a:r>
              <a:rPr lang="en-US" sz="2400" b="0" i="0" u="none" strike="noStrike" dirty="0">
                <a:solidFill>
                  <a:srgbClr val="000000"/>
                </a:solidFill>
                <a:effectLst/>
                <a:cs typeface="Aptos Serif" panose="02020604070405020304" pitchFamily="18" charset="0"/>
              </a:rPr>
              <a:t>-</a:t>
            </a:r>
            <a:r>
              <a:rPr lang="en-US" sz="800" b="0" i="0" u="none" strike="noStrike" dirty="0">
                <a:solidFill>
                  <a:srgbClr val="000000"/>
                </a:solidFill>
                <a:effectLst/>
                <a:cs typeface="Aptos Serif" panose="02020604070405020304" pitchFamily="18" charset="0"/>
              </a:rPr>
              <a:t> </a:t>
            </a:r>
            <a:r>
              <a:rPr lang="en-US" sz="2400" b="0" i="0" u="none" strike="noStrike" dirty="0">
                <a:solidFill>
                  <a:srgbClr val="000000"/>
                </a:solidFill>
                <a:effectLst/>
                <a:cs typeface="Aptos Serif" panose="02020604070405020304" pitchFamily="18" charset="0"/>
              </a:rPr>
              <a:t>74 years with gambling disorder have a 15</a:t>
            </a:r>
            <a:r>
              <a:rPr lang="en-US" sz="800" b="0" i="0" u="none" strike="noStrike" dirty="0">
                <a:solidFill>
                  <a:srgbClr val="000000"/>
                </a:solidFill>
                <a:effectLst/>
                <a:cs typeface="Aptos Serif" panose="02020604070405020304" pitchFamily="18" charset="0"/>
              </a:rPr>
              <a:t> </a:t>
            </a:r>
            <a:r>
              <a:rPr lang="en-US" sz="2400" b="0" i="0" u="none" strike="noStrike" dirty="0">
                <a:solidFill>
                  <a:srgbClr val="000000"/>
                </a:solidFill>
                <a:effectLst/>
                <a:cs typeface="Aptos Serif" panose="02020604070405020304" pitchFamily="18" charset="0"/>
              </a:rPr>
              <a:t>-</a:t>
            </a:r>
            <a:r>
              <a:rPr lang="en-US" sz="800" b="0" i="0" u="none" strike="noStrike" dirty="0">
                <a:solidFill>
                  <a:srgbClr val="000000"/>
                </a:solidFill>
                <a:effectLst/>
                <a:cs typeface="Aptos Serif" panose="02020604070405020304" pitchFamily="18" charset="0"/>
              </a:rPr>
              <a:t> </a:t>
            </a:r>
            <a:r>
              <a:rPr lang="en-US" sz="2400" b="0" i="0" u="none" strike="noStrike" dirty="0">
                <a:solidFill>
                  <a:srgbClr val="000000"/>
                </a:solidFill>
                <a:effectLst/>
                <a:cs typeface="Aptos Serif" panose="02020604070405020304" pitchFamily="18" charset="0"/>
              </a:rPr>
              <a:t>fold increased suicide mortality rate.</a:t>
            </a:r>
          </a:p>
          <a:p>
            <a:pPr marL="0" indent="0" algn="l" rtl="0" fontAlgn="base">
              <a:lnSpc>
                <a:spcPct val="100000"/>
              </a:lnSpc>
              <a:buNone/>
            </a:pPr>
            <a:r>
              <a:rPr lang="en-US" sz="1000" dirty="0">
                <a:solidFill>
                  <a:srgbClr val="000000"/>
                </a:solidFill>
                <a:cs typeface="Aptos Serif" panose="02020604070405020304" pitchFamily="18" charset="0"/>
              </a:rPr>
              <a:t>           </a:t>
            </a:r>
            <a:endParaRPr lang="en-US" sz="1000" b="0" i="0" u="none" strike="noStrike" dirty="0">
              <a:solidFill>
                <a:srgbClr val="000000"/>
              </a:solidFill>
              <a:effectLst/>
              <a:cs typeface="Aptos Serif" panose="02020604070405020304" pitchFamily="18" charset="0"/>
            </a:endParaRPr>
          </a:p>
          <a:p>
            <a:pPr algn="l" rtl="0"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Gambling disorders can present in families due to both environmental and genetic factors.</a:t>
            </a:r>
            <a:endParaRPr lang="en-US" sz="2400" b="0" i="0" dirty="0">
              <a:solidFill>
                <a:srgbClr val="000000"/>
              </a:solidFill>
              <a:effectLst/>
              <a:cs typeface="Aptos Serif" panose="02020604070405020304" pitchFamily="18" charset="0"/>
            </a:endParaRPr>
          </a:p>
          <a:p>
            <a:endParaRPr lang="en-US" dirty="0"/>
          </a:p>
        </p:txBody>
      </p:sp>
      <p:sp>
        <p:nvSpPr>
          <p:cNvPr id="4" name="Slide Number Placeholder 3">
            <a:extLst>
              <a:ext uri="{FF2B5EF4-FFF2-40B4-BE49-F238E27FC236}">
                <a16:creationId xmlns:a16="http://schemas.microsoft.com/office/drawing/2014/main" id="{C6041B6E-27C1-310C-4166-0465DDBBB2F7}"/>
              </a:ext>
            </a:extLst>
          </p:cNvPr>
          <p:cNvSpPr>
            <a:spLocks noGrp="1"/>
          </p:cNvSpPr>
          <p:nvPr>
            <p:ph type="sldNum" sz="quarter" idx="4"/>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8</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2755301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866CD8-C8E1-C1CB-F9C7-ED0A28CA48FD}"/>
              </a:ext>
            </a:extLst>
          </p:cNvPr>
          <p:cNvSpPr>
            <a:spLocks noGrp="1"/>
          </p:cNvSpPr>
          <p:nvPr>
            <p:ph type="title"/>
          </p:nvPr>
        </p:nvSpPr>
        <p:spPr>
          <a:xfrm>
            <a:off x="609600" y="1142999"/>
            <a:ext cx="8331200" cy="960437"/>
          </a:xfrm>
        </p:spPr>
        <p:txBody>
          <a:bodyPr anchor="t"/>
          <a:lstStyle/>
          <a:p>
            <a:r>
              <a:rPr lang="en-US" dirty="0">
                <a:solidFill>
                  <a:schemeClr val="accent6"/>
                </a:solidFill>
              </a:rPr>
              <a:t>DSM</a:t>
            </a:r>
            <a:r>
              <a:rPr lang="en-US" sz="800" dirty="0">
                <a:solidFill>
                  <a:schemeClr val="accent6"/>
                </a:solidFill>
              </a:rPr>
              <a:t> </a:t>
            </a:r>
            <a:r>
              <a:rPr lang="en-US" dirty="0">
                <a:solidFill>
                  <a:schemeClr val="accent6"/>
                </a:solidFill>
              </a:rPr>
              <a:t>-</a:t>
            </a:r>
            <a:r>
              <a:rPr lang="en-US" sz="800" dirty="0">
                <a:solidFill>
                  <a:schemeClr val="accent6"/>
                </a:solidFill>
              </a:rPr>
              <a:t> </a:t>
            </a:r>
            <a:r>
              <a:rPr lang="en-US" dirty="0">
                <a:solidFill>
                  <a:schemeClr val="accent6"/>
                </a:solidFill>
              </a:rPr>
              <a:t>5 Risk Factors…</a:t>
            </a:r>
          </a:p>
        </p:txBody>
      </p:sp>
      <p:sp>
        <p:nvSpPr>
          <p:cNvPr id="3" name="Content Placeholder 2">
            <a:extLst>
              <a:ext uri="{FF2B5EF4-FFF2-40B4-BE49-F238E27FC236}">
                <a16:creationId xmlns:a16="http://schemas.microsoft.com/office/drawing/2014/main" id="{F73A716A-2BB4-AB4D-F7ED-D40D1A42DD7F}"/>
              </a:ext>
            </a:extLst>
          </p:cNvPr>
          <p:cNvSpPr>
            <a:spLocks noGrp="1"/>
          </p:cNvSpPr>
          <p:nvPr>
            <p:ph idx="1"/>
          </p:nvPr>
        </p:nvSpPr>
        <p:spPr>
          <a:xfrm>
            <a:off x="609600" y="2362200"/>
            <a:ext cx="10972800" cy="4038600"/>
          </a:xfrm>
        </p:spPr>
        <p:txBody>
          <a:bodyPr/>
          <a:lstStyle/>
          <a:p>
            <a:pPr algn="l" rtl="0" fontAlgn="base">
              <a:lnSpc>
                <a:spcPct val="100000"/>
              </a:lnSpc>
              <a:buFont typeface="Arial" panose="020B0604020202020204" pitchFamily="34" charset="0"/>
              <a:buChar char="•"/>
            </a:pPr>
            <a:r>
              <a:rPr lang="en-US" sz="2800" b="0" i="0" u="none" strike="noStrike" dirty="0">
                <a:solidFill>
                  <a:srgbClr val="000000"/>
                </a:solidFill>
                <a:effectLst/>
                <a:cs typeface="Aptos Serif" panose="02020604070405020304" pitchFamily="18" charset="0"/>
              </a:rPr>
              <a:t>In fact, research finds: </a:t>
            </a:r>
            <a:r>
              <a:rPr lang="en-US" sz="2800" b="0" i="0" dirty="0">
                <a:solidFill>
                  <a:srgbClr val="000000"/>
                </a:solidFill>
                <a:effectLst/>
                <a:cs typeface="Aptos Serif" panose="02020604070405020304" pitchFamily="18" charset="0"/>
              </a:rPr>
              <a:t>​</a:t>
            </a:r>
          </a:p>
          <a:p>
            <a:pPr marL="0" indent="0" algn="l" rtl="0" fontAlgn="base">
              <a:lnSpc>
                <a:spcPct val="100000"/>
              </a:lnSpc>
              <a:buNone/>
            </a:pPr>
            <a:r>
              <a:rPr lang="en-US" sz="800" dirty="0">
                <a:solidFill>
                  <a:srgbClr val="000000"/>
                </a:solidFill>
                <a:cs typeface="Aptos Serif" panose="02020604070405020304" pitchFamily="18" charset="0"/>
              </a:rPr>
              <a:t>          </a:t>
            </a:r>
            <a:endParaRPr lang="en-US" sz="800" b="0" i="0" dirty="0">
              <a:solidFill>
                <a:srgbClr val="000000"/>
              </a:solidFill>
              <a:effectLst/>
              <a:cs typeface="Aptos Serif" panose="02020604070405020304" pitchFamily="18" charset="0"/>
            </a:endParaRPr>
          </a:p>
          <a:p>
            <a:pPr lvl="1" fontAlgn="base">
              <a:lnSpc>
                <a:spcPct val="100000"/>
              </a:lnSpc>
            </a:pPr>
            <a:r>
              <a:rPr lang="en-US" sz="2200" b="0" i="0" u="none" strike="noStrike" dirty="0">
                <a:solidFill>
                  <a:srgbClr val="000000"/>
                </a:solidFill>
                <a:effectLst/>
                <a:cs typeface="Aptos Serif" panose="02020604070405020304" pitchFamily="18" charset="0"/>
              </a:rPr>
              <a:t>"Seeing parents, siblings, or other members of the household gamble also normalizes gambling for kids, making them more likely to engage in gambling and other risky behaviors, including alcohol and drug use." </a:t>
            </a:r>
            <a:r>
              <a:rPr lang="en-US" sz="2200" dirty="0">
                <a:solidFill>
                  <a:srgbClr val="000000"/>
                </a:solidFill>
                <a:cs typeface="Aptos Serif" panose="02020604070405020304" pitchFamily="18" charset="0"/>
              </a:rPr>
              <a:t>     </a:t>
            </a:r>
          </a:p>
          <a:p>
            <a:pPr marL="457200" lvl="1" indent="0" fontAlgn="base">
              <a:lnSpc>
                <a:spcPct val="100000"/>
              </a:lnSpc>
              <a:buNone/>
            </a:pPr>
            <a:r>
              <a:rPr lang="en-US" sz="2200" b="0" i="0" u="none" strike="noStrike" dirty="0">
                <a:solidFill>
                  <a:srgbClr val="000000"/>
                </a:solidFill>
                <a:effectLst/>
                <a:cs typeface="Aptos Serif" panose="02020604070405020304" pitchFamily="18" charset="0"/>
              </a:rPr>
              <a:t>     (</a:t>
            </a:r>
            <a:r>
              <a:rPr lang="en-US" sz="2200" b="1" i="0" u="sng" strike="noStrike" dirty="0">
                <a:solidFill>
                  <a:srgbClr val="0563C1"/>
                </a:solidFill>
                <a:effectLst/>
                <a:cs typeface="Aptos Serif" panose="02020604070405020304" pitchFamily="18" charset="0"/>
                <a:hlinkClick r:id="rId2"/>
              </a:rPr>
              <a:t>Addictive Behaviors, Vol. 135. No. 107460. 2022</a:t>
            </a:r>
            <a:r>
              <a:rPr lang="en-US" sz="2200" b="0" i="0" u="none" strike="noStrike" dirty="0">
                <a:solidFill>
                  <a:srgbClr val="000000"/>
                </a:solidFill>
                <a:effectLst/>
                <a:cs typeface="Aptos Serif" panose="02020604070405020304" pitchFamily="18" charset="0"/>
              </a:rPr>
              <a:t>)</a:t>
            </a:r>
            <a:endParaRPr lang="en-US" sz="2200" b="0" i="0" dirty="0">
              <a:solidFill>
                <a:srgbClr val="000000"/>
              </a:solidFill>
              <a:effectLst/>
              <a:cs typeface="Aptos Serif" panose="02020604070405020304" pitchFamily="18" charset="0"/>
            </a:endParaRPr>
          </a:p>
          <a:p>
            <a:pPr marL="457200" lvl="1" indent="0" fontAlgn="base">
              <a:lnSpc>
                <a:spcPct val="100000"/>
              </a:lnSpc>
              <a:buNone/>
            </a:pPr>
            <a:r>
              <a:rPr lang="en-US" sz="800" dirty="0">
                <a:solidFill>
                  <a:srgbClr val="000000"/>
                </a:solidFill>
                <a:cs typeface="Aptos Serif" panose="02020604070405020304" pitchFamily="18" charset="0"/>
              </a:rPr>
              <a:t>   </a:t>
            </a:r>
            <a:endParaRPr lang="en-US" sz="800" b="0" i="0" dirty="0">
              <a:solidFill>
                <a:srgbClr val="000000"/>
              </a:solidFill>
              <a:effectLst/>
              <a:cs typeface="Aptos Serif" panose="02020604070405020304" pitchFamily="18" charset="0"/>
            </a:endParaRPr>
          </a:p>
          <a:p>
            <a:pPr lvl="1" fontAlgn="base">
              <a:lnSpc>
                <a:spcPct val="100000"/>
              </a:lnSpc>
            </a:pPr>
            <a:r>
              <a:rPr lang="en-US" sz="2200" b="0" i="0" u="none" strike="noStrike" dirty="0">
                <a:solidFill>
                  <a:srgbClr val="000000"/>
                </a:solidFill>
                <a:effectLst/>
                <a:cs typeface="Aptos Serif" panose="02020604070405020304" pitchFamily="18" charset="0"/>
              </a:rPr>
              <a:t>"The earlier kids get exposed to gambling through online games and other avenues, the more severe their gambling problems are likely to be later on." </a:t>
            </a:r>
            <a:endParaRPr lang="en-US" sz="2200" dirty="0">
              <a:solidFill>
                <a:srgbClr val="000000"/>
              </a:solidFill>
              <a:cs typeface="Aptos Serif" panose="02020604070405020304" pitchFamily="18" charset="0"/>
            </a:endParaRPr>
          </a:p>
          <a:p>
            <a:pPr marL="457200" lvl="1" indent="0" fontAlgn="base">
              <a:lnSpc>
                <a:spcPct val="100000"/>
              </a:lnSpc>
              <a:buNone/>
            </a:pPr>
            <a:r>
              <a:rPr lang="en-US" sz="2200" b="0" i="0" u="none" strike="noStrike" dirty="0">
                <a:solidFill>
                  <a:srgbClr val="000000"/>
                </a:solidFill>
                <a:effectLst/>
                <a:cs typeface="Aptos Serif" panose="02020604070405020304" pitchFamily="18" charset="0"/>
              </a:rPr>
              <a:t>     (</a:t>
            </a:r>
            <a:r>
              <a:rPr lang="en-US" sz="2200" b="1" i="0" u="sng" strike="noStrike" dirty="0">
                <a:solidFill>
                  <a:srgbClr val="0563C1"/>
                </a:solidFill>
                <a:effectLst/>
                <a:cs typeface="Aptos Serif" panose="02020604070405020304" pitchFamily="18" charset="0"/>
                <a:hlinkClick r:id="rId3"/>
              </a:rPr>
              <a:t>Rahman, A. S., et al., Journal of Psychiatric Research. Vol. 46, No. 5, 2012</a:t>
            </a:r>
            <a:r>
              <a:rPr lang="en-US" sz="2200" b="0" i="0" u="none" strike="noStrike" dirty="0">
                <a:solidFill>
                  <a:srgbClr val="000000"/>
                </a:solidFill>
                <a:effectLst/>
                <a:cs typeface="Aptos Serif" panose="02020604070405020304" pitchFamily="18" charset="0"/>
              </a:rPr>
              <a:t>)</a:t>
            </a:r>
            <a:endParaRPr lang="en-US" sz="2200" b="0" i="0" dirty="0">
              <a:solidFill>
                <a:srgbClr val="000000"/>
              </a:solidFill>
              <a:effectLst/>
              <a:cs typeface="Aptos Serif" panose="02020604070405020304" pitchFamily="18" charset="0"/>
            </a:endParaRPr>
          </a:p>
          <a:p>
            <a:endParaRPr lang="en-US" dirty="0"/>
          </a:p>
        </p:txBody>
      </p:sp>
      <p:sp>
        <p:nvSpPr>
          <p:cNvPr id="4" name="Slide Number Placeholder 3">
            <a:extLst>
              <a:ext uri="{FF2B5EF4-FFF2-40B4-BE49-F238E27FC236}">
                <a16:creationId xmlns:a16="http://schemas.microsoft.com/office/drawing/2014/main" id="{639F4C52-93B2-4E06-AC17-1AB1108545BC}"/>
              </a:ext>
            </a:extLst>
          </p:cNvPr>
          <p:cNvSpPr>
            <a:spLocks noGrp="1"/>
          </p:cNvSpPr>
          <p:nvPr>
            <p:ph type="sldNum" sz="quarter" idx="4"/>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9</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30001571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CC23C62-8D5E-505D-368B-0E95634208D8}"/>
              </a:ext>
            </a:extLst>
          </p:cNvPr>
          <p:cNvSpPr>
            <a:spLocks noGrp="1"/>
          </p:cNvSpPr>
          <p:nvPr>
            <p:ph type="title"/>
          </p:nvPr>
        </p:nvSpPr>
        <p:spPr>
          <a:xfrm>
            <a:off x="607483" y="970003"/>
            <a:ext cx="9298517" cy="824665"/>
          </a:xfrm>
        </p:spPr>
        <p:txBody>
          <a:bodyPr anchor="t"/>
          <a:lstStyle/>
          <a:p>
            <a:r>
              <a:rPr lang="en-US" dirty="0">
                <a:solidFill>
                  <a:schemeClr val="accent6"/>
                </a:solidFill>
              </a:rPr>
              <a:t>Warning Signs</a:t>
            </a:r>
          </a:p>
        </p:txBody>
      </p:sp>
      <p:sp>
        <p:nvSpPr>
          <p:cNvPr id="4" name="Content Placeholder 3">
            <a:extLst>
              <a:ext uri="{FF2B5EF4-FFF2-40B4-BE49-F238E27FC236}">
                <a16:creationId xmlns:a16="http://schemas.microsoft.com/office/drawing/2014/main" id="{D88A86E9-B816-605F-FDF2-B812D664940F}"/>
              </a:ext>
            </a:extLst>
          </p:cNvPr>
          <p:cNvSpPr>
            <a:spLocks noGrp="1"/>
          </p:cNvSpPr>
          <p:nvPr>
            <p:ph sz="half" idx="2"/>
          </p:nvPr>
        </p:nvSpPr>
        <p:spPr>
          <a:xfrm>
            <a:off x="607483" y="1981200"/>
            <a:ext cx="5389033" cy="4338382"/>
          </a:xfrm>
        </p:spPr>
        <p:txBody>
          <a:bodyPr>
            <a:normAutofit fontScale="92500"/>
          </a:bodyPr>
          <a:lstStyle/>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Spending more money than intended on gambling</a:t>
            </a:r>
            <a:r>
              <a:rPr lang="en-US"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Gambling for longer periods of time than intended</a:t>
            </a:r>
            <a:r>
              <a:rPr lang="en-US"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Getting into serious financial trouble because of gambling</a:t>
            </a:r>
            <a:r>
              <a:rPr lang="en-US"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Lying to cover up losses</a:t>
            </a:r>
            <a:r>
              <a:rPr lang="en-US"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Using gambling to escape personal problems and distressing feelings</a:t>
            </a:r>
            <a:r>
              <a:rPr lang="en-US"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Thinking about gambling all the time</a:t>
            </a:r>
            <a:endParaRPr lang="en-US" b="0" i="0" dirty="0">
              <a:solidFill>
                <a:srgbClr val="000000"/>
              </a:solidFill>
              <a:effectLst/>
              <a:cs typeface="Aptos Serif" panose="02020604070405020304" pitchFamily="18" charset="0"/>
            </a:endParaRPr>
          </a:p>
          <a:p>
            <a:endParaRPr lang="en-US" dirty="0"/>
          </a:p>
        </p:txBody>
      </p:sp>
      <p:sp>
        <p:nvSpPr>
          <p:cNvPr id="6" name="Content Placeholder 5">
            <a:extLst>
              <a:ext uri="{FF2B5EF4-FFF2-40B4-BE49-F238E27FC236}">
                <a16:creationId xmlns:a16="http://schemas.microsoft.com/office/drawing/2014/main" id="{86549635-A99A-7C61-700D-591772BCE4E3}"/>
              </a:ext>
            </a:extLst>
          </p:cNvPr>
          <p:cNvSpPr>
            <a:spLocks noGrp="1"/>
          </p:cNvSpPr>
          <p:nvPr>
            <p:ph sz="quarter" idx="4"/>
          </p:nvPr>
        </p:nvSpPr>
        <p:spPr>
          <a:xfrm>
            <a:off x="6195486" y="1981199"/>
            <a:ext cx="5630754" cy="4338382"/>
          </a:xfrm>
        </p:spPr>
        <p:txBody>
          <a:bodyPr>
            <a:normAutofit fontScale="92500"/>
          </a:bodyPr>
          <a:lstStyle/>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Being unable to set limits</a:t>
            </a:r>
            <a:r>
              <a:rPr lang="en-US"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Problems paying bills to cover gambling losses</a:t>
            </a:r>
            <a:r>
              <a:rPr lang="en-US"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Destroying relationships because of gambling</a:t>
            </a:r>
            <a:r>
              <a:rPr lang="en-US"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Borrowing or stealing money from family, friends, or employers to keep on gambling</a:t>
            </a:r>
            <a:r>
              <a:rPr lang="en-US"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Experiencing poor job performance of losing a job because of gambling</a:t>
            </a:r>
            <a:r>
              <a:rPr lang="en-US" sz="2200" b="0" i="0" dirty="0">
                <a:solidFill>
                  <a:srgbClr val="000000"/>
                </a:solidFill>
                <a:effectLst/>
                <a:latin typeface="Times New Roman" panose="02020603050405020304" pitchFamily="18" charset="0"/>
              </a:rPr>
              <a:t>​</a:t>
            </a:r>
            <a:endParaRPr lang="en-US" sz="2200" b="0" i="0" dirty="0">
              <a:solidFill>
                <a:srgbClr val="000000"/>
              </a:solidFill>
              <a:effectLst/>
              <a:latin typeface="Arial" panose="020B0604020202020204" pitchFamily="34" charset="0"/>
            </a:endParaRPr>
          </a:p>
          <a:p>
            <a:endParaRPr lang="en-US" dirty="0"/>
          </a:p>
        </p:txBody>
      </p:sp>
      <p:sp>
        <p:nvSpPr>
          <p:cNvPr id="7" name="Slide Number Placeholder 6">
            <a:extLst>
              <a:ext uri="{FF2B5EF4-FFF2-40B4-BE49-F238E27FC236}">
                <a16:creationId xmlns:a16="http://schemas.microsoft.com/office/drawing/2014/main" id="{C6474624-7EE3-A66C-73C0-C39FF4619CDB}"/>
              </a:ext>
            </a:extLst>
          </p:cNvPr>
          <p:cNvSpPr>
            <a:spLocks noGrp="1"/>
          </p:cNvSpPr>
          <p:nvPr>
            <p:ph type="sldNum" sz="quarter"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10</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pic>
        <p:nvPicPr>
          <p:cNvPr id="8" name="Picture 2" descr="A yellow triangle with a black exclamation mark&#10;&#10;Description automatically generated">
            <a:extLst>
              <a:ext uri="{FF2B5EF4-FFF2-40B4-BE49-F238E27FC236}">
                <a16:creationId xmlns:a16="http://schemas.microsoft.com/office/drawing/2014/main" id="{E7E458E1-59CF-6A80-46E7-CC42006C35A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267632" y="713984"/>
            <a:ext cx="942474" cy="82466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3580331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F01A52-1300-984B-42E4-68B988B56C71}"/>
              </a:ext>
            </a:extLst>
          </p:cNvPr>
          <p:cNvSpPr>
            <a:spLocks noGrp="1"/>
          </p:cNvSpPr>
          <p:nvPr>
            <p:ph type="title"/>
          </p:nvPr>
        </p:nvSpPr>
        <p:spPr>
          <a:xfrm>
            <a:off x="365760" y="685800"/>
            <a:ext cx="11216641" cy="1143000"/>
          </a:xfrm>
        </p:spPr>
        <p:txBody>
          <a:bodyPr/>
          <a:lstStyle/>
          <a:p>
            <a:r>
              <a:rPr lang="en-US" sz="4000" dirty="0">
                <a:solidFill>
                  <a:schemeClr val="accent6"/>
                </a:solidFill>
              </a:rPr>
              <a:t>Prevalence of Gambling in the U.S.</a:t>
            </a:r>
          </a:p>
        </p:txBody>
      </p:sp>
      <p:sp>
        <p:nvSpPr>
          <p:cNvPr id="3" name="Content Placeholder 2">
            <a:extLst>
              <a:ext uri="{FF2B5EF4-FFF2-40B4-BE49-F238E27FC236}">
                <a16:creationId xmlns:a16="http://schemas.microsoft.com/office/drawing/2014/main" id="{909323F4-1782-3CC6-2F49-A827BCD5900D}"/>
              </a:ext>
            </a:extLst>
          </p:cNvPr>
          <p:cNvSpPr>
            <a:spLocks noGrp="1"/>
          </p:cNvSpPr>
          <p:nvPr>
            <p:ph sz="half" idx="2"/>
          </p:nvPr>
        </p:nvSpPr>
        <p:spPr>
          <a:xfrm>
            <a:off x="365760" y="1828801"/>
            <a:ext cx="5630757" cy="4876800"/>
          </a:xfrm>
        </p:spPr>
        <p:txBody>
          <a:bodyPr>
            <a:normAutofit lnSpcReduction="10000"/>
          </a:bodyPr>
          <a:lstStyle/>
          <a:p>
            <a:pPr fontAlgn="base"/>
            <a:r>
              <a:rPr lang="en-US" sz="2000" b="1" dirty="0">
                <a:solidFill>
                  <a:schemeClr val="tx1"/>
                </a:solidFill>
                <a:cs typeface="Arial" panose="020B0604020202020204" pitchFamily="34" charset="0"/>
              </a:rPr>
              <a:t>85%</a:t>
            </a:r>
            <a:r>
              <a:rPr lang="en-US" sz="2000" dirty="0">
                <a:solidFill>
                  <a:schemeClr val="tx1"/>
                </a:solidFill>
                <a:cs typeface="Arial" panose="020B0604020202020204" pitchFamily="34" charset="0"/>
              </a:rPr>
              <a:t> of adults in the U.S. have gambled at least once in their lives</a:t>
            </a:r>
          </a:p>
          <a:p>
            <a:pPr lvl="1" fontAlgn="base">
              <a:buFont typeface="Arial" panose="020B0604020202020204" pitchFamily="34" charset="0"/>
              <a:buChar char="•"/>
            </a:pPr>
            <a:r>
              <a:rPr lang="en-US" sz="1800" i="0" u="none" strike="noStrike" dirty="0">
                <a:solidFill>
                  <a:schemeClr val="tx1"/>
                </a:solidFill>
                <a:effectLst/>
                <a:cs typeface="Aptos Serif" panose="02020604070405020304" pitchFamily="18" charset="0"/>
              </a:rPr>
              <a:t>Over </a:t>
            </a:r>
            <a:r>
              <a:rPr lang="en-US" sz="1800" b="1" i="0" u="none" strike="noStrike" dirty="0">
                <a:solidFill>
                  <a:schemeClr val="tx1"/>
                </a:solidFill>
                <a:effectLst/>
                <a:cs typeface="Aptos Serif" panose="02020604070405020304" pitchFamily="18" charset="0"/>
              </a:rPr>
              <a:t>60%</a:t>
            </a:r>
            <a:r>
              <a:rPr lang="en-US" sz="1800" i="0" u="none" strike="noStrike" dirty="0">
                <a:solidFill>
                  <a:schemeClr val="tx1"/>
                </a:solidFill>
                <a:effectLst/>
                <a:cs typeface="Aptos Serif" panose="02020604070405020304" pitchFamily="18" charset="0"/>
              </a:rPr>
              <a:t> have gambled within the past year</a:t>
            </a:r>
          </a:p>
          <a:p>
            <a:pPr lvl="1" fontAlgn="base">
              <a:buFont typeface="Arial" panose="020B0604020202020204" pitchFamily="34" charset="0"/>
              <a:buChar char="•"/>
            </a:pPr>
            <a:r>
              <a:rPr lang="en-US" sz="1800" b="1" dirty="0">
                <a:solidFill>
                  <a:schemeClr val="tx1"/>
                </a:solidFill>
                <a:cs typeface="Aptos Serif" panose="02020604070405020304" pitchFamily="18" charset="0"/>
              </a:rPr>
              <a:t>75%</a:t>
            </a:r>
            <a:r>
              <a:rPr lang="en-US" sz="1800" dirty="0">
                <a:solidFill>
                  <a:schemeClr val="tx1"/>
                </a:solidFill>
                <a:cs typeface="Aptos Serif" panose="02020604070405020304" pitchFamily="18" charset="0"/>
              </a:rPr>
              <a:t> of college students have gambled in the past year, whether legally or illegally</a:t>
            </a:r>
          </a:p>
          <a:p>
            <a:pPr marL="457200" lvl="1" indent="0" fontAlgn="base">
              <a:buNone/>
            </a:pPr>
            <a:r>
              <a:rPr lang="en-US" sz="800" i="0" u="none" strike="noStrike" dirty="0">
                <a:solidFill>
                  <a:schemeClr val="tx1"/>
                </a:solidFill>
                <a:effectLst/>
                <a:cs typeface="Aptos Serif" panose="02020604070405020304" pitchFamily="18" charset="0"/>
              </a:rPr>
              <a:t>           </a:t>
            </a:r>
          </a:p>
          <a:p>
            <a:pPr algn="l" rtl="0" fontAlgn="base">
              <a:lnSpc>
                <a:spcPct val="100000"/>
              </a:lnSpc>
              <a:buFont typeface="Arial" panose="020B0604020202020204" pitchFamily="34" charset="0"/>
              <a:buChar char="•"/>
            </a:pPr>
            <a:r>
              <a:rPr lang="en-US" sz="2000" b="1" i="0" u="none" strike="noStrike" dirty="0">
                <a:solidFill>
                  <a:schemeClr val="tx1"/>
                </a:solidFill>
                <a:effectLst/>
                <a:cs typeface="Aptos Serif" panose="02020604070405020304" pitchFamily="18" charset="0"/>
              </a:rPr>
              <a:t>90%</a:t>
            </a:r>
            <a:r>
              <a:rPr lang="en-US" sz="2000" b="0" i="0" u="none" strike="noStrike" dirty="0">
                <a:solidFill>
                  <a:schemeClr val="tx1"/>
                </a:solidFill>
                <a:effectLst/>
                <a:cs typeface="Aptos Serif" panose="02020604070405020304" pitchFamily="18" charset="0"/>
              </a:rPr>
              <a:t> of people with a gambling addiction withdraw cash advances from their credit cards to gamble</a:t>
            </a:r>
            <a:r>
              <a:rPr lang="en-US" sz="2000" b="0" i="0" dirty="0">
                <a:solidFill>
                  <a:schemeClr val="tx1"/>
                </a:solidFill>
                <a:effectLst/>
                <a:cs typeface="Aptos Serif" panose="02020604070405020304" pitchFamily="18" charset="0"/>
              </a:rPr>
              <a:t>​</a:t>
            </a:r>
            <a:br>
              <a:rPr lang="en-US" sz="2000" b="0" i="0" dirty="0">
                <a:solidFill>
                  <a:schemeClr val="tx1"/>
                </a:solidFill>
                <a:effectLst/>
                <a:cs typeface="Aptos Serif" panose="02020604070405020304" pitchFamily="18" charset="0"/>
              </a:rPr>
            </a:br>
            <a:r>
              <a:rPr lang="en-US" sz="800" b="0" i="0" dirty="0">
                <a:solidFill>
                  <a:schemeClr val="tx1"/>
                </a:solidFill>
                <a:effectLst/>
                <a:cs typeface="Aptos Serif" panose="02020604070405020304" pitchFamily="18" charset="0"/>
              </a:rPr>
              <a:t>         </a:t>
            </a:r>
          </a:p>
          <a:p>
            <a:pPr algn="l" rtl="0" fontAlgn="base">
              <a:lnSpc>
                <a:spcPct val="100000"/>
              </a:lnSpc>
              <a:buFont typeface="Arial" panose="020B0604020202020204" pitchFamily="34" charset="0"/>
              <a:buChar char="•"/>
            </a:pPr>
            <a:r>
              <a:rPr lang="en-US" sz="2000" b="1" i="0" u="none" strike="noStrike" dirty="0">
                <a:solidFill>
                  <a:schemeClr val="tx1"/>
                </a:solidFill>
                <a:effectLst/>
                <a:cs typeface="Aptos Serif" panose="02020604070405020304" pitchFamily="18" charset="0"/>
              </a:rPr>
              <a:t>81%</a:t>
            </a:r>
            <a:r>
              <a:rPr lang="en-US" sz="2000" b="0" i="0" u="none" strike="noStrike" dirty="0">
                <a:solidFill>
                  <a:schemeClr val="tx1"/>
                </a:solidFill>
                <a:effectLst/>
                <a:cs typeface="Aptos Serif" panose="02020604070405020304" pitchFamily="18" charset="0"/>
              </a:rPr>
              <a:t> of those with a gambling disorder struggle with debt</a:t>
            </a:r>
            <a:r>
              <a:rPr lang="en-US" sz="2000" b="0" i="0" dirty="0">
                <a:solidFill>
                  <a:schemeClr val="tx1"/>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1800" b="0" i="0" u="none" strike="noStrike" dirty="0">
                <a:solidFill>
                  <a:schemeClr val="tx1"/>
                </a:solidFill>
                <a:effectLst/>
                <a:cs typeface="Aptos Serif" panose="02020604070405020304" pitchFamily="18" charset="0"/>
              </a:rPr>
              <a:t>The average gambling debt is around </a:t>
            </a:r>
            <a:r>
              <a:rPr lang="en-US" sz="1800" b="1" i="0" u="none" strike="noStrike" dirty="0">
                <a:solidFill>
                  <a:schemeClr val="tx1"/>
                </a:solidFill>
                <a:effectLst/>
                <a:cs typeface="Aptos Serif" panose="02020604070405020304" pitchFamily="18" charset="0"/>
              </a:rPr>
              <a:t>$45,000</a:t>
            </a:r>
            <a:r>
              <a:rPr lang="en-US" sz="1800" b="0" i="0" dirty="0">
                <a:solidFill>
                  <a:schemeClr val="tx1"/>
                </a:solidFill>
                <a:effectLst/>
                <a:cs typeface="Aptos Serif" panose="02020604070405020304" pitchFamily="18" charset="0"/>
              </a:rPr>
              <a:t>​</a:t>
            </a:r>
            <a:br>
              <a:rPr lang="en-US" sz="1800" b="0" i="0" dirty="0">
                <a:solidFill>
                  <a:schemeClr val="tx1"/>
                </a:solidFill>
                <a:effectLst/>
                <a:cs typeface="Aptos Serif" panose="02020604070405020304" pitchFamily="18" charset="0"/>
              </a:rPr>
            </a:br>
            <a:r>
              <a:rPr lang="en-US" sz="800" b="0" i="0" dirty="0">
                <a:solidFill>
                  <a:schemeClr val="tx1"/>
                </a:solidFill>
                <a:effectLst/>
                <a:cs typeface="Aptos Serif" panose="02020604070405020304" pitchFamily="18" charset="0"/>
              </a:rPr>
              <a:t>         </a:t>
            </a:r>
          </a:p>
          <a:p>
            <a:pPr algn="l" rtl="0" fontAlgn="base">
              <a:lnSpc>
                <a:spcPct val="100000"/>
              </a:lnSpc>
              <a:buFont typeface="Arial" panose="020B0604020202020204" pitchFamily="34" charset="0"/>
              <a:buChar char="•"/>
            </a:pPr>
            <a:r>
              <a:rPr lang="en-US" sz="2000" b="0" i="0" u="none" strike="noStrike" dirty="0">
                <a:solidFill>
                  <a:schemeClr val="tx1"/>
                </a:solidFill>
                <a:effectLst/>
                <a:cs typeface="Aptos Serif" panose="02020604070405020304" pitchFamily="18" charset="0"/>
              </a:rPr>
              <a:t>Around </a:t>
            </a:r>
            <a:r>
              <a:rPr lang="en-US" sz="2000" b="1" i="0" u="none" strike="noStrike" dirty="0">
                <a:solidFill>
                  <a:schemeClr val="tx1"/>
                </a:solidFill>
                <a:effectLst/>
                <a:cs typeface="Aptos Serif" panose="02020604070405020304" pitchFamily="18" charset="0"/>
              </a:rPr>
              <a:t>20%</a:t>
            </a:r>
            <a:r>
              <a:rPr lang="en-US" sz="2000" b="0" i="0" u="none" strike="noStrike" dirty="0">
                <a:solidFill>
                  <a:schemeClr val="tx1"/>
                </a:solidFill>
                <a:effectLst/>
                <a:cs typeface="Aptos Serif" panose="02020604070405020304" pitchFamily="18" charset="0"/>
              </a:rPr>
              <a:t> of those with a gambling disorder file for bankruptcy due to their gambling debts</a:t>
            </a:r>
            <a:r>
              <a:rPr lang="en-US" sz="2000" b="0" i="0" dirty="0">
                <a:solidFill>
                  <a:schemeClr val="tx1"/>
                </a:solidFill>
                <a:effectLst/>
                <a:cs typeface="Aptos Serif" panose="02020604070405020304" pitchFamily="18" charset="0"/>
              </a:rPr>
              <a:t>​</a:t>
            </a:r>
          </a:p>
          <a:p>
            <a:endParaRPr lang="en-US" dirty="0"/>
          </a:p>
        </p:txBody>
      </p:sp>
      <p:sp>
        <p:nvSpPr>
          <p:cNvPr id="7" name="Content Placeholder 6">
            <a:extLst>
              <a:ext uri="{FF2B5EF4-FFF2-40B4-BE49-F238E27FC236}">
                <a16:creationId xmlns:a16="http://schemas.microsoft.com/office/drawing/2014/main" id="{DA702F83-7B2F-17DC-E17D-4E80EB261A80}"/>
              </a:ext>
            </a:extLst>
          </p:cNvPr>
          <p:cNvSpPr>
            <a:spLocks noGrp="1"/>
          </p:cNvSpPr>
          <p:nvPr>
            <p:ph sz="quarter" idx="4"/>
          </p:nvPr>
        </p:nvSpPr>
        <p:spPr>
          <a:xfrm>
            <a:off x="6193368" y="2114551"/>
            <a:ext cx="5770032" cy="4468494"/>
          </a:xfrm>
        </p:spPr>
        <p:txBody>
          <a:bodyPr>
            <a:normAutofit lnSpcReduction="10000"/>
          </a:bodyPr>
          <a:lstStyle/>
          <a:p>
            <a:pPr algn="l" rtl="0" fontAlgn="base">
              <a:lnSpc>
                <a:spcPct val="100000"/>
              </a:lnSpc>
              <a:buFont typeface="Arial" panose="020B0604020202020204" pitchFamily="34" charset="0"/>
              <a:buChar char="•"/>
            </a:pPr>
            <a:r>
              <a:rPr lang="en-US" sz="2000" b="0" i="0" u="none" strike="noStrike" dirty="0">
                <a:solidFill>
                  <a:srgbClr val="000000"/>
                </a:solidFill>
                <a:effectLst/>
                <a:cs typeface="Aptos Serif" panose="02020604070405020304" pitchFamily="18" charset="0"/>
              </a:rPr>
              <a:t>There is a strong connection between gambling disorders and homelessness</a:t>
            </a:r>
            <a:r>
              <a:rPr lang="en-US" sz="2000"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1800" b="1" i="0" u="none" strike="noStrike" dirty="0">
                <a:solidFill>
                  <a:srgbClr val="000000"/>
                </a:solidFill>
                <a:effectLst/>
                <a:cs typeface="Aptos Serif" panose="02020604070405020304" pitchFamily="18" charset="0"/>
              </a:rPr>
              <a:t>One in six</a:t>
            </a:r>
            <a:r>
              <a:rPr lang="en-US" sz="1800" b="0" i="0" u="none" strike="noStrike" dirty="0">
                <a:solidFill>
                  <a:srgbClr val="000000"/>
                </a:solidFill>
                <a:effectLst/>
                <a:cs typeface="Aptos Serif" panose="02020604070405020304" pitchFamily="18" charset="0"/>
              </a:rPr>
              <a:t> people who gamble “harmfully” experience housing problems or periods of homelessness</a:t>
            </a:r>
            <a:r>
              <a:rPr lang="en-US" sz="1600" b="0" i="0" dirty="0">
                <a:solidFill>
                  <a:srgbClr val="000000"/>
                </a:solidFill>
                <a:effectLst/>
                <a:cs typeface="Aptos Serif" panose="02020604070405020304" pitchFamily="18" charset="0"/>
              </a:rPr>
              <a:t>​</a:t>
            </a:r>
          </a:p>
          <a:p>
            <a:pPr marL="457200" lvl="1" indent="0" fontAlgn="base">
              <a:lnSpc>
                <a:spcPct val="100000"/>
              </a:lnSpc>
              <a:buNone/>
            </a:pPr>
            <a:r>
              <a:rPr lang="en-US" sz="800" dirty="0">
                <a:solidFill>
                  <a:srgbClr val="000000"/>
                </a:solidFill>
                <a:cs typeface="Aptos Serif" panose="02020604070405020304" pitchFamily="18" charset="0"/>
              </a:rPr>
              <a:t>          </a:t>
            </a:r>
            <a:endParaRPr lang="en-US" sz="800" b="0" i="0" dirty="0">
              <a:solidFill>
                <a:srgbClr val="000000"/>
              </a:solidFill>
              <a:effectLst/>
              <a:cs typeface="Aptos Serif" panose="02020604070405020304" pitchFamily="18" charset="0"/>
            </a:endParaRPr>
          </a:p>
          <a:p>
            <a:pPr algn="l" rtl="0" fontAlgn="base">
              <a:lnSpc>
                <a:spcPct val="100000"/>
              </a:lnSpc>
              <a:buFont typeface="Arial" panose="020B0604020202020204" pitchFamily="34" charset="0"/>
              <a:buChar char="•"/>
            </a:pPr>
            <a:r>
              <a:rPr lang="en-US" sz="2000" b="0" i="0" u="none" strike="noStrike" dirty="0">
                <a:solidFill>
                  <a:srgbClr val="000000"/>
                </a:solidFill>
                <a:effectLst/>
                <a:cs typeface="Aptos Serif" panose="02020604070405020304" pitchFamily="18" charset="0"/>
              </a:rPr>
              <a:t>According to the National Council on Problem Gambling, the annual national social cost of problem gambling is </a:t>
            </a:r>
            <a:r>
              <a:rPr lang="en-US" sz="2000" b="1" i="0" u="none" strike="noStrike" dirty="0">
                <a:solidFill>
                  <a:schemeClr val="tx1"/>
                </a:solidFill>
                <a:effectLst/>
                <a:cs typeface="Aptos Serif" panose="02020604070405020304" pitchFamily="18" charset="0"/>
              </a:rPr>
              <a:t>$14 Billion</a:t>
            </a:r>
            <a:r>
              <a:rPr lang="en-US" sz="2000" b="0" i="0" u="none" strike="noStrike" dirty="0">
                <a:solidFill>
                  <a:srgbClr val="000000"/>
                </a:solidFill>
                <a:effectLst/>
                <a:cs typeface="Aptos Serif" panose="02020604070405020304" pitchFamily="18" charset="0"/>
              </a:rPr>
              <a:t>.  These costs include:</a:t>
            </a:r>
            <a:r>
              <a:rPr lang="en-US" sz="2000"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1800" b="0" i="0" u="none" strike="noStrike" dirty="0">
                <a:solidFill>
                  <a:srgbClr val="000000"/>
                </a:solidFill>
                <a:effectLst/>
                <a:cs typeface="Aptos Serif" panose="02020604070405020304" pitchFamily="18" charset="0"/>
              </a:rPr>
              <a:t>Gambling</a:t>
            </a:r>
            <a:r>
              <a:rPr lang="en-US" sz="800" b="0" i="0" u="none" strike="noStrike" dirty="0">
                <a:solidFill>
                  <a:srgbClr val="000000"/>
                </a:solidFill>
                <a:effectLst/>
                <a:cs typeface="Aptos Serif" panose="02020604070405020304" pitchFamily="18" charset="0"/>
              </a:rPr>
              <a:t> </a:t>
            </a:r>
            <a:r>
              <a:rPr lang="en-US" sz="1800" b="0" i="0" u="none" strike="noStrike" dirty="0">
                <a:solidFill>
                  <a:srgbClr val="000000"/>
                </a:solidFill>
                <a:effectLst/>
                <a:cs typeface="Aptos Serif" panose="02020604070405020304" pitchFamily="18" charset="0"/>
              </a:rPr>
              <a:t>-</a:t>
            </a:r>
            <a:r>
              <a:rPr lang="en-US" sz="800" b="0" i="0" u="none" strike="noStrike" dirty="0">
                <a:solidFill>
                  <a:srgbClr val="000000"/>
                </a:solidFill>
                <a:effectLst/>
                <a:cs typeface="Aptos Serif" panose="02020604070405020304" pitchFamily="18" charset="0"/>
              </a:rPr>
              <a:t> </a:t>
            </a:r>
            <a:r>
              <a:rPr lang="en-US" sz="1800" b="0" i="0" u="none" strike="noStrike" dirty="0">
                <a:solidFill>
                  <a:srgbClr val="000000"/>
                </a:solidFill>
                <a:effectLst/>
                <a:cs typeface="Aptos Serif" panose="02020604070405020304" pitchFamily="18" charset="0"/>
              </a:rPr>
              <a:t>related criminal justice and healthcare spending</a:t>
            </a:r>
            <a:r>
              <a:rPr lang="en-US" sz="1800"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1800" b="0" i="0" u="none" strike="noStrike" dirty="0">
                <a:solidFill>
                  <a:srgbClr val="000000"/>
                </a:solidFill>
                <a:effectLst/>
                <a:cs typeface="Aptos Serif" panose="02020604070405020304" pitchFamily="18" charset="0"/>
              </a:rPr>
              <a:t>Job loss</a:t>
            </a:r>
            <a:r>
              <a:rPr lang="en-US" sz="1800"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1800" b="0" i="0" u="none" strike="noStrike" dirty="0">
                <a:solidFill>
                  <a:srgbClr val="000000"/>
                </a:solidFill>
                <a:effectLst/>
                <a:cs typeface="Aptos Serif" panose="02020604070405020304" pitchFamily="18" charset="0"/>
              </a:rPr>
              <a:t>Bankruptcy</a:t>
            </a:r>
            <a:r>
              <a:rPr lang="en-US" sz="1800"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1800" b="0" i="0" u="none" strike="noStrike" dirty="0">
                <a:solidFill>
                  <a:srgbClr val="000000"/>
                </a:solidFill>
                <a:effectLst/>
                <a:cs typeface="Aptos Serif" panose="02020604070405020304" pitchFamily="18" charset="0"/>
              </a:rPr>
              <a:t>Divorce </a:t>
            </a:r>
            <a:endParaRPr lang="en-US" sz="1800" b="0" i="0" dirty="0">
              <a:solidFill>
                <a:srgbClr val="000000"/>
              </a:solidFill>
              <a:effectLst/>
              <a:cs typeface="Aptos Serif" panose="02020604070405020304" pitchFamily="18" charset="0"/>
            </a:endParaRPr>
          </a:p>
          <a:p>
            <a:endParaRPr lang="en-US" dirty="0"/>
          </a:p>
        </p:txBody>
      </p:sp>
      <p:sp>
        <p:nvSpPr>
          <p:cNvPr id="4" name="Slide Number Placeholder 3">
            <a:extLst>
              <a:ext uri="{FF2B5EF4-FFF2-40B4-BE49-F238E27FC236}">
                <a16:creationId xmlns:a16="http://schemas.microsoft.com/office/drawing/2014/main" id="{3EDD77FA-5D3C-CC01-08B3-65A55834B694}"/>
              </a:ext>
            </a:extLst>
          </p:cNvPr>
          <p:cNvSpPr>
            <a:spLocks noGrp="1"/>
          </p:cNvSpPr>
          <p:nvPr>
            <p:ph type="sldNum" sz="quarter"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11</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364469288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0D3F2E2-5F79-EE90-A1CF-462F5E1B22D7}"/>
              </a:ext>
            </a:extLst>
          </p:cNvPr>
          <p:cNvSpPr>
            <a:spLocks noGrp="1"/>
          </p:cNvSpPr>
          <p:nvPr>
            <p:ph type="title"/>
          </p:nvPr>
        </p:nvSpPr>
        <p:spPr>
          <a:xfrm>
            <a:off x="365760" y="762001"/>
            <a:ext cx="9464040" cy="1295400"/>
          </a:xfrm>
        </p:spPr>
        <p:txBody>
          <a:bodyPr/>
          <a:lstStyle/>
          <a:p>
            <a:r>
              <a:rPr lang="en-US" sz="4000" dirty="0">
                <a:solidFill>
                  <a:schemeClr val="accent6"/>
                </a:solidFill>
                <a:cs typeface="Arial" panose="020B0604020202020204" pitchFamily="34" charset="0"/>
              </a:rPr>
              <a:t>Indiana Sports Betting by the Numbers</a:t>
            </a:r>
            <a:r>
              <a:rPr lang="en-US" sz="4000" b="0" dirty="0">
                <a:solidFill>
                  <a:schemeClr val="accent6"/>
                </a:solidFill>
                <a:cs typeface="Arial" panose="020B0604020202020204" pitchFamily="34" charset="0"/>
              </a:rPr>
              <a:t> </a:t>
            </a:r>
            <a:r>
              <a:rPr lang="en-US" sz="1100" b="0" dirty="0">
                <a:solidFill>
                  <a:schemeClr val="accent6"/>
                </a:solidFill>
                <a:latin typeface="Arial" panose="020B0604020202020204" pitchFamily="34" charset="0"/>
                <a:cs typeface="Arial" panose="020B0604020202020204" pitchFamily="34" charset="0"/>
              </a:rPr>
              <a:t>    </a:t>
            </a:r>
            <a:br>
              <a:rPr lang="en-US" sz="1100" b="0" dirty="0">
                <a:latin typeface="Arial" panose="020B0604020202020204" pitchFamily="34" charset="0"/>
                <a:cs typeface="Arial" panose="020B0604020202020204" pitchFamily="34" charset="0"/>
              </a:rPr>
            </a:br>
            <a:r>
              <a:rPr lang="en-US" sz="1000" b="0" dirty="0">
                <a:latin typeface="Arial" panose="020B0604020202020204" pitchFamily="34" charset="0"/>
                <a:cs typeface="Arial" panose="020B0604020202020204" pitchFamily="34" charset="0"/>
              </a:rPr>
              <a:t>                    </a:t>
            </a:r>
            <a:br>
              <a:rPr lang="en-US" sz="6600" b="0" dirty="0">
                <a:latin typeface="Arial" panose="020B0604020202020204" pitchFamily="34" charset="0"/>
                <a:cs typeface="Arial" panose="020B0604020202020204" pitchFamily="34" charset="0"/>
              </a:rPr>
            </a:br>
            <a:r>
              <a:rPr lang="en-US" sz="2800" b="0" i="1" dirty="0">
                <a:latin typeface="Aptos Serif" panose="02020604070405020304" pitchFamily="18" charset="0"/>
                <a:cs typeface="Aptos Serif" panose="02020604070405020304" pitchFamily="18" charset="0"/>
              </a:rPr>
              <a:t>September 2019 – March 2025</a:t>
            </a:r>
            <a:endParaRPr lang="en-US" sz="2800" dirty="0">
              <a:latin typeface="Aptos Serif" panose="02020604070405020304" pitchFamily="18" charset="0"/>
              <a:cs typeface="Aptos Serif" panose="02020604070405020304" pitchFamily="18" charset="0"/>
            </a:endParaRPr>
          </a:p>
        </p:txBody>
      </p:sp>
      <p:sp>
        <p:nvSpPr>
          <p:cNvPr id="3" name="Content Placeholder 2">
            <a:extLst>
              <a:ext uri="{FF2B5EF4-FFF2-40B4-BE49-F238E27FC236}">
                <a16:creationId xmlns:a16="http://schemas.microsoft.com/office/drawing/2014/main" id="{0CD81F27-6C99-DC56-A7EA-AA45CDB692D6}"/>
              </a:ext>
            </a:extLst>
          </p:cNvPr>
          <p:cNvSpPr>
            <a:spLocks noGrp="1"/>
          </p:cNvSpPr>
          <p:nvPr>
            <p:ph idx="1"/>
          </p:nvPr>
        </p:nvSpPr>
        <p:spPr>
          <a:xfrm>
            <a:off x="365760" y="2362200"/>
            <a:ext cx="11673840" cy="4114800"/>
          </a:xfrm>
        </p:spPr>
        <p:txBody>
          <a:bodyPr>
            <a:normAutofit fontScale="25000" lnSpcReduction="20000"/>
          </a:bodyPr>
          <a:lstStyle/>
          <a:p>
            <a:r>
              <a:rPr lang="en-US" sz="9600" dirty="0">
                <a:solidFill>
                  <a:schemeClr val="tx1"/>
                </a:solidFill>
                <a:latin typeface="Aptos" panose="020B0004020202020204" pitchFamily="34" charset="0"/>
                <a:cs typeface="Arial" panose="020B0604020202020204" pitchFamily="34" charset="0"/>
              </a:rPr>
              <a:t>Handle – total amount of sports bets accepted:</a:t>
            </a:r>
          </a:p>
          <a:p>
            <a:pPr marL="0" indent="0">
              <a:lnSpc>
                <a:spcPct val="120000"/>
              </a:lnSpc>
              <a:buNone/>
            </a:pPr>
            <a:r>
              <a:rPr lang="en-US" sz="800" dirty="0">
                <a:solidFill>
                  <a:schemeClr val="tx1"/>
                </a:solidFill>
                <a:latin typeface="Aptos" panose="020B0004020202020204" pitchFamily="34" charset="0"/>
                <a:cs typeface="Arial" panose="020B0604020202020204" pitchFamily="34" charset="0"/>
              </a:rPr>
              <a:t>                           				</a:t>
            </a:r>
            <a:r>
              <a:rPr lang="en-US" sz="9600" b="1" dirty="0">
                <a:solidFill>
                  <a:schemeClr val="tx1"/>
                </a:solidFill>
                <a:latin typeface="Aptos" panose="020B0004020202020204" pitchFamily="34" charset="0"/>
                <a:cs typeface="Arial" panose="020B0604020202020204" pitchFamily="34" charset="0"/>
              </a:rPr>
              <a:t>$21,577,884,784</a:t>
            </a:r>
          </a:p>
          <a:p>
            <a:pPr marL="0" indent="0">
              <a:buNone/>
            </a:pPr>
            <a:r>
              <a:rPr lang="en-US" sz="800" dirty="0">
                <a:solidFill>
                  <a:schemeClr val="tx1"/>
                </a:solidFill>
                <a:latin typeface="Aptos" panose="020B0004020202020204" pitchFamily="34" charset="0"/>
              </a:rPr>
              <a:t>    </a:t>
            </a:r>
          </a:p>
          <a:p>
            <a:r>
              <a:rPr lang="en-US" sz="9600" dirty="0">
                <a:solidFill>
                  <a:schemeClr val="tx1"/>
                </a:solidFill>
                <a:latin typeface="Aptos" panose="020B0004020202020204" pitchFamily="34" charset="0"/>
                <a:cs typeface="Arial" panose="020B0604020202020204" pitchFamily="34" charset="0"/>
              </a:rPr>
              <a:t>Revenue – sportsbooks’ earnings or total amount remaining after paying off winners: </a:t>
            </a:r>
          </a:p>
          <a:p>
            <a:pPr marL="0" indent="0">
              <a:lnSpc>
                <a:spcPct val="120000"/>
              </a:lnSpc>
              <a:buNone/>
            </a:pPr>
            <a:r>
              <a:rPr lang="en-US" sz="800" dirty="0">
                <a:solidFill>
                  <a:schemeClr val="tx1"/>
                </a:solidFill>
                <a:latin typeface="Aptos" panose="020B0004020202020204" pitchFamily="34" charset="0"/>
                <a:cs typeface="Arial" panose="020B0604020202020204" pitchFamily="34" charset="0"/>
              </a:rPr>
              <a:t>                  </a:t>
            </a:r>
            <a:r>
              <a:rPr lang="en-US" sz="2000" dirty="0">
                <a:solidFill>
                  <a:schemeClr val="tx1"/>
                </a:solidFill>
                <a:latin typeface="Aptos" panose="020B0004020202020204" pitchFamily="34" charset="0"/>
                <a:cs typeface="Arial" panose="020B0604020202020204" pitchFamily="34" charset="0"/>
              </a:rPr>
              <a:t>		 		</a:t>
            </a:r>
            <a:r>
              <a:rPr lang="en-US" sz="9600" b="1" dirty="0">
                <a:solidFill>
                  <a:schemeClr val="tx1"/>
                </a:solidFill>
                <a:latin typeface="Aptos" panose="020B0004020202020204" pitchFamily="34" charset="0"/>
                <a:cs typeface="Arial" panose="020B0604020202020204" pitchFamily="34" charset="0"/>
              </a:rPr>
              <a:t>$1,901,828,758</a:t>
            </a:r>
          </a:p>
          <a:p>
            <a:pPr marL="0" indent="0">
              <a:buNone/>
            </a:pPr>
            <a:r>
              <a:rPr lang="en-US" sz="800" dirty="0">
                <a:solidFill>
                  <a:schemeClr val="tx1"/>
                </a:solidFill>
                <a:latin typeface="Aptos" panose="020B0004020202020204" pitchFamily="34" charset="0"/>
              </a:rPr>
              <a:t>                 </a:t>
            </a:r>
          </a:p>
          <a:p>
            <a:r>
              <a:rPr lang="en-US" sz="9600" dirty="0">
                <a:solidFill>
                  <a:schemeClr val="tx1"/>
                </a:solidFill>
                <a:latin typeface="Aptos" panose="020B0004020202020204" pitchFamily="34" charset="0"/>
                <a:cs typeface="Arial" panose="020B0604020202020204" pitchFamily="34" charset="0"/>
              </a:rPr>
              <a:t>Taxes – </a:t>
            </a:r>
            <a:r>
              <a:rPr lang="en-US" sz="9600" b="1" dirty="0">
                <a:solidFill>
                  <a:schemeClr val="tx1"/>
                </a:solidFill>
                <a:latin typeface="Aptos" panose="020B0004020202020204" pitchFamily="34" charset="0"/>
                <a:cs typeface="Arial" panose="020B0604020202020204" pitchFamily="34" charset="0"/>
              </a:rPr>
              <a:t>9.5%</a:t>
            </a:r>
            <a:r>
              <a:rPr lang="en-US" sz="9600" dirty="0">
                <a:solidFill>
                  <a:schemeClr val="tx1"/>
                </a:solidFill>
                <a:latin typeface="Aptos" panose="020B0004020202020204" pitchFamily="34" charset="0"/>
                <a:cs typeface="Arial" panose="020B0604020202020204" pitchFamily="34" charset="0"/>
              </a:rPr>
              <a:t> of adjusted gross revenues payable into the state general fund:                     </a:t>
            </a:r>
          </a:p>
          <a:p>
            <a:pPr marL="0" indent="0">
              <a:lnSpc>
                <a:spcPct val="120000"/>
              </a:lnSpc>
              <a:buNone/>
            </a:pPr>
            <a:r>
              <a:rPr lang="en-US" sz="2000" dirty="0">
                <a:solidFill>
                  <a:schemeClr val="tx1"/>
                </a:solidFill>
                <a:latin typeface="Aptos" panose="020B0004020202020204" pitchFamily="34" charset="0"/>
                <a:cs typeface="Arial" panose="020B0604020202020204" pitchFamily="34" charset="0"/>
              </a:rPr>
              <a:t>		  		</a:t>
            </a:r>
            <a:r>
              <a:rPr lang="en-US" sz="9600" b="1" dirty="0">
                <a:solidFill>
                  <a:schemeClr val="tx1"/>
                </a:solidFill>
                <a:latin typeface="Aptos" panose="020B0004020202020204" pitchFamily="34" charset="0"/>
                <a:cs typeface="Arial" panose="020B0604020202020204" pitchFamily="34" charset="0"/>
              </a:rPr>
              <a:t>$180,673,732</a:t>
            </a:r>
          </a:p>
          <a:p>
            <a:pPr marL="457200" lvl="1" indent="0">
              <a:buNone/>
            </a:pPr>
            <a:r>
              <a:rPr lang="en-US" dirty="0">
                <a:solidFill>
                  <a:schemeClr val="tx1"/>
                </a:solidFill>
                <a:latin typeface="Aptos" panose="020B0004020202020204" pitchFamily="34" charset="0"/>
              </a:rPr>
              <a:t>		</a:t>
            </a:r>
            <a:r>
              <a:rPr lang="en-US" sz="800" dirty="0">
                <a:solidFill>
                  <a:schemeClr val="tx1"/>
                </a:solidFill>
                <a:latin typeface="Aptos" panose="020B0004020202020204" pitchFamily="34" charset="0"/>
              </a:rPr>
              <a:t>    </a:t>
            </a:r>
          </a:p>
          <a:p>
            <a:r>
              <a:rPr lang="en-US" sz="9600" b="1" dirty="0">
                <a:solidFill>
                  <a:schemeClr val="tx1"/>
                </a:solidFill>
                <a:latin typeface="Aptos" panose="020B0004020202020204" pitchFamily="34" charset="0"/>
                <a:cs typeface="Arial" panose="020B0604020202020204" pitchFamily="34" charset="0"/>
              </a:rPr>
              <a:t>3.33%</a:t>
            </a:r>
            <a:r>
              <a:rPr lang="en-US" sz="9600" dirty="0">
                <a:solidFill>
                  <a:schemeClr val="tx1"/>
                </a:solidFill>
                <a:latin typeface="Aptos" panose="020B0004020202020204" pitchFamily="34" charset="0"/>
                <a:cs typeface="Arial" panose="020B0604020202020204" pitchFamily="34" charset="0"/>
              </a:rPr>
              <a:t> of the tax revenue is put into the addiction services fund:</a:t>
            </a:r>
          </a:p>
          <a:p>
            <a:pPr marL="914400" lvl="2" indent="0">
              <a:lnSpc>
                <a:spcPct val="120000"/>
              </a:lnSpc>
              <a:buNone/>
            </a:pPr>
            <a:r>
              <a:rPr lang="en-US" sz="2000" b="1" dirty="0">
                <a:solidFill>
                  <a:schemeClr val="tx1"/>
                </a:solidFill>
                <a:latin typeface="Aptos" panose="020B0004020202020204" pitchFamily="34" charset="0"/>
                <a:cs typeface="Arial" panose="020B0604020202020204" pitchFamily="34" charset="0"/>
              </a:rPr>
              <a:t>			</a:t>
            </a:r>
            <a:r>
              <a:rPr lang="en-US" sz="9600" b="1" dirty="0">
                <a:solidFill>
                  <a:schemeClr val="tx1"/>
                </a:solidFill>
                <a:latin typeface="Aptos" panose="020B0004020202020204" pitchFamily="34" charset="0"/>
                <a:cs typeface="Arial" panose="020B0604020202020204" pitchFamily="34" charset="0"/>
              </a:rPr>
              <a:t>$6,016,435   </a:t>
            </a:r>
          </a:p>
          <a:p>
            <a:pPr marL="914400" lvl="2" indent="0">
              <a:buNone/>
            </a:pPr>
            <a:r>
              <a:rPr lang="en-US" sz="3200" b="1" dirty="0">
                <a:solidFill>
                  <a:schemeClr val="tx1"/>
                </a:solidFill>
                <a:latin typeface="Aptos" panose="020B0004020202020204" pitchFamily="34" charset="0"/>
                <a:cs typeface="Arial" panose="020B0604020202020204" pitchFamily="34" charset="0"/>
              </a:rPr>
              <a:t>  </a:t>
            </a:r>
          </a:p>
          <a:p>
            <a:pPr lvl="2">
              <a:lnSpc>
                <a:spcPct val="120000"/>
              </a:lnSpc>
            </a:pPr>
            <a:r>
              <a:rPr lang="en-US" sz="6400" b="1" i="1" dirty="0">
                <a:solidFill>
                  <a:schemeClr val="tx1"/>
                </a:solidFill>
                <a:latin typeface="Aptos" panose="020B0004020202020204" pitchFamily="34" charset="0"/>
                <a:cs typeface="Arial" panose="020B0604020202020204" pitchFamily="34" charset="0"/>
              </a:rPr>
              <a:t>25%</a:t>
            </a:r>
            <a:r>
              <a:rPr lang="en-US" sz="6400" i="1" dirty="0">
                <a:solidFill>
                  <a:schemeClr val="tx1"/>
                </a:solidFill>
                <a:latin typeface="Aptos" panose="020B0004020202020204" pitchFamily="34" charset="0"/>
                <a:cs typeface="Arial" panose="020B0604020202020204" pitchFamily="34" charset="0"/>
              </a:rPr>
              <a:t> of this amount must be used for the prevention / treatment of compulsive gambling</a:t>
            </a:r>
            <a:endParaRPr lang="en-US" sz="6400" dirty="0">
              <a:solidFill>
                <a:schemeClr val="tx1"/>
              </a:solidFill>
              <a:latin typeface="Aptos" panose="020B0004020202020204" pitchFamily="34" charset="0"/>
            </a:endParaRPr>
          </a:p>
          <a:p>
            <a:endParaRPr lang="en-US" dirty="0"/>
          </a:p>
        </p:txBody>
      </p:sp>
      <p:sp>
        <p:nvSpPr>
          <p:cNvPr id="4" name="Slide Number Placeholder 3">
            <a:extLst>
              <a:ext uri="{FF2B5EF4-FFF2-40B4-BE49-F238E27FC236}">
                <a16:creationId xmlns:a16="http://schemas.microsoft.com/office/drawing/2014/main" id="{FBE2D6FD-57C6-8765-E66F-9A888409CBF1}"/>
              </a:ext>
            </a:extLst>
          </p:cNvPr>
          <p:cNvSpPr>
            <a:spLocks noGrp="1"/>
          </p:cNvSpPr>
          <p:nvPr>
            <p:ph type="sldNum" sz="quarter" idx="4"/>
          </p:nvPr>
        </p:nvSpPr>
        <p:spPr/>
        <p:txBody>
          <a:bodyPr/>
          <a:lstStyle/>
          <a:p>
            <a:fld id="{4F666A87-0DF7-4A5C-B8B2-4E7F7417BA6B}" type="slidenum">
              <a:rPr lang="en-US" smtClean="0"/>
              <a:pPr/>
              <a:t>12</a:t>
            </a:fld>
            <a:endParaRPr lang="en-US" dirty="0"/>
          </a:p>
        </p:txBody>
      </p:sp>
    </p:spTree>
    <p:extLst>
      <p:ext uri="{BB962C8B-B14F-4D97-AF65-F5344CB8AC3E}">
        <p14:creationId xmlns:p14="http://schemas.microsoft.com/office/powerpoint/2010/main" val="339414626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A52FE4-BA61-4658-C595-457505C8A5DA}"/>
              </a:ext>
            </a:extLst>
          </p:cNvPr>
          <p:cNvSpPr>
            <a:spLocks noGrp="1"/>
          </p:cNvSpPr>
          <p:nvPr>
            <p:ph type="title"/>
          </p:nvPr>
        </p:nvSpPr>
        <p:spPr>
          <a:xfrm>
            <a:off x="365760" y="838200"/>
            <a:ext cx="9159240" cy="1371600"/>
          </a:xfrm>
        </p:spPr>
        <p:txBody>
          <a:bodyPr anchor="t"/>
          <a:lstStyle/>
          <a:p>
            <a:r>
              <a:rPr lang="en-US" dirty="0">
                <a:solidFill>
                  <a:schemeClr val="accent6"/>
                </a:solidFill>
              </a:rPr>
              <a:t>Indiana Prevalence  (2023</a:t>
            </a:r>
            <a:r>
              <a:rPr lang="en-US" sz="800" dirty="0">
                <a:solidFill>
                  <a:schemeClr val="accent6"/>
                </a:solidFill>
              </a:rPr>
              <a:t> </a:t>
            </a:r>
            <a:r>
              <a:rPr lang="en-US" dirty="0">
                <a:solidFill>
                  <a:schemeClr val="accent6"/>
                </a:solidFill>
              </a:rPr>
              <a:t>-</a:t>
            </a:r>
            <a:r>
              <a:rPr lang="en-US" sz="800" dirty="0">
                <a:solidFill>
                  <a:schemeClr val="accent6"/>
                </a:solidFill>
              </a:rPr>
              <a:t> </a:t>
            </a:r>
            <a:r>
              <a:rPr lang="en-US" dirty="0">
                <a:solidFill>
                  <a:schemeClr val="accent6"/>
                </a:solidFill>
              </a:rPr>
              <a:t>2024)  </a:t>
            </a:r>
            <a:r>
              <a:rPr lang="en-US" sz="1000" dirty="0">
                <a:solidFill>
                  <a:schemeClr val="accent6"/>
                </a:solidFill>
              </a:rPr>
              <a:t> </a:t>
            </a:r>
            <a:br>
              <a:rPr lang="en-US" sz="1000" dirty="0">
                <a:solidFill>
                  <a:schemeClr val="accent6"/>
                </a:solidFill>
              </a:rPr>
            </a:br>
            <a:r>
              <a:rPr lang="en-US" sz="1000" dirty="0">
                <a:solidFill>
                  <a:schemeClr val="accent6"/>
                </a:solidFill>
              </a:rPr>
              <a:t>                  </a:t>
            </a:r>
            <a:br>
              <a:rPr lang="en-US" dirty="0">
                <a:solidFill>
                  <a:schemeClr val="accent6"/>
                </a:solidFill>
              </a:rPr>
            </a:br>
            <a:r>
              <a:rPr lang="en-US" sz="2200" b="1" i="1" u="none" strike="noStrike" dirty="0">
                <a:solidFill>
                  <a:srgbClr val="000000"/>
                </a:solidFill>
                <a:effectLst/>
                <a:cs typeface="Aptos Serif" panose="02020604070405020304" pitchFamily="18" charset="0"/>
              </a:rPr>
              <a:t>Highlights from the Adult Gambling Behaviors in Indiana Survey</a:t>
            </a:r>
            <a:endParaRPr lang="en-US" sz="2200" dirty="0">
              <a:solidFill>
                <a:schemeClr val="accent6"/>
              </a:solidFill>
            </a:endParaRPr>
          </a:p>
        </p:txBody>
      </p:sp>
      <p:sp>
        <p:nvSpPr>
          <p:cNvPr id="3" name="Content Placeholder 2">
            <a:extLst>
              <a:ext uri="{FF2B5EF4-FFF2-40B4-BE49-F238E27FC236}">
                <a16:creationId xmlns:a16="http://schemas.microsoft.com/office/drawing/2014/main" id="{B5A50F2A-2E17-6D0F-B089-52F9601CC057}"/>
              </a:ext>
            </a:extLst>
          </p:cNvPr>
          <p:cNvSpPr>
            <a:spLocks noGrp="1"/>
          </p:cNvSpPr>
          <p:nvPr>
            <p:ph idx="1"/>
          </p:nvPr>
        </p:nvSpPr>
        <p:spPr>
          <a:xfrm>
            <a:off x="365760" y="2362200"/>
            <a:ext cx="10454640" cy="3855720"/>
          </a:xfrm>
        </p:spPr>
        <p:txBody>
          <a:bodyPr>
            <a:normAutofit/>
          </a:bodyPr>
          <a:lstStyle/>
          <a:p>
            <a:pPr algn="l" rtl="0" fontAlgn="base">
              <a:lnSpc>
                <a:spcPct val="100000"/>
              </a:lnSpc>
              <a:buFont typeface="Arial" panose="020B0604020202020204" pitchFamily="34" charset="0"/>
              <a:buChar char="•"/>
            </a:pPr>
            <a:r>
              <a:rPr lang="en-US" sz="2200" b="0" u="none" strike="noStrike" dirty="0">
                <a:solidFill>
                  <a:srgbClr val="000000"/>
                </a:solidFill>
                <a:effectLst/>
                <a:cs typeface="Aptos Serif" panose="02020604070405020304" pitchFamily="18" charset="0"/>
              </a:rPr>
              <a:t>Statistical difference found:</a:t>
            </a:r>
            <a:r>
              <a:rPr lang="en-US" sz="2200" b="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2000" b="0" u="none" strike="noStrike" dirty="0">
                <a:solidFill>
                  <a:srgbClr val="000000"/>
                </a:solidFill>
                <a:effectLst/>
                <a:cs typeface="Aptos Serif" panose="02020604070405020304" pitchFamily="18" charset="0"/>
              </a:rPr>
              <a:t>Males are more likely than females to reports table games, video poker, other sports betting, fantasy sports, and high-risk trading</a:t>
            </a:r>
            <a:r>
              <a:rPr lang="en-US" sz="2000" b="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2000" b="0" u="none" strike="noStrike" dirty="0">
                <a:solidFill>
                  <a:srgbClr val="000000"/>
                </a:solidFill>
                <a:effectLst/>
                <a:cs typeface="Aptos Serif" panose="02020604070405020304" pitchFamily="18" charset="0"/>
              </a:rPr>
              <a:t>Young adults (</a:t>
            </a:r>
            <a:r>
              <a:rPr lang="en-US" sz="2000" b="1" u="none" strike="noStrike" dirty="0">
                <a:solidFill>
                  <a:srgbClr val="000000"/>
                </a:solidFill>
                <a:effectLst/>
                <a:cs typeface="Aptos Serif" panose="02020604070405020304" pitchFamily="18" charset="0"/>
              </a:rPr>
              <a:t>18</a:t>
            </a:r>
            <a:r>
              <a:rPr lang="en-US" sz="800" b="1" u="none" strike="noStrike" dirty="0">
                <a:solidFill>
                  <a:srgbClr val="000000"/>
                </a:solidFill>
                <a:effectLst/>
                <a:cs typeface="Aptos Serif" panose="02020604070405020304" pitchFamily="18" charset="0"/>
              </a:rPr>
              <a:t> </a:t>
            </a:r>
            <a:r>
              <a:rPr lang="en-US" sz="2000" b="1" u="none" strike="noStrike" dirty="0">
                <a:solidFill>
                  <a:srgbClr val="000000"/>
                </a:solidFill>
                <a:effectLst/>
                <a:cs typeface="Aptos Serif" panose="02020604070405020304" pitchFamily="18" charset="0"/>
              </a:rPr>
              <a:t>–</a:t>
            </a:r>
            <a:r>
              <a:rPr lang="en-US" sz="800" b="1" u="none" strike="noStrike" dirty="0">
                <a:solidFill>
                  <a:srgbClr val="000000"/>
                </a:solidFill>
                <a:effectLst/>
                <a:cs typeface="Aptos Serif" panose="02020604070405020304" pitchFamily="18" charset="0"/>
              </a:rPr>
              <a:t> </a:t>
            </a:r>
            <a:r>
              <a:rPr lang="en-US" sz="2000" b="1" u="none" strike="noStrike" dirty="0">
                <a:solidFill>
                  <a:srgbClr val="000000"/>
                </a:solidFill>
                <a:effectLst/>
                <a:cs typeface="Aptos Serif" panose="02020604070405020304" pitchFamily="18" charset="0"/>
              </a:rPr>
              <a:t>34</a:t>
            </a:r>
            <a:r>
              <a:rPr lang="en-US" sz="2000" b="0" u="none" strike="noStrike" dirty="0">
                <a:solidFill>
                  <a:srgbClr val="000000"/>
                </a:solidFill>
                <a:effectLst/>
                <a:cs typeface="Aptos Serif" panose="02020604070405020304" pitchFamily="18" charset="0"/>
              </a:rPr>
              <a:t>) more likely to report fewer negative impacts than older adults </a:t>
            </a:r>
            <a:r>
              <a:rPr lang="en-US" sz="2000" b="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200" b="1" u="none" strike="noStrike" dirty="0">
                <a:solidFill>
                  <a:schemeClr val="tx1"/>
                </a:solidFill>
                <a:effectLst/>
                <a:cs typeface="Aptos Serif" panose="02020604070405020304" pitchFamily="18" charset="0"/>
              </a:rPr>
              <a:t>19.5%</a:t>
            </a:r>
            <a:r>
              <a:rPr lang="en-US" sz="2200" b="1" u="none" strike="noStrike" dirty="0">
                <a:solidFill>
                  <a:srgbClr val="FF0000"/>
                </a:solidFill>
                <a:effectLst/>
                <a:cs typeface="Aptos Serif" panose="02020604070405020304" pitchFamily="18" charset="0"/>
              </a:rPr>
              <a:t> </a:t>
            </a:r>
            <a:r>
              <a:rPr lang="en-US" sz="2200" b="0" u="none" strike="noStrike" dirty="0">
                <a:solidFill>
                  <a:srgbClr val="000000"/>
                </a:solidFill>
                <a:effectLst/>
                <a:cs typeface="Aptos Serif" panose="02020604070405020304" pitchFamily="18" charset="0"/>
              </a:rPr>
              <a:t>of Indiana HS Seniors participated in the lottery</a:t>
            </a:r>
            <a:r>
              <a:rPr lang="en-US" sz="2200" b="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200" b="0" u="none" strike="noStrike" dirty="0">
                <a:solidFill>
                  <a:srgbClr val="000000"/>
                </a:solidFill>
                <a:effectLst/>
                <a:cs typeface="Aptos Serif" panose="02020604070405020304" pitchFamily="18" charset="0"/>
              </a:rPr>
              <a:t>Younger adults (</a:t>
            </a:r>
            <a:r>
              <a:rPr lang="en-US" sz="2200" b="1" u="none" strike="noStrike" dirty="0">
                <a:solidFill>
                  <a:srgbClr val="000000"/>
                </a:solidFill>
                <a:effectLst/>
                <a:cs typeface="Aptos Serif" panose="02020604070405020304" pitchFamily="18" charset="0"/>
              </a:rPr>
              <a:t>18</a:t>
            </a:r>
            <a:r>
              <a:rPr lang="en-US" sz="800" b="1" u="none" strike="noStrike" dirty="0">
                <a:solidFill>
                  <a:srgbClr val="000000"/>
                </a:solidFill>
                <a:effectLst/>
                <a:cs typeface="Aptos Serif" panose="02020604070405020304" pitchFamily="18" charset="0"/>
              </a:rPr>
              <a:t> </a:t>
            </a:r>
            <a:r>
              <a:rPr lang="en-US" sz="2200" b="1" u="none" strike="noStrike" dirty="0">
                <a:solidFill>
                  <a:srgbClr val="000000"/>
                </a:solidFill>
                <a:effectLst/>
                <a:cs typeface="Aptos Serif" panose="02020604070405020304" pitchFamily="18" charset="0"/>
              </a:rPr>
              <a:t>–</a:t>
            </a:r>
            <a:r>
              <a:rPr lang="en-US" sz="800" b="1" u="none" strike="noStrike" dirty="0">
                <a:solidFill>
                  <a:srgbClr val="000000"/>
                </a:solidFill>
                <a:effectLst/>
                <a:cs typeface="Aptos Serif" panose="02020604070405020304" pitchFamily="18" charset="0"/>
              </a:rPr>
              <a:t> </a:t>
            </a:r>
            <a:r>
              <a:rPr lang="en-US" sz="2200" b="1" u="none" strike="noStrike" dirty="0">
                <a:solidFill>
                  <a:srgbClr val="000000"/>
                </a:solidFill>
                <a:effectLst/>
                <a:cs typeface="Aptos Serif" panose="02020604070405020304" pitchFamily="18" charset="0"/>
              </a:rPr>
              <a:t>34</a:t>
            </a:r>
            <a:r>
              <a:rPr lang="en-US" sz="2200" b="0" u="none" strike="noStrike" dirty="0">
                <a:solidFill>
                  <a:srgbClr val="000000"/>
                </a:solidFill>
                <a:effectLst/>
                <a:cs typeface="Aptos Serif" panose="02020604070405020304" pitchFamily="18" charset="0"/>
              </a:rPr>
              <a:t>) were more likely to participate in video game in app purchases and online</a:t>
            </a:r>
            <a:r>
              <a:rPr lang="en-US" sz="800" b="0" u="none" strike="noStrike" dirty="0">
                <a:solidFill>
                  <a:srgbClr val="000000"/>
                </a:solidFill>
                <a:effectLst/>
                <a:cs typeface="Aptos Serif" panose="02020604070405020304" pitchFamily="18" charset="0"/>
              </a:rPr>
              <a:t> </a:t>
            </a:r>
            <a:r>
              <a:rPr lang="en-US" sz="2200" b="0" u="none" strike="noStrike" dirty="0">
                <a:solidFill>
                  <a:srgbClr val="000000"/>
                </a:solidFill>
                <a:effectLst/>
                <a:cs typeface="Aptos Serif" panose="02020604070405020304" pitchFamily="18" charset="0"/>
              </a:rPr>
              <a:t>/</a:t>
            </a:r>
            <a:r>
              <a:rPr lang="en-US" sz="800" b="0" u="none" strike="noStrike" dirty="0">
                <a:solidFill>
                  <a:srgbClr val="000000"/>
                </a:solidFill>
                <a:effectLst/>
                <a:cs typeface="Aptos Serif" panose="02020604070405020304" pitchFamily="18" charset="0"/>
              </a:rPr>
              <a:t> </a:t>
            </a:r>
            <a:r>
              <a:rPr lang="en-US" sz="2200" b="0" u="none" strike="noStrike" dirty="0">
                <a:solidFill>
                  <a:srgbClr val="000000"/>
                </a:solidFill>
                <a:effectLst/>
                <a:cs typeface="Aptos Serif" panose="02020604070405020304" pitchFamily="18" charset="0"/>
              </a:rPr>
              <a:t>video gaming</a:t>
            </a:r>
            <a:r>
              <a:rPr lang="en-US" sz="2200" b="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200" b="0" u="none" strike="noStrike" dirty="0">
                <a:solidFill>
                  <a:srgbClr val="000000"/>
                </a:solidFill>
                <a:effectLst/>
                <a:cs typeface="Aptos Serif" panose="02020604070405020304" pitchFamily="18" charset="0"/>
              </a:rPr>
              <a:t>Younger adults report more participation in any sports gaming and other gambling activities than older adults</a:t>
            </a:r>
            <a:endParaRPr lang="en-US" sz="2200" b="0" dirty="0">
              <a:solidFill>
                <a:srgbClr val="000000"/>
              </a:solidFill>
              <a:effectLst/>
              <a:cs typeface="Aptos Serif" panose="02020604070405020304" pitchFamily="18" charset="0"/>
            </a:endParaRPr>
          </a:p>
          <a:p>
            <a:endParaRPr lang="en-US" dirty="0"/>
          </a:p>
        </p:txBody>
      </p:sp>
      <p:sp>
        <p:nvSpPr>
          <p:cNvPr id="4" name="Slide Number Placeholder 3">
            <a:extLst>
              <a:ext uri="{FF2B5EF4-FFF2-40B4-BE49-F238E27FC236}">
                <a16:creationId xmlns:a16="http://schemas.microsoft.com/office/drawing/2014/main" id="{9935CEBD-B683-6811-F5A6-7AD68C66EED2}"/>
              </a:ext>
            </a:extLst>
          </p:cNvPr>
          <p:cNvSpPr>
            <a:spLocks noGrp="1"/>
          </p:cNvSpPr>
          <p:nvPr>
            <p:ph type="sldNum" sz="quarter" idx="4"/>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13</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216006758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B7C46C-8ED0-0E33-6D56-ABB8186674DF}"/>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0816631D-E008-1D49-2147-E206589675A5}"/>
              </a:ext>
            </a:extLst>
          </p:cNvPr>
          <p:cNvSpPr>
            <a:spLocks noGrp="1"/>
          </p:cNvSpPr>
          <p:nvPr>
            <p:ph type="title"/>
          </p:nvPr>
        </p:nvSpPr>
        <p:spPr>
          <a:xfrm>
            <a:off x="609601" y="835026"/>
            <a:ext cx="10972800" cy="765174"/>
          </a:xfrm>
        </p:spPr>
        <p:txBody>
          <a:bodyPr anchor="t"/>
          <a:lstStyle/>
          <a:p>
            <a:r>
              <a:rPr lang="en-US" dirty="0">
                <a:solidFill>
                  <a:schemeClr val="accent6"/>
                </a:solidFill>
              </a:rPr>
              <a:t>Indiana Prevalence  (2023</a:t>
            </a:r>
            <a:r>
              <a:rPr lang="en-US" sz="800" dirty="0">
                <a:solidFill>
                  <a:schemeClr val="accent6"/>
                </a:solidFill>
              </a:rPr>
              <a:t> </a:t>
            </a:r>
            <a:r>
              <a:rPr lang="en-US" dirty="0">
                <a:solidFill>
                  <a:schemeClr val="accent6"/>
                </a:solidFill>
              </a:rPr>
              <a:t>-</a:t>
            </a:r>
            <a:r>
              <a:rPr lang="en-US" sz="800" dirty="0">
                <a:solidFill>
                  <a:schemeClr val="accent6"/>
                </a:solidFill>
              </a:rPr>
              <a:t> </a:t>
            </a:r>
            <a:r>
              <a:rPr lang="en-US" dirty="0">
                <a:solidFill>
                  <a:schemeClr val="accent6"/>
                </a:solidFill>
              </a:rPr>
              <a:t>2024)</a:t>
            </a:r>
          </a:p>
        </p:txBody>
      </p:sp>
      <p:sp>
        <p:nvSpPr>
          <p:cNvPr id="5" name="Text Placeholder 4">
            <a:extLst>
              <a:ext uri="{FF2B5EF4-FFF2-40B4-BE49-F238E27FC236}">
                <a16:creationId xmlns:a16="http://schemas.microsoft.com/office/drawing/2014/main" id="{DBCBF8FF-30D8-0901-9AC2-D2722C70BD2B}"/>
              </a:ext>
            </a:extLst>
          </p:cNvPr>
          <p:cNvSpPr>
            <a:spLocks noGrp="1"/>
          </p:cNvSpPr>
          <p:nvPr>
            <p:ph type="body" idx="1"/>
          </p:nvPr>
        </p:nvSpPr>
        <p:spPr>
          <a:xfrm>
            <a:off x="609599" y="1600200"/>
            <a:ext cx="9144001" cy="514350"/>
          </a:xfrm>
        </p:spPr>
        <p:txBody>
          <a:bodyPr anchor="ctr">
            <a:normAutofit fontScale="77500" lnSpcReduction="20000"/>
          </a:bodyPr>
          <a:lstStyle/>
          <a:p>
            <a:r>
              <a:rPr lang="en-US" sz="2800" b="1" i="1" u="none" strike="noStrike" dirty="0">
                <a:solidFill>
                  <a:srgbClr val="000000"/>
                </a:solidFill>
                <a:effectLst/>
                <a:latin typeface="Aptos Serif" panose="02020604070405020304" pitchFamily="18" charset="0"/>
                <a:cs typeface="Aptos Serif" panose="02020604070405020304" pitchFamily="18" charset="0"/>
              </a:rPr>
              <a:t>Highlights from the Adult Gambling Behaviors in Indiana Survey</a:t>
            </a:r>
            <a:endParaRPr lang="en-US" dirty="0">
              <a:latin typeface="Aptos Serif" panose="02020604070405020304" pitchFamily="18" charset="0"/>
              <a:cs typeface="Aptos Serif" panose="02020604070405020304" pitchFamily="18" charset="0"/>
            </a:endParaRPr>
          </a:p>
        </p:txBody>
      </p:sp>
      <p:sp>
        <p:nvSpPr>
          <p:cNvPr id="3" name="Content Placeholder 2">
            <a:extLst>
              <a:ext uri="{FF2B5EF4-FFF2-40B4-BE49-F238E27FC236}">
                <a16:creationId xmlns:a16="http://schemas.microsoft.com/office/drawing/2014/main" id="{5B1D2B71-BE67-6ECC-77CD-A5C68734E908}"/>
              </a:ext>
            </a:extLst>
          </p:cNvPr>
          <p:cNvSpPr>
            <a:spLocks noGrp="1"/>
          </p:cNvSpPr>
          <p:nvPr>
            <p:ph sz="half" idx="2"/>
          </p:nvPr>
        </p:nvSpPr>
        <p:spPr>
          <a:xfrm>
            <a:off x="609600" y="2438400"/>
            <a:ext cx="5386917" cy="4267200"/>
          </a:xfrm>
        </p:spPr>
        <p:txBody>
          <a:bodyPr>
            <a:normAutofit fontScale="62500" lnSpcReduction="20000"/>
          </a:bodyPr>
          <a:lstStyle/>
          <a:p>
            <a:r>
              <a:rPr lang="en-US" sz="3200" b="1" dirty="0">
                <a:solidFill>
                  <a:schemeClr val="tx1"/>
                </a:solidFill>
              </a:rPr>
              <a:t>89%</a:t>
            </a:r>
            <a:r>
              <a:rPr lang="en-US" sz="3200" dirty="0">
                <a:solidFill>
                  <a:schemeClr val="tx1"/>
                </a:solidFill>
              </a:rPr>
              <a:t> of Hoosiers had gambled at least once in the past 12 months:</a:t>
            </a:r>
          </a:p>
          <a:p>
            <a:pPr lvl="1">
              <a:buFont typeface="Arial" panose="020B0604020202020204" pitchFamily="34" charset="0"/>
              <a:buChar char="•"/>
            </a:pPr>
            <a:r>
              <a:rPr lang="en-US" sz="3200" b="1" dirty="0">
                <a:solidFill>
                  <a:schemeClr val="tx1"/>
                </a:solidFill>
              </a:rPr>
              <a:t>66%</a:t>
            </a:r>
            <a:r>
              <a:rPr lang="en-US" sz="3200" dirty="0">
                <a:solidFill>
                  <a:schemeClr val="tx1"/>
                </a:solidFill>
              </a:rPr>
              <a:t> reported playing any lottery</a:t>
            </a:r>
          </a:p>
          <a:p>
            <a:pPr lvl="1">
              <a:buFont typeface="Arial" panose="020B0604020202020204" pitchFamily="34" charset="0"/>
              <a:buChar char="•"/>
            </a:pPr>
            <a:r>
              <a:rPr lang="en-US" sz="3200" b="1" dirty="0">
                <a:solidFill>
                  <a:schemeClr val="tx1"/>
                </a:solidFill>
              </a:rPr>
              <a:t>19%</a:t>
            </a:r>
            <a:r>
              <a:rPr lang="en-US" sz="3200" dirty="0">
                <a:solidFill>
                  <a:schemeClr val="tx1"/>
                </a:solidFill>
              </a:rPr>
              <a:t> participated in sports gaming</a:t>
            </a:r>
          </a:p>
          <a:p>
            <a:pPr lvl="1">
              <a:buFont typeface="Arial" panose="020B0604020202020204" pitchFamily="34" charset="0"/>
              <a:buChar char="•"/>
            </a:pPr>
            <a:r>
              <a:rPr lang="en-US" sz="3200" b="1" dirty="0">
                <a:solidFill>
                  <a:schemeClr val="tx1"/>
                </a:solidFill>
              </a:rPr>
              <a:t>55%</a:t>
            </a:r>
            <a:r>
              <a:rPr lang="en-US" sz="3200" dirty="0">
                <a:solidFill>
                  <a:schemeClr val="tx1"/>
                </a:solidFill>
              </a:rPr>
              <a:t> visited a Casino</a:t>
            </a:r>
            <a:br>
              <a:rPr lang="en-US" sz="3200" dirty="0">
                <a:solidFill>
                  <a:schemeClr val="tx1"/>
                </a:solidFill>
              </a:rPr>
            </a:br>
            <a:r>
              <a:rPr lang="en-US" sz="1600" dirty="0">
                <a:solidFill>
                  <a:schemeClr val="tx1"/>
                </a:solidFill>
              </a:rPr>
              <a:t>       </a:t>
            </a:r>
          </a:p>
          <a:p>
            <a:pPr>
              <a:lnSpc>
                <a:spcPct val="120000"/>
              </a:lnSpc>
            </a:pPr>
            <a:r>
              <a:rPr lang="en-US" sz="3200" b="1" dirty="0">
                <a:solidFill>
                  <a:schemeClr val="tx1"/>
                </a:solidFill>
              </a:rPr>
              <a:t>1.4%</a:t>
            </a:r>
            <a:r>
              <a:rPr lang="en-US" sz="3200" dirty="0">
                <a:solidFill>
                  <a:schemeClr val="tx1"/>
                </a:solidFill>
              </a:rPr>
              <a:t> of Indiana adults had ever thought of having a problem with, being dependent on, or being addicted to gambling</a:t>
            </a:r>
            <a:br>
              <a:rPr lang="en-US" sz="3200" dirty="0">
                <a:solidFill>
                  <a:schemeClr val="tx1"/>
                </a:solidFill>
              </a:rPr>
            </a:br>
            <a:endParaRPr lang="en-US" sz="1600" dirty="0">
              <a:solidFill>
                <a:schemeClr val="tx1"/>
              </a:solidFill>
            </a:endParaRPr>
          </a:p>
          <a:p>
            <a:pPr>
              <a:lnSpc>
                <a:spcPct val="120000"/>
              </a:lnSpc>
            </a:pPr>
            <a:r>
              <a:rPr lang="en-US" sz="3200" b="1" dirty="0">
                <a:solidFill>
                  <a:schemeClr val="tx1"/>
                </a:solidFill>
              </a:rPr>
              <a:t>2.3%</a:t>
            </a:r>
            <a:r>
              <a:rPr lang="en-US" sz="3200" dirty="0">
                <a:solidFill>
                  <a:schemeClr val="tx1"/>
                </a:solidFill>
              </a:rPr>
              <a:t> of the adult population had gambling disorders based on the DSM-5</a:t>
            </a:r>
          </a:p>
          <a:p>
            <a:endParaRPr lang="en-US" dirty="0"/>
          </a:p>
        </p:txBody>
      </p:sp>
      <p:sp>
        <p:nvSpPr>
          <p:cNvPr id="7" name="Content Placeholder 6">
            <a:extLst>
              <a:ext uri="{FF2B5EF4-FFF2-40B4-BE49-F238E27FC236}">
                <a16:creationId xmlns:a16="http://schemas.microsoft.com/office/drawing/2014/main" id="{EDECFF58-850D-706C-AAFF-F2D453280A32}"/>
              </a:ext>
            </a:extLst>
          </p:cNvPr>
          <p:cNvSpPr>
            <a:spLocks noGrp="1"/>
          </p:cNvSpPr>
          <p:nvPr>
            <p:ph sz="quarter" idx="4"/>
          </p:nvPr>
        </p:nvSpPr>
        <p:spPr>
          <a:xfrm>
            <a:off x="6193368" y="2438400"/>
            <a:ext cx="5632872" cy="4038599"/>
          </a:xfrm>
        </p:spPr>
        <p:txBody>
          <a:bodyPr>
            <a:normAutofit fontScale="62500" lnSpcReduction="20000"/>
          </a:bodyPr>
          <a:lstStyle/>
          <a:p>
            <a:r>
              <a:rPr lang="en-US" sz="3200" b="1" dirty="0">
                <a:solidFill>
                  <a:schemeClr val="tx1"/>
                </a:solidFill>
              </a:rPr>
              <a:t>.6%</a:t>
            </a:r>
            <a:r>
              <a:rPr lang="en-US" sz="3200" dirty="0">
                <a:solidFill>
                  <a:schemeClr val="tx1"/>
                </a:solidFill>
              </a:rPr>
              <a:t> of Indiana adults had ever sought treatment for a gambling problem</a:t>
            </a:r>
          </a:p>
          <a:p>
            <a:pPr marL="0" indent="0">
              <a:buNone/>
            </a:pPr>
            <a:r>
              <a:rPr lang="en-US" sz="1600" dirty="0">
                <a:solidFill>
                  <a:schemeClr val="tx1"/>
                </a:solidFill>
              </a:rPr>
              <a:t>          </a:t>
            </a:r>
          </a:p>
          <a:p>
            <a:pPr>
              <a:lnSpc>
                <a:spcPct val="120000"/>
              </a:lnSpc>
            </a:pPr>
            <a:r>
              <a:rPr lang="en-US" sz="3200" dirty="0">
                <a:solidFill>
                  <a:schemeClr val="tx1"/>
                </a:solidFill>
              </a:rPr>
              <a:t>Middle</a:t>
            </a:r>
            <a:r>
              <a:rPr lang="en-US" sz="1300" dirty="0">
                <a:solidFill>
                  <a:schemeClr val="tx1"/>
                </a:solidFill>
              </a:rPr>
              <a:t> </a:t>
            </a:r>
            <a:r>
              <a:rPr lang="en-US" sz="3200" dirty="0">
                <a:solidFill>
                  <a:schemeClr val="tx1"/>
                </a:solidFill>
              </a:rPr>
              <a:t>-</a:t>
            </a:r>
            <a:r>
              <a:rPr lang="en-US" sz="1300" dirty="0">
                <a:solidFill>
                  <a:schemeClr val="tx1"/>
                </a:solidFill>
              </a:rPr>
              <a:t> </a:t>
            </a:r>
            <a:r>
              <a:rPr lang="en-US" sz="3200" dirty="0">
                <a:solidFill>
                  <a:schemeClr val="tx1"/>
                </a:solidFill>
              </a:rPr>
              <a:t>aged respondents (</a:t>
            </a:r>
            <a:r>
              <a:rPr lang="en-US" sz="3200" b="1" dirty="0">
                <a:solidFill>
                  <a:schemeClr val="tx1"/>
                </a:solidFill>
              </a:rPr>
              <a:t>35</a:t>
            </a:r>
            <a:r>
              <a:rPr lang="en-US" sz="1300" b="1" dirty="0">
                <a:solidFill>
                  <a:schemeClr val="tx1"/>
                </a:solidFill>
              </a:rPr>
              <a:t> </a:t>
            </a:r>
            <a:r>
              <a:rPr lang="en-US" sz="3200" b="1" dirty="0">
                <a:solidFill>
                  <a:schemeClr val="tx1"/>
                </a:solidFill>
              </a:rPr>
              <a:t>–</a:t>
            </a:r>
            <a:r>
              <a:rPr lang="en-US" sz="1300" b="1" dirty="0">
                <a:solidFill>
                  <a:schemeClr val="tx1"/>
                </a:solidFill>
              </a:rPr>
              <a:t> </a:t>
            </a:r>
            <a:r>
              <a:rPr lang="en-US" sz="3200" b="1" dirty="0">
                <a:solidFill>
                  <a:schemeClr val="tx1"/>
                </a:solidFill>
              </a:rPr>
              <a:t>54</a:t>
            </a:r>
            <a:r>
              <a:rPr lang="en-US" sz="3200" dirty="0">
                <a:solidFill>
                  <a:schemeClr val="tx1"/>
                </a:solidFill>
              </a:rPr>
              <a:t>) were more likely to participate in multiple gambling activities:</a:t>
            </a:r>
          </a:p>
          <a:p>
            <a:pPr lvl="1">
              <a:lnSpc>
                <a:spcPct val="120000"/>
              </a:lnSpc>
              <a:buFont typeface="Arial" panose="020B0604020202020204" pitchFamily="34" charset="0"/>
              <a:buChar char="•"/>
            </a:pPr>
            <a:r>
              <a:rPr lang="en-US" sz="3200" dirty="0">
                <a:solidFill>
                  <a:schemeClr val="tx1"/>
                </a:solidFill>
              </a:rPr>
              <a:t>Dealer</a:t>
            </a:r>
            <a:r>
              <a:rPr lang="en-US" sz="1300" dirty="0">
                <a:solidFill>
                  <a:schemeClr val="tx1"/>
                </a:solidFill>
              </a:rPr>
              <a:t> </a:t>
            </a:r>
            <a:r>
              <a:rPr lang="en-US" sz="3200" dirty="0">
                <a:solidFill>
                  <a:schemeClr val="tx1"/>
                </a:solidFill>
              </a:rPr>
              <a:t>/</a:t>
            </a:r>
            <a:r>
              <a:rPr lang="en-US" sz="1300" dirty="0">
                <a:solidFill>
                  <a:schemeClr val="tx1"/>
                </a:solidFill>
              </a:rPr>
              <a:t> </a:t>
            </a:r>
            <a:r>
              <a:rPr lang="en-US" sz="3200" dirty="0">
                <a:solidFill>
                  <a:schemeClr val="tx1"/>
                </a:solidFill>
              </a:rPr>
              <a:t>Video based table games at a Casino </a:t>
            </a:r>
          </a:p>
          <a:p>
            <a:pPr lvl="1">
              <a:lnSpc>
                <a:spcPct val="120000"/>
              </a:lnSpc>
              <a:buFont typeface="Arial" panose="020B0604020202020204" pitchFamily="34" charset="0"/>
              <a:buChar char="•"/>
            </a:pPr>
            <a:r>
              <a:rPr lang="en-US" sz="3200" dirty="0">
                <a:solidFill>
                  <a:schemeClr val="tx1"/>
                </a:solidFill>
              </a:rPr>
              <a:t>Lottery ticket vending machines</a:t>
            </a:r>
          </a:p>
          <a:p>
            <a:pPr lvl="1">
              <a:lnSpc>
                <a:spcPct val="120000"/>
              </a:lnSpc>
              <a:buFont typeface="Arial" panose="020B0604020202020204" pitchFamily="34" charset="0"/>
              <a:buChar char="•"/>
            </a:pPr>
            <a:r>
              <a:rPr lang="en-US" sz="3200" dirty="0">
                <a:solidFill>
                  <a:schemeClr val="tx1"/>
                </a:solidFill>
              </a:rPr>
              <a:t>Sports betting </a:t>
            </a:r>
          </a:p>
          <a:p>
            <a:pPr lvl="1">
              <a:lnSpc>
                <a:spcPct val="120000"/>
              </a:lnSpc>
              <a:buFont typeface="Arial" panose="020B0604020202020204" pitchFamily="34" charset="0"/>
              <a:buChar char="•"/>
            </a:pPr>
            <a:r>
              <a:rPr lang="en-US" sz="3200" dirty="0">
                <a:solidFill>
                  <a:schemeClr val="tx1"/>
                </a:solidFill>
              </a:rPr>
              <a:t>Office pools</a:t>
            </a:r>
          </a:p>
          <a:p>
            <a:pPr lvl="1">
              <a:lnSpc>
                <a:spcPct val="120000"/>
              </a:lnSpc>
              <a:buFont typeface="Arial" panose="020B0604020202020204" pitchFamily="34" charset="0"/>
              <a:buChar char="•"/>
            </a:pPr>
            <a:r>
              <a:rPr lang="en-US" sz="3200" dirty="0">
                <a:solidFill>
                  <a:schemeClr val="tx1"/>
                </a:solidFill>
              </a:rPr>
              <a:t>High</a:t>
            </a:r>
            <a:r>
              <a:rPr lang="en-US" sz="1300" dirty="0">
                <a:solidFill>
                  <a:schemeClr val="tx1"/>
                </a:solidFill>
              </a:rPr>
              <a:t> </a:t>
            </a:r>
            <a:r>
              <a:rPr lang="en-US" sz="3200" dirty="0">
                <a:solidFill>
                  <a:schemeClr val="tx1"/>
                </a:solidFill>
              </a:rPr>
              <a:t>-</a:t>
            </a:r>
            <a:r>
              <a:rPr lang="en-US" sz="1300" dirty="0">
                <a:solidFill>
                  <a:schemeClr val="tx1"/>
                </a:solidFill>
              </a:rPr>
              <a:t> </a:t>
            </a:r>
            <a:r>
              <a:rPr lang="en-US" sz="3200" dirty="0">
                <a:solidFill>
                  <a:schemeClr val="tx1"/>
                </a:solidFill>
              </a:rPr>
              <a:t>risk trading</a:t>
            </a:r>
          </a:p>
          <a:p>
            <a:endParaRPr lang="en-US" dirty="0"/>
          </a:p>
        </p:txBody>
      </p:sp>
      <p:sp>
        <p:nvSpPr>
          <p:cNvPr id="4" name="Slide Number Placeholder 3">
            <a:extLst>
              <a:ext uri="{FF2B5EF4-FFF2-40B4-BE49-F238E27FC236}">
                <a16:creationId xmlns:a16="http://schemas.microsoft.com/office/drawing/2014/main" id="{5976B1BE-FB59-7D17-D90C-602E751088B3}"/>
              </a:ext>
            </a:extLst>
          </p:cNvPr>
          <p:cNvSpPr>
            <a:spLocks noGrp="1"/>
          </p:cNvSpPr>
          <p:nvPr>
            <p:ph type="sldNum" sz="quarter"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14</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105561782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4FCBCF-C1AF-19FE-379D-96F769B068AF}"/>
              </a:ext>
            </a:extLst>
          </p:cNvPr>
          <p:cNvSpPr>
            <a:spLocks noGrp="1"/>
          </p:cNvSpPr>
          <p:nvPr>
            <p:ph type="title"/>
          </p:nvPr>
        </p:nvSpPr>
        <p:spPr>
          <a:xfrm>
            <a:off x="609600" y="914399"/>
            <a:ext cx="10972800" cy="1235076"/>
          </a:xfrm>
        </p:spPr>
        <p:txBody>
          <a:bodyPr/>
          <a:lstStyle/>
          <a:p>
            <a:r>
              <a:rPr lang="en-US" dirty="0">
                <a:solidFill>
                  <a:schemeClr val="accent6"/>
                </a:solidFill>
                <a:cs typeface="Arial" panose="020B0604020202020204" pitchFamily="34" charset="0"/>
              </a:rPr>
              <a:t>Indiana Prevalence</a:t>
            </a:r>
            <a:br>
              <a:rPr lang="en-US" sz="1600" dirty="0">
                <a:solidFill>
                  <a:schemeClr val="tx1"/>
                </a:solidFill>
                <a:latin typeface="Arial" panose="020B0604020202020204" pitchFamily="34" charset="0"/>
                <a:cs typeface="Arial" panose="020B0604020202020204" pitchFamily="34" charset="0"/>
              </a:rPr>
            </a:br>
            <a:r>
              <a:rPr lang="en-US" sz="1000" dirty="0">
                <a:solidFill>
                  <a:schemeClr val="tx1"/>
                </a:solidFill>
                <a:latin typeface="Arial" panose="020B0604020202020204" pitchFamily="34" charset="0"/>
                <a:cs typeface="Arial" panose="020B0604020202020204" pitchFamily="34" charset="0"/>
              </a:rPr>
              <a:t>               </a:t>
            </a:r>
            <a:br>
              <a:rPr lang="en-US" sz="1600" dirty="0">
                <a:solidFill>
                  <a:schemeClr val="tx1"/>
                </a:solidFill>
                <a:latin typeface="Arial" panose="020B0604020202020204" pitchFamily="34" charset="0"/>
                <a:cs typeface="Arial" panose="020B0604020202020204" pitchFamily="34" charset="0"/>
              </a:rPr>
            </a:br>
            <a:r>
              <a:rPr lang="en-US" sz="2200" i="1" dirty="0">
                <a:solidFill>
                  <a:schemeClr val="tx1"/>
                </a:solidFill>
                <a:latin typeface="Aptos Serif" panose="02020604070405020304" pitchFamily="18" charset="0"/>
                <a:cs typeface="Aptos Serif" panose="02020604070405020304" pitchFamily="18" charset="0"/>
              </a:rPr>
              <a:t>Health Risk Behaviors over the past month</a:t>
            </a:r>
            <a:r>
              <a:rPr lang="en-US" sz="2200" dirty="0">
                <a:latin typeface="Aptos Serif" panose="02020604070405020304" pitchFamily="18" charset="0"/>
                <a:cs typeface="Aptos Serif" panose="02020604070405020304" pitchFamily="18" charset="0"/>
              </a:rPr>
              <a:t> </a:t>
            </a:r>
          </a:p>
        </p:txBody>
      </p:sp>
      <p:sp>
        <p:nvSpPr>
          <p:cNvPr id="4" name="Content Placeholder 3">
            <a:extLst>
              <a:ext uri="{FF2B5EF4-FFF2-40B4-BE49-F238E27FC236}">
                <a16:creationId xmlns:a16="http://schemas.microsoft.com/office/drawing/2014/main" id="{AD5A2902-D7FD-E8F6-ED61-1B05859FA348}"/>
              </a:ext>
            </a:extLst>
          </p:cNvPr>
          <p:cNvSpPr>
            <a:spLocks noGrp="1"/>
          </p:cNvSpPr>
          <p:nvPr>
            <p:ph sz="half" idx="2"/>
          </p:nvPr>
        </p:nvSpPr>
        <p:spPr>
          <a:xfrm>
            <a:off x="152400" y="2819400"/>
            <a:ext cx="5810793" cy="3398520"/>
          </a:xfrm>
        </p:spPr>
        <p:txBody>
          <a:bodyPr/>
          <a:lstStyle/>
          <a:p>
            <a:r>
              <a:rPr lang="en-US" sz="2200" b="1" dirty="0">
                <a:solidFill>
                  <a:schemeClr val="tx1"/>
                </a:solidFill>
              </a:rPr>
              <a:t>All respondents:</a:t>
            </a:r>
            <a:r>
              <a:rPr lang="en-US" sz="2000" dirty="0"/>
              <a:t>  </a:t>
            </a:r>
          </a:p>
          <a:p>
            <a:pPr marL="0" indent="0">
              <a:buNone/>
            </a:pPr>
            <a:r>
              <a:rPr lang="en-US" sz="800" dirty="0"/>
              <a:t>                                                  </a:t>
            </a:r>
          </a:p>
          <a:p>
            <a:pPr lvl="1">
              <a:buFont typeface="Arial" panose="020B0604020202020204" pitchFamily="34" charset="0"/>
              <a:buChar char="•"/>
            </a:pPr>
            <a:r>
              <a:rPr lang="en-US" sz="2200" b="1" dirty="0">
                <a:solidFill>
                  <a:schemeClr val="tx1"/>
                </a:solidFill>
              </a:rPr>
              <a:t>72%</a:t>
            </a:r>
            <a:r>
              <a:rPr lang="en-US" sz="2200" dirty="0">
                <a:solidFill>
                  <a:schemeClr val="tx1"/>
                </a:solidFill>
              </a:rPr>
              <a:t> reported using alcohol</a:t>
            </a:r>
          </a:p>
          <a:p>
            <a:pPr lvl="1">
              <a:buFont typeface="Arial" panose="020B0604020202020204" pitchFamily="34" charset="0"/>
              <a:buChar char="•"/>
            </a:pPr>
            <a:r>
              <a:rPr lang="en-US" sz="2200" b="1" dirty="0">
                <a:solidFill>
                  <a:schemeClr val="tx1"/>
                </a:solidFill>
              </a:rPr>
              <a:t>33%</a:t>
            </a:r>
            <a:r>
              <a:rPr lang="en-US" sz="2200" dirty="0">
                <a:solidFill>
                  <a:schemeClr val="tx1"/>
                </a:solidFill>
              </a:rPr>
              <a:t> reported using cigarettes</a:t>
            </a:r>
          </a:p>
          <a:p>
            <a:pPr lvl="1">
              <a:buFont typeface="Arial" panose="020B0604020202020204" pitchFamily="34" charset="0"/>
              <a:buChar char="•"/>
            </a:pPr>
            <a:r>
              <a:rPr lang="en-US" sz="2200" b="1" dirty="0">
                <a:solidFill>
                  <a:schemeClr val="tx1"/>
                </a:solidFill>
              </a:rPr>
              <a:t>21%</a:t>
            </a:r>
            <a:r>
              <a:rPr lang="en-US" sz="2200" dirty="0">
                <a:solidFill>
                  <a:schemeClr val="tx1"/>
                </a:solidFill>
              </a:rPr>
              <a:t> reported using vaping devices</a:t>
            </a:r>
          </a:p>
          <a:p>
            <a:pPr lvl="1">
              <a:buFont typeface="Arial" panose="020B0604020202020204" pitchFamily="34" charset="0"/>
              <a:buChar char="•"/>
            </a:pPr>
            <a:r>
              <a:rPr lang="en-US" sz="2200" b="1" dirty="0">
                <a:solidFill>
                  <a:schemeClr val="tx1"/>
                </a:solidFill>
              </a:rPr>
              <a:t>24%</a:t>
            </a:r>
            <a:r>
              <a:rPr lang="en-US" sz="2200" dirty="0">
                <a:solidFill>
                  <a:schemeClr val="tx1"/>
                </a:solidFill>
              </a:rPr>
              <a:t> reported using marijuana</a:t>
            </a:r>
          </a:p>
          <a:p>
            <a:pPr lvl="1">
              <a:buFont typeface="Arial" panose="020B0604020202020204" pitchFamily="34" charset="0"/>
              <a:buChar char="•"/>
            </a:pPr>
            <a:r>
              <a:rPr lang="en-US" sz="2200" b="1" dirty="0">
                <a:solidFill>
                  <a:schemeClr val="tx1"/>
                </a:solidFill>
              </a:rPr>
              <a:t>14%</a:t>
            </a:r>
            <a:r>
              <a:rPr lang="en-US" sz="2200" dirty="0">
                <a:solidFill>
                  <a:schemeClr val="tx1"/>
                </a:solidFill>
              </a:rPr>
              <a:t> reported misusing prescription or over the counter drugs</a:t>
            </a:r>
          </a:p>
          <a:p>
            <a:endParaRPr lang="en-US" dirty="0"/>
          </a:p>
        </p:txBody>
      </p:sp>
      <p:sp>
        <p:nvSpPr>
          <p:cNvPr id="6" name="Content Placeholder 5">
            <a:extLst>
              <a:ext uri="{FF2B5EF4-FFF2-40B4-BE49-F238E27FC236}">
                <a16:creationId xmlns:a16="http://schemas.microsoft.com/office/drawing/2014/main" id="{D90EE33A-9D85-B86A-DC6C-575C7DBD82B9}"/>
              </a:ext>
            </a:extLst>
          </p:cNvPr>
          <p:cNvSpPr>
            <a:spLocks noGrp="1"/>
          </p:cNvSpPr>
          <p:nvPr>
            <p:ph sz="quarter" idx="4"/>
          </p:nvPr>
        </p:nvSpPr>
        <p:spPr>
          <a:xfrm>
            <a:off x="6096000" y="2514600"/>
            <a:ext cx="5943600" cy="3703320"/>
          </a:xfrm>
        </p:spPr>
        <p:txBody>
          <a:bodyPr/>
          <a:lstStyle/>
          <a:p>
            <a:r>
              <a:rPr lang="en-US" sz="2200" b="1" dirty="0">
                <a:solidFill>
                  <a:schemeClr val="tx1"/>
                </a:solidFill>
              </a:rPr>
              <a:t>Respondents with a gambling disorder based on the DSM</a:t>
            </a:r>
            <a:r>
              <a:rPr lang="en-US" sz="800" b="1" dirty="0">
                <a:solidFill>
                  <a:schemeClr val="tx1"/>
                </a:solidFill>
              </a:rPr>
              <a:t> </a:t>
            </a:r>
            <a:r>
              <a:rPr lang="en-US" sz="2200" b="1" dirty="0">
                <a:solidFill>
                  <a:schemeClr val="tx1"/>
                </a:solidFill>
              </a:rPr>
              <a:t>-</a:t>
            </a:r>
            <a:r>
              <a:rPr lang="en-US" sz="800" b="1" dirty="0">
                <a:solidFill>
                  <a:schemeClr val="tx1"/>
                </a:solidFill>
              </a:rPr>
              <a:t> </a:t>
            </a:r>
            <a:r>
              <a:rPr lang="en-US" sz="2200" b="1" dirty="0">
                <a:solidFill>
                  <a:schemeClr val="tx1"/>
                </a:solidFill>
              </a:rPr>
              <a:t>5:</a:t>
            </a:r>
            <a:r>
              <a:rPr lang="en-US" sz="2000" b="1" dirty="0">
                <a:solidFill>
                  <a:schemeClr val="tx1"/>
                </a:solidFill>
              </a:rPr>
              <a:t> </a:t>
            </a:r>
          </a:p>
          <a:p>
            <a:pPr marL="0" indent="0">
              <a:buNone/>
            </a:pPr>
            <a:r>
              <a:rPr lang="en-US" sz="800" b="1" dirty="0">
                <a:solidFill>
                  <a:schemeClr val="tx1"/>
                </a:solidFill>
              </a:rPr>
              <a:t>           </a:t>
            </a:r>
          </a:p>
          <a:p>
            <a:pPr lvl="1">
              <a:buFont typeface="Arial" panose="020B0604020202020204" pitchFamily="34" charset="0"/>
              <a:buChar char="•"/>
            </a:pPr>
            <a:r>
              <a:rPr lang="en-US" sz="2200" b="1" dirty="0">
                <a:solidFill>
                  <a:schemeClr val="tx1"/>
                </a:solidFill>
              </a:rPr>
              <a:t>82%</a:t>
            </a:r>
            <a:r>
              <a:rPr lang="en-US" sz="2200" dirty="0">
                <a:solidFill>
                  <a:schemeClr val="tx1"/>
                </a:solidFill>
              </a:rPr>
              <a:t> reported using alcohol</a:t>
            </a:r>
          </a:p>
          <a:p>
            <a:pPr lvl="1">
              <a:buFont typeface="Arial" panose="020B0604020202020204" pitchFamily="34" charset="0"/>
              <a:buChar char="•"/>
            </a:pPr>
            <a:r>
              <a:rPr lang="en-US" sz="2200" b="1" dirty="0">
                <a:solidFill>
                  <a:schemeClr val="tx1"/>
                </a:solidFill>
              </a:rPr>
              <a:t>67%</a:t>
            </a:r>
            <a:r>
              <a:rPr lang="en-US" sz="2200" dirty="0">
                <a:solidFill>
                  <a:schemeClr val="tx1"/>
                </a:solidFill>
              </a:rPr>
              <a:t> reported using cigarettes</a:t>
            </a:r>
          </a:p>
          <a:p>
            <a:pPr lvl="1">
              <a:buFont typeface="Arial" panose="020B0604020202020204" pitchFamily="34" charset="0"/>
              <a:buChar char="•"/>
            </a:pPr>
            <a:r>
              <a:rPr lang="en-US" sz="2200" b="1" dirty="0">
                <a:solidFill>
                  <a:schemeClr val="tx1"/>
                </a:solidFill>
              </a:rPr>
              <a:t>57%</a:t>
            </a:r>
            <a:r>
              <a:rPr lang="en-US" sz="2200" dirty="0">
                <a:solidFill>
                  <a:schemeClr val="tx1"/>
                </a:solidFill>
              </a:rPr>
              <a:t> reported using vaping devices</a:t>
            </a:r>
          </a:p>
          <a:p>
            <a:pPr lvl="1">
              <a:buFont typeface="Arial" panose="020B0604020202020204" pitchFamily="34" charset="0"/>
              <a:buChar char="•"/>
            </a:pPr>
            <a:r>
              <a:rPr lang="en-US" sz="2200" b="1" dirty="0">
                <a:solidFill>
                  <a:schemeClr val="tx1"/>
                </a:solidFill>
              </a:rPr>
              <a:t>29%</a:t>
            </a:r>
            <a:r>
              <a:rPr lang="en-US" sz="2200" dirty="0">
                <a:solidFill>
                  <a:schemeClr val="tx1"/>
                </a:solidFill>
              </a:rPr>
              <a:t> reported using marijuana</a:t>
            </a:r>
          </a:p>
          <a:p>
            <a:pPr lvl="1">
              <a:buFont typeface="Arial" panose="020B0604020202020204" pitchFamily="34" charset="0"/>
              <a:buChar char="•"/>
            </a:pPr>
            <a:r>
              <a:rPr lang="en-US" sz="2200" b="1" dirty="0">
                <a:solidFill>
                  <a:schemeClr val="tx1"/>
                </a:solidFill>
              </a:rPr>
              <a:t>52% </a:t>
            </a:r>
            <a:r>
              <a:rPr lang="en-US" sz="2200" dirty="0">
                <a:solidFill>
                  <a:schemeClr val="tx1"/>
                </a:solidFill>
              </a:rPr>
              <a:t>reported misusing prescription or over the counter drugs</a:t>
            </a:r>
          </a:p>
          <a:p>
            <a:endParaRPr lang="en-US" dirty="0"/>
          </a:p>
        </p:txBody>
      </p:sp>
      <p:sp>
        <p:nvSpPr>
          <p:cNvPr id="7" name="Slide Number Placeholder 6">
            <a:extLst>
              <a:ext uri="{FF2B5EF4-FFF2-40B4-BE49-F238E27FC236}">
                <a16:creationId xmlns:a16="http://schemas.microsoft.com/office/drawing/2014/main" id="{7851C312-DBDF-E9C5-0C44-85C79FB88A4D}"/>
              </a:ext>
            </a:extLst>
          </p:cNvPr>
          <p:cNvSpPr>
            <a:spLocks noGrp="1"/>
          </p:cNvSpPr>
          <p:nvPr>
            <p:ph type="sldNum" sz="quarter"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15</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189136476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D34763-CC7B-1338-001B-2E3DC4433B9F}"/>
              </a:ext>
            </a:extLst>
          </p:cNvPr>
          <p:cNvSpPr>
            <a:spLocks noGrp="1"/>
          </p:cNvSpPr>
          <p:nvPr>
            <p:ph type="title"/>
          </p:nvPr>
        </p:nvSpPr>
        <p:spPr>
          <a:xfrm>
            <a:off x="590106" y="762000"/>
            <a:ext cx="8350694" cy="1371600"/>
          </a:xfrm>
        </p:spPr>
        <p:txBody>
          <a:bodyPr anchor="t"/>
          <a:lstStyle/>
          <a:p>
            <a:r>
              <a:rPr lang="en-US" dirty="0">
                <a:solidFill>
                  <a:schemeClr val="accent6"/>
                </a:solidFill>
              </a:rPr>
              <a:t>Indiana Prevalence (2023</a:t>
            </a:r>
            <a:r>
              <a:rPr lang="en-US" sz="800" dirty="0">
                <a:solidFill>
                  <a:schemeClr val="accent6"/>
                </a:solidFill>
              </a:rPr>
              <a:t> </a:t>
            </a:r>
            <a:r>
              <a:rPr lang="en-US" dirty="0">
                <a:solidFill>
                  <a:schemeClr val="accent6"/>
                </a:solidFill>
              </a:rPr>
              <a:t>-</a:t>
            </a:r>
            <a:r>
              <a:rPr lang="en-US" sz="800" dirty="0">
                <a:solidFill>
                  <a:schemeClr val="accent6"/>
                </a:solidFill>
              </a:rPr>
              <a:t> </a:t>
            </a:r>
            <a:r>
              <a:rPr lang="en-US" dirty="0">
                <a:solidFill>
                  <a:schemeClr val="accent6"/>
                </a:solidFill>
              </a:rPr>
              <a:t>2024)</a:t>
            </a:r>
            <a:r>
              <a:rPr lang="en-US" sz="1000" dirty="0">
                <a:solidFill>
                  <a:schemeClr val="accent6"/>
                </a:solidFill>
              </a:rPr>
              <a:t>     </a:t>
            </a:r>
            <a:br>
              <a:rPr lang="en-US" sz="1000" dirty="0">
                <a:solidFill>
                  <a:schemeClr val="accent6"/>
                </a:solidFill>
              </a:rPr>
            </a:br>
            <a:r>
              <a:rPr lang="en-US" sz="1000" dirty="0">
                <a:solidFill>
                  <a:schemeClr val="accent6"/>
                </a:solidFill>
              </a:rPr>
              <a:t>           </a:t>
            </a:r>
            <a:br>
              <a:rPr lang="en-US" sz="1000" dirty="0">
                <a:solidFill>
                  <a:schemeClr val="accent6"/>
                </a:solidFill>
              </a:rPr>
            </a:br>
            <a:r>
              <a:rPr lang="en-US" sz="1000" dirty="0">
                <a:solidFill>
                  <a:schemeClr val="accent6"/>
                </a:solidFill>
              </a:rPr>
              <a:t> </a:t>
            </a:r>
            <a:r>
              <a:rPr lang="en-US" sz="2400" b="1" i="1" u="none" strike="noStrike" dirty="0">
                <a:solidFill>
                  <a:srgbClr val="000000"/>
                </a:solidFill>
                <a:effectLst/>
                <a:cs typeface="Aptos Serif" panose="02020604070405020304" pitchFamily="18" charset="0"/>
              </a:rPr>
              <a:t>Mental Health Behaviors</a:t>
            </a:r>
            <a:br>
              <a:rPr lang="en-US" sz="1000" b="1" i="1" u="none" strike="noStrike" dirty="0">
                <a:solidFill>
                  <a:srgbClr val="000000"/>
                </a:solidFill>
                <a:effectLst/>
                <a:cs typeface="Aptos Serif" panose="02020604070405020304" pitchFamily="18" charset="0"/>
              </a:rPr>
            </a:br>
            <a:r>
              <a:rPr lang="en-US" sz="1000" dirty="0">
                <a:solidFill>
                  <a:schemeClr val="accent6"/>
                </a:solidFill>
              </a:rPr>
              <a:t>         </a:t>
            </a:r>
            <a:endParaRPr lang="en-US" dirty="0">
              <a:solidFill>
                <a:schemeClr val="accent6"/>
              </a:solidFill>
            </a:endParaRPr>
          </a:p>
        </p:txBody>
      </p:sp>
      <p:sp>
        <p:nvSpPr>
          <p:cNvPr id="3" name="Content Placeholder 2">
            <a:extLst>
              <a:ext uri="{FF2B5EF4-FFF2-40B4-BE49-F238E27FC236}">
                <a16:creationId xmlns:a16="http://schemas.microsoft.com/office/drawing/2014/main" id="{D6127CC5-B5F3-1DA3-FF7E-B3DC09401A26}"/>
              </a:ext>
            </a:extLst>
          </p:cNvPr>
          <p:cNvSpPr>
            <a:spLocks noGrp="1"/>
          </p:cNvSpPr>
          <p:nvPr>
            <p:ph idx="1"/>
          </p:nvPr>
        </p:nvSpPr>
        <p:spPr>
          <a:xfrm>
            <a:off x="590106" y="2133600"/>
            <a:ext cx="10763694" cy="4449445"/>
          </a:xfrm>
        </p:spPr>
        <p:txBody>
          <a:bodyPr>
            <a:normAutofit lnSpcReduction="10000"/>
          </a:bodyPr>
          <a:lstStyle/>
          <a:p>
            <a:pPr marL="0" indent="0" algn="l" rtl="0" fontAlgn="base">
              <a:lnSpc>
                <a:spcPct val="100000"/>
              </a:lnSpc>
              <a:buNone/>
            </a:pPr>
            <a:r>
              <a:rPr lang="en-US" sz="800" b="1" i="1" dirty="0">
                <a:solidFill>
                  <a:srgbClr val="000000"/>
                </a:solidFill>
                <a:cs typeface="Aptos Serif" panose="02020604070405020304" pitchFamily="18" charset="0"/>
              </a:rPr>
              <a:t>             </a:t>
            </a:r>
            <a:endParaRPr lang="en-US" sz="800" b="1" i="1" u="none" strike="noStrike" dirty="0">
              <a:solidFill>
                <a:srgbClr val="000000"/>
              </a:solidFill>
              <a:effectLst/>
              <a:cs typeface="Aptos Serif" panose="02020604070405020304" pitchFamily="18" charset="0"/>
            </a:endParaRPr>
          </a:p>
          <a:p>
            <a:pPr algn="l" rtl="0"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Respondents were asked how many days in the past month their mental health was not good, including stress, depression, and problems with emotions:</a:t>
            </a:r>
            <a:r>
              <a:rPr lang="en-US" sz="2200" b="0" i="0" u="none" strike="noStrike" dirty="0">
                <a:solidFill>
                  <a:srgbClr val="000000"/>
                </a:solidFill>
                <a:effectLst/>
                <a:cs typeface="Aptos Serif" panose="02020604070405020304" pitchFamily="18" charset="0"/>
              </a:rPr>
              <a:t> </a:t>
            </a:r>
            <a:r>
              <a:rPr lang="en-US" sz="2200" b="0" i="0" dirty="0">
                <a:solidFill>
                  <a:srgbClr val="000000"/>
                </a:solidFill>
                <a:effectLst/>
                <a:cs typeface="Aptos Serif" panose="02020604070405020304" pitchFamily="18" charset="0"/>
              </a:rPr>
              <a:t>​</a:t>
            </a:r>
          </a:p>
          <a:p>
            <a:pPr marL="0" indent="0" algn="l" rtl="0" fontAlgn="base">
              <a:lnSpc>
                <a:spcPct val="100000"/>
              </a:lnSpc>
              <a:buNone/>
            </a:pPr>
            <a:r>
              <a:rPr lang="en-US" sz="1000" dirty="0">
                <a:solidFill>
                  <a:srgbClr val="000000"/>
                </a:solidFill>
                <a:cs typeface="Aptos Serif" panose="02020604070405020304" pitchFamily="18" charset="0"/>
              </a:rPr>
              <a:t>                  </a:t>
            </a:r>
            <a:endParaRPr lang="en-US" sz="1000" b="0" i="0" dirty="0">
              <a:solidFill>
                <a:srgbClr val="000000"/>
              </a:solidFill>
              <a:effectLst/>
              <a:cs typeface="Aptos Serif" panose="02020604070405020304" pitchFamily="18" charset="0"/>
            </a:endParaRPr>
          </a:p>
          <a:p>
            <a:pPr lvl="1"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The average number of “</a:t>
            </a:r>
            <a:r>
              <a:rPr lang="en-US" sz="2200" b="0" i="1" u="none" strike="noStrike" dirty="0">
                <a:solidFill>
                  <a:srgbClr val="000000"/>
                </a:solidFill>
                <a:effectLst/>
                <a:cs typeface="Aptos Serif" panose="02020604070405020304" pitchFamily="18" charset="0"/>
              </a:rPr>
              <a:t>mentally un-healthy days</a:t>
            </a:r>
            <a:r>
              <a:rPr lang="en-US" sz="2200" b="0" i="0" u="none" strike="noStrike" dirty="0">
                <a:solidFill>
                  <a:srgbClr val="000000"/>
                </a:solidFill>
                <a:effectLst/>
                <a:cs typeface="Aptos Serif" panose="02020604070405020304" pitchFamily="18" charset="0"/>
              </a:rPr>
              <a:t>” was </a:t>
            </a:r>
            <a:r>
              <a:rPr lang="en-US" sz="2200" b="1" i="0" u="none" strike="noStrike" dirty="0">
                <a:solidFill>
                  <a:srgbClr val="000000"/>
                </a:solidFill>
                <a:effectLst/>
                <a:cs typeface="Aptos Serif" panose="02020604070405020304" pitchFamily="18" charset="0"/>
              </a:rPr>
              <a:t>seven </a:t>
            </a:r>
            <a:r>
              <a:rPr lang="en-US" sz="2200" b="0" i="0" u="none" strike="noStrike" dirty="0">
                <a:solidFill>
                  <a:srgbClr val="000000"/>
                </a:solidFill>
                <a:effectLst/>
                <a:cs typeface="Aptos Serif" panose="02020604070405020304" pitchFamily="18" charset="0"/>
              </a:rPr>
              <a:t>(</a:t>
            </a:r>
            <a:r>
              <a:rPr lang="en-US" sz="2200" b="1" i="0" u="none" strike="noStrike" dirty="0">
                <a:solidFill>
                  <a:srgbClr val="000000"/>
                </a:solidFill>
                <a:effectLst/>
                <a:cs typeface="Aptos Serif" panose="02020604070405020304" pitchFamily="18" charset="0"/>
              </a:rPr>
              <a:t>7)</a:t>
            </a:r>
            <a:r>
              <a:rPr lang="en-US" sz="2200" b="0" i="0" u="none" strike="noStrike" dirty="0">
                <a:solidFill>
                  <a:srgbClr val="000000"/>
                </a:solidFill>
                <a:effectLst/>
                <a:cs typeface="Aptos Serif" panose="02020604070405020304" pitchFamily="18" charset="0"/>
              </a:rPr>
              <a:t> days over the previous month</a:t>
            </a:r>
            <a:r>
              <a:rPr lang="en-US" sz="1000" b="0" i="0" u="none" strike="noStrike" dirty="0">
                <a:solidFill>
                  <a:srgbClr val="000000"/>
                </a:solidFill>
                <a:effectLst/>
                <a:cs typeface="Aptos Serif" panose="02020604070405020304" pitchFamily="18" charset="0"/>
              </a:rPr>
              <a:t>    </a:t>
            </a:r>
          </a:p>
          <a:p>
            <a:pPr marL="457200" lvl="1" indent="0" fontAlgn="base">
              <a:lnSpc>
                <a:spcPct val="100000"/>
              </a:lnSpc>
              <a:buNone/>
            </a:pPr>
            <a:r>
              <a:rPr lang="en-US" sz="1000" b="0" i="0" u="none" strike="noStrike" dirty="0">
                <a:solidFill>
                  <a:srgbClr val="000000"/>
                </a:solidFill>
                <a:effectLst/>
                <a:cs typeface="Aptos Serif" panose="02020604070405020304" pitchFamily="18" charset="0"/>
              </a:rPr>
              <a:t>    </a:t>
            </a:r>
            <a:r>
              <a:rPr lang="en-US" sz="1000"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Respondents with a gambling disorder based on the DSM</a:t>
            </a:r>
            <a:r>
              <a:rPr lang="en-US" sz="800" b="0" i="0" u="none" strike="noStrike" dirty="0">
                <a:solidFill>
                  <a:srgbClr val="000000"/>
                </a:solidFill>
                <a:effectLst/>
                <a:cs typeface="Aptos Serif" panose="02020604070405020304" pitchFamily="18" charset="0"/>
              </a:rPr>
              <a:t> </a:t>
            </a:r>
            <a:r>
              <a:rPr lang="en-US" sz="2200" b="0" i="0" u="none" strike="noStrike" dirty="0">
                <a:solidFill>
                  <a:srgbClr val="000000"/>
                </a:solidFill>
                <a:effectLst/>
                <a:cs typeface="Aptos Serif" panose="02020604070405020304" pitchFamily="18" charset="0"/>
              </a:rPr>
              <a:t>-</a:t>
            </a:r>
            <a:r>
              <a:rPr lang="en-US" sz="800" b="0" i="0" u="none" strike="noStrike" dirty="0">
                <a:solidFill>
                  <a:srgbClr val="000000"/>
                </a:solidFill>
                <a:effectLst/>
                <a:cs typeface="Aptos Serif" panose="02020604070405020304" pitchFamily="18" charset="0"/>
              </a:rPr>
              <a:t> </a:t>
            </a:r>
            <a:r>
              <a:rPr lang="en-US" sz="2200" b="0" i="0" u="none" strike="noStrike" dirty="0">
                <a:solidFill>
                  <a:srgbClr val="000000"/>
                </a:solidFill>
                <a:effectLst/>
                <a:cs typeface="Aptos Serif" panose="02020604070405020304" pitchFamily="18" charset="0"/>
              </a:rPr>
              <a:t>5 reported having over</a:t>
            </a:r>
            <a:r>
              <a:rPr lang="en-US" sz="2200" b="0" i="0" u="none" strike="noStrike" dirty="0">
                <a:solidFill>
                  <a:srgbClr val="7F7F7F"/>
                </a:solidFill>
                <a:effectLst/>
                <a:cs typeface="Aptos Serif" panose="02020604070405020304" pitchFamily="18" charset="0"/>
              </a:rPr>
              <a:t> </a:t>
            </a:r>
            <a:r>
              <a:rPr lang="en-US" sz="2200" b="1" i="0" u="none" strike="noStrike" dirty="0">
                <a:solidFill>
                  <a:srgbClr val="000000"/>
                </a:solidFill>
                <a:effectLst/>
                <a:cs typeface="Aptos Serif" panose="02020604070405020304" pitchFamily="18" charset="0"/>
              </a:rPr>
              <a:t>fifteen</a:t>
            </a:r>
            <a:r>
              <a:rPr lang="en-US" sz="2200" b="0" i="0" u="none" strike="noStrike" dirty="0">
                <a:solidFill>
                  <a:srgbClr val="000000"/>
                </a:solidFill>
                <a:effectLst/>
                <a:cs typeface="Aptos Serif" panose="02020604070405020304" pitchFamily="18" charset="0"/>
              </a:rPr>
              <a:t> (</a:t>
            </a:r>
            <a:r>
              <a:rPr lang="en-US" sz="2200" b="1" i="0" u="none" strike="noStrike" dirty="0">
                <a:solidFill>
                  <a:srgbClr val="000000"/>
                </a:solidFill>
                <a:effectLst/>
                <a:cs typeface="Aptos Serif" panose="02020604070405020304" pitchFamily="18" charset="0"/>
              </a:rPr>
              <a:t>15</a:t>
            </a:r>
            <a:r>
              <a:rPr lang="en-US" sz="2200" b="0" i="0" u="none" strike="noStrike" dirty="0">
                <a:solidFill>
                  <a:srgbClr val="000000"/>
                </a:solidFill>
                <a:effectLst/>
                <a:cs typeface="Aptos Serif" panose="02020604070405020304" pitchFamily="18" charset="0"/>
              </a:rPr>
              <a:t>) “</a:t>
            </a:r>
            <a:r>
              <a:rPr lang="en-US" sz="2200" b="0" i="1" u="none" strike="noStrike" dirty="0">
                <a:solidFill>
                  <a:srgbClr val="000000"/>
                </a:solidFill>
                <a:effectLst/>
                <a:cs typeface="Aptos Serif" panose="02020604070405020304" pitchFamily="18" charset="0"/>
              </a:rPr>
              <a:t>mentally un-healthy days</a:t>
            </a:r>
            <a:r>
              <a:rPr lang="en-US" sz="2200" b="0" i="0" u="none" strike="noStrike" dirty="0">
                <a:solidFill>
                  <a:srgbClr val="000000"/>
                </a:solidFill>
                <a:effectLst/>
                <a:cs typeface="Aptos Serif" panose="02020604070405020304" pitchFamily="18" charset="0"/>
              </a:rPr>
              <a:t>” over the previous month </a:t>
            </a:r>
            <a:r>
              <a:rPr lang="en-US" sz="20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endParaRPr lang="en-US" sz="2000" b="1" i="1" u="none" strike="noStrike" dirty="0">
              <a:solidFill>
                <a:srgbClr val="FF0000"/>
              </a:solidFill>
              <a:effectLst/>
              <a:cs typeface="Aptos Serif" panose="02020604070405020304" pitchFamily="18" charset="0"/>
            </a:endParaRPr>
          </a:p>
          <a:p>
            <a:pPr algn="l" rtl="0" fontAlgn="base">
              <a:lnSpc>
                <a:spcPct val="100000"/>
              </a:lnSpc>
              <a:buFont typeface="Arial" panose="020B0604020202020204" pitchFamily="34" charset="0"/>
              <a:buChar char="•"/>
            </a:pPr>
            <a:r>
              <a:rPr lang="en-US" sz="2000" b="1" i="1" u="none" strike="noStrike" dirty="0">
                <a:solidFill>
                  <a:srgbClr val="FF0000"/>
                </a:solidFill>
                <a:effectLst/>
                <a:cs typeface="Aptos Serif" panose="02020604070405020304" pitchFamily="18" charset="0"/>
              </a:rPr>
              <a:t>Studies have found that individuals with gambling problems have an increased likelihood of reporting lifetime suicidal ideation, suicide attempt(s), and dying by suicide compared to the general population.</a:t>
            </a:r>
            <a:endParaRPr lang="en-US" sz="2000" b="0" i="0" dirty="0">
              <a:solidFill>
                <a:srgbClr val="000000"/>
              </a:solidFill>
              <a:effectLst/>
              <a:cs typeface="Aptos Serif" panose="02020604070405020304" pitchFamily="18" charset="0"/>
            </a:endParaRPr>
          </a:p>
          <a:p>
            <a:endParaRPr lang="en-US" dirty="0"/>
          </a:p>
        </p:txBody>
      </p:sp>
      <p:sp>
        <p:nvSpPr>
          <p:cNvPr id="4" name="Slide Number Placeholder 3">
            <a:extLst>
              <a:ext uri="{FF2B5EF4-FFF2-40B4-BE49-F238E27FC236}">
                <a16:creationId xmlns:a16="http://schemas.microsoft.com/office/drawing/2014/main" id="{1523DC04-BBBD-CD0E-F811-685F76C657FE}"/>
              </a:ext>
            </a:extLst>
          </p:cNvPr>
          <p:cNvSpPr>
            <a:spLocks noGrp="1"/>
          </p:cNvSpPr>
          <p:nvPr>
            <p:ph type="sldNum" sz="quarter" idx="4"/>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16</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50572190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C1A2C7-A931-4197-4DC2-8DE933335973}"/>
              </a:ext>
            </a:extLst>
          </p:cNvPr>
          <p:cNvSpPr>
            <a:spLocks noGrp="1"/>
          </p:cNvSpPr>
          <p:nvPr>
            <p:ph type="title"/>
          </p:nvPr>
        </p:nvSpPr>
        <p:spPr>
          <a:xfrm>
            <a:off x="457200" y="960437"/>
            <a:ext cx="9448800" cy="1143000"/>
          </a:xfrm>
        </p:spPr>
        <p:txBody>
          <a:bodyPr/>
          <a:lstStyle/>
          <a:p>
            <a:r>
              <a:rPr lang="en-US" sz="3200" dirty="0">
                <a:solidFill>
                  <a:schemeClr val="accent6"/>
                </a:solidFill>
                <a:cs typeface="Arial" panose="020B0604020202020204" pitchFamily="34" charset="0"/>
              </a:rPr>
              <a:t>Most individuals with a gambling disorder have co-occurring issues of some kind</a:t>
            </a:r>
            <a:endParaRPr lang="en-US" sz="3200" dirty="0">
              <a:solidFill>
                <a:schemeClr val="accent6"/>
              </a:solidFill>
            </a:endParaRPr>
          </a:p>
        </p:txBody>
      </p:sp>
      <p:sp>
        <p:nvSpPr>
          <p:cNvPr id="3" name="Content Placeholder 2">
            <a:extLst>
              <a:ext uri="{FF2B5EF4-FFF2-40B4-BE49-F238E27FC236}">
                <a16:creationId xmlns:a16="http://schemas.microsoft.com/office/drawing/2014/main" id="{4EFE7255-9B4D-B1FF-8692-B6B8FA20ECF0}"/>
              </a:ext>
            </a:extLst>
          </p:cNvPr>
          <p:cNvSpPr>
            <a:spLocks noGrp="1"/>
          </p:cNvSpPr>
          <p:nvPr>
            <p:ph idx="1"/>
          </p:nvPr>
        </p:nvSpPr>
        <p:spPr>
          <a:xfrm>
            <a:off x="457200" y="2285999"/>
            <a:ext cx="10896600" cy="4297045"/>
          </a:xfrm>
        </p:spPr>
        <p:txBody>
          <a:bodyPr>
            <a:normAutofit/>
          </a:bodyPr>
          <a:lstStyle/>
          <a:p>
            <a:pPr>
              <a:lnSpc>
                <a:spcPct val="90000"/>
              </a:lnSpc>
            </a:pPr>
            <a:r>
              <a:rPr lang="en-US" sz="2200" b="1" dirty="0">
                <a:solidFill>
                  <a:schemeClr val="tx1"/>
                </a:solidFill>
                <a:cs typeface="Arial" panose="020B0604020202020204" pitchFamily="34" charset="0"/>
              </a:rPr>
              <a:t>30%</a:t>
            </a:r>
            <a:r>
              <a:rPr lang="en-US" sz="2200" dirty="0">
                <a:solidFill>
                  <a:schemeClr val="tx1"/>
                </a:solidFill>
                <a:cs typeface="Arial" panose="020B0604020202020204" pitchFamily="34" charset="0"/>
              </a:rPr>
              <a:t> estimated to have a Substance Use Disorder</a:t>
            </a:r>
            <a:r>
              <a:rPr lang="en-US" sz="2000" dirty="0">
                <a:solidFill>
                  <a:schemeClr val="tx1"/>
                </a:solidFill>
                <a:cs typeface="Arial" panose="020B0604020202020204" pitchFamily="34" charset="0"/>
              </a:rPr>
              <a:t>                  </a:t>
            </a:r>
          </a:p>
          <a:p>
            <a:pPr>
              <a:lnSpc>
                <a:spcPct val="90000"/>
              </a:lnSpc>
            </a:pPr>
            <a:r>
              <a:rPr lang="en-US" sz="2200" b="1" dirty="0">
                <a:solidFill>
                  <a:schemeClr val="tx1"/>
                </a:solidFill>
                <a:cs typeface="Arial" panose="020B0604020202020204" pitchFamily="34" charset="0"/>
              </a:rPr>
              <a:t>73%</a:t>
            </a:r>
            <a:r>
              <a:rPr lang="en-US" sz="2200" dirty="0">
                <a:solidFill>
                  <a:schemeClr val="tx1"/>
                </a:solidFill>
                <a:cs typeface="Arial" panose="020B0604020202020204" pitchFamily="34" charset="0"/>
              </a:rPr>
              <a:t> estimated to have an Alcohol Use Disorder                     </a:t>
            </a:r>
          </a:p>
          <a:p>
            <a:pPr>
              <a:lnSpc>
                <a:spcPct val="90000"/>
              </a:lnSpc>
            </a:pPr>
            <a:r>
              <a:rPr lang="en-US" sz="2200" b="1" dirty="0">
                <a:solidFill>
                  <a:schemeClr val="tx1"/>
                </a:solidFill>
                <a:cs typeface="Arial" panose="020B0604020202020204" pitchFamily="34" charset="0"/>
              </a:rPr>
              <a:t>41%</a:t>
            </a:r>
            <a:r>
              <a:rPr lang="en-US" sz="2200" dirty="0">
                <a:solidFill>
                  <a:schemeClr val="tx1"/>
                </a:solidFill>
                <a:cs typeface="Arial" panose="020B0604020202020204" pitchFamily="34" charset="0"/>
              </a:rPr>
              <a:t> estimated to have an Anxiety Disorder</a:t>
            </a:r>
          </a:p>
          <a:p>
            <a:pPr>
              <a:lnSpc>
                <a:spcPct val="90000"/>
              </a:lnSpc>
            </a:pPr>
            <a:r>
              <a:rPr lang="en-US" sz="2200" b="1" dirty="0">
                <a:solidFill>
                  <a:schemeClr val="tx1"/>
                </a:solidFill>
                <a:cs typeface="Arial" panose="020B0604020202020204" pitchFamily="34" charset="0"/>
              </a:rPr>
              <a:t>12.5</a:t>
            </a:r>
            <a:r>
              <a:rPr lang="en-US" sz="1000" b="1" dirty="0">
                <a:solidFill>
                  <a:schemeClr val="tx1"/>
                </a:solidFill>
                <a:cs typeface="Arial" panose="020B0604020202020204" pitchFamily="34" charset="0"/>
              </a:rPr>
              <a:t> </a:t>
            </a:r>
            <a:r>
              <a:rPr lang="en-US" sz="2200" b="1" dirty="0">
                <a:solidFill>
                  <a:schemeClr val="tx1"/>
                </a:solidFill>
                <a:cs typeface="Arial" panose="020B0604020202020204" pitchFamily="34" charset="0"/>
              </a:rPr>
              <a:t>-</a:t>
            </a:r>
            <a:r>
              <a:rPr lang="en-US" sz="1000" b="1" dirty="0">
                <a:solidFill>
                  <a:schemeClr val="tx1"/>
                </a:solidFill>
                <a:cs typeface="Arial" panose="020B0604020202020204" pitchFamily="34" charset="0"/>
              </a:rPr>
              <a:t> </a:t>
            </a:r>
            <a:r>
              <a:rPr lang="en-US" sz="2200" b="1" dirty="0">
                <a:solidFill>
                  <a:schemeClr val="tx1"/>
                </a:solidFill>
                <a:cs typeface="Arial" panose="020B0604020202020204" pitchFamily="34" charset="0"/>
              </a:rPr>
              <a:t>29%</a:t>
            </a:r>
            <a:r>
              <a:rPr lang="en-US" sz="2200" dirty="0">
                <a:solidFill>
                  <a:schemeClr val="tx1"/>
                </a:solidFill>
                <a:cs typeface="Arial" panose="020B0604020202020204" pitchFamily="34" charset="0"/>
              </a:rPr>
              <a:t> estimated to have PTSD symptoms                 </a:t>
            </a:r>
          </a:p>
          <a:p>
            <a:pPr>
              <a:lnSpc>
                <a:spcPct val="90000"/>
              </a:lnSpc>
            </a:pPr>
            <a:r>
              <a:rPr lang="en-US" sz="2200" b="1" dirty="0">
                <a:solidFill>
                  <a:schemeClr val="tx1"/>
                </a:solidFill>
                <a:cs typeface="Arial" panose="020B0604020202020204" pitchFamily="34" charset="0"/>
              </a:rPr>
              <a:t>61%</a:t>
            </a:r>
            <a:r>
              <a:rPr lang="en-US" sz="2200" dirty="0">
                <a:solidFill>
                  <a:schemeClr val="tx1"/>
                </a:solidFill>
                <a:cs typeface="Arial" panose="020B0604020202020204" pitchFamily="34" charset="0"/>
              </a:rPr>
              <a:t> estimated to have a Personality Disorder                                             </a:t>
            </a:r>
          </a:p>
          <a:p>
            <a:pPr>
              <a:lnSpc>
                <a:spcPct val="90000"/>
              </a:lnSpc>
            </a:pPr>
            <a:r>
              <a:rPr lang="en-US" sz="2200" b="1" dirty="0">
                <a:solidFill>
                  <a:schemeClr val="tx1"/>
                </a:solidFill>
                <a:cs typeface="Arial" panose="020B0604020202020204" pitchFamily="34" charset="0"/>
              </a:rPr>
              <a:t>60%</a:t>
            </a:r>
            <a:r>
              <a:rPr lang="en-US" sz="2200" dirty="0">
                <a:solidFill>
                  <a:schemeClr val="tx1"/>
                </a:solidFill>
                <a:cs typeface="Arial" panose="020B0604020202020204" pitchFamily="34" charset="0"/>
              </a:rPr>
              <a:t> estimated to have Nicotine Dependence         </a:t>
            </a:r>
          </a:p>
          <a:p>
            <a:pPr>
              <a:lnSpc>
                <a:spcPct val="90000"/>
              </a:lnSpc>
            </a:pPr>
            <a:r>
              <a:rPr lang="en-US" sz="2200" b="1" dirty="0">
                <a:solidFill>
                  <a:schemeClr val="tx1"/>
                </a:solidFill>
                <a:cs typeface="Arial" panose="020B0604020202020204" pitchFamily="34" charset="0"/>
              </a:rPr>
              <a:t>65%</a:t>
            </a:r>
            <a:r>
              <a:rPr lang="en-US" sz="2200" dirty="0">
                <a:solidFill>
                  <a:schemeClr val="tx1"/>
                </a:solidFill>
                <a:cs typeface="Arial" panose="020B0604020202020204" pitchFamily="34" charset="0"/>
              </a:rPr>
              <a:t> have committed crimes to support their habit            </a:t>
            </a:r>
          </a:p>
          <a:p>
            <a:pPr>
              <a:lnSpc>
                <a:spcPct val="90000"/>
              </a:lnSpc>
            </a:pPr>
            <a:r>
              <a:rPr lang="en-US" sz="2200" dirty="0">
                <a:solidFill>
                  <a:schemeClr val="tx1"/>
                </a:solidFill>
                <a:cs typeface="Arial" panose="020B0604020202020204" pitchFamily="34" charset="0"/>
              </a:rPr>
              <a:t>The divorce rate for individuals with a gambling disorder is </a:t>
            </a:r>
            <a:r>
              <a:rPr lang="en-US" sz="2200" b="1" dirty="0">
                <a:solidFill>
                  <a:schemeClr val="tx1"/>
                </a:solidFill>
                <a:cs typeface="Arial" panose="020B0604020202020204" pitchFamily="34" charset="0"/>
              </a:rPr>
              <a:t>2 times </a:t>
            </a:r>
            <a:r>
              <a:rPr lang="en-US" sz="2200" dirty="0">
                <a:solidFill>
                  <a:schemeClr val="tx1"/>
                </a:solidFill>
                <a:cs typeface="Arial" panose="020B0604020202020204" pitchFamily="34" charset="0"/>
              </a:rPr>
              <a:t>the rate of non-gamblers               </a:t>
            </a:r>
          </a:p>
          <a:p>
            <a:pPr>
              <a:lnSpc>
                <a:spcPct val="90000"/>
              </a:lnSpc>
            </a:pPr>
            <a:r>
              <a:rPr lang="en-US" sz="2200" b="1" dirty="0">
                <a:solidFill>
                  <a:schemeClr val="tx1"/>
                </a:solidFill>
                <a:cs typeface="Arial" panose="020B0604020202020204" pitchFamily="34" charset="0"/>
              </a:rPr>
              <a:t>One in five </a:t>
            </a:r>
            <a:r>
              <a:rPr lang="en-US" sz="2200" dirty="0">
                <a:solidFill>
                  <a:schemeClr val="tx1"/>
                </a:solidFill>
                <a:cs typeface="Arial" panose="020B0604020202020204" pitchFamily="34" charset="0"/>
              </a:rPr>
              <a:t>addicted gamblers attempt suicide</a:t>
            </a:r>
          </a:p>
          <a:p>
            <a:pPr lvl="1">
              <a:lnSpc>
                <a:spcPct val="90000"/>
              </a:lnSpc>
              <a:buFont typeface="Arial" panose="020B0604020202020204" pitchFamily="34" charset="0"/>
              <a:buChar char="•"/>
            </a:pPr>
            <a:r>
              <a:rPr lang="en-US" sz="2100" dirty="0">
                <a:solidFill>
                  <a:schemeClr val="tx1"/>
                </a:solidFill>
                <a:cs typeface="Arial" panose="020B0604020202020204" pitchFamily="34" charset="0"/>
              </a:rPr>
              <a:t>The suicide rate for this group is </a:t>
            </a:r>
            <a:r>
              <a:rPr lang="en-US" sz="2100" b="1" dirty="0">
                <a:solidFill>
                  <a:schemeClr val="tx1"/>
                </a:solidFill>
                <a:cs typeface="Arial" panose="020B0604020202020204" pitchFamily="34" charset="0"/>
              </a:rPr>
              <a:t>20 times </a:t>
            </a:r>
            <a:r>
              <a:rPr lang="en-US" sz="2100" dirty="0">
                <a:solidFill>
                  <a:schemeClr val="tx1"/>
                </a:solidFill>
                <a:cs typeface="Arial" panose="020B0604020202020204" pitchFamily="34" charset="0"/>
              </a:rPr>
              <a:t>higher than for non-gamblers</a:t>
            </a:r>
          </a:p>
          <a:p>
            <a:endParaRPr lang="en-US" dirty="0"/>
          </a:p>
        </p:txBody>
      </p:sp>
      <p:sp>
        <p:nvSpPr>
          <p:cNvPr id="4" name="Slide Number Placeholder 3">
            <a:extLst>
              <a:ext uri="{FF2B5EF4-FFF2-40B4-BE49-F238E27FC236}">
                <a16:creationId xmlns:a16="http://schemas.microsoft.com/office/drawing/2014/main" id="{2ECBAE2A-501E-857A-AF76-BD2359D37C7A}"/>
              </a:ext>
            </a:extLst>
          </p:cNvPr>
          <p:cNvSpPr>
            <a:spLocks noGrp="1"/>
          </p:cNvSpPr>
          <p:nvPr>
            <p:ph type="sldNum" sz="quarter" idx="4"/>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17</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364123183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A982D2-3583-FE99-311C-61DC6C1F39B6}"/>
              </a:ext>
            </a:extLst>
          </p:cNvPr>
          <p:cNvSpPr>
            <a:spLocks noGrp="1"/>
          </p:cNvSpPr>
          <p:nvPr>
            <p:ph type="title"/>
          </p:nvPr>
        </p:nvSpPr>
        <p:spPr>
          <a:xfrm>
            <a:off x="533400" y="914400"/>
            <a:ext cx="11049000" cy="825976"/>
          </a:xfrm>
        </p:spPr>
        <p:txBody>
          <a:bodyPr anchor="t"/>
          <a:lstStyle/>
          <a:p>
            <a:r>
              <a:rPr lang="en-US" dirty="0">
                <a:solidFill>
                  <a:schemeClr val="accent6"/>
                </a:solidFill>
              </a:rPr>
              <a:t>What does DMHA do?</a:t>
            </a:r>
          </a:p>
        </p:txBody>
      </p:sp>
      <p:sp>
        <p:nvSpPr>
          <p:cNvPr id="3" name="Text Placeholder 2">
            <a:extLst>
              <a:ext uri="{FF2B5EF4-FFF2-40B4-BE49-F238E27FC236}">
                <a16:creationId xmlns:a16="http://schemas.microsoft.com/office/drawing/2014/main" id="{5BA4765C-2296-D911-A230-48FDFF6CC791}"/>
              </a:ext>
            </a:extLst>
          </p:cNvPr>
          <p:cNvSpPr>
            <a:spLocks noGrp="1"/>
          </p:cNvSpPr>
          <p:nvPr>
            <p:ph type="body" idx="1"/>
          </p:nvPr>
        </p:nvSpPr>
        <p:spPr>
          <a:xfrm>
            <a:off x="609600" y="1740377"/>
            <a:ext cx="9448800" cy="621824"/>
          </a:xfrm>
        </p:spPr>
        <p:txBody>
          <a:bodyPr anchor="ctr"/>
          <a:lstStyle/>
          <a:p>
            <a:r>
              <a:rPr lang="en-US" sz="2800" b="0" dirty="0">
                <a:solidFill>
                  <a:schemeClr val="tx1"/>
                </a:solidFill>
                <a:latin typeface="Aptos Serif" panose="02020604070405020304" pitchFamily="18" charset="0"/>
                <a:cs typeface="Aptos Serif" panose="02020604070405020304" pitchFamily="18" charset="0"/>
              </a:rPr>
              <a:t>DMHA’s Gambling Disorder Program</a:t>
            </a:r>
            <a:r>
              <a:rPr lang="en-US" sz="1000" b="0" dirty="0">
                <a:solidFill>
                  <a:schemeClr val="tx1"/>
                </a:solidFill>
                <a:latin typeface="Aptos Serif" panose="02020604070405020304" pitchFamily="18" charset="0"/>
                <a:cs typeface="Aptos Serif" panose="02020604070405020304" pitchFamily="18" charset="0"/>
              </a:rPr>
              <a:t> </a:t>
            </a:r>
            <a:r>
              <a:rPr lang="en-US" sz="2800" b="0" dirty="0">
                <a:solidFill>
                  <a:schemeClr val="tx1"/>
                </a:solidFill>
                <a:latin typeface="Aptos Serif" panose="02020604070405020304" pitchFamily="18" charset="0"/>
                <a:cs typeface="Aptos Serif" panose="02020604070405020304" pitchFamily="18" charset="0"/>
              </a:rPr>
              <a:t>/</a:t>
            </a:r>
            <a:r>
              <a:rPr lang="en-US" sz="1000" b="0" dirty="0">
                <a:solidFill>
                  <a:schemeClr val="tx1"/>
                </a:solidFill>
                <a:latin typeface="Aptos Serif" panose="02020604070405020304" pitchFamily="18" charset="0"/>
                <a:cs typeface="Aptos Serif" panose="02020604070405020304" pitchFamily="18" charset="0"/>
              </a:rPr>
              <a:t> </a:t>
            </a:r>
            <a:r>
              <a:rPr lang="en-US" sz="2800" b="0" dirty="0">
                <a:solidFill>
                  <a:schemeClr val="tx1"/>
                </a:solidFill>
                <a:latin typeface="Aptos Serif" panose="02020604070405020304" pitchFamily="18" charset="0"/>
                <a:cs typeface="Aptos Serif" panose="02020604070405020304" pitchFamily="18" charset="0"/>
              </a:rPr>
              <a:t>Services</a:t>
            </a:r>
            <a:endParaRPr lang="en-US" dirty="0">
              <a:solidFill>
                <a:schemeClr val="tx1"/>
              </a:solidFill>
              <a:latin typeface="Aptos Serif" panose="02020604070405020304" pitchFamily="18" charset="0"/>
              <a:cs typeface="Aptos Serif" panose="02020604070405020304" pitchFamily="18" charset="0"/>
            </a:endParaRPr>
          </a:p>
        </p:txBody>
      </p:sp>
      <p:sp>
        <p:nvSpPr>
          <p:cNvPr id="4" name="Content Placeholder 3">
            <a:extLst>
              <a:ext uri="{FF2B5EF4-FFF2-40B4-BE49-F238E27FC236}">
                <a16:creationId xmlns:a16="http://schemas.microsoft.com/office/drawing/2014/main" id="{48235E2E-3929-DD05-A45E-30C77C110976}"/>
              </a:ext>
            </a:extLst>
          </p:cNvPr>
          <p:cNvSpPr>
            <a:spLocks noGrp="1"/>
          </p:cNvSpPr>
          <p:nvPr>
            <p:ph sz="half" idx="2"/>
          </p:nvPr>
        </p:nvSpPr>
        <p:spPr>
          <a:xfrm>
            <a:off x="609600" y="2514600"/>
            <a:ext cx="10287000" cy="4191000"/>
          </a:xfrm>
        </p:spPr>
        <p:txBody>
          <a:bodyPr>
            <a:normAutofit/>
          </a:bodyPr>
          <a:lstStyle/>
          <a:p>
            <a:r>
              <a:rPr lang="en-US" dirty="0">
                <a:solidFill>
                  <a:schemeClr val="tx1"/>
                </a:solidFill>
                <a:cs typeface="Arial" panose="020B0604020202020204" pitchFamily="34" charset="0"/>
              </a:rPr>
              <a:t>DMHA receives allocations from the Addiction Services Fund for the education, prevention and treatment of gambling disorders:</a:t>
            </a:r>
            <a:r>
              <a:rPr lang="en-US" sz="2000" dirty="0">
                <a:solidFill>
                  <a:schemeClr val="tx1"/>
                </a:solidFill>
                <a:cs typeface="Arial" panose="020B0604020202020204" pitchFamily="34" charset="0"/>
              </a:rPr>
              <a:t> </a:t>
            </a:r>
          </a:p>
          <a:p>
            <a:pPr marL="0" indent="0">
              <a:buNone/>
            </a:pPr>
            <a:r>
              <a:rPr lang="en-US" sz="800" dirty="0">
                <a:solidFill>
                  <a:srgbClr val="464865"/>
                </a:solidFill>
                <a:cs typeface="Arial" panose="020B0604020202020204" pitchFamily="34" charset="0"/>
              </a:rPr>
              <a:t>                  </a:t>
            </a:r>
          </a:p>
          <a:p>
            <a:pPr lvl="1">
              <a:buFont typeface="Arial" panose="020B0604020202020204" pitchFamily="34" charset="0"/>
              <a:buChar char="•"/>
            </a:pPr>
            <a:r>
              <a:rPr lang="en-US" sz="2200" dirty="0">
                <a:solidFill>
                  <a:schemeClr val="tx1"/>
                </a:solidFill>
                <a:cs typeface="Arial" panose="020B0604020202020204" pitchFamily="34" charset="0"/>
              </a:rPr>
              <a:t>Funds used for gambling treatment</a:t>
            </a:r>
            <a:r>
              <a:rPr lang="en-US" sz="1000" dirty="0">
                <a:solidFill>
                  <a:schemeClr val="tx1"/>
                </a:solidFill>
                <a:cs typeface="Arial" panose="020B0604020202020204" pitchFamily="34" charset="0"/>
              </a:rPr>
              <a:t> </a:t>
            </a:r>
            <a:r>
              <a:rPr lang="en-US" sz="2200" dirty="0">
                <a:solidFill>
                  <a:schemeClr val="tx1"/>
                </a:solidFill>
                <a:cs typeface="Arial" panose="020B0604020202020204" pitchFamily="34" charset="0"/>
              </a:rPr>
              <a:t>/</a:t>
            </a:r>
            <a:r>
              <a:rPr lang="en-US" sz="1000" dirty="0">
                <a:solidFill>
                  <a:schemeClr val="tx1"/>
                </a:solidFill>
                <a:cs typeface="Arial" panose="020B0604020202020204" pitchFamily="34" charset="0"/>
              </a:rPr>
              <a:t> </a:t>
            </a:r>
            <a:r>
              <a:rPr lang="en-US" sz="2200" dirty="0">
                <a:solidFill>
                  <a:schemeClr val="tx1"/>
                </a:solidFill>
                <a:cs typeface="Arial" panose="020B0604020202020204" pitchFamily="34" charset="0"/>
              </a:rPr>
              <a:t>education services</a:t>
            </a:r>
            <a:r>
              <a:rPr lang="en-US" sz="400" dirty="0">
                <a:solidFill>
                  <a:schemeClr val="tx1"/>
                </a:solidFill>
                <a:cs typeface="Arial" panose="020B0604020202020204" pitchFamily="34" charset="0"/>
              </a:rPr>
              <a:t>      </a:t>
            </a:r>
          </a:p>
          <a:p>
            <a:pPr marL="457200" lvl="1" indent="0">
              <a:buNone/>
            </a:pPr>
            <a:r>
              <a:rPr lang="en-US" sz="400" dirty="0">
                <a:solidFill>
                  <a:srgbClr val="464865"/>
                </a:solidFill>
                <a:cs typeface="Arial" panose="020B0604020202020204" pitchFamily="34" charset="0"/>
              </a:rPr>
              <a:t>      </a:t>
            </a:r>
          </a:p>
          <a:p>
            <a:pPr lvl="1">
              <a:buFont typeface="Arial" panose="020B0604020202020204" pitchFamily="34" charset="0"/>
              <a:buChar char="•"/>
            </a:pPr>
            <a:r>
              <a:rPr lang="en-US" sz="2200" dirty="0">
                <a:solidFill>
                  <a:schemeClr val="tx1"/>
                </a:solidFill>
                <a:cs typeface="Arial" panose="020B0604020202020204" pitchFamily="34" charset="0"/>
              </a:rPr>
              <a:t>Creation of a toll</a:t>
            </a:r>
            <a:r>
              <a:rPr lang="en-US" sz="800" dirty="0">
                <a:solidFill>
                  <a:schemeClr val="tx1"/>
                </a:solidFill>
                <a:cs typeface="Arial" panose="020B0604020202020204" pitchFamily="34" charset="0"/>
              </a:rPr>
              <a:t> </a:t>
            </a:r>
            <a:r>
              <a:rPr lang="en-US" sz="2200" dirty="0">
                <a:solidFill>
                  <a:schemeClr val="tx1"/>
                </a:solidFill>
                <a:cs typeface="Arial" panose="020B0604020202020204" pitchFamily="34" charset="0"/>
              </a:rPr>
              <a:t>-</a:t>
            </a:r>
            <a:r>
              <a:rPr lang="en-US" sz="800" dirty="0">
                <a:solidFill>
                  <a:schemeClr val="tx1"/>
                </a:solidFill>
                <a:cs typeface="Arial" panose="020B0604020202020204" pitchFamily="34" charset="0"/>
              </a:rPr>
              <a:t> </a:t>
            </a:r>
            <a:r>
              <a:rPr lang="en-US" sz="2200" dirty="0">
                <a:solidFill>
                  <a:schemeClr val="tx1"/>
                </a:solidFill>
                <a:cs typeface="Arial" panose="020B0604020202020204" pitchFamily="34" charset="0"/>
              </a:rPr>
              <a:t>free help line that provides information</a:t>
            </a:r>
            <a:r>
              <a:rPr lang="en-US" sz="1000" dirty="0">
                <a:solidFill>
                  <a:schemeClr val="tx1"/>
                </a:solidFill>
                <a:cs typeface="Arial" panose="020B0604020202020204" pitchFamily="34" charset="0"/>
              </a:rPr>
              <a:t> </a:t>
            </a:r>
            <a:r>
              <a:rPr lang="en-US" sz="2200" dirty="0">
                <a:solidFill>
                  <a:schemeClr val="tx1"/>
                </a:solidFill>
                <a:cs typeface="Arial" panose="020B0604020202020204" pitchFamily="34" charset="0"/>
              </a:rPr>
              <a:t>/</a:t>
            </a:r>
            <a:r>
              <a:rPr lang="en-US" sz="1000" dirty="0">
                <a:solidFill>
                  <a:schemeClr val="tx1"/>
                </a:solidFill>
                <a:cs typeface="Arial" panose="020B0604020202020204" pitchFamily="34" charset="0"/>
              </a:rPr>
              <a:t> </a:t>
            </a:r>
            <a:r>
              <a:rPr lang="en-US" sz="2200" dirty="0">
                <a:solidFill>
                  <a:schemeClr val="tx1"/>
                </a:solidFill>
                <a:cs typeface="Arial" panose="020B0604020202020204" pitchFamily="34" charset="0"/>
              </a:rPr>
              <a:t>resources about getting help for disordered</a:t>
            </a:r>
            <a:r>
              <a:rPr lang="en-US" sz="1000" dirty="0">
                <a:solidFill>
                  <a:schemeClr val="tx1"/>
                </a:solidFill>
                <a:cs typeface="Arial" panose="020B0604020202020204" pitchFamily="34" charset="0"/>
              </a:rPr>
              <a:t> </a:t>
            </a:r>
            <a:r>
              <a:rPr lang="en-US" sz="2200" dirty="0">
                <a:solidFill>
                  <a:schemeClr val="tx1"/>
                </a:solidFill>
                <a:cs typeface="Arial" panose="020B0604020202020204" pitchFamily="34" charset="0"/>
              </a:rPr>
              <a:t>/</a:t>
            </a:r>
            <a:r>
              <a:rPr lang="en-US" sz="1000" dirty="0">
                <a:solidFill>
                  <a:schemeClr val="tx1"/>
                </a:solidFill>
                <a:cs typeface="Arial" panose="020B0604020202020204" pitchFamily="34" charset="0"/>
              </a:rPr>
              <a:t> </a:t>
            </a:r>
            <a:r>
              <a:rPr lang="en-US" sz="2200" dirty="0">
                <a:solidFill>
                  <a:schemeClr val="tx1"/>
                </a:solidFill>
                <a:cs typeface="Arial" panose="020B0604020202020204" pitchFamily="34" charset="0"/>
              </a:rPr>
              <a:t>problem gambling issues</a:t>
            </a:r>
            <a:r>
              <a:rPr lang="en-US" sz="400" dirty="0">
                <a:solidFill>
                  <a:schemeClr val="tx1"/>
                </a:solidFill>
                <a:cs typeface="Arial" panose="020B0604020202020204" pitchFamily="34" charset="0"/>
              </a:rPr>
              <a:t>      </a:t>
            </a:r>
          </a:p>
          <a:p>
            <a:pPr marL="457200" lvl="1" indent="0">
              <a:buNone/>
            </a:pPr>
            <a:r>
              <a:rPr lang="en-US" sz="400" dirty="0">
                <a:solidFill>
                  <a:schemeClr val="tx1"/>
                </a:solidFill>
                <a:cs typeface="Arial" panose="020B0604020202020204" pitchFamily="34" charset="0"/>
              </a:rPr>
              <a:t>          </a:t>
            </a:r>
          </a:p>
          <a:p>
            <a:pPr lvl="1">
              <a:buFont typeface="Arial" panose="020B0604020202020204" pitchFamily="34" charset="0"/>
              <a:buChar char="•"/>
            </a:pPr>
            <a:r>
              <a:rPr lang="en-US" sz="2200" dirty="0">
                <a:solidFill>
                  <a:schemeClr val="tx1"/>
                </a:solidFill>
                <a:cs typeface="Arial" panose="020B0604020202020204" pitchFamily="34" charset="0"/>
              </a:rPr>
              <a:t>MOU with the Indiana Gaming Commission to monitor and administer the Voluntary Exclusion Program</a:t>
            </a:r>
            <a:r>
              <a:rPr lang="en-US" sz="400" dirty="0">
                <a:solidFill>
                  <a:schemeClr val="tx1"/>
                </a:solidFill>
                <a:cs typeface="Arial" panose="020B0604020202020204" pitchFamily="34" charset="0"/>
              </a:rPr>
              <a:t>         </a:t>
            </a:r>
          </a:p>
          <a:p>
            <a:pPr marL="457200" lvl="1" indent="0">
              <a:buNone/>
            </a:pPr>
            <a:r>
              <a:rPr lang="en-US" sz="400" dirty="0">
                <a:solidFill>
                  <a:schemeClr val="tx1"/>
                </a:solidFill>
                <a:cs typeface="Arial" panose="020B0604020202020204" pitchFamily="34" charset="0"/>
              </a:rPr>
              <a:t>         </a:t>
            </a:r>
          </a:p>
          <a:p>
            <a:pPr lvl="1">
              <a:buFont typeface="Arial" panose="020B0604020202020204" pitchFamily="34" charset="0"/>
              <a:buChar char="•"/>
            </a:pPr>
            <a:r>
              <a:rPr lang="en-US" sz="2200" dirty="0">
                <a:solidFill>
                  <a:schemeClr val="tx1"/>
                </a:solidFill>
                <a:cs typeface="Arial" panose="020B0604020202020204" pitchFamily="34" charset="0"/>
              </a:rPr>
              <a:t>Funding of state</a:t>
            </a:r>
            <a:r>
              <a:rPr lang="en-US" sz="800" dirty="0">
                <a:solidFill>
                  <a:schemeClr val="tx1"/>
                </a:solidFill>
                <a:cs typeface="Arial" panose="020B0604020202020204" pitchFamily="34" charset="0"/>
              </a:rPr>
              <a:t> </a:t>
            </a:r>
            <a:r>
              <a:rPr lang="en-US" sz="2200" dirty="0">
                <a:solidFill>
                  <a:schemeClr val="tx1"/>
                </a:solidFill>
                <a:cs typeface="Arial" panose="020B0604020202020204" pitchFamily="34" charset="0"/>
              </a:rPr>
              <a:t>-</a:t>
            </a:r>
            <a:r>
              <a:rPr lang="en-US" sz="800" dirty="0">
                <a:solidFill>
                  <a:schemeClr val="tx1"/>
                </a:solidFill>
                <a:cs typeface="Arial" panose="020B0604020202020204" pitchFamily="34" charset="0"/>
              </a:rPr>
              <a:t> </a:t>
            </a:r>
            <a:r>
              <a:rPr lang="en-US" sz="2200" dirty="0">
                <a:solidFill>
                  <a:schemeClr val="tx1"/>
                </a:solidFill>
                <a:cs typeface="Arial" panose="020B0604020202020204" pitchFamily="34" charset="0"/>
              </a:rPr>
              <a:t>wide partners that address disordered</a:t>
            </a:r>
            <a:r>
              <a:rPr lang="en-US" sz="1000" dirty="0">
                <a:solidFill>
                  <a:schemeClr val="tx1"/>
                </a:solidFill>
                <a:cs typeface="Arial" panose="020B0604020202020204" pitchFamily="34" charset="0"/>
              </a:rPr>
              <a:t> </a:t>
            </a:r>
            <a:r>
              <a:rPr lang="en-US" sz="2200" dirty="0">
                <a:solidFill>
                  <a:schemeClr val="tx1"/>
                </a:solidFill>
                <a:cs typeface="Arial" panose="020B0604020202020204" pitchFamily="34" charset="0"/>
              </a:rPr>
              <a:t>/</a:t>
            </a:r>
            <a:r>
              <a:rPr lang="en-US" sz="1000" dirty="0">
                <a:solidFill>
                  <a:schemeClr val="tx1"/>
                </a:solidFill>
                <a:cs typeface="Arial" panose="020B0604020202020204" pitchFamily="34" charset="0"/>
              </a:rPr>
              <a:t> </a:t>
            </a:r>
            <a:r>
              <a:rPr lang="en-US" sz="2200" dirty="0">
                <a:solidFill>
                  <a:schemeClr val="tx1"/>
                </a:solidFill>
                <a:cs typeface="Arial" panose="020B0604020202020204" pitchFamily="34" charset="0"/>
              </a:rPr>
              <a:t>problem gambling issues</a:t>
            </a:r>
          </a:p>
          <a:p>
            <a:endParaRPr lang="en-US" dirty="0"/>
          </a:p>
        </p:txBody>
      </p:sp>
      <p:sp>
        <p:nvSpPr>
          <p:cNvPr id="7" name="Slide Number Placeholder 6">
            <a:extLst>
              <a:ext uri="{FF2B5EF4-FFF2-40B4-BE49-F238E27FC236}">
                <a16:creationId xmlns:a16="http://schemas.microsoft.com/office/drawing/2014/main" id="{590FF1E8-0903-FB72-3FE7-8AE1219633DE}"/>
              </a:ext>
            </a:extLst>
          </p:cNvPr>
          <p:cNvSpPr>
            <a:spLocks noGrp="1"/>
          </p:cNvSpPr>
          <p:nvPr>
            <p:ph type="sldNum" sz="quarter" idx="10"/>
          </p:nvPr>
        </p:nvSpPr>
        <p:spPr/>
        <p:txBody>
          <a:bodyPr/>
          <a:lstStyle/>
          <a:p>
            <a:fld id="{4F666A87-0DF7-4A5C-B8B2-4E7F7417BA6B}" type="slidenum">
              <a:rPr lang="en-US" smtClean="0"/>
              <a:pPr/>
              <a:t>18</a:t>
            </a:fld>
            <a:endParaRPr lang="en-US" dirty="0"/>
          </a:p>
        </p:txBody>
      </p:sp>
    </p:spTree>
    <p:extLst>
      <p:ext uri="{BB962C8B-B14F-4D97-AF65-F5344CB8AC3E}">
        <p14:creationId xmlns:p14="http://schemas.microsoft.com/office/powerpoint/2010/main" val="149975311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196AF9-209E-D8B7-6BEE-687F0A71964A}"/>
              </a:ext>
            </a:extLst>
          </p:cNvPr>
          <p:cNvSpPr>
            <a:spLocks noGrp="1"/>
          </p:cNvSpPr>
          <p:nvPr>
            <p:ph type="title"/>
          </p:nvPr>
        </p:nvSpPr>
        <p:spPr>
          <a:xfrm>
            <a:off x="365760" y="1295400"/>
            <a:ext cx="10073640" cy="808036"/>
          </a:xfrm>
        </p:spPr>
        <p:txBody>
          <a:bodyPr anchor="t"/>
          <a:lstStyle/>
          <a:p>
            <a:r>
              <a:rPr lang="en-US" sz="3600" dirty="0">
                <a:solidFill>
                  <a:schemeClr val="accent6"/>
                </a:solidFill>
              </a:rPr>
              <a:t>To be a Problem Gambling Service Provider</a:t>
            </a:r>
          </a:p>
        </p:txBody>
      </p:sp>
      <p:sp>
        <p:nvSpPr>
          <p:cNvPr id="3" name="Content Placeholder 2">
            <a:extLst>
              <a:ext uri="{FF2B5EF4-FFF2-40B4-BE49-F238E27FC236}">
                <a16:creationId xmlns:a16="http://schemas.microsoft.com/office/drawing/2014/main" id="{61E07C01-9F7A-922C-2C17-9CA80BC3C4A0}"/>
              </a:ext>
            </a:extLst>
          </p:cNvPr>
          <p:cNvSpPr>
            <a:spLocks noGrp="1"/>
          </p:cNvSpPr>
          <p:nvPr>
            <p:ph idx="1"/>
          </p:nvPr>
        </p:nvSpPr>
        <p:spPr>
          <a:xfrm>
            <a:off x="609600" y="2514600"/>
            <a:ext cx="10972800" cy="3703320"/>
          </a:xfrm>
        </p:spPr>
        <p:txBody>
          <a:bodyPr/>
          <a:lstStyle/>
          <a:p>
            <a:r>
              <a:rPr lang="en-US" dirty="0">
                <a:solidFill>
                  <a:schemeClr val="tx1"/>
                </a:solidFill>
                <a:cs typeface="Arial" panose="020B0604020202020204" pitchFamily="34" charset="0"/>
              </a:rPr>
              <a:t>An Agency must be a:</a:t>
            </a:r>
          </a:p>
          <a:p>
            <a:pPr marL="0" indent="0">
              <a:buNone/>
            </a:pPr>
            <a:r>
              <a:rPr lang="en-US" sz="1200" dirty="0">
                <a:solidFill>
                  <a:schemeClr val="tx1"/>
                </a:solidFill>
                <a:cs typeface="Arial" panose="020B0604020202020204" pitchFamily="34" charset="0"/>
              </a:rPr>
              <a:t>                </a:t>
            </a:r>
          </a:p>
          <a:p>
            <a:pPr lvl="1">
              <a:buFont typeface="Arial" panose="020B0604020202020204" pitchFamily="34" charset="0"/>
              <a:buChar char="•"/>
            </a:pPr>
            <a:r>
              <a:rPr lang="en-US" dirty="0">
                <a:solidFill>
                  <a:schemeClr val="tx1"/>
                </a:solidFill>
                <a:cs typeface="Arial" panose="020B0604020202020204" pitchFamily="34" charset="0"/>
              </a:rPr>
              <a:t>DMHA certified Community Mental Health Center; </a:t>
            </a:r>
            <a:r>
              <a:rPr lang="en-US" i="1" dirty="0">
                <a:solidFill>
                  <a:schemeClr val="tx1"/>
                </a:solidFill>
                <a:cs typeface="Arial" panose="020B0604020202020204" pitchFamily="34" charset="0"/>
              </a:rPr>
              <a:t>or a</a:t>
            </a:r>
          </a:p>
          <a:p>
            <a:pPr marL="0" indent="0">
              <a:buNone/>
            </a:pPr>
            <a:r>
              <a:rPr lang="en-US" sz="1200" dirty="0">
                <a:solidFill>
                  <a:schemeClr val="tx1"/>
                </a:solidFill>
                <a:cs typeface="Arial" panose="020B0604020202020204" pitchFamily="34" charset="0"/>
              </a:rPr>
              <a:t>                 </a:t>
            </a:r>
          </a:p>
          <a:p>
            <a:pPr lvl="1">
              <a:buFont typeface="Arial" panose="020B0604020202020204" pitchFamily="34" charset="0"/>
              <a:buChar char="•"/>
            </a:pPr>
            <a:r>
              <a:rPr lang="en-US" dirty="0">
                <a:solidFill>
                  <a:schemeClr val="tx1"/>
                </a:solidFill>
                <a:cs typeface="Arial" panose="020B0604020202020204" pitchFamily="34" charset="0"/>
              </a:rPr>
              <a:t>DMHA certified Addiction Provider; </a:t>
            </a:r>
            <a:r>
              <a:rPr lang="en-US" i="1" dirty="0">
                <a:solidFill>
                  <a:schemeClr val="tx1"/>
                </a:solidFill>
                <a:cs typeface="Arial" panose="020B0604020202020204" pitchFamily="34" charset="0"/>
              </a:rPr>
              <a:t>or a</a:t>
            </a:r>
          </a:p>
          <a:p>
            <a:pPr marL="0" indent="0">
              <a:buNone/>
            </a:pPr>
            <a:r>
              <a:rPr lang="en-US" sz="1200" dirty="0">
                <a:solidFill>
                  <a:schemeClr val="tx1"/>
                </a:solidFill>
                <a:cs typeface="Arial" panose="020B0604020202020204" pitchFamily="34" charset="0"/>
              </a:rPr>
              <a:t>            </a:t>
            </a:r>
          </a:p>
          <a:p>
            <a:pPr lvl="1">
              <a:buFont typeface="Arial" panose="020B0604020202020204" pitchFamily="34" charset="0"/>
              <a:buChar char="•"/>
            </a:pPr>
            <a:r>
              <a:rPr lang="en-US" dirty="0">
                <a:solidFill>
                  <a:schemeClr val="tx1"/>
                </a:solidFill>
                <a:cs typeface="Arial" panose="020B0604020202020204" pitchFamily="34" charset="0"/>
              </a:rPr>
              <a:t>Contracted Behavior Health Network in good standing with DMHA</a:t>
            </a:r>
          </a:p>
          <a:p>
            <a:endParaRPr lang="en-US" dirty="0"/>
          </a:p>
        </p:txBody>
      </p:sp>
      <p:sp>
        <p:nvSpPr>
          <p:cNvPr id="4" name="Slide Number Placeholder 3">
            <a:extLst>
              <a:ext uri="{FF2B5EF4-FFF2-40B4-BE49-F238E27FC236}">
                <a16:creationId xmlns:a16="http://schemas.microsoft.com/office/drawing/2014/main" id="{ECAC0B03-626D-F5AD-51B3-20FD3787E795}"/>
              </a:ext>
            </a:extLst>
          </p:cNvPr>
          <p:cNvSpPr>
            <a:spLocks noGrp="1"/>
          </p:cNvSpPr>
          <p:nvPr>
            <p:ph type="sldNum" sz="quarter" idx="4"/>
          </p:nvPr>
        </p:nvSpPr>
        <p:spPr/>
        <p:txBody>
          <a:bodyPr/>
          <a:lstStyle/>
          <a:p>
            <a:fld id="{4F666A87-0DF7-4A5C-B8B2-4E7F7417BA6B}" type="slidenum">
              <a:rPr lang="en-US" smtClean="0"/>
              <a:pPr/>
              <a:t>19</a:t>
            </a:fld>
            <a:endParaRPr lang="en-US" dirty="0"/>
          </a:p>
        </p:txBody>
      </p:sp>
    </p:spTree>
    <p:extLst>
      <p:ext uri="{BB962C8B-B14F-4D97-AF65-F5344CB8AC3E}">
        <p14:creationId xmlns:p14="http://schemas.microsoft.com/office/powerpoint/2010/main" val="146897923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BEB5A4-9ECD-96CD-00B9-1EF49196AE94}"/>
              </a:ext>
            </a:extLst>
          </p:cNvPr>
          <p:cNvSpPr>
            <a:spLocks noGrp="1"/>
          </p:cNvSpPr>
          <p:nvPr>
            <p:ph type="title"/>
          </p:nvPr>
        </p:nvSpPr>
        <p:spPr>
          <a:xfrm>
            <a:off x="365760" y="762001"/>
            <a:ext cx="8575040" cy="1066800"/>
          </a:xfrm>
        </p:spPr>
        <p:txBody>
          <a:bodyPr/>
          <a:lstStyle/>
          <a:p>
            <a:r>
              <a:rPr lang="en-US" sz="4400" dirty="0">
                <a:solidFill>
                  <a:schemeClr val="accent6"/>
                </a:solidFill>
                <a:cs typeface="Arial" panose="020B0604020202020204" pitchFamily="34" charset="0"/>
              </a:rPr>
              <a:t>Counselor Requirements</a:t>
            </a:r>
            <a:endParaRPr lang="en-US" dirty="0">
              <a:solidFill>
                <a:schemeClr val="accent6"/>
              </a:solidFill>
            </a:endParaRPr>
          </a:p>
        </p:txBody>
      </p:sp>
      <p:sp>
        <p:nvSpPr>
          <p:cNvPr id="3" name="Content Placeholder 2">
            <a:extLst>
              <a:ext uri="{FF2B5EF4-FFF2-40B4-BE49-F238E27FC236}">
                <a16:creationId xmlns:a16="http://schemas.microsoft.com/office/drawing/2014/main" id="{865FA823-E8CF-A5D2-68E8-68B9970A5A25}"/>
              </a:ext>
            </a:extLst>
          </p:cNvPr>
          <p:cNvSpPr>
            <a:spLocks noGrp="1"/>
          </p:cNvSpPr>
          <p:nvPr>
            <p:ph idx="1"/>
          </p:nvPr>
        </p:nvSpPr>
        <p:spPr>
          <a:xfrm>
            <a:off x="365760" y="1981200"/>
            <a:ext cx="11460480" cy="4601845"/>
          </a:xfrm>
        </p:spPr>
        <p:txBody>
          <a:bodyPr>
            <a:normAutofit lnSpcReduction="10000"/>
          </a:bodyPr>
          <a:lstStyle/>
          <a:p>
            <a:r>
              <a:rPr lang="en-US" sz="2400" dirty="0">
                <a:solidFill>
                  <a:schemeClr val="tx1"/>
                </a:solidFill>
                <a:cs typeface="Arial" panose="020B0604020202020204" pitchFamily="34" charset="0"/>
              </a:rPr>
              <a:t>Counselors must be qualified to provide counseling, therapy, case management, or like services as defined by the Indiana Professional Licensing Agency (IPLA)</a:t>
            </a:r>
          </a:p>
          <a:p>
            <a:pPr>
              <a:lnSpc>
                <a:spcPct val="110000"/>
              </a:lnSpc>
            </a:pPr>
            <a:r>
              <a:rPr lang="en-US" sz="2400" dirty="0">
                <a:solidFill>
                  <a:schemeClr val="tx1"/>
                </a:solidFill>
                <a:cs typeface="Arial" panose="020B0604020202020204" pitchFamily="34" charset="0"/>
              </a:rPr>
              <a:t>Providers must identify at least </a:t>
            </a:r>
            <a:r>
              <a:rPr lang="en-US" sz="2400" b="1" dirty="0">
                <a:solidFill>
                  <a:schemeClr val="tx1"/>
                </a:solidFill>
                <a:cs typeface="Arial" panose="020B0604020202020204" pitchFamily="34" charset="0"/>
              </a:rPr>
              <a:t>one</a:t>
            </a:r>
            <a:r>
              <a:rPr lang="en-US" sz="2400" dirty="0">
                <a:solidFill>
                  <a:schemeClr val="tx1"/>
                </a:solidFill>
                <a:cs typeface="Arial" panose="020B0604020202020204" pitchFamily="34" charset="0"/>
              </a:rPr>
              <a:t> (</a:t>
            </a:r>
            <a:r>
              <a:rPr lang="en-US" sz="2400" b="1" dirty="0">
                <a:solidFill>
                  <a:schemeClr val="tx1"/>
                </a:solidFill>
                <a:cs typeface="Arial" panose="020B0604020202020204" pitchFamily="34" charset="0"/>
              </a:rPr>
              <a:t>1</a:t>
            </a:r>
            <a:r>
              <a:rPr lang="en-US" sz="2400" dirty="0">
                <a:solidFill>
                  <a:schemeClr val="tx1"/>
                </a:solidFill>
                <a:cs typeface="Arial" panose="020B0604020202020204" pitchFamily="34" charset="0"/>
              </a:rPr>
              <a:t>) Lead Counselor for gambling services:</a:t>
            </a:r>
          </a:p>
          <a:p>
            <a:pPr lvl="1">
              <a:buFont typeface="Arial" panose="020B0604020202020204" pitchFamily="34" charset="0"/>
              <a:buChar char="•"/>
            </a:pPr>
            <a:r>
              <a:rPr lang="en-US" sz="2200" dirty="0">
                <a:solidFill>
                  <a:schemeClr val="tx1"/>
                </a:solidFill>
                <a:cs typeface="Arial" panose="020B0604020202020204" pitchFamily="34" charset="0"/>
              </a:rPr>
              <a:t>Provide advice</a:t>
            </a:r>
            <a:r>
              <a:rPr lang="en-US" sz="800" dirty="0">
                <a:solidFill>
                  <a:schemeClr val="tx1"/>
                </a:solidFill>
                <a:cs typeface="Arial" panose="020B0604020202020204" pitchFamily="34" charset="0"/>
              </a:rPr>
              <a:t> </a:t>
            </a:r>
            <a:r>
              <a:rPr lang="en-US" sz="2200" dirty="0">
                <a:solidFill>
                  <a:schemeClr val="tx1"/>
                </a:solidFill>
                <a:cs typeface="Arial" panose="020B0604020202020204" pitchFamily="34" charset="0"/>
              </a:rPr>
              <a:t>/</a:t>
            </a:r>
            <a:r>
              <a:rPr lang="en-US" sz="800" dirty="0">
                <a:solidFill>
                  <a:schemeClr val="tx1"/>
                </a:solidFill>
                <a:cs typeface="Arial" panose="020B0604020202020204" pitchFamily="34" charset="0"/>
              </a:rPr>
              <a:t> </a:t>
            </a:r>
            <a:r>
              <a:rPr lang="en-US" sz="2200" dirty="0">
                <a:solidFill>
                  <a:schemeClr val="tx1"/>
                </a:solidFill>
                <a:cs typeface="Arial" panose="020B0604020202020204" pitchFamily="34" charset="0"/>
              </a:rPr>
              <a:t>assistance to other agency staff</a:t>
            </a:r>
          </a:p>
          <a:p>
            <a:pPr lvl="1">
              <a:buFont typeface="Arial" panose="020B0604020202020204" pitchFamily="34" charset="0"/>
              <a:buChar char="•"/>
            </a:pPr>
            <a:r>
              <a:rPr lang="en-US" sz="2200" dirty="0">
                <a:solidFill>
                  <a:schemeClr val="tx1"/>
                </a:solidFill>
                <a:cs typeface="Arial" panose="020B0604020202020204" pitchFamily="34" charset="0"/>
              </a:rPr>
              <a:t>Maintain credentialing via certifying organizations identified by DMHA:</a:t>
            </a:r>
          </a:p>
          <a:p>
            <a:pPr lvl="2"/>
            <a:r>
              <a:rPr lang="en-US" sz="2000" i="1" dirty="0">
                <a:solidFill>
                  <a:schemeClr val="tx1"/>
                </a:solidFill>
                <a:cs typeface="Arial" panose="020B0604020202020204" pitchFamily="34" charset="0"/>
              </a:rPr>
              <a:t>International Gambling Counselor Certification Board</a:t>
            </a:r>
          </a:p>
          <a:p>
            <a:pPr lvl="2"/>
            <a:r>
              <a:rPr lang="en-US" sz="2000" i="1" dirty="0">
                <a:solidFill>
                  <a:schemeClr val="tx1"/>
                </a:solidFill>
                <a:cs typeface="Arial" panose="020B0604020202020204" pitchFamily="34" charset="0"/>
              </a:rPr>
              <a:t>ICAADA’s Board Certified in Problem Gambling Credential</a:t>
            </a:r>
          </a:p>
          <a:p>
            <a:pPr>
              <a:lnSpc>
                <a:spcPct val="110000"/>
              </a:lnSpc>
            </a:pPr>
            <a:r>
              <a:rPr lang="en-US" sz="2400" dirty="0">
                <a:solidFill>
                  <a:schemeClr val="tx1"/>
                </a:solidFill>
                <a:cs typeface="Arial" panose="020B0604020202020204" pitchFamily="34" charset="0"/>
              </a:rPr>
              <a:t>All staff providing gambling services (including the Lead Counselor)</a:t>
            </a:r>
          </a:p>
          <a:p>
            <a:pPr lvl="1">
              <a:buFont typeface="Arial" panose="020B0604020202020204" pitchFamily="34" charset="0"/>
              <a:buChar char="•"/>
            </a:pPr>
            <a:r>
              <a:rPr lang="en-US" sz="2200" b="1" dirty="0">
                <a:solidFill>
                  <a:schemeClr val="tx1"/>
                </a:solidFill>
                <a:cs typeface="Arial" panose="020B0604020202020204" pitchFamily="34" charset="0"/>
              </a:rPr>
              <a:t>30 hours </a:t>
            </a:r>
            <a:r>
              <a:rPr lang="en-US" sz="2200" dirty="0">
                <a:solidFill>
                  <a:schemeClr val="tx1"/>
                </a:solidFill>
                <a:cs typeface="Arial" panose="020B0604020202020204" pitchFamily="34" charset="0"/>
              </a:rPr>
              <a:t>of gambling specific training approved by DMHA</a:t>
            </a:r>
          </a:p>
          <a:p>
            <a:pPr lvl="1">
              <a:buFont typeface="Arial" panose="020B0604020202020204" pitchFamily="34" charset="0"/>
              <a:buChar char="•"/>
            </a:pPr>
            <a:r>
              <a:rPr lang="en-US" sz="2200" b="1" dirty="0">
                <a:solidFill>
                  <a:schemeClr val="tx1"/>
                </a:solidFill>
                <a:cs typeface="Arial" panose="020B0604020202020204" pitchFamily="34" charset="0"/>
              </a:rPr>
              <a:t>6 hours </a:t>
            </a:r>
            <a:r>
              <a:rPr lang="en-US" sz="2200" dirty="0">
                <a:solidFill>
                  <a:schemeClr val="tx1"/>
                </a:solidFill>
                <a:cs typeface="Arial" panose="020B0604020202020204" pitchFamily="34" charset="0"/>
              </a:rPr>
              <a:t>of non</a:t>
            </a:r>
            <a:r>
              <a:rPr lang="en-US" sz="800" dirty="0">
                <a:solidFill>
                  <a:schemeClr val="tx1"/>
                </a:solidFill>
                <a:cs typeface="Arial" panose="020B0604020202020204" pitchFamily="34" charset="0"/>
              </a:rPr>
              <a:t> </a:t>
            </a:r>
            <a:r>
              <a:rPr lang="en-US" sz="2200" dirty="0">
                <a:solidFill>
                  <a:schemeClr val="tx1"/>
                </a:solidFill>
                <a:cs typeface="Arial" panose="020B0604020202020204" pitchFamily="34" charset="0"/>
              </a:rPr>
              <a:t>-</a:t>
            </a:r>
            <a:r>
              <a:rPr lang="en-US" sz="800" dirty="0">
                <a:solidFill>
                  <a:schemeClr val="tx1"/>
                </a:solidFill>
                <a:cs typeface="Arial" panose="020B0604020202020204" pitchFamily="34" charset="0"/>
              </a:rPr>
              <a:t> </a:t>
            </a:r>
            <a:r>
              <a:rPr lang="en-US" sz="2200" dirty="0">
                <a:solidFill>
                  <a:schemeClr val="tx1"/>
                </a:solidFill>
                <a:cs typeface="Arial" panose="020B0604020202020204" pitchFamily="34" charset="0"/>
              </a:rPr>
              <a:t>repetitive CEU’s each year</a:t>
            </a:r>
          </a:p>
          <a:p>
            <a:pPr lvl="1">
              <a:buFont typeface="Arial" panose="020B0604020202020204" pitchFamily="34" charset="0"/>
              <a:buChar char="•"/>
            </a:pPr>
            <a:r>
              <a:rPr lang="en-US" sz="2200" dirty="0">
                <a:solidFill>
                  <a:schemeClr val="tx1"/>
                </a:solidFill>
                <a:cs typeface="Arial" panose="020B0604020202020204" pitchFamily="34" charset="0"/>
              </a:rPr>
              <a:t>Participate in </a:t>
            </a:r>
            <a:r>
              <a:rPr lang="en-US" sz="2200" b="1" dirty="0">
                <a:solidFill>
                  <a:schemeClr val="tx1"/>
                </a:solidFill>
                <a:cs typeface="Arial" panose="020B0604020202020204" pitchFamily="34" charset="0"/>
              </a:rPr>
              <a:t>two</a:t>
            </a:r>
            <a:r>
              <a:rPr lang="en-US" sz="2200" dirty="0">
                <a:solidFill>
                  <a:schemeClr val="tx1"/>
                </a:solidFill>
                <a:cs typeface="Arial" panose="020B0604020202020204" pitchFamily="34" charset="0"/>
              </a:rPr>
              <a:t> (</a:t>
            </a:r>
            <a:r>
              <a:rPr lang="en-US" sz="2200" b="1" dirty="0">
                <a:solidFill>
                  <a:schemeClr val="tx1"/>
                </a:solidFill>
                <a:cs typeface="Arial" panose="020B0604020202020204" pitchFamily="34" charset="0"/>
              </a:rPr>
              <a:t>2</a:t>
            </a:r>
            <a:r>
              <a:rPr lang="en-US" sz="2200" dirty="0">
                <a:solidFill>
                  <a:schemeClr val="tx1"/>
                </a:solidFill>
                <a:cs typeface="Arial" panose="020B0604020202020204" pitchFamily="34" charset="0"/>
              </a:rPr>
              <a:t>) Clinical Consultation Calls annually</a:t>
            </a:r>
          </a:p>
          <a:p>
            <a:endParaRPr lang="en-US" dirty="0"/>
          </a:p>
        </p:txBody>
      </p:sp>
      <p:sp>
        <p:nvSpPr>
          <p:cNvPr id="4" name="Slide Number Placeholder 3">
            <a:extLst>
              <a:ext uri="{FF2B5EF4-FFF2-40B4-BE49-F238E27FC236}">
                <a16:creationId xmlns:a16="http://schemas.microsoft.com/office/drawing/2014/main" id="{2B4907A7-8619-9CEF-90C1-3A601B7D5BA7}"/>
              </a:ext>
            </a:extLst>
          </p:cNvPr>
          <p:cNvSpPr>
            <a:spLocks noGrp="1"/>
          </p:cNvSpPr>
          <p:nvPr>
            <p:ph type="sldNum" sz="quarter" idx="4"/>
          </p:nvPr>
        </p:nvSpPr>
        <p:spPr/>
        <p:txBody>
          <a:bodyPr/>
          <a:lstStyle/>
          <a:p>
            <a:fld id="{4F666A87-0DF7-4A5C-B8B2-4E7F7417BA6B}" type="slidenum">
              <a:rPr lang="en-US" smtClean="0"/>
              <a:pPr/>
              <a:t>20</a:t>
            </a:fld>
            <a:endParaRPr lang="en-US" dirty="0"/>
          </a:p>
        </p:txBody>
      </p:sp>
    </p:spTree>
    <p:extLst>
      <p:ext uri="{BB962C8B-B14F-4D97-AF65-F5344CB8AC3E}">
        <p14:creationId xmlns:p14="http://schemas.microsoft.com/office/powerpoint/2010/main" val="270847447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50F4DFF2-6B65-D960-59D7-ACE35760E00D}"/>
              </a:ext>
            </a:extLst>
          </p:cNvPr>
          <p:cNvSpPr>
            <a:spLocks noGrp="1"/>
          </p:cNvSpPr>
          <p:nvPr>
            <p:ph sz="half" idx="1"/>
          </p:nvPr>
        </p:nvSpPr>
        <p:spPr>
          <a:xfrm>
            <a:off x="228600" y="2596823"/>
            <a:ext cx="4851400" cy="2642244"/>
          </a:xfrm>
        </p:spPr>
        <p:txBody>
          <a:bodyPr/>
          <a:lstStyle/>
          <a:p>
            <a:pPr algn="l" rtl="0" fontAlgn="base">
              <a:buFont typeface="Arial" panose="020B0604020202020204" pitchFamily="34" charset="0"/>
              <a:buChar char="•"/>
            </a:pPr>
            <a:r>
              <a:rPr lang="en-US" sz="2200" b="0" i="0" u="none" strike="noStrike" dirty="0">
                <a:solidFill>
                  <a:srgbClr val="000000"/>
                </a:solidFill>
                <a:effectLst/>
                <a:latin typeface="Aptos Serif" panose="02020604070405020304" pitchFamily="18" charset="0"/>
                <a:cs typeface="Aptos Serif" panose="02020604070405020304" pitchFamily="18" charset="0"/>
              </a:rPr>
              <a:t>20 Modules Available, up to 1.5 CEUs available per module</a:t>
            </a:r>
            <a:br>
              <a:rPr lang="en-US" sz="2200" b="0" i="0" dirty="0">
                <a:solidFill>
                  <a:srgbClr val="000000"/>
                </a:solidFill>
                <a:effectLst/>
                <a:latin typeface="Aptos Serif" panose="02020604070405020304" pitchFamily="18" charset="0"/>
                <a:cs typeface="Aptos Serif" panose="02020604070405020304" pitchFamily="18" charset="0"/>
              </a:rPr>
            </a:br>
            <a:r>
              <a:rPr lang="en-US" sz="1000" b="0" i="0" dirty="0">
                <a:solidFill>
                  <a:srgbClr val="000000"/>
                </a:solidFill>
                <a:effectLst/>
                <a:latin typeface="Aptos Serif" panose="02020604070405020304" pitchFamily="18" charset="0"/>
                <a:cs typeface="Aptos Serif" panose="02020604070405020304" pitchFamily="18" charset="0"/>
              </a:rPr>
              <a:t>      </a:t>
            </a:r>
          </a:p>
          <a:p>
            <a:pPr algn="l" rtl="0" fontAlgn="base">
              <a:buFont typeface="Arial" panose="020B0604020202020204" pitchFamily="34" charset="0"/>
              <a:buChar char="•"/>
            </a:pPr>
            <a:r>
              <a:rPr lang="en-US" sz="2200" b="0" i="0" u="none" strike="noStrike" dirty="0">
                <a:solidFill>
                  <a:srgbClr val="000000"/>
                </a:solidFill>
                <a:effectLst/>
                <a:latin typeface="Aptos Serif" panose="02020604070405020304" pitchFamily="18" charset="0"/>
                <a:cs typeface="Aptos Serif" panose="02020604070405020304" pitchFamily="18" charset="0"/>
              </a:rPr>
              <a:t>These modules can be accessed by Indiana residents at no cost.</a:t>
            </a:r>
            <a:br>
              <a:rPr lang="en-US" sz="2000" b="0" i="0" dirty="0">
                <a:solidFill>
                  <a:srgbClr val="000000"/>
                </a:solidFill>
                <a:effectLst/>
                <a:latin typeface="Aptos Serif" panose="02020604070405020304" pitchFamily="18" charset="0"/>
                <a:cs typeface="Aptos Serif" panose="02020604070405020304" pitchFamily="18" charset="0"/>
              </a:rPr>
            </a:br>
            <a:r>
              <a:rPr lang="en-US" sz="1000" b="0" i="0" dirty="0">
                <a:solidFill>
                  <a:srgbClr val="000000"/>
                </a:solidFill>
                <a:effectLst/>
                <a:latin typeface="Aptos Serif" panose="02020604070405020304" pitchFamily="18" charset="0"/>
                <a:cs typeface="Aptos Serif" panose="02020604070405020304" pitchFamily="18" charset="0"/>
              </a:rPr>
              <a:t>      </a:t>
            </a:r>
          </a:p>
          <a:p>
            <a:pPr algn="l" rtl="0" fontAlgn="base">
              <a:buFont typeface="Arial" panose="020B0604020202020204" pitchFamily="34" charset="0"/>
              <a:buChar char="•"/>
            </a:pPr>
            <a:r>
              <a:rPr lang="en-US" sz="2200" dirty="0">
                <a:solidFill>
                  <a:srgbClr val="000000"/>
                </a:solidFill>
                <a:cs typeface="Aptos Serif" panose="02020604070405020304" pitchFamily="18" charset="0"/>
              </a:rPr>
              <a:t>Modules</a:t>
            </a:r>
            <a:r>
              <a:rPr lang="en-US" sz="2200" b="0" i="0" u="none" strike="noStrike" dirty="0">
                <a:solidFill>
                  <a:srgbClr val="000000"/>
                </a:solidFill>
                <a:effectLst/>
                <a:latin typeface="Aptos Serif" panose="02020604070405020304" pitchFamily="18" charset="0"/>
                <a:cs typeface="Aptos Serif" panose="02020604070405020304" pitchFamily="18" charset="0"/>
              </a:rPr>
              <a:t> available </a:t>
            </a:r>
            <a:r>
              <a:rPr lang="en-US" sz="2200" dirty="0">
                <a:solidFill>
                  <a:srgbClr val="000000"/>
                </a:solidFill>
                <a:cs typeface="Aptos Serif" panose="02020604070405020304" pitchFamily="18" charset="0"/>
              </a:rPr>
              <a:t>under</a:t>
            </a:r>
            <a:r>
              <a:rPr lang="en-US" sz="2200" b="0" i="0" u="none" strike="noStrike" dirty="0">
                <a:solidFill>
                  <a:srgbClr val="000000"/>
                </a:solidFill>
                <a:effectLst/>
                <a:latin typeface="Aptos Serif" panose="02020604070405020304" pitchFamily="18" charset="0"/>
                <a:cs typeface="Aptos Serif" panose="02020604070405020304" pitchFamily="18" charset="0"/>
              </a:rPr>
              <a:t> IPGAP Trainings on IU Expand</a:t>
            </a:r>
            <a:endParaRPr lang="en-US" sz="2200" b="0" i="0" dirty="0">
              <a:solidFill>
                <a:srgbClr val="000000"/>
              </a:solidFill>
              <a:effectLst/>
              <a:latin typeface="Aptos Serif" panose="02020604070405020304" pitchFamily="18" charset="0"/>
              <a:cs typeface="Aptos Serif" panose="02020604070405020304" pitchFamily="18" charset="0"/>
            </a:endParaRPr>
          </a:p>
          <a:p>
            <a:endParaRPr lang="en-US" dirty="0"/>
          </a:p>
        </p:txBody>
      </p:sp>
      <p:sp>
        <p:nvSpPr>
          <p:cNvPr id="6" name="Content Placeholder 5">
            <a:extLst>
              <a:ext uri="{FF2B5EF4-FFF2-40B4-BE49-F238E27FC236}">
                <a16:creationId xmlns:a16="http://schemas.microsoft.com/office/drawing/2014/main" id="{AC53E008-EC16-0841-8042-91F89962F2FE}"/>
              </a:ext>
            </a:extLst>
          </p:cNvPr>
          <p:cNvSpPr>
            <a:spLocks noGrp="1"/>
          </p:cNvSpPr>
          <p:nvPr>
            <p:ph sz="half" idx="2"/>
          </p:nvPr>
        </p:nvSpPr>
        <p:spPr>
          <a:xfrm>
            <a:off x="5486400" y="2462202"/>
            <a:ext cx="6705600" cy="4014798"/>
          </a:xfrm>
        </p:spPr>
        <p:txBody>
          <a:bodyPr>
            <a:noAutofit/>
          </a:bodyPr>
          <a:lstStyle/>
          <a:p>
            <a:pPr algn="l" rtl="0" fontAlgn="base"/>
            <a:r>
              <a:rPr lang="en-US" sz="2200" b="0" i="0" u="none" strike="noStrike" dirty="0">
                <a:solidFill>
                  <a:srgbClr val="000000"/>
                </a:solidFill>
                <a:effectLst/>
                <a:latin typeface="Aptos Serif" panose="02020604070405020304" pitchFamily="18" charset="0"/>
                <a:cs typeface="Aptos Serif" panose="02020604070405020304" pitchFamily="18" charset="0"/>
              </a:rPr>
              <a:t>Modules include: </a:t>
            </a:r>
            <a:r>
              <a:rPr lang="en-US" sz="2000" b="0" i="0" dirty="0">
                <a:solidFill>
                  <a:srgbClr val="000000"/>
                </a:solidFill>
                <a:effectLst/>
                <a:latin typeface="Aptos Serif" panose="02020604070405020304" pitchFamily="18" charset="0"/>
                <a:cs typeface="Aptos Serif" panose="02020604070405020304" pitchFamily="18" charset="0"/>
              </a:rPr>
              <a:t>​</a:t>
            </a:r>
          </a:p>
          <a:p>
            <a:pPr lvl="1" fontAlgn="base">
              <a:buFont typeface="Arial" panose="020B0604020202020204" pitchFamily="34" charset="0"/>
              <a:buChar char="•"/>
            </a:pPr>
            <a:r>
              <a:rPr lang="en-US" sz="1800" b="0" i="0" u="none" strike="noStrike" dirty="0">
                <a:solidFill>
                  <a:srgbClr val="000000"/>
                </a:solidFill>
                <a:effectLst/>
                <a:latin typeface="Aptos Serif" panose="02020604070405020304" pitchFamily="18" charset="0"/>
                <a:cs typeface="Aptos Serif" panose="02020604070405020304" pitchFamily="18" charset="0"/>
              </a:rPr>
              <a:t>Definitions and Diagnostic Criteria </a:t>
            </a:r>
            <a:r>
              <a:rPr lang="en-US" sz="1800" b="0" i="0" dirty="0">
                <a:solidFill>
                  <a:srgbClr val="000000"/>
                </a:solidFill>
                <a:effectLst/>
                <a:latin typeface="Aptos Serif" panose="02020604070405020304" pitchFamily="18" charset="0"/>
                <a:cs typeface="Aptos Serif" panose="02020604070405020304" pitchFamily="18" charset="0"/>
              </a:rPr>
              <a:t>​</a:t>
            </a:r>
          </a:p>
          <a:p>
            <a:pPr lvl="1" fontAlgn="base">
              <a:buFont typeface="Arial" panose="020B0604020202020204" pitchFamily="34" charset="0"/>
              <a:buChar char="•"/>
            </a:pPr>
            <a:r>
              <a:rPr lang="en-US" sz="1800" b="0" i="0" u="none" strike="noStrike" dirty="0">
                <a:solidFill>
                  <a:srgbClr val="000000"/>
                </a:solidFill>
                <a:effectLst/>
                <a:latin typeface="Aptos Serif" panose="02020604070405020304" pitchFamily="18" charset="0"/>
                <a:cs typeface="Aptos Serif" panose="02020604070405020304" pitchFamily="18" charset="0"/>
              </a:rPr>
              <a:t>Special Populations and Gambling Disorders: Women and Multicultural </a:t>
            </a:r>
            <a:r>
              <a:rPr lang="en-US" sz="1800" b="0" i="0" dirty="0">
                <a:solidFill>
                  <a:srgbClr val="000000"/>
                </a:solidFill>
                <a:effectLst/>
                <a:latin typeface="Aptos Serif" panose="02020604070405020304" pitchFamily="18" charset="0"/>
                <a:cs typeface="Aptos Serif" panose="02020604070405020304" pitchFamily="18" charset="0"/>
              </a:rPr>
              <a:t>​</a:t>
            </a:r>
          </a:p>
          <a:p>
            <a:pPr lvl="1" fontAlgn="base">
              <a:buFont typeface="Arial" panose="020B0604020202020204" pitchFamily="34" charset="0"/>
              <a:buChar char="•"/>
            </a:pPr>
            <a:r>
              <a:rPr lang="en-US" sz="1800" b="0" i="0" u="none" strike="noStrike" dirty="0">
                <a:solidFill>
                  <a:srgbClr val="000000"/>
                </a:solidFill>
                <a:effectLst/>
                <a:latin typeface="Aptos Serif" panose="02020604070405020304" pitchFamily="18" charset="0"/>
                <a:cs typeface="Aptos Serif" panose="02020604070405020304" pitchFamily="18" charset="0"/>
              </a:rPr>
              <a:t>Scope and Prevalence of Disordered Gambling</a:t>
            </a:r>
            <a:r>
              <a:rPr lang="en-US" sz="1800" b="0" i="0" dirty="0">
                <a:solidFill>
                  <a:srgbClr val="000000"/>
                </a:solidFill>
                <a:effectLst/>
                <a:latin typeface="Aptos Serif" panose="02020604070405020304" pitchFamily="18" charset="0"/>
                <a:cs typeface="Aptos Serif" panose="02020604070405020304" pitchFamily="18" charset="0"/>
              </a:rPr>
              <a:t>​</a:t>
            </a:r>
          </a:p>
          <a:p>
            <a:pPr lvl="1" fontAlgn="base">
              <a:buFont typeface="Arial" panose="020B0604020202020204" pitchFamily="34" charset="0"/>
              <a:buChar char="•"/>
            </a:pPr>
            <a:r>
              <a:rPr lang="en-US" sz="1800" b="0" i="0" u="none" strike="noStrike" dirty="0">
                <a:solidFill>
                  <a:srgbClr val="000000"/>
                </a:solidFill>
                <a:effectLst/>
                <a:latin typeface="Aptos Serif" panose="02020604070405020304" pitchFamily="18" charset="0"/>
                <a:cs typeface="Aptos Serif" panose="02020604070405020304" pitchFamily="18" charset="0"/>
              </a:rPr>
              <a:t>Assessing Gambling Disorder </a:t>
            </a:r>
          </a:p>
          <a:p>
            <a:pPr lvl="1" fontAlgn="base">
              <a:buFont typeface="Arial" panose="020B0604020202020204" pitchFamily="34" charset="0"/>
              <a:buChar char="•"/>
            </a:pPr>
            <a:r>
              <a:rPr lang="en-US" sz="1800" b="0" i="0" u="none" strike="noStrike" dirty="0">
                <a:solidFill>
                  <a:srgbClr val="000000"/>
                </a:solidFill>
                <a:effectLst/>
                <a:latin typeface="Aptos Serif" panose="02020604070405020304" pitchFamily="18" charset="0"/>
                <a:cs typeface="Aptos Serif" panose="02020604070405020304" pitchFamily="18" charset="0"/>
              </a:rPr>
              <a:t>Co</a:t>
            </a:r>
            <a:r>
              <a:rPr lang="en-US" sz="800" b="0" i="0" u="none" strike="noStrike" dirty="0">
                <a:solidFill>
                  <a:srgbClr val="000000"/>
                </a:solidFill>
                <a:effectLst/>
                <a:latin typeface="Aptos Serif" panose="02020604070405020304" pitchFamily="18" charset="0"/>
                <a:cs typeface="Aptos Serif" panose="02020604070405020304" pitchFamily="18" charset="0"/>
              </a:rPr>
              <a:t> </a:t>
            </a:r>
            <a:r>
              <a:rPr lang="en-US" sz="1800" b="0" i="0" u="none" strike="noStrike" dirty="0">
                <a:solidFill>
                  <a:srgbClr val="000000"/>
                </a:solidFill>
                <a:effectLst/>
                <a:latin typeface="Aptos Serif" panose="02020604070405020304" pitchFamily="18" charset="0"/>
                <a:cs typeface="Aptos Serif" panose="02020604070405020304" pitchFamily="18" charset="0"/>
              </a:rPr>
              <a:t>-</a:t>
            </a:r>
            <a:r>
              <a:rPr lang="en-US" sz="800" b="0" i="0" u="none" strike="noStrike" dirty="0">
                <a:solidFill>
                  <a:srgbClr val="000000"/>
                </a:solidFill>
                <a:effectLst/>
                <a:latin typeface="Aptos Serif" panose="02020604070405020304" pitchFamily="18" charset="0"/>
                <a:cs typeface="Aptos Serif" panose="02020604070405020304" pitchFamily="18" charset="0"/>
              </a:rPr>
              <a:t> </a:t>
            </a:r>
            <a:r>
              <a:rPr lang="en-US" sz="1800" b="0" i="0" u="none" strike="noStrike" dirty="0">
                <a:solidFill>
                  <a:srgbClr val="000000"/>
                </a:solidFill>
                <a:effectLst/>
                <a:latin typeface="Aptos Serif" panose="02020604070405020304" pitchFamily="18" charset="0"/>
                <a:cs typeface="Aptos Serif" panose="02020604070405020304" pitchFamily="18" charset="0"/>
              </a:rPr>
              <a:t>Occurring Disorders and Gambling Disorders </a:t>
            </a:r>
            <a:r>
              <a:rPr lang="en-US" sz="1800" b="0" i="0" dirty="0">
                <a:solidFill>
                  <a:srgbClr val="000000"/>
                </a:solidFill>
                <a:effectLst/>
                <a:latin typeface="Aptos Serif" panose="02020604070405020304" pitchFamily="18" charset="0"/>
                <a:cs typeface="Aptos Serif" panose="02020604070405020304" pitchFamily="18" charset="0"/>
              </a:rPr>
              <a:t>​</a:t>
            </a:r>
          </a:p>
          <a:p>
            <a:pPr lvl="1" fontAlgn="base">
              <a:buFont typeface="Arial" panose="020B0604020202020204" pitchFamily="34" charset="0"/>
              <a:buChar char="•"/>
            </a:pPr>
            <a:r>
              <a:rPr lang="en-US" sz="1800" b="0" i="0" u="none" strike="noStrike" dirty="0">
                <a:solidFill>
                  <a:srgbClr val="000000"/>
                </a:solidFill>
                <a:effectLst/>
                <a:latin typeface="Aptos Serif" panose="02020604070405020304" pitchFamily="18" charset="0"/>
                <a:cs typeface="Aptos Serif" panose="02020604070405020304" pitchFamily="18" charset="0"/>
              </a:rPr>
              <a:t>and more...</a:t>
            </a:r>
            <a:r>
              <a:rPr lang="en-US" sz="1800" b="0" i="0" dirty="0">
                <a:solidFill>
                  <a:srgbClr val="000000"/>
                </a:solidFill>
                <a:effectLst/>
                <a:latin typeface="Aptos Serif" panose="02020604070405020304" pitchFamily="18" charset="0"/>
                <a:cs typeface="Aptos Serif" panose="02020604070405020304" pitchFamily="18" charset="0"/>
              </a:rPr>
              <a:t>​</a:t>
            </a:r>
            <a:endParaRPr lang="en-US" sz="1800" dirty="0"/>
          </a:p>
        </p:txBody>
      </p:sp>
      <p:sp>
        <p:nvSpPr>
          <p:cNvPr id="7" name="Slide Number Placeholder 6">
            <a:extLst>
              <a:ext uri="{FF2B5EF4-FFF2-40B4-BE49-F238E27FC236}">
                <a16:creationId xmlns:a16="http://schemas.microsoft.com/office/drawing/2014/main" id="{8D400803-FC45-4FB3-EEC9-292145FFCD32}"/>
              </a:ext>
            </a:extLst>
          </p:cNvPr>
          <p:cNvSpPr>
            <a:spLocks noGrp="1"/>
          </p:cNvSpPr>
          <p:nvPr>
            <p:ph type="sldNum" sz="quarter" idx="4"/>
          </p:nvPr>
        </p:nvSpPr>
        <p:spPr/>
        <p:txBody>
          <a:bodyPr/>
          <a:lstStyle/>
          <a:p>
            <a:fld id="{4F666A87-0DF7-4A5C-B8B2-4E7F7417BA6B}" type="slidenum">
              <a:rPr lang="en-US" smtClean="0"/>
              <a:pPr/>
              <a:t>21</a:t>
            </a:fld>
            <a:endParaRPr lang="en-US" dirty="0"/>
          </a:p>
        </p:txBody>
      </p:sp>
      <p:sp>
        <p:nvSpPr>
          <p:cNvPr id="2" name="Title 1">
            <a:extLst>
              <a:ext uri="{FF2B5EF4-FFF2-40B4-BE49-F238E27FC236}">
                <a16:creationId xmlns:a16="http://schemas.microsoft.com/office/drawing/2014/main" id="{BD844528-5240-1BDD-A2EB-D26BC53C5D25}"/>
              </a:ext>
            </a:extLst>
          </p:cNvPr>
          <p:cNvSpPr>
            <a:spLocks noGrp="1"/>
          </p:cNvSpPr>
          <p:nvPr>
            <p:ph type="title" idx="4294967295"/>
          </p:nvPr>
        </p:nvSpPr>
        <p:spPr>
          <a:xfrm>
            <a:off x="406401" y="838200"/>
            <a:ext cx="9956800" cy="779770"/>
          </a:xfrm>
        </p:spPr>
        <p:txBody>
          <a:bodyPr/>
          <a:lstStyle/>
          <a:p>
            <a:r>
              <a:rPr lang="en-US" sz="2800" dirty="0">
                <a:solidFill>
                  <a:schemeClr val="accent6"/>
                </a:solidFill>
              </a:rPr>
              <a:t>Indiana Problem Gambling Awareness Program  (IPGAP)</a:t>
            </a:r>
          </a:p>
        </p:txBody>
      </p:sp>
      <p:sp>
        <p:nvSpPr>
          <p:cNvPr id="3" name="Text Placeholder 2">
            <a:extLst>
              <a:ext uri="{FF2B5EF4-FFF2-40B4-BE49-F238E27FC236}">
                <a16:creationId xmlns:a16="http://schemas.microsoft.com/office/drawing/2014/main" id="{334352E7-8994-C480-353A-2B65AB2837A5}"/>
              </a:ext>
            </a:extLst>
          </p:cNvPr>
          <p:cNvSpPr>
            <a:spLocks noGrp="1"/>
          </p:cNvSpPr>
          <p:nvPr>
            <p:ph type="body" idx="4294967295"/>
          </p:nvPr>
        </p:nvSpPr>
        <p:spPr>
          <a:xfrm>
            <a:off x="365760" y="1617970"/>
            <a:ext cx="9387840" cy="507683"/>
          </a:xfrm>
        </p:spPr>
        <p:txBody>
          <a:bodyPr>
            <a:normAutofit/>
          </a:bodyPr>
          <a:lstStyle/>
          <a:p>
            <a:pPr marL="0" indent="0">
              <a:buNone/>
            </a:pPr>
            <a:r>
              <a:rPr lang="en-US" sz="2400" b="1" i="1" u="none" strike="noStrike" dirty="0">
                <a:solidFill>
                  <a:srgbClr val="000000"/>
                </a:solidFill>
                <a:effectLst/>
                <a:cs typeface="Aptos Serif" panose="02020604070405020304" pitchFamily="18" charset="0"/>
              </a:rPr>
              <a:t>No Cost Disordered Gambling Counselor Training Modules</a:t>
            </a:r>
            <a:endParaRPr lang="en-US" sz="2400" b="1" i="1" dirty="0">
              <a:solidFill>
                <a:srgbClr val="000000"/>
              </a:solidFill>
              <a:effectLst/>
              <a:cs typeface="Aptos Serif" panose="02020604070405020304" pitchFamily="18" charset="0"/>
            </a:endParaRPr>
          </a:p>
          <a:p>
            <a:endParaRPr lang="en-US" dirty="0"/>
          </a:p>
        </p:txBody>
      </p:sp>
      <p:sp>
        <p:nvSpPr>
          <p:cNvPr id="8" name="TextBox 7">
            <a:extLst>
              <a:ext uri="{FF2B5EF4-FFF2-40B4-BE49-F238E27FC236}">
                <a16:creationId xmlns:a16="http://schemas.microsoft.com/office/drawing/2014/main" id="{1644637E-FBFC-36E3-4094-35D95EF5661D}"/>
              </a:ext>
            </a:extLst>
          </p:cNvPr>
          <p:cNvSpPr txBox="1"/>
          <p:nvPr/>
        </p:nvSpPr>
        <p:spPr>
          <a:xfrm>
            <a:off x="1371600" y="5410200"/>
            <a:ext cx="8991600" cy="1143000"/>
          </a:xfrm>
          <a:prstGeom prst="rect">
            <a:avLst/>
          </a:prstGeom>
        </p:spPr>
        <p:txBody>
          <a:bodyPr vert="horz" wrap="square" lIns="91440" tIns="45720" rIns="91440" bIns="45720" rtlCol="0" anchor="ctr">
            <a:noAutofit/>
          </a:bodyPr>
          <a:lstStyle/>
          <a:p>
            <a:pPr algn="r"/>
            <a:endParaRPr lang="en-US" sz="3600" b="0" dirty="0">
              <a:solidFill>
                <a:schemeClr val="tx1"/>
              </a:solidFill>
            </a:endParaRPr>
          </a:p>
        </p:txBody>
      </p:sp>
      <p:sp>
        <p:nvSpPr>
          <p:cNvPr id="9" name="TextBox 8">
            <a:extLst>
              <a:ext uri="{FF2B5EF4-FFF2-40B4-BE49-F238E27FC236}">
                <a16:creationId xmlns:a16="http://schemas.microsoft.com/office/drawing/2014/main" id="{568CAF98-B0A9-2211-26F8-ABBF8687D77F}"/>
              </a:ext>
            </a:extLst>
          </p:cNvPr>
          <p:cNvSpPr txBox="1"/>
          <p:nvPr/>
        </p:nvSpPr>
        <p:spPr>
          <a:xfrm>
            <a:off x="761999" y="5239067"/>
            <a:ext cx="8894969" cy="1441132"/>
          </a:xfrm>
          <a:prstGeom prst="rect">
            <a:avLst/>
          </a:prstGeom>
        </p:spPr>
        <p:txBody>
          <a:bodyPr vert="horz" wrap="square" lIns="91440" tIns="45720" rIns="91440" bIns="45720" rtlCol="0" anchor="ctr">
            <a:noAutofit/>
          </a:bodyPr>
          <a:lstStyle/>
          <a:p>
            <a:endParaRPr lang="en-US" sz="1400" b="1" i="1" dirty="0">
              <a:solidFill>
                <a:schemeClr val="tx1"/>
              </a:solidFill>
              <a:latin typeface="Aptos Serif" panose="02020604070405020304" pitchFamily="18" charset="0"/>
              <a:cs typeface="Aptos Serif" panose="02020604070405020304" pitchFamily="18" charset="0"/>
            </a:endParaRPr>
          </a:p>
          <a:p>
            <a:endParaRPr lang="en-US" sz="1400" b="1" i="1" dirty="0">
              <a:latin typeface="Aptos Serif" panose="02020604070405020304" pitchFamily="18" charset="0"/>
              <a:cs typeface="Aptos Serif" panose="02020604070405020304" pitchFamily="18" charset="0"/>
            </a:endParaRPr>
          </a:p>
          <a:p>
            <a:r>
              <a:rPr lang="en-US" sz="1400" b="1" i="1" dirty="0">
                <a:solidFill>
                  <a:schemeClr val="tx1"/>
                </a:solidFill>
                <a:latin typeface="Aptos Serif" panose="02020604070405020304" pitchFamily="18" charset="0"/>
                <a:cs typeface="Aptos Serif" panose="02020604070405020304" pitchFamily="18" charset="0"/>
              </a:rPr>
              <a:t>Any person qualified to provide counseling, therapy, case management, or like services as defined by the Indiana Professional Licensing Agency and any individual who provides direct disordered gambling treatment services but are not licensed by the IPLA are eligible to take the course</a:t>
            </a:r>
          </a:p>
          <a:p>
            <a:pPr algn="r"/>
            <a:endParaRPr lang="en-US" sz="3600" b="0" dirty="0">
              <a:solidFill>
                <a:schemeClr val="tx1"/>
              </a:solidFill>
            </a:endParaRPr>
          </a:p>
        </p:txBody>
      </p:sp>
      <p:pic>
        <p:nvPicPr>
          <p:cNvPr id="10" name="Picture 2" descr="Qr code&#10;&#10;Description automatically generated">
            <a:extLst>
              <a:ext uri="{FF2B5EF4-FFF2-40B4-BE49-F238E27FC236}">
                <a16:creationId xmlns:a16="http://schemas.microsoft.com/office/drawing/2014/main" id="{61DEECE0-F239-5407-7BA6-C3EADE9DBA3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t="383" b="383"/>
          <a:stretch>
            <a:fillRect/>
          </a:stretch>
        </p:blipFill>
        <p:spPr bwMode="auto">
          <a:xfrm>
            <a:off x="10063369" y="4845381"/>
            <a:ext cx="1722231" cy="170781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5380997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3CAE249-87D4-97EF-FA25-7454DE4A0B24}"/>
              </a:ext>
            </a:extLst>
          </p:cNvPr>
          <p:cNvSpPr>
            <a:spLocks noGrp="1"/>
          </p:cNvSpPr>
          <p:nvPr>
            <p:ph type="title"/>
          </p:nvPr>
        </p:nvSpPr>
        <p:spPr>
          <a:xfrm>
            <a:off x="365760" y="990600"/>
            <a:ext cx="11216640" cy="914400"/>
          </a:xfrm>
        </p:spPr>
        <p:txBody>
          <a:bodyPr/>
          <a:lstStyle/>
          <a:p>
            <a:r>
              <a:rPr lang="en-US" sz="4400" dirty="0">
                <a:solidFill>
                  <a:schemeClr val="accent6"/>
                </a:solidFill>
                <a:cs typeface="Arial" panose="020B0604020202020204" pitchFamily="34" charset="0"/>
              </a:rPr>
              <a:t>Services Available</a:t>
            </a:r>
            <a:endParaRPr lang="en-US" dirty="0">
              <a:solidFill>
                <a:schemeClr val="accent6"/>
              </a:solidFill>
            </a:endParaRPr>
          </a:p>
        </p:txBody>
      </p:sp>
      <p:sp>
        <p:nvSpPr>
          <p:cNvPr id="4" name="Content Placeholder 3">
            <a:extLst>
              <a:ext uri="{FF2B5EF4-FFF2-40B4-BE49-F238E27FC236}">
                <a16:creationId xmlns:a16="http://schemas.microsoft.com/office/drawing/2014/main" id="{57F08D8C-28BE-94F4-B853-33667F44A0A3}"/>
              </a:ext>
            </a:extLst>
          </p:cNvPr>
          <p:cNvSpPr>
            <a:spLocks noGrp="1"/>
          </p:cNvSpPr>
          <p:nvPr>
            <p:ph sz="half" idx="2"/>
          </p:nvPr>
        </p:nvSpPr>
        <p:spPr>
          <a:xfrm>
            <a:off x="365761" y="2286000"/>
            <a:ext cx="5349240" cy="4190999"/>
          </a:xfrm>
        </p:spPr>
        <p:txBody>
          <a:bodyPr/>
          <a:lstStyle/>
          <a:p>
            <a:pPr>
              <a:lnSpc>
                <a:spcPct val="90000"/>
              </a:lnSpc>
            </a:pPr>
            <a:r>
              <a:rPr lang="en-US" sz="2600" dirty="0">
                <a:solidFill>
                  <a:schemeClr val="tx1"/>
                </a:solidFill>
                <a:cs typeface="Arial" panose="020B0604020202020204" pitchFamily="34" charset="0"/>
              </a:rPr>
              <a:t>Enrollment</a:t>
            </a:r>
            <a:r>
              <a:rPr lang="en-US" sz="1000" dirty="0">
                <a:solidFill>
                  <a:schemeClr val="tx1"/>
                </a:solidFill>
                <a:cs typeface="Arial" panose="020B0604020202020204" pitchFamily="34" charset="0"/>
              </a:rPr>
              <a:t> </a:t>
            </a:r>
            <a:r>
              <a:rPr lang="en-US" sz="2600" dirty="0">
                <a:solidFill>
                  <a:schemeClr val="tx1"/>
                </a:solidFill>
                <a:cs typeface="Arial" panose="020B0604020202020204" pitchFamily="34" charset="0"/>
              </a:rPr>
              <a:t>/</a:t>
            </a:r>
            <a:r>
              <a:rPr lang="en-US" sz="1000" dirty="0">
                <a:solidFill>
                  <a:schemeClr val="tx1"/>
                </a:solidFill>
                <a:cs typeface="Arial" panose="020B0604020202020204" pitchFamily="34" charset="0"/>
              </a:rPr>
              <a:t> </a:t>
            </a:r>
            <a:r>
              <a:rPr lang="en-US" sz="2600" dirty="0">
                <a:solidFill>
                  <a:schemeClr val="tx1"/>
                </a:solidFill>
                <a:cs typeface="Arial" panose="020B0604020202020204" pitchFamily="34" charset="0"/>
              </a:rPr>
              <a:t>Individualized Integrated Care Plan</a:t>
            </a:r>
          </a:p>
          <a:p>
            <a:r>
              <a:rPr lang="en-US" sz="2600" dirty="0">
                <a:solidFill>
                  <a:schemeClr val="tx1"/>
                </a:solidFill>
                <a:cs typeface="Arial" panose="020B0604020202020204" pitchFamily="34" charset="0"/>
              </a:rPr>
              <a:t>Case Management</a:t>
            </a:r>
          </a:p>
          <a:p>
            <a:r>
              <a:rPr lang="en-US" sz="2600" dirty="0">
                <a:solidFill>
                  <a:schemeClr val="tx1"/>
                </a:solidFill>
                <a:cs typeface="Arial" panose="020B0604020202020204" pitchFamily="34" charset="0"/>
              </a:rPr>
              <a:t>Intensive Outpatient Treatment</a:t>
            </a:r>
          </a:p>
          <a:p>
            <a:r>
              <a:rPr lang="en-US" sz="2600" dirty="0">
                <a:solidFill>
                  <a:schemeClr val="tx1"/>
                </a:solidFill>
                <a:cs typeface="Arial" panose="020B0604020202020204" pitchFamily="34" charset="0"/>
              </a:rPr>
              <a:t>Outpatient Treatment – Group</a:t>
            </a:r>
          </a:p>
          <a:p>
            <a:r>
              <a:rPr lang="en-US" sz="2600" dirty="0">
                <a:solidFill>
                  <a:schemeClr val="tx1"/>
                </a:solidFill>
                <a:cs typeface="Arial" panose="020B0604020202020204" pitchFamily="34" charset="0"/>
              </a:rPr>
              <a:t>Individual Counseling</a:t>
            </a:r>
          </a:p>
          <a:p>
            <a:r>
              <a:rPr lang="en-US" sz="2600" dirty="0">
                <a:solidFill>
                  <a:schemeClr val="tx1"/>
                </a:solidFill>
                <a:cs typeface="Arial" panose="020B0604020202020204" pitchFamily="34" charset="0"/>
              </a:rPr>
              <a:t>Financial Counseling</a:t>
            </a:r>
          </a:p>
          <a:p>
            <a:pPr lvl="1">
              <a:buFont typeface="Arial" panose="020B0604020202020204" pitchFamily="34" charset="0"/>
              <a:buChar char="•"/>
            </a:pPr>
            <a:r>
              <a:rPr lang="en-US" sz="2200" i="1" dirty="0">
                <a:solidFill>
                  <a:schemeClr val="tx1"/>
                </a:solidFill>
                <a:cs typeface="Arial" panose="020B0604020202020204" pitchFamily="34" charset="0"/>
              </a:rPr>
              <a:t>Group and Individual</a:t>
            </a:r>
          </a:p>
          <a:p>
            <a:endParaRPr lang="en-US" dirty="0"/>
          </a:p>
        </p:txBody>
      </p:sp>
      <p:sp>
        <p:nvSpPr>
          <p:cNvPr id="6" name="Content Placeholder 5">
            <a:extLst>
              <a:ext uri="{FF2B5EF4-FFF2-40B4-BE49-F238E27FC236}">
                <a16:creationId xmlns:a16="http://schemas.microsoft.com/office/drawing/2014/main" id="{714C7047-9DAE-22A5-34FE-B7313ADCFD94}"/>
              </a:ext>
            </a:extLst>
          </p:cNvPr>
          <p:cNvSpPr>
            <a:spLocks noGrp="1"/>
          </p:cNvSpPr>
          <p:nvPr>
            <p:ph sz="quarter" idx="4"/>
          </p:nvPr>
        </p:nvSpPr>
        <p:spPr>
          <a:xfrm>
            <a:off x="5943600" y="2286000"/>
            <a:ext cx="6096000" cy="4190999"/>
          </a:xfrm>
        </p:spPr>
        <p:txBody>
          <a:bodyPr/>
          <a:lstStyle/>
          <a:p>
            <a:pPr>
              <a:lnSpc>
                <a:spcPct val="90000"/>
              </a:lnSpc>
            </a:pPr>
            <a:r>
              <a:rPr lang="en-US" sz="2600" dirty="0">
                <a:solidFill>
                  <a:schemeClr val="tx1"/>
                </a:solidFill>
                <a:cs typeface="Arial" panose="020B0604020202020204" pitchFamily="34" charset="0"/>
              </a:rPr>
              <a:t>Family Counseling</a:t>
            </a:r>
          </a:p>
          <a:p>
            <a:r>
              <a:rPr lang="en-US" sz="2600" dirty="0">
                <a:solidFill>
                  <a:schemeClr val="tx1"/>
                </a:solidFill>
                <a:cs typeface="Arial" panose="020B0604020202020204" pitchFamily="34" charset="0"/>
              </a:rPr>
              <a:t>Education</a:t>
            </a:r>
          </a:p>
          <a:p>
            <a:pPr lvl="1">
              <a:buFont typeface="Arial" panose="020B0604020202020204" pitchFamily="34" charset="0"/>
              <a:buChar char="•"/>
            </a:pPr>
            <a:r>
              <a:rPr lang="en-US" sz="2200" i="1" dirty="0">
                <a:solidFill>
                  <a:schemeClr val="tx1"/>
                </a:solidFill>
                <a:cs typeface="Arial" panose="020B0604020202020204" pitchFamily="34" charset="0"/>
              </a:rPr>
              <a:t>Family, Group and Individual</a:t>
            </a:r>
          </a:p>
          <a:p>
            <a:r>
              <a:rPr lang="en-US" sz="2600" dirty="0">
                <a:solidFill>
                  <a:schemeClr val="tx1"/>
                </a:solidFill>
                <a:cs typeface="Arial" panose="020B0604020202020204" pitchFamily="34" charset="0"/>
              </a:rPr>
              <a:t>Certified Recovery Coach</a:t>
            </a:r>
            <a:r>
              <a:rPr lang="en-US" sz="1000" dirty="0">
                <a:solidFill>
                  <a:schemeClr val="tx1"/>
                </a:solidFill>
                <a:cs typeface="Arial" panose="020B0604020202020204" pitchFamily="34" charset="0"/>
              </a:rPr>
              <a:t> </a:t>
            </a:r>
            <a:r>
              <a:rPr lang="en-US" sz="2600" dirty="0">
                <a:solidFill>
                  <a:schemeClr val="tx1"/>
                </a:solidFill>
                <a:cs typeface="Arial" panose="020B0604020202020204" pitchFamily="34" charset="0"/>
              </a:rPr>
              <a:t>/</a:t>
            </a:r>
            <a:r>
              <a:rPr lang="en-US" sz="1000" dirty="0">
                <a:solidFill>
                  <a:schemeClr val="tx1"/>
                </a:solidFill>
                <a:cs typeface="Arial" panose="020B0604020202020204" pitchFamily="34" charset="0"/>
              </a:rPr>
              <a:t> </a:t>
            </a:r>
            <a:r>
              <a:rPr lang="en-US" sz="2600" dirty="0">
                <a:solidFill>
                  <a:schemeClr val="tx1"/>
                </a:solidFill>
                <a:cs typeface="Arial" panose="020B0604020202020204" pitchFamily="34" charset="0"/>
              </a:rPr>
              <a:t>Specialist</a:t>
            </a:r>
          </a:p>
          <a:p>
            <a:pPr lvl="1">
              <a:buFont typeface="Arial" panose="020B0604020202020204" pitchFamily="34" charset="0"/>
              <a:buChar char="•"/>
            </a:pPr>
            <a:r>
              <a:rPr lang="en-US" sz="2200" i="1" dirty="0">
                <a:solidFill>
                  <a:schemeClr val="tx1"/>
                </a:solidFill>
                <a:cs typeface="Arial" panose="020B0604020202020204" pitchFamily="34" charset="0"/>
              </a:rPr>
              <a:t>If available through Provider</a:t>
            </a:r>
          </a:p>
          <a:p>
            <a:r>
              <a:rPr lang="en-US" sz="2600" dirty="0">
                <a:solidFill>
                  <a:schemeClr val="tx1"/>
                </a:solidFill>
                <a:cs typeface="Arial" panose="020B0604020202020204" pitchFamily="34" charset="0"/>
              </a:rPr>
              <a:t>Transportation</a:t>
            </a:r>
          </a:p>
          <a:p>
            <a:r>
              <a:rPr lang="en-US" sz="2600" dirty="0">
                <a:solidFill>
                  <a:schemeClr val="tx1"/>
                </a:solidFill>
                <a:cs typeface="Arial" panose="020B0604020202020204" pitchFamily="34" charset="0"/>
              </a:rPr>
              <a:t>Residential</a:t>
            </a:r>
          </a:p>
          <a:p>
            <a:pPr lvl="1">
              <a:buFont typeface="Arial" panose="020B0604020202020204" pitchFamily="34" charset="0"/>
              <a:buChar char="•"/>
            </a:pPr>
            <a:r>
              <a:rPr lang="en-US" sz="2200" i="1" dirty="0">
                <a:solidFill>
                  <a:schemeClr val="tx1"/>
                </a:solidFill>
                <a:cs typeface="Arial" panose="020B0604020202020204" pitchFamily="34" charset="0"/>
              </a:rPr>
              <a:t>If available through Provider</a:t>
            </a:r>
          </a:p>
          <a:p>
            <a:endParaRPr lang="en-US" dirty="0"/>
          </a:p>
        </p:txBody>
      </p:sp>
      <p:sp>
        <p:nvSpPr>
          <p:cNvPr id="7" name="Slide Number Placeholder 6">
            <a:extLst>
              <a:ext uri="{FF2B5EF4-FFF2-40B4-BE49-F238E27FC236}">
                <a16:creationId xmlns:a16="http://schemas.microsoft.com/office/drawing/2014/main" id="{78D00FDE-C428-EE51-6339-BEA807DA5D2E}"/>
              </a:ext>
            </a:extLst>
          </p:cNvPr>
          <p:cNvSpPr>
            <a:spLocks noGrp="1"/>
          </p:cNvSpPr>
          <p:nvPr>
            <p:ph type="sldNum" sz="quarter" idx="10"/>
          </p:nvPr>
        </p:nvSpPr>
        <p:spPr/>
        <p:txBody>
          <a:bodyPr/>
          <a:lstStyle/>
          <a:p>
            <a:fld id="{4F666A87-0DF7-4A5C-B8B2-4E7F7417BA6B}" type="slidenum">
              <a:rPr lang="en-US" smtClean="0"/>
              <a:pPr/>
              <a:t>22</a:t>
            </a:fld>
            <a:endParaRPr lang="en-US" dirty="0"/>
          </a:p>
        </p:txBody>
      </p:sp>
    </p:spTree>
    <p:extLst>
      <p:ext uri="{BB962C8B-B14F-4D97-AF65-F5344CB8AC3E}">
        <p14:creationId xmlns:p14="http://schemas.microsoft.com/office/powerpoint/2010/main" val="257777157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C6D83D9-BB62-DE4E-710D-CD78E047EEFA}"/>
              </a:ext>
            </a:extLst>
          </p:cNvPr>
          <p:cNvSpPr>
            <a:spLocks noGrp="1"/>
          </p:cNvSpPr>
          <p:nvPr>
            <p:ph type="title"/>
          </p:nvPr>
        </p:nvSpPr>
        <p:spPr>
          <a:xfrm>
            <a:off x="609600" y="960437"/>
            <a:ext cx="8331200" cy="777875"/>
          </a:xfrm>
        </p:spPr>
        <p:txBody>
          <a:bodyPr anchor="t"/>
          <a:lstStyle/>
          <a:p>
            <a:r>
              <a:rPr lang="en-US" dirty="0">
                <a:solidFill>
                  <a:schemeClr val="accent6"/>
                </a:solidFill>
              </a:rPr>
              <a:t>What can LCCs do?</a:t>
            </a:r>
          </a:p>
        </p:txBody>
      </p:sp>
      <p:sp>
        <p:nvSpPr>
          <p:cNvPr id="3" name="Content Placeholder 2">
            <a:extLst>
              <a:ext uri="{FF2B5EF4-FFF2-40B4-BE49-F238E27FC236}">
                <a16:creationId xmlns:a16="http://schemas.microsoft.com/office/drawing/2014/main" id="{CD221775-BE28-DD6A-E1B0-D276C9FD34E0}"/>
              </a:ext>
            </a:extLst>
          </p:cNvPr>
          <p:cNvSpPr>
            <a:spLocks noGrp="1"/>
          </p:cNvSpPr>
          <p:nvPr>
            <p:ph idx="1"/>
          </p:nvPr>
        </p:nvSpPr>
        <p:spPr>
          <a:xfrm>
            <a:off x="609600" y="1905000"/>
            <a:ext cx="10134600" cy="4419599"/>
          </a:xfrm>
        </p:spPr>
        <p:txBody>
          <a:bodyPr>
            <a:normAutofit/>
          </a:bodyPr>
          <a:lstStyle/>
          <a:p>
            <a:r>
              <a:rPr lang="en-US" sz="2400" dirty="0">
                <a:solidFill>
                  <a:schemeClr val="tx1"/>
                </a:solidFill>
              </a:rPr>
              <a:t>Identify problem gambling resources in your community</a:t>
            </a:r>
            <a:r>
              <a:rPr lang="en-US" sz="800" dirty="0">
                <a:solidFill>
                  <a:schemeClr val="tx1"/>
                </a:solidFill>
              </a:rPr>
              <a:t>   </a:t>
            </a:r>
          </a:p>
          <a:p>
            <a:pPr marL="0" indent="0">
              <a:buNone/>
            </a:pPr>
            <a:r>
              <a:rPr lang="en-US" sz="800" dirty="0">
                <a:solidFill>
                  <a:schemeClr val="tx1"/>
                </a:solidFill>
              </a:rPr>
              <a:t>     </a:t>
            </a:r>
          </a:p>
          <a:p>
            <a:r>
              <a:rPr lang="en-US" sz="2400" dirty="0">
                <a:solidFill>
                  <a:schemeClr val="tx1"/>
                </a:solidFill>
              </a:rPr>
              <a:t>Identify barriers to treatment</a:t>
            </a:r>
            <a:r>
              <a:rPr lang="en-US" sz="1000" dirty="0">
                <a:solidFill>
                  <a:schemeClr val="tx1"/>
                </a:solidFill>
              </a:rPr>
              <a:t> </a:t>
            </a:r>
            <a:r>
              <a:rPr lang="en-US" sz="2400" dirty="0">
                <a:solidFill>
                  <a:schemeClr val="tx1"/>
                </a:solidFill>
              </a:rPr>
              <a:t>/</a:t>
            </a:r>
            <a:r>
              <a:rPr lang="en-US" sz="1000" dirty="0">
                <a:solidFill>
                  <a:schemeClr val="tx1"/>
                </a:solidFill>
              </a:rPr>
              <a:t> </a:t>
            </a:r>
            <a:r>
              <a:rPr lang="en-US" sz="2400" dirty="0">
                <a:solidFill>
                  <a:schemeClr val="tx1"/>
                </a:solidFill>
              </a:rPr>
              <a:t>gaps in treatment</a:t>
            </a:r>
            <a:r>
              <a:rPr lang="en-US" sz="800" dirty="0">
                <a:solidFill>
                  <a:schemeClr val="tx1"/>
                </a:solidFill>
              </a:rPr>
              <a:t>        </a:t>
            </a:r>
          </a:p>
          <a:p>
            <a:pPr marL="0" indent="0">
              <a:buNone/>
            </a:pPr>
            <a:r>
              <a:rPr lang="en-US" sz="800" dirty="0">
                <a:solidFill>
                  <a:schemeClr val="tx1"/>
                </a:solidFill>
              </a:rPr>
              <a:t>                                               </a:t>
            </a:r>
            <a:endParaRPr lang="en-US" sz="2400" dirty="0">
              <a:solidFill>
                <a:schemeClr val="tx1"/>
              </a:solidFill>
            </a:endParaRPr>
          </a:p>
          <a:p>
            <a:r>
              <a:rPr lang="en-US" sz="2400" dirty="0">
                <a:solidFill>
                  <a:schemeClr val="tx1"/>
                </a:solidFill>
              </a:rPr>
              <a:t>Identify common data sources for indicators related to problem gambling and gaps in available data</a:t>
            </a:r>
            <a:r>
              <a:rPr lang="en-US" sz="800" dirty="0">
                <a:solidFill>
                  <a:schemeClr val="tx1"/>
                </a:solidFill>
              </a:rPr>
              <a:t>            </a:t>
            </a:r>
          </a:p>
          <a:p>
            <a:pPr marL="0" indent="0">
              <a:buNone/>
            </a:pPr>
            <a:r>
              <a:rPr lang="en-US" sz="800" dirty="0">
                <a:solidFill>
                  <a:schemeClr val="tx1"/>
                </a:solidFill>
              </a:rPr>
              <a:t>           </a:t>
            </a:r>
          </a:p>
          <a:p>
            <a:r>
              <a:rPr lang="en-US" sz="2400" dirty="0">
                <a:solidFill>
                  <a:schemeClr val="tx1"/>
                </a:solidFill>
              </a:rPr>
              <a:t>Lead with a strengths</a:t>
            </a:r>
            <a:r>
              <a:rPr lang="en-US" sz="800" dirty="0">
                <a:solidFill>
                  <a:schemeClr val="tx1"/>
                </a:solidFill>
              </a:rPr>
              <a:t> </a:t>
            </a:r>
            <a:r>
              <a:rPr lang="en-US" sz="2400" dirty="0">
                <a:solidFill>
                  <a:schemeClr val="tx1"/>
                </a:solidFill>
              </a:rPr>
              <a:t>-</a:t>
            </a:r>
            <a:r>
              <a:rPr lang="en-US" sz="800" dirty="0">
                <a:solidFill>
                  <a:schemeClr val="tx1"/>
                </a:solidFill>
              </a:rPr>
              <a:t> </a:t>
            </a:r>
            <a:r>
              <a:rPr lang="en-US" sz="2400" dirty="0">
                <a:solidFill>
                  <a:schemeClr val="tx1"/>
                </a:solidFill>
              </a:rPr>
              <a:t>based approach by recognizing and building on community strengths, resiliency, and leadership</a:t>
            </a:r>
            <a:r>
              <a:rPr lang="en-US" sz="800" dirty="0">
                <a:solidFill>
                  <a:schemeClr val="tx1"/>
                </a:solidFill>
              </a:rPr>
              <a:t>           </a:t>
            </a:r>
          </a:p>
          <a:p>
            <a:pPr marL="0" indent="0">
              <a:buNone/>
            </a:pPr>
            <a:r>
              <a:rPr lang="en-US" sz="800" dirty="0">
                <a:solidFill>
                  <a:schemeClr val="tx1"/>
                </a:solidFill>
              </a:rPr>
              <a:t>         </a:t>
            </a:r>
          </a:p>
          <a:p>
            <a:r>
              <a:rPr lang="en-US" sz="2400" dirty="0">
                <a:solidFill>
                  <a:schemeClr val="tx1"/>
                </a:solidFill>
              </a:rPr>
              <a:t>Work with community partners</a:t>
            </a:r>
            <a:r>
              <a:rPr lang="en-US" sz="1000" dirty="0">
                <a:solidFill>
                  <a:schemeClr val="tx1"/>
                </a:solidFill>
              </a:rPr>
              <a:t> </a:t>
            </a:r>
            <a:r>
              <a:rPr lang="en-US" sz="2400" dirty="0">
                <a:solidFill>
                  <a:schemeClr val="tx1"/>
                </a:solidFill>
              </a:rPr>
              <a:t>/</a:t>
            </a:r>
            <a:r>
              <a:rPr lang="en-US" sz="1000" dirty="0">
                <a:solidFill>
                  <a:schemeClr val="tx1"/>
                </a:solidFill>
              </a:rPr>
              <a:t> </a:t>
            </a:r>
            <a:r>
              <a:rPr lang="en-US" sz="2400" dirty="0">
                <a:solidFill>
                  <a:schemeClr val="tx1"/>
                </a:solidFill>
              </a:rPr>
              <a:t>stake holders, behavioral health facilities, etc., to develop a collaborative action plan to address problem gambling</a:t>
            </a:r>
          </a:p>
          <a:p>
            <a:endParaRPr lang="en-US" dirty="0"/>
          </a:p>
        </p:txBody>
      </p:sp>
      <p:sp>
        <p:nvSpPr>
          <p:cNvPr id="4" name="Slide Number Placeholder 3">
            <a:extLst>
              <a:ext uri="{FF2B5EF4-FFF2-40B4-BE49-F238E27FC236}">
                <a16:creationId xmlns:a16="http://schemas.microsoft.com/office/drawing/2014/main" id="{BF9A3FDA-A458-1F1A-E645-8287CE88CA24}"/>
              </a:ext>
            </a:extLst>
          </p:cNvPr>
          <p:cNvSpPr>
            <a:spLocks noGrp="1"/>
          </p:cNvSpPr>
          <p:nvPr>
            <p:ph type="sldNum" sz="quarter" idx="4"/>
          </p:nvPr>
        </p:nvSpPr>
        <p:spPr/>
        <p:txBody>
          <a:bodyPr/>
          <a:lstStyle/>
          <a:p>
            <a:fld id="{4F666A87-0DF7-4A5C-B8B2-4E7F7417BA6B}" type="slidenum">
              <a:rPr lang="en-US" smtClean="0"/>
              <a:pPr/>
              <a:t>23</a:t>
            </a:fld>
            <a:endParaRPr lang="en-US" dirty="0"/>
          </a:p>
        </p:txBody>
      </p:sp>
    </p:spTree>
    <p:extLst>
      <p:ext uri="{BB962C8B-B14F-4D97-AF65-F5344CB8AC3E}">
        <p14:creationId xmlns:p14="http://schemas.microsoft.com/office/powerpoint/2010/main" val="397817934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916A857F-BF80-11E4-FB5D-03FA8B462545}"/>
              </a:ext>
            </a:extLst>
          </p:cNvPr>
          <p:cNvSpPr>
            <a:spLocks noGrp="1"/>
          </p:cNvSpPr>
          <p:nvPr>
            <p:ph sz="half" idx="1"/>
          </p:nvPr>
        </p:nvSpPr>
        <p:spPr>
          <a:xfrm>
            <a:off x="609600" y="2108473"/>
            <a:ext cx="6858000" cy="4267200"/>
          </a:xfrm>
        </p:spPr>
        <p:txBody>
          <a:bodyPr>
            <a:normAutofit/>
          </a:bodyPr>
          <a:lstStyle/>
          <a:p>
            <a:pPr algn="l" rtl="0"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Gamble for entertainment, not to make money</a:t>
            </a:r>
            <a:r>
              <a:rPr lang="en-US" sz="800" b="0" i="0" u="none" strike="noStrike" dirty="0">
                <a:solidFill>
                  <a:srgbClr val="000000"/>
                </a:solidFill>
                <a:effectLst/>
                <a:cs typeface="Aptos Serif" panose="02020604070405020304" pitchFamily="18" charset="0"/>
              </a:rPr>
              <a:t> </a:t>
            </a:r>
          </a:p>
          <a:p>
            <a:pPr marL="0" indent="0" algn="l" rtl="0" fontAlgn="base">
              <a:lnSpc>
                <a:spcPct val="100000"/>
              </a:lnSpc>
              <a:buNone/>
            </a:pPr>
            <a:r>
              <a:rPr lang="en-US" sz="8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Set a budget </a:t>
            </a:r>
            <a:r>
              <a:rPr lang="en-US" sz="2400" b="1" i="0" u="none" strike="noStrike" dirty="0">
                <a:solidFill>
                  <a:srgbClr val="000000"/>
                </a:solidFill>
                <a:effectLst/>
                <a:cs typeface="Aptos Serif" panose="02020604070405020304" pitchFamily="18" charset="0"/>
              </a:rPr>
              <a:t>BEFORE</a:t>
            </a:r>
            <a:r>
              <a:rPr lang="en-US" sz="2400" b="0" i="0" u="none" strike="noStrike" dirty="0">
                <a:solidFill>
                  <a:srgbClr val="000000"/>
                </a:solidFill>
                <a:effectLst/>
                <a:cs typeface="Aptos Serif" panose="02020604070405020304" pitchFamily="18" charset="0"/>
              </a:rPr>
              <a:t> you start to gamble and stick to it</a:t>
            </a:r>
            <a:r>
              <a:rPr lang="en-US" sz="2400" b="0" i="0" dirty="0">
                <a:solidFill>
                  <a:srgbClr val="000000"/>
                </a:solidFill>
                <a:effectLst/>
                <a:cs typeface="Aptos Serif" panose="02020604070405020304" pitchFamily="18" charset="0"/>
              </a:rPr>
              <a:t>​</a:t>
            </a:r>
            <a:r>
              <a:rPr lang="en-US" sz="800" b="0" i="0" dirty="0">
                <a:solidFill>
                  <a:srgbClr val="000000"/>
                </a:solidFill>
                <a:effectLst/>
                <a:cs typeface="Aptos Serif" panose="02020604070405020304" pitchFamily="18" charset="0"/>
              </a:rPr>
              <a:t>      </a:t>
            </a:r>
          </a:p>
          <a:p>
            <a:pPr marL="0" indent="0" algn="l" rtl="0" fontAlgn="base">
              <a:lnSpc>
                <a:spcPct val="100000"/>
              </a:lnSpc>
              <a:buNone/>
            </a:pPr>
            <a:r>
              <a:rPr lang="en-US" sz="800" dirty="0">
                <a:solidFill>
                  <a:srgbClr val="000000"/>
                </a:solidFill>
                <a:cs typeface="Aptos Serif" panose="02020604070405020304" pitchFamily="18" charset="0"/>
              </a:rPr>
              <a:t>  </a:t>
            </a:r>
            <a:endParaRPr lang="en-US" sz="2400" b="0" i="0" dirty="0">
              <a:solidFill>
                <a:srgbClr val="000000"/>
              </a:solidFill>
              <a:effectLst/>
              <a:cs typeface="Aptos Serif" panose="02020604070405020304" pitchFamily="18" charset="0"/>
            </a:endParaRPr>
          </a:p>
          <a:p>
            <a:pPr algn="l" rtl="0"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Never chase losses</a:t>
            </a:r>
            <a:r>
              <a:rPr lang="en-US" sz="2400" b="0" i="0" dirty="0">
                <a:solidFill>
                  <a:srgbClr val="000000"/>
                </a:solidFill>
                <a:effectLst/>
                <a:cs typeface="Aptos Serif" panose="02020604070405020304" pitchFamily="18" charset="0"/>
              </a:rPr>
              <a:t>​</a:t>
            </a:r>
            <a:r>
              <a:rPr lang="en-US" sz="800" b="0" i="0" dirty="0">
                <a:solidFill>
                  <a:srgbClr val="000000"/>
                </a:solidFill>
                <a:effectLst/>
                <a:cs typeface="Aptos Serif" panose="02020604070405020304" pitchFamily="18" charset="0"/>
              </a:rPr>
              <a:t>      </a:t>
            </a:r>
          </a:p>
          <a:p>
            <a:pPr marL="0" indent="0" algn="l" rtl="0" fontAlgn="base">
              <a:lnSpc>
                <a:spcPct val="100000"/>
              </a:lnSpc>
              <a:buNone/>
            </a:pPr>
            <a:r>
              <a:rPr lang="en-US" sz="800" dirty="0">
                <a:solidFill>
                  <a:srgbClr val="000000"/>
                </a:solidFill>
                <a:cs typeface="Aptos Serif" panose="02020604070405020304" pitchFamily="18" charset="0"/>
              </a:rPr>
              <a:t> </a:t>
            </a:r>
            <a:endParaRPr lang="en-US" sz="2400" b="0" i="0" dirty="0">
              <a:solidFill>
                <a:srgbClr val="000000"/>
              </a:solidFill>
              <a:effectLst/>
              <a:cs typeface="Aptos Serif" panose="02020604070405020304" pitchFamily="18" charset="0"/>
            </a:endParaRPr>
          </a:p>
          <a:p>
            <a:pPr algn="l" rtl="0"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Limit your time to gamble</a:t>
            </a:r>
            <a:r>
              <a:rPr lang="en-US" sz="2400" b="0" i="0" dirty="0">
                <a:solidFill>
                  <a:srgbClr val="000000"/>
                </a:solidFill>
                <a:effectLst/>
                <a:cs typeface="Aptos Serif" panose="02020604070405020304" pitchFamily="18" charset="0"/>
              </a:rPr>
              <a:t>​</a:t>
            </a:r>
            <a:r>
              <a:rPr lang="en-US" sz="800" b="0" i="0" dirty="0">
                <a:solidFill>
                  <a:srgbClr val="000000"/>
                </a:solidFill>
                <a:effectLst/>
                <a:cs typeface="Aptos Serif" panose="02020604070405020304" pitchFamily="18" charset="0"/>
              </a:rPr>
              <a:t>      </a:t>
            </a:r>
          </a:p>
          <a:p>
            <a:pPr marL="0" indent="0" algn="l" rtl="0" fontAlgn="base">
              <a:lnSpc>
                <a:spcPct val="100000"/>
              </a:lnSpc>
              <a:buNone/>
            </a:pPr>
            <a:r>
              <a:rPr lang="en-US" sz="800" dirty="0">
                <a:solidFill>
                  <a:srgbClr val="000000"/>
                </a:solidFill>
                <a:cs typeface="Aptos Serif" panose="02020604070405020304" pitchFamily="18" charset="0"/>
              </a:rPr>
              <a:t>            </a:t>
            </a:r>
            <a:endParaRPr lang="en-US" sz="2400" b="0" i="0" dirty="0">
              <a:solidFill>
                <a:srgbClr val="000000"/>
              </a:solidFill>
              <a:effectLst/>
              <a:cs typeface="Aptos Serif" panose="02020604070405020304" pitchFamily="18" charset="0"/>
            </a:endParaRPr>
          </a:p>
          <a:p>
            <a:pPr algn="l" rtl="0"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Don’t mix drinking</a:t>
            </a:r>
            <a:r>
              <a:rPr lang="en-US" sz="1000" b="0" i="0" u="none" strike="noStrike" dirty="0">
                <a:solidFill>
                  <a:srgbClr val="000000"/>
                </a:solidFill>
                <a:effectLst/>
                <a:cs typeface="Aptos Serif" panose="02020604070405020304" pitchFamily="18" charset="0"/>
              </a:rPr>
              <a:t> </a:t>
            </a:r>
            <a:r>
              <a:rPr lang="en-US" sz="2400" b="0" i="0" u="none" strike="noStrike" dirty="0">
                <a:solidFill>
                  <a:srgbClr val="000000"/>
                </a:solidFill>
                <a:effectLst/>
                <a:cs typeface="Aptos Serif" panose="02020604070405020304" pitchFamily="18" charset="0"/>
              </a:rPr>
              <a:t>/</a:t>
            </a:r>
            <a:r>
              <a:rPr lang="en-US" sz="1000" b="0" i="0" u="none" strike="noStrike" dirty="0">
                <a:solidFill>
                  <a:srgbClr val="000000"/>
                </a:solidFill>
                <a:effectLst/>
                <a:cs typeface="Aptos Serif" panose="02020604070405020304" pitchFamily="18" charset="0"/>
              </a:rPr>
              <a:t> </a:t>
            </a:r>
            <a:r>
              <a:rPr lang="en-US" sz="2400" b="0" i="0" u="none" strike="noStrike" dirty="0">
                <a:solidFill>
                  <a:srgbClr val="000000"/>
                </a:solidFill>
                <a:effectLst/>
                <a:cs typeface="Aptos Serif" panose="02020604070405020304" pitchFamily="18" charset="0"/>
              </a:rPr>
              <a:t>substances and gambling</a:t>
            </a:r>
            <a:r>
              <a:rPr lang="en-US" sz="2400" b="0" i="0" dirty="0">
                <a:solidFill>
                  <a:srgbClr val="000000"/>
                </a:solidFill>
                <a:effectLst/>
                <a:cs typeface="Aptos Serif" panose="02020604070405020304" pitchFamily="18" charset="0"/>
              </a:rPr>
              <a:t>​</a:t>
            </a:r>
            <a:r>
              <a:rPr lang="en-US" sz="800" b="0" i="0" dirty="0">
                <a:solidFill>
                  <a:srgbClr val="000000"/>
                </a:solidFill>
                <a:effectLst/>
                <a:cs typeface="Aptos Serif" panose="02020604070405020304" pitchFamily="18" charset="0"/>
              </a:rPr>
              <a:t>    </a:t>
            </a:r>
          </a:p>
          <a:p>
            <a:pPr marL="0" indent="0" algn="l" rtl="0" fontAlgn="base">
              <a:lnSpc>
                <a:spcPct val="100000"/>
              </a:lnSpc>
              <a:buNone/>
            </a:pPr>
            <a:r>
              <a:rPr lang="en-US" sz="800" b="0" i="0" dirty="0">
                <a:solidFill>
                  <a:srgbClr val="000000"/>
                </a:solidFill>
                <a:effectLst/>
                <a:cs typeface="Aptos Serif" panose="02020604070405020304" pitchFamily="18" charset="0"/>
              </a:rPr>
              <a:t>     </a:t>
            </a:r>
          </a:p>
          <a:p>
            <a:pPr algn="l" rtl="0" fontAlgn="base">
              <a:lnSpc>
                <a:spcPct val="100000"/>
              </a:lnSpc>
              <a:buFont typeface="Arial" panose="020B0604020202020204" pitchFamily="34" charset="0"/>
              <a:buChar char="•"/>
            </a:pPr>
            <a:r>
              <a:rPr lang="en-US" sz="2400" b="0" i="0" u="none" strike="noStrike" dirty="0">
                <a:solidFill>
                  <a:srgbClr val="000000"/>
                </a:solidFill>
                <a:effectLst/>
                <a:cs typeface="Aptos Serif" panose="02020604070405020304" pitchFamily="18" charset="0"/>
              </a:rPr>
              <a:t>Balance gambling with other recreational activities</a:t>
            </a:r>
            <a:endParaRPr lang="en-US" sz="2400" b="0" i="0" dirty="0">
              <a:solidFill>
                <a:srgbClr val="000000"/>
              </a:solidFill>
              <a:effectLst/>
              <a:cs typeface="Aptos Serif" panose="02020604070405020304" pitchFamily="18" charset="0"/>
            </a:endParaRPr>
          </a:p>
          <a:p>
            <a:endParaRPr lang="en-US" dirty="0"/>
          </a:p>
        </p:txBody>
      </p:sp>
      <p:sp>
        <p:nvSpPr>
          <p:cNvPr id="4" name="Slide Number Placeholder 3">
            <a:extLst>
              <a:ext uri="{FF2B5EF4-FFF2-40B4-BE49-F238E27FC236}">
                <a16:creationId xmlns:a16="http://schemas.microsoft.com/office/drawing/2014/main" id="{7A6873E9-51BE-9F4E-C885-A46161B15BC2}"/>
              </a:ext>
            </a:extLst>
          </p:cNvPr>
          <p:cNvSpPr>
            <a:spLocks noGrp="1"/>
          </p:cNvSpPr>
          <p:nvPr>
            <p:ph type="sldNum" sz="quarter" idx="4"/>
          </p:nvPr>
        </p:nvSpPr>
        <p:spPr/>
        <p:txBody>
          <a:bodyPr/>
          <a:lstStyle/>
          <a:p>
            <a:fld id="{4F666A87-0DF7-4A5C-B8B2-4E7F7417BA6B}" type="slidenum">
              <a:rPr lang="en-US" smtClean="0"/>
              <a:pPr/>
              <a:t>24</a:t>
            </a:fld>
            <a:endParaRPr lang="en-US" dirty="0"/>
          </a:p>
        </p:txBody>
      </p:sp>
      <p:sp>
        <p:nvSpPr>
          <p:cNvPr id="2" name="Title 1">
            <a:extLst>
              <a:ext uri="{FF2B5EF4-FFF2-40B4-BE49-F238E27FC236}">
                <a16:creationId xmlns:a16="http://schemas.microsoft.com/office/drawing/2014/main" id="{95C2BB73-5587-8F3A-B4A7-4312FF29D093}"/>
              </a:ext>
            </a:extLst>
          </p:cNvPr>
          <p:cNvSpPr>
            <a:spLocks noGrp="1"/>
          </p:cNvSpPr>
          <p:nvPr>
            <p:ph type="title" idx="4294967295"/>
          </p:nvPr>
        </p:nvSpPr>
        <p:spPr>
          <a:xfrm>
            <a:off x="609600" y="1032750"/>
            <a:ext cx="8636000" cy="860962"/>
          </a:xfrm>
        </p:spPr>
        <p:txBody>
          <a:bodyPr anchor="t"/>
          <a:lstStyle/>
          <a:p>
            <a:r>
              <a:rPr lang="en-US" dirty="0">
                <a:solidFill>
                  <a:schemeClr val="accent6"/>
                </a:solidFill>
              </a:rPr>
              <a:t>Think before you gamble!</a:t>
            </a:r>
          </a:p>
        </p:txBody>
      </p:sp>
      <p:pic>
        <p:nvPicPr>
          <p:cNvPr id="8" name="Picture 2" descr="A chalkboard with a calculator and a plant&#10;&#10;Description automatically generated">
            <a:extLst>
              <a:ext uri="{FF2B5EF4-FFF2-40B4-BE49-F238E27FC236}">
                <a16:creationId xmlns:a16="http://schemas.microsoft.com/office/drawing/2014/main" id="{AF4406C5-2B40-44D9-0634-4480ADF8297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982378" y="2230436"/>
            <a:ext cx="2007234" cy="1319041"/>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3" descr="Stopwatch with time motion blur">
            <a:extLst>
              <a:ext uri="{FF2B5EF4-FFF2-40B4-BE49-F238E27FC236}">
                <a16:creationId xmlns:a16="http://schemas.microsoft.com/office/drawing/2014/main" id="{2FF3A444-8F7B-1C3A-E9A9-DAA1E5BBE85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071804" y="3886200"/>
            <a:ext cx="1173796" cy="1766285"/>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4" descr="A no alcohol sign&#10;&#10;Description automatically generated">
            <a:extLst>
              <a:ext uri="{FF2B5EF4-FFF2-40B4-BE49-F238E27FC236}">
                <a16:creationId xmlns:a16="http://schemas.microsoft.com/office/drawing/2014/main" id="{39380EA7-79A3-4269-291F-50FC3682317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207062" y="4625200"/>
            <a:ext cx="1604430" cy="159272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682609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AF8A25F-CC21-C174-96E3-929A548AED96}"/>
              </a:ext>
            </a:extLst>
          </p:cNvPr>
          <p:cNvSpPr>
            <a:spLocks noGrp="1"/>
          </p:cNvSpPr>
          <p:nvPr>
            <p:ph type="title"/>
          </p:nvPr>
        </p:nvSpPr>
        <p:spPr>
          <a:xfrm>
            <a:off x="365760" y="685800"/>
            <a:ext cx="11216640" cy="1447800"/>
          </a:xfrm>
        </p:spPr>
        <p:txBody>
          <a:bodyPr/>
          <a:lstStyle/>
          <a:p>
            <a:r>
              <a:rPr lang="en-US" sz="4400" dirty="0">
                <a:solidFill>
                  <a:schemeClr val="accent6"/>
                </a:solidFill>
              </a:rPr>
              <a:t>Helpline </a:t>
            </a:r>
            <a:br>
              <a:rPr lang="en-US" sz="4400" dirty="0">
                <a:solidFill>
                  <a:schemeClr val="accent6"/>
                </a:solidFill>
              </a:rPr>
            </a:br>
            <a:r>
              <a:rPr lang="en-US" sz="3200" dirty="0">
                <a:solidFill>
                  <a:schemeClr val="accent6"/>
                </a:solidFill>
              </a:rPr>
              <a:t>1-800-994-8448 (WITH-IT)</a:t>
            </a:r>
          </a:p>
        </p:txBody>
      </p:sp>
      <p:sp>
        <p:nvSpPr>
          <p:cNvPr id="4" name="Content Placeholder 3">
            <a:extLst>
              <a:ext uri="{FF2B5EF4-FFF2-40B4-BE49-F238E27FC236}">
                <a16:creationId xmlns:a16="http://schemas.microsoft.com/office/drawing/2014/main" id="{CFAE7D2C-9E5F-E569-1F30-82C8CF170D18}"/>
              </a:ext>
            </a:extLst>
          </p:cNvPr>
          <p:cNvSpPr>
            <a:spLocks noGrp="1"/>
          </p:cNvSpPr>
          <p:nvPr>
            <p:ph sz="half" idx="2"/>
          </p:nvPr>
        </p:nvSpPr>
        <p:spPr>
          <a:xfrm>
            <a:off x="365760" y="2286000"/>
            <a:ext cx="5349241" cy="4297044"/>
          </a:xfrm>
        </p:spPr>
        <p:txBody>
          <a:bodyPr>
            <a:normAutofit/>
          </a:bodyPr>
          <a:lstStyle/>
          <a:p>
            <a:pPr algn="l" rtl="0"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Funded through the addiction services fund</a:t>
            </a:r>
            <a:r>
              <a:rPr lang="en-US" sz="22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Provides information about programs that help with gambling, alcohol and substance use disorder problems</a:t>
            </a:r>
            <a:r>
              <a:rPr lang="en-US" sz="22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Staffed </a:t>
            </a:r>
            <a:r>
              <a:rPr lang="en-US" sz="2200" b="1" i="0" u="none" strike="noStrike" dirty="0">
                <a:solidFill>
                  <a:srgbClr val="000000"/>
                </a:solidFill>
                <a:effectLst/>
                <a:cs typeface="Aptos Serif" panose="02020604070405020304" pitchFamily="18" charset="0"/>
              </a:rPr>
              <a:t>24</a:t>
            </a:r>
            <a:r>
              <a:rPr lang="en-US" sz="2200" b="0" i="0" u="none" strike="noStrike" dirty="0">
                <a:solidFill>
                  <a:srgbClr val="000000"/>
                </a:solidFill>
                <a:effectLst/>
                <a:cs typeface="Aptos Serif" panose="02020604070405020304" pitchFamily="18" charset="0"/>
              </a:rPr>
              <a:t> hours a day, </a:t>
            </a:r>
            <a:r>
              <a:rPr lang="en-US" sz="2200" b="1" i="0" u="none" strike="noStrike" dirty="0">
                <a:solidFill>
                  <a:srgbClr val="000000"/>
                </a:solidFill>
                <a:effectLst/>
                <a:cs typeface="Aptos Serif" panose="02020604070405020304" pitchFamily="18" charset="0"/>
              </a:rPr>
              <a:t>7</a:t>
            </a:r>
            <a:r>
              <a:rPr lang="en-US" sz="2200" b="0" i="0" u="none" strike="noStrike" dirty="0">
                <a:solidFill>
                  <a:srgbClr val="000000"/>
                </a:solidFill>
                <a:effectLst/>
                <a:cs typeface="Aptos Serif" panose="02020604070405020304" pitchFamily="18" charset="0"/>
              </a:rPr>
              <a:t> days a week by Masters level clinicians</a:t>
            </a:r>
            <a:r>
              <a:rPr lang="en-US" sz="22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Refers callers to appropriate agencies</a:t>
            </a:r>
          </a:p>
          <a:p>
            <a:pPr algn="l" rtl="0" fontAlgn="base">
              <a:lnSpc>
                <a:spcPct val="100000"/>
              </a:lnSpc>
              <a:buFont typeface="Arial" panose="020B0604020202020204" pitchFamily="34" charset="0"/>
              <a:buChar char="•"/>
            </a:pPr>
            <a:r>
              <a:rPr lang="en-US" sz="2200" dirty="0">
                <a:solidFill>
                  <a:srgbClr val="000000"/>
                </a:solidFill>
                <a:cs typeface="Aptos Serif" panose="02020604070405020304" pitchFamily="18" charset="0"/>
              </a:rPr>
              <a:t>Maintains up-to-date list of Self</a:t>
            </a:r>
            <a:r>
              <a:rPr lang="en-US" sz="800" dirty="0">
                <a:solidFill>
                  <a:srgbClr val="000000"/>
                </a:solidFill>
                <a:cs typeface="Aptos Serif" panose="02020604070405020304" pitchFamily="18" charset="0"/>
              </a:rPr>
              <a:t> </a:t>
            </a:r>
            <a:r>
              <a:rPr lang="en-US" sz="2200" dirty="0">
                <a:solidFill>
                  <a:srgbClr val="000000"/>
                </a:solidFill>
                <a:cs typeface="Aptos Serif" panose="02020604070405020304" pitchFamily="18" charset="0"/>
              </a:rPr>
              <a:t>-</a:t>
            </a:r>
            <a:r>
              <a:rPr lang="en-US" sz="800" dirty="0">
                <a:solidFill>
                  <a:srgbClr val="000000"/>
                </a:solidFill>
                <a:cs typeface="Aptos Serif" panose="02020604070405020304" pitchFamily="18" charset="0"/>
              </a:rPr>
              <a:t> </a:t>
            </a:r>
            <a:r>
              <a:rPr lang="en-US" sz="2200" dirty="0">
                <a:solidFill>
                  <a:srgbClr val="000000"/>
                </a:solidFill>
                <a:cs typeface="Aptos Serif" panose="02020604070405020304" pitchFamily="18" charset="0"/>
              </a:rPr>
              <a:t>Help meetings</a:t>
            </a:r>
            <a:endParaRPr lang="en-US" sz="2200" b="0" i="0" dirty="0">
              <a:solidFill>
                <a:srgbClr val="000000"/>
              </a:solidFill>
              <a:effectLst/>
              <a:cs typeface="Aptos Serif" panose="02020604070405020304" pitchFamily="18" charset="0"/>
            </a:endParaRPr>
          </a:p>
          <a:p>
            <a:endParaRPr lang="en-US" dirty="0"/>
          </a:p>
        </p:txBody>
      </p:sp>
      <p:sp>
        <p:nvSpPr>
          <p:cNvPr id="6" name="Content Placeholder 5">
            <a:extLst>
              <a:ext uri="{FF2B5EF4-FFF2-40B4-BE49-F238E27FC236}">
                <a16:creationId xmlns:a16="http://schemas.microsoft.com/office/drawing/2014/main" id="{368EAFBF-1DFF-D6A4-24FD-E5CE318B9BDA}"/>
              </a:ext>
            </a:extLst>
          </p:cNvPr>
          <p:cNvSpPr>
            <a:spLocks noGrp="1"/>
          </p:cNvSpPr>
          <p:nvPr>
            <p:ph sz="quarter" idx="4"/>
          </p:nvPr>
        </p:nvSpPr>
        <p:spPr>
          <a:xfrm>
            <a:off x="6193368" y="2285999"/>
            <a:ext cx="5770032" cy="4297044"/>
          </a:xfrm>
        </p:spPr>
        <p:txBody>
          <a:bodyPr>
            <a:normAutofit/>
          </a:bodyPr>
          <a:lstStyle/>
          <a:p>
            <a:pPr algn="l" rtl="0"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Can connect callers directly to a Provider</a:t>
            </a:r>
            <a:r>
              <a:rPr lang="en-US" sz="22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Text option available – text INGAMB to 53342</a:t>
            </a:r>
            <a:r>
              <a:rPr lang="en-US" sz="2200" b="0"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200" b="0" i="0" u="none" strike="noStrike" dirty="0">
                <a:solidFill>
                  <a:srgbClr val="000000"/>
                </a:solidFill>
                <a:effectLst/>
                <a:cs typeface="Aptos Serif" panose="02020604070405020304" pitchFamily="18" charset="0"/>
              </a:rPr>
              <a:t>Gambling specific calls over the past </a:t>
            </a:r>
            <a:r>
              <a:rPr lang="en-US" sz="2200" b="1" i="0" u="none" strike="noStrike" dirty="0">
                <a:solidFill>
                  <a:srgbClr val="000000"/>
                </a:solidFill>
                <a:effectLst/>
                <a:cs typeface="Aptos Serif" panose="02020604070405020304" pitchFamily="18" charset="0"/>
              </a:rPr>
              <a:t>5</a:t>
            </a:r>
            <a:r>
              <a:rPr lang="en-US" sz="2200" b="0" i="0" u="none" strike="noStrike" dirty="0">
                <a:solidFill>
                  <a:srgbClr val="000000"/>
                </a:solidFill>
                <a:effectLst/>
                <a:cs typeface="Aptos Serif" panose="02020604070405020304" pitchFamily="18" charset="0"/>
              </a:rPr>
              <a:t> years:</a:t>
            </a:r>
            <a:r>
              <a:rPr lang="en-US" sz="2200" b="0" i="0" dirty="0">
                <a:solidFill>
                  <a:srgbClr val="000000"/>
                </a:solidFill>
                <a:effectLst/>
                <a:cs typeface="Aptos Serif" panose="02020604070405020304" pitchFamily="18" charset="0"/>
              </a:rPr>
              <a:t>​</a:t>
            </a:r>
            <a:r>
              <a:rPr lang="en-US" sz="800" b="0" i="0" dirty="0">
                <a:solidFill>
                  <a:srgbClr val="000000"/>
                </a:solidFill>
                <a:effectLst/>
                <a:cs typeface="Aptos Serif" panose="02020604070405020304" pitchFamily="18" charset="0"/>
              </a:rPr>
              <a:t>        </a:t>
            </a:r>
          </a:p>
          <a:p>
            <a:pPr marL="0" indent="0" algn="l" rtl="0" fontAlgn="base">
              <a:lnSpc>
                <a:spcPct val="100000"/>
              </a:lnSpc>
              <a:buNone/>
            </a:pPr>
            <a:r>
              <a:rPr lang="en-US" sz="400" dirty="0">
                <a:solidFill>
                  <a:srgbClr val="000000"/>
                </a:solidFill>
                <a:cs typeface="Aptos Serif" panose="02020604070405020304" pitchFamily="18" charset="0"/>
              </a:rPr>
              <a:t>      </a:t>
            </a:r>
            <a:endParaRPr lang="en-US" sz="400" b="0" i="0" dirty="0">
              <a:solidFill>
                <a:srgbClr val="000000"/>
              </a:solidFill>
              <a:effectLst/>
              <a:cs typeface="Aptos Serif" panose="02020604070405020304" pitchFamily="18" charset="0"/>
            </a:endParaRPr>
          </a:p>
          <a:p>
            <a:pPr lvl="1"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2020:  </a:t>
            </a:r>
            <a:r>
              <a:rPr lang="en-US" b="1" i="0" u="none" strike="noStrike" dirty="0">
                <a:solidFill>
                  <a:srgbClr val="000000"/>
                </a:solidFill>
                <a:effectLst/>
                <a:cs typeface="Aptos Serif" panose="02020604070405020304" pitchFamily="18" charset="0"/>
              </a:rPr>
              <a:t>227</a:t>
            </a:r>
            <a:r>
              <a:rPr lang="en-US"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2021:  </a:t>
            </a:r>
            <a:r>
              <a:rPr lang="en-US" b="1" i="0" u="none" strike="noStrike" dirty="0">
                <a:solidFill>
                  <a:srgbClr val="000000"/>
                </a:solidFill>
                <a:effectLst/>
                <a:cs typeface="Aptos Serif" panose="02020604070405020304" pitchFamily="18" charset="0"/>
              </a:rPr>
              <a:t>320</a:t>
            </a:r>
            <a:r>
              <a:rPr lang="en-US"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2022:  </a:t>
            </a:r>
            <a:r>
              <a:rPr lang="en-US" b="1" i="0" u="none" strike="noStrike" dirty="0">
                <a:solidFill>
                  <a:srgbClr val="000000"/>
                </a:solidFill>
                <a:effectLst/>
                <a:cs typeface="Aptos Serif" panose="02020604070405020304" pitchFamily="18" charset="0"/>
              </a:rPr>
              <a:t>604</a:t>
            </a:r>
            <a:r>
              <a:rPr lang="en-US"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b="0" i="0" u="none" strike="noStrike" dirty="0">
                <a:solidFill>
                  <a:srgbClr val="000000"/>
                </a:solidFill>
                <a:effectLst/>
                <a:cs typeface="Aptos Serif" panose="02020604070405020304" pitchFamily="18" charset="0"/>
              </a:rPr>
              <a:t>2023:  </a:t>
            </a:r>
            <a:r>
              <a:rPr lang="en-US" b="1" i="0" u="none" strike="noStrike" dirty="0">
                <a:solidFill>
                  <a:srgbClr val="000000"/>
                </a:solidFill>
                <a:effectLst/>
                <a:cs typeface="Aptos Serif" panose="02020604070405020304" pitchFamily="18" charset="0"/>
              </a:rPr>
              <a:t>607</a:t>
            </a:r>
            <a:r>
              <a:rPr lang="en-US" b="0" i="0" dirty="0">
                <a:solidFill>
                  <a:srgbClr val="000000"/>
                </a:solidFill>
                <a:effectLst/>
                <a:cs typeface="Aptos Serif" panose="02020604070405020304" pitchFamily="18" charset="0"/>
              </a:rPr>
              <a:t>​</a:t>
            </a:r>
          </a:p>
          <a:p>
            <a:pPr lvl="1" fontAlgn="base">
              <a:lnSpc>
                <a:spcPct val="100000"/>
              </a:lnSpc>
              <a:buFont typeface="Arial" panose="020B0604020202020204" pitchFamily="34" charset="0"/>
              <a:buChar char="•"/>
            </a:pPr>
            <a:r>
              <a:rPr lang="en-US" dirty="0">
                <a:solidFill>
                  <a:srgbClr val="000000"/>
                </a:solidFill>
                <a:cs typeface="Aptos Serif" panose="02020604070405020304" pitchFamily="18" charset="0"/>
              </a:rPr>
              <a:t>2024:  </a:t>
            </a:r>
            <a:r>
              <a:rPr lang="en-US" b="1" dirty="0">
                <a:solidFill>
                  <a:srgbClr val="000000"/>
                </a:solidFill>
                <a:cs typeface="Aptos Serif" panose="02020604070405020304" pitchFamily="18" charset="0"/>
              </a:rPr>
              <a:t>692</a:t>
            </a:r>
            <a:endParaRPr lang="en-US" b="1" i="0" dirty="0">
              <a:solidFill>
                <a:srgbClr val="000000"/>
              </a:solidFill>
              <a:effectLst/>
              <a:cs typeface="Aptos Serif" panose="02020604070405020304" pitchFamily="18" charset="0"/>
            </a:endParaRPr>
          </a:p>
          <a:p>
            <a:endParaRPr lang="en-US" dirty="0"/>
          </a:p>
        </p:txBody>
      </p:sp>
      <p:sp>
        <p:nvSpPr>
          <p:cNvPr id="7" name="Slide Number Placeholder 6">
            <a:extLst>
              <a:ext uri="{FF2B5EF4-FFF2-40B4-BE49-F238E27FC236}">
                <a16:creationId xmlns:a16="http://schemas.microsoft.com/office/drawing/2014/main" id="{3F1F9FB8-E012-5A83-112A-238117368F72}"/>
              </a:ext>
            </a:extLst>
          </p:cNvPr>
          <p:cNvSpPr>
            <a:spLocks noGrp="1"/>
          </p:cNvSpPr>
          <p:nvPr>
            <p:ph type="sldNum" sz="quarter"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25</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72467473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2700FA-7FC1-1E2C-EDFB-D6CA0156C579}"/>
              </a:ext>
            </a:extLst>
          </p:cNvPr>
          <p:cNvSpPr>
            <a:spLocks noGrp="1"/>
          </p:cNvSpPr>
          <p:nvPr>
            <p:ph type="title"/>
          </p:nvPr>
        </p:nvSpPr>
        <p:spPr>
          <a:xfrm>
            <a:off x="609600" y="614443"/>
            <a:ext cx="8331200" cy="1143000"/>
          </a:xfrm>
        </p:spPr>
        <p:txBody>
          <a:bodyPr/>
          <a:lstStyle/>
          <a:p>
            <a:r>
              <a:rPr lang="en-US" dirty="0">
                <a:solidFill>
                  <a:schemeClr val="accent6"/>
                </a:solidFill>
              </a:rPr>
              <a:t>Resources</a:t>
            </a:r>
          </a:p>
        </p:txBody>
      </p:sp>
      <p:sp>
        <p:nvSpPr>
          <p:cNvPr id="3" name="Content Placeholder 2">
            <a:extLst>
              <a:ext uri="{FF2B5EF4-FFF2-40B4-BE49-F238E27FC236}">
                <a16:creationId xmlns:a16="http://schemas.microsoft.com/office/drawing/2014/main" id="{B4FF9CDF-9D1B-A30B-0749-4ABA8ADF7B21}"/>
              </a:ext>
            </a:extLst>
          </p:cNvPr>
          <p:cNvSpPr>
            <a:spLocks noGrp="1"/>
          </p:cNvSpPr>
          <p:nvPr>
            <p:ph idx="1"/>
          </p:nvPr>
        </p:nvSpPr>
        <p:spPr>
          <a:xfrm>
            <a:off x="609600" y="1757443"/>
            <a:ext cx="10972800" cy="4643357"/>
          </a:xfrm>
        </p:spPr>
        <p:txBody>
          <a:bodyPr/>
          <a:lstStyle/>
          <a:p>
            <a:pPr algn="l" rtl="0" fontAlgn="base">
              <a:lnSpc>
                <a:spcPct val="100000"/>
              </a:lnSpc>
              <a:buFont typeface="Arial" panose="020B0604020202020204" pitchFamily="34" charset="0"/>
              <a:buChar char="•"/>
            </a:pPr>
            <a:r>
              <a:rPr lang="en-US" sz="2000" b="0" i="0" u="none" strike="noStrike" dirty="0">
                <a:solidFill>
                  <a:srgbClr val="000000"/>
                </a:solidFill>
                <a:effectLst/>
                <a:cs typeface="Aptos Serif" panose="02020604070405020304" pitchFamily="18" charset="0"/>
              </a:rPr>
              <a:t>Division of Mental Health and Addiction (DMHA)</a:t>
            </a:r>
            <a:r>
              <a:rPr lang="en-US" sz="2000" b="0" i="0" dirty="0">
                <a:solidFill>
                  <a:srgbClr val="000000"/>
                </a:solidFill>
                <a:effectLst/>
                <a:cs typeface="Aptos Serif" panose="02020604070405020304" pitchFamily="18" charset="0"/>
              </a:rPr>
              <a:t>​</a:t>
            </a:r>
          </a:p>
          <a:p>
            <a:pPr lvl="1" fontAlgn="base">
              <a:lnSpc>
                <a:spcPct val="100000"/>
              </a:lnSpc>
            </a:pPr>
            <a:r>
              <a:rPr lang="en-US" sz="1800" b="1" i="0" u="sng" strike="noStrike" dirty="0">
                <a:solidFill>
                  <a:srgbClr val="0563C1"/>
                </a:solidFill>
                <a:effectLst/>
                <a:cs typeface="Aptos Serif" panose="02020604070405020304" pitchFamily="18" charset="0"/>
                <a:hlinkClick r:id="rId2"/>
              </a:rPr>
              <a:t>https://www.in.gov/fssa/dmha/addiction-services/problem-gambling/</a:t>
            </a:r>
            <a:r>
              <a:rPr lang="en-US" sz="1800" b="1"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000" b="0" i="0" u="none" strike="noStrike" dirty="0">
                <a:solidFill>
                  <a:srgbClr val="000000"/>
                </a:solidFill>
                <a:effectLst/>
                <a:cs typeface="Aptos Serif" panose="02020604070405020304" pitchFamily="18" charset="0"/>
              </a:rPr>
              <a:t>Indiana Problem Gambling Awareness Program (IPGAP)</a:t>
            </a:r>
            <a:r>
              <a:rPr lang="en-US" sz="2000" b="0" i="0" dirty="0">
                <a:solidFill>
                  <a:srgbClr val="000000"/>
                </a:solidFill>
                <a:effectLst/>
                <a:cs typeface="Aptos Serif" panose="02020604070405020304" pitchFamily="18" charset="0"/>
              </a:rPr>
              <a:t>​</a:t>
            </a:r>
          </a:p>
          <a:p>
            <a:pPr lvl="1" fontAlgn="base">
              <a:lnSpc>
                <a:spcPct val="100000"/>
              </a:lnSpc>
            </a:pPr>
            <a:r>
              <a:rPr lang="en-US" sz="1800" b="1" i="0" u="sng" strike="noStrike" dirty="0">
                <a:solidFill>
                  <a:srgbClr val="0563C1"/>
                </a:solidFill>
                <a:effectLst/>
                <a:cs typeface="Aptos Serif" panose="02020604070405020304" pitchFamily="18" charset="0"/>
                <a:hlinkClick r:id="rId3"/>
              </a:rPr>
              <a:t>https://ipgap.indiana.edu/</a:t>
            </a:r>
            <a:r>
              <a:rPr lang="en-US" sz="1800" b="1"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000" b="0" i="0" u="none" strike="noStrike" dirty="0">
                <a:solidFill>
                  <a:srgbClr val="000000"/>
                </a:solidFill>
                <a:effectLst/>
                <a:cs typeface="Aptos Serif" panose="02020604070405020304" pitchFamily="18" charset="0"/>
              </a:rPr>
              <a:t>National Council on Problem Gambling</a:t>
            </a:r>
            <a:r>
              <a:rPr lang="en-US" sz="2000" b="0" i="0" dirty="0">
                <a:solidFill>
                  <a:srgbClr val="000000"/>
                </a:solidFill>
                <a:effectLst/>
                <a:cs typeface="Aptos Serif" panose="02020604070405020304" pitchFamily="18" charset="0"/>
              </a:rPr>
              <a:t>​</a:t>
            </a:r>
          </a:p>
          <a:p>
            <a:pPr lvl="1" fontAlgn="base">
              <a:lnSpc>
                <a:spcPct val="100000"/>
              </a:lnSpc>
            </a:pPr>
            <a:r>
              <a:rPr lang="en-US" sz="1800" b="1" i="0" u="sng" strike="noStrike" dirty="0">
                <a:solidFill>
                  <a:srgbClr val="0563C1"/>
                </a:solidFill>
                <a:effectLst/>
                <a:cs typeface="Aptos Serif" panose="02020604070405020304" pitchFamily="18" charset="0"/>
                <a:hlinkClick r:id="rId4"/>
              </a:rPr>
              <a:t>www.ncpgambling.org</a:t>
            </a:r>
            <a:r>
              <a:rPr lang="en-US" sz="1800" b="1"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000" b="0" i="0" u="none" strike="noStrike" dirty="0">
                <a:solidFill>
                  <a:srgbClr val="000000"/>
                </a:solidFill>
                <a:effectLst/>
                <a:cs typeface="Aptos Serif" panose="02020604070405020304" pitchFamily="18" charset="0"/>
              </a:rPr>
              <a:t>Gamblers Anonymous</a:t>
            </a:r>
            <a:r>
              <a:rPr lang="en-US" sz="2000" b="0" i="0" dirty="0">
                <a:solidFill>
                  <a:srgbClr val="000000"/>
                </a:solidFill>
                <a:effectLst/>
                <a:cs typeface="Aptos Serif" panose="02020604070405020304" pitchFamily="18" charset="0"/>
              </a:rPr>
              <a:t>​</a:t>
            </a:r>
          </a:p>
          <a:p>
            <a:pPr lvl="1" fontAlgn="base">
              <a:lnSpc>
                <a:spcPct val="100000"/>
              </a:lnSpc>
            </a:pPr>
            <a:r>
              <a:rPr lang="en-US" sz="1800" b="1" i="0" u="sng" strike="noStrike" dirty="0">
                <a:solidFill>
                  <a:srgbClr val="0563C1"/>
                </a:solidFill>
                <a:effectLst/>
                <a:cs typeface="Aptos Serif" panose="02020604070405020304" pitchFamily="18" charset="0"/>
                <a:hlinkClick r:id="rId5"/>
              </a:rPr>
              <a:t>www.gamblersanonymous.org</a:t>
            </a:r>
            <a:r>
              <a:rPr lang="en-US" sz="1800" b="1" i="0" dirty="0">
                <a:solidFill>
                  <a:srgbClr val="000000"/>
                </a:solidFill>
                <a:effectLst/>
                <a:cs typeface="Aptos Serif" panose="02020604070405020304" pitchFamily="18" charset="0"/>
              </a:rPr>
              <a:t>​</a:t>
            </a:r>
          </a:p>
          <a:p>
            <a:pPr algn="l" rtl="0" fontAlgn="base">
              <a:lnSpc>
                <a:spcPct val="100000"/>
              </a:lnSpc>
              <a:buFont typeface="Arial" panose="020B0604020202020204" pitchFamily="34" charset="0"/>
              <a:buChar char="•"/>
            </a:pPr>
            <a:r>
              <a:rPr lang="en-US" sz="2000" b="0" i="0" u="none" strike="noStrike" dirty="0">
                <a:solidFill>
                  <a:srgbClr val="000000"/>
                </a:solidFill>
                <a:effectLst/>
                <a:cs typeface="Aptos Serif" panose="02020604070405020304" pitchFamily="18" charset="0"/>
              </a:rPr>
              <a:t>Indiana Gaming Commission</a:t>
            </a:r>
            <a:r>
              <a:rPr lang="en-US" sz="2000" b="0" i="0" dirty="0">
                <a:solidFill>
                  <a:srgbClr val="000000"/>
                </a:solidFill>
                <a:effectLst/>
                <a:cs typeface="Aptos Serif" panose="02020604070405020304" pitchFamily="18" charset="0"/>
              </a:rPr>
              <a:t>​</a:t>
            </a:r>
          </a:p>
          <a:p>
            <a:pPr lvl="1" fontAlgn="base">
              <a:lnSpc>
                <a:spcPct val="100000"/>
              </a:lnSpc>
            </a:pPr>
            <a:r>
              <a:rPr lang="en-US" sz="1800" b="1" i="0" u="sng" strike="noStrike" dirty="0">
                <a:solidFill>
                  <a:srgbClr val="0563C1"/>
                </a:solidFill>
                <a:effectLst/>
                <a:cs typeface="Aptos Serif" panose="02020604070405020304" pitchFamily="18" charset="0"/>
                <a:hlinkClick r:id="rId6"/>
              </a:rPr>
              <a:t>https://www.in.gov/igc/</a:t>
            </a:r>
            <a:r>
              <a:rPr lang="en-US" sz="1800" b="1" i="0" dirty="0">
                <a:solidFill>
                  <a:srgbClr val="000000"/>
                </a:solidFill>
                <a:effectLst/>
                <a:cs typeface="Aptos Serif" panose="02020604070405020304" pitchFamily="18" charset="0"/>
              </a:rPr>
              <a:t>​</a:t>
            </a:r>
          </a:p>
          <a:p>
            <a:pPr algn="l" rtl="0" fontAlgn="base">
              <a:lnSpc>
                <a:spcPct val="100000"/>
              </a:lnSpc>
            </a:pPr>
            <a:r>
              <a:rPr lang="en-US" sz="2000" b="0" i="0" u="none" strike="noStrike" dirty="0">
                <a:solidFill>
                  <a:srgbClr val="000000"/>
                </a:solidFill>
                <a:effectLst/>
                <a:cs typeface="Aptos Serif" panose="02020604070405020304" pitchFamily="18" charset="0"/>
              </a:rPr>
              <a:t>Indiana Council on Problem Gambling</a:t>
            </a:r>
            <a:endParaRPr lang="en-US" sz="2000" u="none" strike="noStrike" dirty="0">
              <a:solidFill>
                <a:srgbClr val="000000"/>
              </a:solidFill>
              <a:cs typeface="Aptos Serif" panose="02020604070405020304" pitchFamily="18" charset="0"/>
            </a:endParaRPr>
          </a:p>
          <a:p>
            <a:pPr lvl="1" fontAlgn="base"/>
            <a:r>
              <a:rPr lang="en-US" sz="1800" b="1" i="0" u="sng" strike="noStrike" dirty="0">
                <a:solidFill>
                  <a:srgbClr val="0563C1"/>
                </a:solidFill>
                <a:effectLst/>
                <a:cs typeface="Aptos Serif" panose="02020604070405020304" pitchFamily="18" charset="0"/>
                <a:hlinkClick r:id="rId7"/>
              </a:rPr>
              <a:t>https://indianaproblemgambling.org</a:t>
            </a:r>
            <a:br>
              <a:rPr lang="en-US" sz="1600" b="0" i="0" dirty="0">
                <a:solidFill>
                  <a:srgbClr val="000000"/>
                </a:solidFill>
                <a:effectLst/>
                <a:cs typeface="Aptos Serif" panose="02020604070405020304" pitchFamily="18" charset="0"/>
              </a:rPr>
            </a:br>
            <a:endParaRPr lang="en-US" sz="1400" b="0" i="0" dirty="0">
              <a:solidFill>
                <a:srgbClr val="000000"/>
              </a:solidFill>
              <a:effectLst/>
              <a:cs typeface="Aptos Serif" panose="02020604070405020304" pitchFamily="18" charset="0"/>
            </a:endParaRPr>
          </a:p>
          <a:p>
            <a:endParaRPr lang="en-US" dirty="0"/>
          </a:p>
        </p:txBody>
      </p:sp>
      <p:sp>
        <p:nvSpPr>
          <p:cNvPr id="4" name="Slide Number Placeholder 3">
            <a:extLst>
              <a:ext uri="{FF2B5EF4-FFF2-40B4-BE49-F238E27FC236}">
                <a16:creationId xmlns:a16="http://schemas.microsoft.com/office/drawing/2014/main" id="{717CBBDF-33E2-F052-00A4-8BF499E9BFA3}"/>
              </a:ext>
            </a:extLst>
          </p:cNvPr>
          <p:cNvSpPr>
            <a:spLocks noGrp="1"/>
          </p:cNvSpPr>
          <p:nvPr>
            <p:ph type="sldNum" sz="quarter" idx="4"/>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26</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Tree>
    <p:extLst>
      <p:ext uri="{BB962C8B-B14F-4D97-AF65-F5344CB8AC3E}">
        <p14:creationId xmlns:p14="http://schemas.microsoft.com/office/powerpoint/2010/main" val="3349954358"/>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129E5E65-C906-DA22-6365-5846E2627346}"/>
              </a:ext>
            </a:extLst>
          </p:cNvPr>
          <p:cNvSpPr>
            <a:spLocks noGrp="1"/>
          </p:cNvSpPr>
          <p:nvPr>
            <p:ph type="sldNum" sz="quarter" idx="4"/>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27</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pic>
        <p:nvPicPr>
          <p:cNvPr id="5" name="Picture 2">
            <a:extLst>
              <a:ext uri="{FF2B5EF4-FFF2-40B4-BE49-F238E27FC236}">
                <a16:creationId xmlns:a16="http://schemas.microsoft.com/office/drawing/2014/main" id="{B28FA1C9-6DC2-CC9C-F28A-E1FDA4A97C3F}"/>
              </a:ext>
            </a:extLst>
          </p:cNvPr>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2514600" y="1066800"/>
            <a:ext cx="6400800" cy="5334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1896848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FA9D1B-0156-38C0-3C1F-09776E306AFE}"/>
              </a:ext>
            </a:extLst>
          </p:cNvPr>
          <p:cNvSpPr>
            <a:spLocks noGrp="1"/>
          </p:cNvSpPr>
          <p:nvPr>
            <p:ph type="title"/>
          </p:nvPr>
        </p:nvSpPr>
        <p:spPr>
          <a:xfrm>
            <a:off x="609600" y="844822"/>
            <a:ext cx="10972800" cy="1143000"/>
          </a:xfrm>
        </p:spPr>
        <p:txBody>
          <a:bodyPr/>
          <a:lstStyle/>
          <a:p>
            <a:r>
              <a:rPr lang="en-US" dirty="0">
                <a:solidFill>
                  <a:schemeClr val="accent6"/>
                </a:solidFill>
              </a:rPr>
              <a:t>Thank you!</a:t>
            </a:r>
          </a:p>
        </p:txBody>
      </p:sp>
      <p:sp>
        <p:nvSpPr>
          <p:cNvPr id="7" name="Slide Number Placeholder 6">
            <a:extLst>
              <a:ext uri="{FF2B5EF4-FFF2-40B4-BE49-F238E27FC236}">
                <a16:creationId xmlns:a16="http://schemas.microsoft.com/office/drawing/2014/main" id="{6491EC51-35B1-3239-7E56-77690B3E9481}"/>
              </a:ext>
            </a:extLst>
          </p:cNvPr>
          <p:cNvSpPr>
            <a:spLocks noGrp="1"/>
          </p:cNvSpPr>
          <p:nvPr>
            <p:ph type="sldNum" sz="quarter"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4F666A87-0DF7-4A5C-B8B2-4E7F7417BA6B}" type="slidenum">
              <a:rPr kumimoji="0" lang="en-US" sz="1200" b="1" i="0" u="none" strike="noStrike" kern="1200" cap="none" spc="0" normalizeH="0" baseline="0" noProof="0" smtClean="0">
                <a:ln>
                  <a:noFill/>
                </a:ln>
                <a:solidFill>
                  <a:prstClr val="black"/>
                </a:solidFill>
                <a:effectLst/>
                <a:uLnTx/>
                <a:uFillTx/>
                <a:latin typeface="Aptos" panose="020B0004020202020204" pitchFamily="34" charset="0"/>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28</a:t>
            </a:fld>
            <a:endParaRPr kumimoji="0" lang="en-US" sz="1200" b="1" i="0" u="none" strike="noStrike" kern="1200" cap="none" spc="0" normalizeH="0" baseline="0" noProof="0" dirty="0">
              <a:ln>
                <a:noFill/>
              </a:ln>
              <a:solidFill>
                <a:prstClr val="black"/>
              </a:solidFill>
              <a:effectLst/>
              <a:uLnTx/>
              <a:uFillTx/>
              <a:latin typeface="Aptos" panose="020B0004020202020204" pitchFamily="34" charset="0"/>
              <a:ea typeface="+mn-ea"/>
              <a:cs typeface="+mn-cs"/>
            </a:endParaRPr>
          </a:p>
        </p:txBody>
      </p:sp>
      <p:sp>
        <p:nvSpPr>
          <p:cNvPr id="9" name="TextBox 8">
            <a:extLst>
              <a:ext uri="{FF2B5EF4-FFF2-40B4-BE49-F238E27FC236}">
                <a16:creationId xmlns:a16="http://schemas.microsoft.com/office/drawing/2014/main" id="{6CFB4A06-7F16-24F5-CD42-835ACE1CF16F}"/>
              </a:ext>
            </a:extLst>
          </p:cNvPr>
          <p:cNvSpPr txBox="1"/>
          <p:nvPr/>
        </p:nvSpPr>
        <p:spPr>
          <a:xfrm>
            <a:off x="228600" y="2234359"/>
            <a:ext cx="5486400" cy="2477601"/>
          </a:xfrm>
          <a:prstGeom prst="rect">
            <a:avLst/>
          </a:prstGeom>
          <a:noFill/>
        </p:spPr>
        <p:txBody>
          <a:bodyPr wrap="square">
            <a:spAutoFit/>
          </a:bodyPr>
          <a:lstStyle/>
          <a:p>
            <a:pPr marL="0" marR="0" lvl="0" indent="0" algn="l" defTabSz="914400" rtl="0" eaLnBrk="1" fontAlgn="base"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Larry Long</a:t>
            </a:r>
            <a:br>
              <a:rPr kumimoji="0" lang="en-US" sz="20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Director – Disordered</a:t>
            </a:r>
            <a:r>
              <a:rPr kumimoji="0" lang="en-US" sz="8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 </a:t>
            </a: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a:t>
            </a:r>
            <a:r>
              <a:rPr kumimoji="0" lang="en-US" sz="8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 </a:t>
            </a: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Problem Gambling Services​</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Division of Mental Health &amp; Addiction​</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Indiana Family &amp; Social Service Administration​</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402 W. Washington St., Room W353​</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Indianapolis, IN 46204​</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(317) 232-7891​</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1" i="0" u="sng" strike="noStrike" kern="1200" cap="none" spc="0" normalizeH="0" baseline="0" noProof="0" dirty="0">
                <a:ln>
                  <a:noFill/>
                </a:ln>
                <a:solidFill>
                  <a:srgbClr val="0563C1"/>
                </a:solidFill>
                <a:effectLst/>
                <a:uLnTx/>
                <a:uFillTx/>
                <a:latin typeface="Aptos Serif" panose="02020604070405020304" pitchFamily="18" charset="0"/>
                <a:cs typeface="Aptos Serif" panose="02020604070405020304" pitchFamily="18" charset="0"/>
                <a:hlinkClick r:id="rId2"/>
              </a:rPr>
              <a:t>John.Long@fssa.IN.gov</a:t>
            </a: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400" b="1" i="0" u="sng" strike="noStrike" kern="1200" cap="none" spc="0" normalizeH="0" baseline="0" noProof="0" dirty="0">
                <a:ln>
                  <a:noFill/>
                </a:ln>
                <a:solidFill>
                  <a:srgbClr val="0563C1"/>
                </a:solidFill>
                <a:effectLst/>
                <a:uLnTx/>
                <a:uFillTx/>
                <a:latin typeface="Aptos Serif" panose="02020604070405020304" pitchFamily="18" charset="0"/>
                <a:cs typeface="Aptos Serif" panose="02020604070405020304" pitchFamily="18" charset="0"/>
                <a:hlinkClick r:id="rId3"/>
              </a:rPr>
              <a:t>www.in.gov/fssa/dmha/addiction-services/problem-gambling</a:t>
            </a:r>
            <a:r>
              <a:rPr kumimoji="0" lang="en-US" sz="16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 </a:t>
            </a:r>
          </a:p>
        </p:txBody>
      </p:sp>
      <p:sp>
        <p:nvSpPr>
          <p:cNvPr id="11" name="TextBox 10">
            <a:extLst>
              <a:ext uri="{FF2B5EF4-FFF2-40B4-BE49-F238E27FC236}">
                <a16:creationId xmlns:a16="http://schemas.microsoft.com/office/drawing/2014/main" id="{33594A03-EF79-C89A-A848-54FD4911AD60}"/>
              </a:ext>
            </a:extLst>
          </p:cNvPr>
          <p:cNvSpPr txBox="1"/>
          <p:nvPr/>
        </p:nvSpPr>
        <p:spPr>
          <a:xfrm>
            <a:off x="6096000" y="2234359"/>
            <a:ext cx="6096000" cy="2462213"/>
          </a:xfrm>
          <a:prstGeom prst="rect">
            <a:avLst/>
          </a:prstGeom>
          <a:noFill/>
        </p:spPr>
        <p:txBody>
          <a:bodyPr wrap="square">
            <a:spAutoFit/>
          </a:bodyPr>
          <a:lstStyle/>
          <a:p>
            <a:pPr marL="0" marR="0" lvl="0" indent="0" algn="l" defTabSz="914400" rtl="0" eaLnBrk="1" fontAlgn="base"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Dawnya Mercado</a:t>
            </a:r>
            <a:br>
              <a:rPr kumimoji="0" lang="en-US" sz="20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Program Manager – Disordered</a:t>
            </a:r>
            <a:r>
              <a:rPr kumimoji="0" lang="en-US" sz="8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 </a:t>
            </a: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a:t>
            </a:r>
            <a:r>
              <a:rPr kumimoji="0" lang="en-US" sz="8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 </a:t>
            </a: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Problem Gambling Services​</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Division of Mental Health &amp; Addiction​</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Indiana Family &amp; Social Service Administration​</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402 W. Washington St., Room W353​</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Indianapolis, IN 46204​</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(317) 954-1082​</a:t>
            </a:r>
            <a:br>
              <a:rPr kumimoji="0" lang="en-US" sz="17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700" b="1" i="0" u="none" strike="noStrike" kern="1200" cap="none" spc="0" normalizeH="0" baseline="0" noProof="0" dirty="0">
                <a:ln>
                  <a:noFill/>
                </a:ln>
                <a:solidFill>
                  <a:srgbClr val="0070C0"/>
                </a:solidFill>
                <a:effectLst/>
                <a:uLnTx/>
                <a:uFillTx/>
                <a:latin typeface="Aptos Serif" panose="02020604070405020304" pitchFamily="18" charset="0"/>
                <a:cs typeface="Aptos Serif" panose="02020604070405020304" pitchFamily="18" charset="0"/>
                <a:hlinkClick r:id="rId4"/>
              </a:rPr>
              <a:t>Dawnya.Mercado@fssa.IN.gov</a:t>
            </a:r>
            <a:r>
              <a:rPr kumimoji="0" lang="en-US" sz="1700" b="1" i="0" u="none" strike="noStrike" kern="1200" cap="none" spc="0" normalizeH="0" baseline="0" noProof="0" dirty="0">
                <a:ln>
                  <a:noFill/>
                </a:ln>
                <a:solidFill>
                  <a:srgbClr val="0070C0"/>
                </a:solidFill>
                <a:effectLst/>
                <a:uLnTx/>
                <a:uFillTx/>
                <a:latin typeface="Aptos Serif" panose="02020604070405020304" pitchFamily="18" charset="0"/>
                <a:cs typeface="Aptos Serif" panose="02020604070405020304" pitchFamily="18" charset="0"/>
              </a:rPr>
              <a:t> </a:t>
            </a:r>
            <a:r>
              <a:rPr kumimoji="0" lang="en-US" sz="16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t>​</a:t>
            </a:r>
            <a:br>
              <a:rPr kumimoji="0" lang="en-US" sz="16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rPr>
            </a:br>
            <a:r>
              <a:rPr kumimoji="0" lang="en-US" sz="1400" b="1" i="0" u="sng" strike="noStrike" kern="1200" cap="none" spc="0" normalizeH="0" baseline="0" noProof="0" dirty="0">
                <a:ln>
                  <a:noFill/>
                </a:ln>
                <a:solidFill>
                  <a:srgbClr val="0563C1"/>
                </a:solidFill>
                <a:effectLst/>
                <a:uLnTx/>
                <a:uFillTx/>
                <a:latin typeface="Aptos Serif" panose="02020604070405020304" pitchFamily="18" charset="0"/>
                <a:cs typeface="Aptos Serif" panose="02020604070405020304" pitchFamily="18" charset="0"/>
                <a:hlinkClick r:id="rId3"/>
              </a:rPr>
              <a:t>www.in.gov/fssa/dmha/addiction-services/problem-gambling</a:t>
            </a:r>
            <a:endParaRPr kumimoji="0" lang="en-US" sz="1400" b="0" i="0" u="none" strike="noStrike" kern="1200" cap="none" spc="0" normalizeH="0" baseline="0" noProof="0" dirty="0">
              <a:ln>
                <a:noFill/>
              </a:ln>
              <a:solidFill>
                <a:srgbClr val="000000"/>
              </a:solidFill>
              <a:effectLst/>
              <a:uLnTx/>
              <a:uFillTx/>
              <a:latin typeface="Aptos Serif" panose="02020604070405020304" pitchFamily="18" charset="0"/>
              <a:cs typeface="Aptos Serif" panose="02020604070405020304" pitchFamily="18" charset="0"/>
            </a:endParaRPr>
          </a:p>
        </p:txBody>
      </p:sp>
    </p:spTree>
    <p:extLst>
      <p:ext uri="{BB962C8B-B14F-4D97-AF65-F5344CB8AC3E}">
        <p14:creationId xmlns:p14="http://schemas.microsoft.com/office/powerpoint/2010/main" val="154089042"/>
      </p:ext>
    </p:extLst>
  </p:cSld>
  <p:clrMapOvr>
    <a:masterClrMapping/>
  </p:clrMapOvr>
</p:sld>
</file>

<file path=ppt/theme/theme1.xml><?xml version="1.0" encoding="utf-8"?>
<a:theme xmlns:a="http://schemas.openxmlformats.org/drawingml/2006/main" name="1_FSSA-Style3">
  <a:themeElements>
    <a:clrScheme name="FSSA">
      <a:dk1>
        <a:sysClr val="windowText" lastClr="000000"/>
      </a:dk1>
      <a:lt1>
        <a:sysClr val="window" lastClr="FFFFFF"/>
      </a:lt1>
      <a:dk2>
        <a:srgbClr val="44546A"/>
      </a:dk2>
      <a:lt2>
        <a:srgbClr val="E7E6E6"/>
      </a:lt2>
      <a:accent1>
        <a:srgbClr val="008C5B"/>
      </a:accent1>
      <a:accent2>
        <a:srgbClr val="265F92"/>
      </a:accent2>
      <a:accent3>
        <a:srgbClr val="77787B"/>
      </a:accent3>
      <a:accent4>
        <a:srgbClr val="BED738"/>
      </a:accent4>
      <a:accent5>
        <a:srgbClr val="FFD100"/>
      </a:accent5>
      <a:accent6>
        <a:srgbClr val="002E6D"/>
      </a:accent6>
      <a:hlink>
        <a:srgbClr val="0563C1"/>
      </a:hlink>
      <a:folHlink>
        <a:srgbClr val="954F72"/>
      </a:folHlink>
    </a:clrScheme>
    <a:fontScheme name="FSSA">
      <a:majorFont>
        <a:latin typeface="Trebuchet MS"/>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txDef>
      <a:spPr/>
      <a:bodyPr vert="horz" lIns="91440" tIns="45720" rIns="91440" bIns="45720" rtlCol="0" anchor="ctr">
        <a:noAutofit/>
      </a:bodyPr>
      <a:lstStyle>
        <a:defPPr algn="r">
          <a:defRPr sz="3600" b="0" dirty="0" smtClean="0">
            <a:solidFill>
              <a:schemeClr val="tx1"/>
            </a:solidFill>
          </a:defRPr>
        </a:defPPr>
      </a:lstStyle>
    </a:txDef>
  </a:objectDefaults>
  <a:extraClrSchemeLst/>
  <a:extLst>
    <a:ext uri="{05A4C25C-085E-4340-85A3-A5531E510DB2}">
      <thm15:themeFamily xmlns:thm15="http://schemas.microsoft.com/office/thememl/2012/main" name="fssa-style-02" id="{6D705E1F-F56C-4005-82E0-3AB2BF59F427}" vid="{41F2AE01-9F9E-4A74-A83E-564CCAB16962}"/>
    </a:ext>
  </a:extLst>
</a:theme>
</file>

<file path=ppt/theme/theme2.xml><?xml version="1.0" encoding="utf-8"?>
<a:theme xmlns:a="http://schemas.openxmlformats.org/drawingml/2006/main" name="2_FSSA-Style3">
  <a:themeElements>
    <a:clrScheme name="FSSA">
      <a:dk1>
        <a:sysClr val="windowText" lastClr="000000"/>
      </a:dk1>
      <a:lt1>
        <a:sysClr val="window" lastClr="FFFFFF"/>
      </a:lt1>
      <a:dk2>
        <a:srgbClr val="44546A"/>
      </a:dk2>
      <a:lt2>
        <a:srgbClr val="E7E6E6"/>
      </a:lt2>
      <a:accent1>
        <a:srgbClr val="008C5B"/>
      </a:accent1>
      <a:accent2>
        <a:srgbClr val="265F92"/>
      </a:accent2>
      <a:accent3>
        <a:srgbClr val="77787B"/>
      </a:accent3>
      <a:accent4>
        <a:srgbClr val="BED738"/>
      </a:accent4>
      <a:accent5>
        <a:srgbClr val="FFD100"/>
      </a:accent5>
      <a:accent6>
        <a:srgbClr val="002E6D"/>
      </a:accent6>
      <a:hlink>
        <a:srgbClr val="0563C1"/>
      </a:hlink>
      <a:folHlink>
        <a:srgbClr val="954F72"/>
      </a:folHlink>
    </a:clrScheme>
    <a:fontScheme name="FSSA">
      <a:majorFont>
        <a:latin typeface="Trebuchet MS"/>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txDef>
      <a:spPr/>
      <a:bodyPr vert="horz" lIns="91440" tIns="45720" rIns="91440" bIns="45720" rtlCol="0" anchor="ctr">
        <a:noAutofit/>
      </a:bodyPr>
      <a:lstStyle>
        <a:defPPr algn="r">
          <a:defRPr sz="3600" b="0" dirty="0" smtClean="0">
            <a:solidFill>
              <a:schemeClr val="tx1"/>
            </a:solidFill>
          </a:defRPr>
        </a:defPPr>
      </a:lstStyle>
    </a:txDef>
  </a:objectDefaults>
  <a:extraClrSchemeLst/>
  <a:extLst>
    <a:ext uri="{05A4C25C-085E-4340-85A3-A5531E510DB2}">
      <thm15:themeFamily xmlns:thm15="http://schemas.microsoft.com/office/thememl/2012/main" name="fssa-style-02" id="{6D705E1F-F56C-4005-82E0-3AB2BF59F427}" vid="{A235E759-D664-4920-BA51-7B2C34B1EB5A}"/>
    </a:ext>
  </a:extLst>
</a:theme>
</file>

<file path=ppt/theme/theme3.xml><?xml version="1.0" encoding="utf-8"?>
<a:theme xmlns:a="http://schemas.openxmlformats.org/drawingml/2006/main" name="FSSA-Style3">
  <a:themeElements>
    <a:clrScheme name="FSSA">
      <a:dk1>
        <a:sysClr val="windowText" lastClr="000000"/>
      </a:dk1>
      <a:lt1>
        <a:sysClr val="window" lastClr="FFFFFF"/>
      </a:lt1>
      <a:dk2>
        <a:srgbClr val="44546A"/>
      </a:dk2>
      <a:lt2>
        <a:srgbClr val="E7E6E6"/>
      </a:lt2>
      <a:accent1>
        <a:srgbClr val="008C5B"/>
      </a:accent1>
      <a:accent2>
        <a:srgbClr val="265F92"/>
      </a:accent2>
      <a:accent3>
        <a:srgbClr val="77787B"/>
      </a:accent3>
      <a:accent4>
        <a:srgbClr val="BED738"/>
      </a:accent4>
      <a:accent5>
        <a:srgbClr val="FFD100"/>
      </a:accent5>
      <a:accent6>
        <a:srgbClr val="002E6D"/>
      </a:accent6>
      <a:hlink>
        <a:srgbClr val="0563C1"/>
      </a:hlink>
      <a:folHlink>
        <a:srgbClr val="954F72"/>
      </a:folHlink>
    </a:clrScheme>
    <a:fontScheme name="FSSA">
      <a:majorFont>
        <a:latin typeface="Trebuchet MS"/>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txDef>
      <a:spPr/>
      <a:bodyPr vert="horz" lIns="91440" tIns="45720" rIns="91440" bIns="45720" rtlCol="0" anchor="ctr">
        <a:noAutofit/>
      </a:bodyPr>
      <a:lstStyle>
        <a:defPPr algn="r">
          <a:defRPr sz="3600" b="0" dirty="0" smtClean="0">
            <a:solidFill>
              <a:schemeClr val="tx1"/>
            </a:solidFill>
          </a:defRPr>
        </a:defPPr>
      </a:lstStyle>
    </a:txDef>
  </a:objectDefaults>
  <a:extraClrSchemeLst/>
  <a:extLst>
    <a:ext uri="{05A4C25C-085E-4340-85A3-A5531E510DB2}">
      <thm15:themeFamily xmlns:thm15="http://schemas.microsoft.com/office/thememl/2012/main" name="fssa-style-02" id="{6D705E1F-F56C-4005-82E0-3AB2BF59F427}" vid="{14FBC3B4-E75B-4379-BDB6-9B9FE6595C8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5A498490C551CC41A20B7E2B3FADECC9" ma:contentTypeVersion="3" ma:contentTypeDescription="Create a new document." ma:contentTypeScope="" ma:versionID="7ac9a017c0ca31dbc4d12fc73e2c84eb">
  <xsd:schema xmlns:xsd="http://www.w3.org/2001/XMLSchema" xmlns:xs="http://www.w3.org/2001/XMLSchema" xmlns:p="http://schemas.microsoft.com/office/2006/metadata/properties" xmlns:ns1="http://schemas.microsoft.com/sharepoint/v3" targetNamespace="http://schemas.microsoft.com/office/2006/metadata/properties" ma:root="true" ma:fieldsID="3cc0ea3fa8f52873386242d9791a58d5" ns1:_="">
    <xsd:import namespace="http://schemas.microsoft.com/sharepoint/v3"/>
    <xsd:element name="properties">
      <xsd:complexType>
        <xsd:sequence>
          <xsd:element name="documentManagement">
            <xsd:complexType>
              <xsd:all>
                <xsd:element ref="ns1:PublishingStartDate" minOccurs="0"/>
                <xsd:element ref="ns1:PublishingExpirationDat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internalName="PublishingStartDate">
      <xsd:simpleType>
        <xsd:restriction base="dms:Unknown"/>
      </xsd:simpleType>
    </xsd:element>
    <xsd:element name="PublishingExpirationDate" ma:index="9" nillable="true" ma:displayName="Scheduling End Date" ma:internalName="PublishingExpirationDate">
      <xsd:simpleType>
        <xsd:restriction base="dms:Unknow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Management>
</p:properties>
</file>

<file path=customXml/itemProps1.xml><?xml version="1.0" encoding="utf-8"?>
<ds:datastoreItem xmlns:ds="http://schemas.openxmlformats.org/officeDocument/2006/customXml" ds:itemID="{9DA33BAC-8770-453D-BF5D-A79D3693F79A}">
  <ds:schemaRefs>
    <ds:schemaRef ds:uri="http://schemas.microsoft.com/sharepoint/v3/contenttype/forms"/>
  </ds:schemaRefs>
</ds:datastoreItem>
</file>

<file path=customXml/itemProps2.xml><?xml version="1.0" encoding="utf-8"?>
<ds:datastoreItem xmlns:ds="http://schemas.openxmlformats.org/officeDocument/2006/customXml" ds:itemID="{74B8E344-B020-44A0-819E-B6860E61DA75}">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microsoft.com/sharepoint/v3"/>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F9FA2B5A-33BC-49F9-876B-699E3E467060}">
  <ds:schemaRefs>
    <ds:schemaRef ds:uri="http://schemas.openxmlformats.org/package/2006/metadata/core-properties"/>
    <ds:schemaRef ds:uri="http://schemas.microsoft.com/office/2006/documentManagement/types"/>
    <ds:schemaRef ds:uri="http://schemas.microsoft.com/office/infopath/2007/PartnerControls"/>
    <ds:schemaRef ds:uri="http://purl.org/dc/dcmitype/"/>
    <ds:schemaRef ds:uri="http://www.w3.org/XML/1998/namespace"/>
    <ds:schemaRef ds:uri="http://purl.org/dc/terms/"/>
    <ds:schemaRef ds:uri="http://schemas.microsoft.com/sharepoint/v3"/>
    <ds:schemaRef ds:uri="http://schemas.microsoft.com/office/2006/metadata/properties"/>
    <ds:schemaRef ds:uri="http://purl.org/dc/elements/1.1/"/>
  </ds:schemaRefs>
</ds:datastoreItem>
</file>

<file path=docMetadata/LabelInfo.xml><?xml version="1.0" encoding="utf-8"?>
<clbl:labelList xmlns:clbl="http://schemas.microsoft.com/office/2020/mipLabelMetadata">
  <clbl:label id="{2199bfba-a409-4f13-b0c4-18b45933d88d}" enabled="0" method="" siteId="{2199bfba-a409-4f13-b0c4-18b45933d88d}" removed="1"/>
</clbl:labelList>
</file>

<file path=docProps/app.xml><?xml version="1.0" encoding="utf-8"?>
<Properties xmlns="http://schemas.openxmlformats.org/officeDocument/2006/extended-properties" xmlns:vt="http://schemas.openxmlformats.org/officeDocument/2006/docPropsVTypes">
  <Template>fssa-style-02</Template>
  <TotalTime>8733</TotalTime>
  <Words>2795</Words>
  <Application>Microsoft Office PowerPoint</Application>
  <PresentationFormat>Widescreen</PresentationFormat>
  <Paragraphs>360</Paragraphs>
  <Slides>28</Slides>
  <Notes>14</Notes>
  <HiddenSlides>0</HiddenSlides>
  <MMClips>0</MMClips>
  <ScaleCrop>false</ScaleCrop>
  <HeadingPairs>
    <vt:vector size="6" baseType="variant">
      <vt:variant>
        <vt:lpstr>Fonts Used</vt:lpstr>
      </vt:variant>
      <vt:variant>
        <vt:i4>11</vt:i4>
      </vt:variant>
      <vt:variant>
        <vt:lpstr>Theme</vt:lpstr>
      </vt:variant>
      <vt:variant>
        <vt:i4>3</vt:i4>
      </vt:variant>
      <vt:variant>
        <vt:lpstr>Slide Titles</vt:lpstr>
      </vt:variant>
      <vt:variant>
        <vt:i4>28</vt:i4>
      </vt:variant>
    </vt:vector>
  </HeadingPairs>
  <TitlesOfParts>
    <vt:vector size="42" baseType="lpstr">
      <vt:lpstr>Aptos</vt:lpstr>
      <vt:lpstr>Aptos Serif</vt:lpstr>
      <vt:lpstr>Arial</vt:lpstr>
      <vt:lpstr>Calibri</vt:lpstr>
      <vt:lpstr>Constantia</vt:lpstr>
      <vt:lpstr>Courier New</vt:lpstr>
      <vt:lpstr>General Sans</vt:lpstr>
      <vt:lpstr>Proxima Nova</vt:lpstr>
      <vt:lpstr>Roboto</vt:lpstr>
      <vt:lpstr>Times New Roman</vt:lpstr>
      <vt:lpstr>Wingdings</vt:lpstr>
      <vt:lpstr>1_FSSA-Style3</vt:lpstr>
      <vt:lpstr>2_FSSA-Style3</vt:lpstr>
      <vt:lpstr>FSSA-Style3</vt:lpstr>
      <vt:lpstr>Problem Gambling            The Hidden Addiction</vt:lpstr>
      <vt:lpstr>What is Gambling?</vt:lpstr>
      <vt:lpstr>Ways to Gamble Include:</vt:lpstr>
      <vt:lpstr>Why do people gamble? </vt:lpstr>
      <vt:lpstr>What is Disordered Gambling?</vt:lpstr>
      <vt:lpstr>DSM - 5 Risk Factors</vt:lpstr>
      <vt:lpstr>DSM - 5 Risk Factors…</vt:lpstr>
      <vt:lpstr>DSM - 5 Risk Factors…</vt:lpstr>
      <vt:lpstr>DSM - 5 Risk Factors…</vt:lpstr>
      <vt:lpstr>Warning Signs</vt:lpstr>
      <vt:lpstr>Prevalence of Gambling in the U.S.</vt:lpstr>
      <vt:lpstr>Indiana Sports Betting by the Numbers                           September 2019 – March 2025</vt:lpstr>
      <vt:lpstr>Indiana Prevalence  (2023 - 2024)                       Highlights from the Adult Gambling Behaviors in Indiana Survey</vt:lpstr>
      <vt:lpstr>Indiana Prevalence  (2023 - 2024)</vt:lpstr>
      <vt:lpstr>Indiana Prevalence                 Health Risk Behaviors over the past month </vt:lpstr>
      <vt:lpstr>Indiana Prevalence (2023 - 2024)                   Mental Health Behaviors          </vt:lpstr>
      <vt:lpstr>Most individuals with a gambling disorder have co-occurring issues of some kind</vt:lpstr>
      <vt:lpstr>What does DMHA do?</vt:lpstr>
      <vt:lpstr>To be a Problem Gambling Service Provider</vt:lpstr>
      <vt:lpstr>Counselor Requirements</vt:lpstr>
      <vt:lpstr>Indiana Problem Gambling Awareness Program  (IPGAP)</vt:lpstr>
      <vt:lpstr>Services Available</vt:lpstr>
      <vt:lpstr>What can LCCs do?</vt:lpstr>
      <vt:lpstr>Think before you gamble!</vt:lpstr>
      <vt:lpstr>Helpline  1-800-994-8448 (WITH-IT)</vt:lpstr>
      <vt:lpstr>Resources</vt:lpstr>
      <vt:lpstr>PowerPoint Presentation</vt:lpstr>
      <vt:lpstr>Thank you!</vt:lpstr>
    </vt:vector>
  </TitlesOfParts>
  <Manager>Office of Strategic Communications and Public Affairs</Manager>
  <Company>Indiana Family and Social Services Administration</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FSSA Style 02</dc:title>
  <dc:subject>Presentation</dc:subject>
  <dc:creator>Inkenbrandt, Alan L</dc:creator>
  <cp:keywords>FSSA</cp:keywords>
  <dc:description>Slide show</dc:description>
  <cp:lastModifiedBy>Mercado, Dawnya</cp:lastModifiedBy>
  <cp:revision>10</cp:revision>
  <dcterms:created xsi:type="dcterms:W3CDTF">2025-01-13T15:35:37Z</dcterms:created>
  <dcterms:modified xsi:type="dcterms:W3CDTF">2025-04-16T12:56:32Z</dcterms:modified>
  <cp:category>State of Indiana</cp:category>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0x0101005A498490C551CC41A20B7E2B3FADECC9</vt:lpwstr>
  </property>
  <property fmtid="{D5CDD505-2E9C-101B-9397-08002B2CF9AE}" pid="3" name="Order">
    <vt:r8>900</vt:r8>
  </property>
  <property fmtid="{D5CDD505-2E9C-101B-9397-08002B2CF9AE}" pid="4" name="xd_ProgID">
    <vt:lpwstr/>
  </property>
  <property fmtid="{D5CDD505-2E9C-101B-9397-08002B2CF9AE}" pid="5" name="TemplateUrl">
    <vt:lpwstr/>
  </property>
</Properties>
</file>