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7" r:id="rId3"/>
    <p:sldId id="261" r:id="rId4"/>
    <p:sldId id="260" r:id="rId5"/>
    <p:sldId id="262" r:id="rId6"/>
    <p:sldId id="274" r:id="rId7"/>
    <p:sldId id="275" r:id="rId8"/>
    <p:sldId id="276" r:id="rId9"/>
    <p:sldId id="263" r:id="rId10"/>
    <p:sldId id="264" r:id="rId11"/>
    <p:sldId id="265" r:id="rId12"/>
    <p:sldId id="266" r:id="rId13"/>
    <p:sldId id="267" r:id="rId14"/>
    <p:sldId id="273" r:id="rId15"/>
    <p:sldId id="268" r:id="rId16"/>
    <p:sldId id="269" r:id="rId17"/>
    <p:sldId id="270" r:id="rId18"/>
    <p:sldId id="271" r:id="rId19"/>
    <p:sldId id="272" r:id="rId20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78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D084EE-9EBC-4200-87FF-62A1385E6BD7}" type="datetimeFigureOut">
              <a:rPr lang="en-US" smtClean="0"/>
              <a:pPr/>
              <a:t>9/16/2010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39AB4D-DA85-4A87-BEF3-A0BB34A312D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92A344-A194-49BD-89AD-E60F57AA8E31}" type="datetimeFigureOut">
              <a:rPr lang="en-US" smtClean="0"/>
              <a:pPr/>
              <a:t>9/16/2010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87BD5-6499-4B9D-AABC-97FA6C30D17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51B37-08C6-47AD-9D34-0D860F379862}" type="datetime1">
              <a:rPr lang="en-US" smtClean="0"/>
              <a:pPr/>
              <a:t>9/16/2010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53098E6-EF91-4CBE-909A-E70E922434B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420F4-453C-421E-B131-D8EFE1A7845F}" type="datetime1">
              <a:rPr lang="en-US" smtClean="0"/>
              <a:pPr/>
              <a:t>9/16/2010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098E6-EF91-4CBE-909A-E70E922434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E53098E6-EF91-4CBE-909A-E70E922434B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F4CA5-41E7-491E-BE79-DF3B9E67DA8E}" type="datetime1">
              <a:rPr lang="en-US" smtClean="0"/>
              <a:pPr/>
              <a:t>9/16/2010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B69AC-F9DF-499D-BAA4-D8EC33936A38}" type="datetime1">
              <a:rPr lang="en-US" smtClean="0"/>
              <a:pPr/>
              <a:t>9/16/2010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E53098E6-EF91-4CBE-909A-E70E922434B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0A9B1-17C7-4DA1-8BA6-8BDDE9802A7B}" type="datetime1">
              <a:rPr lang="en-US" smtClean="0"/>
              <a:pPr/>
              <a:t>9/16/2010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53098E6-EF91-4CBE-909A-E70E922434B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F4890937-C328-48DB-B44E-A055E9EF64CE}" type="datetime1">
              <a:rPr lang="en-US" smtClean="0"/>
              <a:pPr/>
              <a:t>9/16/2010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098E6-EF91-4CBE-909A-E70E922434B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C2EE3-BBCB-4AEA-AAC0-3C1A38CACDA3}" type="datetime1">
              <a:rPr lang="en-US" smtClean="0"/>
              <a:pPr/>
              <a:t>9/16/2010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E53098E6-EF91-4CBE-909A-E70E922434B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F6DE2-0C01-478B-8381-4D5A508B4F73}" type="datetime1">
              <a:rPr lang="en-US" smtClean="0"/>
              <a:pPr/>
              <a:t>9/16/2010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E53098E6-EF91-4CBE-909A-E70E922434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39CA4-4718-45E9-94FD-71DF58CF019E}" type="datetime1">
              <a:rPr lang="en-US" smtClean="0"/>
              <a:pPr/>
              <a:t>9/16/2010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53098E6-EF91-4CBE-909A-E70E922434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53098E6-EF91-4CBE-909A-E70E922434B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8CF02-132C-4DE9-A943-CE0E081412E3}" type="datetime1">
              <a:rPr lang="en-US" smtClean="0"/>
              <a:pPr/>
              <a:t>9/16/2010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E53098E6-EF91-4CBE-909A-E70E922434B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303939C-A891-4C9D-822D-19452788336E}" type="datetime1">
              <a:rPr lang="en-US" smtClean="0"/>
              <a:pPr/>
              <a:t>9/16/2010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073FD54C-406B-46B0-8F72-489E42879943}" type="datetime1">
              <a:rPr lang="en-US" smtClean="0"/>
              <a:pPr/>
              <a:t>9/16/2010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53098E6-EF91-4CBE-909A-E70E922434B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Overview of Indiana public postsecondary institutions for the 2011 – 2013 biennium</a:t>
            </a:r>
          </a:p>
          <a:p>
            <a:endParaRPr lang="en-US" dirty="0" smtClean="0"/>
          </a:p>
          <a:p>
            <a:r>
              <a:rPr lang="en-US" dirty="0" smtClean="0"/>
              <a:t>Commission for higher education</a:t>
            </a:r>
          </a:p>
          <a:p>
            <a:r>
              <a:rPr lang="en-US" dirty="0" smtClean="0"/>
              <a:t>September 10, 2010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Summary of 2011 – 2013 Budget Submissions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000" dirty="0" smtClean="0"/>
              <a:t>2011-2013 Total New Capital Projects:  All Funds</a:t>
            </a:r>
            <a:endParaRPr lang="en-US" sz="3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304800" y="1752602"/>
          <a:ext cx="8153400" cy="35813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6200"/>
                <a:gridCol w="4267200"/>
              </a:tblGrid>
              <a:tr h="325365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Biennium Submission</a:t>
                      </a:r>
                      <a:endParaRPr lang="en-US" sz="1400" dirty="0"/>
                    </a:p>
                  </a:txBody>
                  <a:tcPr/>
                </a:tc>
              </a:tr>
              <a:tr h="407500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Calibri" pitchFamily="34" charset="0"/>
                        </a:rPr>
                        <a:t>Ball State University</a:t>
                      </a:r>
                      <a:endParaRPr lang="en-US" sz="1400" b="1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Calibri" pitchFamily="34" charset="0"/>
                        </a:rPr>
                        <a:t>$53,471,000</a:t>
                      </a:r>
                      <a:endParaRPr lang="en-US" sz="1400" b="1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406933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Calibri" pitchFamily="34" charset="0"/>
                        </a:rPr>
                        <a:t>Indiana State University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Calibri" pitchFamily="34" charset="0"/>
                        </a:rPr>
                        <a:t>$63,363,960</a:t>
                      </a:r>
                      <a:endParaRPr lang="en-US" sz="1400" b="1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406933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Calibri" pitchFamily="34" charset="0"/>
                        </a:rPr>
                        <a:t>Indiana University Total</a:t>
                      </a:r>
                      <a:endParaRPr lang="en-US" sz="1400" b="1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Calibri" pitchFamily="34" charset="0"/>
                        </a:rPr>
                        <a:t>$217,616,152</a:t>
                      </a:r>
                      <a:endParaRPr lang="en-US" sz="1400" b="1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406933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Calibri" pitchFamily="34" charset="0"/>
                        </a:rPr>
                        <a:t>Ivy Tech Comm. College</a:t>
                      </a:r>
                      <a:r>
                        <a:rPr lang="en-US" sz="1400" b="1" baseline="0" dirty="0" smtClean="0">
                          <a:latin typeface="Calibri" pitchFamily="34" charset="0"/>
                        </a:rPr>
                        <a:t> IN</a:t>
                      </a:r>
                      <a:endParaRPr lang="en-US" sz="1400" b="1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Calibri" pitchFamily="34" charset="0"/>
                        </a:rPr>
                        <a:t>$145,650,000</a:t>
                      </a:r>
                      <a:endParaRPr lang="en-US" sz="1400" b="1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406933">
                <a:tc>
                  <a:txBody>
                    <a:bodyPr/>
                    <a:lstStyle/>
                    <a:p>
                      <a:r>
                        <a:rPr lang="en-US" sz="1400" b="1" u="none" dirty="0" smtClean="0">
                          <a:latin typeface="Calibri" pitchFamily="34" charset="0"/>
                        </a:rPr>
                        <a:t>Purdue</a:t>
                      </a:r>
                      <a:r>
                        <a:rPr lang="en-US" sz="1400" b="1" u="none" baseline="0" dirty="0" smtClean="0">
                          <a:latin typeface="Calibri" pitchFamily="34" charset="0"/>
                        </a:rPr>
                        <a:t> University Total</a:t>
                      </a:r>
                      <a:endParaRPr lang="en-US" sz="1400" b="1" u="none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u="none" dirty="0" smtClean="0">
                          <a:latin typeface="Calibri" pitchFamily="34" charset="0"/>
                        </a:rPr>
                        <a:t>$184,412,189</a:t>
                      </a:r>
                      <a:endParaRPr lang="en-US" sz="1400" b="1" u="none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406933">
                <a:tc>
                  <a:txBody>
                    <a:bodyPr/>
                    <a:lstStyle/>
                    <a:p>
                      <a:r>
                        <a:rPr lang="en-US" sz="1400" b="1" u="none" dirty="0" smtClean="0">
                          <a:latin typeface="Calibri" pitchFamily="34" charset="0"/>
                        </a:rPr>
                        <a:t>University of Southern IN</a:t>
                      </a:r>
                      <a:endParaRPr lang="en-US" sz="1400" b="1" u="none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u="none" dirty="0" smtClean="0">
                          <a:latin typeface="Calibri" pitchFamily="34" charset="0"/>
                        </a:rPr>
                        <a:t>$17,425,000</a:t>
                      </a:r>
                      <a:endParaRPr lang="en-US" sz="1400" b="1" u="none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406933">
                <a:tc>
                  <a:txBody>
                    <a:bodyPr/>
                    <a:lstStyle/>
                    <a:p>
                      <a:r>
                        <a:rPr lang="en-US" sz="1400" b="1" u="sng" dirty="0" smtClean="0">
                          <a:latin typeface="Calibri" pitchFamily="34" charset="0"/>
                        </a:rPr>
                        <a:t>Vincennes University</a:t>
                      </a:r>
                      <a:endParaRPr lang="en-US" sz="1400" b="1" u="sng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u="sng" dirty="0" smtClean="0">
                          <a:latin typeface="Calibri" pitchFamily="34" charset="0"/>
                        </a:rPr>
                        <a:t>$16,445,936</a:t>
                      </a:r>
                      <a:endParaRPr lang="en-US" sz="1400" b="1" u="sng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406933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Calibri" pitchFamily="34" charset="0"/>
                        </a:rPr>
                        <a:t>TOTAL</a:t>
                      </a:r>
                      <a:endParaRPr lang="en-US" sz="1400" b="1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$698,384,237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04800" y="5562600"/>
            <a:ext cx="784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200" dirty="0" smtClean="0"/>
          </a:p>
          <a:p>
            <a:endParaRPr lang="en-US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304800" y="5562600"/>
            <a:ext cx="784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Note:  Includes all capital projects from all funds for 2011-2013 and R&amp;R cash requests</a:t>
            </a:r>
          </a:p>
          <a:p>
            <a:endParaRPr lang="en-US" sz="1200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D3C01-E9FE-41CE-896A-A3B067B6BFF8}" type="datetime1">
              <a:rPr lang="en-US" smtClean="0"/>
              <a:pPr/>
              <a:t>9/16/2010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098E6-EF91-4CBE-909A-E70E922434B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000" dirty="0" smtClean="0"/>
              <a:t>2011-2013 New Capital Requests: State Funds</a:t>
            </a:r>
            <a:endParaRPr lang="en-US" sz="3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457200" y="1752600"/>
          <a:ext cx="8153401" cy="37741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600"/>
                <a:gridCol w="3276600"/>
                <a:gridCol w="2743201"/>
              </a:tblGrid>
              <a:tr h="325365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Biennium Submission Capital</a:t>
                      </a:r>
                      <a:r>
                        <a:rPr lang="en-US" sz="1400" baseline="0" dirty="0" smtClean="0"/>
                        <a:t> Projects</a:t>
                      </a:r>
                      <a:r>
                        <a:rPr lang="en-US" sz="1400" dirty="0" smtClean="0"/>
                        <a:t>/ % of Total</a:t>
                      </a:r>
                      <a:r>
                        <a:rPr lang="en-US" sz="1400" baseline="0" dirty="0" smtClean="0"/>
                        <a:t> Submission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Repair and Rehabilitation Submission</a:t>
                      </a:r>
                      <a:endParaRPr lang="en-US" sz="1400" dirty="0"/>
                    </a:p>
                  </a:txBody>
                  <a:tcPr/>
                </a:tc>
              </a:tr>
              <a:tr h="40750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itchFamily="34" charset="0"/>
                        </a:rPr>
                        <a:t>Ball State University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$32,000,000 / 60%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$18,471,000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406933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itchFamily="34" charset="0"/>
                        </a:rPr>
                        <a:t>Indiana State University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$54,000,000 / 85%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$9,363,960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406933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itchFamily="34" charset="0"/>
                        </a:rPr>
                        <a:t>Indiana University Total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$153,000,000 / 70%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$64,616,152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406933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itchFamily="34" charset="0"/>
                        </a:rPr>
                        <a:t>Ivy Tech Comm. College</a:t>
                      </a:r>
                      <a:r>
                        <a:rPr lang="en-US" sz="1400" baseline="0" dirty="0" smtClean="0">
                          <a:latin typeface="Calibri" pitchFamily="34" charset="0"/>
                        </a:rPr>
                        <a:t> IN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$140,000,000 / 96%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$5,650,000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406933">
                <a:tc>
                  <a:txBody>
                    <a:bodyPr/>
                    <a:lstStyle/>
                    <a:p>
                      <a:r>
                        <a:rPr lang="en-US" sz="1400" u="none" dirty="0" smtClean="0">
                          <a:latin typeface="Calibri" pitchFamily="34" charset="0"/>
                        </a:rPr>
                        <a:t>Purdue</a:t>
                      </a:r>
                      <a:r>
                        <a:rPr lang="en-US" sz="1400" u="none" baseline="0" dirty="0" smtClean="0">
                          <a:latin typeface="Calibri" pitchFamily="34" charset="0"/>
                        </a:rPr>
                        <a:t> University Total</a:t>
                      </a:r>
                      <a:endParaRPr lang="en-US" sz="1400" u="none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none" dirty="0" smtClean="0">
                          <a:latin typeface="Calibri" pitchFamily="34" charset="0"/>
                        </a:rPr>
                        <a:t>$116,000,000 / 63%</a:t>
                      </a:r>
                      <a:endParaRPr lang="en-US" sz="1400" u="none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none" dirty="0" smtClean="0">
                          <a:latin typeface="Calibri" pitchFamily="34" charset="0"/>
                        </a:rPr>
                        <a:t>$48,412,189</a:t>
                      </a:r>
                      <a:endParaRPr lang="en-US" sz="1400" u="none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406933">
                <a:tc>
                  <a:txBody>
                    <a:bodyPr/>
                    <a:lstStyle/>
                    <a:p>
                      <a:r>
                        <a:rPr lang="en-US" sz="1400" u="none" dirty="0" smtClean="0">
                          <a:latin typeface="Calibri" pitchFamily="34" charset="0"/>
                        </a:rPr>
                        <a:t>University of Southern IN</a:t>
                      </a:r>
                      <a:endParaRPr lang="en-US" sz="1400" u="none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none" dirty="0" smtClean="0">
                          <a:latin typeface="Calibri" pitchFamily="34" charset="0"/>
                        </a:rPr>
                        <a:t>$15,000,000 / 86%</a:t>
                      </a:r>
                      <a:endParaRPr lang="en-US" sz="1400" u="none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none" dirty="0" smtClean="0">
                          <a:latin typeface="Calibri" pitchFamily="34" charset="0"/>
                        </a:rPr>
                        <a:t>$2,425,000</a:t>
                      </a:r>
                      <a:endParaRPr lang="en-US" sz="1400" u="none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406933">
                <a:tc>
                  <a:txBody>
                    <a:bodyPr/>
                    <a:lstStyle/>
                    <a:p>
                      <a:r>
                        <a:rPr lang="en-US" sz="1400" u="sng" dirty="0" smtClean="0">
                          <a:latin typeface="Calibri" pitchFamily="34" charset="0"/>
                        </a:rPr>
                        <a:t>Vincennes University</a:t>
                      </a:r>
                      <a:endParaRPr lang="en-US" sz="1400" u="sng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sng" dirty="0" smtClean="0">
                          <a:latin typeface="Calibri" pitchFamily="34" charset="0"/>
                        </a:rPr>
                        <a:t>$11,900,000 /</a:t>
                      </a:r>
                      <a:r>
                        <a:rPr lang="en-US" sz="1400" u="sng" baseline="0" dirty="0" smtClean="0">
                          <a:latin typeface="Calibri" pitchFamily="34" charset="0"/>
                        </a:rPr>
                        <a:t> 72%</a:t>
                      </a:r>
                      <a:endParaRPr lang="en-US" sz="1400" u="sng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sng" dirty="0" smtClean="0">
                          <a:latin typeface="Calibri" pitchFamily="34" charset="0"/>
                        </a:rPr>
                        <a:t>$4,545,936</a:t>
                      </a:r>
                      <a:endParaRPr lang="en-US" sz="1400" u="sng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406933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Calibri" pitchFamily="34" charset="0"/>
                        </a:rPr>
                        <a:t>TOTAL</a:t>
                      </a:r>
                      <a:endParaRPr lang="en-US" sz="1400" b="1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$521,900,000 /</a:t>
                      </a:r>
                      <a:r>
                        <a:rPr lang="en-US" sz="1400" b="1" i="0" u="none" strike="noStrike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74%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$153,484,237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04800" y="5562600"/>
            <a:ext cx="784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Note:  If all state funded projects are approved and bonded in 2012, it would add approximately $45.5M in Debt Service Costs in 2012-2013 (20 years at 6%)</a:t>
            </a:r>
          </a:p>
          <a:p>
            <a:endParaRPr lang="en-US" sz="1200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2822D-DC32-4FCF-AB97-37E664B5D8B8}" type="datetime1">
              <a:rPr lang="en-US" smtClean="0"/>
              <a:pPr/>
              <a:t>9/16/2010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098E6-EF91-4CBE-909A-E70E922434B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000" dirty="0" smtClean="0"/>
              <a:t>2011-2013 Ball State New Capital Projects</a:t>
            </a:r>
            <a:endParaRPr lang="en-US" sz="3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381000" y="1676400"/>
          <a:ext cx="8305800" cy="177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/>
                <a:gridCol w="1920109"/>
                <a:gridCol w="1933246"/>
                <a:gridCol w="1861645"/>
              </a:tblGrid>
              <a:tr h="37084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State Funds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Other Funds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Total Funds</a:t>
                      </a:r>
                      <a:endParaRPr lang="en-US" sz="1400" baseline="30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itchFamily="34" charset="0"/>
                        </a:rPr>
                        <a:t>College of Architecture &amp; Planning Renovation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$22,000,000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$0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$22,000,000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u="sng" dirty="0" smtClean="0">
                          <a:latin typeface="Calibri" pitchFamily="34" charset="0"/>
                        </a:rPr>
                        <a:t>Expansion of Tunnel Utility Systems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sng" dirty="0" smtClean="0">
                          <a:latin typeface="Calibri" pitchFamily="34" charset="0"/>
                        </a:rPr>
                        <a:t>$10,000,000</a:t>
                      </a:r>
                      <a:endParaRPr lang="en-US" sz="1400" u="sng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sng" dirty="0" smtClean="0">
                          <a:latin typeface="Calibri" pitchFamily="34" charset="0"/>
                        </a:rPr>
                        <a:t>$0</a:t>
                      </a:r>
                      <a:endParaRPr lang="en-US" sz="1400" u="sng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sng" dirty="0" smtClean="0">
                          <a:latin typeface="Calibri" pitchFamily="34" charset="0"/>
                        </a:rPr>
                        <a:t>$10,000,000</a:t>
                      </a:r>
                      <a:endParaRPr lang="en-US" sz="1400" u="sng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Calibri" pitchFamily="34" charset="0"/>
                        </a:rPr>
                        <a:t>TOTAL</a:t>
                      </a:r>
                      <a:endParaRPr lang="en-US" sz="1400" b="1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$32,000,000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$0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$32,000,000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81000" y="3733800"/>
            <a:ext cx="7848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Estimated New Debt Service beginning 2012-2013 - $2,768,160</a:t>
            </a:r>
          </a:p>
          <a:p>
            <a:endParaRPr lang="en-US" sz="1200" dirty="0" smtClean="0"/>
          </a:p>
          <a:p>
            <a:r>
              <a:rPr lang="en-US" sz="1200" dirty="0" smtClean="0"/>
              <a:t>Note:  BSU assumed 9 months of debt service starting in 2012-2013</a:t>
            </a:r>
          </a:p>
          <a:p>
            <a:endParaRPr lang="en-US" sz="1200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2C997-CDB5-41FF-9F4B-8D3C1BC4B1D6}" type="datetime1">
              <a:rPr lang="en-US" smtClean="0"/>
              <a:pPr/>
              <a:t>9/16/2010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098E6-EF91-4CBE-909A-E70E922434BD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000" dirty="0" smtClean="0"/>
              <a:t>2011-2013 Indiana State New Capital Projects</a:t>
            </a:r>
            <a:endParaRPr lang="en-US" sz="3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381000" y="1676400"/>
          <a:ext cx="83058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/>
                <a:gridCol w="1920109"/>
                <a:gridCol w="1933246"/>
                <a:gridCol w="1861645"/>
              </a:tblGrid>
              <a:tr h="37084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State Funds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Other Funds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Total Funds</a:t>
                      </a:r>
                      <a:endParaRPr lang="en-US" sz="1400" baseline="30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itchFamily="34" charset="0"/>
                        </a:rPr>
                        <a:t>Renovation of Normal Hall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$14,000,000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$0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$14,000,000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u="sng" dirty="0" smtClean="0">
                          <a:latin typeface="Calibri" pitchFamily="34" charset="0"/>
                        </a:rPr>
                        <a:t>Renovation of Arena Building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sng" dirty="0" smtClean="0">
                          <a:latin typeface="Calibri" pitchFamily="34" charset="0"/>
                        </a:rPr>
                        <a:t>$40,000,000</a:t>
                      </a:r>
                      <a:endParaRPr lang="en-US" sz="1400" u="sng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sng" dirty="0" smtClean="0">
                          <a:latin typeface="Calibri" pitchFamily="34" charset="0"/>
                        </a:rPr>
                        <a:t>$0</a:t>
                      </a:r>
                      <a:endParaRPr lang="en-US" sz="1400" u="sng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sng" dirty="0" smtClean="0">
                          <a:latin typeface="Calibri" pitchFamily="34" charset="0"/>
                        </a:rPr>
                        <a:t>$40,000,000</a:t>
                      </a:r>
                      <a:endParaRPr lang="en-US" sz="1400" u="sng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Calibri" pitchFamily="34" charset="0"/>
                        </a:rPr>
                        <a:t>TOTAL</a:t>
                      </a:r>
                      <a:endParaRPr lang="en-US" sz="1400" b="1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$54,000,000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$0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$54,000,000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81000" y="3429000"/>
            <a:ext cx="784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Estimated New Debt Service beginning 2012-2013 - $4,707,966</a:t>
            </a:r>
          </a:p>
          <a:p>
            <a:endParaRPr lang="en-US" sz="1200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FBCEE-11F6-45A4-AED7-30E373B46005}" type="datetime1">
              <a:rPr lang="en-US" smtClean="0"/>
              <a:pPr/>
              <a:t>9/16/2010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098E6-EF91-4CBE-909A-E70E922434BD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000" dirty="0" smtClean="0"/>
              <a:t>2011-2013 IU New Capital Projects</a:t>
            </a:r>
            <a:endParaRPr lang="en-US" sz="3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381000" y="1600200"/>
          <a:ext cx="8305800" cy="3185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/>
                <a:gridCol w="1920109"/>
                <a:gridCol w="1933246"/>
                <a:gridCol w="1861645"/>
              </a:tblGrid>
              <a:tr h="37084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State Funds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Other Funds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Total Funds</a:t>
                      </a:r>
                      <a:endParaRPr lang="en-US" sz="1400" baseline="30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itchFamily="34" charset="0"/>
                        </a:rPr>
                        <a:t>Academic Core Renovation &amp;</a:t>
                      </a:r>
                      <a:r>
                        <a:rPr lang="en-US" sz="1400" baseline="0" dirty="0" smtClean="0">
                          <a:latin typeface="Calibri" pitchFamily="34" charset="0"/>
                        </a:rPr>
                        <a:t> Utilities Upgrade (IUB)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$57,000,000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$0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$57,000,000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u="none" dirty="0" smtClean="0">
                          <a:latin typeface="Calibri" pitchFamily="34" charset="0"/>
                        </a:rPr>
                        <a:t>Wells Library Renovation Phase I (IUB)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none" dirty="0" smtClean="0">
                          <a:latin typeface="Calibri" pitchFamily="34" charset="0"/>
                        </a:rPr>
                        <a:t>$30,000,000</a:t>
                      </a:r>
                      <a:endParaRPr lang="en-US" sz="1400" u="none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none" dirty="0" smtClean="0">
                          <a:latin typeface="Calibri" pitchFamily="34" charset="0"/>
                        </a:rPr>
                        <a:t>$0</a:t>
                      </a:r>
                      <a:endParaRPr lang="en-US" sz="1400" u="none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none" dirty="0" smtClean="0">
                          <a:latin typeface="Calibri" pitchFamily="34" charset="0"/>
                        </a:rPr>
                        <a:t>$30,000,000</a:t>
                      </a:r>
                      <a:endParaRPr lang="en-US" sz="1400" u="none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u="none" dirty="0" smtClean="0">
                          <a:latin typeface="Calibri" pitchFamily="34" charset="0"/>
                        </a:rPr>
                        <a:t>Science</a:t>
                      </a:r>
                      <a:r>
                        <a:rPr lang="en-US" sz="1400" u="none" baseline="0" dirty="0" smtClean="0">
                          <a:latin typeface="Calibri" pitchFamily="34" charset="0"/>
                        </a:rPr>
                        <a:t> &amp; Engineering Lab Building – Phase II (IUPUI)</a:t>
                      </a:r>
                      <a:endParaRPr lang="en-US" sz="1400" u="none" dirty="0" smtClean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none" dirty="0" smtClean="0">
                          <a:latin typeface="Calibri" pitchFamily="34" charset="0"/>
                        </a:rPr>
                        <a:t>$15,000,000</a:t>
                      </a:r>
                      <a:endParaRPr lang="en-US" sz="1400" u="none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none" dirty="0" smtClean="0">
                          <a:latin typeface="Calibri" pitchFamily="34" charset="0"/>
                        </a:rPr>
                        <a:t>$0</a:t>
                      </a:r>
                      <a:endParaRPr lang="en-US" sz="1400" u="none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none" dirty="0" smtClean="0">
                          <a:latin typeface="Calibri" pitchFamily="34" charset="0"/>
                        </a:rPr>
                        <a:t>$15,000,000</a:t>
                      </a:r>
                      <a:endParaRPr lang="en-US" sz="1400" u="none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u="none" dirty="0" smtClean="0">
                          <a:latin typeface="Calibri" pitchFamily="34" charset="0"/>
                        </a:rPr>
                        <a:t>Van Nuys Medical Science Lab. Renovation</a:t>
                      </a:r>
                      <a:r>
                        <a:rPr lang="en-US" sz="1400" u="none" baseline="0" dirty="0" smtClean="0">
                          <a:latin typeface="Calibri" pitchFamily="34" charset="0"/>
                        </a:rPr>
                        <a:t> – Phase IV (IUPUI)</a:t>
                      </a:r>
                      <a:endParaRPr lang="en-US" sz="1400" u="none" dirty="0" smtClean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none" dirty="0" smtClean="0">
                          <a:latin typeface="Calibri" pitchFamily="34" charset="0"/>
                        </a:rPr>
                        <a:t>$22,000,000</a:t>
                      </a:r>
                      <a:endParaRPr lang="en-US" sz="1400" u="none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none" dirty="0" smtClean="0">
                          <a:latin typeface="Calibri" pitchFamily="34" charset="0"/>
                        </a:rPr>
                        <a:t>$0</a:t>
                      </a:r>
                      <a:endParaRPr lang="en-US" sz="1400" u="none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none" dirty="0" smtClean="0">
                          <a:latin typeface="Calibri" pitchFamily="34" charset="0"/>
                        </a:rPr>
                        <a:t>$22,000,000</a:t>
                      </a:r>
                      <a:endParaRPr lang="en-US" sz="1400" u="none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u="sng" dirty="0" smtClean="0">
                          <a:latin typeface="Calibri" pitchFamily="34" charset="0"/>
                        </a:rPr>
                        <a:t>Regional</a:t>
                      </a:r>
                      <a:r>
                        <a:rPr lang="en-US" sz="1400" u="sng" baseline="0" dirty="0" smtClean="0">
                          <a:latin typeface="Calibri" pitchFamily="34" charset="0"/>
                        </a:rPr>
                        <a:t> Campus Projects</a:t>
                      </a:r>
                      <a:endParaRPr lang="en-US" sz="1400" u="sng" dirty="0" smtClean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sng" dirty="0" smtClean="0">
                          <a:latin typeface="Calibri" pitchFamily="34" charset="0"/>
                        </a:rPr>
                        <a:t>$29,000,000</a:t>
                      </a:r>
                      <a:endParaRPr lang="en-US" sz="1400" u="sng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sng" dirty="0" smtClean="0">
                          <a:latin typeface="Calibri" pitchFamily="34" charset="0"/>
                        </a:rPr>
                        <a:t>$0</a:t>
                      </a:r>
                      <a:endParaRPr lang="en-US" sz="1400" u="sng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sng" dirty="0" smtClean="0">
                          <a:latin typeface="Calibri" pitchFamily="34" charset="0"/>
                        </a:rPr>
                        <a:t>$29,000,000</a:t>
                      </a:r>
                      <a:endParaRPr lang="en-US" sz="1400" u="sng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Calibri" pitchFamily="34" charset="0"/>
                        </a:rPr>
                        <a:t>TOTAL</a:t>
                      </a:r>
                      <a:endParaRPr lang="en-US" sz="1400" b="1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$153,000,000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$0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$153,000,000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81000" y="4857452"/>
            <a:ext cx="78486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Estimated New Debt Service beginning 2012-2013 - $0 (IU assumes debt service will be needed starting in 2013-2015 at $13.3M per year)</a:t>
            </a:r>
          </a:p>
          <a:p>
            <a:endParaRPr lang="en-US" sz="1000" dirty="0" smtClean="0"/>
          </a:p>
          <a:p>
            <a:r>
              <a:rPr lang="en-US" sz="1000" dirty="0" smtClean="0"/>
              <a:t>Regional Campus Projects include:</a:t>
            </a:r>
          </a:p>
          <a:p>
            <a:r>
              <a:rPr lang="en-US" sz="1000" dirty="0" smtClean="0"/>
              <a:t> - Chiller No. 1 Replacement and Whitewater Hall Roof Replacement – IUE</a:t>
            </a:r>
          </a:p>
          <a:p>
            <a:r>
              <a:rPr lang="en-US" sz="1000" dirty="0" smtClean="0"/>
              <a:t> - </a:t>
            </a:r>
            <a:r>
              <a:rPr lang="en-US" sz="1000" dirty="0" err="1" smtClean="0"/>
              <a:t>Raintree</a:t>
            </a:r>
            <a:r>
              <a:rPr lang="en-US" sz="1000" dirty="0" smtClean="0"/>
              <a:t> Plumbing Replacement; Moraine RTU/Duct Screening; Hawthorn First Floor Renovation – IUN</a:t>
            </a:r>
          </a:p>
          <a:p>
            <a:r>
              <a:rPr lang="en-US" sz="1000" dirty="0" smtClean="0"/>
              <a:t> - Physical Science , Crestview, Activities Bldg. and Hillside Hall AHU, Ductwork &amp; VAC Replacement, Heating/Reheating Coils; Physical Science Building Window Replacement – IUS</a:t>
            </a:r>
          </a:p>
          <a:p>
            <a:r>
              <a:rPr lang="en-US" sz="1000" dirty="0" smtClean="0"/>
              <a:t> - Main Building Renovation Phase I – IUK</a:t>
            </a:r>
          </a:p>
          <a:p>
            <a:r>
              <a:rPr lang="en-US" sz="1000" dirty="0" smtClean="0"/>
              <a:t> - Northside Hall Renovation Phase I; Admin Bldg. Window Upgrade; Riverside Hall Police/FM Renovation; Admin Bldg. First Floor Renovation - IUSB</a:t>
            </a:r>
          </a:p>
          <a:p>
            <a:endParaRPr lang="en-US" sz="1200" dirty="0" smtClean="0"/>
          </a:p>
          <a:p>
            <a:endParaRPr lang="en-US" sz="1200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F6324-704E-4976-8022-CDA00F9450B6}" type="datetime1">
              <a:rPr lang="en-US" smtClean="0"/>
              <a:pPr/>
              <a:t>9/16/2010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098E6-EF91-4CBE-909A-E70E922434BD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000" dirty="0" smtClean="0"/>
              <a:t>2011-2013 Ivy Tech New Capital Projects</a:t>
            </a:r>
            <a:endParaRPr lang="en-US" sz="3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381000" y="1676400"/>
          <a:ext cx="83058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/>
                <a:gridCol w="1920109"/>
                <a:gridCol w="1933246"/>
                <a:gridCol w="1861645"/>
              </a:tblGrid>
              <a:tr h="37084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State Funds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Other Funds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Total Funds</a:t>
                      </a:r>
                      <a:endParaRPr lang="en-US" sz="1400" baseline="30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itchFamily="34" charset="0"/>
                        </a:rPr>
                        <a:t>Muncie New Construction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$35,000,000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$0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$35,000,000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u="none" dirty="0" smtClean="0">
                          <a:latin typeface="Calibri" pitchFamily="34" charset="0"/>
                        </a:rPr>
                        <a:t>Lafayette</a:t>
                      </a:r>
                      <a:r>
                        <a:rPr lang="en-US" sz="1400" u="none" baseline="0" dirty="0" smtClean="0">
                          <a:latin typeface="Calibri" pitchFamily="34" charset="0"/>
                        </a:rPr>
                        <a:t> New Construction</a:t>
                      </a:r>
                      <a:endParaRPr lang="en-US" sz="1400" u="none" dirty="0" smtClean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none" dirty="0" smtClean="0">
                          <a:latin typeface="Calibri" pitchFamily="34" charset="0"/>
                        </a:rPr>
                        <a:t>$25,000,000</a:t>
                      </a:r>
                      <a:endParaRPr lang="en-US" sz="1400" u="none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none" dirty="0" smtClean="0">
                          <a:latin typeface="Calibri" pitchFamily="34" charset="0"/>
                        </a:rPr>
                        <a:t>$0</a:t>
                      </a:r>
                      <a:endParaRPr lang="en-US" sz="1400" u="none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none" dirty="0" smtClean="0">
                          <a:latin typeface="Calibri" pitchFamily="34" charset="0"/>
                        </a:rPr>
                        <a:t>$25,000,000</a:t>
                      </a:r>
                      <a:endParaRPr lang="en-US" sz="1400" u="none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u="none" dirty="0" smtClean="0">
                          <a:latin typeface="Calibri" pitchFamily="34" charset="0"/>
                        </a:rPr>
                        <a:t>South Bend New Construction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none" dirty="0" smtClean="0">
                          <a:latin typeface="Calibri" pitchFamily="34" charset="0"/>
                        </a:rPr>
                        <a:t>$25,000,000</a:t>
                      </a:r>
                      <a:endParaRPr lang="en-US" sz="1400" u="none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none" dirty="0" smtClean="0">
                          <a:latin typeface="Calibri" pitchFamily="34" charset="0"/>
                        </a:rPr>
                        <a:t>$0</a:t>
                      </a:r>
                      <a:endParaRPr lang="en-US" sz="1400" u="none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none" dirty="0" smtClean="0">
                          <a:latin typeface="Calibri" pitchFamily="34" charset="0"/>
                        </a:rPr>
                        <a:t>$25,000,000</a:t>
                      </a:r>
                      <a:endParaRPr lang="en-US" sz="1400" u="none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u="none" dirty="0" smtClean="0">
                          <a:latin typeface="Calibri" pitchFamily="34" charset="0"/>
                        </a:rPr>
                        <a:t>Fort Wayne New Construction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none" dirty="0" smtClean="0">
                          <a:latin typeface="Calibri" pitchFamily="34" charset="0"/>
                        </a:rPr>
                        <a:t>$25,000,000</a:t>
                      </a:r>
                      <a:endParaRPr lang="en-US" sz="1400" u="none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none" dirty="0" smtClean="0">
                          <a:latin typeface="Calibri" pitchFamily="34" charset="0"/>
                        </a:rPr>
                        <a:t>$0</a:t>
                      </a:r>
                      <a:endParaRPr lang="en-US" sz="1400" u="none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none" dirty="0" smtClean="0">
                          <a:latin typeface="Calibri" pitchFamily="34" charset="0"/>
                        </a:rPr>
                        <a:t>$25,000,000</a:t>
                      </a:r>
                      <a:endParaRPr lang="en-US" sz="1400" u="none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u="sng" dirty="0" smtClean="0">
                          <a:latin typeface="Calibri" pitchFamily="34" charset="0"/>
                        </a:rPr>
                        <a:t>Columbus New Construction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sng" dirty="0" smtClean="0">
                          <a:latin typeface="Calibri" pitchFamily="34" charset="0"/>
                        </a:rPr>
                        <a:t>$30,000,000</a:t>
                      </a:r>
                      <a:endParaRPr lang="en-US" sz="1400" u="sng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sng" dirty="0" smtClean="0">
                          <a:latin typeface="Calibri" pitchFamily="34" charset="0"/>
                        </a:rPr>
                        <a:t>$0</a:t>
                      </a:r>
                      <a:endParaRPr lang="en-US" sz="1400" u="sng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sng" dirty="0" smtClean="0">
                          <a:latin typeface="Calibri" pitchFamily="34" charset="0"/>
                        </a:rPr>
                        <a:t>$30,000,000</a:t>
                      </a:r>
                      <a:endParaRPr lang="en-US" sz="1400" u="sng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Calibri" pitchFamily="34" charset="0"/>
                        </a:rPr>
                        <a:t>TOTAL</a:t>
                      </a:r>
                      <a:endParaRPr lang="en-US" sz="1400" b="1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$140,000,000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$0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$140,000,000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81000" y="4495800"/>
            <a:ext cx="7848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Estimated New Debt Service beginning 2012-2013 - $12,205,838</a:t>
            </a:r>
          </a:p>
          <a:p>
            <a:endParaRPr lang="en-US" sz="1200" dirty="0" smtClean="0"/>
          </a:p>
          <a:p>
            <a:r>
              <a:rPr lang="en-US" sz="1200" dirty="0" smtClean="0"/>
              <a:t>Note:  ITCCI assumed 6 months of debt service starting in 2012-2013</a:t>
            </a:r>
          </a:p>
          <a:p>
            <a:endParaRPr lang="en-US" sz="1200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25084-E55A-44C2-82B5-FE336FFD2BBE}" type="datetime1">
              <a:rPr lang="en-US" smtClean="0"/>
              <a:pPr/>
              <a:t>9/16/2010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098E6-EF91-4CBE-909A-E70E922434BD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000" dirty="0" smtClean="0"/>
              <a:t>2011-2013 Purdue New Capital Projects</a:t>
            </a:r>
            <a:endParaRPr lang="en-US" sz="3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381000" y="1676400"/>
          <a:ext cx="8305800" cy="3398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/>
                <a:gridCol w="1920109"/>
                <a:gridCol w="1933246"/>
                <a:gridCol w="1861645"/>
              </a:tblGrid>
              <a:tr h="37084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State Funds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Other Funds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Total Funds</a:t>
                      </a:r>
                      <a:endParaRPr lang="en-US" sz="1400" baseline="30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latin typeface="Calibri" pitchFamily="34" charset="0"/>
                        </a:rPr>
                        <a:t>Helmke</a:t>
                      </a:r>
                      <a:r>
                        <a:rPr lang="en-US" sz="1400" baseline="0" dirty="0" smtClean="0">
                          <a:latin typeface="Calibri" pitchFamily="34" charset="0"/>
                        </a:rPr>
                        <a:t> Library Renovation (IPFW)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$13,500,000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$0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$13,500,000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u="none" dirty="0" smtClean="0">
                          <a:latin typeface="Calibri" pitchFamily="34" charset="0"/>
                        </a:rPr>
                        <a:t>Chiller Power Plant</a:t>
                      </a:r>
                      <a:r>
                        <a:rPr lang="en-US" sz="1400" u="none" baseline="0" dirty="0" smtClean="0">
                          <a:latin typeface="Calibri" pitchFamily="34" charset="0"/>
                        </a:rPr>
                        <a:t> – Expansion &amp; Infrastructure Improvements (North Central)</a:t>
                      </a:r>
                      <a:endParaRPr lang="en-US" sz="1400" u="none" dirty="0" smtClean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none" dirty="0" smtClean="0">
                          <a:latin typeface="Calibri" pitchFamily="34" charset="0"/>
                        </a:rPr>
                        <a:t>$3,500,000</a:t>
                      </a:r>
                      <a:endParaRPr lang="en-US" sz="1400" u="none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none" dirty="0" smtClean="0">
                          <a:latin typeface="Calibri" pitchFamily="34" charset="0"/>
                        </a:rPr>
                        <a:t>$0</a:t>
                      </a:r>
                      <a:endParaRPr lang="en-US" sz="1400" u="none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none" dirty="0" smtClean="0">
                          <a:latin typeface="Calibri" pitchFamily="34" charset="0"/>
                        </a:rPr>
                        <a:t>$3,500,000</a:t>
                      </a:r>
                      <a:endParaRPr lang="en-US" sz="1400" u="none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u="none" dirty="0" smtClean="0">
                          <a:latin typeface="Calibri" pitchFamily="34" charset="0"/>
                        </a:rPr>
                        <a:t>Agriculture &amp;</a:t>
                      </a:r>
                      <a:r>
                        <a:rPr lang="en-US" sz="1400" u="none" baseline="0" dirty="0" smtClean="0">
                          <a:latin typeface="Calibri" pitchFamily="34" charset="0"/>
                        </a:rPr>
                        <a:t> Life Science Building (West Lafayette)</a:t>
                      </a:r>
                      <a:endParaRPr lang="en-US" sz="1400" u="none" dirty="0" smtClean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none" dirty="0" smtClean="0">
                          <a:latin typeface="Calibri" pitchFamily="34" charset="0"/>
                        </a:rPr>
                        <a:t>$38,000,000</a:t>
                      </a:r>
                      <a:endParaRPr lang="en-US" sz="1400" u="none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none" dirty="0" smtClean="0">
                          <a:latin typeface="Calibri" pitchFamily="34" charset="0"/>
                        </a:rPr>
                        <a:t>$20,000,000</a:t>
                      </a:r>
                      <a:endParaRPr lang="en-US" sz="1400" u="none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none" dirty="0" smtClean="0">
                          <a:latin typeface="Calibri" pitchFamily="34" charset="0"/>
                        </a:rPr>
                        <a:t>$58,000,000</a:t>
                      </a:r>
                      <a:endParaRPr lang="en-US" sz="1400" u="none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u="none" dirty="0" smtClean="0">
                          <a:latin typeface="Calibri" pitchFamily="34" charset="0"/>
                        </a:rPr>
                        <a:t>Emerging Technologies Building (Calumet)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none" dirty="0" smtClean="0">
                          <a:latin typeface="Calibri" pitchFamily="34" charset="0"/>
                        </a:rPr>
                        <a:t>$27,600,000</a:t>
                      </a:r>
                      <a:endParaRPr lang="en-US" sz="1400" u="none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none" dirty="0" smtClean="0">
                          <a:latin typeface="Calibri" pitchFamily="34" charset="0"/>
                        </a:rPr>
                        <a:t>$0</a:t>
                      </a:r>
                      <a:endParaRPr lang="en-US" sz="1400" u="none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none" dirty="0" smtClean="0">
                          <a:latin typeface="Calibri" pitchFamily="34" charset="0"/>
                        </a:rPr>
                        <a:t>$27,600,000</a:t>
                      </a:r>
                      <a:endParaRPr lang="en-US" sz="1400" u="none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u="sng" dirty="0" smtClean="0">
                          <a:latin typeface="Calibri" pitchFamily="34" charset="0"/>
                        </a:rPr>
                        <a:t>Science Building (North Central)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sng" dirty="0" smtClean="0">
                          <a:latin typeface="Calibri" pitchFamily="34" charset="0"/>
                        </a:rPr>
                        <a:t>$33,400,000</a:t>
                      </a:r>
                      <a:endParaRPr lang="en-US" sz="1400" u="sng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sng" dirty="0" smtClean="0">
                          <a:latin typeface="Calibri" pitchFamily="34" charset="0"/>
                        </a:rPr>
                        <a:t>$0</a:t>
                      </a:r>
                      <a:endParaRPr lang="en-US" sz="1400" u="sng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sng" dirty="0" smtClean="0">
                          <a:latin typeface="Calibri" pitchFamily="34" charset="0"/>
                        </a:rPr>
                        <a:t>$33,400,000</a:t>
                      </a:r>
                      <a:endParaRPr lang="en-US" sz="1400" u="sng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Calibri" pitchFamily="34" charset="0"/>
                        </a:rPr>
                        <a:t>TOTAL</a:t>
                      </a:r>
                      <a:endParaRPr lang="en-US" sz="1400" b="1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$116,000,000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$20,000,000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$136,000,000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81000" y="5257800"/>
            <a:ext cx="784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Estimated New Debt Service beginning 2012-2013 - $10,113,409</a:t>
            </a:r>
          </a:p>
          <a:p>
            <a:endParaRPr lang="en-US" sz="1200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2C013-238D-4EB2-8A7A-55932924FDE9}" type="datetime1">
              <a:rPr lang="en-US" smtClean="0"/>
              <a:pPr/>
              <a:t>9/16/2010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098E6-EF91-4CBE-909A-E70E922434BD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000" dirty="0" smtClean="0"/>
              <a:t>2011-2013 USI New Capital Projects</a:t>
            </a:r>
            <a:endParaRPr lang="en-US" sz="3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381000" y="1676400"/>
          <a:ext cx="8305800" cy="1259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/>
                <a:gridCol w="1920109"/>
                <a:gridCol w="1933246"/>
                <a:gridCol w="1861645"/>
              </a:tblGrid>
              <a:tr h="37084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State Funds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Other Funds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Total Funds</a:t>
                      </a:r>
                      <a:endParaRPr lang="en-US" sz="1400" baseline="30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u="sng" dirty="0" smtClean="0">
                          <a:latin typeface="Calibri" pitchFamily="34" charset="0"/>
                        </a:rPr>
                        <a:t>Classroom</a:t>
                      </a:r>
                      <a:r>
                        <a:rPr lang="en-US" sz="1400" u="sng" baseline="0" dirty="0" smtClean="0">
                          <a:latin typeface="Calibri" pitchFamily="34" charset="0"/>
                        </a:rPr>
                        <a:t> Renovation/Expansion</a:t>
                      </a:r>
                      <a:endParaRPr lang="en-US" sz="1400" u="sng" dirty="0" smtClean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sng" dirty="0" smtClean="0">
                          <a:latin typeface="Calibri" pitchFamily="34" charset="0"/>
                        </a:rPr>
                        <a:t>$15,000,000</a:t>
                      </a:r>
                      <a:endParaRPr lang="en-US" sz="1400" u="sng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sng" dirty="0" smtClean="0">
                          <a:latin typeface="Calibri" pitchFamily="34" charset="0"/>
                        </a:rPr>
                        <a:t>$0</a:t>
                      </a:r>
                      <a:endParaRPr lang="en-US" sz="1400" u="sng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sng" dirty="0" smtClean="0">
                          <a:latin typeface="Calibri" pitchFamily="34" charset="0"/>
                        </a:rPr>
                        <a:t>$15,000,000</a:t>
                      </a:r>
                      <a:endParaRPr lang="en-US" sz="1400" u="sng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Calibri" pitchFamily="34" charset="0"/>
                        </a:rPr>
                        <a:t>TOTAL</a:t>
                      </a:r>
                      <a:endParaRPr lang="en-US" sz="1400" b="1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$15,000,000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$0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$15,000,000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81000" y="3200400"/>
            <a:ext cx="784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Estimated New Debt Service beginning 2012-2013 - $1,297,872</a:t>
            </a:r>
          </a:p>
          <a:p>
            <a:endParaRPr lang="en-US" sz="1200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32A59-E63A-4A42-BDFA-5CB3313CF530}" type="datetime1">
              <a:rPr lang="en-US" smtClean="0"/>
              <a:pPr/>
              <a:t>9/16/2010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098E6-EF91-4CBE-909A-E70E922434BD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000" dirty="0" smtClean="0"/>
              <a:t>2011-2013 Vincennes New Capital Projects</a:t>
            </a:r>
            <a:endParaRPr lang="en-US" sz="3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381000" y="1676400"/>
          <a:ext cx="8305800" cy="1259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/>
                <a:gridCol w="1920109"/>
                <a:gridCol w="1933246"/>
                <a:gridCol w="1861645"/>
              </a:tblGrid>
              <a:tr h="37084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State Funds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Other Funds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Total Funds</a:t>
                      </a:r>
                      <a:endParaRPr lang="en-US" sz="1400" baseline="30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u="sng" dirty="0" smtClean="0">
                          <a:latin typeface="Calibri" pitchFamily="34" charset="0"/>
                        </a:rPr>
                        <a:t>Facilities &amp;</a:t>
                      </a:r>
                      <a:r>
                        <a:rPr lang="en-US" sz="1400" u="sng" baseline="0" dirty="0" smtClean="0">
                          <a:latin typeface="Calibri" pitchFamily="34" charset="0"/>
                        </a:rPr>
                        <a:t> Infrastructure – Energy Management Project</a:t>
                      </a:r>
                      <a:endParaRPr lang="en-US" sz="1400" u="sng" dirty="0" smtClean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sng" dirty="0" smtClean="0">
                          <a:latin typeface="Calibri" pitchFamily="34" charset="0"/>
                        </a:rPr>
                        <a:t>$11,900,000</a:t>
                      </a:r>
                      <a:endParaRPr lang="en-US" sz="1400" u="sng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sng" dirty="0" smtClean="0">
                          <a:latin typeface="Calibri" pitchFamily="34" charset="0"/>
                        </a:rPr>
                        <a:t>$0</a:t>
                      </a:r>
                      <a:endParaRPr lang="en-US" sz="1400" u="sng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sng" dirty="0" smtClean="0">
                          <a:latin typeface="Calibri" pitchFamily="34" charset="0"/>
                        </a:rPr>
                        <a:t>$11,900,000</a:t>
                      </a:r>
                      <a:endParaRPr lang="en-US" sz="1400" u="sng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Calibri" pitchFamily="34" charset="0"/>
                        </a:rPr>
                        <a:t>TOTAL</a:t>
                      </a:r>
                      <a:endParaRPr lang="en-US" sz="1400" b="1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$11,900,000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$0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$11,900,000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81000" y="3200400"/>
            <a:ext cx="784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Estimated New Debt Service beginning 2012-2013 - $1,037,496</a:t>
            </a:r>
          </a:p>
          <a:p>
            <a:endParaRPr lang="en-US" sz="1200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130D5-1320-4172-B2EF-7718B142BDC2}" type="datetime1">
              <a:rPr lang="en-US" smtClean="0"/>
              <a:pPr/>
              <a:t>9/16/2010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098E6-EF91-4CBE-909A-E70E922434BD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2011-2013 Budget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September and October:  Institutions present budget requests</a:t>
            </a:r>
          </a:p>
          <a:p>
            <a:r>
              <a:rPr lang="en-US" dirty="0" smtClean="0"/>
              <a:t>December:  CHE votes on Budget Recommendations to Governor and General Assembly</a:t>
            </a:r>
          </a:p>
          <a:p>
            <a:r>
              <a:rPr lang="en-US" dirty="0" smtClean="0"/>
              <a:t>Budget Committee Recommends Budget to General Assembly</a:t>
            </a:r>
          </a:p>
          <a:p>
            <a:r>
              <a:rPr lang="en-US" dirty="0" smtClean="0"/>
              <a:t>House then Senate pass Budget</a:t>
            </a:r>
          </a:p>
          <a:p>
            <a:r>
              <a:rPr lang="en-US" dirty="0" smtClean="0"/>
              <a:t>Possible Conference Committee</a:t>
            </a:r>
          </a:p>
          <a:p>
            <a:r>
              <a:rPr lang="en-US" dirty="0" smtClean="0"/>
              <a:t>Governor signs Budget into Law</a:t>
            </a:r>
          </a:p>
          <a:p>
            <a:r>
              <a:rPr lang="en-US" dirty="0" smtClean="0"/>
              <a:t>Start 2011-2012 fiscal year on 7/1/11</a:t>
            </a:r>
          </a:p>
          <a:p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D2417-9F16-40F7-90E4-6C31D137F779}" type="datetime1">
              <a:rPr lang="en-US" smtClean="0"/>
              <a:pPr/>
              <a:t>9/16/2010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098E6-EF91-4CBE-909A-E70E922434BD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000" dirty="0" smtClean="0"/>
              <a:t>2009 – 2011 State </a:t>
            </a:r>
            <a:r>
              <a:rPr lang="en-US" sz="3000" dirty="0" err="1" smtClean="0"/>
              <a:t>Approp</a:t>
            </a:r>
            <a:r>
              <a:rPr lang="en-US" sz="3000" dirty="0" smtClean="0"/>
              <a:t>. for Higher Education</a:t>
            </a:r>
            <a:endParaRPr lang="en-US" sz="3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304800" y="1905000"/>
          <a:ext cx="8385176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/>
                <a:gridCol w="2286000"/>
                <a:gridCol w="2438400"/>
                <a:gridCol w="1679576"/>
              </a:tblGrid>
              <a:tr h="37084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2009-2010 Budget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2010-2011  Budget</a:t>
                      </a:r>
                      <a:endParaRPr lang="en-US" sz="1400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% Change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itchFamily="34" charset="0"/>
                        </a:rPr>
                        <a:t>Campus</a:t>
                      </a:r>
                      <a:r>
                        <a:rPr lang="en-US" sz="1400" baseline="0" dirty="0" smtClean="0">
                          <a:latin typeface="Calibri" pitchFamily="34" charset="0"/>
                        </a:rPr>
                        <a:t> Operating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$1,232,147,725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$1,228,799,414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-0.3%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itchFamily="34" charset="0"/>
                        </a:rPr>
                        <a:t>Debt Service**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$167,538,753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$193,772,386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15.7%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itchFamily="34" charset="0"/>
                        </a:rPr>
                        <a:t>Higher</a:t>
                      </a:r>
                      <a:r>
                        <a:rPr lang="en-US" sz="1400" baseline="0" dirty="0" smtClean="0">
                          <a:latin typeface="Calibri" pitchFamily="34" charset="0"/>
                        </a:rPr>
                        <a:t> Ed. Line Items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$69,715,189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$69,662,721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-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0.1%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itchFamily="34" charset="0"/>
                        </a:rPr>
                        <a:t>SSACI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$262,131,147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$268,831,930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2.6%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u="sng" dirty="0" smtClean="0">
                          <a:latin typeface="Calibri" pitchFamily="34" charset="0"/>
                        </a:rPr>
                        <a:t>Repair and Rehab.*</a:t>
                      </a:r>
                      <a:endParaRPr lang="en-US" sz="1400" u="sng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sng" dirty="0" smtClean="0">
                          <a:latin typeface="Calibri" pitchFamily="34" charset="0"/>
                        </a:rPr>
                        <a:t>$0</a:t>
                      </a:r>
                      <a:endParaRPr lang="en-US" sz="1400" u="sng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sng" dirty="0" smtClean="0">
                          <a:latin typeface="Calibri" pitchFamily="34" charset="0"/>
                        </a:rPr>
                        <a:t>$0</a:t>
                      </a:r>
                      <a:endParaRPr lang="en-US" sz="1400" u="sng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sng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0%</a:t>
                      </a:r>
                      <a:endParaRPr lang="en-US" sz="1400" b="0" i="0" u="sng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Calibri" pitchFamily="34" charset="0"/>
                        </a:rPr>
                        <a:t>TOTAL</a:t>
                      </a:r>
                      <a:endParaRPr lang="en-US" sz="1400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$1,731,532,814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1,761,066,451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1.7%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04800" y="4648200"/>
            <a:ext cx="7848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*R&amp;R was funded from Federal ARRA funds in the 2009-2011 Budget (2010 Only)</a:t>
            </a:r>
          </a:p>
          <a:p>
            <a:endParaRPr lang="en-US" sz="1200" dirty="0" smtClean="0"/>
          </a:p>
          <a:p>
            <a:r>
              <a:rPr lang="en-US" sz="1200" dirty="0" smtClean="0"/>
              <a:t>** Includes $16.5M of Debt Service Funding with SBA in 2010-2011</a:t>
            </a:r>
          </a:p>
          <a:p>
            <a:pPr marL="228600" indent="-228600"/>
            <a:endParaRPr lang="en-US" sz="1200" dirty="0" smtClean="0"/>
          </a:p>
          <a:p>
            <a:pPr marL="228600" indent="-228600"/>
            <a:r>
              <a:rPr lang="en-US" sz="1200" dirty="0" smtClean="0"/>
              <a:t>Note:  Appropriations include all general and dedicated funds.  No federal funds are included.</a:t>
            </a:r>
          </a:p>
          <a:p>
            <a:pPr marL="228600" indent="-228600"/>
            <a:endParaRPr lang="en-US" sz="1200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5F1F-CB59-4992-A8B7-82639891B065}" type="datetime1">
              <a:rPr lang="en-US" smtClean="0"/>
              <a:pPr/>
              <a:t>9/16/2010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098E6-EF91-4CBE-909A-E70E922434B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000" dirty="0" smtClean="0"/>
              <a:t>2011-2013 State </a:t>
            </a:r>
            <a:r>
              <a:rPr lang="en-US" sz="3000" dirty="0" err="1" smtClean="0"/>
              <a:t>Approp</a:t>
            </a:r>
            <a:r>
              <a:rPr lang="en-US" sz="3000" dirty="0" smtClean="0"/>
              <a:t>. for Higher Education</a:t>
            </a:r>
            <a:endParaRPr lang="en-US" sz="3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304800" y="1676400"/>
          <a:ext cx="8534400" cy="2956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/>
                <a:gridCol w="1447800"/>
                <a:gridCol w="1371600"/>
                <a:gridCol w="1143000"/>
                <a:gridCol w="1454038"/>
                <a:gridCol w="1212962"/>
              </a:tblGrid>
              <a:tr h="37084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2010-2011 Budget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2011-2012 Submission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30000" dirty="0" smtClean="0"/>
                        <a:t>%</a:t>
                      </a:r>
                      <a:r>
                        <a:rPr lang="en-US" sz="1400" baseline="0" dirty="0" smtClean="0"/>
                        <a:t> Chg. 2011 to 2012</a:t>
                      </a:r>
                      <a:endParaRPr lang="en-US" sz="1400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2012-2013 Submission</a:t>
                      </a:r>
                      <a:endParaRPr lang="en-US" sz="1400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% Chg. 2012</a:t>
                      </a:r>
                      <a:r>
                        <a:rPr lang="en-US" sz="1400" baseline="0" dirty="0" smtClean="0"/>
                        <a:t> to 2013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itchFamily="34" charset="0"/>
                        </a:rPr>
                        <a:t>Campus</a:t>
                      </a:r>
                      <a:r>
                        <a:rPr lang="en-US" sz="1400" baseline="0" dirty="0" smtClean="0">
                          <a:latin typeface="Calibri" pitchFamily="34" charset="0"/>
                        </a:rPr>
                        <a:t> Operating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$1,228,799,414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1,355,394,218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10.3%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1,355,394,218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0.0%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itchFamily="34" charset="0"/>
                        </a:rPr>
                        <a:t>Debt Service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$193,772,386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$169,892,610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-12.3%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$195,418,320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15.0%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itchFamily="34" charset="0"/>
                        </a:rPr>
                        <a:t>Higher</a:t>
                      </a:r>
                      <a:r>
                        <a:rPr lang="en-US" sz="1400" baseline="0" dirty="0" smtClean="0">
                          <a:latin typeface="Calibri" pitchFamily="34" charset="0"/>
                        </a:rPr>
                        <a:t> Ed. Line Items**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$69,662,721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$77,040,148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10.6%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$77,012,648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-0.1%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itchFamily="34" charset="0"/>
                        </a:rPr>
                        <a:t>SSACI*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$268,831,930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$268,831,930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0.0%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268,831,930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0.0%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u="sng" dirty="0" smtClean="0">
                          <a:latin typeface="Calibri" pitchFamily="34" charset="0"/>
                        </a:rPr>
                        <a:t>Repair and Rehab.***</a:t>
                      </a:r>
                      <a:endParaRPr lang="en-US" sz="1400" u="sng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sng" dirty="0" smtClean="0">
                          <a:latin typeface="Calibri" pitchFamily="34" charset="0"/>
                        </a:rPr>
                        <a:t>$0</a:t>
                      </a:r>
                      <a:endParaRPr lang="en-US" sz="1400" u="sng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sng" dirty="0" smtClean="0">
                          <a:latin typeface="Calibri" pitchFamily="34" charset="0"/>
                        </a:rPr>
                        <a:t>$76,742,119</a:t>
                      </a:r>
                      <a:endParaRPr lang="en-US" sz="1400" u="sng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u="sng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sng" dirty="0" smtClean="0">
                          <a:latin typeface="Calibri" pitchFamily="34" charset="0"/>
                        </a:rPr>
                        <a:t>$76,742,119</a:t>
                      </a:r>
                      <a:endParaRPr lang="en-US" sz="1400" u="sng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endParaRPr lang="en-US" sz="1400" b="0" i="0" u="sng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Calibri" pitchFamily="34" charset="0"/>
                        </a:rPr>
                        <a:t>TOTAL</a:t>
                      </a:r>
                      <a:endParaRPr lang="en-US" sz="1400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1,761,066,451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$1,947,901,025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10.6%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$1,973,399,235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1.3%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04800" y="4800600"/>
            <a:ext cx="8534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*Assumes SSACI is held flat from 2010-2011 (Awaiting SSACI Budget Submission)</a:t>
            </a:r>
          </a:p>
          <a:p>
            <a:endParaRPr lang="en-US" sz="1200" dirty="0" smtClean="0"/>
          </a:p>
          <a:p>
            <a:r>
              <a:rPr lang="en-US" sz="1200" dirty="0" smtClean="0"/>
              <a:t>** Assumes both Institution requests and holding flat other HE line items from 2010-2011 (Continuing Analysis, Indiana Innovation Alliance)</a:t>
            </a:r>
          </a:p>
          <a:p>
            <a:endParaRPr lang="en-US" sz="1200" dirty="0"/>
          </a:p>
          <a:p>
            <a:r>
              <a:rPr lang="en-US" sz="1200" dirty="0" smtClean="0"/>
              <a:t>*** R&amp;R request are state funds, does not include ARRA funding</a:t>
            </a:r>
          </a:p>
          <a:p>
            <a:endParaRPr lang="en-US" sz="1200" dirty="0" smtClean="0"/>
          </a:p>
          <a:p>
            <a:r>
              <a:rPr lang="en-US" sz="1200" dirty="0" smtClean="0"/>
              <a:t>Note:  Appropriations include all general and dedicated funds.  No federal funds are included.</a:t>
            </a:r>
          </a:p>
          <a:p>
            <a:endParaRPr lang="en-US" sz="1200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BFDCE-0C20-4BBE-81EA-6B8BE3CB2296}" type="datetime1">
              <a:rPr lang="en-US" smtClean="0"/>
              <a:pPr/>
              <a:t>9/16/2010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098E6-EF91-4CBE-909A-E70E922434B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534400" cy="758952"/>
          </a:xfrm>
        </p:spPr>
        <p:txBody>
          <a:bodyPr>
            <a:noAutofit/>
          </a:bodyPr>
          <a:lstStyle/>
          <a:p>
            <a:r>
              <a:rPr lang="en-US" sz="3000" dirty="0" smtClean="0"/>
              <a:t>2011-2013 Total Operating Submission: State Funds</a:t>
            </a:r>
            <a:endParaRPr lang="en-US" sz="3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228600" y="1752600"/>
          <a:ext cx="8686801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600"/>
                <a:gridCol w="1371600"/>
                <a:gridCol w="1371600"/>
                <a:gridCol w="1219200"/>
                <a:gridCol w="1371600"/>
                <a:gridCol w="1219201"/>
              </a:tblGrid>
              <a:tr h="76200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2010-2011 Budget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2011-2012 Submission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% Chg. 2011 to 2012</a:t>
                      </a:r>
                    </a:p>
                    <a:p>
                      <a:pPr algn="ctr"/>
                      <a:endParaRPr lang="en-US" sz="1400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2012-2013 Submission</a:t>
                      </a:r>
                      <a:endParaRPr lang="en-US" sz="1400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% Chg. 2012 to 2013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itchFamily="34" charset="0"/>
                        </a:rPr>
                        <a:t>Ball State University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$139,479,783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$142,695,264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2.3%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$146,434,559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2.6%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itchFamily="34" charset="0"/>
                        </a:rPr>
                        <a:t>Indiana State University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$80,991,272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$81,044,679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0.1%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$85,742,320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5.8%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itchFamily="34" charset="0"/>
                        </a:rPr>
                        <a:t>Indiana University Total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$532,741,564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$548,294,837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2.9%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$541,900,853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-1.2%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itchFamily="34" charset="0"/>
                        </a:rPr>
                        <a:t>Ivy Tech Comm. College</a:t>
                      </a:r>
                      <a:r>
                        <a:rPr lang="en-US" sz="1400" baseline="0" dirty="0" smtClean="0">
                          <a:latin typeface="Calibri" pitchFamily="34" charset="0"/>
                        </a:rPr>
                        <a:t> IN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$207,021,129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$275,889,860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33.3%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$286,098,610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3.7%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u="none" dirty="0" smtClean="0">
                          <a:latin typeface="Calibri" pitchFamily="34" charset="0"/>
                        </a:rPr>
                        <a:t>Purdue</a:t>
                      </a:r>
                      <a:r>
                        <a:rPr lang="en-US" sz="1400" u="none" baseline="0" dirty="0" smtClean="0">
                          <a:latin typeface="Calibri" pitchFamily="34" charset="0"/>
                        </a:rPr>
                        <a:t> University Total</a:t>
                      </a:r>
                      <a:endParaRPr lang="en-US" sz="1400" u="none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none" smtClean="0">
                          <a:latin typeface="Calibri" pitchFamily="34" charset="0"/>
                        </a:rPr>
                        <a:t>$353,072,969</a:t>
                      </a:r>
                      <a:endParaRPr lang="en-US" sz="1400" u="none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none" dirty="0" smtClean="0">
                          <a:latin typeface="Calibri" pitchFamily="34" charset="0"/>
                        </a:rPr>
                        <a:t>$374,336,898</a:t>
                      </a:r>
                      <a:endParaRPr lang="en-US" sz="1400" u="none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none" dirty="0" smtClean="0">
                          <a:latin typeface="Calibri" pitchFamily="34" charset="0"/>
                        </a:rPr>
                        <a:t>6.0%</a:t>
                      </a:r>
                      <a:endParaRPr lang="en-US" sz="1400" u="none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none" dirty="0" smtClean="0">
                          <a:latin typeface="Calibri" pitchFamily="34" charset="0"/>
                        </a:rPr>
                        <a:t>$384,581,386</a:t>
                      </a:r>
                      <a:endParaRPr lang="en-US" sz="1400" u="none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2.7%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u="none" dirty="0" smtClean="0">
                          <a:latin typeface="Calibri" pitchFamily="34" charset="0"/>
                        </a:rPr>
                        <a:t>University of Southern IN</a:t>
                      </a:r>
                      <a:endParaRPr lang="en-US" sz="1400" u="none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none" dirty="0" smtClean="0">
                          <a:latin typeface="Calibri" pitchFamily="34" charset="0"/>
                        </a:rPr>
                        <a:t>$50,291,884</a:t>
                      </a:r>
                      <a:endParaRPr lang="en-US" sz="1400" u="none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none" dirty="0" smtClean="0">
                          <a:latin typeface="Calibri" pitchFamily="34" charset="0"/>
                        </a:rPr>
                        <a:t>$55,015,067</a:t>
                      </a:r>
                      <a:endParaRPr lang="en-US" sz="1400" u="none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none" dirty="0" smtClean="0">
                          <a:latin typeface="Calibri" pitchFamily="34" charset="0"/>
                        </a:rPr>
                        <a:t>9.4%</a:t>
                      </a:r>
                      <a:endParaRPr lang="en-US" sz="1400" u="none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none" dirty="0" smtClean="0">
                          <a:latin typeface="Calibri" pitchFamily="34" charset="0"/>
                        </a:rPr>
                        <a:t>$56,314,239</a:t>
                      </a:r>
                      <a:endParaRPr lang="en-US" sz="1400" u="none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2.4%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u="sng" dirty="0" smtClean="0">
                          <a:latin typeface="Calibri" pitchFamily="34" charset="0"/>
                        </a:rPr>
                        <a:t>Vincennes University</a:t>
                      </a:r>
                      <a:endParaRPr lang="en-US" sz="1400" u="sng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sng" dirty="0" smtClean="0">
                          <a:latin typeface="Calibri" pitchFamily="34" charset="0"/>
                        </a:rPr>
                        <a:t>$42,473,199</a:t>
                      </a:r>
                      <a:endParaRPr lang="en-US" sz="1400" u="sng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sng" dirty="0" smtClean="0">
                          <a:latin typeface="Calibri" pitchFamily="34" charset="0"/>
                        </a:rPr>
                        <a:t>$48,010,223</a:t>
                      </a:r>
                      <a:endParaRPr lang="en-US" sz="1400" u="sng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sng" dirty="0" smtClean="0">
                          <a:latin typeface="Calibri" pitchFamily="34" charset="0"/>
                        </a:rPr>
                        <a:t>13.0%</a:t>
                      </a:r>
                      <a:endParaRPr lang="en-US" sz="1400" u="sng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sng" dirty="0" smtClean="0">
                          <a:latin typeface="Calibri" pitchFamily="34" charset="0"/>
                        </a:rPr>
                        <a:t>$49,740,571</a:t>
                      </a:r>
                      <a:endParaRPr lang="en-US" sz="1400" u="sng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sng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3.6%</a:t>
                      </a:r>
                      <a:endParaRPr lang="en-US" sz="1400" b="0" i="0" u="sng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Calibri" pitchFamily="34" charset="0"/>
                        </a:rPr>
                        <a:t>TOTAL</a:t>
                      </a:r>
                      <a:endParaRPr lang="en-US" sz="1400" b="1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$1,406,071,800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$1,525,286,828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8.5%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$1,550,812,538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1.7%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04800" y="5638800"/>
            <a:ext cx="784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*Only uses Campus Operating and Debt Service, does not include Capital, R&amp;R, and HE Line Items</a:t>
            </a:r>
          </a:p>
          <a:p>
            <a:endParaRPr lang="en-US" sz="1200" dirty="0" smtClean="0"/>
          </a:p>
          <a:p>
            <a:r>
              <a:rPr lang="en-US" sz="1200" dirty="0" smtClean="0"/>
              <a:t>Note:  2010-2011 Budget total does not include SBA Fee Replacement of $16.5M for this slide</a:t>
            </a:r>
            <a:endParaRPr lang="en-US" sz="1200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E1171-AF9F-4BD5-A0DE-4777BAA51EBC}" type="datetime1">
              <a:rPr lang="en-US" smtClean="0"/>
              <a:pPr/>
              <a:t>9/16/2010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098E6-EF91-4CBE-909A-E70E922434B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000" dirty="0" smtClean="0"/>
              <a:t>2011-2013 Expenditure Adjustments Overall</a:t>
            </a:r>
            <a:endParaRPr lang="en-US" sz="3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304800" y="1752602"/>
          <a:ext cx="8382000" cy="35813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2743200"/>
                <a:gridCol w="2590800"/>
              </a:tblGrid>
              <a:tr h="325365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2011-2012 Submission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2012-2013 Submission</a:t>
                      </a:r>
                      <a:endParaRPr lang="en-US" sz="1400" baseline="30000" dirty="0"/>
                    </a:p>
                  </a:txBody>
                  <a:tcPr/>
                </a:tc>
              </a:tr>
              <a:tr h="40750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itchFamily="34" charset="0"/>
                        </a:rPr>
                        <a:t>Successfully Completed Credit Hours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$81,653,749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$81,653,749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406933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itchFamily="34" charset="0"/>
                        </a:rPr>
                        <a:t>Dual Credit SCCH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$8,938,601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$8,938,601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406933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itchFamily="34" charset="0"/>
                        </a:rPr>
                        <a:t>Change in Degrees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$8,702,000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$8,702,000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406933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itchFamily="34" charset="0"/>
                        </a:rPr>
                        <a:t>On-Time Degrees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$531,657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$531,657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406933">
                <a:tc>
                  <a:txBody>
                    <a:bodyPr/>
                    <a:lstStyle/>
                    <a:p>
                      <a:r>
                        <a:rPr lang="en-US" sz="1400" u="none" dirty="0" smtClean="0">
                          <a:latin typeface="Calibri" pitchFamily="34" charset="0"/>
                        </a:rPr>
                        <a:t>Low Income Degrees</a:t>
                      </a:r>
                      <a:endParaRPr lang="en-US" sz="1400" u="none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none" dirty="0" smtClean="0">
                          <a:latin typeface="Calibri" pitchFamily="34" charset="0"/>
                        </a:rPr>
                        <a:t>$2,705,000</a:t>
                      </a:r>
                      <a:endParaRPr lang="en-US" sz="1400" u="none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none" dirty="0" smtClean="0">
                          <a:latin typeface="Calibri" pitchFamily="34" charset="0"/>
                        </a:rPr>
                        <a:t>$2,705,000</a:t>
                      </a:r>
                      <a:endParaRPr lang="en-US" sz="1400" u="none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406933">
                <a:tc>
                  <a:txBody>
                    <a:bodyPr/>
                    <a:lstStyle/>
                    <a:p>
                      <a:r>
                        <a:rPr lang="en-US" sz="1400" u="none" dirty="0" smtClean="0">
                          <a:latin typeface="Calibri" pitchFamily="34" charset="0"/>
                        </a:rPr>
                        <a:t>Research Incentive</a:t>
                      </a:r>
                      <a:endParaRPr lang="en-US" sz="1400" u="none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none" dirty="0" smtClean="0">
                          <a:latin typeface="Calibri" pitchFamily="34" charset="0"/>
                        </a:rPr>
                        <a:t>$22,692,468</a:t>
                      </a:r>
                      <a:endParaRPr lang="en-US" sz="1400" u="none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none" dirty="0" smtClean="0">
                          <a:latin typeface="Calibri" pitchFamily="34" charset="0"/>
                        </a:rPr>
                        <a:t>$22,692,468</a:t>
                      </a:r>
                      <a:endParaRPr lang="en-US" sz="1400" u="none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406933">
                <a:tc>
                  <a:txBody>
                    <a:bodyPr/>
                    <a:lstStyle/>
                    <a:p>
                      <a:r>
                        <a:rPr lang="en-US" sz="1400" u="sng" dirty="0" smtClean="0">
                          <a:latin typeface="Calibri" pitchFamily="34" charset="0"/>
                        </a:rPr>
                        <a:t>Other Adjustment</a:t>
                      </a:r>
                      <a:endParaRPr lang="en-US" sz="1400" u="sng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sng" dirty="0" smtClean="0">
                          <a:latin typeface="Calibri" pitchFamily="34" charset="0"/>
                        </a:rPr>
                        <a:t>$1,131,350</a:t>
                      </a:r>
                      <a:endParaRPr lang="en-US" sz="1400" u="sng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sng" dirty="0" smtClean="0">
                          <a:latin typeface="Calibri" pitchFamily="34" charset="0"/>
                        </a:rPr>
                        <a:t>$1,131,350</a:t>
                      </a:r>
                      <a:endParaRPr lang="en-US" sz="1400" u="sng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406933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Calibri" pitchFamily="34" charset="0"/>
                        </a:rPr>
                        <a:t>TOTAL</a:t>
                      </a:r>
                      <a:endParaRPr lang="en-US" sz="1400" b="1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$126,354,825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$126,354,825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04800" y="5562600"/>
            <a:ext cx="7848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 Each Institution included items for the various Expenditure Adjustments based on formulas used in the Budget Instructions and rates/formulas for each adjustment</a:t>
            </a:r>
          </a:p>
          <a:p>
            <a:endParaRPr lang="en-US" sz="1200" dirty="0" smtClean="0"/>
          </a:p>
          <a:p>
            <a:endParaRPr lang="en-US" sz="1200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8FC54-B24A-44C5-BEC3-F8CEA0C17122}" type="datetime1">
              <a:rPr lang="en-US" smtClean="0"/>
              <a:pPr/>
              <a:t>9/16/2010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098E6-EF91-4CBE-909A-E70E922434B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000" dirty="0" smtClean="0"/>
              <a:t>2011-2013 Expenditure Adjustments Detail</a:t>
            </a:r>
            <a:endParaRPr lang="en-US" sz="3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304800" y="1676400"/>
          <a:ext cx="8382000" cy="42474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81400"/>
                <a:gridCol w="2362200"/>
                <a:gridCol w="2438400"/>
              </a:tblGrid>
              <a:tr h="325365">
                <a:tc>
                  <a:txBody>
                    <a:bodyPr/>
                    <a:lstStyle/>
                    <a:p>
                      <a:endParaRPr lang="en-US" sz="12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50" dirty="0" smtClean="0"/>
                        <a:t>2011-2012 Submission</a:t>
                      </a:r>
                      <a:endParaRPr lang="en-US" sz="12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50" dirty="0" smtClean="0"/>
                        <a:t>2012-2013 Submission</a:t>
                      </a:r>
                      <a:endParaRPr lang="en-US" sz="1250" baseline="30000" dirty="0"/>
                    </a:p>
                  </a:txBody>
                  <a:tcPr/>
                </a:tc>
              </a:tr>
              <a:tr h="284233">
                <a:tc>
                  <a:txBody>
                    <a:bodyPr/>
                    <a:lstStyle/>
                    <a:p>
                      <a:r>
                        <a:rPr lang="en-US" sz="1250" b="1" dirty="0" smtClean="0">
                          <a:latin typeface="Calibri" pitchFamily="34" charset="0"/>
                        </a:rPr>
                        <a:t>Successfully Completed Credit Hours</a:t>
                      </a:r>
                      <a:endParaRPr lang="en-US" sz="1250" b="1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5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50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406933">
                <a:tc>
                  <a:txBody>
                    <a:bodyPr/>
                    <a:lstStyle/>
                    <a:p>
                      <a:pPr algn="r"/>
                      <a:r>
                        <a:rPr lang="en-US" sz="1250" dirty="0" smtClean="0">
                          <a:latin typeface="Calibri" pitchFamily="34" charset="0"/>
                        </a:rPr>
                        <a:t>IU</a:t>
                      </a:r>
                      <a:r>
                        <a:rPr lang="en-US" sz="1250" baseline="0" dirty="0" smtClean="0">
                          <a:latin typeface="Calibri" pitchFamily="34" charset="0"/>
                        </a:rPr>
                        <a:t> (All Campuses)</a:t>
                      </a:r>
                    </a:p>
                    <a:p>
                      <a:pPr algn="r"/>
                      <a:r>
                        <a:rPr lang="en-US" sz="1250" baseline="0" dirty="0" smtClean="0">
                          <a:latin typeface="Calibri" pitchFamily="34" charset="0"/>
                        </a:rPr>
                        <a:t>PU (All Campuses)</a:t>
                      </a:r>
                    </a:p>
                    <a:p>
                      <a:pPr algn="r"/>
                      <a:r>
                        <a:rPr lang="en-US" sz="1250" baseline="0" dirty="0" smtClean="0">
                          <a:latin typeface="Calibri" pitchFamily="34" charset="0"/>
                        </a:rPr>
                        <a:t>VU</a:t>
                      </a:r>
                    </a:p>
                    <a:p>
                      <a:pPr algn="r"/>
                      <a:r>
                        <a:rPr lang="en-US" sz="1250" baseline="0" dirty="0" smtClean="0">
                          <a:latin typeface="Calibri" pitchFamily="34" charset="0"/>
                        </a:rPr>
                        <a:t>ISU</a:t>
                      </a:r>
                    </a:p>
                    <a:p>
                      <a:pPr algn="r"/>
                      <a:r>
                        <a:rPr lang="en-US" sz="1250" baseline="0" dirty="0" smtClean="0">
                          <a:latin typeface="Calibri" pitchFamily="34" charset="0"/>
                        </a:rPr>
                        <a:t>BSU</a:t>
                      </a:r>
                    </a:p>
                    <a:p>
                      <a:pPr algn="r"/>
                      <a:r>
                        <a:rPr lang="en-US" sz="1250" baseline="0" dirty="0" smtClean="0">
                          <a:latin typeface="Calibri" pitchFamily="34" charset="0"/>
                        </a:rPr>
                        <a:t>USI</a:t>
                      </a:r>
                    </a:p>
                    <a:p>
                      <a:pPr algn="r"/>
                      <a:r>
                        <a:rPr lang="en-US" sz="1250" u="sng" baseline="0" dirty="0" smtClean="0">
                          <a:latin typeface="Calibri" pitchFamily="34" charset="0"/>
                        </a:rPr>
                        <a:t>ITCCI</a:t>
                      </a:r>
                    </a:p>
                    <a:p>
                      <a:pPr algn="r"/>
                      <a:r>
                        <a:rPr lang="en-US" sz="1250" b="1" baseline="0" dirty="0" smtClean="0">
                          <a:latin typeface="Calibri" pitchFamily="34" charset="0"/>
                        </a:rPr>
                        <a:t>TOTAL</a:t>
                      </a:r>
                      <a:endParaRPr lang="en-US" sz="1250" b="1" dirty="0" smtClean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$11,033,000</a:t>
                      </a:r>
                    </a:p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$6,301,900</a:t>
                      </a:r>
                    </a:p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$4,333,725</a:t>
                      </a:r>
                    </a:p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$0</a:t>
                      </a:r>
                    </a:p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$2,108,624</a:t>
                      </a:r>
                    </a:p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$2,459,050</a:t>
                      </a:r>
                    </a:p>
                    <a:p>
                      <a:pPr algn="ctr"/>
                      <a:r>
                        <a:rPr lang="en-US" sz="1250" u="sng" dirty="0" smtClean="0">
                          <a:latin typeface="Calibri" pitchFamily="34" charset="0"/>
                        </a:rPr>
                        <a:t>$55,417,450</a:t>
                      </a:r>
                    </a:p>
                    <a:p>
                      <a:pPr algn="ctr"/>
                      <a:r>
                        <a:rPr lang="en-US" sz="1250" b="1" dirty="0" smtClean="0">
                          <a:latin typeface="Calibri" pitchFamily="34" charset="0"/>
                        </a:rPr>
                        <a:t>$81,653,749</a:t>
                      </a:r>
                      <a:endParaRPr lang="en-US" sz="1250" b="1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$11,033,000</a:t>
                      </a:r>
                    </a:p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$6,301,900</a:t>
                      </a:r>
                    </a:p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$4,333,725</a:t>
                      </a:r>
                    </a:p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$0</a:t>
                      </a:r>
                    </a:p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$2,108,624</a:t>
                      </a:r>
                    </a:p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$2,459,050</a:t>
                      </a:r>
                    </a:p>
                    <a:p>
                      <a:pPr algn="ctr"/>
                      <a:r>
                        <a:rPr lang="en-US" sz="1250" u="sng" dirty="0" smtClean="0">
                          <a:latin typeface="Calibri" pitchFamily="34" charset="0"/>
                        </a:rPr>
                        <a:t>$55,417,450</a:t>
                      </a:r>
                    </a:p>
                    <a:p>
                      <a:pPr algn="ctr"/>
                      <a:r>
                        <a:rPr lang="en-US" sz="1250" b="1" dirty="0" smtClean="0">
                          <a:latin typeface="Calibri" pitchFamily="34" charset="0"/>
                        </a:rPr>
                        <a:t>$81,653,749</a:t>
                      </a:r>
                    </a:p>
                  </a:txBody>
                  <a:tcPr anchor="ctr"/>
                </a:tc>
              </a:tr>
              <a:tr h="406933">
                <a:tc>
                  <a:txBody>
                    <a:bodyPr/>
                    <a:lstStyle/>
                    <a:p>
                      <a:r>
                        <a:rPr lang="en-US" sz="1250" b="1" dirty="0" smtClean="0">
                          <a:latin typeface="Calibri" pitchFamily="34" charset="0"/>
                        </a:rPr>
                        <a:t>Dual</a:t>
                      </a:r>
                      <a:r>
                        <a:rPr lang="en-US" sz="1250" b="1" baseline="0" dirty="0" smtClean="0">
                          <a:latin typeface="Calibri" pitchFamily="34" charset="0"/>
                        </a:rPr>
                        <a:t> Credit Successfully Completed Credit Hours</a:t>
                      </a:r>
                      <a:endParaRPr lang="en-US" sz="1250" b="1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5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50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406933">
                <a:tc>
                  <a:txBody>
                    <a:bodyPr/>
                    <a:lstStyle/>
                    <a:p>
                      <a:pPr algn="r"/>
                      <a:r>
                        <a:rPr lang="en-US" sz="1250" dirty="0" smtClean="0">
                          <a:latin typeface="Calibri" pitchFamily="34" charset="0"/>
                        </a:rPr>
                        <a:t>IU (All Campuses)</a:t>
                      </a:r>
                    </a:p>
                    <a:p>
                      <a:pPr algn="r"/>
                      <a:r>
                        <a:rPr lang="en-US" sz="1250" dirty="0" smtClean="0">
                          <a:latin typeface="Calibri" pitchFamily="34" charset="0"/>
                        </a:rPr>
                        <a:t>PU</a:t>
                      </a:r>
                      <a:r>
                        <a:rPr lang="en-US" sz="1250" baseline="0" dirty="0" smtClean="0">
                          <a:latin typeface="Calibri" pitchFamily="34" charset="0"/>
                        </a:rPr>
                        <a:t> (All Campuses)</a:t>
                      </a:r>
                    </a:p>
                    <a:p>
                      <a:pPr algn="r"/>
                      <a:r>
                        <a:rPr lang="en-US" sz="1250" baseline="0" dirty="0" smtClean="0">
                          <a:latin typeface="Calibri" pitchFamily="34" charset="0"/>
                        </a:rPr>
                        <a:t>VU</a:t>
                      </a:r>
                    </a:p>
                    <a:p>
                      <a:pPr algn="r"/>
                      <a:r>
                        <a:rPr lang="en-US" sz="1250" baseline="0" dirty="0" smtClean="0">
                          <a:latin typeface="Calibri" pitchFamily="34" charset="0"/>
                        </a:rPr>
                        <a:t>ISU</a:t>
                      </a:r>
                    </a:p>
                    <a:p>
                      <a:pPr algn="r"/>
                      <a:r>
                        <a:rPr lang="en-US" sz="1250" baseline="0" dirty="0" smtClean="0">
                          <a:latin typeface="Calibri" pitchFamily="34" charset="0"/>
                        </a:rPr>
                        <a:t>BSU</a:t>
                      </a:r>
                    </a:p>
                    <a:p>
                      <a:pPr algn="r"/>
                      <a:r>
                        <a:rPr lang="en-US" sz="1250" baseline="0" dirty="0" smtClean="0">
                          <a:latin typeface="Calibri" pitchFamily="34" charset="0"/>
                        </a:rPr>
                        <a:t>USI</a:t>
                      </a:r>
                    </a:p>
                    <a:p>
                      <a:pPr algn="r"/>
                      <a:r>
                        <a:rPr lang="en-US" sz="1250" u="sng" baseline="0" dirty="0" smtClean="0">
                          <a:latin typeface="Calibri" pitchFamily="34" charset="0"/>
                        </a:rPr>
                        <a:t>ITCCI</a:t>
                      </a:r>
                    </a:p>
                    <a:p>
                      <a:pPr algn="r"/>
                      <a:r>
                        <a:rPr lang="en-US" sz="1250" b="1" baseline="0" dirty="0" smtClean="0">
                          <a:latin typeface="Calibri" pitchFamily="34" charset="0"/>
                        </a:rPr>
                        <a:t>TOTAL</a:t>
                      </a:r>
                      <a:endParaRPr lang="en-US" sz="1250" b="1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$649,825</a:t>
                      </a:r>
                    </a:p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$762,025</a:t>
                      </a:r>
                    </a:p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$1,192,125</a:t>
                      </a:r>
                    </a:p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$58,438</a:t>
                      </a:r>
                    </a:p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$454,644</a:t>
                      </a:r>
                    </a:p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$336,600</a:t>
                      </a:r>
                    </a:p>
                    <a:p>
                      <a:pPr algn="ctr"/>
                      <a:r>
                        <a:rPr lang="en-US" sz="1250" u="sng" dirty="0" smtClean="0">
                          <a:latin typeface="Calibri" pitchFamily="34" charset="0"/>
                        </a:rPr>
                        <a:t>$5,484,944</a:t>
                      </a:r>
                    </a:p>
                    <a:p>
                      <a:pPr algn="ctr"/>
                      <a:r>
                        <a:rPr lang="en-US" sz="1250" b="1" dirty="0" smtClean="0">
                          <a:latin typeface="Calibri" pitchFamily="34" charset="0"/>
                        </a:rPr>
                        <a:t>$8,938,601</a:t>
                      </a:r>
                      <a:endParaRPr lang="en-US" sz="1250" b="1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$649,825</a:t>
                      </a:r>
                    </a:p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$762,025</a:t>
                      </a:r>
                    </a:p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$1,192,125</a:t>
                      </a:r>
                    </a:p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$58,438</a:t>
                      </a:r>
                    </a:p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$454,644</a:t>
                      </a:r>
                    </a:p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$336,600</a:t>
                      </a:r>
                    </a:p>
                    <a:p>
                      <a:pPr algn="ctr"/>
                      <a:r>
                        <a:rPr lang="en-US" sz="1250" u="sng" dirty="0" smtClean="0">
                          <a:latin typeface="Calibri" pitchFamily="34" charset="0"/>
                        </a:rPr>
                        <a:t>$5,484,944</a:t>
                      </a:r>
                    </a:p>
                    <a:p>
                      <a:pPr algn="ctr"/>
                      <a:r>
                        <a:rPr lang="en-US" sz="1250" b="1" dirty="0" smtClean="0">
                          <a:latin typeface="Calibri" pitchFamily="34" charset="0"/>
                        </a:rPr>
                        <a:t>$8,938,601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50F8E-AB89-4444-891C-2C531DCB3039}" type="datetime1">
              <a:rPr lang="en-US" smtClean="0"/>
              <a:pPr/>
              <a:t>9/16/2010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098E6-EF91-4CBE-909A-E70E922434B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000" dirty="0" smtClean="0"/>
              <a:t>2011-2013 Expenditure Adjustments Detail</a:t>
            </a:r>
            <a:endParaRPr lang="en-US" sz="3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304800" y="1676400"/>
          <a:ext cx="8382000" cy="42474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81400"/>
                <a:gridCol w="2362200"/>
                <a:gridCol w="2438400"/>
              </a:tblGrid>
              <a:tr h="325365">
                <a:tc>
                  <a:txBody>
                    <a:bodyPr/>
                    <a:lstStyle/>
                    <a:p>
                      <a:endParaRPr lang="en-US" sz="12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50" dirty="0" smtClean="0"/>
                        <a:t>2011-2012 Submission</a:t>
                      </a:r>
                      <a:endParaRPr lang="en-US" sz="12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50" dirty="0" smtClean="0"/>
                        <a:t>2012-2013 Submission</a:t>
                      </a:r>
                      <a:endParaRPr lang="en-US" sz="1250" baseline="30000" dirty="0"/>
                    </a:p>
                  </a:txBody>
                  <a:tcPr/>
                </a:tc>
              </a:tr>
              <a:tr h="284233">
                <a:tc>
                  <a:txBody>
                    <a:bodyPr/>
                    <a:lstStyle/>
                    <a:p>
                      <a:r>
                        <a:rPr lang="en-US" sz="1250" b="1" dirty="0" smtClean="0">
                          <a:latin typeface="Calibri" pitchFamily="34" charset="0"/>
                        </a:rPr>
                        <a:t>Change in Degrees</a:t>
                      </a:r>
                      <a:endParaRPr lang="en-US" sz="1250" b="1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5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50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406933">
                <a:tc>
                  <a:txBody>
                    <a:bodyPr/>
                    <a:lstStyle/>
                    <a:p>
                      <a:pPr algn="r"/>
                      <a:r>
                        <a:rPr lang="en-US" sz="1250" dirty="0" smtClean="0">
                          <a:latin typeface="Calibri" pitchFamily="34" charset="0"/>
                        </a:rPr>
                        <a:t>IU</a:t>
                      </a:r>
                      <a:r>
                        <a:rPr lang="en-US" sz="1250" baseline="0" dirty="0" smtClean="0">
                          <a:latin typeface="Calibri" pitchFamily="34" charset="0"/>
                        </a:rPr>
                        <a:t> (All Campuses)</a:t>
                      </a:r>
                    </a:p>
                    <a:p>
                      <a:pPr algn="r"/>
                      <a:r>
                        <a:rPr lang="en-US" sz="1250" baseline="0" dirty="0" smtClean="0">
                          <a:latin typeface="Calibri" pitchFamily="34" charset="0"/>
                        </a:rPr>
                        <a:t>PU (All Campuses)</a:t>
                      </a:r>
                    </a:p>
                    <a:p>
                      <a:pPr algn="r"/>
                      <a:r>
                        <a:rPr lang="en-US" sz="1250" baseline="0" dirty="0" smtClean="0">
                          <a:latin typeface="Calibri" pitchFamily="34" charset="0"/>
                        </a:rPr>
                        <a:t>VU</a:t>
                      </a:r>
                    </a:p>
                    <a:p>
                      <a:pPr algn="r"/>
                      <a:r>
                        <a:rPr lang="en-US" sz="1250" baseline="0" dirty="0" smtClean="0">
                          <a:latin typeface="Calibri" pitchFamily="34" charset="0"/>
                        </a:rPr>
                        <a:t>ISU</a:t>
                      </a:r>
                    </a:p>
                    <a:p>
                      <a:pPr algn="r"/>
                      <a:r>
                        <a:rPr lang="en-US" sz="1250" baseline="0" dirty="0" smtClean="0">
                          <a:latin typeface="Calibri" pitchFamily="34" charset="0"/>
                        </a:rPr>
                        <a:t>BSU</a:t>
                      </a:r>
                    </a:p>
                    <a:p>
                      <a:pPr algn="r"/>
                      <a:r>
                        <a:rPr lang="en-US" sz="1250" baseline="0" dirty="0" smtClean="0">
                          <a:latin typeface="Calibri" pitchFamily="34" charset="0"/>
                        </a:rPr>
                        <a:t>USI</a:t>
                      </a:r>
                    </a:p>
                    <a:p>
                      <a:pPr algn="r"/>
                      <a:r>
                        <a:rPr lang="en-US" sz="1250" u="sng" baseline="0" dirty="0" smtClean="0">
                          <a:latin typeface="Calibri" pitchFamily="34" charset="0"/>
                        </a:rPr>
                        <a:t>ITCCI</a:t>
                      </a:r>
                    </a:p>
                    <a:p>
                      <a:pPr algn="r"/>
                      <a:r>
                        <a:rPr lang="en-US" sz="1250" b="1" baseline="0" dirty="0" smtClean="0">
                          <a:latin typeface="Calibri" pitchFamily="34" charset="0"/>
                        </a:rPr>
                        <a:t>TOTAL</a:t>
                      </a:r>
                      <a:endParaRPr lang="en-US" sz="1250" b="1" dirty="0" smtClean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$2,562,500</a:t>
                      </a:r>
                    </a:p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$1,235,000</a:t>
                      </a:r>
                    </a:p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($218,500)</a:t>
                      </a:r>
                    </a:p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($35,000)</a:t>
                      </a:r>
                    </a:p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$145,000</a:t>
                      </a:r>
                    </a:p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$645,000</a:t>
                      </a:r>
                    </a:p>
                    <a:p>
                      <a:pPr algn="ctr"/>
                      <a:r>
                        <a:rPr lang="en-US" sz="1250" u="sng" dirty="0" smtClean="0">
                          <a:latin typeface="Calibri" pitchFamily="34" charset="0"/>
                        </a:rPr>
                        <a:t>$4,368,000</a:t>
                      </a:r>
                    </a:p>
                    <a:p>
                      <a:pPr algn="ctr"/>
                      <a:r>
                        <a:rPr lang="en-US" sz="1250" b="1" dirty="0" smtClean="0">
                          <a:latin typeface="Calibri" pitchFamily="34" charset="0"/>
                        </a:rPr>
                        <a:t>$8,702,000</a:t>
                      </a:r>
                      <a:endParaRPr lang="en-US" sz="1250" b="1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$2,562,500</a:t>
                      </a:r>
                    </a:p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$1,235,000</a:t>
                      </a:r>
                    </a:p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($218,500)</a:t>
                      </a:r>
                    </a:p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($35,000)</a:t>
                      </a:r>
                    </a:p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$145,000</a:t>
                      </a:r>
                    </a:p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$645,000</a:t>
                      </a:r>
                    </a:p>
                    <a:p>
                      <a:pPr algn="ctr"/>
                      <a:r>
                        <a:rPr lang="en-US" sz="1250" u="sng" dirty="0" smtClean="0">
                          <a:latin typeface="Calibri" pitchFamily="34" charset="0"/>
                        </a:rPr>
                        <a:t>$4,368,000</a:t>
                      </a:r>
                    </a:p>
                    <a:p>
                      <a:pPr algn="ctr"/>
                      <a:r>
                        <a:rPr lang="en-US" sz="1250" b="1" dirty="0" smtClean="0">
                          <a:latin typeface="Calibri" pitchFamily="34" charset="0"/>
                        </a:rPr>
                        <a:t>$8,702,000</a:t>
                      </a:r>
                      <a:endParaRPr lang="en-US" sz="1250" b="1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406933">
                <a:tc>
                  <a:txBody>
                    <a:bodyPr/>
                    <a:lstStyle/>
                    <a:p>
                      <a:r>
                        <a:rPr lang="en-US" sz="1250" b="1" dirty="0" smtClean="0">
                          <a:latin typeface="Calibri" pitchFamily="34" charset="0"/>
                        </a:rPr>
                        <a:t>On-Time Degrees</a:t>
                      </a:r>
                      <a:endParaRPr lang="en-US" sz="1250" b="1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5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50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406933">
                <a:tc>
                  <a:txBody>
                    <a:bodyPr/>
                    <a:lstStyle/>
                    <a:p>
                      <a:pPr algn="r"/>
                      <a:r>
                        <a:rPr lang="en-US" sz="1250" dirty="0" smtClean="0">
                          <a:latin typeface="Calibri" pitchFamily="34" charset="0"/>
                        </a:rPr>
                        <a:t>IU (All Campuses)</a:t>
                      </a:r>
                    </a:p>
                    <a:p>
                      <a:pPr algn="r"/>
                      <a:r>
                        <a:rPr lang="en-US" sz="1250" dirty="0" smtClean="0">
                          <a:latin typeface="Calibri" pitchFamily="34" charset="0"/>
                        </a:rPr>
                        <a:t>PU</a:t>
                      </a:r>
                      <a:r>
                        <a:rPr lang="en-US" sz="1250" baseline="0" dirty="0" smtClean="0">
                          <a:latin typeface="Calibri" pitchFamily="34" charset="0"/>
                        </a:rPr>
                        <a:t> (All Campuses)</a:t>
                      </a:r>
                    </a:p>
                    <a:p>
                      <a:pPr algn="r"/>
                      <a:r>
                        <a:rPr lang="en-US" sz="1250" baseline="0" dirty="0" smtClean="0">
                          <a:latin typeface="Calibri" pitchFamily="34" charset="0"/>
                        </a:rPr>
                        <a:t>VU</a:t>
                      </a:r>
                    </a:p>
                    <a:p>
                      <a:pPr algn="r"/>
                      <a:r>
                        <a:rPr lang="en-US" sz="1250" baseline="0" dirty="0" smtClean="0">
                          <a:latin typeface="Calibri" pitchFamily="34" charset="0"/>
                        </a:rPr>
                        <a:t>ISU</a:t>
                      </a:r>
                    </a:p>
                    <a:p>
                      <a:pPr algn="r"/>
                      <a:r>
                        <a:rPr lang="en-US" sz="1250" baseline="0" dirty="0" smtClean="0">
                          <a:latin typeface="Calibri" pitchFamily="34" charset="0"/>
                        </a:rPr>
                        <a:t>BSU</a:t>
                      </a:r>
                    </a:p>
                    <a:p>
                      <a:pPr algn="r"/>
                      <a:r>
                        <a:rPr lang="en-US" sz="1250" baseline="0" dirty="0" smtClean="0">
                          <a:latin typeface="Calibri" pitchFamily="34" charset="0"/>
                        </a:rPr>
                        <a:t>USI</a:t>
                      </a:r>
                    </a:p>
                    <a:p>
                      <a:pPr algn="r"/>
                      <a:r>
                        <a:rPr lang="en-US" sz="1250" u="sng" baseline="0" dirty="0" smtClean="0">
                          <a:latin typeface="Calibri" pitchFamily="34" charset="0"/>
                        </a:rPr>
                        <a:t>ITCCI</a:t>
                      </a:r>
                    </a:p>
                    <a:p>
                      <a:pPr algn="r"/>
                      <a:r>
                        <a:rPr lang="en-US" sz="1250" b="1" baseline="0" dirty="0" smtClean="0">
                          <a:latin typeface="Calibri" pitchFamily="34" charset="0"/>
                        </a:rPr>
                        <a:t>TOTAL</a:t>
                      </a:r>
                      <a:endParaRPr lang="en-US" sz="1250" b="1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$169,125</a:t>
                      </a:r>
                    </a:p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$360,309</a:t>
                      </a:r>
                    </a:p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($3,153)</a:t>
                      </a:r>
                    </a:p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$110,298</a:t>
                      </a:r>
                    </a:p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($140,362)</a:t>
                      </a:r>
                    </a:p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$35,440</a:t>
                      </a:r>
                    </a:p>
                    <a:p>
                      <a:pPr algn="ctr"/>
                      <a:r>
                        <a:rPr lang="en-US" sz="1250" u="sng" dirty="0" smtClean="0">
                          <a:latin typeface="Calibri" pitchFamily="34" charset="0"/>
                        </a:rPr>
                        <a:t>$0</a:t>
                      </a:r>
                    </a:p>
                    <a:p>
                      <a:pPr algn="ctr"/>
                      <a:r>
                        <a:rPr lang="en-US" sz="1250" b="1" dirty="0" smtClean="0">
                          <a:latin typeface="Calibri" pitchFamily="34" charset="0"/>
                        </a:rPr>
                        <a:t>$531,657</a:t>
                      </a:r>
                      <a:endParaRPr lang="en-US" sz="1250" b="1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$169,125</a:t>
                      </a:r>
                    </a:p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$360,309</a:t>
                      </a:r>
                    </a:p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($3,153)</a:t>
                      </a:r>
                    </a:p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$110,298</a:t>
                      </a:r>
                    </a:p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($140,362)</a:t>
                      </a:r>
                    </a:p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$35,440</a:t>
                      </a:r>
                    </a:p>
                    <a:p>
                      <a:pPr algn="ctr"/>
                      <a:r>
                        <a:rPr lang="en-US" sz="1250" u="sng" dirty="0" smtClean="0">
                          <a:latin typeface="Calibri" pitchFamily="34" charset="0"/>
                        </a:rPr>
                        <a:t>$0</a:t>
                      </a:r>
                    </a:p>
                    <a:p>
                      <a:pPr algn="ctr"/>
                      <a:r>
                        <a:rPr lang="en-US" sz="1250" b="1" dirty="0" smtClean="0">
                          <a:latin typeface="Calibri" pitchFamily="34" charset="0"/>
                        </a:rPr>
                        <a:t>$531,657</a:t>
                      </a:r>
                      <a:endParaRPr lang="en-US" sz="1250" b="1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D21F4-65C4-4564-8743-AC27048B977E}" type="datetime1">
              <a:rPr lang="en-US" smtClean="0"/>
              <a:pPr/>
              <a:t>9/16/2010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098E6-EF91-4CBE-909A-E70E922434B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000" dirty="0" smtClean="0"/>
              <a:t>2011-2013 Expenditure Adjustments Detail</a:t>
            </a:r>
            <a:endParaRPr lang="en-US" sz="3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304800" y="1676400"/>
          <a:ext cx="8382000" cy="46543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81400"/>
                <a:gridCol w="2362200"/>
                <a:gridCol w="2438400"/>
              </a:tblGrid>
              <a:tr h="325365">
                <a:tc>
                  <a:txBody>
                    <a:bodyPr/>
                    <a:lstStyle/>
                    <a:p>
                      <a:endParaRPr lang="en-US" sz="12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50" dirty="0" smtClean="0"/>
                        <a:t>2011-2012 Submission</a:t>
                      </a:r>
                      <a:endParaRPr lang="en-US" sz="12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50" dirty="0" smtClean="0"/>
                        <a:t>2012-2013 Submission</a:t>
                      </a:r>
                      <a:endParaRPr lang="en-US" sz="1250" baseline="30000" dirty="0"/>
                    </a:p>
                  </a:txBody>
                  <a:tcPr/>
                </a:tc>
              </a:tr>
              <a:tr h="284233">
                <a:tc>
                  <a:txBody>
                    <a:bodyPr/>
                    <a:lstStyle/>
                    <a:p>
                      <a:r>
                        <a:rPr lang="en-US" sz="1250" b="1" dirty="0" smtClean="0">
                          <a:latin typeface="Calibri" pitchFamily="34" charset="0"/>
                        </a:rPr>
                        <a:t>Low Income Degrees</a:t>
                      </a:r>
                      <a:endParaRPr lang="en-US" sz="1250" b="1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5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50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406933">
                <a:tc>
                  <a:txBody>
                    <a:bodyPr/>
                    <a:lstStyle/>
                    <a:p>
                      <a:pPr algn="r"/>
                      <a:r>
                        <a:rPr lang="en-US" sz="1250" dirty="0" smtClean="0">
                          <a:latin typeface="Calibri" pitchFamily="34" charset="0"/>
                        </a:rPr>
                        <a:t>IU</a:t>
                      </a:r>
                      <a:r>
                        <a:rPr lang="en-US" sz="1250" baseline="0" dirty="0" smtClean="0">
                          <a:latin typeface="Calibri" pitchFamily="34" charset="0"/>
                        </a:rPr>
                        <a:t> (All Campuses)</a:t>
                      </a:r>
                    </a:p>
                    <a:p>
                      <a:pPr algn="r"/>
                      <a:r>
                        <a:rPr lang="en-US" sz="1250" baseline="0" dirty="0" smtClean="0">
                          <a:latin typeface="Calibri" pitchFamily="34" charset="0"/>
                        </a:rPr>
                        <a:t>PU (All Campuses)</a:t>
                      </a:r>
                    </a:p>
                    <a:p>
                      <a:pPr algn="r"/>
                      <a:r>
                        <a:rPr lang="en-US" sz="1250" baseline="0" dirty="0" smtClean="0">
                          <a:latin typeface="Calibri" pitchFamily="34" charset="0"/>
                        </a:rPr>
                        <a:t>VU</a:t>
                      </a:r>
                    </a:p>
                    <a:p>
                      <a:pPr algn="r"/>
                      <a:r>
                        <a:rPr lang="en-US" sz="1250" baseline="0" dirty="0" smtClean="0">
                          <a:latin typeface="Calibri" pitchFamily="34" charset="0"/>
                        </a:rPr>
                        <a:t>ISU</a:t>
                      </a:r>
                    </a:p>
                    <a:p>
                      <a:pPr algn="r"/>
                      <a:r>
                        <a:rPr lang="en-US" sz="1250" baseline="0" dirty="0" smtClean="0">
                          <a:latin typeface="Calibri" pitchFamily="34" charset="0"/>
                        </a:rPr>
                        <a:t>BSU</a:t>
                      </a:r>
                    </a:p>
                    <a:p>
                      <a:pPr algn="r"/>
                      <a:r>
                        <a:rPr lang="en-US" sz="1250" baseline="0" dirty="0" smtClean="0">
                          <a:latin typeface="Calibri" pitchFamily="34" charset="0"/>
                        </a:rPr>
                        <a:t>USI</a:t>
                      </a:r>
                    </a:p>
                    <a:p>
                      <a:pPr algn="r"/>
                      <a:r>
                        <a:rPr lang="en-US" sz="1250" u="sng" baseline="0" dirty="0" smtClean="0">
                          <a:latin typeface="Calibri" pitchFamily="34" charset="0"/>
                        </a:rPr>
                        <a:t>ITCCI</a:t>
                      </a:r>
                    </a:p>
                    <a:p>
                      <a:pPr algn="r"/>
                      <a:r>
                        <a:rPr lang="en-US" sz="1250" b="1" baseline="0" dirty="0" smtClean="0">
                          <a:latin typeface="Calibri" pitchFamily="34" charset="0"/>
                        </a:rPr>
                        <a:t>TOTAL</a:t>
                      </a:r>
                      <a:endParaRPr lang="en-US" sz="1250" b="1" dirty="0" smtClean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$607,500</a:t>
                      </a:r>
                    </a:p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$747,500</a:t>
                      </a:r>
                    </a:p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$207,500</a:t>
                      </a:r>
                    </a:p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$217,500</a:t>
                      </a:r>
                    </a:p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($127,500)</a:t>
                      </a:r>
                    </a:p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$220,000</a:t>
                      </a:r>
                    </a:p>
                    <a:p>
                      <a:pPr algn="ctr"/>
                      <a:r>
                        <a:rPr lang="en-US" sz="1250" u="sng" dirty="0" smtClean="0">
                          <a:latin typeface="Calibri" pitchFamily="34" charset="0"/>
                        </a:rPr>
                        <a:t>$832,500</a:t>
                      </a:r>
                    </a:p>
                    <a:p>
                      <a:pPr algn="ctr"/>
                      <a:r>
                        <a:rPr lang="en-US" sz="1250" b="1" dirty="0" smtClean="0">
                          <a:latin typeface="Calibri" pitchFamily="34" charset="0"/>
                        </a:rPr>
                        <a:t>$2,705,000</a:t>
                      </a:r>
                      <a:endParaRPr lang="en-US" sz="1250" b="1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$607,500</a:t>
                      </a:r>
                    </a:p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$747,500</a:t>
                      </a:r>
                    </a:p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$207,500</a:t>
                      </a:r>
                    </a:p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$217,500</a:t>
                      </a:r>
                    </a:p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($127,500)</a:t>
                      </a:r>
                    </a:p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$220,000</a:t>
                      </a:r>
                    </a:p>
                    <a:p>
                      <a:pPr algn="ctr"/>
                      <a:r>
                        <a:rPr lang="en-US" sz="1250" u="sng" dirty="0" smtClean="0">
                          <a:latin typeface="Calibri" pitchFamily="34" charset="0"/>
                        </a:rPr>
                        <a:t>$832,500</a:t>
                      </a:r>
                    </a:p>
                    <a:p>
                      <a:pPr algn="ctr"/>
                      <a:r>
                        <a:rPr lang="en-US" sz="1250" b="1" dirty="0" smtClean="0">
                          <a:latin typeface="Calibri" pitchFamily="34" charset="0"/>
                        </a:rPr>
                        <a:t>$2,705,000</a:t>
                      </a:r>
                      <a:endParaRPr lang="en-US" sz="1250" b="1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406933">
                <a:tc>
                  <a:txBody>
                    <a:bodyPr/>
                    <a:lstStyle/>
                    <a:p>
                      <a:r>
                        <a:rPr lang="en-US" sz="1250" b="1" dirty="0" smtClean="0">
                          <a:latin typeface="Calibri" pitchFamily="34" charset="0"/>
                        </a:rPr>
                        <a:t>Research Incentive</a:t>
                      </a:r>
                      <a:endParaRPr lang="en-US" sz="1250" b="1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5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50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406933">
                <a:tc>
                  <a:txBody>
                    <a:bodyPr/>
                    <a:lstStyle/>
                    <a:p>
                      <a:pPr algn="r"/>
                      <a:r>
                        <a:rPr lang="en-US" sz="1250" dirty="0" smtClean="0">
                          <a:latin typeface="Calibri" pitchFamily="34" charset="0"/>
                        </a:rPr>
                        <a:t>IU (All Campuses)</a:t>
                      </a:r>
                    </a:p>
                    <a:p>
                      <a:pPr algn="r"/>
                      <a:r>
                        <a:rPr lang="en-US" sz="1250" dirty="0" smtClean="0">
                          <a:latin typeface="Calibri" pitchFamily="34" charset="0"/>
                        </a:rPr>
                        <a:t>PU</a:t>
                      </a:r>
                      <a:r>
                        <a:rPr lang="en-US" sz="1250" baseline="0" dirty="0" smtClean="0">
                          <a:latin typeface="Calibri" pitchFamily="34" charset="0"/>
                        </a:rPr>
                        <a:t> (All Campuses)</a:t>
                      </a:r>
                    </a:p>
                    <a:p>
                      <a:pPr algn="r"/>
                      <a:r>
                        <a:rPr lang="en-US" sz="1250" baseline="0" dirty="0" smtClean="0">
                          <a:latin typeface="Calibri" pitchFamily="34" charset="0"/>
                        </a:rPr>
                        <a:t>VU</a:t>
                      </a:r>
                    </a:p>
                    <a:p>
                      <a:pPr algn="r"/>
                      <a:r>
                        <a:rPr lang="en-US" sz="1250" baseline="0" dirty="0" smtClean="0">
                          <a:latin typeface="Calibri" pitchFamily="34" charset="0"/>
                        </a:rPr>
                        <a:t>ISU</a:t>
                      </a:r>
                    </a:p>
                    <a:p>
                      <a:pPr algn="r"/>
                      <a:r>
                        <a:rPr lang="en-US" sz="1250" baseline="0" dirty="0" smtClean="0">
                          <a:latin typeface="Calibri" pitchFamily="34" charset="0"/>
                        </a:rPr>
                        <a:t>BSU</a:t>
                      </a:r>
                    </a:p>
                    <a:p>
                      <a:pPr algn="r"/>
                      <a:r>
                        <a:rPr lang="en-US" sz="1250" baseline="0" dirty="0" smtClean="0">
                          <a:latin typeface="Calibri" pitchFamily="34" charset="0"/>
                        </a:rPr>
                        <a:t>USI</a:t>
                      </a:r>
                    </a:p>
                    <a:p>
                      <a:pPr algn="r"/>
                      <a:r>
                        <a:rPr lang="en-US" sz="1250" u="sng" baseline="0" dirty="0" smtClean="0">
                          <a:latin typeface="Calibri" pitchFamily="34" charset="0"/>
                        </a:rPr>
                        <a:t>ITCCI</a:t>
                      </a:r>
                    </a:p>
                    <a:p>
                      <a:pPr algn="r"/>
                      <a:r>
                        <a:rPr lang="en-US" sz="1250" b="1" baseline="0" dirty="0" smtClean="0">
                          <a:latin typeface="Calibri" pitchFamily="34" charset="0"/>
                        </a:rPr>
                        <a:t>TOTAL</a:t>
                      </a:r>
                      <a:endParaRPr lang="en-US" sz="1250" b="1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$11,201,273</a:t>
                      </a:r>
                    </a:p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$11,136,221</a:t>
                      </a:r>
                    </a:p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$0</a:t>
                      </a:r>
                    </a:p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$0</a:t>
                      </a:r>
                    </a:p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$354,974</a:t>
                      </a:r>
                    </a:p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$0</a:t>
                      </a:r>
                    </a:p>
                    <a:p>
                      <a:pPr algn="ctr"/>
                      <a:r>
                        <a:rPr lang="en-US" sz="1250" u="sng" dirty="0" smtClean="0">
                          <a:latin typeface="Calibri" pitchFamily="34" charset="0"/>
                        </a:rPr>
                        <a:t>$0</a:t>
                      </a:r>
                    </a:p>
                    <a:p>
                      <a:pPr algn="ctr"/>
                      <a:r>
                        <a:rPr lang="en-US" sz="1250" b="1" dirty="0" smtClean="0">
                          <a:latin typeface="Calibri" pitchFamily="34" charset="0"/>
                        </a:rPr>
                        <a:t>$22,692,468</a:t>
                      </a:r>
                      <a:endParaRPr lang="en-US" sz="1250" b="1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50" b="1" dirty="0" smtClean="0">
                          <a:latin typeface="Calibri" pitchFamily="34" charset="0"/>
                        </a:rPr>
                        <a:t>7</a:t>
                      </a:r>
                      <a:r>
                        <a:rPr lang="en-US" sz="1250" dirty="0" smtClean="0">
                          <a:latin typeface="Calibri" pitchFamily="34" charset="0"/>
                        </a:rPr>
                        <a:t>$11,201,273</a:t>
                      </a:r>
                    </a:p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$11,136,221</a:t>
                      </a:r>
                    </a:p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$0</a:t>
                      </a:r>
                    </a:p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$0</a:t>
                      </a:r>
                    </a:p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$354,974</a:t>
                      </a:r>
                    </a:p>
                    <a:p>
                      <a:pPr algn="ctr"/>
                      <a:r>
                        <a:rPr lang="en-US" sz="1250" dirty="0" smtClean="0">
                          <a:latin typeface="Calibri" pitchFamily="34" charset="0"/>
                        </a:rPr>
                        <a:t>$0</a:t>
                      </a:r>
                    </a:p>
                    <a:p>
                      <a:pPr algn="ctr"/>
                      <a:r>
                        <a:rPr lang="en-US" sz="1250" u="sng" dirty="0" smtClean="0">
                          <a:latin typeface="Calibri" pitchFamily="34" charset="0"/>
                        </a:rPr>
                        <a:t>$0</a:t>
                      </a:r>
                    </a:p>
                    <a:p>
                      <a:pPr algn="ctr"/>
                      <a:r>
                        <a:rPr lang="en-US" sz="1250" b="1" dirty="0" smtClean="0">
                          <a:latin typeface="Calibri" pitchFamily="34" charset="0"/>
                        </a:rPr>
                        <a:t>$22,692,468</a:t>
                      </a:r>
                    </a:p>
                  </a:txBody>
                  <a:tcPr anchor="ctr"/>
                </a:tc>
              </a:tr>
              <a:tr h="406933">
                <a:tc>
                  <a:txBody>
                    <a:bodyPr/>
                    <a:lstStyle/>
                    <a:p>
                      <a:pPr algn="r"/>
                      <a:r>
                        <a:rPr lang="en-US" sz="1250" b="1" dirty="0" smtClean="0">
                          <a:latin typeface="Calibri" pitchFamily="34" charset="0"/>
                        </a:rPr>
                        <a:t>Other Adjustment (VU</a:t>
                      </a:r>
                      <a:r>
                        <a:rPr lang="en-US" sz="1250" b="1" baseline="0" dirty="0" smtClean="0">
                          <a:latin typeface="Calibri" pitchFamily="34" charset="0"/>
                        </a:rPr>
                        <a:t> Only)</a:t>
                      </a:r>
                      <a:endParaRPr lang="en-US" sz="1250" b="1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50" b="1" dirty="0" smtClean="0">
                          <a:latin typeface="Calibri" pitchFamily="34" charset="0"/>
                        </a:rPr>
                        <a:t>$1,131,350</a:t>
                      </a:r>
                      <a:endParaRPr lang="en-US" sz="1250" b="1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50" b="1" dirty="0" smtClean="0">
                          <a:latin typeface="Calibri" pitchFamily="34" charset="0"/>
                        </a:rPr>
                        <a:t>$1,131,350</a:t>
                      </a:r>
                      <a:endParaRPr lang="en-US" sz="1250" b="1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9345F-0093-4019-8FCD-8C699CD9AB40}" type="datetime1">
              <a:rPr lang="en-US" smtClean="0"/>
              <a:pPr/>
              <a:t>9/16/2010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098E6-EF91-4CBE-909A-E70E922434B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000" dirty="0" smtClean="0"/>
              <a:t>2011-2013 State Debt Service Funding</a:t>
            </a:r>
            <a:endParaRPr lang="en-US" sz="3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381000" y="1600200"/>
          <a:ext cx="8385175" cy="3916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1467"/>
                <a:gridCol w="1388600"/>
                <a:gridCol w="1388600"/>
                <a:gridCol w="1238733"/>
                <a:gridCol w="1295400"/>
                <a:gridCol w="1222375"/>
              </a:tblGrid>
              <a:tr h="53340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2010-2011 Budget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2011-2012 Submission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% Chg. 2011 to 2012</a:t>
                      </a:r>
                    </a:p>
                    <a:p>
                      <a:pPr algn="ctr"/>
                      <a:endParaRPr lang="en-US" sz="1200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2012-2013 Submission</a:t>
                      </a:r>
                      <a:endParaRPr lang="en-US" sz="1200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% Chg. 2012 to 2013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Calibri" pitchFamily="34" charset="0"/>
                        </a:rPr>
                        <a:t>Ball State University</a:t>
                      </a:r>
                      <a:endParaRPr lang="en-US" sz="12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alibri" pitchFamily="34" charset="0"/>
                        </a:rPr>
                        <a:t>$14,296,955</a:t>
                      </a:r>
                      <a:endParaRPr lang="en-US" sz="12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alibri" pitchFamily="34" charset="0"/>
                        </a:rPr>
                        <a:t>$14,717,056</a:t>
                      </a:r>
                      <a:endParaRPr lang="en-US" sz="12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alibri" pitchFamily="34" charset="0"/>
                        </a:rPr>
                        <a:t>2.9%</a:t>
                      </a:r>
                      <a:endParaRPr lang="en-US" sz="12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alibri" pitchFamily="34" charset="0"/>
                        </a:rPr>
                        <a:t>$18,456,351</a:t>
                      </a:r>
                      <a:endParaRPr lang="en-US" sz="12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25.4%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Calibri" pitchFamily="34" charset="0"/>
                        </a:rPr>
                        <a:t>Indiana State University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alibri" pitchFamily="34" charset="0"/>
                        </a:rPr>
                        <a:t>$9,455,023</a:t>
                      </a:r>
                      <a:endParaRPr lang="en-US" sz="12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alibri" pitchFamily="34" charset="0"/>
                        </a:rPr>
                        <a:t>$8,917,196</a:t>
                      </a:r>
                      <a:endParaRPr lang="en-US" sz="12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alibri" pitchFamily="34" charset="0"/>
                        </a:rPr>
                        <a:t>-5.7%</a:t>
                      </a:r>
                      <a:endParaRPr lang="en-US" sz="12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alibri" pitchFamily="34" charset="0"/>
                        </a:rPr>
                        <a:t>$13,614,837</a:t>
                      </a:r>
                      <a:endParaRPr lang="en-US" sz="12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52.7%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Calibri" pitchFamily="34" charset="0"/>
                        </a:rPr>
                        <a:t>Indiana University Total</a:t>
                      </a:r>
                      <a:endParaRPr lang="en-US" sz="12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alibri" pitchFamily="34" charset="0"/>
                        </a:rPr>
                        <a:t>$70,852,269</a:t>
                      </a:r>
                      <a:endParaRPr lang="en-US" sz="12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alibri" pitchFamily="34" charset="0"/>
                        </a:rPr>
                        <a:t>$60,182,338</a:t>
                      </a:r>
                      <a:endParaRPr lang="en-US" sz="12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alibri" pitchFamily="34" charset="0"/>
                        </a:rPr>
                        <a:t>-15.0%</a:t>
                      </a:r>
                      <a:endParaRPr lang="en-US" sz="12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alibri" pitchFamily="34" charset="0"/>
                        </a:rPr>
                        <a:t>$53,788,354</a:t>
                      </a:r>
                      <a:endParaRPr lang="en-US" sz="12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-10.6%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Calibri" pitchFamily="34" charset="0"/>
                        </a:rPr>
                        <a:t>Ivy Tech Comm. College</a:t>
                      </a:r>
                      <a:r>
                        <a:rPr lang="en-US" sz="1200" baseline="0" dirty="0" smtClean="0">
                          <a:latin typeface="Calibri" pitchFamily="34" charset="0"/>
                        </a:rPr>
                        <a:t> IN</a:t>
                      </a:r>
                      <a:endParaRPr lang="en-US" sz="12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alibri" pitchFamily="34" charset="0"/>
                        </a:rPr>
                        <a:t>$31,178,968</a:t>
                      </a:r>
                      <a:endParaRPr lang="en-US" sz="12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alibri" pitchFamily="34" charset="0"/>
                        </a:rPr>
                        <a:t>$33,944,805</a:t>
                      </a:r>
                      <a:endParaRPr lang="en-US" sz="12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alibri" pitchFamily="34" charset="0"/>
                        </a:rPr>
                        <a:t>8.9%</a:t>
                      </a:r>
                      <a:endParaRPr lang="en-US" sz="12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alibri" pitchFamily="34" charset="0"/>
                        </a:rPr>
                        <a:t>$44,153,555</a:t>
                      </a:r>
                      <a:endParaRPr lang="en-US" sz="12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30.1%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u="none" dirty="0" smtClean="0">
                          <a:latin typeface="Calibri" pitchFamily="34" charset="0"/>
                        </a:rPr>
                        <a:t>Purdue</a:t>
                      </a:r>
                      <a:r>
                        <a:rPr lang="en-US" sz="1200" u="none" baseline="0" dirty="0" smtClean="0">
                          <a:latin typeface="Calibri" pitchFamily="34" charset="0"/>
                        </a:rPr>
                        <a:t> University Total</a:t>
                      </a:r>
                      <a:endParaRPr lang="en-US" sz="1200" u="none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u="none" dirty="0" smtClean="0">
                          <a:latin typeface="Calibri" pitchFamily="34" charset="0"/>
                        </a:rPr>
                        <a:t>$35,086,990</a:t>
                      </a:r>
                      <a:endParaRPr lang="en-US" sz="1200" u="none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u="none" dirty="0" smtClean="0">
                          <a:latin typeface="Calibri" pitchFamily="34" charset="0"/>
                        </a:rPr>
                        <a:t>$35,807,964</a:t>
                      </a:r>
                      <a:endParaRPr lang="en-US" sz="1200" u="none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u="none" dirty="0" smtClean="0">
                          <a:latin typeface="Calibri" pitchFamily="34" charset="0"/>
                        </a:rPr>
                        <a:t>2.1%</a:t>
                      </a:r>
                      <a:endParaRPr lang="en-US" sz="1200" u="none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u="none" dirty="0" smtClean="0">
                          <a:latin typeface="Calibri" pitchFamily="34" charset="0"/>
                        </a:rPr>
                        <a:t>$46,052,452</a:t>
                      </a:r>
                      <a:endParaRPr lang="en-US" sz="1200" u="none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28.6%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u="none" dirty="0" smtClean="0">
                          <a:latin typeface="Calibri" pitchFamily="34" charset="0"/>
                        </a:rPr>
                        <a:t>University of Southern IN</a:t>
                      </a:r>
                      <a:endParaRPr lang="en-US" sz="1200" u="none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u="none" dirty="0" smtClean="0">
                          <a:latin typeface="Calibri" pitchFamily="34" charset="0"/>
                        </a:rPr>
                        <a:t>$11,119,519</a:t>
                      </a:r>
                      <a:endParaRPr lang="en-US" sz="1200" u="none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u="none" dirty="0" smtClean="0">
                          <a:latin typeface="Calibri" pitchFamily="34" charset="0"/>
                        </a:rPr>
                        <a:t>$12,146,612</a:t>
                      </a:r>
                      <a:endParaRPr lang="en-US" sz="1200" u="none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u="none" dirty="0" smtClean="0">
                          <a:latin typeface="Calibri" pitchFamily="34" charset="0"/>
                        </a:rPr>
                        <a:t>9.2%</a:t>
                      </a:r>
                      <a:endParaRPr lang="en-US" sz="1200" u="none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u="none" dirty="0" smtClean="0">
                          <a:latin typeface="Calibri" pitchFamily="34" charset="0"/>
                        </a:rPr>
                        <a:t>$13,445,784</a:t>
                      </a:r>
                      <a:endParaRPr lang="en-US" sz="1200" u="none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10.7%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u="none" dirty="0" smtClean="0">
                          <a:latin typeface="Calibri" pitchFamily="34" charset="0"/>
                        </a:rPr>
                        <a:t>Vincennes University</a:t>
                      </a:r>
                      <a:endParaRPr lang="en-US" sz="1200" u="none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u="none" dirty="0" smtClean="0">
                          <a:latin typeface="Calibri" pitchFamily="34" charset="0"/>
                        </a:rPr>
                        <a:t>$5,282,662</a:t>
                      </a:r>
                      <a:endParaRPr lang="en-US" sz="1200" u="none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u="none" dirty="0" smtClean="0">
                          <a:latin typeface="Calibri" pitchFamily="34" charset="0"/>
                        </a:rPr>
                        <a:t>$4,176,639</a:t>
                      </a:r>
                      <a:endParaRPr lang="en-US" sz="1200" u="none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u="none" dirty="0" smtClean="0">
                          <a:latin typeface="Calibri" pitchFamily="34" charset="0"/>
                        </a:rPr>
                        <a:t>-20.9%</a:t>
                      </a:r>
                      <a:endParaRPr lang="en-US" sz="1200" u="none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u="none" dirty="0" smtClean="0">
                          <a:latin typeface="Calibri" pitchFamily="34" charset="0"/>
                        </a:rPr>
                        <a:t>$5,906,987</a:t>
                      </a:r>
                      <a:endParaRPr lang="en-US" sz="1200" u="none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41.4%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u="sng" dirty="0" smtClean="0">
                          <a:latin typeface="Calibri" pitchFamily="34" charset="0"/>
                        </a:rPr>
                        <a:t>State Budget Agency</a:t>
                      </a:r>
                      <a:endParaRPr lang="en-US" sz="1200" u="sng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u="sng" dirty="0" smtClean="0">
                          <a:latin typeface="Calibri" pitchFamily="34" charset="0"/>
                        </a:rPr>
                        <a:t>$16,500,000</a:t>
                      </a:r>
                      <a:endParaRPr lang="en-US" sz="1200" u="sng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u="sng" dirty="0" smtClean="0">
                          <a:latin typeface="Calibri" pitchFamily="34" charset="0"/>
                        </a:rPr>
                        <a:t>0</a:t>
                      </a:r>
                      <a:endParaRPr lang="en-US" sz="1200" u="sng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u="sng" dirty="0" smtClean="0">
                          <a:latin typeface="Calibri" pitchFamily="34" charset="0"/>
                        </a:rPr>
                        <a:t>-100.0%</a:t>
                      </a:r>
                      <a:endParaRPr lang="en-US" sz="1200" u="sng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u="sng" dirty="0" smtClean="0">
                          <a:latin typeface="Calibri" pitchFamily="34" charset="0"/>
                        </a:rPr>
                        <a:t>0</a:t>
                      </a:r>
                      <a:endParaRPr lang="en-US" sz="1200" u="sng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endParaRPr lang="en-US" sz="1200" b="0" i="0" u="sng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Calibri" pitchFamily="34" charset="0"/>
                        </a:rPr>
                        <a:t>TOTAL</a:t>
                      </a:r>
                      <a:endParaRPr lang="en-US" sz="1200" b="1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$193,772,386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$169,892,610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-12.3%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$195,418,320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15.0%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04800" y="5562600"/>
            <a:ext cx="7848600" cy="1492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* 2010-2011 shows appropriated, actual total Debt Service from Institutions is $173.2M</a:t>
            </a:r>
          </a:p>
          <a:p>
            <a:pPr>
              <a:buFont typeface="Arial" charset="0"/>
              <a:buChar char="•"/>
            </a:pPr>
            <a:r>
              <a:rPr lang="en-US" sz="1100" b="1" dirty="0" smtClean="0"/>
              <a:t>Overall Debt Ratio:  2011 – 13.7%;  2012 – 11.2%;  2013 – 12.6%</a:t>
            </a:r>
          </a:p>
          <a:p>
            <a:endParaRPr lang="en-US" sz="1100" b="1" dirty="0" smtClean="0"/>
          </a:p>
          <a:p>
            <a:r>
              <a:rPr lang="en-US" sz="1100" dirty="0" smtClean="0"/>
              <a:t>Note: Debt Service includes all pending and approved projects from the 2009-2011 Biennium</a:t>
            </a:r>
          </a:p>
          <a:p>
            <a:r>
              <a:rPr lang="en-US" sz="1100" dirty="0" smtClean="0"/>
              <a:t>Note:  BSU and ITCCI assumed partial debt payments in 2012-2013</a:t>
            </a:r>
          </a:p>
          <a:p>
            <a:pPr>
              <a:buFont typeface="Arial" charset="0"/>
              <a:buChar char="•"/>
            </a:pPr>
            <a:endParaRPr lang="en-US" sz="1200" dirty="0" smtClean="0"/>
          </a:p>
          <a:p>
            <a:endParaRPr lang="en-US" sz="1200" dirty="0" smtClean="0"/>
          </a:p>
          <a:p>
            <a:endParaRPr lang="en-US" sz="1200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873D7-2BCE-4150-80D1-C33C02D3FE6D}" type="datetime1">
              <a:rPr lang="en-US" smtClean="0"/>
              <a:pPr/>
              <a:t>9/16/2010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098E6-EF91-4CBE-909A-E70E922434B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1673</TotalTime>
  <Words>1976</Words>
  <Application>Microsoft Office PowerPoint</Application>
  <PresentationFormat>On-screen Show (4:3)</PresentationFormat>
  <Paragraphs>646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Civic</vt:lpstr>
      <vt:lpstr>Summary of 2011 – 2013 Budget Submissions</vt:lpstr>
      <vt:lpstr>2009 – 2011 State Approp. for Higher Education</vt:lpstr>
      <vt:lpstr>2011-2013 State Approp. for Higher Education</vt:lpstr>
      <vt:lpstr>2011-2013 Total Operating Submission: State Funds</vt:lpstr>
      <vt:lpstr>2011-2013 Expenditure Adjustments Overall</vt:lpstr>
      <vt:lpstr>2011-2013 Expenditure Adjustments Detail</vt:lpstr>
      <vt:lpstr>2011-2013 Expenditure Adjustments Detail</vt:lpstr>
      <vt:lpstr>2011-2013 Expenditure Adjustments Detail</vt:lpstr>
      <vt:lpstr>2011-2013 State Debt Service Funding</vt:lpstr>
      <vt:lpstr>2011-2013 Total New Capital Projects:  All Funds</vt:lpstr>
      <vt:lpstr>2011-2013 New Capital Requests: State Funds</vt:lpstr>
      <vt:lpstr>2011-2013 Ball State New Capital Projects</vt:lpstr>
      <vt:lpstr>2011-2013 Indiana State New Capital Projects</vt:lpstr>
      <vt:lpstr>2011-2013 IU New Capital Projects</vt:lpstr>
      <vt:lpstr>2011-2013 Ivy Tech New Capital Projects</vt:lpstr>
      <vt:lpstr>2011-2013 Purdue New Capital Projects</vt:lpstr>
      <vt:lpstr>2011-2013 USI New Capital Projects</vt:lpstr>
      <vt:lpstr>2011-2013 Vincennes New Capital Projects</vt:lpstr>
      <vt:lpstr>2011-2013 Budget Process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Summary of 2011 – 2013 Budget Submissions</dc:title>
  <dc:creator>jasond</dc:creator>
  <cp:lastModifiedBy>rosemaryp</cp:lastModifiedBy>
  <cp:revision>91</cp:revision>
  <dcterms:created xsi:type="dcterms:W3CDTF">2010-09-02T14:09:47Z</dcterms:created>
  <dcterms:modified xsi:type="dcterms:W3CDTF">2010-09-16T13:28:58Z</dcterms:modified>
</cp:coreProperties>
</file>