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slides/slide25.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63"/>
  </p:notesMasterIdLst>
  <p:handoutMasterIdLst>
    <p:handoutMasterId r:id="rId64"/>
  </p:handoutMasterIdLst>
  <p:sldIdLst>
    <p:sldId id="355" r:id="rId2"/>
    <p:sldId id="326" r:id="rId3"/>
    <p:sldId id="379" r:id="rId4"/>
    <p:sldId id="380" r:id="rId5"/>
    <p:sldId id="381" r:id="rId6"/>
    <p:sldId id="382" r:id="rId7"/>
    <p:sldId id="383" r:id="rId8"/>
    <p:sldId id="384" r:id="rId9"/>
    <p:sldId id="386" r:id="rId10"/>
    <p:sldId id="392" r:id="rId11"/>
    <p:sldId id="391" r:id="rId12"/>
    <p:sldId id="390" r:id="rId13"/>
    <p:sldId id="393" r:id="rId14"/>
    <p:sldId id="388" r:id="rId15"/>
    <p:sldId id="389" r:id="rId16"/>
    <p:sldId id="394" r:id="rId17"/>
    <p:sldId id="395" r:id="rId18"/>
    <p:sldId id="396" r:id="rId19"/>
    <p:sldId id="397" r:id="rId20"/>
    <p:sldId id="356" r:id="rId21"/>
    <p:sldId id="357" r:id="rId22"/>
    <p:sldId id="358" r:id="rId23"/>
    <p:sldId id="359" r:id="rId24"/>
    <p:sldId id="360" r:id="rId25"/>
    <p:sldId id="361" r:id="rId26"/>
    <p:sldId id="362" r:id="rId27"/>
    <p:sldId id="373" r:id="rId28"/>
    <p:sldId id="363" r:id="rId29"/>
    <p:sldId id="364" r:id="rId30"/>
    <p:sldId id="365" r:id="rId31"/>
    <p:sldId id="366" r:id="rId32"/>
    <p:sldId id="398" r:id="rId33"/>
    <p:sldId id="319" r:id="rId34"/>
    <p:sldId id="352" r:id="rId35"/>
    <p:sldId id="327" r:id="rId36"/>
    <p:sldId id="330" r:id="rId37"/>
    <p:sldId id="324" r:id="rId38"/>
    <p:sldId id="320" r:id="rId39"/>
    <p:sldId id="325" r:id="rId40"/>
    <p:sldId id="329" r:id="rId41"/>
    <p:sldId id="331" r:id="rId42"/>
    <p:sldId id="333" r:id="rId43"/>
    <p:sldId id="304" r:id="rId44"/>
    <p:sldId id="334" r:id="rId45"/>
    <p:sldId id="288" r:id="rId46"/>
    <p:sldId id="337" r:id="rId47"/>
    <p:sldId id="339" r:id="rId48"/>
    <p:sldId id="341" r:id="rId49"/>
    <p:sldId id="342" r:id="rId50"/>
    <p:sldId id="267" r:id="rId51"/>
    <p:sldId id="378" r:id="rId52"/>
    <p:sldId id="374" r:id="rId53"/>
    <p:sldId id="375" r:id="rId54"/>
    <p:sldId id="376" r:id="rId55"/>
    <p:sldId id="399" r:id="rId56"/>
    <p:sldId id="369" r:id="rId57"/>
    <p:sldId id="370" r:id="rId58"/>
    <p:sldId id="371" r:id="rId59"/>
    <p:sldId id="284" r:id="rId60"/>
    <p:sldId id="354" r:id="rId61"/>
    <p:sldId id="322" r:id="rId62"/>
  </p:sldIdLst>
  <p:sldSz cx="9144000" cy="6858000" type="screen4x3"/>
  <p:notesSz cx="6858000" cy="9144000"/>
  <p:defaultTextStyle>
    <a:defPPr>
      <a:defRPr lang="en-US"/>
    </a:defPPr>
    <a:lvl1pPr algn="l" rtl="0" fontAlgn="base">
      <a:spcBef>
        <a:spcPct val="0"/>
      </a:spcBef>
      <a:spcAft>
        <a:spcPct val="0"/>
      </a:spcAft>
      <a:defRPr sz="900" kern="1200">
        <a:solidFill>
          <a:schemeClr val="tx1"/>
        </a:solidFill>
        <a:latin typeface="Times" pitchFamily="18" charset="0"/>
        <a:ea typeface="+mn-ea"/>
        <a:cs typeface="Arial" charset="0"/>
      </a:defRPr>
    </a:lvl1pPr>
    <a:lvl2pPr marL="457200" algn="l" rtl="0" fontAlgn="base">
      <a:spcBef>
        <a:spcPct val="0"/>
      </a:spcBef>
      <a:spcAft>
        <a:spcPct val="0"/>
      </a:spcAft>
      <a:defRPr sz="900" kern="1200">
        <a:solidFill>
          <a:schemeClr val="tx1"/>
        </a:solidFill>
        <a:latin typeface="Times" pitchFamily="18" charset="0"/>
        <a:ea typeface="+mn-ea"/>
        <a:cs typeface="Arial" charset="0"/>
      </a:defRPr>
    </a:lvl2pPr>
    <a:lvl3pPr marL="914400" algn="l" rtl="0" fontAlgn="base">
      <a:spcBef>
        <a:spcPct val="0"/>
      </a:spcBef>
      <a:spcAft>
        <a:spcPct val="0"/>
      </a:spcAft>
      <a:defRPr sz="900" kern="1200">
        <a:solidFill>
          <a:schemeClr val="tx1"/>
        </a:solidFill>
        <a:latin typeface="Times" pitchFamily="18" charset="0"/>
        <a:ea typeface="+mn-ea"/>
        <a:cs typeface="Arial" charset="0"/>
      </a:defRPr>
    </a:lvl3pPr>
    <a:lvl4pPr marL="1371600" algn="l" rtl="0" fontAlgn="base">
      <a:spcBef>
        <a:spcPct val="0"/>
      </a:spcBef>
      <a:spcAft>
        <a:spcPct val="0"/>
      </a:spcAft>
      <a:defRPr sz="900" kern="1200">
        <a:solidFill>
          <a:schemeClr val="tx1"/>
        </a:solidFill>
        <a:latin typeface="Times" pitchFamily="18" charset="0"/>
        <a:ea typeface="+mn-ea"/>
        <a:cs typeface="Arial" charset="0"/>
      </a:defRPr>
    </a:lvl4pPr>
    <a:lvl5pPr marL="1828800" algn="l" rtl="0" fontAlgn="base">
      <a:spcBef>
        <a:spcPct val="0"/>
      </a:spcBef>
      <a:spcAft>
        <a:spcPct val="0"/>
      </a:spcAft>
      <a:defRPr sz="900" kern="1200">
        <a:solidFill>
          <a:schemeClr val="tx1"/>
        </a:solidFill>
        <a:latin typeface="Times" pitchFamily="18" charset="0"/>
        <a:ea typeface="+mn-ea"/>
        <a:cs typeface="Arial" charset="0"/>
      </a:defRPr>
    </a:lvl5pPr>
    <a:lvl6pPr marL="2286000" algn="l" defTabSz="914400" rtl="0" eaLnBrk="1" latinLnBrk="0" hangingPunct="1">
      <a:defRPr sz="900" kern="1200">
        <a:solidFill>
          <a:schemeClr val="tx1"/>
        </a:solidFill>
        <a:latin typeface="Times" pitchFamily="18" charset="0"/>
        <a:ea typeface="+mn-ea"/>
        <a:cs typeface="Arial" charset="0"/>
      </a:defRPr>
    </a:lvl6pPr>
    <a:lvl7pPr marL="2743200" algn="l" defTabSz="914400" rtl="0" eaLnBrk="1" latinLnBrk="0" hangingPunct="1">
      <a:defRPr sz="900" kern="1200">
        <a:solidFill>
          <a:schemeClr val="tx1"/>
        </a:solidFill>
        <a:latin typeface="Times" pitchFamily="18" charset="0"/>
        <a:ea typeface="+mn-ea"/>
        <a:cs typeface="Arial" charset="0"/>
      </a:defRPr>
    </a:lvl7pPr>
    <a:lvl8pPr marL="3200400" algn="l" defTabSz="914400" rtl="0" eaLnBrk="1" latinLnBrk="0" hangingPunct="1">
      <a:defRPr sz="900" kern="1200">
        <a:solidFill>
          <a:schemeClr val="tx1"/>
        </a:solidFill>
        <a:latin typeface="Times" pitchFamily="18" charset="0"/>
        <a:ea typeface="+mn-ea"/>
        <a:cs typeface="Arial" charset="0"/>
      </a:defRPr>
    </a:lvl8pPr>
    <a:lvl9pPr marL="3657600" algn="l" defTabSz="914400" rtl="0" eaLnBrk="1" latinLnBrk="0" hangingPunct="1">
      <a:defRPr sz="9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rgbClr val="FF0000"/>
    </p:penClr>
  </p:showPr>
  <p:clrMru>
    <a:srgbClr val="ACA11E"/>
    <a:srgbClr val="D0AA0F"/>
    <a:srgbClr val="852C49"/>
    <a:srgbClr val="842818"/>
    <a:srgbClr val="D3921B"/>
    <a:srgbClr val="E68F1B"/>
    <a:srgbClr val="E58E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794" autoAdjust="0"/>
    <p:restoredTop sz="94690" autoAdjust="0"/>
  </p:normalViewPr>
  <p:slideViewPr>
    <p:cSldViewPr>
      <p:cViewPr>
        <p:scale>
          <a:sx n="75" d="100"/>
          <a:sy n="75" d="100"/>
        </p:scale>
        <p:origin x="-1088" y="-512"/>
      </p:cViewPr>
      <p:guideLst>
        <p:guide orient="horz" pos="2160"/>
        <p:guide pos="2880"/>
      </p:guideLst>
    </p:cSldViewPr>
  </p:slideViewPr>
  <p:outlineViewPr>
    <p:cViewPr>
      <p:scale>
        <a:sx n="33" d="100"/>
        <a:sy n="33" d="100"/>
      </p:scale>
      <p:origin x="0" y="481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handoutMaster" Target="handoutMasters/handoutMaster1.xml"/><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notesMaster" Target="notesMasters/notes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ableStyles" Target="tableStyle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printerSettings" Target="printerSettings/printerSettings1.bin"/><Relationship Id="rId67" Type="http://schemas.openxmlformats.org/officeDocument/2006/relationships/viewProps" Target="view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theme" Target="theme/theme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F509924-7168-4765-B6E5-09887CACAA43}" type="datetimeFigureOut">
              <a:rPr lang="en-US"/>
              <a:pPr>
                <a:defRPr/>
              </a:pPr>
              <a:t>4/12/11</a:t>
            </a:fld>
            <a:endParaRPr lang="en-US"/>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862A349-36A3-431C-82DA-438438C9ECC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6" charset="0"/>
                <a:cs typeface="+mn-cs"/>
              </a:defRPr>
            </a:lvl1pPr>
          </a:lstStyle>
          <a:p>
            <a:pPr>
              <a:defRPr/>
            </a:pPr>
            <a:fld id="{0F08E609-00D8-417A-B6AB-093C4C7524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latin typeface="Times" pitchFamily="18" charset="0"/>
            </a:endParaRPr>
          </a:p>
        </p:txBody>
      </p:sp>
      <p:sp>
        <p:nvSpPr>
          <p:cNvPr id="35843" name="Slide Number Placeholder 3"/>
          <p:cNvSpPr>
            <a:spLocks noGrp="1"/>
          </p:cNvSpPr>
          <p:nvPr>
            <p:ph type="sldNum" sz="quarter" idx="5"/>
          </p:nvPr>
        </p:nvSpPr>
        <p:spPr>
          <a:noFill/>
        </p:spPr>
        <p:txBody>
          <a:bodyPr/>
          <a:lstStyle/>
          <a:p>
            <a:fld id="{B30985E8-3BEE-4CA5-873B-AD27E0CD2C05}" type="slidenum">
              <a:rPr lang="en-US" smtClean="0">
                <a:latin typeface="Times" pitchFamily="18" charset="0"/>
                <a:cs typeface="Arial" charset="0"/>
              </a:rPr>
              <a:pPr/>
              <a:t>45</a:t>
            </a:fld>
            <a:endParaRPr lang="en-US" smtClean="0">
              <a:latin typeface="Times"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6189467B-400D-4609-B32B-3F7A802715A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D1CA4577-1A6A-49A4-A5A6-6644073A4E4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24376220-5EA3-4799-BDCA-FA5F0460CD9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9C3D69D9-2A84-4646-A46A-55BE16418FB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843D5F1D-8805-434C-A935-E53E8F7C796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538F11AC-74FF-4E94-B26A-283B8E75F51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76CEB3B8-8C04-4572-A1BC-E9DF1C8FA30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A3CCDCA6-236C-4119-A0E6-7668B234B9E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9E225960-D48F-41B8-A99E-C49BDCE9701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346498E-32EE-48FE-908B-8D7C23848AE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168D8A26-DD43-4E7B-A331-D899B575E0E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9"/>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685800" y="1981200"/>
            <a:ext cx="7772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sldNum" sz="quarter" idx="4"/>
          </p:nvPr>
        </p:nvSpPr>
        <p:spPr bwMode="auto">
          <a:xfrm>
            <a:off x="360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2"/>
                </a:solidFill>
                <a:latin typeface="+mn-lt"/>
                <a:cs typeface="+mn-cs"/>
              </a:defRPr>
            </a:lvl1pPr>
          </a:lstStyle>
          <a:p>
            <a:pPr>
              <a:defRPr/>
            </a:pPr>
            <a:fld id="{0E721CEC-E5EB-461C-9593-B371170F98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Univers" pitchFamily="34" charset="0"/>
        </a:defRPr>
      </a:lvl2pPr>
      <a:lvl3pPr algn="l" rtl="0" eaLnBrk="0" fontAlgn="base" hangingPunct="0">
        <a:spcBef>
          <a:spcPct val="0"/>
        </a:spcBef>
        <a:spcAft>
          <a:spcPct val="0"/>
        </a:spcAft>
        <a:defRPr sz="3200" b="1">
          <a:solidFill>
            <a:schemeClr val="tx2"/>
          </a:solidFill>
          <a:latin typeface="Univers" pitchFamily="34" charset="0"/>
        </a:defRPr>
      </a:lvl3pPr>
      <a:lvl4pPr algn="l" rtl="0" eaLnBrk="0" fontAlgn="base" hangingPunct="0">
        <a:spcBef>
          <a:spcPct val="0"/>
        </a:spcBef>
        <a:spcAft>
          <a:spcPct val="0"/>
        </a:spcAft>
        <a:defRPr sz="3200" b="1">
          <a:solidFill>
            <a:schemeClr val="tx2"/>
          </a:solidFill>
          <a:latin typeface="Univers" pitchFamily="34" charset="0"/>
        </a:defRPr>
      </a:lvl4pPr>
      <a:lvl5pPr algn="l" rtl="0" eaLnBrk="0" fontAlgn="base" hangingPunct="0">
        <a:spcBef>
          <a:spcPct val="0"/>
        </a:spcBef>
        <a:spcAft>
          <a:spcPct val="0"/>
        </a:spcAft>
        <a:defRPr sz="3200" b="1">
          <a:solidFill>
            <a:schemeClr val="tx2"/>
          </a:solidFill>
          <a:latin typeface="Univers" pitchFamily="34" charset="0"/>
        </a:defRPr>
      </a:lvl5pPr>
      <a:lvl6pPr marL="457200" algn="l" rtl="0" fontAlgn="base">
        <a:spcBef>
          <a:spcPct val="0"/>
        </a:spcBef>
        <a:spcAft>
          <a:spcPct val="0"/>
        </a:spcAft>
        <a:defRPr sz="3200" b="1">
          <a:solidFill>
            <a:schemeClr val="tx2"/>
          </a:solidFill>
          <a:latin typeface="Univers" pitchFamily="34" charset="0"/>
        </a:defRPr>
      </a:lvl6pPr>
      <a:lvl7pPr marL="914400" algn="l" rtl="0" fontAlgn="base">
        <a:spcBef>
          <a:spcPct val="0"/>
        </a:spcBef>
        <a:spcAft>
          <a:spcPct val="0"/>
        </a:spcAft>
        <a:defRPr sz="3200" b="1">
          <a:solidFill>
            <a:schemeClr val="tx2"/>
          </a:solidFill>
          <a:latin typeface="Univers" pitchFamily="34" charset="0"/>
        </a:defRPr>
      </a:lvl7pPr>
      <a:lvl8pPr marL="1371600" algn="l" rtl="0" fontAlgn="base">
        <a:spcBef>
          <a:spcPct val="0"/>
        </a:spcBef>
        <a:spcAft>
          <a:spcPct val="0"/>
        </a:spcAft>
        <a:defRPr sz="3200" b="1">
          <a:solidFill>
            <a:schemeClr val="tx2"/>
          </a:solidFill>
          <a:latin typeface="Univers" pitchFamily="34" charset="0"/>
        </a:defRPr>
      </a:lvl8pPr>
      <a:lvl9pPr marL="1828800" algn="l" rtl="0" fontAlgn="base">
        <a:spcBef>
          <a:spcPct val="0"/>
        </a:spcBef>
        <a:spcAft>
          <a:spcPct val="0"/>
        </a:spcAft>
        <a:defRPr sz="3200" b="1">
          <a:solidFill>
            <a:schemeClr val="tx2"/>
          </a:solidFill>
          <a:latin typeface="Univers"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Univers"/>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0"/>
          </p:nvPr>
        </p:nvSpPr>
        <p:spPr>
          <a:ln/>
        </p:spPr>
        <p:txBody>
          <a:bodyPr/>
          <a:lstStyle/>
          <a:p>
            <a:pPr>
              <a:defRPr/>
            </a:pPr>
            <a:fld id="{9C48A535-BDC4-48F1-B6AF-459F3482C81E}" type="slidenum">
              <a:rPr lang="en-US"/>
              <a:pPr>
                <a:defRPr/>
              </a:pPr>
              <a:t>1</a:t>
            </a:fld>
            <a:endParaRPr lang="en-US" dirty="0"/>
          </a:p>
        </p:txBody>
      </p:sp>
      <p:sp>
        <p:nvSpPr>
          <p:cNvPr id="5" name="Rectangle 11"/>
          <p:cNvSpPr txBox="1">
            <a:spLocks noGrp="1" noChangeArrowheads="1"/>
          </p:cNvSpPr>
          <p:nvPr/>
        </p:nvSpPr>
        <p:spPr bwMode="auto">
          <a:xfrm>
            <a:off x="3606800" y="6248400"/>
            <a:ext cx="1905000" cy="457200"/>
          </a:xfrm>
          <a:prstGeom prst="rect">
            <a:avLst/>
          </a:prstGeom>
          <a:noFill/>
          <a:ln>
            <a:miter lim="800000"/>
            <a:headEnd/>
            <a:tailEnd/>
          </a:ln>
        </p:spPr>
        <p:txBody>
          <a:bodyPr/>
          <a:lstStyle/>
          <a:p>
            <a:pPr algn="ctr" eaLnBrk="0" hangingPunct="0">
              <a:defRPr/>
            </a:pPr>
            <a:fld id="{2EA1F928-D42F-4EB5-AF19-2FBCEDD08FFF}" type="slidenum">
              <a:rPr lang="en-US" sz="1400">
                <a:solidFill>
                  <a:schemeClr val="bg2"/>
                </a:solidFill>
                <a:latin typeface="+mn-lt"/>
                <a:cs typeface="+mn-cs"/>
              </a:rPr>
              <a:pPr algn="ctr" eaLnBrk="0" hangingPunct="0">
                <a:defRPr/>
              </a:pPr>
              <a:t>1</a:t>
            </a:fld>
            <a:endParaRPr lang="en-US" sz="1400">
              <a:solidFill>
                <a:schemeClr val="bg2"/>
              </a:solidFill>
              <a:latin typeface="+mn-lt"/>
              <a:cs typeface="+mn-cs"/>
            </a:endParaRPr>
          </a:p>
        </p:txBody>
      </p:sp>
      <p:sp>
        <p:nvSpPr>
          <p:cNvPr id="15362" name="Title 1"/>
          <p:cNvSpPr>
            <a:spLocks noGrp="1"/>
          </p:cNvSpPr>
          <p:nvPr>
            <p:ph type="title"/>
          </p:nvPr>
        </p:nvSpPr>
        <p:spPr>
          <a:xfrm>
            <a:off x="685800" y="762000"/>
            <a:ext cx="7772400" cy="3200400"/>
          </a:xfrm>
        </p:spPr>
        <p:txBody>
          <a:bodyPr/>
          <a:lstStyle/>
          <a:p>
            <a:pPr>
              <a:spcBef>
                <a:spcPts val="600"/>
              </a:spcBef>
              <a:spcAft>
                <a:spcPts val="1200"/>
              </a:spcAft>
            </a:pPr>
            <a:r>
              <a:rPr lang="en-US" sz="4400" dirty="0" smtClean="0">
                <a:solidFill>
                  <a:srgbClr val="800000"/>
                </a:solidFill>
                <a:latin typeface="Arial" charset="0"/>
                <a:cs typeface="Arial" charset="0"/>
              </a:rPr>
              <a:t>Intending Learning</a:t>
            </a:r>
            <a:br>
              <a:rPr lang="en-US" sz="4400" dirty="0" smtClean="0">
                <a:solidFill>
                  <a:srgbClr val="800000"/>
                </a:solidFill>
                <a:latin typeface="Arial" charset="0"/>
                <a:cs typeface="Arial" charset="0"/>
              </a:rPr>
            </a:br>
            <a:r>
              <a:rPr lang="en-US" sz="4400" dirty="0" smtClean="0">
                <a:solidFill>
                  <a:srgbClr val="E68F1B"/>
                </a:solidFill>
                <a:latin typeface="Arial" charset="0"/>
                <a:cs typeface="Arial" charset="0"/>
              </a:rPr>
              <a:t>Learning by Intent</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Why Learning Outcomes Matter</a:t>
            </a:r>
            <a:endParaRPr lang="en-US" dirty="0" smtClean="0">
              <a:latin typeface="Arial" charset="0"/>
              <a:cs typeface="Arial" charset="0"/>
            </a:endParaRPr>
          </a:p>
        </p:txBody>
      </p:sp>
      <p:sp>
        <p:nvSpPr>
          <p:cNvPr id="15363" name="Content Placeholder 2"/>
          <p:cNvSpPr>
            <a:spLocks noGrp="1"/>
          </p:cNvSpPr>
          <p:nvPr>
            <p:ph sz="half" idx="1"/>
          </p:nvPr>
        </p:nvSpPr>
        <p:spPr>
          <a:xfrm>
            <a:off x="685800" y="3886200"/>
            <a:ext cx="5029200" cy="2209800"/>
          </a:xfrm>
        </p:spPr>
        <p:txBody>
          <a:bodyPr/>
          <a:lstStyle/>
          <a:p>
            <a:pPr marL="0" indent="0"/>
            <a:r>
              <a:rPr lang="en-US" dirty="0" smtClean="0">
                <a:solidFill>
                  <a:srgbClr val="800000"/>
                </a:solidFill>
                <a:latin typeface="Baskerville Old Face"/>
                <a:cs typeface="Baskerville Old Face"/>
              </a:rPr>
              <a:t>H. Kent Weldon </a:t>
            </a:r>
          </a:p>
          <a:p>
            <a:pPr marL="0" indent="0"/>
            <a:r>
              <a:rPr lang="en-US" dirty="0" smtClean="0">
                <a:solidFill>
                  <a:srgbClr val="800000"/>
                </a:solidFill>
                <a:latin typeface="Baskerville Old Face"/>
                <a:cs typeface="Baskerville Old Face"/>
              </a:rPr>
              <a:t>Annual Conference</a:t>
            </a:r>
          </a:p>
          <a:p>
            <a:pPr marL="0" indent="0"/>
            <a:r>
              <a:rPr lang="en-US" dirty="0" smtClean="0">
                <a:solidFill>
                  <a:srgbClr val="800000"/>
                </a:solidFill>
                <a:latin typeface="Baskerville Old Face"/>
                <a:cs typeface="Baskerville Old Face"/>
              </a:rPr>
              <a:t>For Higher Education</a:t>
            </a:r>
          </a:p>
          <a:p>
            <a:pPr marL="0" indent="0"/>
            <a:r>
              <a:rPr lang="en-US" dirty="0" smtClean="0">
                <a:solidFill>
                  <a:srgbClr val="800000"/>
                </a:solidFill>
                <a:latin typeface="Baskerville Old Face"/>
                <a:cs typeface="Baskerville Old Face"/>
              </a:rPr>
              <a:t> </a:t>
            </a:r>
          </a:p>
          <a:p>
            <a:pPr marL="0" indent="0"/>
            <a:r>
              <a:rPr lang="en-US" sz="2400" dirty="0" smtClean="0"/>
              <a:t>April 15, 2011</a:t>
            </a:r>
          </a:p>
          <a:p>
            <a:pPr marL="0" indent="0"/>
            <a:endParaRPr lang="en-US" dirty="0" smtClean="0"/>
          </a:p>
        </p:txBody>
      </p:sp>
      <p:pic>
        <p:nvPicPr>
          <p:cNvPr id="8" name="Picture 7"/>
          <p:cNvPicPr>
            <a:picLocks noChangeAspect="1"/>
          </p:cNvPicPr>
          <p:nvPr/>
        </p:nvPicPr>
        <p:blipFill>
          <a:blip r:embed="rId2"/>
          <a:stretch>
            <a:fillRect/>
          </a:stretch>
        </p:blipFill>
        <p:spPr>
          <a:xfrm>
            <a:off x="5486400" y="3962400"/>
            <a:ext cx="1968500" cy="2032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143000"/>
          </a:xfrm>
        </p:spPr>
        <p:txBody>
          <a:bodyPr/>
          <a:lstStyle/>
          <a:p>
            <a:r>
              <a:rPr lang="en-US" dirty="0" smtClean="0"/>
              <a:t>COMMUNICATED TO THE STUDENT, EFFECTIVE LEARNING OUTCOMES</a:t>
            </a:r>
            <a:endParaRPr lang="en-US" dirty="0"/>
          </a:p>
        </p:txBody>
      </p:sp>
      <p:sp>
        <p:nvSpPr>
          <p:cNvPr id="3" name="Content Placeholder 2"/>
          <p:cNvSpPr>
            <a:spLocks noGrp="1"/>
          </p:cNvSpPr>
          <p:nvPr>
            <p:ph idx="1"/>
          </p:nvPr>
        </p:nvSpPr>
        <p:spPr/>
        <p:txBody>
          <a:bodyPr/>
          <a:lstStyle/>
          <a:p>
            <a:r>
              <a:rPr lang="en-US" dirty="0" smtClean="0"/>
              <a:t>•	</a:t>
            </a:r>
            <a:r>
              <a:rPr lang="en-US" sz="2800" dirty="0" smtClean="0"/>
              <a:t>Explain what the learner will be able to do in order to demonstrate achievement of</a:t>
            </a:r>
            <a:r>
              <a:rPr lang="en-US" sz="2800" dirty="0" smtClean="0"/>
              <a:t> the  outcomes </a:t>
            </a:r>
            <a:endParaRPr lang="en-US" sz="2800" dirty="0" smtClean="0"/>
          </a:p>
          <a:p>
            <a:r>
              <a:rPr lang="en-US" sz="2800" dirty="0" smtClean="0"/>
              <a:t>•	Explain why the demonstrated </a:t>
            </a:r>
            <a:r>
              <a:rPr lang="en-US" sz="2800" dirty="0" smtClean="0"/>
              <a:t>outcomes are </a:t>
            </a:r>
            <a:r>
              <a:rPr lang="en-US" sz="2800" dirty="0" smtClean="0"/>
              <a:t>indicative and important</a:t>
            </a:r>
          </a:p>
          <a:p>
            <a:r>
              <a:rPr lang="en-US" sz="2800" dirty="0" smtClean="0"/>
              <a:t>•	Explain how the accomplishment of the </a:t>
            </a:r>
            <a:r>
              <a:rPr lang="en-US" sz="2800" dirty="0" smtClean="0"/>
              <a:t>outcomes </a:t>
            </a:r>
            <a:r>
              <a:rPr lang="en-US" sz="2800" dirty="0" smtClean="0"/>
              <a:t>will be assessed—and what the significance of that assessment will be for the student</a:t>
            </a:r>
          </a:p>
          <a:p>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 example (a course)</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dirty="0" smtClean="0">
                <a:solidFill>
                  <a:srgbClr val="800000"/>
                </a:solidFill>
              </a:rPr>
              <a:t>Having completed Italian 101-102</a:t>
            </a:r>
            <a:endParaRPr lang="en-US" dirty="0">
              <a:solidFill>
                <a:srgbClr val="800000"/>
              </a:solidFill>
            </a:endParaRPr>
          </a:p>
        </p:txBody>
      </p:sp>
      <p:sp>
        <p:nvSpPr>
          <p:cNvPr id="3" name="Content Placeholder 2"/>
          <p:cNvSpPr>
            <a:spLocks noGrp="1"/>
          </p:cNvSpPr>
          <p:nvPr>
            <p:ph idx="1"/>
          </p:nvPr>
        </p:nvSpPr>
        <p:spPr>
          <a:xfrm>
            <a:off x="685800" y="1371600"/>
            <a:ext cx="7772400" cy="4572000"/>
          </a:xfrm>
        </p:spPr>
        <p:txBody>
          <a:bodyPr/>
          <a:lstStyle/>
          <a:p>
            <a:r>
              <a:rPr lang="en-US" sz="2400" dirty="0" smtClean="0">
                <a:solidFill>
                  <a:srgbClr val="800000"/>
                </a:solidFill>
              </a:rPr>
              <a:t>•	You will be able to order a meal, purchase a railway ticket, ask (or give) directions, introduce yourself, inquire about a concert, seek assistance in an emergency, discuss the headlines, and understand simple communications—in Italian, with confidence.</a:t>
            </a:r>
          </a:p>
          <a:p>
            <a:r>
              <a:rPr lang="en-US" sz="2400" dirty="0" smtClean="0">
                <a:solidFill>
                  <a:srgbClr val="800000"/>
                </a:solidFill>
              </a:rPr>
              <a:t>•	You will demonstrate this ability through simulated situations requiring your use of Italian.</a:t>
            </a:r>
          </a:p>
          <a:p>
            <a:r>
              <a:rPr lang="en-US" sz="2400" dirty="0" smtClean="0">
                <a:solidFill>
                  <a:srgbClr val="800000"/>
                </a:solidFill>
              </a:rPr>
              <a:t>•	You ability to manage basis communications in Italian will indicate your having achieved the essential priorities of this course and will assure a passing grade.    </a:t>
            </a:r>
            <a:endParaRPr lang="en-US" sz="2400" dirty="0">
              <a:solidFill>
                <a:srgbClr val="800000"/>
              </a:solidFill>
            </a:endParaRPr>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 example (a degree program)</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609600"/>
            <a:ext cx="7772400" cy="5181600"/>
          </a:xfrm>
        </p:spPr>
        <p:txBody>
          <a:bodyPr/>
          <a:lstStyle/>
          <a:p>
            <a:pPr marL="406400"/>
            <a:r>
              <a:rPr lang="en-US" dirty="0" smtClean="0">
                <a:solidFill>
                  <a:schemeClr val="accent1">
                    <a:lumMod val="50000"/>
                  </a:schemeClr>
                </a:solidFill>
              </a:rPr>
              <a:t>Quantitative fluency</a:t>
            </a: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
            </a:r>
            <a:br>
              <a:rPr lang="en-US" dirty="0" smtClean="0">
                <a:solidFill>
                  <a:schemeClr val="accent1">
                    <a:lumMod val="50000"/>
                  </a:schemeClr>
                </a:solidFill>
              </a:rPr>
            </a:br>
            <a:r>
              <a:rPr lang="en-US" sz="2800" dirty="0" smtClean="0">
                <a:solidFill>
                  <a:schemeClr val="tx2">
                    <a:lumMod val="95000"/>
                    <a:lumOff val="5000"/>
                  </a:schemeClr>
                </a:solidFill>
                <a:latin typeface="Book Antiqua"/>
                <a:cs typeface="Book Antiqua"/>
              </a:rPr>
              <a:t>At </a:t>
            </a:r>
            <a:r>
              <a:rPr lang="en-US" sz="2800" dirty="0" smtClean="0">
                <a:solidFill>
                  <a:schemeClr val="tx2">
                    <a:lumMod val="95000"/>
                    <a:lumOff val="5000"/>
                  </a:schemeClr>
                </a:solidFill>
                <a:latin typeface="Book Antiqua"/>
                <a:cs typeface="Book Antiqua"/>
              </a:rPr>
              <a:t>the associate level, </a:t>
            </a:r>
            <a:r>
              <a:rPr lang="en-US" sz="2800" b="0" dirty="0" smtClean="0">
                <a:solidFill>
                  <a:schemeClr val="tx2">
                    <a:lumMod val="95000"/>
                    <a:lumOff val="5000"/>
                  </a:schemeClr>
                </a:solidFill>
                <a:latin typeface="Book Antiqua"/>
                <a:cs typeface="Book Antiqua"/>
              </a:rPr>
              <a:t>the </a:t>
            </a:r>
            <a:r>
              <a:rPr lang="en-US" sz="2800" b="0" dirty="0" smtClean="0">
                <a:solidFill>
                  <a:schemeClr val="tx2">
                    <a:lumMod val="95000"/>
                    <a:lumOff val="5000"/>
                  </a:schemeClr>
                </a:solidFill>
                <a:latin typeface="Book Antiqua"/>
                <a:cs typeface="Book Antiqua"/>
              </a:rPr>
              <a:t>student</a:t>
            </a:r>
            <a:r>
              <a:rPr lang="en-US" sz="2800" dirty="0" smtClean="0">
                <a:solidFill>
                  <a:schemeClr val="tx2">
                    <a:lumMod val="95000"/>
                    <a:lumOff val="5000"/>
                  </a:schemeClr>
                </a:solidFill>
                <a:latin typeface="Book Antiqua"/>
                <a:cs typeface="Book Antiqua"/>
              </a:rPr>
              <a:t/>
            </a:r>
            <a:br>
              <a:rPr lang="en-US" sz="2800" dirty="0" smtClean="0">
                <a:solidFill>
                  <a:schemeClr val="tx2">
                    <a:lumMod val="95000"/>
                    <a:lumOff val="5000"/>
                  </a:schemeClr>
                </a:solidFill>
                <a:latin typeface="Book Antiqua"/>
                <a:cs typeface="Book Antiqua"/>
              </a:rPr>
            </a:br>
            <a:r>
              <a:rPr lang="en-US" sz="2800" dirty="0" smtClean="0">
                <a:solidFill>
                  <a:schemeClr val="tx2">
                    <a:lumMod val="95000"/>
                    <a:lumOff val="5000"/>
                  </a:schemeClr>
                </a:solidFill>
                <a:latin typeface="Book Antiqua"/>
                <a:cs typeface="Book Antiqua"/>
              </a:rPr>
              <a:t/>
            </a:r>
            <a:br>
              <a:rPr lang="en-US" sz="2800" dirty="0" smtClean="0">
                <a:solidFill>
                  <a:schemeClr val="tx2">
                    <a:lumMod val="95000"/>
                    <a:lumOff val="5000"/>
                  </a:schemeClr>
                </a:solidFill>
                <a:latin typeface="Book Antiqua"/>
                <a:cs typeface="Book Antiqua"/>
              </a:rPr>
            </a:br>
            <a:r>
              <a:rPr lang="en-US" sz="2800" b="0" dirty="0" smtClean="0">
                <a:solidFill>
                  <a:schemeClr val="tx2">
                    <a:lumMod val="95000"/>
                    <a:lumOff val="5000"/>
                  </a:schemeClr>
                </a:solidFill>
                <a:latin typeface="Book Antiqua"/>
                <a:cs typeface="Book Antiqua"/>
              </a:rPr>
              <a:t>•	Presents accurate calculations and symbolic operations and explains how such calculations and operations are used in either his or her specific field of study or in interpreting social and economic needs.</a:t>
            </a:r>
            <a:r>
              <a:rPr lang="en-US" sz="2800" dirty="0" smtClean="0">
                <a:solidFill>
                  <a:schemeClr val="tx2">
                    <a:lumMod val="95000"/>
                    <a:lumOff val="5000"/>
                  </a:schemeClr>
                </a:solidFill>
                <a:latin typeface="Book Antiqua"/>
                <a:cs typeface="Book Antiqua"/>
              </a:rPr>
              <a:t/>
            </a:r>
            <a:br>
              <a:rPr lang="en-US" sz="2800" dirty="0" smtClean="0">
                <a:solidFill>
                  <a:schemeClr val="tx2">
                    <a:lumMod val="95000"/>
                    <a:lumOff val="5000"/>
                  </a:schemeClr>
                </a:solidFill>
                <a:latin typeface="Book Antiqua"/>
                <a:cs typeface="Book Antiqua"/>
              </a:rPr>
            </a:br>
            <a:r>
              <a:rPr lang="en-US" sz="2800" dirty="0" smtClean="0">
                <a:solidFill>
                  <a:schemeClr val="tx2">
                    <a:lumMod val="95000"/>
                    <a:lumOff val="5000"/>
                  </a:schemeClr>
                </a:solidFill>
                <a:latin typeface="Book Antiqua"/>
                <a:cs typeface="Book Antiqua"/>
              </a:rPr>
              <a:t/>
            </a:r>
            <a:br>
              <a:rPr lang="en-US" sz="2800" dirty="0" smtClean="0">
                <a:solidFill>
                  <a:schemeClr val="tx2">
                    <a:lumMod val="95000"/>
                    <a:lumOff val="5000"/>
                  </a:schemeClr>
                </a:solidFill>
                <a:latin typeface="Book Antiqua"/>
                <a:cs typeface="Book Antiqua"/>
              </a:rPr>
            </a:br>
            <a:r>
              <a:rPr lang="en-US" sz="2800" dirty="0" smtClean="0">
                <a:solidFill>
                  <a:schemeClr val="tx2">
                    <a:lumMod val="95000"/>
                    <a:lumOff val="5000"/>
                  </a:schemeClr>
                </a:solidFill>
                <a:latin typeface="Book Antiqua"/>
                <a:cs typeface="Book Antiqua"/>
              </a:rPr>
              <a:t>		</a:t>
            </a:r>
            <a:r>
              <a:rPr lang="en-US" sz="2400" i="1" dirty="0" smtClean="0">
                <a:solidFill>
                  <a:schemeClr val="tx2">
                    <a:lumMod val="95000"/>
                    <a:lumOff val="5000"/>
                  </a:schemeClr>
                </a:solidFill>
                <a:latin typeface="Book Antiqua"/>
                <a:cs typeface="Book Antiqua"/>
              </a:rPr>
              <a:t>The </a:t>
            </a:r>
            <a:r>
              <a:rPr lang="en-US" sz="2400" i="1" dirty="0" smtClean="0">
                <a:solidFill>
                  <a:schemeClr val="tx2">
                    <a:lumMod val="95000"/>
                    <a:lumOff val="5000"/>
                  </a:schemeClr>
                </a:solidFill>
                <a:latin typeface="Book Antiqua"/>
                <a:cs typeface="Book Antiqua"/>
              </a:rPr>
              <a:t>Degree Qualifications Profile, </a:t>
            </a:r>
            <a:r>
              <a:rPr lang="en-US" sz="2400" dirty="0" smtClean="0">
                <a:solidFill>
                  <a:schemeClr val="tx2">
                    <a:lumMod val="95000"/>
                    <a:lumOff val="5000"/>
                  </a:schemeClr>
                </a:solidFill>
                <a:latin typeface="Book Antiqua"/>
                <a:cs typeface="Book Antiqua"/>
              </a:rPr>
              <a:t> </a:t>
            </a:r>
            <a:r>
              <a:rPr lang="en-US" sz="2400" dirty="0" err="1" smtClean="0">
                <a:solidFill>
                  <a:schemeClr val="tx2">
                    <a:lumMod val="95000"/>
                    <a:lumOff val="5000"/>
                  </a:schemeClr>
                </a:solidFill>
                <a:latin typeface="Book Antiqua"/>
                <a:cs typeface="Book Antiqua"/>
              </a:rPr>
              <a:t>p</a:t>
            </a:r>
            <a:r>
              <a:rPr lang="en-US" sz="2400" dirty="0" smtClean="0">
                <a:solidFill>
                  <a:schemeClr val="tx2">
                    <a:lumMod val="95000"/>
                    <a:lumOff val="5000"/>
                  </a:schemeClr>
                </a:solidFill>
                <a:latin typeface="Book Antiqua"/>
                <a:cs typeface="Book Antiqua"/>
              </a:rPr>
              <a:t>. 13</a:t>
            </a:r>
            <a:r>
              <a:rPr lang="en-US" i="1" dirty="0" smtClean="0">
                <a:solidFill>
                  <a:schemeClr val="tx2">
                    <a:lumMod val="95000"/>
                    <a:lumOff val="5000"/>
                  </a:schemeClr>
                </a:solidFill>
                <a:latin typeface="Book Antiqua"/>
                <a:cs typeface="Book Antiqua"/>
              </a:rPr>
              <a:t/>
            </a:r>
            <a:br>
              <a:rPr lang="en-US" i="1" dirty="0" smtClean="0">
                <a:solidFill>
                  <a:schemeClr val="tx2">
                    <a:lumMod val="95000"/>
                    <a:lumOff val="5000"/>
                  </a:schemeClr>
                </a:solidFill>
                <a:latin typeface="Book Antiqua"/>
                <a:cs typeface="Book Antiqua"/>
              </a:rPr>
            </a:b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419600"/>
          </a:xfrm>
        </p:spPr>
        <p:txBody>
          <a:bodyPr/>
          <a:lstStyle/>
          <a:p>
            <a:r>
              <a:rPr lang="en-US" dirty="0" smtClean="0"/>
              <a:t>Why do learning outcomes matter—</a:t>
            </a:r>
            <a:br>
              <a:rPr lang="en-US" dirty="0" smtClean="0"/>
            </a:br>
            <a:r>
              <a:rPr lang="en-US" dirty="0" smtClean="0"/>
              <a:t/>
            </a:r>
            <a:br>
              <a:rPr lang="en-US" dirty="0" smtClean="0"/>
            </a:br>
            <a:r>
              <a:rPr lang="en-US" dirty="0" smtClean="0"/>
              <a:t>To teachers?</a:t>
            </a:r>
            <a:br>
              <a:rPr lang="en-US" dirty="0" smtClean="0"/>
            </a:br>
            <a:r>
              <a:rPr lang="en-US" dirty="0" smtClean="0"/>
              <a:t>To colleges?</a:t>
            </a:r>
            <a:br>
              <a:rPr lang="en-US" dirty="0" smtClean="0"/>
            </a:br>
            <a:r>
              <a:rPr lang="en-US" dirty="0" smtClean="0"/>
              <a:t>To funding sources?</a:t>
            </a:r>
            <a:br>
              <a:rPr lang="en-US" dirty="0" smtClean="0"/>
            </a:br>
            <a:r>
              <a:rPr lang="en-US" dirty="0" smtClean="0"/>
              <a:t/>
            </a:r>
            <a:br>
              <a:rPr lang="en-US" dirty="0" smtClean="0"/>
            </a:br>
            <a:r>
              <a:rPr lang="en-US" dirty="0" smtClean="0"/>
              <a:t>And—most especially—to students?</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Teachers</a:t>
            </a:r>
            <a:endParaRPr lang="en-US" dirty="0"/>
          </a:p>
        </p:txBody>
      </p:sp>
      <p:sp>
        <p:nvSpPr>
          <p:cNvPr id="5" name="Content Placeholder 4"/>
          <p:cNvSpPr>
            <a:spLocks noGrp="1"/>
          </p:cNvSpPr>
          <p:nvPr>
            <p:ph idx="1"/>
          </p:nvPr>
        </p:nvSpPr>
        <p:spPr/>
        <p:txBody>
          <a:bodyPr/>
          <a:lstStyle/>
          <a:p>
            <a:r>
              <a:rPr lang="en-US" dirty="0" smtClean="0"/>
              <a:t>•	Frame learning priorities to reflect programmatic and institutional expectations</a:t>
            </a:r>
          </a:p>
          <a:p>
            <a:r>
              <a:rPr lang="en-US" dirty="0" smtClean="0"/>
              <a:t>•	Align methods to reflect the learning capacities of students</a:t>
            </a:r>
          </a:p>
          <a:p>
            <a:r>
              <a:rPr lang="en-US" dirty="0" smtClean="0"/>
              <a:t>•	Organize a class or course to ensure learning outcomes are accomplished</a:t>
            </a:r>
            <a:endParaRPr lang="en-US" dirty="0"/>
          </a:p>
        </p:txBody>
      </p:sp>
      <p:sp>
        <p:nvSpPr>
          <p:cNvPr id="3" name="Slide Number Placeholder 2"/>
          <p:cNvSpPr>
            <a:spLocks noGrp="1"/>
          </p:cNvSpPr>
          <p:nvPr>
            <p:ph type="sldNum" sz="quarter" idx="10"/>
          </p:nvPr>
        </p:nvSpPr>
        <p:spPr/>
        <p:txBody>
          <a:bodyPr/>
          <a:lstStyle/>
          <a:p>
            <a:pPr>
              <a:defRPr/>
            </a:pPr>
            <a:fld id="{A3CCDCA6-236C-4119-A0E6-7668B234B9E3}"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a:t>
            </a:r>
            <a:endParaRPr lang="en-US" dirty="0"/>
          </a:p>
        </p:txBody>
      </p:sp>
      <p:sp>
        <p:nvSpPr>
          <p:cNvPr id="3" name="Content Placeholder 2"/>
          <p:cNvSpPr>
            <a:spLocks noGrp="1"/>
          </p:cNvSpPr>
          <p:nvPr>
            <p:ph idx="1"/>
          </p:nvPr>
        </p:nvSpPr>
        <p:spPr/>
        <p:txBody>
          <a:bodyPr/>
          <a:lstStyle/>
          <a:p>
            <a:r>
              <a:rPr lang="en-US" dirty="0" smtClean="0"/>
              <a:t>•	Define for prospective and enrolled students both essential and distinctive outcomes</a:t>
            </a:r>
          </a:p>
          <a:p>
            <a:r>
              <a:rPr lang="en-US" dirty="0" smtClean="0"/>
              <a:t>•	Clarify priorities that bear on decisions concerning budget, staffing, facilities</a:t>
            </a:r>
          </a:p>
          <a:p>
            <a:r>
              <a:rPr lang="en-US" dirty="0" smtClean="0"/>
              <a:t>•	Justify the effective use of resources</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 </a:t>
            </a:r>
            <a:br>
              <a:rPr lang="en-US" dirty="0" smtClean="0"/>
            </a:br>
            <a:r>
              <a:rPr lang="en-US" b="0" dirty="0" smtClean="0"/>
              <a:t>(donors, legislators, parents, etc.)</a:t>
            </a:r>
            <a:endParaRPr lang="en-US" b="0" dirty="0"/>
          </a:p>
        </p:txBody>
      </p:sp>
      <p:sp>
        <p:nvSpPr>
          <p:cNvPr id="3" name="Content Placeholder 2"/>
          <p:cNvSpPr>
            <a:spLocks noGrp="1"/>
          </p:cNvSpPr>
          <p:nvPr>
            <p:ph idx="1"/>
          </p:nvPr>
        </p:nvSpPr>
        <p:spPr/>
        <p:txBody>
          <a:bodyPr/>
          <a:lstStyle/>
          <a:p>
            <a:r>
              <a:rPr lang="en-US" dirty="0" smtClean="0"/>
              <a:t>•	Can seek accountability relative to a balance between what is invested and what is accomplished</a:t>
            </a:r>
          </a:p>
          <a:p>
            <a:r>
              <a:rPr lang="en-US" dirty="0" smtClean="0"/>
              <a:t>•	Can undertake discussions concerning alignment of expressed outcomes with current or emerging priorities</a:t>
            </a:r>
          </a:p>
          <a:p>
            <a:r>
              <a:rPr lang="en-US" dirty="0" smtClean="0"/>
              <a:t>•	Can assess the adequacy of investment</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 the student?</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72079E82-52EF-4326-9283-871BB24466F3}" type="slidenum">
              <a:rPr lang="en-US"/>
              <a:pPr>
                <a:defRPr/>
              </a:pPr>
              <a:t>2</a:t>
            </a:fld>
            <a:endParaRPr lang="en-US"/>
          </a:p>
        </p:txBody>
      </p:sp>
      <p:sp>
        <p:nvSpPr>
          <p:cNvPr id="19457" name="Title 1"/>
          <p:cNvSpPr>
            <a:spLocks noGrp="1"/>
          </p:cNvSpPr>
          <p:nvPr>
            <p:ph type="title"/>
          </p:nvPr>
        </p:nvSpPr>
        <p:spPr>
          <a:xfrm>
            <a:off x="685800" y="304800"/>
            <a:ext cx="7772400" cy="914400"/>
          </a:xfrm>
        </p:spPr>
        <p:txBody>
          <a:bodyPr/>
          <a:lstStyle/>
          <a:p>
            <a:r>
              <a:rPr lang="en-US" dirty="0" smtClean="0"/>
              <a:t>OUR “LEARNING</a:t>
            </a:r>
            <a:r>
              <a:rPr lang="en-US" dirty="0" smtClean="0"/>
              <a:t> OUTCOMES”</a:t>
            </a:r>
            <a:endParaRPr lang="en-US" dirty="0" smtClean="0"/>
          </a:p>
        </p:txBody>
      </p:sp>
      <p:sp>
        <p:nvSpPr>
          <p:cNvPr id="19458" name="Content Placeholder 2"/>
          <p:cNvSpPr>
            <a:spLocks noGrp="1"/>
          </p:cNvSpPr>
          <p:nvPr>
            <p:ph idx="1"/>
          </p:nvPr>
        </p:nvSpPr>
        <p:spPr>
          <a:xfrm>
            <a:off x="685800" y="1295400"/>
            <a:ext cx="7772400" cy="4724400"/>
          </a:xfrm>
        </p:spPr>
        <p:txBody>
          <a:bodyPr/>
          <a:lstStyle/>
          <a:p>
            <a:pPr>
              <a:buFontTx/>
              <a:buChar char="•"/>
            </a:pPr>
            <a:r>
              <a:rPr lang="en-US" dirty="0" smtClean="0"/>
              <a:t>To be able to describe what “learning outcomes” are</a:t>
            </a:r>
          </a:p>
          <a:p>
            <a:pPr>
              <a:buFontTx/>
              <a:buChar char="•"/>
            </a:pPr>
            <a:r>
              <a:rPr lang="en-US" dirty="0" smtClean="0"/>
              <a:t>To be able to discuss why they matter</a:t>
            </a:r>
          </a:p>
          <a:p>
            <a:pPr>
              <a:buFontTx/>
              <a:buChar char="•"/>
            </a:pPr>
            <a:r>
              <a:rPr lang="en-US" dirty="0" smtClean="0"/>
              <a:t>To be able to assess the Lumina Degree Qualifications Profile</a:t>
            </a:r>
          </a:p>
          <a:p>
            <a:pPr lvl="1">
              <a:buFontTx/>
              <a:buChar char="•"/>
            </a:pPr>
            <a:r>
              <a:rPr lang="en-US" dirty="0" smtClean="0"/>
              <a:t>How was it developed?</a:t>
            </a:r>
          </a:p>
          <a:p>
            <a:pPr lvl="1">
              <a:buFontTx/>
              <a:buChar char="•"/>
            </a:pPr>
            <a:r>
              <a:rPr lang="en-US" dirty="0" smtClean="0"/>
              <a:t>How is it organized?</a:t>
            </a:r>
          </a:p>
          <a:p>
            <a:pPr lvl="1">
              <a:buFontTx/>
              <a:buChar char="•"/>
            </a:pPr>
            <a:r>
              <a:rPr lang="en-US" dirty="0" smtClean="0"/>
              <a:t>How useful is it—especially for students?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4B25A62B-B6C4-4BA6-93F9-99DAF0B9DABB}" type="slidenum">
              <a:rPr lang="en-US"/>
              <a:pPr>
                <a:defRPr/>
              </a:pPr>
              <a:t>20</a:t>
            </a:fld>
            <a:endParaRPr lang="en-US"/>
          </a:p>
        </p:txBody>
      </p:sp>
      <p:sp>
        <p:nvSpPr>
          <p:cNvPr id="48129" name="Title 2"/>
          <p:cNvSpPr>
            <a:spLocks noGrp="1"/>
          </p:cNvSpPr>
          <p:nvPr>
            <p:ph type="title"/>
          </p:nvPr>
        </p:nvSpPr>
        <p:spPr>
          <a:xfrm>
            <a:off x="609600" y="381000"/>
            <a:ext cx="7772400" cy="914400"/>
          </a:xfrm>
        </p:spPr>
        <p:txBody>
          <a:bodyPr/>
          <a:lstStyle/>
          <a:p>
            <a:r>
              <a:rPr lang="en-US" sz="4400" dirty="0" smtClean="0">
                <a:solidFill>
                  <a:srgbClr val="E68F1B"/>
                </a:solidFill>
              </a:rPr>
              <a:t>1</a:t>
            </a:r>
          </a:p>
        </p:txBody>
      </p:sp>
      <p:sp>
        <p:nvSpPr>
          <p:cNvPr id="48130" name="Content Placeholder 3"/>
          <p:cNvSpPr>
            <a:spLocks noGrp="1"/>
          </p:cNvSpPr>
          <p:nvPr>
            <p:ph idx="1"/>
          </p:nvPr>
        </p:nvSpPr>
        <p:spPr>
          <a:xfrm>
            <a:off x="533400" y="1371600"/>
            <a:ext cx="8153400" cy="4343400"/>
          </a:xfrm>
        </p:spPr>
        <p:txBody>
          <a:bodyPr/>
          <a:lstStyle/>
          <a:p>
            <a:pPr marL="0" indent="0"/>
            <a:r>
              <a:rPr lang="en-US" dirty="0" smtClean="0"/>
              <a:t>Middle and high school advisors can use</a:t>
            </a:r>
            <a:r>
              <a:rPr lang="en-US" dirty="0" smtClean="0"/>
              <a:t> a statement of learning outcomes (such as the Degree Qualifications Profile) </a:t>
            </a:r>
            <a:r>
              <a:rPr lang="en-US" dirty="0" smtClean="0"/>
              <a:t>in working with students and parents to ensure that high school curricular choices offer adequate preparation for college.</a:t>
            </a:r>
          </a:p>
          <a:p>
            <a:pPr marL="0" indent="0"/>
            <a:endParaRPr lang="en-US" sz="40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ABC56773-3533-4549-8FA1-58EA514A2398}" type="slidenum">
              <a:rPr lang="en-US"/>
              <a:pPr>
                <a:defRPr/>
              </a:pPr>
              <a:t>21</a:t>
            </a:fld>
            <a:endParaRPr lang="en-US"/>
          </a:p>
        </p:txBody>
      </p:sp>
      <p:sp>
        <p:nvSpPr>
          <p:cNvPr id="49153" name="Title 1"/>
          <p:cNvSpPr>
            <a:spLocks noGrp="1"/>
          </p:cNvSpPr>
          <p:nvPr>
            <p:ph type="title"/>
          </p:nvPr>
        </p:nvSpPr>
        <p:spPr>
          <a:xfrm>
            <a:off x="685800" y="457200"/>
            <a:ext cx="7772400" cy="533400"/>
          </a:xfrm>
        </p:spPr>
        <p:txBody>
          <a:bodyPr/>
          <a:lstStyle/>
          <a:p>
            <a:r>
              <a:rPr lang="en-US" sz="4400" dirty="0" smtClean="0">
                <a:solidFill>
                  <a:srgbClr val="E68F1B"/>
                </a:solidFill>
              </a:rPr>
              <a:t>2</a:t>
            </a:r>
          </a:p>
        </p:txBody>
      </p:sp>
      <p:sp>
        <p:nvSpPr>
          <p:cNvPr id="49154" name="Content Placeholder 2"/>
          <p:cNvSpPr>
            <a:spLocks noGrp="1"/>
          </p:cNvSpPr>
          <p:nvPr>
            <p:ph idx="1"/>
          </p:nvPr>
        </p:nvSpPr>
        <p:spPr>
          <a:xfrm>
            <a:off x="685800" y="1371600"/>
            <a:ext cx="7772400" cy="4343400"/>
          </a:xfrm>
        </p:spPr>
        <p:txBody>
          <a:bodyPr/>
          <a:lstStyle/>
          <a:p>
            <a:pPr marL="0" indent="0"/>
            <a:r>
              <a:rPr lang="en-US" dirty="0" smtClean="0"/>
              <a:t>High school teachers can organize their courses with reference to</a:t>
            </a:r>
            <a:r>
              <a:rPr lang="en-US" dirty="0" smtClean="0"/>
              <a:t> a statement of learning outcomes (such as the Degree Qualifications Profile) to </a:t>
            </a:r>
            <a:r>
              <a:rPr lang="en-US" dirty="0" smtClean="0"/>
              <a:t>ensure adequate preparation of students for college – thereby reducing the remedial burden for institutions.</a:t>
            </a:r>
          </a:p>
          <a:p>
            <a:pPr marL="0" indent="0"/>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A5D1D3C1-EF82-49B6-9D81-3F60BCC841A8}" type="slidenum">
              <a:rPr lang="en-US"/>
              <a:pPr>
                <a:defRPr/>
              </a:pPr>
              <a:t>22</a:t>
            </a:fld>
            <a:endParaRPr lang="en-US"/>
          </a:p>
        </p:txBody>
      </p:sp>
      <p:sp>
        <p:nvSpPr>
          <p:cNvPr id="50177" name="Title 1"/>
          <p:cNvSpPr>
            <a:spLocks noGrp="1"/>
          </p:cNvSpPr>
          <p:nvPr>
            <p:ph type="title"/>
          </p:nvPr>
        </p:nvSpPr>
        <p:spPr>
          <a:xfrm>
            <a:off x="685800" y="381000"/>
            <a:ext cx="7772400" cy="914400"/>
          </a:xfrm>
        </p:spPr>
        <p:txBody>
          <a:bodyPr/>
          <a:lstStyle/>
          <a:p>
            <a:r>
              <a:rPr lang="en-US" sz="4400" smtClean="0">
                <a:solidFill>
                  <a:srgbClr val="E68F1B"/>
                </a:solidFill>
              </a:rPr>
              <a:t>3</a:t>
            </a:r>
          </a:p>
        </p:txBody>
      </p:sp>
      <p:sp>
        <p:nvSpPr>
          <p:cNvPr id="50178" name="Content Placeholder 2"/>
          <p:cNvSpPr>
            <a:spLocks noGrp="1"/>
          </p:cNvSpPr>
          <p:nvPr>
            <p:ph idx="1"/>
          </p:nvPr>
        </p:nvSpPr>
        <p:spPr>
          <a:xfrm>
            <a:off x="685800" y="1371600"/>
            <a:ext cx="7772400" cy="4343400"/>
          </a:xfrm>
        </p:spPr>
        <p:txBody>
          <a:bodyPr/>
          <a:lstStyle/>
          <a:p>
            <a:pPr marL="0" indent="0"/>
            <a:r>
              <a:rPr lang="en-US" dirty="0" smtClean="0"/>
              <a:t>A </a:t>
            </a:r>
            <a:r>
              <a:rPr lang="en-US" dirty="0" smtClean="0"/>
              <a:t>statement of learning outcomes (such as the Degree Qualifications Profile)</a:t>
            </a:r>
            <a:r>
              <a:rPr lang="en-US" dirty="0" smtClean="0"/>
              <a:t> can give </a:t>
            </a:r>
            <a:r>
              <a:rPr lang="en-US" dirty="0" smtClean="0"/>
              <a:t>high school students a way to evaluate the competitive claims of colleges and universities with respect to a widely shared commitment to essential competencies.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F14CBE1C-F2A1-4396-A672-7BFEBB7A121D}" type="slidenum">
              <a:rPr lang="en-US"/>
              <a:pPr>
                <a:defRPr/>
              </a:pPr>
              <a:t>23</a:t>
            </a:fld>
            <a:endParaRPr lang="en-US"/>
          </a:p>
        </p:txBody>
      </p:sp>
      <p:sp>
        <p:nvSpPr>
          <p:cNvPr id="51201" name="Title 1"/>
          <p:cNvSpPr>
            <a:spLocks noGrp="1"/>
          </p:cNvSpPr>
          <p:nvPr>
            <p:ph type="title"/>
          </p:nvPr>
        </p:nvSpPr>
        <p:spPr>
          <a:xfrm>
            <a:off x="685800" y="609600"/>
            <a:ext cx="7772400" cy="838200"/>
          </a:xfrm>
        </p:spPr>
        <p:txBody>
          <a:bodyPr/>
          <a:lstStyle/>
          <a:p>
            <a:r>
              <a:rPr lang="en-US" sz="4400" smtClean="0">
                <a:solidFill>
                  <a:srgbClr val="E68F1B"/>
                </a:solidFill>
              </a:rPr>
              <a:t>4</a:t>
            </a:r>
          </a:p>
        </p:txBody>
      </p:sp>
      <p:sp>
        <p:nvSpPr>
          <p:cNvPr id="51202" name="Content Placeholder 2"/>
          <p:cNvSpPr>
            <a:spLocks noGrp="1"/>
          </p:cNvSpPr>
          <p:nvPr>
            <p:ph sz="half" idx="1"/>
          </p:nvPr>
        </p:nvSpPr>
        <p:spPr>
          <a:xfrm>
            <a:off x="685800" y="1447800"/>
            <a:ext cx="4419600" cy="4648200"/>
          </a:xfrm>
        </p:spPr>
        <p:txBody>
          <a:bodyPr/>
          <a:lstStyle/>
          <a:p>
            <a:pPr marL="0" indent="0"/>
            <a:r>
              <a:rPr lang="en-US" sz="3600" dirty="0" smtClean="0"/>
              <a:t>At college, students can use</a:t>
            </a:r>
            <a:r>
              <a:rPr lang="en-US" sz="3600" dirty="0" smtClean="0"/>
              <a:t> a </a:t>
            </a:r>
            <a:r>
              <a:rPr lang="en-US" sz="3600" dirty="0" smtClean="0"/>
              <a:t>DQP as a CPS (curricular positioning system) for understanding and navigating their path to a degree.</a:t>
            </a:r>
            <a:r>
              <a:rPr lang="en-US" dirty="0" smtClean="0"/>
              <a:t> </a:t>
            </a:r>
          </a:p>
          <a:p>
            <a:pPr marL="0" indent="0"/>
            <a:endParaRPr lang="en-US" dirty="0" smtClean="0"/>
          </a:p>
          <a:p>
            <a:pPr marL="0" indent="0"/>
            <a:endParaRPr lang="en-US" dirty="0" smtClean="0"/>
          </a:p>
        </p:txBody>
      </p:sp>
      <p:pic>
        <p:nvPicPr>
          <p:cNvPr id="51203" name="P 1" descr="student success roadmap.jpg"/>
          <p:cNvPicPr>
            <a:picLocks noGrp="1"/>
          </p:cNvPicPr>
          <p:nvPr>
            <p:ph sz="half" idx="2"/>
          </p:nvPr>
        </p:nvPicPr>
        <p:blipFill>
          <a:blip r:embed="rId2"/>
          <a:srcRect t="-41188" b="-41188"/>
          <a:stretch>
            <a:fillRect/>
          </a:stretch>
        </p:blipFill>
        <p:spPr>
          <a:xfrm>
            <a:off x="5257800" y="1447800"/>
            <a:ext cx="3657600" cy="40386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734A1BFB-A2FC-424B-8CAB-1F2322B7D812}" type="slidenum">
              <a:rPr lang="en-US"/>
              <a:pPr>
                <a:defRPr/>
              </a:pPr>
              <a:t>24</a:t>
            </a:fld>
            <a:endParaRPr lang="en-US"/>
          </a:p>
        </p:txBody>
      </p:sp>
      <p:sp>
        <p:nvSpPr>
          <p:cNvPr id="52225" name="Title 4"/>
          <p:cNvSpPr>
            <a:spLocks noGrp="1"/>
          </p:cNvSpPr>
          <p:nvPr>
            <p:ph type="title"/>
          </p:nvPr>
        </p:nvSpPr>
        <p:spPr/>
        <p:txBody>
          <a:bodyPr/>
          <a:lstStyle/>
          <a:p>
            <a:r>
              <a:rPr lang="en-US" sz="4400" dirty="0" smtClean="0">
                <a:solidFill>
                  <a:srgbClr val="E68F1B"/>
                </a:solidFill>
              </a:rPr>
              <a:t>5</a:t>
            </a:r>
          </a:p>
        </p:txBody>
      </p:sp>
      <p:sp>
        <p:nvSpPr>
          <p:cNvPr id="52226" name="Content Placeholder 5"/>
          <p:cNvSpPr>
            <a:spLocks noGrp="1"/>
          </p:cNvSpPr>
          <p:nvPr>
            <p:ph idx="1"/>
          </p:nvPr>
        </p:nvSpPr>
        <p:spPr/>
        <p:txBody>
          <a:bodyPr/>
          <a:lstStyle/>
          <a:p>
            <a:pPr marL="0" indent="0"/>
            <a:r>
              <a:rPr lang="en-US" sz="4000" b="1" dirty="0" smtClean="0"/>
              <a:t>Pedagogy by Plato</a:t>
            </a:r>
          </a:p>
          <a:p>
            <a:pPr marL="0" indent="0"/>
            <a:r>
              <a:rPr lang="en-US" sz="4000" dirty="0" smtClean="0"/>
              <a:t>Students who understand what they are expected to learn are more efficient, more effective, more enthusiastic students.</a:t>
            </a:r>
            <a:r>
              <a:rPr lang="en-US" dirty="0" smtClean="0"/>
              <a:t> </a:t>
            </a:r>
          </a:p>
        </p:txBody>
      </p:sp>
      <p:pic>
        <p:nvPicPr>
          <p:cNvPr id="5" name="Picture 4"/>
          <p:cNvPicPr>
            <a:picLocks noChangeAspect="1"/>
          </p:cNvPicPr>
          <p:nvPr/>
        </p:nvPicPr>
        <p:blipFill>
          <a:blip r:embed="rId2">
            <a:alphaModFix amt="52000"/>
          </a:blip>
          <a:stretch>
            <a:fillRect/>
          </a:stretch>
        </p:blipFill>
        <p:spPr>
          <a:xfrm>
            <a:off x="5715000" y="533400"/>
            <a:ext cx="2540000" cy="3810000"/>
          </a:xfrm>
          <a:prstGeom prst="rect">
            <a:avLst/>
          </a:prstGeom>
          <a:effectLst>
            <a:softEdge rad="2159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4E2BBF70-7433-4408-A0D3-5680737BD707}" type="slidenum">
              <a:rPr lang="en-US"/>
              <a:pPr>
                <a:defRPr/>
              </a:pPr>
              <a:t>25</a:t>
            </a:fld>
            <a:endParaRPr lang="en-US"/>
          </a:p>
        </p:txBody>
      </p:sp>
      <p:sp>
        <p:nvSpPr>
          <p:cNvPr id="3" name="Content Placeholder 2"/>
          <p:cNvSpPr>
            <a:spLocks noGrp="1"/>
          </p:cNvSpPr>
          <p:nvPr>
            <p:ph sz="half" idx="4294967295"/>
          </p:nvPr>
        </p:nvSpPr>
        <p:spPr>
          <a:xfrm>
            <a:off x="533400" y="457200"/>
            <a:ext cx="8001000" cy="5181600"/>
          </a:xfrm>
        </p:spPr>
        <p:txBody>
          <a:bodyPr/>
          <a:lstStyle/>
          <a:p>
            <a:pPr marL="0" indent="0">
              <a:defRPr/>
            </a:pPr>
            <a:r>
              <a:rPr lang="en-US" sz="2800" dirty="0" smtClean="0">
                <a:solidFill>
                  <a:srgbClr val="842818"/>
                </a:solidFill>
              </a:rPr>
              <a:t>The</a:t>
            </a:r>
            <a:r>
              <a:rPr lang="en-US" sz="2800" dirty="0" smtClean="0">
                <a:solidFill>
                  <a:srgbClr val="842818"/>
                </a:solidFill>
              </a:rPr>
              <a:t> [allegory of the] cave </a:t>
            </a:r>
            <a:r>
              <a:rPr lang="en-US" sz="2800" dirty="0" smtClean="0">
                <a:solidFill>
                  <a:srgbClr val="842818"/>
                </a:solidFill>
              </a:rPr>
              <a:t>poignantly illustrates that education is not only progressive in terms of the complexity and accuracy of the material studied (progressing from vague representations of the real to the real </a:t>
            </a:r>
            <a:r>
              <a:rPr lang="en-US" sz="2800" dirty="0" smtClean="0">
                <a:solidFill>
                  <a:srgbClr val="842818"/>
                </a:solidFill>
              </a:rPr>
              <a:t>itself) </a:t>
            </a:r>
            <a:r>
              <a:rPr lang="en-US" sz="2800" dirty="0" smtClean="0">
                <a:solidFill>
                  <a:srgbClr val="842818"/>
                </a:solidFill>
              </a:rPr>
              <a:t>but also progressive in terms of the students' attitude towards it. . . . </a:t>
            </a:r>
            <a:r>
              <a:rPr lang="en-US" sz="2800" b="1" dirty="0" smtClean="0">
                <a:solidFill>
                  <a:srgbClr val="800000"/>
                </a:solidFill>
              </a:rPr>
              <a:t>Through the process of education, the student not only learns progressively but also loves learning progressively</a:t>
            </a:r>
            <a:r>
              <a:rPr lang="en-US" sz="2800" b="1" dirty="0" smtClean="0">
                <a:solidFill>
                  <a:srgbClr val="ACA11E"/>
                </a:solidFill>
              </a:rPr>
              <a:t>. </a:t>
            </a:r>
          </a:p>
          <a:p>
            <a:pPr marL="0" indent="0">
              <a:defRPr/>
            </a:pPr>
            <a:endParaRPr lang="en-US" sz="2400" b="1" dirty="0" smtClean="0">
              <a:solidFill>
                <a:srgbClr val="E68F1B"/>
              </a:solidFill>
            </a:endParaRPr>
          </a:p>
          <a:p>
            <a:pPr marL="0" indent="0" algn="r">
              <a:defRPr/>
            </a:pPr>
            <a:r>
              <a:rPr lang="en-US" sz="2000" i="1" dirty="0" smtClean="0">
                <a:solidFill>
                  <a:srgbClr val="953735"/>
                </a:solidFill>
              </a:rPr>
              <a:t>Victor Boutros, </a:t>
            </a:r>
            <a:r>
              <a:rPr lang="en-US" sz="2000" dirty="0" smtClean="0">
                <a:solidFill>
                  <a:srgbClr val="953735"/>
                </a:solidFill>
              </a:rPr>
              <a:t>A Study of Socratic Pedagogy in Plato's </a:t>
            </a:r>
            <a:r>
              <a:rPr lang="en-US" sz="2000" i="1" dirty="0" smtClean="0">
                <a:solidFill>
                  <a:srgbClr val="953735"/>
                </a:solidFill>
              </a:rPr>
              <a:t>Republic</a:t>
            </a:r>
          </a:p>
          <a:p>
            <a:pPr marL="0" indent="0" algn="r">
              <a:defRPr/>
            </a:pPr>
            <a:r>
              <a:rPr lang="en-US" sz="2000" dirty="0" smtClean="0">
                <a:solidFill>
                  <a:srgbClr val="953735"/>
                </a:solidFill>
              </a:rPr>
              <a:t>http://</a:t>
            </a:r>
            <a:r>
              <a:rPr lang="en-US" sz="2000" dirty="0" err="1" smtClean="0">
                <a:solidFill>
                  <a:srgbClr val="953735"/>
                </a:solidFill>
              </a:rPr>
              <a:t>www.bu.edu/wcp/Papers/Anci/AnciBout.htm</a:t>
            </a:r>
            <a:r>
              <a:rPr lang="en-US" sz="2000" dirty="0" smtClean="0">
                <a:solidFill>
                  <a:srgbClr val="953735"/>
                </a:solidFill>
              </a:rPr>
              <a:t> </a:t>
            </a:r>
            <a:r>
              <a:rPr lang="en-US" sz="2000" i="1" dirty="0" smtClean="0">
                <a:solidFill>
                  <a:srgbClr val="E68F1B"/>
                </a:solidFill>
              </a:rPr>
              <a:t> </a:t>
            </a:r>
            <a:endParaRPr lang="en-US" sz="2000" dirty="0" smtClean="0">
              <a:solidFill>
                <a:srgbClr val="E68F1B"/>
              </a:solidFill>
            </a:endParaRPr>
          </a:p>
          <a:p>
            <a:pPr>
              <a:defRPr/>
            </a:pPr>
            <a:endParaRPr lang="en-US" sz="2400" dirty="0">
              <a:solidFill>
                <a:schemeClr val="tx1">
                  <a:alpha val="46000"/>
                </a:scheme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EA38C04C-EC6C-469C-BE23-294A4281F1CF}" type="slidenum">
              <a:rPr lang="en-US"/>
              <a:pPr>
                <a:defRPr/>
              </a:pPr>
              <a:t>26</a:t>
            </a:fld>
            <a:endParaRPr lang="en-US"/>
          </a:p>
        </p:txBody>
      </p:sp>
      <p:sp>
        <p:nvSpPr>
          <p:cNvPr id="54273" name="Title 1"/>
          <p:cNvSpPr>
            <a:spLocks noGrp="1"/>
          </p:cNvSpPr>
          <p:nvPr>
            <p:ph type="title"/>
          </p:nvPr>
        </p:nvSpPr>
        <p:spPr>
          <a:xfrm>
            <a:off x="685800" y="381000"/>
            <a:ext cx="7543800" cy="1066800"/>
          </a:xfrm>
        </p:spPr>
        <p:txBody>
          <a:bodyPr/>
          <a:lstStyle/>
          <a:p>
            <a:r>
              <a:rPr lang="en-US" sz="4400" smtClean="0">
                <a:solidFill>
                  <a:srgbClr val="E68F1B"/>
                </a:solidFill>
              </a:rPr>
              <a:t>6</a:t>
            </a:r>
          </a:p>
        </p:txBody>
      </p:sp>
      <p:sp>
        <p:nvSpPr>
          <p:cNvPr id="54274" name="Content Placeholder 2"/>
          <p:cNvSpPr>
            <a:spLocks noGrp="1"/>
          </p:cNvSpPr>
          <p:nvPr>
            <p:ph idx="1"/>
          </p:nvPr>
        </p:nvSpPr>
        <p:spPr>
          <a:xfrm>
            <a:off x="685800" y="1295400"/>
            <a:ext cx="7772400" cy="4419600"/>
          </a:xfrm>
        </p:spPr>
        <p:txBody>
          <a:bodyPr/>
          <a:lstStyle/>
          <a:p>
            <a:pPr marL="0" indent="0"/>
            <a:r>
              <a:rPr lang="en-US" sz="4000" dirty="0" smtClean="0"/>
              <a:t>When learning</a:t>
            </a:r>
            <a:r>
              <a:rPr lang="en-US" sz="4000" dirty="0" smtClean="0"/>
              <a:t> outcomes </a:t>
            </a:r>
            <a:r>
              <a:rPr lang="en-US" sz="4000" dirty="0" smtClean="0"/>
              <a:t>are </a:t>
            </a:r>
            <a:r>
              <a:rPr lang="en-US" sz="4000" dirty="0" smtClean="0"/>
              <a:t>clearly stated </a:t>
            </a:r>
            <a:r>
              <a:rPr lang="en-US" sz="4000" dirty="0" smtClean="0"/>
              <a:t>and the curriculum is coherent and cumulative, students will be empowered to question curricular requirements that do not address such objectives— </a:t>
            </a:r>
          </a:p>
          <a:p>
            <a:pPr marL="0" indent="0"/>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343400"/>
          </a:xfrm>
        </p:spPr>
        <p:txBody>
          <a:bodyPr/>
          <a:lstStyle/>
          <a:p>
            <a:r>
              <a:rPr lang="en-US" sz="4000" b="0" dirty="0" smtClean="0"/>
              <a:t>–and colleges and universities will embrace the challenge of articulating their requirements, structures, and standards</a:t>
            </a:r>
            <a:r>
              <a:rPr lang="en-US" sz="4000" b="0" dirty="0" smtClean="0"/>
              <a:t> more clearly </a:t>
            </a:r>
            <a:r>
              <a:rPr lang="en-US" sz="4000" b="0" dirty="0" smtClean="0"/>
              <a:t>and persuasively. </a:t>
            </a:r>
            <a:endParaRPr lang="en-US" sz="4000" b="0"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9E08427C-BD1D-4558-BAEB-4D4B3FD8EA91}" type="slidenum">
              <a:rPr lang="en-US"/>
              <a:pPr>
                <a:defRPr/>
              </a:pPr>
              <a:t>28</a:t>
            </a:fld>
            <a:endParaRPr lang="en-US"/>
          </a:p>
        </p:txBody>
      </p:sp>
      <p:sp>
        <p:nvSpPr>
          <p:cNvPr id="55297" name="Title 1"/>
          <p:cNvSpPr>
            <a:spLocks noGrp="1"/>
          </p:cNvSpPr>
          <p:nvPr>
            <p:ph type="title"/>
          </p:nvPr>
        </p:nvSpPr>
        <p:spPr/>
        <p:txBody>
          <a:bodyPr/>
          <a:lstStyle/>
          <a:p>
            <a:r>
              <a:rPr lang="en-US" sz="4400" smtClean="0">
                <a:solidFill>
                  <a:srgbClr val="E68F1B"/>
                </a:solidFill>
              </a:rPr>
              <a:t>7</a:t>
            </a:r>
          </a:p>
        </p:txBody>
      </p:sp>
      <p:sp>
        <p:nvSpPr>
          <p:cNvPr id="55298" name="Content Placeholder 2"/>
          <p:cNvSpPr>
            <a:spLocks noGrp="1"/>
          </p:cNvSpPr>
          <p:nvPr>
            <p:ph idx="1"/>
          </p:nvPr>
        </p:nvSpPr>
        <p:spPr>
          <a:xfrm>
            <a:off x="685800" y="1676400"/>
            <a:ext cx="7772400" cy="4038600"/>
          </a:xfrm>
        </p:spPr>
        <p:txBody>
          <a:bodyPr/>
          <a:lstStyle/>
          <a:p>
            <a:pPr marL="0" indent="0"/>
            <a:r>
              <a:rPr lang="en-US" sz="4000" dirty="0" smtClean="0"/>
              <a:t>Students studying at the associate level will understand more clearly the incremental learning represented by the baccalaureate and can make a more informed decision about further study.</a:t>
            </a:r>
            <a:r>
              <a:rPr lang="en-US" dirty="0" smtClean="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E116A036-D261-4661-8C8E-8E4BF4944CAE}" type="slidenum">
              <a:rPr lang="en-US"/>
              <a:pPr>
                <a:defRPr/>
              </a:pPr>
              <a:t>29</a:t>
            </a:fld>
            <a:endParaRPr lang="en-US"/>
          </a:p>
        </p:txBody>
      </p:sp>
      <p:sp>
        <p:nvSpPr>
          <p:cNvPr id="56321" name="Title 1"/>
          <p:cNvSpPr>
            <a:spLocks noGrp="1"/>
          </p:cNvSpPr>
          <p:nvPr>
            <p:ph type="title"/>
          </p:nvPr>
        </p:nvSpPr>
        <p:spPr/>
        <p:txBody>
          <a:bodyPr/>
          <a:lstStyle/>
          <a:p>
            <a:r>
              <a:rPr lang="en-US" sz="4400" smtClean="0">
                <a:solidFill>
                  <a:srgbClr val="E68F1B"/>
                </a:solidFill>
              </a:rPr>
              <a:t>8</a:t>
            </a:r>
          </a:p>
        </p:txBody>
      </p:sp>
      <p:sp>
        <p:nvSpPr>
          <p:cNvPr id="56322" name="Content Placeholder 2"/>
          <p:cNvSpPr>
            <a:spLocks noGrp="1"/>
          </p:cNvSpPr>
          <p:nvPr>
            <p:ph idx="1"/>
          </p:nvPr>
        </p:nvSpPr>
        <p:spPr/>
        <p:txBody>
          <a:bodyPr/>
          <a:lstStyle/>
          <a:p>
            <a:pPr marL="0" indent="0"/>
            <a:r>
              <a:rPr lang="en-US" sz="4000" smtClean="0"/>
              <a:t>Students pursuing a bachelor’s degree will understand more clearly the incremental learning represented by the master’s and can make a more informed decision about further study. </a:t>
            </a:r>
          </a:p>
          <a:p>
            <a:pPr marL="0" indent="0"/>
            <a:endParaRPr lang="en-US" sz="40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a:t>
            </a:r>
            <a:r>
              <a:rPr lang="en-US" i="1" dirty="0" smtClean="0"/>
              <a:t>are </a:t>
            </a:r>
            <a:r>
              <a:rPr lang="en-US" dirty="0" smtClean="0"/>
              <a:t>“learning outcomes”?</a:t>
            </a:r>
            <a:endParaRPr lang="en-US" dirty="0"/>
          </a:p>
        </p:txBody>
      </p:sp>
      <p:sp>
        <p:nvSpPr>
          <p:cNvPr id="5" name="Slide Number Placeholder 4"/>
          <p:cNvSpPr>
            <a:spLocks noGrp="1"/>
          </p:cNvSpPr>
          <p:nvPr>
            <p:ph type="sldNum" sz="quarter" idx="10"/>
          </p:nvPr>
        </p:nvSpPr>
        <p:spPr/>
        <p:txBody>
          <a:bodyPr/>
          <a:lstStyle/>
          <a:p>
            <a:pPr>
              <a:defRPr/>
            </a:pPr>
            <a:fld id="{538F11AC-74FF-4E94-B26A-283B8E75F519}"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DC355F2C-097F-4FF1-8806-AE1BFC871B92}" type="slidenum">
              <a:rPr lang="en-US"/>
              <a:pPr>
                <a:defRPr/>
              </a:pPr>
              <a:t>30</a:t>
            </a:fld>
            <a:endParaRPr lang="en-US"/>
          </a:p>
        </p:txBody>
      </p:sp>
      <p:sp>
        <p:nvSpPr>
          <p:cNvPr id="57345" name="Title 1"/>
          <p:cNvSpPr>
            <a:spLocks noGrp="1"/>
          </p:cNvSpPr>
          <p:nvPr>
            <p:ph type="title"/>
          </p:nvPr>
        </p:nvSpPr>
        <p:spPr>
          <a:xfrm>
            <a:off x="685800" y="457200"/>
            <a:ext cx="7772400" cy="762000"/>
          </a:xfrm>
        </p:spPr>
        <p:txBody>
          <a:bodyPr/>
          <a:lstStyle/>
          <a:p>
            <a:r>
              <a:rPr lang="en-US" sz="4400" smtClean="0">
                <a:solidFill>
                  <a:srgbClr val="E68F1B"/>
                </a:solidFill>
              </a:rPr>
              <a:t>9</a:t>
            </a:r>
          </a:p>
        </p:txBody>
      </p:sp>
      <p:sp>
        <p:nvSpPr>
          <p:cNvPr id="57346" name="Content Placeholder 2"/>
          <p:cNvSpPr>
            <a:spLocks noGrp="1"/>
          </p:cNvSpPr>
          <p:nvPr>
            <p:ph idx="1"/>
          </p:nvPr>
        </p:nvSpPr>
        <p:spPr>
          <a:xfrm>
            <a:off x="838200" y="1828800"/>
            <a:ext cx="7620000" cy="4038600"/>
          </a:xfrm>
        </p:spPr>
        <p:txBody>
          <a:bodyPr/>
          <a:lstStyle/>
          <a:p>
            <a:pPr marL="0" indent="0"/>
            <a:r>
              <a:rPr lang="en-US" dirty="0" smtClean="0"/>
              <a:t>Achievement of clearly stated learning objectives assumes collaboration</a:t>
            </a:r>
            <a:r>
              <a:rPr lang="en-US" dirty="0" smtClean="0"/>
              <a:t> among faculty members (not </a:t>
            </a:r>
            <a:r>
              <a:rPr lang="en-US" dirty="0" smtClean="0"/>
              <a:t>“</a:t>
            </a:r>
            <a:r>
              <a:rPr lang="en-US" b="1" dirty="0" smtClean="0"/>
              <a:t>my</a:t>
            </a:r>
            <a:r>
              <a:rPr lang="en-US" dirty="0" smtClean="0"/>
              <a:t> work</a:t>
            </a:r>
            <a:r>
              <a:rPr lang="en-US" dirty="0" smtClean="0"/>
              <a:t> but </a:t>
            </a:r>
            <a:r>
              <a:rPr lang="en-US" b="1" dirty="0" smtClean="0"/>
              <a:t>our</a:t>
            </a:r>
            <a:r>
              <a:rPr lang="en-US" dirty="0" smtClean="0"/>
              <a:t> work”</a:t>
            </a:r>
            <a:r>
              <a:rPr lang="en-US" dirty="0" smtClean="0"/>
              <a:t>) and </a:t>
            </a:r>
            <a:r>
              <a:rPr lang="en-US" dirty="0" smtClean="0"/>
              <a:t>students will benefit from assignments that steadily build the competence to apply knowledge to unscripted problems.</a:t>
            </a:r>
          </a:p>
          <a:p>
            <a:pPr marL="0" indent="0"/>
            <a:endParaRPr lang="en-US" sz="40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205A5858-3117-412B-AB88-533DB04ACCBD}" type="slidenum">
              <a:rPr lang="en-US"/>
              <a:pPr>
                <a:defRPr/>
              </a:pPr>
              <a:t>31</a:t>
            </a:fld>
            <a:endParaRPr lang="en-US"/>
          </a:p>
        </p:txBody>
      </p:sp>
      <p:sp>
        <p:nvSpPr>
          <p:cNvPr id="58369" name="Title 1"/>
          <p:cNvSpPr>
            <a:spLocks noGrp="1"/>
          </p:cNvSpPr>
          <p:nvPr>
            <p:ph type="title"/>
          </p:nvPr>
        </p:nvSpPr>
        <p:spPr/>
        <p:txBody>
          <a:bodyPr/>
          <a:lstStyle/>
          <a:p>
            <a:r>
              <a:rPr lang="en-US" sz="4400" smtClean="0">
                <a:solidFill>
                  <a:srgbClr val="E68F1B"/>
                </a:solidFill>
              </a:rPr>
              <a:t>10</a:t>
            </a:r>
          </a:p>
        </p:txBody>
      </p:sp>
      <p:sp>
        <p:nvSpPr>
          <p:cNvPr id="58370" name="Content Placeholder 2"/>
          <p:cNvSpPr>
            <a:spLocks noGrp="1"/>
          </p:cNvSpPr>
          <p:nvPr>
            <p:ph idx="1"/>
          </p:nvPr>
        </p:nvSpPr>
        <p:spPr/>
        <p:txBody>
          <a:bodyPr/>
          <a:lstStyle/>
          <a:p>
            <a:pPr marL="0" indent="0"/>
            <a:r>
              <a:rPr lang="en-US" sz="4000" dirty="0" smtClean="0"/>
              <a:t>After taking a degree, students will be better able to interpret their credentials to potential employers and graduate programs—and to offer assurance of their readiness.</a:t>
            </a:r>
            <a:r>
              <a:rPr lang="en-US" dirty="0" smtClean="0"/>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953000"/>
          </a:xfrm>
        </p:spPr>
        <p:txBody>
          <a:bodyPr/>
          <a:lstStyle/>
          <a:p>
            <a:r>
              <a:rPr lang="en-US" dirty="0" smtClean="0"/>
              <a:t>How does Lumina’s </a:t>
            </a:r>
            <a:br>
              <a:rPr lang="en-US" dirty="0" smtClean="0"/>
            </a:br>
            <a:r>
              <a:rPr lang="en-US" dirty="0" smtClean="0"/>
              <a:t>Degree Qualifications Profile </a:t>
            </a:r>
            <a:br>
              <a:rPr lang="en-US" dirty="0" smtClean="0"/>
            </a:br>
            <a:r>
              <a:rPr lang="en-US" dirty="0" smtClean="0"/>
              <a:t>address these priorities?</a:t>
            </a:r>
            <a:endParaRPr lang="en-US"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9E7EA831-8805-4DAE-9C39-0A76BD4779CE}" type="slidenum">
              <a:rPr lang="en-US"/>
              <a:pPr>
                <a:defRPr/>
              </a:pPr>
              <a:t>33</a:t>
            </a:fld>
            <a:endParaRPr lang="en-US"/>
          </a:p>
        </p:txBody>
      </p:sp>
      <p:pic>
        <p:nvPicPr>
          <p:cNvPr id="4" name="Picture 3" descr="Degree Profile Cover.jpg"/>
          <p:cNvPicPr>
            <a:picLocks noChangeAspect="1"/>
          </p:cNvPicPr>
          <p:nvPr/>
        </p:nvPicPr>
        <p:blipFill>
          <a:blip r:embed="rId2"/>
          <a:stretch>
            <a:fillRect/>
          </a:stretch>
        </p:blipFill>
        <p:spPr>
          <a:xfrm>
            <a:off x="304800" y="228600"/>
            <a:ext cx="4886325" cy="5761038"/>
          </a:xfrm>
          <a:prstGeom prst="rect">
            <a:avLst/>
          </a:prstGeom>
          <a:effectLst>
            <a:outerShdw blurRad="50800" dist="38100" dir="2700000" algn="tl" rotWithShape="0">
              <a:prstClr val="black">
                <a:alpha val="40000"/>
              </a:prstClr>
            </a:outerShdw>
          </a:effectLst>
        </p:spPr>
      </p:pic>
      <p:sp>
        <p:nvSpPr>
          <p:cNvPr id="16386" name="TextBox 2"/>
          <p:cNvSpPr txBox="1">
            <a:spLocks noChangeArrowheads="1"/>
          </p:cNvSpPr>
          <p:nvPr/>
        </p:nvSpPr>
        <p:spPr bwMode="auto">
          <a:xfrm>
            <a:off x="5486400" y="1524000"/>
            <a:ext cx="3200400" cy="1570038"/>
          </a:xfrm>
          <a:prstGeom prst="rect">
            <a:avLst/>
          </a:prstGeom>
          <a:noFill/>
          <a:ln w="9525">
            <a:noFill/>
            <a:miter lim="800000"/>
            <a:headEnd/>
            <a:tailEnd/>
          </a:ln>
        </p:spPr>
        <p:txBody>
          <a:bodyPr>
            <a:spAutoFit/>
          </a:bodyPr>
          <a:lstStyle/>
          <a:p>
            <a:r>
              <a:rPr lang="en-US" sz="2400">
                <a:solidFill>
                  <a:schemeClr val="bg2"/>
                </a:solidFill>
                <a:latin typeface="Univers"/>
              </a:rPr>
              <a:t>Bringing new currency to the meaning of U.S. degrees</a:t>
            </a:r>
          </a:p>
          <a:p>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11"/>
          <p:cNvSpPr>
            <a:spLocks noGrp="1" noChangeArrowheads="1"/>
          </p:cNvSpPr>
          <p:nvPr>
            <p:ph type="sldNum" sz="quarter" idx="10"/>
          </p:nvPr>
        </p:nvSpPr>
        <p:spPr>
          <a:ln/>
        </p:spPr>
        <p:txBody>
          <a:bodyPr/>
          <a:lstStyle/>
          <a:p>
            <a:pPr>
              <a:defRPr/>
            </a:pPr>
            <a:fld id="{07B07F44-EC2B-4122-AF88-CE01AF433EE3}" type="slidenum">
              <a:rPr lang="en-US"/>
              <a:pPr>
                <a:defRPr/>
              </a:pPr>
              <a:t>34</a:t>
            </a:fld>
            <a:endParaRPr lang="en-US"/>
          </a:p>
        </p:txBody>
      </p:sp>
      <p:sp>
        <p:nvSpPr>
          <p:cNvPr id="17409" name="TextBox 7"/>
          <p:cNvSpPr txBox="1">
            <a:spLocks noChangeArrowheads="1"/>
          </p:cNvSpPr>
          <p:nvPr/>
        </p:nvSpPr>
        <p:spPr bwMode="auto">
          <a:xfrm>
            <a:off x="7848600" y="58674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
        <p:nvSpPr>
          <p:cNvPr id="17410" name="TextBox 7"/>
          <p:cNvSpPr txBox="1">
            <a:spLocks noChangeArrowheads="1"/>
          </p:cNvSpPr>
          <p:nvPr/>
        </p:nvSpPr>
        <p:spPr bwMode="auto">
          <a:xfrm>
            <a:off x="8001000" y="60198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
        <p:nvSpPr>
          <p:cNvPr id="17412" name="Rectangle 3"/>
          <p:cNvSpPr>
            <a:spLocks noChangeArrowheads="1"/>
          </p:cNvSpPr>
          <p:nvPr/>
        </p:nvSpPr>
        <p:spPr bwMode="auto">
          <a:xfrm>
            <a:off x="381000" y="762000"/>
            <a:ext cx="8534400" cy="5257800"/>
          </a:xfrm>
          <a:prstGeom prst="rect">
            <a:avLst/>
          </a:prstGeom>
          <a:noFill/>
          <a:ln w="9525">
            <a:noFill/>
            <a:miter lim="800000"/>
            <a:headEnd/>
            <a:tailEnd/>
          </a:ln>
        </p:spPr>
        <p:txBody>
          <a:bodyPr anchor="ctr"/>
          <a:lstStyle/>
          <a:p>
            <a:r>
              <a:rPr lang="en-US" sz="5400" b="1" dirty="0" smtClean="0">
                <a:latin typeface="Univers"/>
              </a:rPr>
              <a:t>The Degree Profile—seeking </a:t>
            </a:r>
            <a:r>
              <a:rPr lang="en-US" sz="5400" b="1" dirty="0">
                <a:latin typeface="Univers"/>
              </a:rPr>
              <a:t>to shift the national conversation from what is taught to what is </a:t>
            </a:r>
            <a:r>
              <a:rPr lang="en-US" sz="5400" b="1" dirty="0" smtClean="0">
                <a:latin typeface="Univers"/>
              </a:rPr>
              <a:t>learned</a:t>
            </a:r>
            <a:endParaRPr lang="en-US" sz="3600" dirty="0">
              <a:latin typeface="Univer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ln/>
        </p:spPr>
        <p:txBody>
          <a:bodyPr/>
          <a:lstStyle/>
          <a:p>
            <a:pPr>
              <a:defRPr/>
            </a:pPr>
            <a:fld id="{3C5FCE26-64C7-48EE-B9E9-13E5A350600F}" type="slidenum">
              <a:rPr lang="en-US"/>
              <a:pPr>
                <a:defRPr/>
              </a:pPr>
              <a:t>35</a:t>
            </a:fld>
            <a:endParaRPr lang="en-US"/>
          </a:p>
        </p:txBody>
      </p:sp>
      <p:sp>
        <p:nvSpPr>
          <p:cNvPr id="18433" name="Title 3"/>
          <p:cNvSpPr>
            <a:spLocks noGrp="1"/>
          </p:cNvSpPr>
          <p:nvPr>
            <p:ph type="title"/>
          </p:nvPr>
        </p:nvSpPr>
        <p:spPr>
          <a:xfrm>
            <a:off x="685800" y="609600"/>
            <a:ext cx="7772400" cy="5257800"/>
          </a:xfrm>
        </p:spPr>
        <p:txBody>
          <a:bodyPr/>
          <a:lstStyle/>
          <a:p>
            <a:r>
              <a:rPr lang="en-US" sz="5400" dirty="0" smtClean="0"/>
              <a:t>and to define the meaning of a degree through a template of competencies required for awarding it. </a:t>
            </a:r>
            <a:r>
              <a:rPr lang="en-US" dirty="0" smtClean="0"/>
              <a:t/>
            </a:r>
            <a:br>
              <a:rPr lang="en-US" dirty="0" smtClean="0"/>
            </a:b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ln/>
        </p:spPr>
        <p:txBody>
          <a:bodyPr/>
          <a:lstStyle/>
          <a:p>
            <a:pPr>
              <a:defRPr/>
            </a:pPr>
            <a:fld id="{7F5C2135-BE8B-4D39-9232-E2E2118F1A18}" type="slidenum">
              <a:rPr lang="en-US"/>
              <a:pPr>
                <a:defRPr/>
              </a:pPr>
              <a:t>36</a:t>
            </a:fld>
            <a:endParaRPr lang="en-US"/>
          </a:p>
        </p:txBody>
      </p:sp>
      <p:sp>
        <p:nvSpPr>
          <p:cNvPr id="20481" name="Title 3"/>
          <p:cNvSpPr>
            <a:spLocks noGrp="1"/>
          </p:cNvSpPr>
          <p:nvPr>
            <p:ph type="title"/>
          </p:nvPr>
        </p:nvSpPr>
        <p:spPr>
          <a:xfrm>
            <a:off x="685800" y="609600"/>
            <a:ext cx="7772400" cy="4343400"/>
          </a:xfrm>
        </p:spPr>
        <p:txBody>
          <a:bodyPr/>
          <a:lstStyle/>
          <a:p>
            <a:r>
              <a:rPr lang="en-US" dirty="0" smtClean="0"/>
              <a:t/>
            </a:r>
            <a:br>
              <a:rPr lang="en-US" dirty="0" smtClean="0"/>
            </a:br>
            <a:r>
              <a:rPr lang="en-US" dirty="0" smtClean="0"/>
              <a:t/>
            </a:r>
            <a:br>
              <a:rPr lang="en-US" dirty="0" smtClean="0"/>
            </a:br>
            <a:r>
              <a:rPr lang="en-US" sz="4400" dirty="0" smtClean="0"/>
              <a:t>The process</a:t>
            </a:r>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5DB94B46-F42C-467A-B8A4-18549B8D0C13}" type="slidenum">
              <a:rPr lang="en-US"/>
              <a:pPr>
                <a:defRPr/>
              </a:pPr>
              <a:t>37</a:t>
            </a:fld>
            <a:endParaRPr lang="en-US"/>
          </a:p>
        </p:txBody>
      </p:sp>
      <p:sp>
        <p:nvSpPr>
          <p:cNvPr id="21505" name="Title 1"/>
          <p:cNvSpPr>
            <a:spLocks noGrp="1"/>
          </p:cNvSpPr>
          <p:nvPr>
            <p:ph type="title"/>
          </p:nvPr>
        </p:nvSpPr>
        <p:spPr>
          <a:xfrm>
            <a:off x="533400" y="457200"/>
            <a:ext cx="7772400" cy="914400"/>
          </a:xfrm>
        </p:spPr>
        <p:txBody>
          <a:bodyPr/>
          <a:lstStyle/>
          <a:p>
            <a:r>
              <a:rPr lang="en-US" smtClean="0"/>
              <a:t>The Path to the Profile</a:t>
            </a:r>
          </a:p>
        </p:txBody>
      </p:sp>
      <p:sp>
        <p:nvSpPr>
          <p:cNvPr id="21506" name="Content Placeholder 2"/>
          <p:cNvSpPr>
            <a:spLocks noGrp="1"/>
          </p:cNvSpPr>
          <p:nvPr>
            <p:ph idx="1"/>
          </p:nvPr>
        </p:nvSpPr>
        <p:spPr>
          <a:xfrm>
            <a:off x="685800" y="1295400"/>
            <a:ext cx="7772400" cy="4419600"/>
          </a:xfrm>
        </p:spPr>
        <p:txBody>
          <a:bodyPr/>
          <a:lstStyle/>
          <a:p>
            <a:r>
              <a:rPr lang="en-US" smtClean="0">
                <a:latin typeface="Wingdings" pitchFamily="2" charset="2"/>
              </a:rPr>
              <a:t></a:t>
            </a:r>
            <a:r>
              <a:rPr lang="en-US" sz="3600" smtClean="0"/>
              <a:t>A national priority: regain leadership in world with regard to college graduates</a:t>
            </a:r>
          </a:p>
          <a:p>
            <a:endParaRPr lang="en-US" sz="800" smtClean="0"/>
          </a:p>
          <a:p>
            <a:r>
              <a:rPr lang="en-US" smtClean="0">
                <a:latin typeface="Wingdings" pitchFamily="2" charset="2"/>
              </a:rPr>
              <a:t></a:t>
            </a:r>
            <a:r>
              <a:rPr lang="en-US" smtClean="0"/>
              <a:t>Lumina Foundation priority: 60% of Americans have high-quality degrees and credentials by 2025.</a:t>
            </a:r>
          </a:p>
          <a:p>
            <a:endParaRPr lang="en-US" smtClean="0"/>
          </a:p>
          <a:p>
            <a:endParaRPr lang="en-US" smtClean="0"/>
          </a:p>
        </p:txBody>
      </p:sp>
      <p:pic>
        <p:nvPicPr>
          <p:cNvPr id="21507" name="Picture 3" descr="60by2025_Logo_PMS383.jpg"/>
          <p:cNvPicPr>
            <a:picLocks noChangeAspect="1"/>
          </p:cNvPicPr>
          <p:nvPr/>
        </p:nvPicPr>
        <p:blipFill>
          <a:blip r:embed="rId2"/>
          <a:srcRect/>
          <a:stretch>
            <a:fillRect/>
          </a:stretch>
        </p:blipFill>
        <p:spPr bwMode="auto">
          <a:xfrm>
            <a:off x="1143000" y="4953000"/>
            <a:ext cx="1344613"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BFC75286-91CB-4457-BBFF-AF380C041CA6}" type="slidenum">
              <a:rPr lang="en-US"/>
              <a:pPr>
                <a:defRPr/>
              </a:pPr>
              <a:t>38</a:t>
            </a:fld>
            <a:endParaRPr lang="en-US"/>
          </a:p>
        </p:txBody>
      </p:sp>
      <p:sp>
        <p:nvSpPr>
          <p:cNvPr id="22529" name="Title 1"/>
          <p:cNvSpPr>
            <a:spLocks noGrp="1"/>
          </p:cNvSpPr>
          <p:nvPr>
            <p:ph type="title"/>
          </p:nvPr>
        </p:nvSpPr>
        <p:spPr>
          <a:xfrm>
            <a:off x="533400" y="457200"/>
            <a:ext cx="7620000" cy="838200"/>
          </a:xfrm>
        </p:spPr>
        <p:txBody>
          <a:bodyPr/>
          <a:lstStyle/>
          <a:p>
            <a:pPr algn="ctr"/>
            <a:r>
              <a:rPr lang="en-US" smtClean="0"/>
              <a:t>Anthony Carnevale, Economist </a:t>
            </a:r>
          </a:p>
        </p:txBody>
      </p:sp>
      <p:sp>
        <p:nvSpPr>
          <p:cNvPr id="3" name="Content Placeholder 2"/>
          <p:cNvSpPr>
            <a:spLocks noGrp="1"/>
          </p:cNvSpPr>
          <p:nvPr>
            <p:ph idx="1"/>
          </p:nvPr>
        </p:nvSpPr>
        <p:spPr>
          <a:xfrm>
            <a:off x="533400" y="1371600"/>
            <a:ext cx="7772400" cy="1219200"/>
          </a:xfrm>
        </p:spPr>
        <p:txBody>
          <a:bodyPr/>
          <a:lstStyle/>
          <a:p>
            <a:pPr marL="168275" indent="-168275" algn="ctr" eaLnBrk="1" hangingPunct="1">
              <a:defRPr/>
            </a:pPr>
            <a:r>
              <a:rPr lang="en-GB" dirty="0" smtClean="0"/>
              <a:t>“By 2018, </a:t>
            </a:r>
            <a:r>
              <a:rPr lang="en-GB" b="1" dirty="0" smtClean="0"/>
              <a:t>63% </a:t>
            </a:r>
            <a:r>
              <a:rPr lang="en-GB" dirty="0" smtClean="0"/>
              <a:t>of jobs in the U.S. will require postsecondary education.”  </a:t>
            </a:r>
          </a:p>
          <a:p>
            <a:pPr lvl="1" eaLnBrk="1" hangingPunct="1">
              <a:buFont typeface="Wingdings" pitchFamily="2" charset="2"/>
              <a:buNone/>
              <a:defRPr/>
            </a:pPr>
            <a:endParaRPr lang="en-GB" dirty="0" smtClean="0"/>
          </a:p>
          <a:p>
            <a:pPr lvl="1" eaLnBrk="1" hangingPunct="1">
              <a:buFont typeface="Wingdings" pitchFamily="2" charset="2"/>
              <a:buNone/>
              <a:defRPr/>
            </a:pPr>
            <a:endParaRPr lang="en-GB" dirty="0" smtClean="0"/>
          </a:p>
          <a:p>
            <a:pPr>
              <a:defRPr/>
            </a:pPr>
            <a:endParaRPr lang="en-US" dirty="0"/>
          </a:p>
        </p:txBody>
      </p:sp>
      <p:pic>
        <p:nvPicPr>
          <p:cNvPr id="22531" name="Picture 4" descr="Anthony_Carnevale.jpg"/>
          <p:cNvPicPr>
            <a:picLocks noChangeAspect="1"/>
          </p:cNvPicPr>
          <p:nvPr/>
        </p:nvPicPr>
        <p:blipFill>
          <a:blip r:embed="rId2"/>
          <a:srcRect/>
          <a:stretch>
            <a:fillRect/>
          </a:stretch>
        </p:blipFill>
        <p:spPr bwMode="auto">
          <a:xfrm>
            <a:off x="1524000" y="2590800"/>
            <a:ext cx="5781675" cy="336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66A25EC6-C774-4C14-BAF8-42389BB6FB87}" type="slidenum">
              <a:rPr lang="en-US"/>
              <a:pPr>
                <a:defRPr/>
              </a:pPr>
              <a:t>39</a:t>
            </a:fld>
            <a:endParaRPr lang="en-US"/>
          </a:p>
        </p:txBody>
      </p:sp>
      <p:sp>
        <p:nvSpPr>
          <p:cNvPr id="23553" name="Title 1"/>
          <p:cNvSpPr>
            <a:spLocks noGrp="1"/>
          </p:cNvSpPr>
          <p:nvPr>
            <p:ph type="title"/>
          </p:nvPr>
        </p:nvSpPr>
        <p:spPr/>
        <p:txBody>
          <a:bodyPr/>
          <a:lstStyle/>
          <a:p>
            <a:r>
              <a:rPr lang="en-US" smtClean="0"/>
              <a:t>The Path to the Profile</a:t>
            </a:r>
          </a:p>
        </p:txBody>
      </p:sp>
      <p:sp>
        <p:nvSpPr>
          <p:cNvPr id="23554" name="Content Placeholder 2"/>
          <p:cNvSpPr>
            <a:spLocks noGrp="1"/>
          </p:cNvSpPr>
          <p:nvPr>
            <p:ph idx="1"/>
          </p:nvPr>
        </p:nvSpPr>
        <p:spPr>
          <a:xfrm>
            <a:off x="685800" y="1676400"/>
            <a:ext cx="7772400" cy="4038600"/>
          </a:xfrm>
        </p:spPr>
        <p:txBody>
          <a:bodyPr/>
          <a:lstStyle/>
          <a:p>
            <a:r>
              <a:rPr lang="en-US" dirty="0" err="1" smtClean="0">
                <a:latin typeface="Wingdings" pitchFamily="2" charset="2"/>
              </a:rPr>
              <a:t></a:t>
            </a:r>
            <a:r>
              <a:rPr lang="en-US" dirty="0" err="1" smtClean="0"/>
              <a:t>July</a:t>
            </a:r>
            <a:r>
              <a:rPr lang="en-US" dirty="0" smtClean="0"/>
              <a:t> 2009 – January 2010: conversations with leaders in higher education</a:t>
            </a:r>
          </a:p>
          <a:p>
            <a:r>
              <a:rPr lang="en-US" dirty="0" err="1" smtClean="0">
                <a:latin typeface="Wingdings" pitchFamily="2" charset="2"/>
              </a:rPr>
              <a:t></a:t>
            </a:r>
            <a:r>
              <a:rPr lang="en-US" dirty="0" err="1" smtClean="0"/>
              <a:t>March</a:t>
            </a:r>
            <a:r>
              <a:rPr lang="en-US" dirty="0" smtClean="0"/>
              <a:t> 2010: Lumina appoints “Gang of Four” (Adelman, </a:t>
            </a:r>
            <a:r>
              <a:rPr lang="en-US" dirty="0" err="1" smtClean="0"/>
              <a:t>Ewell</a:t>
            </a:r>
            <a:r>
              <a:rPr lang="en-US" dirty="0" smtClean="0"/>
              <a:t>, Gaston, Schneider) to draft Degree Qualifications Profile</a:t>
            </a:r>
          </a:p>
          <a:p>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495800"/>
          </a:xfrm>
        </p:spPr>
        <p:txBody>
          <a:bodyPr/>
          <a:lstStyle/>
          <a:p>
            <a:r>
              <a:rPr lang="en-US" dirty="0" smtClean="0"/>
              <a:t>Learning outcomes express in terms accessible to learners and teachers what students should know and be able to do following the completion of an assignment, class, course, degree program or other program of study. </a:t>
            </a:r>
            <a:endParaRPr lang="en-US" dirty="0"/>
          </a:p>
        </p:txBody>
      </p:sp>
      <p:sp>
        <p:nvSpPr>
          <p:cNvPr id="3" name="Slide Number Placeholder 2"/>
          <p:cNvSpPr>
            <a:spLocks noGrp="1"/>
          </p:cNvSpPr>
          <p:nvPr>
            <p:ph type="sldNum" sz="quarter" idx="10"/>
          </p:nvPr>
        </p:nvSpPr>
        <p:spPr/>
        <p:txBody>
          <a:bodyPr/>
          <a:lstStyle/>
          <a:p>
            <a:fld id="{A3CCDCA6-236C-4119-A0E6-7668B234B9E3}"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4B0D4AB7-9A2D-4978-974B-4D6928CF3FF1}" type="slidenum">
              <a:rPr lang="en-US"/>
              <a:pPr>
                <a:defRPr/>
              </a:pPr>
              <a:t>40</a:t>
            </a:fld>
            <a:endParaRPr lang="en-US"/>
          </a:p>
        </p:txBody>
      </p:sp>
      <p:sp>
        <p:nvSpPr>
          <p:cNvPr id="26625" name="Title 1"/>
          <p:cNvSpPr>
            <a:spLocks noGrp="1"/>
          </p:cNvSpPr>
          <p:nvPr>
            <p:ph type="title"/>
          </p:nvPr>
        </p:nvSpPr>
        <p:spPr/>
        <p:txBody>
          <a:bodyPr/>
          <a:lstStyle/>
          <a:p>
            <a:r>
              <a:rPr lang="en-US" smtClean="0"/>
              <a:t>The Path to the Profile</a:t>
            </a:r>
          </a:p>
        </p:txBody>
      </p:sp>
      <p:sp>
        <p:nvSpPr>
          <p:cNvPr id="26626" name="Content Placeholder 2"/>
          <p:cNvSpPr>
            <a:spLocks noGrp="1"/>
          </p:cNvSpPr>
          <p:nvPr>
            <p:ph idx="1"/>
          </p:nvPr>
        </p:nvSpPr>
        <p:spPr>
          <a:xfrm>
            <a:off x="685800" y="1676400"/>
            <a:ext cx="7772400" cy="4038600"/>
          </a:xfrm>
        </p:spPr>
        <p:txBody>
          <a:bodyPr/>
          <a:lstStyle/>
          <a:p>
            <a:r>
              <a:rPr lang="en-US" dirty="0" err="1" smtClean="0">
                <a:latin typeface="Wingdings" pitchFamily="2" charset="2"/>
              </a:rPr>
              <a:t></a:t>
            </a:r>
            <a:r>
              <a:rPr lang="en-US" dirty="0" err="1" smtClean="0"/>
              <a:t>August</a:t>
            </a:r>
            <a:r>
              <a:rPr lang="en-US" dirty="0" smtClean="0"/>
              <a:t> 2010: Authors’ draft forwarded to 80+ reviewers</a:t>
            </a:r>
            <a:endParaRPr lang="en-US" dirty="0" smtClean="0"/>
          </a:p>
          <a:p>
            <a:r>
              <a:rPr lang="en-US" dirty="0" err="1" smtClean="0">
                <a:latin typeface="Wingdings" pitchFamily="2" charset="2"/>
              </a:rPr>
              <a:t></a:t>
            </a:r>
            <a:r>
              <a:rPr lang="en-US" dirty="0" err="1" smtClean="0"/>
              <a:t>November</a:t>
            </a:r>
            <a:r>
              <a:rPr lang="en-US" dirty="0" smtClean="0"/>
              <a:t> 2010: Authors incorporate recommendations</a:t>
            </a:r>
          </a:p>
          <a:p>
            <a:r>
              <a:rPr lang="en-US" dirty="0" err="1" smtClean="0">
                <a:latin typeface="Wingdings" pitchFamily="2" charset="2"/>
              </a:rPr>
              <a:t></a:t>
            </a:r>
            <a:r>
              <a:rPr lang="en-US" dirty="0" err="1" smtClean="0"/>
              <a:t>January</a:t>
            </a:r>
            <a:r>
              <a:rPr lang="en-US" dirty="0" smtClean="0"/>
              <a:t> 2011: Lumina releases “beta” Degree Qualifications Profile</a:t>
            </a:r>
          </a:p>
          <a:p>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ln/>
        </p:spPr>
        <p:txBody>
          <a:bodyPr/>
          <a:lstStyle/>
          <a:p>
            <a:pPr>
              <a:defRPr/>
            </a:pPr>
            <a:fld id="{B0F7BE9B-060F-4F17-9FC9-F3150EF17FE8}" type="slidenum">
              <a:rPr lang="en-US"/>
              <a:pPr>
                <a:defRPr/>
              </a:pPr>
              <a:t>41</a:t>
            </a:fld>
            <a:endParaRPr lang="en-US"/>
          </a:p>
        </p:txBody>
      </p:sp>
      <p:sp>
        <p:nvSpPr>
          <p:cNvPr id="27649" name="Title 3"/>
          <p:cNvSpPr>
            <a:spLocks noGrp="1"/>
          </p:cNvSpPr>
          <p:nvPr>
            <p:ph type="title"/>
          </p:nvPr>
        </p:nvSpPr>
        <p:spPr>
          <a:xfrm>
            <a:off x="685800" y="609600"/>
            <a:ext cx="7772400" cy="5029200"/>
          </a:xfrm>
        </p:spPr>
        <p:txBody>
          <a:bodyPr/>
          <a:lstStyle/>
          <a:p>
            <a:r>
              <a:rPr lang="en-US" sz="4400" dirty="0" smtClean="0"/>
              <a:t>Contexts</a:t>
            </a:r>
            <a:endParaRPr lang="en-US" sz="4400"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0F7DF8D0-DE11-4F93-9045-F3067734C9CB}" type="slidenum">
              <a:rPr lang="en-US"/>
              <a:pPr>
                <a:defRPr/>
              </a:pPr>
              <a:t>42</a:t>
            </a:fld>
            <a:endParaRPr lang="en-US"/>
          </a:p>
        </p:txBody>
      </p:sp>
      <p:sp>
        <p:nvSpPr>
          <p:cNvPr id="28673" name="Title 2"/>
          <p:cNvSpPr>
            <a:spLocks noGrp="1"/>
          </p:cNvSpPr>
          <p:nvPr>
            <p:ph type="title"/>
          </p:nvPr>
        </p:nvSpPr>
        <p:spPr>
          <a:xfrm>
            <a:off x="685800" y="381000"/>
            <a:ext cx="7772400" cy="1143000"/>
          </a:xfrm>
        </p:spPr>
        <p:txBody>
          <a:bodyPr/>
          <a:lstStyle/>
          <a:p>
            <a:r>
              <a:rPr lang="en-US" sz="4400" i="1" dirty="0" smtClean="0">
                <a:solidFill>
                  <a:srgbClr val="E68F1B"/>
                </a:solidFill>
              </a:rPr>
              <a:t>Internal</a:t>
            </a:r>
            <a:r>
              <a:rPr lang="en-US" sz="3600" dirty="0" smtClean="0"/>
              <a:t> influences</a:t>
            </a:r>
          </a:p>
        </p:txBody>
      </p:sp>
      <p:sp>
        <p:nvSpPr>
          <p:cNvPr id="28674" name="Content Placeholder 3"/>
          <p:cNvSpPr>
            <a:spLocks noGrp="1"/>
          </p:cNvSpPr>
          <p:nvPr>
            <p:ph idx="1"/>
          </p:nvPr>
        </p:nvSpPr>
        <p:spPr>
          <a:xfrm>
            <a:off x="685800" y="1600200"/>
            <a:ext cx="7772400" cy="4419600"/>
          </a:xfrm>
        </p:spPr>
        <p:txBody>
          <a:bodyPr/>
          <a:lstStyle/>
          <a:p>
            <a:pPr>
              <a:buFont typeface="Wingdings" pitchFamily="2" charset="2"/>
              <a:buChar char="w"/>
            </a:pPr>
            <a:r>
              <a:rPr lang="en-US" smtClean="0"/>
              <a:t>Lumina’s GOAL 2025: meaningful only in the context of educational </a:t>
            </a:r>
            <a:r>
              <a:rPr lang="en-US" i="1" smtClean="0"/>
              <a:t>quality</a:t>
            </a:r>
            <a:br>
              <a:rPr lang="en-US" i="1" smtClean="0"/>
            </a:br>
            <a:endParaRPr lang="en-US" sz="1800" i="1" smtClean="0"/>
          </a:p>
          <a:p>
            <a:pPr>
              <a:buFont typeface="Wingdings" pitchFamily="2" charset="2"/>
              <a:buChar char="w"/>
            </a:pPr>
            <a:r>
              <a:rPr lang="en-US" smtClean="0"/>
              <a:t>Quality requires a shared understanding of high-quality student learning</a:t>
            </a:r>
          </a:p>
          <a:p>
            <a:pPr>
              <a:buFont typeface="Wingdings" pitchFamily="2" charset="2"/>
              <a:buChar char="w"/>
            </a:pPr>
            <a:endParaRPr lang="en-US" sz="1800" smtClean="0"/>
          </a:p>
          <a:p>
            <a:pPr>
              <a:buFont typeface="Wingdings" pitchFamily="2" charset="2"/>
              <a:buChar char="w"/>
            </a:pPr>
            <a:r>
              <a:rPr lang="en-US" smtClean="0"/>
              <a:t>High-quality degrees: essential to a knowledge economy, a democratic society</a:t>
            </a:r>
          </a:p>
          <a:p>
            <a:pPr>
              <a:buFont typeface="Wingdings" pitchFamily="2" charset="2"/>
              <a:buNone/>
            </a:pPr>
            <a:endParaRPr lang="en-US" smtClean="0"/>
          </a:p>
          <a:p>
            <a:r>
              <a:rPr lang="en-US" smtClean="0"/>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cademically Adrift.jpg"/>
          <p:cNvPicPr>
            <a:picLocks noChangeAspect="1"/>
          </p:cNvPicPr>
          <p:nvPr/>
        </p:nvPicPr>
        <p:blipFill>
          <a:blip r:embed="rId2" cstate="print"/>
          <a:stretch>
            <a:fillRect/>
          </a:stretch>
        </p:blipFill>
        <p:spPr>
          <a:xfrm rot="731643">
            <a:off x="6281793" y="2580779"/>
            <a:ext cx="1631737" cy="265503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6" name="Rectangle 11"/>
          <p:cNvSpPr>
            <a:spLocks noGrp="1" noChangeArrowheads="1"/>
          </p:cNvSpPr>
          <p:nvPr>
            <p:ph type="sldNum" sz="quarter" idx="10"/>
          </p:nvPr>
        </p:nvSpPr>
        <p:spPr>
          <a:ln/>
        </p:spPr>
        <p:txBody>
          <a:bodyPr/>
          <a:lstStyle/>
          <a:p>
            <a:pPr>
              <a:defRPr/>
            </a:pPr>
            <a:fld id="{0F01988D-A2C9-4DB5-B517-74F194212F72}" type="slidenum">
              <a:rPr lang="en-US"/>
              <a:pPr>
                <a:defRPr/>
              </a:pPr>
              <a:t>43</a:t>
            </a:fld>
            <a:endParaRPr lang="en-US"/>
          </a:p>
        </p:txBody>
      </p:sp>
      <p:sp>
        <p:nvSpPr>
          <p:cNvPr id="31745" name="Title 1"/>
          <p:cNvSpPr>
            <a:spLocks noGrp="1"/>
          </p:cNvSpPr>
          <p:nvPr>
            <p:ph type="title"/>
          </p:nvPr>
        </p:nvSpPr>
        <p:spPr>
          <a:xfrm>
            <a:off x="304800" y="381000"/>
            <a:ext cx="7772400" cy="1143000"/>
          </a:xfrm>
        </p:spPr>
        <p:txBody>
          <a:bodyPr/>
          <a:lstStyle/>
          <a:p>
            <a:r>
              <a:rPr lang="en-US" sz="4400" i="1" dirty="0" smtClean="0">
                <a:solidFill>
                  <a:srgbClr val="E68F1B"/>
                </a:solidFill>
              </a:rPr>
              <a:t>External </a:t>
            </a:r>
            <a:r>
              <a:rPr lang="en-US" sz="4400" dirty="0" smtClean="0">
                <a:solidFill>
                  <a:schemeClr val="tx1"/>
                </a:solidFill>
              </a:rPr>
              <a:t>i</a:t>
            </a:r>
            <a:r>
              <a:rPr lang="en-US" sz="4400" dirty="0" smtClean="0"/>
              <a:t>nfluences </a:t>
            </a:r>
            <a:r>
              <a:rPr lang="en-US" sz="4400" dirty="0" smtClean="0">
                <a:solidFill>
                  <a:srgbClr val="E68F1B"/>
                </a:solidFill>
              </a:rPr>
              <a:t>(1)</a:t>
            </a:r>
          </a:p>
        </p:txBody>
      </p:sp>
      <p:sp>
        <p:nvSpPr>
          <p:cNvPr id="31746" name="Content Placeholder 2"/>
          <p:cNvSpPr>
            <a:spLocks noGrp="1"/>
          </p:cNvSpPr>
          <p:nvPr>
            <p:ph idx="1"/>
          </p:nvPr>
        </p:nvSpPr>
        <p:spPr>
          <a:xfrm>
            <a:off x="609600" y="1752600"/>
            <a:ext cx="7620000" cy="4343400"/>
          </a:xfrm>
        </p:spPr>
        <p:txBody>
          <a:bodyPr/>
          <a:lstStyle/>
          <a:p>
            <a:pPr marL="0" indent="0"/>
            <a:r>
              <a:rPr lang="en-US" sz="3600" dirty="0" smtClean="0"/>
              <a:t>Too many students make limited gains in college</a:t>
            </a:r>
            <a:r>
              <a:rPr lang="en-US" dirty="0" smtClean="0"/>
              <a:t>.</a:t>
            </a:r>
          </a:p>
          <a:p>
            <a:pPr lvl="1"/>
            <a:r>
              <a:rPr lang="en-US" sz="3200" dirty="0" smtClean="0"/>
              <a:t>Arum/</a:t>
            </a:r>
            <a:r>
              <a:rPr lang="en-US" sz="3200" dirty="0" err="1" smtClean="0"/>
              <a:t>Roksa</a:t>
            </a:r>
            <a:r>
              <a:rPr lang="en-US" sz="3200" dirty="0" smtClean="0"/>
              <a:t>: </a:t>
            </a:r>
            <a:r>
              <a:rPr lang="en-US" sz="3200" i="1" dirty="0" smtClean="0"/>
              <a:t>Academically Adrift</a:t>
            </a:r>
          </a:p>
          <a:p>
            <a:pPr lvl="1"/>
            <a:r>
              <a:rPr lang="en-US" sz="3200" dirty="0" err="1" smtClean="0"/>
              <a:t>Blaich</a:t>
            </a:r>
            <a:r>
              <a:rPr lang="en-US" sz="3200" dirty="0" smtClean="0"/>
              <a:t>/Wabash longitudinal studies</a:t>
            </a:r>
          </a:p>
          <a:p>
            <a:pPr lvl="1"/>
            <a:r>
              <a:rPr lang="en-US" sz="3200" dirty="0" smtClean="0"/>
              <a:t>ACT/ETS studies</a:t>
            </a:r>
          </a:p>
          <a:p>
            <a:pPr lvl="1"/>
            <a:r>
              <a:rPr lang="en-US" sz="3200" dirty="0" smtClean="0"/>
              <a:t>Employer reports</a:t>
            </a:r>
          </a:p>
          <a:p>
            <a:pPr lvl="1"/>
            <a:r>
              <a:rPr lang="en-US" sz="3200" dirty="0" smtClean="0"/>
              <a:t>Faculty members’ impressions</a:t>
            </a:r>
          </a:p>
        </p:txBody>
      </p:sp>
      <p:sp>
        <p:nvSpPr>
          <p:cNvPr id="31747" name="TextBox 3"/>
          <p:cNvSpPr txBox="1">
            <a:spLocks noChangeArrowheads="1"/>
          </p:cNvSpPr>
          <p:nvPr/>
        </p:nvSpPr>
        <p:spPr bwMode="auto">
          <a:xfrm>
            <a:off x="7848600" y="58674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513A91A6-4B7D-4CE1-AB08-FB8C6DDEA1A0}" type="slidenum">
              <a:rPr lang="en-US"/>
              <a:pPr>
                <a:defRPr/>
              </a:pPr>
              <a:t>44</a:t>
            </a:fld>
            <a:endParaRPr lang="en-US"/>
          </a:p>
        </p:txBody>
      </p:sp>
      <p:sp>
        <p:nvSpPr>
          <p:cNvPr id="29697" name="Title 2"/>
          <p:cNvSpPr>
            <a:spLocks noGrp="1"/>
          </p:cNvSpPr>
          <p:nvPr>
            <p:ph type="title"/>
          </p:nvPr>
        </p:nvSpPr>
        <p:spPr>
          <a:xfrm>
            <a:off x="685800" y="381000"/>
            <a:ext cx="7772400" cy="914400"/>
          </a:xfrm>
        </p:spPr>
        <p:txBody>
          <a:bodyPr/>
          <a:lstStyle/>
          <a:p>
            <a:r>
              <a:rPr lang="en-US" sz="4400" i="1" dirty="0" smtClean="0">
                <a:solidFill>
                  <a:srgbClr val="E68F1B"/>
                </a:solidFill>
              </a:rPr>
              <a:t>External </a:t>
            </a:r>
            <a:r>
              <a:rPr lang="en-US" sz="4400" dirty="0" smtClean="0"/>
              <a:t>Influences </a:t>
            </a:r>
            <a:r>
              <a:rPr lang="en-US" sz="4400" dirty="0" smtClean="0">
                <a:solidFill>
                  <a:srgbClr val="E68F1B"/>
                </a:solidFill>
              </a:rPr>
              <a:t>(2)</a:t>
            </a:r>
          </a:p>
        </p:txBody>
      </p:sp>
      <p:sp>
        <p:nvSpPr>
          <p:cNvPr id="29698" name="Content Placeholder 3"/>
          <p:cNvSpPr>
            <a:spLocks noGrp="1"/>
          </p:cNvSpPr>
          <p:nvPr>
            <p:ph idx="1"/>
          </p:nvPr>
        </p:nvSpPr>
        <p:spPr>
          <a:xfrm>
            <a:off x="685800" y="1295400"/>
            <a:ext cx="7772400" cy="4953000"/>
          </a:xfrm>
        </p:spPr>
        <p:txBody>
          <a:bodyPr/>
          <a:lstStyle/>
          <a:p>
            <a:pPr>
              <a:buFont typeface="Wingdings" pitchFamily="2" charset="2"/>
              <a:buChar char="w"/>
            </a:pPr>
            <a:r>
              <a:rPr lang="en-US" dirty="0" smtClean="0"/>
              <a:t>Federal accountability mandates</a:t>
            </a:r>
          </a:p>
          <a:p>
            <a:pPr>
              <a:buFont typeface="Wingdings" pitchFamily="2" charset="2"/>
              <a:buChar char="w"/>
            </a:pPr>
            <a:r>
              <a:rPr lang="en-US" dirty="0" smtClean="0"/>
              <a:t>Bologna Process</a:t>
            </a:r>
          </a:p>
          <a:p>
            <a:pPr>
              <a:buFont typeface="Wingdings" pitchFamily="2" charset="2"/>
              <a:buChar char="w"/>
            </a:pPr>
            <a:r>
              <a:rPr lang="en-US" dirty="0" smtClean="0"/>
              <a:t>Accreditation–since 2006 a preferred portal for change (Spellings, </a:t>
            </a:r>
            <a:r>
              <a:rPr lang="en-US" dirty="0" err="1" smtClean="0"/>
              <a:t>Kanter</a:t>
            </a:r>
            <a:r>
              <a:rPr lang="en-US" dirty="0" smtClean="0"/>
              <a:t>)</a:t>
            </a:r>
          </a:p>
          <a:p>
            <a:pPr>
              <a:buFont typeface="Wingdings" pitchFamily="2" charset="2"/>
              <a:buChar char="w"/>
            </a:pPr>
            <a:r>
              <a:rPr lang="en-US" dirty="0" smtClean="0"/>
              <a:t>AAC&amp;U LEAP</a:t>
            </a:r>
            <a:r>
              <a:rPr lang="en-US" dirty="0" smtClean="0">
                <a:sym typeface="Wingdings" pitchFamily="2" charset="2"/>
              </a:rPr>
              <a:t> “Essential Learning O</a:t>
            </a:r>
            <a:r>
              <a:rPr lang="en-US" dirty="0" smtClean="0"/>
              <a:t>utcomes”</a:t>
            </a:r>
            <a:endParaRPr lang="en-US" sz="1800" dirty="0" smtClean="0"/>
          </a:p>
          <a:p>
            <a:pPr>
              <a:buFont typeface="Wingdings" pitchFamily="2" charset="2"/>
              <a:buChar char="w"/>
            </a:pPr>
            <a:r>
              <a:rPr lang="en-US" dirty="0" smtClean="0"/>
              <a:t>State-Level Outcomes Frameworks</a:t>
            </a:r>
            <a:endParaRPr lang="en-US" sz="1800" dirty="0" smtClean="0"/>
          </a:p>
          <a:p>
            <a:pPr>
              <a:buFont typeface="Wingdings" pitchFamily="2" charset="2"/>
              <a:buChar char="w"/>
            </a:pPr>
            <a:r>
              <a:rPr lang="en-US" dirty="0" smtClean="0"/>
              <a:t>Regional </a:t>
            </a:r>
            <a:r>
              <a:rPr lang="en-US" dirty="0" err="1" smtClean="0"/>
              <a:t>Accreditors</a:t>
            </a:r>
            <a:r>
              <a:rPr lang="en-US" dirty="0" smtClean="0"/>
              <a:t>: Alignment of Cross-Cutting Abilities</a:t>
            </a:r>
            <a:r>
              <a:rPr lang="en-US" sz="2800" dirty="0" smtClean="0"/>
              <a:t> </a:t>
            </a:r>
            <a:endParaRPr lang="en-US" dirty="0" smtClean="0"/>
          </a:p>
          <a:p>
            <a:pPr>
              <a:buFont typeface="Wingdings" pitchFamily="2" charset="2"/>
              <a:buChar char="w"/>
            </a:pPr>
            <a:endParaRPr lang="en-US" dirty="0" smtClean="0"/>
          </a:p>
          <a:p>
            <a:r>
              <a:rPr lang="en-US" dirty="0" smtClean="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0"/>
          </p:nvPr>
        </p:nvSpPr>
        <p:spPr>
          <a:ln/>
        </p:spPr>
        <p:txBody>
          <a:bodyPr/>
          <a:lstStyle/>
          <a:p>
            <a:pPr>
              <a:defRPr/>
            </a:pPr>
            <a:fld id="{CF3003C0-DD1A-4F72-8C59-C9FE175CACD1}" type="slidenum">
              <a:rPr lang="en-US"/>
              <a:pPr>
                <a:defRPr/>
              </a:pPr>
              <a:t>45</a:t>
            </a:fld>
            <a:endParaRPr lang="en-US"/>
          </a:p>
        </p:txBody>
      </p:sp>
      <p:sp>
        <p:nvSpPr>
          <p:cNvPr id="34817" name="TextBox 7"/>
          <p:cNvSpPr txBox="1">
            <a:spLocks noChangeArrowheads="1"/>
          </p:cNvSpPr>
          <p:nvPr/>
        </p:nvSpPr>
        <p:spPr bwMode="auto">
          <a:xfrm>
            <a:off x="7848600" y="58674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
        <p:nvSpPr>
          <p:cNvPr id="34818" name="Title 1"/>
          <p:cNvSpPr>
            <a:spLocks noGrp="1"/>
          </p:cNvSpPr>
          <p:nvPr>
            <p:ph type="title"/>
          </p:nvPr>
        </p:nvSpPr>
        <p:spPr>
          <a:xfrm>
            <a:off x="609600" y="685800"/>
            <a:ext cx="7391400" cy="1143000"/>
          </a:xfrm>
        </p:spPr>
        <p:txBody>
          <a:bodyPr/>
          <a:lstStyle/>
          <a:p>
            <a:pPr eaLnBrk="1" hangingPunct="1"/>
            <a:r>
              <a:rPr lang="en-GB" sz="4400" smtClean="0">
                <a:solidFill>
                  <a:srgbClr val="7F7F7F"/>
                </a:solidFill>
              </a:rPr>
              <a:t>In sum?</a:t>
            </a:r>
            <a:endParaRPr lang="en-US" sz="4400" smtClean="0">
              <a:solidFill>
                <a:srgbClr val="7F7F7F"/>
              </a:solidFill>
            </a:endParaRPr>
          </a:p>
        </p:txBody>
      </p:sp>
      <p:sp>
        <p:nvSpPr>
          <p:cNvPr id="4" name="Content Placeholder 2"/>
          <p:cNvSpPr>
            <a:spLocks noGrp="1"/>
          </p:cNvSpPr>
          <p:nvPr>
            <p:ph idx="1"/>
          </p:nvPr>
        </p:nvSpPr>
        <p:spPr>
          <a:xfrm>
            <a:off x="457200" y="2590800"/>
            <a:ext cx="8229600" cy="3868738"/>
          </a:xfrm>
        </p:spPr>
        <p:txBody>
          <a:bodyPr>
            <a:normAutofit/>
          </a:bodyPr>
          <a:lstStyle/>
          <a:p>
            <a:pPr marL="168275" indent="-168275" eaLnBrk="1" hangingPunct="1">
              <a:buFont typeface="Arial" pitchFamily="34" charset="0"/>
              <a:buChar char="•"/>
              <a:defRPr/>
            </a:pPr>
            <a:endParaRPr lang="en-GB" dirty="0" smtClean="0"/>
          </a:p>
          <a:p>
            <a:pPr marL="0" indent="0" eaLnBrk="1" hangingPunct="1">
              <a:buFont typeface="Arial" pitchFamily="34" charset="0"/>
              <a:buChar char="•"/>
              <a:defRPr/>
            </a:pPr>
            <a:endParaRPr lang="en-GB" dirty="0" smtClean="0"/>
          </a:p>
          <a:p>
            <a:pPr lvl="1" eaLnBrk="1" hangingPunct="1">
              <a:buFont typeface="Wingdings" pitchFamily="2" charset="2"/>
              <a:buNone/>
              <a:defRPr/>
            </a:pPr>
            <a:endParaRPr lang="en-GB" dirty="0" smtClean="0"/>
          </a:p>
          <a:p>
            <a:pPr marL="514350" indent="-514350" eaLnBrk="1" hangingPunct="1">
              <a:buFont typeface="Arial" pitchFamily="34" charset="0"/>
              <a:buChar char="•"/>
              <a:defRPr/>
            </a:pPr>
            <a:endParaRPr lang="en-GB" dirty="0" smtClean="0"/>
          </a:p>
          <a:p>
            <a:pPr marL="514350" indent="-514350" eaLnBrk="1" hangingPunct="1">
              <a:defRPr/>
            </a:pPr>
            <a:endParaRPr lang="en-GB" dirty="0" smtClean="0"/>
          </a:p>
          <a:p>
            <a:pPr lvl="2" eaLnBrk="1" hangingPunct="1">
              <a:buFont typeface="Univers" pitchFamily="34" charset="0"/>
              <a:buNone/>
              <a:defRPr/>
            </a:pPr>
            <a:endParaRPr lang="en-US" dirty="0"/>
          </a:p>
        </p:txBody>
      </p:sp>
      <p:sp>
        <p:nvSpPr>
          <p:cNvPr id="5" name="TextBox 4"/>
          <p:cNvSpPr txBox="1">
            <a:spLocks noChangeArrowheads="1"/>
          </p:cNvSpPr>
          <p:nvPr/>
        </p:nvSpPr>
        <p:spPr bwMode="auto">
          <a:xfrm>
            <a:off x="533400" y="2133600"/>
            <a:ext cx="8229600" cy="3441700"/>
          </a:xfrm>
          <a:prstGeom prst="rect">
            <a:avLst/>
          </a:prstGeom>
          <a:noFill/>
          <a:ln w="9525">
            <a:noFill/>
            <a:miter lim="800000"/>
            <a:headEnd/>
            <a:tailEnd/>
          </a:ln>
        </p:spPr>
        <p:txBody>
          <a:bodyPr>
            <a:spAutoFit/>
          </a:bodyPr>
          <a:lstStyle/>
          <a:p>
            <a:pPr marL="0" lvl="1"/>
            <a:r>
              <a:rPr lang="en-GB" sz="4400">
                <a:solidFill>
                  <a:srgbClr val="E58E1A"/>
                </a:solidFill>
                <a:latin typeface="Univers"/>
              </a:rPr>
              <a:t>Now, more than ever, we need a common understanding of the learning and skills represented by a degree.</a:t>
            </a:r>
          </a:p>
          <a:p>
            <a:endParaRPr 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ln/>
        </p:spPr>
        <p:txBody>
          <a:bodyPr/>
          <a:lstStyle/>
          <a:p>
            <a:pPr>
              <a:defRPr/>
            </a:pPr>
            <a:fld id="{0F733163-684A-4C52-9520-7E3BFEE0D1B2}" type="slidenum">
              <a:rPr lang="en-US"/>
              <a:pPr>
                <a:defRPr/>
              </a:pPr>
              <a:t>46</a:t>
            </a:fld>
            <a:endParaRPr lang="en-US"/>
          </a:p>
        </p:txBody>
      </p:sp>
      <p:sp>
        <p:nvSpPr>
          <p:cNvPr id="36865" name="Title 3"/>
          <p:cNvSpPr>
            <a:spLocks noGrp="1"/>
          </p:cNvSpPr>
          <p:nvPr>
            <p:ph type="title"/>
          </p:nvPr>
        </p:nvSpPr>
        <p:spPr>
          <a:xfrm>
            <a:off x="990600" y="609600"/>
            <a:ext cx="7772400" cy="51816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An Overview of the </a:t>
            </a:r>
            <a:br>
              <a:rPr lang="en-US" sz="4400" dirty="0" smtClean="0"/>
            </a:br>
            <a:r>
              <a:rPr lang="en-US" sz="4400" dirty="0" smtClean="0"/>
              <a:t>Degree Profile</a:t>
            </a:r>
            <a:br>
              <a:rPr lang="en-US" sz="44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02CAF768-8CF9-45B0-B970-34B9C34F88E2}" type="slidenum">
              <a:rPr lang="en-US"/>
              <a:pPr>
                <a:defRPr/>
              </a:pPr>
              <a:t>47</a:t>
            </a:fld>
            <a:endParaRPr lang="en-US"/>
          </a:p>
        </p:txBody>
      </p:sp>
      <p:sp>
        <p:nvSpPr>
          <p:cNvPr id="37889" name="Title 2"/>
          <p:cNvSpPr>
            <a:spLocks noGrp="1"/>
          </p:cNvSpPr>
          <p:nvPr>
            <p:ph type="title"/>
          </p:nvPr>
        </p:nvSpPr>
        <p:spPr>
          <a:xfrm>
            <a:off x="685800" y="609600"/>
            <a:ext cx="7772400" cy="609600"/>
          </a:xfrm>
        </p:spPr>
        <p:txBody>
          <a:bodyPr/>
          <a:lstStyle/>
          <a:p>
            <a:r>
              <a:rPr lang="en-US" sz="4400" smtClean="0">
                <a:solidFill>
                  <a:srgbClr val="3C8C93"/>
                </a:solidFill>
              </a:rPr>
              <a:t>Why a Degree Profile?</a:t>
            </a:r>
          </a:p>
        </p:txBody>
      </p:sp>
      <p:sp>
        <p:nvSpPr>
          <p:cNvPr id="37890" name="Content Placeholder 3"/>
          <p:cNvSpPr>
            <a:spLocks noGrp="1"/>
          </p:cNvSpPr>
          <p:nvPr>
            <p:ph idx="1"/>
          </p:nvPr>
        </p:nvSpPr>
        <p:spPr>
          <a:xfrm>
            <a:off x="228600" y="1524000"/>
            <a:ext cx="8534400" cy="4419600"/>
          </a:xfrm>
        </p:spPr>
        <p:txBody>
          <a:bodyPr/>
          <a:lstStyle/>
          <a:p>
            <a:pPr marL="406400" indent="-406400">
              <a:buFontTx/>
              <a:buChar char="•"/>
            </a:pPr>
            <a:r>
              <a:rPr lang="en-US" dirty="0" smtClean="0"/>
              <a:t>The DP “describes concretely what is meant by each of the degrees addressed.”</a:t>
            </a:r>
          </a:p>
          <a:p>
            <a:pPr marL="406400" indent="-406400">
              <a:buFontTx/>
              <a:buChar char="•"/>
            </a:pPr>
            <a:r>
              <a:rPr lang="en-US" dirty="0" smtClean="0"/>
              <a:t>The DP is neither an attempt to standardize degrees nor an effort to define what should be taught or how.</a:t>
            </a:r>
          </a:p>
          <a:p>
            <a:pPr marL="406400" indent="-406400">
              <a:buFontTx/>
              <a:buChar char="•"/>
            </a:pPr>
            <a:r>
              <a:rPr lang="en-US" dirty="0" smtClean="0"/>
              <a:t>The DP “illustrates how students should be expected to perform at progressively more challenging levels.”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A35AEA39-3D7B-4393-93A0-F59293A28D6F}" type="slidenum">
              <a:rPr lang="en-US"/>
              <a:pPr>
                <a:defRPr/>
              </a:pPr>
              <a:t>48</a:t>
            </a:fld>
            <a:endParaRPr lang="en-US" dirty="0"/>
          </a:p>
        </p:txBody>
      </p:sp>
      <p:sp>
        <p:nvSpPr>
          <p:cNvPr id="39937" name="Title 2"/>
          <p:cNvSpPr>
            <a:spLocks noGrp="1"/>
          </p:cNvSpPr>
          <p:nvPr>
            <p:ph type="title"/>
          </p:nvPr>
        </p:nvSpPr>
        <p:spPr>
          <a:xfrm>
            <a:off x="685800" y="609600"/>
            <a:ext cx="7772400" cy="609600"/>
          </a:xfrm>
        </p:spPr>
        <p:txBody>
          <a:bodyPr/>
          <a:lstStyle/>
          <a:p>
            <a:r>
              <a:rPr lang="en-US" sz="3600" dirty="0" smtClean="0">
                <a:solidFill>
                  <a:srgbClr val="3C8C93"/>
                </a:solidFill>
              </a:rPr>
              <a:t>Organization of the Degree Profile</a:t>
            </a:r>
          </a:p>
        </p:txBody>
      </p:sp>
      <p:sp>
        <p:nvSpPr>
          <p:cNvPr id="39938" name="Content Placeholder 3"/>
          <p:cNvSpPr>
            <a:spLocks noGrp="1"/>
          </p:cNvSpPr>
          <p:nvPr>
            <p:ph idx="1"/>
          </p:nvPr>
        </p:nvSpPr>
        <p:spPr>
          <a:xfrm>
            <a:off x="685800" y="1524000"/>
            <a:ext cx="7772400" cy="4191000"/>
          </a:xfrm>
        </p:spPr>
        <p:txBody>
          <a:bodyPr/>
          <a:lstStyle/>
          <a:p>
            <a:pPr marL="0" indent="0"/>
            <a:r>
              <a:rPr lang="en-US" dirty="0" smtClean="0"/>
              <a:t>Five areas of learning</a:t>
            </a:r>
          </a:p>
          <a:p>
            <a:pPr marL="0" indent="0"/>
            <a:r>
              <a:rPr lang="en-US" dirty="0" smtClean="0"/>
              <a:t>	</a:t>
            </a:r>
            <a:r>
              <a:rPr lang="en-US" i="1" dirty="0" smtClean="0"/>
              <a:t>Integrative Knowledge</a:t>
            </a:r>
          </a:p>
          <a:p>
            <a:pPr marL="0" indent="0"/>
            <a:r>
              <a:rPr lang="en-US" i="1" dirty="0" smtClean="0"/>
              <a:t>	Specialized Knowledge</a:t>
            </a:r>
          </a:p>
          <a:p>
            <a:pPr marL="0" indent="0"/>
            <a:r>
              <a:rPr lang="en-US" i="1" dirty="0" smtClean="0"/>
              <a:t>	Intellectual Skills</a:t>
            </a:r>
          </a:p>
          <a:p>
            <a:pPr marL="0" indent="0"/>
            <a:r>
              <a:rPr lang="en-US" i="1" dirty="0" smtClean="0"/>
              <a:t>	Applied Learning</a:t>
            </a:r>
          </a:p>
          <a:p>
            <a:pPr marL="0" indent="0"/>
            <a:r>
              <a:rPr lang="en-US" i="1" dirty="0" smtClean="0"/>
              <a:t>	Civic Learning</a:t>
            </a:r>
          </a:p>
          <a:p>
            <a:pPr marL="0" indent="0"/>
            <a:r>
              <a:rPr lang="en-US" dirty="0" smtClean="0"/>
              <a:t>— seen as interrelated, not discrete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D3C54898-046F-4174-96BA-B711D2F01CE7}" type="slidenum">
              <a:rPr lang="en-US"/>
              <a:pPr>
                <a:defRPr/>
              </a:pPr>
              <a:t>49</a:t>
            </a:fld>
            <a:endParaRPr lang="en-US"/>
          </a:p>
        </p:txBody>
      </p:sp>
      <p:sp>
        <p:nvSpPr>
          <p:cNvPr id="40961" name="Title 1"/>
          <p:cNvSpPr>
            <a:spLocks noGrp="1"/>
          </p:cNvSpPr>
          <p:nvPr>
            <p:ph type="title"/>
          </p:nvPr>
        </p:nvSpPr>
        <p:spPr>
          <a:xfrm>
            <a:off x="685800" y="381000"/>
            <a:ext cx="7772400" cy="914400"/>
          </a:xfrm>
        </p:spPr>
        <p:txBody>
          <a:bodyPr/>
          <a:lstStyle/>
          <a:p>
            <a:r>
              <a:rPr lang="en-US" sz="4000" smtClean="0">
                <a:solidFill>
                  <a:srgbClr val="3C8C93"/>
                </a:solidFill>
              </a:rPr>
              <a:t>Guidelines for understanding the outcomes</a:t>
            </a:r>
          </a:p>
        </p:txBody>
      </p:sp>
      <p:sp>
        <p:nvSpPr>
          <p:cNvPr id="40962" name="Content Placeholder 2"/>
          <p:cNvSpPr>
            <a:spLocks noGrp="1"/>
          </p:cNvSpPr>
          <p:nvPr>
            <p:ph idx="1"/>
          </p:nvPr>
        </p:nvSpPr>
        <p:spPr>
          <a:xfrm>
            <a:off x="685800" y="1676400"/>
            <a:ext cx="7772400" cy="4419600"/>
          </a:xfrm>
        </p:spPr>
        <p:txBody>
          <a:bodyPr/>
          <a:lstStyle/>
          <a:p>
            <a:pPr marL="568325" indent="-568325"/>
            <a:r>
              <a:rPr lang="en-US" sz="2800" dirty="0" err="1" smtClean="0">
                <a:latin typeface="Wingdings" pitchFamily="2" charset="2"/>
              </a:rPr>
              <a:t></a:t>
            </a:r>
            <a:r>
              <a:rPr lang="en-US" dirty="0" smtClean="0">
                <a:latin typeface="Wingdings" pitchFamily="2" charset="2"/>
              </a:rPr>
              <a:t>	</a:t>
            </a:r>
            <a:r>
              <a:rPr lang="en-US" dirty="0" smtClean="0"/>
              <a:t>They are summative—and may be approached by more than one path</a:t>
            </a:r>
          </a:p>
          <a:p>
            <a:pPr marL="568325" indent="-568325"/>
            <a:r>
              <a:rPr lang="en-US" dirty="0" err="1" smtClean="0">
                <a:latin typeface="Wingdings" pitchFamily="2" charset="2"/>
              </a:rPr>
              <a:t></a:t>
            </a:r>
            <a:r>
              <a:rPr lang="en-US" dirty="0" smtClean="0">
                <a:latin typeface="Wingdings" pitchFamily="2" charset="2"/>
              </a:rPr>
              <a:t>	</a:t>
            </a:r>
            <a:r>
              <a:rPr lang="en-US" dirty="0" smtClean="0"/>
              <a:t>They are illustrative, not exhaustive</a:t>
            </a:r>
          </a:p>
          <a:p>
            <a:pPr marL="568325" indent="-568325">
              <a:buFont typeface="Wingdings" pitchFamily="24" charset="2"/>
              <a:buChar char="è"/>
            </a:pPr>
            <a:r>
              <a:rPr lang="en-US" dirty="0" smtClean="0"/>
              <a:t>They define students’ achievement of competence for students but do not “rank” them</a:t>
            </a:r>
          </a:p>
          <a:p>
            <a:pPr marL="568325" indent="-568325"/>
            <a:r>
              <a:rPr lang="en-US" dirty="0" err="1" smtClean="0">
                <a:latin typeface="Wingdings" pitchFamily="2" charset="2"/>
              </a:rPr>
              <a:t></a:t>
            </a:r>
            <a:r>
              <a:rPr lang="en-US" dirty="0" smtClean="0">
                <a:latin typeface="Wingdings" pitchFamily="2" charset="2"/>
              </a:rPr>
              <a:t>	</a:t>
            </a:r>
            <a:r>
              <a:rPr lang="en-US" dirty="0" smtClean="0"/>
              <a:t>All degree levels assume/build on the outcomes defined for prior levels</a:t>
            </a:r>
            <a:r>
              <a:rPr lang="en-US" sz="2800" dirty="0" smtClean="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495800"/>
          </a:xfrm>
        </p:spPr>
        <p:txBody>
          <a:bodyPr/>
          <a:lstStyle/>
          <a:p>
            <a:r>
              <a:rPr lang="en-US" dirty="0" smtClean="0">
                <a:solidFill>
                  <a:srgbClr val="808080"/>
                </a:solidFill>
              </a:rPr>
              <a:t>Learning outcomes express </a:t>
            </a:r>
            <a:r>
              <a:rPr lang="en-US" dirty="0" smtClean="0">
                <a:solidFill>
                  <a:srgbClr val="800000"/>
                </a:solidFill>
              </a:rPr>
              <a:t>in terms accessible to learners and teachers </a:t>
            </a:r>
            <a:r>
              <a:rPr lang="en-US" dirty="0" smtClean="0">
                <a:solidFill>
                  <a:srgbClr val="808080"/>
                </a:solidFill>
              </a:rPr>
              <a:t>what students should know and be able to do following the completion of an assignment, class, course, degree program or other program of study. </a:t>
            </a:r>
            <a:endParaRPr lang="en-US" dirty="0">
              <a:solidFill>
                <a:srgbClr val="808080"/>
              </a:solidFill>
            </a:endParaRPr>
          </a:p>
        </p:txBody>
      </p:sp>
      <p:sp>
        <p:nvSpPr>
          <p:cNvPr id="3" name="Slide Number Placeholder 2"/>
          <p:cNvSpPr>
            <a:spLocks noGrp="1"/>
          </p:cNvSpPr>
          <p:nvPr>
            <p:ph type="sldNum" sz="quarter" idx="10"/>
          </p:nvPr>
        </p:nvSpPr>
        <p:spPr/>
        <p:txBody>
          <a:bodyPr/>
          <a:lstStyle/>
          <a:p>
            <a:fld id="{A3CCDCA6-236C-4119-A0E6-7668B234B9E3}"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22C346D4-A63A-4826-8D66-158A6C0CCCCD}" type="slidenum">
              <a:rPr lang="en-US"/>
              <a:pPr>
                <a:defRPr/>
              </a:pPr>
              <a:t>50</a:t>
            </a:fld>
            <a:endParaRPr lang="en-US"/>
          </a:p>
        </p:txBody>
      </p:sp>
      <p:sp>
        <p:nvSpPr>
          <p:cNvPr id="9218" name="Rectangle 2"/>
          <p:cNvSpPr>
            <a:spLocks noGrp="1" noChangeArrowheads="1"/>
          </p:cNvSpPr>
          <p:nvPr>
            <p:ph type="title" idx="4294967295"/>
          </p:nvPr>
        </p:nvSpPr>
        <p:spPr>
          <a:xfrm>
            <a:off x="533400" y="304800"/>
            <a:ext cx="8153400" cy="762000"/>
          </a:xfrm>
        </p:spPr>
        <p:txBody>
          <a:bodyPr/>
          <a:lstStyle/>
          <a:p>
            <a:pPr algn="ctr" eaLnBrk="1" hangingPunct="1">
              <a:defRPr/>
            </a:pPr>
            <a:r>
              <a:rPr lang="en-US" dirty="0" smtClean="0"/>
              <a:t>“Ratcheting Up”</a:t>
            </a:r>
            <a:endParaRPr lang="en-US" dirty="0" smtClean="0">
              <a:solidFill>
                <a:schemeClr val="bg1">
                  <a:lumMod val="50000"/>
                </a:schemeClr>
              </a:solidFill>
            </a:endParaRPr>
          </a:p>
        </p:txBody>
      </p:sp>
      <p:sp>
        <p:nvSpPr>
          <p:cNvPr id="44034" name="Rectangle 3"/>
          <p:cNvSpPr>
            <a:spLocks noGrp="1" noChangeArrowheads="1"/>
          </p:cNvSpPr>
          <p:nvPr>
            <p:ph type="body" idx="4294967295"/>
          </p:nvPr>
        </p:nvSpPr>
        <p:spPr>
          <a:xfrm>
            <a:off x="304800" y="1066800"/>
            <a:ext cx="8610600" cy="5410200"/>
          </a:xfrm>
        </p:spPr>
        <p:txBody>
          <a:bodyPr/>
          <a:lstStyle/>
          <a:p>
            <a:pPr marL="0" indent="0" eaLnBrk="1" hangingPunct="1">
              <a:lnSpc>
                <a:spcPct val="80000"/>
              </a:lnSpc>
            </a:pPr>
            <a:r>
              <a:rPr lang="en-US" sz="2800" b="1" u="sng" smtClean="0"/>
              <a:t>Associate’s Level</a:t>
            </a:r>
            <a:r>
              <a:rPr lang="en-US" sz="2800" smtClean="0"/>
              <a:t>: The student </a:t>
            </a:r>
            <a:r>
              <a:rPr lang="en-US" sz="2800" b="1" smtClean="0">
                <a:solidFill>
                  <a:srgbClr val="E68F1B"/>
                </a:solidFill>
              </a:rPr>
              <a:t>presents</a:t>
            </a:r>
            <a:r>
              <a:rPr lang="en-US" sz="2800" smtClean="0"/>
              <a:t> substantially error-free prose in both argumentative and narrative forms to general and specialized audiences</a:t>
            </a:r>
          </a:p>
          <a:p>
            <a:pPr marL="0" indent="0" eaLnBrk="1" hangingPunct="1">
              <a:lnSpc>
                <a:spcPct val="80000"/>
              </a:lnSpc>
            </a:pPr>
            <a:r>
              <a:rPr lang="en-US" sz="2800" b="1" u="sng" smtClean="0"/>
              <a:t>Bachelor’s Level</a:t>
            </a:r>
            <a:r>
              <a:rPr lang="en-US" sz="2800" smtClean="0"/>
              <a:t>: The student </a:t>
            </a:r>
            <a:r>
              <a:rPr lang="en-US" sz="2800" b="1" smtClean="0">
                <a:solidFill>
                  <a:srgbClr val="E68F1B"/>
                </a:solidFill>
              </a:rPr>
              <a:t>constructs</a:t>
            </a:r>
            <a:r>
              <a:rPr lang="en-US" sz="2800" smtClean="0"/>
              <a:t> sustained, coherent arguments and/or narratives and/or explications of technical issues and processes, in two media, to general and specialized audiences </a:t>
            </a:r>
          </a:p>
          <a:p>
            <a:pPr marL="0" indent="0" eaLnBrk="1" hangingPunct="1">
              <a:lnSpc>
                <a:spcPct val="80000"/>
              </a:lnSpc>
            </a:pPr>
            <a:r>
              <a:rPr lang="en-US" sz="2800" b="1" u="sng" smtClean="0"/>
              <a:t>Master’s Level</a:t>
            </a:r>
            <a:r>
              <a:rPr lang="en-US" sz="2800" smtClean="0"/>
              <a:t>: The student </a:t>
            </a:r>
            <a:r>
              <a:rPr lang="en-US" sz="2800" b="1" smtClean="0">
                <a:solidFill>
                  <a:srgbClr val="E68F1B"/>
                </a:solidFill>
              </a:rPr>
              <a:t>creates</a:t>
            </a:r>
            <a:r>
              <a:rPr lang="en-US" sz="2800" smtClean="0"/>
              <a:t> sustained, coherent arguments or explanations and reflections on his or her work or that of collaborators (if applicable) in two or more media or languages, to both general and specialized audiences </a:t>
            </a:r>
          </a:p>
          <a:p>
            <a:pPr marL="0" indent="0" eaLnBrk="1" hangingPunct="1">
              <a:lnSpc>
                <a:spcPct val="80000"/>
              </a:lnSpc>
              <a:spcAft>
                <a:spcPct val="150000"/>
              </a:spcAft>
            </a:pPr>
            <a:endParaRPr lang="en-US" sz="2800" smtClean="0"/>
          </a:p>
        </p:txBody>
      </p:sp>
      <p:sp>
        <p:nvSpPr>
          <p:cNvPr id="44035" name="TextBox 3"/>
          <p:cNvSpPr txBox="1">
            <a:spLocks noChangeArrowheads="1"/>
          </p:cNvSpPr>
          <p:nvPr/>
        </p:nvSpPr>
        <p:spPr bwMode="auto">
          <a:xfrm>
            <a:off x="7848600" y="58674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22C346D4-A63A-4826-8D66-158A6C0CCCCD}" type="slidenum">
              <a:rPr lang="en-US"/>
              <a:pPr>
                <a:defRPr/>
              </a:pPr>
              <a:t>51</a:t>
            </a:fld>
            <a:endParaRPr lang="en-US"/>
          </a:p>
        </p:txBody>
      </p:sp>
      <p:sp>
        <p:nvSpPr>
          <p:cNvPr id="9218" name="Rectangle 2"/>
          <p:cNvSpPr>
            <a:spLocks noGrp="1" noChangeArrowheads="1"/>
          </p:cNvSpPr>
          <p:nvPr>
            <p:ph type="title" idx="4294967295"/>
          </p:nvPr>
        </p:nvSpPr>
        <p:spPr>
          <a:xfrm>
            <a:off x="533400" y="304800"/>
            <a:ext cx="8153400" cy="5029200"/>
          </a:xfrm>
        </p:spPr>
        <p:txBody>
          <a:bodyPr/>
          <a:lstStyle/>
          <a:p>
            <a:pPr eaLnBrk="1" hangingPunct="1">
              <a:defRPr/>
            </a:pPr>
            <a:r>
              <a:rPr lang="en-US" dirty="0" smtClean="0"/>
              <a:t>Another Example: </a:t>
            </a:r>
            <a:br>
              <a:rPr lang="en-US" dirty="0" smtClean="0"/>
            </a:br>
            <a:r>
              <a:rPr lang="en-US" dirty="0" smtClean="0">
                <a:solidFill>
                  <a:schemeClr val="bg1">
                    <a:lumMod val="50000"/>
                  </a:schemeClr>
                </a:solidFill>
              </a:rPr>
              <a:t>Engaging Diverse Perspectives</a:t>
            </a:r>
          </a:p>
        </p:txBody>
      </p:sp>
      <p:sp>
        <p:nvSpPr>
          <p:cNvPr id="44035" name="TextBox 3"/>
          <p:cNvSpPr txBox="1">
            <a:spLocks noChangeArrowheads="1"/>
          </p:cNvSpPr>
          <p:nvPr/>
        </p:nvSpPr>
        <p:spPr bwMode="auto">
          <a:xfrm>
            <a:off x="7848600" y="58674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5181600"/>
          </a:xfrm>
        </p:spPr>
        <p:txBody>
          <a:bodyPr/>
          <a:lstStyle/>
          <a:p>
            <a:r>
              <a:rPr lang="en-US" dirty="0" smtClean="0">
                <a:solidFill>
                  <a:schemeClr val="bg1">
                    <a:lumMod val="50000"/>
                  </a:schemeClr>
                </a:solidFill>
              </a:rPr>
              <a:t>Engaging diverse perspectives</a:t>
            </a:r>
            <a:r>
              <a:rPr lang="en-US" dirty="0" smtClean="0"/>
              <a:t/>
            </a:r>
            <a:br>
              <a:rPr lang="en-US" dirty="0" smtClean="0"/>
            </a:br>
            <a:r>
              <a:rPr lang="en-US" b="0" dirty="0" smtClean="0"/>
              <a:t>At the </a:t>
            </a:r>
            <a:r>
              <a:rPr lang="en-US" dirty="0" smtClean="0"/>
              <a:t>associate level</a:t>
            </a:r>
            <a:r>
              <a:rPr lang="en-US" b="0" dirty="0" smtClean="0"/>
              <a:t>, the student </a:t>
            </a:r>
            <a:r>
              <a:rPr lang="en-US" b="0" dirty="0" smtClean="0">
                <a:solidFill>
                  <a:srgbClr val="FF0000"/>
                </a:solidFill>
              </a:rPr>
              <a:t>describes</a:t>
            </a:r>
            <a:r>
              <a:rPr lang="en-US" b="0" dirty="0" smtClean="0"/>
              <a:t> how knowledge from different cultural perspectives would affect his or her interpretations of prominent problems in politics, society, the arts and/or global relations.</a:t>
            </a:r>
            <a:br>
              <a:rPr lang="en-US" b="0" dirty="0" smtClean="0"/>
            </a:br>
            <a:r>
              <a:rPr lang="en-US" b="0" dirty="0" smtClean="0"/>
              <a:t/>
            </a:r>
            <a:br>
              <a:rPr lang="en-US" b="0" dirty="0" smtClean="0"/>
            </a:br>
            <a:r>
              <a:rPr lang="en-US" b="0" dirty="0" smtClean="0"/>
              <a:t>		</a:t>
            </a:r>
            <a:r>
              <a:rPr lang="en-US" b="0" dirty="0" smtClean="0">
                <a:solidFill>
                  <a:srgbClr val="FF0000"/>
                </a:solidFill>
                <a:latin typeface="Zapf Dingbats"/>
                <a:ea typeface="Zapf Dingbats"/>
                <a:cs typeface="Zapf Dingbats"/>
              </a:rPr>
              <a:t>✔</a:t>
            </a:r>
            <a:r>
              <a:rPr lang="en-US" b="0" dirty="0" smtClean="0">
                <a:solidFill>
                  <a:srgbClr val="FF0000"/>
                </a:solidFill>
                <a:latin typeface="+mn-lt"/>
                <a:ea typeface="Zapf Dingbats"/>
                <a:cs typeface="Zapf Dingbats"/>
              </a:rPr>
              <a:t>A basic informed application</a:t>
            </a:r>
            <a:r>
              <a:rPr lang="en-US" dirty="0" smtClean="0"/>
              <a:t/>
            </a:r>
            <a:br>
              <a:rPr lang="en-US" dirty="0" smtClean="0"/>
            </a:br>
            <a:endParaRPr lang="en-US" dirty="0"/>
          </a:p>
        </p:txBody>
      </p:sp>
      <p:sp>
        <p:nvSpPr>
          <p:cNvPr id="2" name="Slide Number Placeholder 1"/>
          <p:cNvSpPr>
            <a:spLocks noGrp="1"/>
          </p:cNvSpPr>
          <p:nvPr>
            <p:ph type="sldNum" sz="quarter" idx="10"/>
          </p:nvPr>
        </p:nvSpPr>
        <p:spPr/>
        <p:txBody>
          <a:bodyPr/>
          <a:lstStyle/>
          <a:p>
            <a:pPr>
              <a:defRPr/>
            </a:pPr>
            <a:fld id="{9E225960-D48F-41B8-A99E-C49BDCE9701C}"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5334000"/>
          </a:xfrm>
        </p:spPr>
        <p:txBody>
          <a:bodyPr/>
          <a:lstStyle/>
          <a:p>
            <a:r>
              <a:rPr lang="en-US" dirty="0" smtClean="0">
                <a:solidFill>
                  <a:srgbClr val="7F7F7F"/>
                </a:solidFill>
              </a:rPr>
              <a:t>Engaging diverse perspectives</a:t>
            </a:r>
            <a:r>
              <a:rPr lang="en-US" dirty="0" smtClean="0"/>
              <a:t/>
            </a:r>
            <a:br>
              <a:rPr lang="en-US" dirty="0" smtClean="0"/>
            </a:br>
            <a:r>
              <a:rPr lang="en-US" sz="2800" b="0" dirty="0" smtClean="0"/>
              <a:t>At the </a:t>
            </a:r>
            <a:r>
              <a:rPr lang="en-US" sz="2800" dirty="0" smtClean="0"/>
              <a:t>bachelor’s level</a:t>
            </a:r>
            <a:r>
              <a:rPr lang="en-US" sz="2800" b="0" dirty="0" smtClean="0"/>
              <a:t>, the student </a:t>
            </a:r>
            <a:r>
              <a:rPr lang="en-US" sz="2800" b="0" dirty="0" smtClean="0">
                <a:solidFill>
                  <a:srgbClr val="FF0000"/>
                </a:solidFill>
              </a:rPr>
              <a:t>constructs</a:t>
            </a:r>
            <a:r>
              <a:rPr lang="en-US" sz="2800" b="0" dirty="0" smtClean="0"/>
              <a:t> a cultural, political, or technological alternative vision of either the natural or human world, embodied in a written project, laboratory report, exhibit, performance, or community service design; defines the distinct patterns in this alternative vision; and explains how they differ from current realities.</a:t>
            </a:r>
            <a:r>
              <a:rPr lang="en-US" b="0" dirty="0" smtClean="0"/>
              <a:t/>
            </a:r>
            <a:br>
              <a:rPr lang="en-US" b="0" dirty="0" smtClean="0"/>
            </a:br>
            <a:r>
              <a:rPr lang="en-US" b="0" dirty="0" smtClean="0"/>
              <a:t/>
            </a:r>
            <a:br>
              <a:rPr lang="en-US" b="0" dirty="0" smtClean="0"/>
            </a:br>
            <a:r>
              <a:rPr lang="en-US" b="0" dirty="0" smtClean="0"/>
              <a:t>	</a:t>
            </a:r>
            <a:r>
              <a:rPr lang="en-US" b="0" dirty="0" smtClean="0">
                <a:solidFill>
                  <a:srgbClr val="FF0000"/>
                </a:solidFill>
                <a:latin typeface="Zapf Dingbats"/>
                <a:ea typeface="Zapf Dingbats"/>
                <a:cs typeface="Zapf Dingbats"/>
              </a:rPr>
              <a:t>✔</a:t>
            </a:r>
            <a:r>
              <a:rPr lang="en-US" b="0" dirty="0" smtClean="0">
                <a:solidFill>
                  <a:srgbClr val="FF0000"/>
                </a:solidFill>
                <a:latin typeface="+mn-lt"/>
                <a:ea typeface="Zapf Dingbats"/>
                <a:cs typeface="Zapf Dingbats"/>
              </a:rPr>
              <a:t>A creative undergraduate project</a:t>
            </a:r>
            <a:r>
              <a:rPr lang="en-US" dirty="0" smtClean="0"/>
              <a:t/>
            </a:r>
            <a:br>
              <a:rPr lang="en-US" dirty="0" smtClean="0"/>
            </a:br>
            <a:endParaRPr lang="en-US" dirty="0"/>
          </a:p>
        </p:txBody>
      </p:sp>
      <p:sp>
        <p:nvSpPr>
          <p:cNvPr id="2" name="Slide Number Placeholder 1"/>
          <p:cNvSpPr>
            <a:spLocks noGrp="1"/>
          </p:cNvSpPr>
          <p:nvPr>
            <p:ph type="sldNum" sz="quarter" idx="10"/>
          </p:nvPr>
        </p:nvSpPr>
        <p:spPr/>
        <p:txBody>
          <a:bodyPr/>
          <a:lstStyle/>
          <a:p>
            <a:pPr>
              <a:defRPr/>
            </a:pPr>
            <a:fld id="{9E225960-D48F-41B8-A99E-C49BDCE9701C}"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09600"/>
            <a:ext cx="8534400" cy="5334000"/>
          </a:xfrm>
        </p:spPr>
        <p:txBody>
          <a:bodyPr/>
          <a:lstStyle/>
          <a:p>
            <a:r>
              <a:rPr lang="en-US" dirty="0" smtClean="0">
                <a:solidFill>
                  <a:srgbClr val="7F7F7F"/>
                </a:solidFill>
              </a:rPr>
              <a:t>Engaging diverse perspectives</a:t>
            </a:r>
            <a:r>
              <a:rPr lang="en-US" dirty="0" smtClean="0"/>
              <a:t/>
            </a:r>
            <a:br>
              <a:rPr lang="en-US" dirty="0" smtClean="0"/>
            </a:br>
            <a:r>
              <a:rPr lang="en-US" sz="2800" b="0" dirty="0" smtClean="0"/>
              <a:t>At the </a:t>
            </a:r>
            <a:r>
              <a:rPr lang="en-US" sz="2800" dirty="0" smtClean="0"/>
              <a:t>master’s level</a:t>
            </a:r>
            <a:r>
              <a:rPr lang="en-US" sz="2800" b="0" dirty="0" smtClean="0"/>
              <a:t>, the student </a:t>
            </a:r>
            <a:r>
              <a:rPr lang="en-US" sz="2800" b="0" dirty="0" smtClean="0">
                <a:solidFill>
                  <a:srgbClr val="FF0000"/>
                </a:solidFill>
              </a:rPr>
              <a:t>addresses a core issue </a:t>
            </a:r>
            <a:r>
              <a:rPr lang="en-US" sz="2800" b="0" dirty="0" smtClean="0"/>
              <a:t>in his/her field of study from the perspective of a different point in time or a different culture, language, political order, or technological context, and explains how the alternative perspective contributes to results that depart from current norms, dominant cultural assumptions, or technologies—demonstrated through a project, paper, or performance. </a:t>
            </a:r>
            <a:r>
              <a:rPr lang="en-US" b="0" dirty="0" smtClean="0"/>
              <a:t/>
            </a:r>
            <a:br>
              <a:rPr lang="en-US" b="0" dirty="0" smtClean="0"/>
            </a:br>
            <a:r>
              <a:rPr lang="en-US" b="0" dirty="0" smtClean="0"/>
              <a:t/>
            </a:r>
            <a:br>
              <a:rPr lang="en-US" b="0" dirty="0" smtClean="0"/>
            </a:br>
            <a:r>
              <a:rPr lang="en-US" b="0" dirty="0" smtClean="0"/>
              <a:t>	</a:t>
            </a:r>
            <a:r>
              <a:rPr lang="en-US" b="0" dirty="0" smtClean="0">
                <a:solidFill>
                  <a:srgbClr val="FF0000"/>
                </a:solidFill>
                <a:latin typeface="Zapf Dingbats"/>
                <a:ea typeface="Zapf Dingbats"/>
                <a:cs typeface="Zapf Dingbats"/>
              </a:rPr>
              <a:t>✔</a:t>
            </a:r>
            <a:r>
              <a:rPr lang="en-US" b="0" dirty="0" smtClean="0">
                <a:solidFill>
                  <a:srgbClr val="FF0000"/>
                </a:solidFill>
                <a:latin typeface="+mn-lt"/>
                <a:ea typeface="Zapf Dingbats"/>
                <a:cs typeface="Zapf Dingbats"/>
              </a:rPr>
              <a:t>A focused professional application</a:t>
            </a:r>
            <a:r>
              <a:rPr lang="en-US" dirty="0" smtClean="0"/>
              <a:t/>
            </a:r>
            <a:br>
              <a:rPr lang="en-US" dirty="0" smtClean="0"/>
            </a:br>
            <a:endParaRPr lang="en-US" dirty="0"/>
          </a:p>
        </p:txBody>
      </p:sp>
      <p:sp>
        <p:nvSpPr>
          <p:cNvPr id="2" name="Slide Number Placeholder 1"/>
          <p:cNvSpPr>
            <a:spLocks noGrp="1"/>
          </p:cNvSpPr>
          <p:nvPr>
            <p:ph type="sldNum" sz="quarter" idx="10"/>
          </p:nvPr>
        </p:nvSpPr>
        <p:spPr/>
        <p:txBody>
          <a:bodyPr/>
          <a:lstStyle/>
          <a:p>
            <a:pPr>
              <a:defRPr/>
            </a:pPr>
            <a:fld id="{9E225960-D48F-41B8-A99E-C49BDCE9701C}" type="slidenum">
              <a:rPr lang="en-US"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Slide Number Placeholder 2"/>
          <p:cNvSpPr>
            <a:spLocks noGrp="1"/>
          </p:cNvSpPr>
          <p:nvPr>
            <p:ph type="sldNum" sz="quarter" idx="10"/>
          </p:nvPr>
        </p:nvSpPr>
        <p:spPr/>
        <p:txBody>
          <a:bodyPr/>
          <a:lstStyle/>
          <a:p>
            <a:pPr>
              <a:defRPr/>
            </a:pPr>
            <a:fld id="{A3CCDCA6-236C-4119-A0E6-7668B234B9E3}" type="slidenum">
              <a:rPr lang="en-US" smtClean="0"/>
              <a:pPr>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10"/>
          </p:nvPr>
        </p:nvSpPr>
        <p:spPr>
          <a:ln/>
        </p:spPr>
        <p:txBody>
          <a:bodyPr/>
          <a:lstStyle/>
          <a:p>
            <a:pPr>
              <a:defRPr/>
            </a:pPr>
            <a:fld id="{D24EDF7F-25C0-4808-9A00-F320ADCD9574}" type="slidenum">
              <a:rPr lang="en-US"/>
              <a:pPr>
                <a:defRPr/>
              </a:pPr>
              <a:t>56</a:t>
            </a:fld>
            <a:endParaRPr lang="en-US"/>
          </a:p>
        </p:txBody>
      </p:sp>
      <p:sp>
        <p:nvSpPr>
          <p:cNvPr id="59393" name="Title 1"/>
          <p:cNvSpPr>
            <a:spLocks noGrp="1"/>
          </p:cNvSpPr>
          <p:nvPr>
            <p:ph type="title"/>
          </p:nvPr>
        </p:nvSpPr>
        <p:spPr>
          <a:xfrm>
            <a:off x="685800" y="381000"/>
            <a:ext cx="7772400" cy="762000"/>
          </a:xfrm>
        </p:spPr>
        <p:txBody>
          <a:bodyPr/>
          <a:lstStyle/>
          <a:p>
            <a:r>
              <a:rPr lang="en-US" smtClean="0"/>
              <a:t>One word</a:t>
            </a:r>
          </a:p>
        </p:txBody>
      </p:sp>
      <p:sp>
        <p:nvSpPr>
          <p:cNvPr id="59394" name="Content Placeholder 2"/>
          <p:cNvSpPr>
            <a:spLocks noGrp="1"/>
          </p:cNvSpPr>
          <p:nvPr>
            <p:ph sz="half" idx="1"/>
          </p:nvPr>
        </p:nvSpPr>
        <p:spPr>
          <a:xfrm>
            <a:off x="685800" y="1219200"/>
            <a:ext cx="3810000" cy="4495800"/>
          </a:xfrm>
        </p:spPr>
        <p:txBody>
          <a:bodyPr/>
          <a:lstStyle/>
          <a:p>
            <a:pPr marL="0" indent="0"/>
            <a:r>
              <a:rPr lang="en-US" sz="2000" smtClean="0"/>
              <a:t>Mr. McGuire</a:t>
            </a:r>
          </a:p>
          <a:p>
            <a:pPr marL="0" indent="0"/>
            <a:r>
              <a:rPr lang="en-US" sz="2000" b="1" smtClean="0">
                <a:solidFill>
                  <a:srgbClr val="E68F1B"/>
                </a:solidFill>
              </a:rPr>
              <a:t>I want to say one word to you. Just one word, Benjamin.</a:t>
            </a:r>
          </a:p>
          <a:p>
            <a:pPr marL="0" indent="0"/>
            <a:r>
              <a:rPr lang="en-US" sz="2000" smtClean="0"/>
              <a:t>Benjamin</a:t>
            </a:r>
          </a:p>
          <a:p>
            <a:pPr marL="0" indent="0"/>
            <a:r>
              <a:rPr lang="en-US" sz="2000" b="1" smtClean="0">
                <a:solidFill>
                  <a:srgbClr val="E68F1B"/>
                </a:solidFill>
              </a:rPr>
              <a:t>Yes, sir.</a:t>
            </a:r>
          </a:p>
          <a:p>
            <a:pPr marL="0" indent="0"/>
            <a:r>
              <a:rPr lang="en-US" sz="2000" smtClean="0"/>
              <a:t>Mr. McGuire</a:t>
            </a:r>
          </a:p>
          <a:p>
            <a:pPr marL="0" indent="0"/>
            <a:r>
              <a:rPr lang="en-US" sz="2000" b="1" smtClean="0">
                <a:solidFill>
                  <a:srgbClr val="E68F1B"/>
                </a:solidFill>
              </a:rPr>
              <a:t>Are you listening?</a:t>
            </a:r>
          </a:p>
          <a:p>
            <a:pPr marL="0" indent="0"/>
            <a:r>
              <a:rPr lang="en-US" sz="2000" smtClean="0"/>
              <a:t>Benjamin</a:t>
            </a:r>
          </a:p>
          <a:p>
            <a:pPr marL="0" indent="0"/>
            <a:r>
              <a:rPr lang="en-US" sz="2000" b="1" smtClean="0">
                <a:solidFill>
                  <a:srgbClr val="E68F1B"/>
                </a:solidFill>
              </a:rPr>
              <a:t>Yes, I am.</a:t>
            </a:r>
          </a:p>
          <a:p>
            <a:pPr marL="0" indent="0"/>
            <a:r>
              <a:rPr lang="en-US" sz="2000" smtClean="0"/>
              <a:t>Mr. McGuire</a:t>
            </a:r>
          </a:p>
          <a:p>
            <a:pPr marL="0" indent="0"/>
            <a:r>
              <a:rPr lang="en-US" b="1" smtClean="0">
                <a:solidFill>
                  <a:srgbClr val="E68F1B"/>
                </a:solidFill>
              </a:rPr>
              <a:t>Plastics</a:t>
            </a:r>
          </a:p>
        </p:txBody>
      </p:sp>
      <p:pic>
        <p:nvPicPr>
          <p:cNvPr id="59395" name="Picture 5"/>
          <p:cNvPicPr>
            <a:picLocks noChangeAspect="1"/>
          </p:cNvPicPr>
          <p:nvPr/>
        </p:nvPicPr>
        <p:blipFill>
          <a:blip r:embed="rId2"/>
          <a:srcRect/>
          <a:stretch>
            <a:fillRect/>
          </a:stretch>
        </p:blipFill>
        <p:spPr bwMode="auto">
          <a:xfrm>
            <a:off x="4495800" y="1062366"/>
            <a:ext cx="4114800" cy="3154146"/>
          </a:xfrm>
          <a:prstGeom prst="rect">
            <a:avLst/>
          </a:prstGeom>
          <a:noFill/>
          <a:ln w="9525">
            <a:noFill/>
            <a:miter lim="800000"/>
            <a:headEnd/>
            <a:tailEnd/>
          </a:ln>
        </p:spPr>
      </p:pic>
      <p:sp>
        <p:nvSpPr>
          <p:cNvPr id="59396" name="TextBox 6"/>
          <p:cNvSpPr txBox="1">
            <a:spLocks noChangeArrowheads="1"/>
          </p:cNvSpPr>
          <p:nvPr/>
        </p:nvSpPr>
        <p:spPr bwMode="auto">
          <a:xfrm>
            <a:off x="4800600" y="4419600"/>
            <a:ext cx="3276600" cy="461963"/>
          </a:xfrm>
          <a:prstGeom prst="rect">
            <a:avLst/>
          </a:prstGeom>
          <a:noFill/>
          <a:ln w="9525">
            <a:noFill/>
            <a:miter lim="800000"/>
            <a:headEnd/>
            <a:tailEnd/>
          </a:ln>
        </p:spPr>
        <p:txBody>
          <a:bodyPr>
            <a:spAutoFit/>
          </a:bodyPr>
          <a:lstStyle/>
          <a:p>
            <a:pPr algn="ctr"/>
            <a:r>
              <a:rPr lang="en-US" sz="2400">
                <a:solidFill>
                  <a:srgbClr val="E68F1B"/>
                </a:solidFill>
                <a:latin typeface="Arial" charset="0"/>
              </a:rPr>
              <a:t>The Graduate 1968</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a:ln/>
        </p:spPr>
        <p:txBody>
          <a:bodyPr/>
          <a:lstStyle/>
          <a:p>
            <a:pPr>
              <a:defRPr/>
            </a:pPr>
            <a:fld id="{BD9F1EF6-4275-4150-9CC4-5182ED92DF62}" type="slidenum">
              <a:rPr lang="en-US"/>
              <a:pPr>
                <a:defRPr/>
              </a:pPr>
              <a:t>57</a:t>
            </a:fld>
            <a:endParaRPr lang="en-US"/>
          </a:p>
        </p:txBody>
      </p:sp>
      <p:sp>
        <p:nvSpPr>
          <p:cNvPr id="60417" name="Title 4"/>
          <p:cNvSpPr>
            <a:spLocks noGrp="1"/>
          </p:cNvSpPr>
          <p:nvPr>
            <p:ph type="title"/>
          </p:nvPr>
        </p:nvSpPr>
        <p:spPr/>
        <p:txBody>
          <a:bodyPr/>
          <a:lstStyle/>
          <a:p>
            <a:r>
              <a:rPr lang="en-US" sz="4400" smtClean="0"/>
              <a:t>The word for today</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301997D6-3DD7-4575-9B13-D248BA85A0A4}" type="slidenum">
              <a:rPr lang="en-US"/>
              <a:pPr>
                <a:defRPr/>
              </a:pPr>
              <a:t>58</a:t>
            </a:fld>
            <a:endParaRPr lang="en-US"/>
          </a:p>
        </p:txBody>
      </p:sp>
      <p:sp>
        <p:nvSpPr>
          <p:cNvPr id="61441" name="Title 2"/>
          <p:cNvSpPr>
            <a:spLocks noGrp="1"/>
          </p:cNvSpPr>
          <p:nvPr>
            <p:ph type="title"/>
          </p:nvPr>
        </p:nvSpPr>
        <p:spPr/>
        <p:txBody>
          <a:bodyPr/>
          <a:lstStyle/>
          <a:p>
            <a:r>
              <a:rPr lang="en-US" sz="4400" smtClean="0"/>
              <a:t>INTENTIONALITY</a:t>
            </a:r>
          </a:p>
        </p:txBody>
      </p:sp>
      <p:sp>
        <p:nvSpPr>
          <p:cNvPr id="61442" name="Content Placeholder 3"/>
          <p:cNvSpPr>
            <a:spLocks noGrp="1"/>
          </p:cNvSpPr>
          <p:nvPr>
            <p:ph idx="1"/>
          </p:nvPr>
        </p:nvSpPr>
        <p:spPr>
          <a:xfrm>
            <a:off x="685800" y="1676400"/>
            <a:ext cx="7772400" cy="4267200"/>
          </a:xfrm>
        </p:spPr>
        <p:txBody>
          <a:bodyPr/>
          <a:lstStyle/>
          <a:p>
            <a:r>
              <a:rPr lang="en-US" smtClean="0"/>
              <a:t>•	</a:t>
            </a:r>
            <a:r>
              <a:rPr lang="en-US" sz="3600" smtClean="0"/>
              <a:t>In every college and university, for every degree</a:t>
            </a:r>
          </a:p>
          <a:p>
            <a:r>
              <a:rPr lang="en-US" sz="3600" smtClean="0"/>
              <a:t>•	In every associate program, major, or graduate program</a:t>
            </a:r>
          </a:p>
          <a:p>
            <a:r>
              <a:rPr lang="en-US" sz="3600" smtClean="0"/>
              <a:t>•	In every discipline</a:t>
            </a:r>
          </a:p>
          <a:p>
            <a:r>
              <a:rPr lang="en-US" sz="3600" smtClean="0"/>
              <a:t>•	In every course</a:t>
            </a:r>
          </a:p>
          <a:p>
            <a:r>
              <a:rPr lang="en-US" sz="3600" smtClean="0"/>
              <a:t>•	In every class</a:t>
            </a:r>
            <a:r>
              <a:rPr lang="en-US" smtClean="0"/>
              <a:t>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B989E547-DB18-4C25-A001-5060E4E0CA3D}" type="slidenum">
              <a:rPr lang="en-US"/>
              <a:pPr>
                <a:defRPr/>
              </a:pPr>
              <a:t>59</a:t>
            </a:fld>
            <a:endParaRPr lang="en-US"/>
          </a:p>
        </p:txBody>
      </p:sp>
      <p:sp>
        <p:nvSpPr>
          <p:cNvPr id="62465" name="TextBox 7"/>
          <p:cNvSpPr txBox="1">
            <a:spLocks noChangeArrowheads="1"/>
          </p:cNvSpPr>
          <p:nvPr/>
        </p:nvSpPr>
        <p:spPr bwMode="auto">
          <a:xfrm>
            <a:off x="7848600" y="5867400"/>
            <a:ext cx="1066800" cy="461963"/>
          </a:xfrm>
          <a:prstGeom prst="rect">
            <a:avLst/>
          </a:prstGeom>
          <a:solidFill>
            <a:schemeClr val="bg1"/>
          </a:solidFill>
          <a:ln w="9525">
            <a:noFill/>
            <a:miter lim="800000"/>
            <a:headEnd/>
            <a:tailEnd/>
          </a:ln>
        </p:spPr>
        <p:txBody>
          <a:bodyPr>
            <a:spAutoFit/>
          </a:bodyPr>
          <a:lstStyle/>
          <a:p>
            <a:pPr eaLnBrk="0" hangingPunct="0"/>
            <a:endParaRPr lang="en-US" sz="2400"/>
          </a:p>
        </p:txBody>
      </p:sp>
      <p:sp>
        <p:nvSpPr>
          <p:cNvPr id="62466" name="Title 1"/>
          <p:cNvSpPr>
            <a:spLocks noGrp="1"/>
          </p:cNvSpPr>
          <p:nvPr>
            <p:ph type="title"/>
          </p:nvPr>
        </p:nvSpPr>
        <p:spPr>
          <a:xfrm>
            <a:off x="609600" y="533400"/>
            <a:ext cx="7772400" cy="1143000"/>
          </a:xfrm>
        </p:spPr>
        <p:txBody>
          <a:bodyPr/>
          <a:lstStyle/>
          <a:p>
            <a:pPr eaLnBrk="1" hangingPunct="1"/>
            <a:r>
              <a:rPr lang="en-GB" sz="4400" smtClean="0">
                <a:solidFill>
                  <a:srgbClr val="7F7F7F"/>
                </a:solidFill>
              </a:rPr>
              <a:t>What Happens Next?</a:t>
            </a:r>
            <a:endParaRPr lang="en-US" sz="4400" smtClean="0">
              <a:solidFill>
                <a:srgbClr val="7F7F7F"/>
              </a:solidFill>
            </a:endParaRPr>
          </a:p>
        </p:txBody>
      </p:sp>
      <p:sp>
        <p:nvSpPr>
          <p:cNvPr id="62467" name="Content Placeholder 2"/>
          <p:cNvSpPr>
            <a:spLocks noGrp="1"/>
          </p:cNvSpPr>
          <p:nvPr>
            <p:ph idx="1"/>
          </p:nvPr>
        </p:nvSpPr>
        <p:spPr>
          <a:xfrm>
            <a:off x="533400" y="1524000"/>
            <a:ext cx="8229600" cy="4554538"/>
          </a:xfrm>
        </p:spPr>
        <p:txBody>
          <a:bodyPr/>
          <a:lstStyle/>
          <a:p>
            <a:pPr eaLnBrk="1" hangingPunct="1"/>
            <a:endParaRPr lang="en-GB" dirty="0" smtClean="0"/>
          </a:p>
          <a:p>
            <a:pPr eaLnBrk="1" hangingPunct="1">
              <a:spcBef>
                <a:spcPct val="0"/>
              </a:spcBef>
              <a:buFontTx/>
              <a:buChar char="•"/>
            </a:pPr>
            <a:r>
              <a:rPr lang="en-GB" sz="3600" dirty="0" smtClean="0"/>
              <a:t>A national conversation continues</a:t>
            </a:r>
          </a:p>
          <a:p>
            <a:pPr eaLnBrk="1" hangingPunct="1">
              <a:spcBef>
                <a:spcPct val="0"/>
              </a:spcBef>
              <a:buFontTx/>
              <a:buChar char="•"/>
            </a:pPr>
            <a:endParaRPr lang="en-GB" sz="1800" dirty="0" smtClean="0"/>
          </a:p>
          <a:p>
            <a:pPr eaLnBrk="1" hangingPunct="1">
              <a:spcBef>
                <a:spcPct val="0"/>
              </a:spcBef>
              <a:buFontTx/>
              <a:buChar char="•"/>
            </a:pPr>
            <a:r>
              <a:rPr lang="en-GB" sz="3600" dirty="0" smtClean="0"/>
              <a:t>The DP is tested in a variety of settings with a variety of </a:t>
            </a:r>
            <a:r>
              <a:rPr lang="en-GB" sz="3600" dirty="0" smtClean="0"/>
              <a:t>partners</a:t>
            </a:r>
          </a:p>
          <a:p>
            <a:pPr eaLnBrk="1" hangingPunct="1">
              <a:spcBef>
                <a:spcPct val="0"/>
              </a:spcBef>
              <a:buFontTx/>
              <a:buChar char="•"/>
            </a:pPr>
            <a:endParaRPr lang="en-GB" sz="1800" dirty="0" smtClean="0"/>
          </a:p>
          <a:p>
            <a:pPr eaLnBrk="1" hangingPunct="1">
              <a:spcBef>
                <a:spcPct val="0"/>
              </a:spcBef>
              <a:buFontTx/>
              <a:buChar char="•"/>
            </a:pPr>
            <a:r>
              <a:rPr lang="en-GB" sz="3600" dirty="0" smtClean="0"/>
              <a:t>Feedback forums help us learn from one another.</a:t>
            </a:r>
          </a:p>
          <a:p>
            <a:pPr eaLnBrk="1" hangingPunct="1">
              <a:spcBef>
                <a:spcPct val="0"/>
              </a:spcBef>
              <a:buFontTx/>
              <a:buChar char="•"/>
            </a:pPr>
            <a:endParaRPr lang="en-GB" sz="3600" dirty="0" smtClean="0"/>
          </a:p>
          <a:p>
            <a:pPr eaLnBrk="1" hangingPunct="1">
              <a:spcBef>
                <a:spcPct val="0"/>
              </a:spcBef>
            </a:pPr>
            <a:endParaRPr lang="en-GB"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495800"/>
          </a:xfrm>
        </p:spPr>
        <p:txBody>
          <a:bodyPr/>
          <a:lstStyle/>
          <a:p>
            <a:r>
              <a:rPr lang="en-US" dirty="0" smtClean="0">
                <a:solidFill>
                  <a:srgbClr val="808080"/>
                </a:solidFill>
              </a:rPr>
              <a:t>Learning outcomes express in terms accessible to learners and teachers </a:t>
            </a:r>
            <a:r>
              <a:rPr lang="en-US" dirty="0" smtClean="0">
                <a:solidFill>
                  <a:srgbClr val="800000"/>
                </a:solidFill>
              </a:rPr>
              <a:t>what students should know and be able to do </a:t>
            </a:r>
            <a:r>
              <a:rPr lang="en-US" dirty="0" smtClean="0">
                <a:solidFill>
                  <a:srgbClr val="808080"/>
                </a:solidFill>
              </a:rPr>
              <a:t>following the completion of an assignment, class, course, degree program or other program of study. </a:t>
            </a:r>
            <a:endParaRPr lang="en-US" dirty="0">
              <a:solidFill>
                <a:srgbClr val="808080"/>
              </a:solidFill>
            </a:endParaRPr>
          </a:p>
        </p:txBody>
      </p:sp>
      <p:sp>
        <p:nvSpPr>
          <p:cNvPr id="3" name="Slide Number Placeholder 2"/>
          <p:cNvSpPr>
            <a:spLocks noGrp="1"/>
          </p:cNvSpPr>
          <p:nvPr>
            <p:ph type="sldNum" sz="quarter" idx="10"/>
          </p:nvPr>
        </p:nvSpPr>
        <p:spPr/>
        <p:txBody>
          <a:bodyPr/>
          <a:lstStyle/>
          <a:p>
            <a:fld id="{A3CCDCA6-236C-4119-A0E6-7668B234B9E3}"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a:ln/>
        </p:spPr>
        <p:txBody>
          <a:bodyPr/>
          <a:lstStyle/>
          <a:p>
            <a:pPr>
              <a:defRPr/>
            </a:pPr>
            <a:fld id="{8DA921DC-6F21-4529-8208-6A185802F08E}" type="slidenum">
              <a:rPr lang="en-US"/>
              <a:pPr>
                <a:defRPr/>
              </a:pPr>
              <a:t>60</a:t>
            </a:fld>
            <a:endParaRPr lang="en-US"/>
          </a:p>
        </p:txBody>
      </p:sp>
      <p:sp>
        <p:nvSpPr>
          <p:cNvPr id="65537" name="Title 2"/>
          <p:cNvSpPr>
            <a:spLocks noGrp="1"/>
          </p:cNvSpPr>
          <p:nvPr>
            <p:ph type="title"/>
          </p:nvPr>
        </p:nvSpPr>
        <p:spPr/>
        <p:txBody>
          <a:bodyPr/>
          <a:lstStyle/>
          <a:p>
            <a:pPr algn="ctr"/>
            <a:r>
              <a:rPr lang="en-US" sz="4400" smtClean="0"/>
              <a:t>Thank You—From Me</a:t>
            </a:r>
          </a:p>
        </p:txBody>
      </p:sp>
      <p:sp>
        <p:nvSpPr>
          <p:cNvPr id="65538" name="Content Placeholder 3"/>
          <p:cNvSpPr>
            <a:spLocks noGrp="1"/>
          </p:cNvSpPr>
          <p:nvPr>
            <p:ph sz="half" idx="1"/>
          </p:nvPr>
        </p:nvSpPr>
        <p:spPr/>
        <p:txBody>
          <a:bodyPr/>
          <a:lstStyle/>
          <a:p>
            <a:pPr marL="0" indent="0" algn="ctr"/>
            <a:endParaRPr lang="en-US" smtClean="0"/>
          </a:p>
          <a:p>
            <a:pPr marL="0" indent="0" algn="ctr"/>
            <a:endParaRPr lang="en-US" smtClean="0"/>
          </a:p>
          <a:p>
            <a:pPr marL="0" indent="0" algn="ctr"/>
            <a:r>
              <a:rPr lang="en-US" smtClean="0"/>
              <a:t>Paul L. Gaston</a:t>
            </a:r>
          </a:p>
          <a:p>
            <a:pPr marL="0" indent="0" algn="ctr"/>
            <a:r>
              <a:rPr lang="en-US" smtClean="0"/>
              <a:t>Trustees Professor</a:t>
            </a:r>
          </a:p>
          <a:p>
            <a:pPr marL="0" indent="0" algn="ctr"/>
            <a:r>
              <a:rPr lang="en-US" smtClean="0"/>
              <a:t>Kent State University </a:t>
            </a:r>
          </a:p>
        </p:txBody>
      </p:sp>
      <p:pic>
        <p:nvPicPr>
          <p:cNvPr id="65539" name="Picture 5"/>
          <p:cNvPicPr>
            <a:picLocks noChangeAspect="1"/>
          </p:cNvPicPr>
          <p:nvPr/>
        </p:nvPicPr>
        <p:blipFill>
          <a:blip r:embed="rId2"/>
          <a:srcRect/>
          <a:stretch>
            <a:fillRect/>
          </a:stretch>
        </p:blipFill>
        <p:spPr bwMode="auto">
          <a:xfrm>
            <a:off x="4876800" y="2133600"/>
            <a:ext cx="3340100" cy="3249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a:ln/>
        </p:spPr>
        <p:txBody>
          <a:bodyPr/>
          <a:lstStyle/>
          <a:p>
            <a:pPr>
              <a:defRPr/>
            </a:pPr>
            <a:fld id="{C1CF1372-D547-4738-ABC1-09D99E2636F1}" type="slidenum">
              <a:rPr lang="en-US"/>
              <a:pPr>
                <a:defRPr/>
              </a:pPr>
              <a:t>61</a:t>
            </a:fld>
            <a:endParaRPr lang="en-US"/>
          </a:p>
        </p:txBody>
      </p:sp>
      <p:sp>
        <p:nvSpPr>
          <p:cNvPr id="66561" name="Title 1"/>
          <p:cNvSpPr>
            <a:spLocks noGrp="1"/>
          </p:cNvSpPr>
          <p:nvPr>
            <p:ph type="title"/>
          </p:nvPr>
        </p:nvSpPr>
        <p:spPr>
          <a:xfrm>
            <a:off x="1143000" y="762000"/>
            <a:ext cx="7010400" cy="1143000"/>
          </a:xfrm>
        </p:spPr>
        <p:txBody>
          <a:bodyPr/>
          <a:lstStyle/>
          <a:p>
            <a:pPr algn="ctr"/>
            <a:r>
              <a:rPr lang="en-US" sz="5400" dirty="0" smtClean="0">
                <a:solidFill>
                  <a:srgbClr val="E68F1B"/>
                </a:solidFill>
              </a:rPr>
              <a:t>And From</a:t>
            </a:r>
          </a:p>
        </p:txBody>
      </p:sp>
      <p:pic>
        <p:nvPicPr>
          <p:cNvPr id="66562" name="Content Placeholder 3" descr="Lumina Logo with white space.jpg"/>
          <p:cNvPicPr>
            <a:picLocks noGrp="1" noChangeAspect="1"/>
          </p:cNvPicPr>
          <p:nvPr>
            <p:ph idx="1"/>
          </p:nvPr>
        </p:nvPicPr>
        <p:blipFill>
          <a:blip r:embed="rId2"/>
          <a:srcRect/>
          <a:stretch>
            <a:fillRect/>
          </a:stretch>
        </p:blipFill>
        <p:spPr>
          <a:xfrm>
            <a:off x="1371600" y="2227263"/>
            <a:ext cx="6176963" cy="1811337"/>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772400" cy="4495800"/>
          </a:xfrm>
        </p:spPr>
        <p:txBody>
          <a:bodyPr/>
          <a:lstStyle/>
          <a:p>
            <a:r>
              <a:rPr lang="en-US" dirty="0" smtClean="0">
                <a:solidFill>
                  <a:srgbClr val="808080"/>
                </a:solidFill>
              </a:rPr>
              <a:t>Learning outcomes express in terms accessible to learners and teachers what students should know and be able to do </a:t>
            </a:r>
            <a:r>
              <a:rPr lang="en-US" dirty="0" smtClean="0">
                <a:solidFill>
                  <a:srgbClr val="800000"/>
                </a:solidFill>
              </a:rPr>
              <a:t>following the completion of an assignment, class, course, degree program or other program of study</a:t>
            </a:r>
            <a:r>
              <a:rPr lang="en-US" dirty="0" smtClean="0">
                <a:solidFill>
                  <a:srgbClr val="808080"/>
                </a:solidFill>
              </a:rPr>
              <a:t>. </a:t>
            </a:r>
            <a:endParaRPr lang="en-US" dirty="0">
              <a:solidFill>
                <a:srgbClr val="808080"/>
              </a:solidFill>
            </a:endParaRPr>
          </a:p>
        </p:txBody>
      </p:sp>
      <p:sp>
        <p:nvSpPr>
          <p:cNvPr id="3" name="Slide Number Placeholder 2"/>
          <p:cNvSpPr>
            <a:spLocks noGrp="1"/>
          </p:cNvSpPr>
          <p:nvPr>
            <p:ph type="sldNum" sz="quarter" idx="10"/>
          </p:nvPr>
        </p:nvSpPr>
        <p:spPr/>
        <p:txBody>
          <a:bodyPr/>
          <a:lstStyle/>
          <a:p>
            <a:fld id="{A3CCDCA6-236C-4119-A0E6-7668B234B9E3}"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elements of </a:t>
            </a:r>
            <a:r>
              <a:rPr lang="en-US" i="1" dirty="0" smtClean="0"/>
              <a:t>effective</a:t>
            </a:r>
            <a:r>
              <a:rPr lang="en-US" dirty="0" smtClean="0"/>
              <a:t> learning outcomes statements?</a:t>
            </a:r>
            <a:endParaRPr lang="en-US" dirty="0"/>
          </a:p>
        </p:txBody>
      </p:sp>
      <p:sp>
        <p:nvSpPr>
          <p:cNvPr id="3" name="Slide Number Placeholder 2"/>
          <p:cNvSpPr>
            <a:spLocks noGrp="1"/>
          </p:cNvSpPr>
          <p:nvPr>
            <p:ph type="sldNum" sz="quarter" idx="10"/>
          </p:nvPr>
        </p:nvSpPr>
        <p:spPr/>
        <p:txBody>
          <a:bodyPr/>
          <a:lstStyle/>
          <a:p>
            <a:pPr>
              <a:defRPr/>
            </a:pPr>
            <a:fld id="{A3CCDCA6-236C-4119-A0E6-7668B234B9E3}"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LEARNING OUTCOMES</a:t>
            </a:r>
            <a:endParaRPr lang="en-US" dirty="0"/>
          </a:p>
        </p:txBody>
      </p:sp>
      <p:sp>
        <p:nvSpPr>
          <p:cNvPr id="3" name="Content Placeholder 2"/>
          <p:cNvSpPr>
            <a:spLocks noGrp="1"/>
          </p:cNvSpPr>
          <p:nvPr>
            <p:ph idx="1"/>
          </p:nvPr>
        </p:nvSpPr>
        <p:spPr/>
        <p:txBody>
          <a:bodyPr/>
          <a:lstStyle/>
          <a:p>
            <a:r>
              <a:rPr lang="en-US" sz="2800" dirty="0" smtClean="0"/>
              <a:t>•	Focus on learning </a:t>
            </a:r>
            <a:r>
              <a:rPr lang="en-US" sz="2800" b="1" i="1" dirty="0" smtClean="0">
                <a:solidFill>
                  <a:srgbClr val="800000"/>
                </a:solidFill>
              </a:rPr>
              <a:t>priorities</a:t>
            </a:r>
          </a:p>
          <a:p>
            <a:r>
              <a:rPr lang="en-US" sz="2800" i="1" dirty="0" smtClean="0"/>
              <a:t>•	</a:t>
            </a:r>
            <a:r>
              <a:rPr lang="en-US" sz="2800" dirty="0" smtClean="0"/>
              <a:t>Focus on </a:t>
            </a:r>
            <a:r>
              <a:rPr lang="en-US" sz="2800" b="1" i="1" dirty="0" smtClean="0">
                <a:solidFill>
                  <a:srgbClr val="800000"/>
                </a:solidFill>
              </a:rPr>
              <a:t>results</a:t>
            </a:r>
            <a:r>
              <a:rPr lang="en-US" sz="2800" i="1" dirty="0" smtClean="0"/>
              <a:t>—</a:t>
            </a:r>
            <a:r>
              <a:rPr lang="en-US" sz="2800" dirty="0" smtClean="0"/>
              <a:t>ends, not means</a:t>
            </a:r>
          </a:p>
          <a:p>
            <a:r>
              <a:rPr lang="en-US" sz="2800" dirty="0" smtClean="0"/>
              <a:t>•	Define the expected </a:t>
            </a:r>
            <a:r>
              <a:rPr lang="en-US" sz="2800" b="1" i="1" dirty="0" smtClean="0">
                <a:solidFill>
                  <a:srgbClr val="800000"/>
                </a:solidFill>
              </a:rPr>
              <a:t>baseline</a:t>
            </a:r>
          </a:p>
          <a:p>
            <a:r>
              <a:rPr lang="en-US" sz="2800" i="1" dirty="0" smtClean="0"/>
              <a:t>•	</a:t>
            </a:r>
            <a:r>
              <a:rPr lang="en-US" sz="2800" dirty="0" smtClean="0"/>
              <a:t>Explain the </a:t>
            </a:r>
            <a:r>
              <a:rPr lang="en-US" sz="2800" b="1" i="1" dirty="0" smtClean="0">
                <a:solidFill>
                  <a:srgbClr val="800000"/>
                </a:solidFill>
              </a:rPr>
              <a:t>usefulness</a:t>
            </a:r>
            <a:r>
              <a:rPr lang="en-US" sz="2800" dirty="0" smtClean="0"/>
              <a:t> of the assignment, class, etc.</a:t>
            </a:r>
          </a:p>
          <a:p>
            <a:r>
              <a:rPr lang="en-US" sz="2800" dirty="0" smtClean="0"/>
              <a:t>•	Support and invite </a:t>
            </a:r>
            <a:r>
              <a:rPr lang="en-US" sz="2800" b="1" i="1" dirty="0" smtClean="0">
                <a:solidFill>
                  <a:srgbClr val="800000"/>
                </a:solidFill>
              </a:rPr>
              <a:t>assessment </a:t>
            </a:r>
          </a:p>
          <a:p>
            <a:r>
              <a:rPr lang="en-US" sz="2400" i="1" dirty="0" smtClean="0"/>
              <a:t>	</a:t>
            </a:r>
            <a:endParaRPr lang="en-US" sz="2400" dirty="0"/>
          </a:p>
        </p:txBody>
      </p:sp>
      <p:sp>
        <p:nvSpPr>
          <p:cNvPr id="4" name="Slide Number Placeholder 3"/>
          <p:cNvSpPr>
            <a:spLocks noGrp="1"/>
          </p:cNvSpPr>
          <p:nvPr>
            <p:ph type="sldNum" sz="quarter" idx="10"/>
          </p:nvPr>
        </p:nvSpPr>
        <p:spPr/>
        <p:txBody>
          <a:bodyPr/>
          <a:lstStyle/>
          <a:p>
            <a:pPr>
              <a:defRPr/>
            </a:pPr>
            <a:fld id="{9C3D69D9-2A84-4646-A46A-55BE16418FBD}"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TotalTime>
  <Words>2190</Words>
  <Application>Microsoft Macintosh PowerPoint</Application>
  <PresentationFormat>On-screen Show (4:3)</PresentationFormat>
  <Paragraphs>249</Paragraphs>
  <Slides>61</Slides>
  <Notes>1</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Blank Presentation</vt:lpstr>
      <vt:lpstr>Intending Learning Learning by Intent  Why Learning Outcomes Matter</vt:lpstr>
      <vt:lpstr>OUR “LEARNING OUTCOMES”</vt:lpstr>
      <vt:lpstr>What are “learning outcomes”?</vt:lpstr>
      <vt:lpstr>Learning outcomes express in terms accessible to learners and teachers what students should know and be able to do following the completion of an assignment, class, course, degree program or other program of study. </vt:lpstr>
      <vt:lpstr>Learning outcomes express in terms accessible to learners and teachers what students should know and be able to do following the completion of an assignment, class, course, degree program or other program of study. </vt:lpstr>
      <vt:lpstr>Learning outcomes express in terms accessible to learners and teachers what students should know and be able to do following the completion of an assignment, class, course, degree program or other program of study. </vt:lpstr>
      <vt:lpstr>Learning outcomes express in terms accessible to learners and teachers what students should know and be able to do following the completion of an assignment, class, course, degree program or other program of study. </vt:lpstr>
      <vt:lpstr>What are the elements of effective learning outcomes statements?</vt:lpstr>
      <vt:lpstr>EFFECTIVE LEARNING OUTCOMES</vt:lpstr>
      <vt:lpstr>COMMUNICATED TO THE STUDENT, EFFECTIVE LEARNING OUTCOMES</vt:lpstr>
      <vt:lpstr>For example (a course)</vt:lpstr>
      <vt:lpstr>Having completed Italian 101-102</vt:lpstr>
      <vt:lpstr>For example (a degree program)</vt:lpstr>
      <vt:lpstr>Quantitative fluency  At the associate level, the student  • Presents accurate calculations and symbolic operations and explains how such calculations and operations are used in either his or her specific field of study or in interpreting social and economic needs.    The Degree Qualifications Profile,  p. 13 </vt:lpstr>
      <vt:lpstr>Why do learning outcomes matter—  To teachers? To colleges? To funding sources?  And—most especially—to students?</vt:lpstr>
      <vt:lpstr>Teachers</vt:lpstr>
      <vt:lpstr>Colleges</vt:lpstr>
      <vt:lpstr>Funding sources  (donors, legislators, parents, etc.)</vt:lpstr>
      <vt:lpstr>And the student?</vt:lpstr>
      <vt:lpstr>1</vt:lpstr>
      <vt:lpstr>2</vt:lpstr>
      <vt:lpstr>3</vt:lpstr>
      <vt:lpstr>4</vt:lpstr>
      <vt:lpstr>5</vt:lpstr>
      <vt:lpstr>Slide 25</vt:lpstr>
      <vt:lpstr>6</vt:lpstr>
      <vt:lpstr>–and colleges and universities will embrace the challenge of articulating their requirements, structures, and standards more clearly and persuasively. </vt:lpstr>
      <vt:lpstr>7</vt:lpstr>
      <vt:lpstr>8</vt:lpstr>
      <vt:lpstr>9</vt:lpstr>
      <vt:lpstr>10</vt:lpstr>
      <vt:lpstr>How does Lumina’s  Degree Qualifications Profile  address these priorities?</vt:lpstr>
      <vt:lpstr>Slide 33</vt:lpstr>
      <vt:lpstr>Slide 34</vt:lpstr>
      <vt:lpstr>and to define the meaning of a degree through a template of competencies required for awarding it.  </vt:lpstr>
      <vt:lpstr>  The process</vt:lpstr>
      <vt:lpstr>The Path to the Profile</vt:lpstr>
      <vt:lpstr>Anthony Carnevale, Economist </vt:lpstr>
      <vt:lpstr>The Path to the Profile</vt:lpstr>
      <vt:lpstr>The Path to the Profile</vt:lpstr>
      <vt:lpstr>Contexts</vt:lpstr>
      <vt:lpstr>Internal influences</vt:lpstr>
      <vt:lpstr>External influences (1)</vt:lpstr>
      <vt:lpstr>External Influences (2)</vt:lpstr>
      <vt:lpstr>In sum?</vt:lpstr>
      <vt:lpstr>     An Overview of the  Degree Profile        </vt:lpstr>
      <vt:lpstr>Why a Degree Profile?</vt:lpstr>
      <vt:lpstr>Organization of the Degree Profile</vt:lpstr>
      <vt:lpstr>Guidelines for understanding the outcomes</vt:lpstr>
      <vt:lpstr>“Ratcheting Up”</vt:lpstr>
      <vt:lpstr>Another Example:  Engaging Diverse Perspectives</vt:lpstr>
      <vt:lpstr>Engaging diverse perspectives At the associate level, the student describes how knowledge from different cultural perspectives would affect his or her interpretations of prominent problems in politics, society, the arts and/or global relations.    ✔A basic informed application </vt:lpstr>
      <vt:lpstr>Engaging diverse perspectives At the bachelor’s level, the student constructs a cultural, political, or technological alternative vision of either the natural or human world, embodied in a written project, laboratory report, exhibit, performance, or community service design; defines the distinct patterns in this alternative vision; and explains how they differ from current realities.   ✔A creative undergraduate project </vt:lpstr>
      <vt:lpstr>Engaging diverse perspectives At the master’s level, the student addresses a core issue in his/her field of study from the perspective of a different point in time or a different culture, language, political order, or technological context, and explains how the alternative perspective contributes to results that depart from current norms, dominant cultural assumptions, or technologies—demonstrated through a project, paper, or performance.    ✔A focused professional application </vt:lpstr>
      <vt:lpstr>In conclusion</vt:lpstr>
      <vt:lpstr>One word</vt:lpstr>
      <vt:lpstr>The word for today</vt:lpstr>
      <vt:lpstr>INTENTIONALITY</vt:lpstr>
      <vt:lpstr>What Happens Next?</vt:lpstr>
      <vt:lpstr>Thank You—From Me</vt:lpstr>
      <vt:lpstr>And From</vt:lpstr>
    </vt:vector>
  </TitlesOfParts>
  <Company>Brainstorm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Tuttle</dc:creator>
  <cp:lastModifiedBy>Paul Gaston</cp:lastModifiedBy>
  <cp:revision>159</cp:revision>
  <cp:lastPrinted>2011-01-13T19:27:42Z</cp:lastPrinted>
  <dcterms:created xsi:type="dcterms:W3CDTF">2011-04-12T13:29:10Z</dcterms:created>
  <dcterms:modified xsi:type="dcterms:W3CDTF">2011-04-12T15:21:22Z</dcterms:modified>
</cp:coreProperties>
</file>