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theme/themeOverride12.xml" ContentType="application/vnd.openxmlformats-officedocument.themeOverr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theme/themeOverride5.xml" ContentType="application/vnd.openxmlformats-officedocument.themeOverride+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charts/chart13.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charts/chart9.xml" ContentType="application/vnd.openxmlformats-officedocument.drawingml.chart+xml"/>
  <Override PartName="/ppt/notesSlides/notesSlide14.xml" ContentType="application/vnd.openxmlformats-officedocument.presentationml.notesSlide+xml"/>
  <Override PartName="/ppt/charts/chart11.xml" ContentType="application/vnd.openxmlformats-officedocument.drawingml.chart+xml"/>
  <Override PartName="/ppt/notesSlides/notesSlide9.xml" ContentType="application/vnd.openxmlformats-officedocument.presentationml.notesSlide+xml"/>
  <Override PartName="/ppt/charts/chart7.xml" ContentType="application/vnd.openxmlformats-officedocument.drawingml.chart+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theme/themeOverride8.xml" ContentType="application/vnd.openxmlformats-officedocument.themeOverride+xml"/>
  <Override PartName="/ppt/theme/themeOverride11.xml" ContentType="application/vnd.openxmlformats-officedocument.themeOverr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theme/themeOverride6.xml" ContentType="application/vnd.openxmlformats-officedocument.themeOverrid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theme/themeOverride4.xml" ContentType="application/vnd.openxmlformats-officedocument.themeOverrid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8.xml" ContentType="application/vnd.openxmlformats-officedocument.presentationml.notesSlide+xml"/>
  <Override PartName="/ppt/charts/chart6.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20.xml" ContentType="application/vnd.openxmlformats-officedocument.presentationml.notesSlide+xml"/>
  <Default Extension="gif" ContentType="image/gif"/>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ppt/theme/themeOverride9.xml" ContentType="application/vnd.openxmlformats-officedocument.themeOverr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heme/themeOverride7.xml" ContentType="application/vnd.openxmlformats-officedocument.themeOverrid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theme/themeOverride10.xml" ContentType="application/vnd.openxmlformats-officedocument.themeOverr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75" r:id="rId3"/>
    <p:sldId id="274" r:id="rId4"/>
    <p:sldId id="283" r:id="rId5"/>
    <p:sldId id="285" r:id="rId6"/>
    <p:sldId id="276" r:id="rId7"/>
    <p:sldId id="277" r:id="rId8"/>
    <p:sldId id="281" r:id="rId9"/>
    <p:sldId id="271" r:id="rId10"/>
    <p:sldId id="286"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82" r:id="rId24"/>
    <p:sldId id="279" r:id="rId25"/>
    <p:sldId id="280" r:id="rId26"/>
    <p:sldId id="287" r:id="rId27"/>
    <p:sldId id="272" r:id="rId28"/>
    <p:sldId id="273" r:id="rId29"/>
    <p:sldId id="278" r:id="rId30"/>
  </p:sldIdLst>
  <p:sldSz cx="9144000" cy="6858000" type="screen4x3"/>
  <p:notesSz cx="7315200" cy="96012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6666"/>
    <a:srgbClr val="631B5E"/>
    <a:srgbClr val="631B18"/>
    <a:srgbClr val="3E1B59"/>
    <a:srgbClr val="A32D9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149" autoAdjust="0"/>
  </p:normalViewPr>
  <p:slideViewPr>
    <p:cSldViewPr snapToGrid="0">
      <p:cViewPr>
        <p:scale>
          <a:sx n="90" d="100"/>
          <a:sy n="90" d="100"/>
        </p:scale>
        <p:origin x="34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584"/>
    </p:cViewPr>
  </p:sorterViewPr>
  <p:notesViewPr>
    <p:cSldViewPr snapToGrid="0">
      <p:cViewPr varScale="1">
        <p:scale>
          <a:sx n="68" d="100"/>
          <a:sy n="68" d="100"/>
        </p:scale>
        <p:origin x="-2244" y="-90"/>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file:///C:\Users\Lynn\Documents\1LHTW\Purdue%20MFRI\Landscape\Stacie's%20presentation\Data_Stacie_PPT_V2forLandscape.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barChart>
        <c:barDir val="bar"/>
        <c:grouping val="stacked"/>
        <c:ser>
          <c:idx val="0"/>
          <c:order val="0"/>
          <c:tx>
            <c:strRef>
              <c:f>'[Data_Stacie_PPT_V2forLandscape.xlsx]Q1'!$A$2</c:f>
              <c:strCache>
                <c:ptCount val="1"/>
                <c:pt idx="0">
                  <c:v>Yes</c:v>
                </c:pt>
              </c:strCache>
            </c:strRef>
          </c:tx>
          <c:spPr>
            <a:solidFill>
              <a:srgbClr val="006666"/>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'[Data_Stacie_PPT_V2forLandscape.xlsx]Q1'!$B$1:$E$1</c:f>
              <c:strCache>
                <c:ptCount val="4"/>
                <c:pt idx="0">
                  <c:v>2008 Administrator (n=77)</c:v>
                </c:pt>
                <c:pt idx="1">
                  <c:v>2010 Administrator (n=75)</c:v>
                </c:pt>
                <c:pt idx="2">
                  <c:v>2008 Staff (n=89)</c:v>
                </c:pt>
                <c:pt idx="3">
                  <c:v>2010 Staff (n=75)</c:v>
                </c:pt>
              </c:strCache>
            </c:strRef>
          </c:cat>
          <c:val>
            <c:numRef>
              <c:f>'[Data_Stacie_PPT_V2forLandscape.xlsx]Q1'!$B$2:$E$2</c:f>
              <c:numCache>
                <c:formatCode>0.0%</c:formatCode>
                <c:ptCount val="4"/>
                <c:pt idx="0">
                  <c:v>0.66200000000000092</c:v>
                </c:pt>
                <c:pt idx="1">
                  <c:v>0.62700000000000078</c:v>
                </c:pt>
                <c:pt idx="2">
                  <c:v>0.56200000000000061</c:v>
                </c:pt>
                <c:pt idx="3">
                  <c:v>0.77300000000000069</c:v>
                </c:pt>
              </c:numCache>
            </c:numRef>
          </c:val>
        </c:ser>
        <c:ser>
          <c:idx val="1"/>
          <c:order val="1"/>
          <c:tx>
            <c:strRef>
              <c:f>'[Data_Stacie_PPT_V2forLandscape.xlsx]Q1'!$A$3</c:f>
              <c:strCache>
                <c:ptCount val="1"/>
                <c:pt idx="0">
                  <c:v>Maybe</c:v>
                </c:pt>
              </c:strCache>
            </c:strRef>
          </c:tx>
          <c:spPr>
            <a:solidFill>
              <a:srgbClr val="CC9900">
                <a:alpha val="61176"/>
              </a:srgbClr>
            </a:solidFill>
          </c:spPr>
          <c:dLbls>
            <c:dLbl>
              <c:idx val="3"/>
              <c:layout>
                <c:manualLayout>
                  <c:x val="-1.2345679012345692E-2"/>
                  <c:y val="3.0864197530864226E-3"/>
                </c:manualLayout>
              </c:layout>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'[Data_Stacie_PPT_V2forLandscape.xlsx]Q1'!$B$1:$E$1</c:f>
              <c:strCache>
                <c:ptCount val="4"/>
                <c:pt idx="0">
                  <c:v>2008 Administrator (n=77)</c:v>
                </c:pt>
                <c:pt idx="1">
                  <c:v>2010 Administrator (n=75)</c:v>
                </c:pt>
                <c:pt idx="2">
                  <c:v>2008 Staff (n=89)</c:v>
                </c:pt>
                <c:pt idx="3">
                  <c:v>2010 Staff (n=75)</c:v>
                </c:pt>
              </c:strCache>
            </c:strRef>
          </c:cat>
          <c:val>
            <c:numRef>
              <c:f>'[Data_Stacie_PPT_V2forLandscape.xlsx]Q1'!$B$3:$E$3</c:f>
              <c:numCache>
                <c:formatCode>0.0%</c:formatCode>
                <c:ptCount val="4"/>
                <c:pt idx="0">
                  <c:v>0.26</c:v>
                </c:pt>
                <c:pt idx="1">
                  <c:v>5.3000000000000019E-2</c:v>
                </c:pt>
                <c:pt idx="2">
                  <c:v>0.3260000000000004</c:v>
                </c:pt>
                <c:pt idx="3">
                  <c:v>1.2999999999999998E-2</c:v>
                </c:pt>
              </c:numCache>
            </c:numRef>
          </c:val>
        </c:ser>
        <c:ser>
          <c:idx val="2"/>
          <c:order val="2"/>
          <c:tx>
            <c:strRef>
              <c:f>'[Data_Stacie_PPT_V2forLandscape.xlsx]Q1'!$A$4</c:f>
              <c:strCache>
                <c:ptCount val="1"/>
                <c:pt idx="0">
                  <c:v>No</c:v>
                </c:pt>
              </c:strCache>
            </c:strRef>
          </c:tx>
          <c:spPr>
            <a:solidFill>
              <a:srgbClr val="660066">
                <a:alpha val="65882"/>
              </a:srgbClr>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'[Data_Stacie_PPT_V2forLandscape.xlsx]Q1'!$B$1:$E$1</c:f>
              <c:strCache>
                <c:ptCount val="4"/>
                <c:pt idx="0">
                  <c:v>2008 Administrator (n=77)</c:v>
                </c:pt>
                <c:pt idx="1">
                  <c:v>2010 Administrator (n=75)</c:v>
                </c:pt>
                <c:pt idx="2">
                  <c:v>2008 Staff (n=89)</c:v>
                </c:pt>
                <c:pt idx="3">
                  <c:v>2010 Staff (n=75)</c:v>
                </c:pt>
              </c:strCache>
            </c:strRef>
          </c:cat>
          <c:val>
            <c:numRef>
              <c:f>'[Data_Stacie_PPT_V2forLandscape.xlsx]Q1'!$B$4:$E$4</c:f>
              <c:numCache>
                <c:formatCode>0.0%</c:formatCode>
                <c:ptCount val="4"/>
                <c:pt idx="0">
                  <c:v>7.8000000000000028E-2</c:v>
                </c:pt>
                <c:pt idx="1">
                  <c:v>9.3000000000000152E-2</c:v>
                </c:pt>
                <c:pt idx="2">
                  <c:v>0.11200000000000002</c:v>
                </c:pt>
                <c:pt idx="3">
                  <c:v>0.12000000000000002</c:v>
                </c:pt>
              </c:numCache>
            </c:numRef>
          </c:val>
        </c:ser>
        <c:ser>
          <c:idx val="3"/>
          <c:order val="3"/>
          <c:tx>
            <c:strRef>
              <c:f>'[Data_Stacie_PPT_V2forLandscape.xlsx]Q1'!$A$5</c:f>
              <c:strCache>
                <c:ptCount val="1"/>
                <c:pt idx="0">
                  <c:v>Don't know</c:v>
                </c:pt>
              </c:strCache>
            </c:strRef>
          </c:tx>
          <c:spPr>
            <a:solidFill>
              <a:sysClr val="window" lastClr="FFFFFF">
                <a:lumMod val="50000"/>
              </a:sysClr>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'[Data_Stacie_PPT_V2forLandscape.xlsx]Q1'!$B$1:$E$1</c:f>
              <c:strCache>
                <c:ptCount val="4"/>
                <c:pt idx="0">
                  <c:v>2008 Administrator (n=77)</c:v>
                </c:pt>
                <c:pt idx="1">
                  <c:v>2010 Administrator (n=75)</c:v>
                </c:pt>
                <c:pt idx="2">
                  <c:v>2008 Staff (n=89)</c:v>
                </c:pt>
                <c:pt idx="3">
                  <c:v>2010 Staff (n=75)</c:v>
                </c:pt>
              </c:strCache>
            </c:strRef>
          </c:cat>
          <c:val>
            <c:numRef>
              <c:f>'[Data_Stacie_PPT_V2forLandscape.xlsx]Q1'!$B$5:$E$5</c:f>
              <c:numCache>
                <c:formatCode>0.0%</c:formatCode>
                <c:ptCount val="4"/>
                <c:pt idx="0">
                  <c:v>0</c:v>
                </c:pt>
                <c:pt idx="1">
                  <c:v>0.22700000000000004</c:v>
                </c:pt>
                <c:pt idx="2">
                  <c:v>0</c:v>
                </c:pt>
                <c:pt idx="3">
                  <c:v>9.3000000000000152E-2</c:v>
                </c:pt>
              </c:numCache>
            </c:numRef>
          </c:val>
        </c:ser>
        <c:dLbls>
          <c:showVal val="1"/>
        </c:dLbls>
        <c:overlap val="100"/>
        <c:axId val="69888640"/>
        <c:axId val="70291840"/>
      </c:barChart>
      <c:catAx>
        <c:axId val="69888640"/>
        <c:scaling>
          <c:orientation val="minMax"/>
        </c:scaling>
        <c:axPos val="l"/>
        <c:tickLblPos val="nextTo"/>
        <c:txPr>
          <a:bodyPr/>
          <a:lstStyle/>
          <a:p>
            <a:pPr>
              <a:defRPr sz="1600" b="1" baseline="0">
                <a:latin typeface="Times New Roman" pitchFamily="18" charset="0"/>
              </a:defRPr>
            </a:pPr>
            <a:endParaRPr lang="en-US"/>
          </a:p>
        </c:txPr>
        <c:crossAx val="70291840"/>
        <c:crosses val="autoZero"/>
        <c:auto val="1"/>
        <c:lblAlgn val="ctr"/>
        <c:lblOffset val="100"/>
      </c:catAx>
      <c:valAx>
        <c:axId val="70291840"/>
        <c:scaling>
          <c:orientation val="minMax"/>
          <c:max val="1"/>
        </c:scaling>
        <c:delete val="1"/>
        <c:axPos val="b"/>
        <c:majorGridlines>
          <c:spPr>
            <a:ln>
              <a:solidFill>
                <a:sysClr val="window" lastClr="FFFFFF">
                  <a:lumMod val="75000"/>
                </a:sysClr>
              </a:solidFill>
            </a:ln>
          </c:spPr>
        </c:majorGridlines>
        <c:numFmt formatCode="0.0%" sourceLinked="1"/>
        <c:tickLblPos val="none"/>
        <c:crossAx val="69888640"/>
        <c:crosses val="autoZero"/>
        <c:crossBetween val="between"/>
      </c:valAx>
    </c:plotArea>
    <c:legend>
      <c:legendPos val="r"/>
      <c:layout/>
      <c:txPr>
        <a:bodyPr/>
        <a:lstStyle/>
        <a:p>
          <a:pPr>
            <a:defRPr sz="1200" b="1" baseline="0">
              <a:latin typeface="Times New Roman" pitchFamily="18" charset="0"/>
            </a:defRPr>
          </a:pPr>
          <a:endParaRPr lang="en-US"/>
        </a:p>
      </c:txPr>
    </c:legend>
    <c:plotVisOnly val="1"/>
    <c:dispBlanksAs val="gap"/>
  </c:chart>
  <c:externalData r:id="rId2"/>
</c:chartSpace>
</file>

<file path=ppt/charts/chart10.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barChart>
        <c:barDir val="bar"/>
        <c:grouping val="stacked"/>
        <c:ser>
          <c:idx val="0"/>
          <c:order val="0"/>
          <c:tx>
            <c:strRef>
              <c:f>'[Data_Stacie_PPT_V2forLandscape.xlsx]Q10'!$A$2</c:f>
              <c:strCache>
                <c:ptCount val="1"/>
                <c:pt idx="0">
                  <c:v>Yes</c:v>
                </c:pt>
              </c:strCache>
            </c:strRef>
          </c:tx>
          <c:spPr>
            <a:solidFill>
              <a:srgbClr val="006666"/>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'[Data_Stacie_PPT_V2forLandscape.xlsx]Q10'!$B$1:$E$1</c:f>
              <c:strCache>
                <c:ptCount val="4"/>
                <c:pt idx="0">
                  <c:v>2008 Administrator (n=77)</c:v>
                </c:pt>
                <c:pt idx="1">
                  <c:v>2010 Administrator (n=75)</c:v>
                </c:pt>
                <c:pt idx="2">
                  <c:v>2008 Staff (n=89)</c:v>
                </c:pt>
                <c:pt idx="3">
                  <c:v>2010 Staff (n=75)</c:v>
                </c:pt>
              </c:strCache>
            </c:strRef>
          </c:cat>
          <c:val>
            <c:numRef>
              <c:f>'[Data_Stacie_PPT_V2forLandscape.xlsx]Q10'!$B$2:$E$2</c:f>
              <c:numCache>
                <c:formatCode>0.0%</c:formatCode>
                <c:ptCount val="4"/>
                <c:pt idx="0">
                  <c:v>0.76600000000000046</c:v>
                </c:pt>
                <c:pt idx="1">
                  <c:v>0.6670000000000007</c:v>
                </c:pt>
                <c:pt idx="2">
                  <c:v>0.52800000000000002</c:v>
                </c:pt>
                <c:pt idx="3">
                  <c:v>0.45300000000000001</c:v>
                </c:pt>
              </c:numCache>
            </c:numRef>
          </c:val>
        </c:ser>
        <c:ser>
          <c:idx val="1"/>
          <c:order val="1"/>
          <c:tx>
            <c:strRef>
              <c:f>'[Data_Stacie_PPT_V2forLandscape.xlsx]Q10'!$A$3</c:f>
              <c:strCache>
                <c:ptCount val="1"/>
                <c:pt idx="0">
                  <c:v>No</c:v>
                </c:pt>
              </c:strCache>
            </c:strRef>
          </c:tx>
          <c:spPr>
            <a:solidFill>
              <a:srgbClr val="660066">
                <a:alpha val="60784"/>
              </a:srgbClr>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'[Data_Stacie_PPT_V2forLandscape.xlsx]Q10'!$B$1:$E$1</c:f>
              <c:strCache>
                <c:ptCount val="4"/>
                <c:pt idx="0">
                  <c:v>2008 Administrator (n=77)</c:v>
                </c:pt>
                <c:pt idx="1">
                  <c:v>2010 Administrator (n=75)</c:v>
                </c:pt>
                <c:pt idx="2">
                  <c:v>2008 Staff (n=89)</c:v>
                </c:pt>
                <c:pt idx="3">
                  <c:v>2010 Staff (n=75)</c:v>
                </c:pt>
              </c:strCache>
            </c:strRef>
          </c:cat>
          <c:val>
            <c:numRef>
              <c:f>'[Data_Stacie_PPT_V2forLandscape.xlsx]Q10'!$B$3:$E$3</c:f>
              <c:numCache>
                <c:formatCode>0.0%</c:formatCode>
                <c:ptCount val="4"/>
                <c:pt idx="0">
                  <c:v>0.23400000000000001</c:v>
                </c:pt>
                <c:pt idx="1">
                  <c:v>6.7000000000000004E-2</c:v>
                </c:pt>
                <c:pt idx="2">
                  <c:v>0.30300000000000027</c:v>
                </c:pt>
                <c:pt idx="3">
                  <c:v>0.12000000000000002</c:v>
                </c:pt>
              </c:numCache>
            </c:numRef>
          </c:val>
        </c:ser>
        <c:ser>
          <c:idx val="2"/>
          <c:order val="2"/>
          <c:tx>
            <c:strRef>
              <c:f>'[Data_Stacie_PPT_V2forLandscape.xlsx]Q10'!$A$4</c:f>
              <c:strCache>
                <c:ptCount val="1"/>
                <c:pt idx="0">
                  <c:v>Don't know</c:v>
                </c:pt>
              </c:strCache>
            </c:strRef>
          </c:tx>
          <c:spPr>
            <a:solidFill>
              <a:sysClr val="window" lastClr="FFFFFF">
                <a:lumMod val="50000"/>
                <a:alpha val="65882"/>
              </a:sysClr>
            </a:solidFill>
          </c:spPr>
          <c:dLbls>
            <c:dLbl>
              <c:idx val="2"/>
              <c:delete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'[Data_Stacie_PPT_V2forLandscape.xlsx]Q10'!$B$1:$E$1</c:f>
              <c:strCache>
                <c:ptCount val="4"/>
                <c:pt idx="0">
                  <c:v>2008 Administrator (n=77)</c:v>
                </c:pt>
                <c:pt idx="1">
                  <c:v>2010 Administrator (n=75)</c:v>
                </c:pt>
                <c:pt idx="2">
                  <c:v>2008 Staff (n=89)</c:v>
                </c:pt>
                <c:pt idx="3">
                  <c:v>2010 Staff (n=75)</c:v>
                </c:pt>
              </c:strCache>
            </c:strRef>
          </c:cat>
          <c:val>
            <c:numRef>
              <c:f>'[Data_Stacie_PPT_V2forLandscape.xlsx]Q10'!$B$4:$E$4</c:f>
              <c:numCache>
                <c:formatCode>0.0%</c:formatCode>
                <c:ptCount val="4"/>
                <c:pt idx="0">
                  <c:v>0</c:v>
                </c:pt>
                <c:pt idx="1">
                  <c:v>0.26700000000000002</c:v>
                </c:pt>
                <c:pt idx="2">
                  <c:v>0</c:v>
                </c:pt>
                <c:pt idx="3">
                  <c:v>0.42700000000000027</c:v>
                </c:pt>
              </c:numCache>
            </c:numRef>
          </c:val>
        </c:ser>
        <c:dLbls>
          <c:showVal val="1"/>
        </c:dLbls>
        <c:overlap val="100"/>
        <c:axId val="33738112"/>
        <c:axId val="33764480"/>
      </c:barChart>
      <c:catAx>
        <c:axId val="33738112"/>
        <c:scaling>
          <c:orientation val="minMax"/>
        </c:scaling>
        <c:axPos val="l"/>
        <c:tickLblPos val="nextTo"/>
        <c:txPr>
          <a:bodyPr/>
          <a:lstStyle/>
          <a:p>
            <a:pPr>
              <a:defRPr sz="1600" b="1" baseline="0">
                <a:latin typeface="Times New Roman" pitchFamily="18" charset="0"/>
              </a:defRPr>
            </a:pPr>
            <a:endParaRPr lang="en-US"/>
          </a:p>
        </c:txPr>
        <c:crossAx val="33764480"/>
        <c:crosses val="autoZero"/>
        <c:auto val="1"/>
        <c:lblAlgn val="ctr"/>
        <c:lblOffset val="100"/>
      </c:catAx>
      <c:valAx>
        <c:axId val="33764480"/>
        <c:scaling>
          <c:orientation val="minMax"/>
          <c:max val="1"/>
        </c:scaling>
        <c:delete val="1"/>
        <c:axPos val="b"/>
        <c:majorGridlines>
          <c:spPr>
            <a:ln>
              <a:solidFill>
                <a:sysClr val="window" lastClr="FFFFFF">
                  <a:lumMod val="75000"/>
                </a:sysClr>
              </a:solidFill>
            </a:ln>
          </c:spPr>
        </c:majorGridlines>
        <c:numFmt formatCode="0.0%" sourceLinked="1"/>
        <c:tickLblPos val="none"/>
        <c:crossAx val="33738112"/>
        <c:crosses val="autoZero"/>
        <c:crossBetween val="between"/>
      </c:valAx>
    </c:plotArea>
    <c:legend>
      <c:legendPos val="r"/>
      <c:txPr>
        <a:bodyPr/>
        <a:lstStyle/>
        <a:p>
          <a:pPr>
            <a:defRPr sz="1200" b="1" baseline="0">
              <a:latin typeface="Times New Roman" pitchFamily="18" charset="0"/>
            </a:defRPr>
          </a:pPr>
          <a:endParaRPr lang="en-US"/>
        </a:p>
      </c:txPr>
    </c:legend>
    <c:plotVisOnly val="1"/>
    <c:dispBlanksAs val="gap"/>
  </c:chart>
  <c:externalData r:id="rId2"/>
</c:chartSpace>
</file>

<file path=ppt/charts/chart11.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barChart>
        <c:barDir val="bar"/>
        <c:grouping val="stacked"/>
        <c:ser>
          <c:idx val="0"/>
          <c:order val="0"/>
          <c:tx>
            <c:strRef>
              <c:f>'[Data_Stacie_PPT_V2forLandscape.xlsx]Q11'!$A$2</c:f>
              <c:strCache>
                <c:ptCount val="1"/>
                <c:pt idx="0">
                  <c:v>Yes</c:v>
                </c:pt>
              </c:strCache>
            </c:strRef>
          </c:tx>
          <c:spPr>
            <a:solidFill>
              <a:srgbClr val="006666"/>
            </a:solidFill>
          </c:spPr>
          <c:dLbls>
            <c:dLbl>
              <c:idx val="2"/>
              <c:layout>
                <c:manualLayout>
                  <c:x val="1.2345679012345715E-2"/>
                  <c:y val="0"/>
                </c:manualLayout>
              </c:layout>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'[Data_Stacie_PPT_V2forLandscape.xlsx]Q11'!$B$1:$E$1</c:f>
              <c:strCache>
                <c:ptCount val="4"/>
                <c:pt idx="0">
                  <c:v>2008 Administrator (n=77)</c:v>
                </c:pt>
                <c:pt idx="1">
                  <c:v>2010 Administrator (n=75)</c:v>
                </c:pt>
                <c:pt idx="2">
                  <c:v>2008 Staff (n=89)</c:v>
                </c:pt>
                <c:pt idx="3">
                  <c:v>2010 Staff (n=75)</c:v>
                </c:pt>
              </c:strCache>
            </c:strRef>
          </c:cat>
          <c:val>
            <c:numRef>
              <c:f>'[Data_Stacie_PPT_V2forLandscape.xlsx]Q11'!$B$2:$E$2</c:f>
              <c:numCache>
                <c:formatCode>0.0%</c:formatCode>
                <c:ptCount val="4"/>
                <c:pt idx="0">
                  <c:v>0.14300000000000004</c:v>
                </c:pt>
                <c:pt idx="1">
                  <c:v>0.28000000000000008</c:v>
                </c:pt>
                <c:pt idx="2">
                  <c:v>3.4000000000000002E-2</c:v>
                </c:pt>
                <c:pt idx="3">
                  <c:v>0.18700000000000011</c:v>
                </c:pt>
              </c:numCache>
            </c:numRef>
          </c:val>
        </c:ser>
        <c:ser>
          <c:idx val="1"/>
          <c:order val="1"/>
          <c:tx>
            <c:strRef>
              <c:f>'[Data_Stacie_PPT_V2forLandscape.xlsx]Q11'!$A$3</c:f>
              <c:strCache>
                <c:ptCount val="1"/>
                <c:pt idx="0">
                  <c:v>No</c:v>
                </c:pt>
              </c:strCache>
            </c:strRef>
          </c:tx>
          <c:spPr>
            <a:solidFill>
              <a:srgbClr val="660066">
                <a:alpha val="61176"/>
              </a:srgbClr>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'[Data_Stacie_PPT_V2forLandscape.xlsx]Q11'!$B$1:$E$1</c:f>
              <c:strCache>
                <c:ptCount val="4"/>
                <c:pt idx="0">
                  <c:v>2008 Administrator (n=77)</c:v>
                </c:pt>
                <c:pt idx="1">
                  <c:v>2010 Administrator (n=75)</c:v>
                </c:pt>
                <c:pt idx="2">
                  <c:v>2008 Staff (n=89)</c:v>
                </c:pt>
                <c:pt idx="3">
                  <c:v>2010 Staff (n=75)</c:v>
                </c:pt>
              </c:strCache>
            </c:strRef>
          </c:cat>
          <c:val>
            <c:numRef>
              <c:f>'[Data_Stacie_PPT_V2forLandscape.xlsx]Q11'!$B$3:$E$3</c:f>
              <c:numCache>
                <c:formatCode>0.0%</c:formatCode>
                <c:ptCount val="4"/>
                <c:pt idx="0">
                  <c:v>0.85700000000000043</c:v>
                </c:pt>
                <c:pt idx="1">
                  <c:v>0.4800000000000002</c:v>
                </c:pt>
                <c:pt idx="2">
                  <c:v>0.94399999999999995</c:v>
                </c:pt>
                <c:pt idx="3">
                  <c:v>0.45300000000000001</c:v>
                </c:pt>
              </c:numCache>
            </c:numRef>
          </c:val>
        </c:ser>
        <c:ser>
          <c:idx val="2"/>
          <c:order val="2"/>
          <c:tx>
            <c:strRef>
              <c:f>'[Data_Stacie_PPT_V2forLandscape.xlsx]Q11'!$A$4</c:f>
              <c:strCache>
                <c:ptCount val="1"/>
                <c:pt idx="0">
                  <c:v>Don't know</c:v>
                </c:pt>
              </c:strCache>
            </c:strRef>
          </c:tx>
          <c:spPr>
            <a:solidFill>
              <a:sysClr val="window" lastClr="FFFFFF">
                <a:lumMod val="50000"/>
                <a:alpha val="65882"/>
              </a:sysClr>
            </a:solidFill>
          </c:spPr>
          <c:dLbls>
            <c:dLbl>
              <c:idx val="0"/>
              <c:delete val="1"/>
            </c:dLbl>
            <c:dLbl>
              <c:idx val="2"/>
              <c:layout>
                <c:manualLayout>
                  <c:x val="-1.38888888888889E-2"/>
                  <c:y val="0"/>
                </c:manualLayout>
              </c:layout>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'[Data_Stacie_PPT_V2forLandscape.xlsx]Q11'!$B$1:$E$1</c:f>
              <c:strCache>
                <c:ptCount val="4"/>
                <c:pt idx="0">
                  <c:v>2008 Administrator (n=77)</c:v>
                </c:pt>
                <c:pt idx="1">
                  <c:v>2010 Administrator (n=75)</c:v>
                </c:pt>
                <c:pt idx="2">
                  <c:v>2008 Staff (n=89)</c:v>
                </c:pt>
                <c:pt idx="3">
                  <c:v>2010 Staff (n=75)</c:v>
                </c:pt>
              </c:strCache>
            </c:strRef>
          </c:cat>
          <c:val>
            <c:numRef>
              <c:f>'[Data_Stacie_PPT_V2forLandscape.xlsx]Q11'!$B$4:$E$4</c:f>
              <c:numCache>
                <c:formatCode>0.0%</c:formatCode>
                <c:ptCount val="4"/>
                <c:pt idx="0">
                  <c:v>0</c:v>
                </c:pt>
                <c:pt idx="1">
                  <c:v>0.2400000000000001</c:v>
                </c:pt>
                <c:pt idx="2">
                  <c:v>2.1999999999999999E-2</c:v>
                </c:pt>
                <c:pt idx="3">
                  <c:v>0.36000000000000021</c:v>
                </c:pt>
              </c:numCache>
            </c:numRef>
          </c:val>
        </c:ser>
        <c:dLbls>
          <c:showVal val="1"/>
        </c:dLbls>
        <c:overlap val="100"/>
        <c:axId val="33889664"/>
        <c:axId val="33899648"/>
      </c:barChart>
      <c:catAx>
        <c:axId val="33889664"/>
        <c:scaling>
          <c:orientation val="minMax"/>
        </c:scaling>
        <c:axPos val="l"/>
        <c:tickLblPos val="nextTo"/>
        <c:txPr>
          <a:bodyPr/>
          <a:lstStyle/>
          <a:p>
            <a:pPr>
              <a:defRPr sz="1600" b="1" baseline="0">
                <a:latin typeface="Times New Roman" pitchFamily="18" charset="0"/>
              </a:defRPr>
            </a:pPr>
            <a:endParaRPr lang="en-US"/>
          </a:p>
        </c:txPr>
        <c:crossAx val="33899648"/>
        <c:crosses val="autoZero"/>
        <c:auto val="1"/>
        <c:lblAlgn val="ctr"/>
        <c:lblOffset val="100"/>
      </c:catAx>
      <c:valAx>
        <c:axId val="33899648"/>
        <c:scaling>
          <c:orientation val="minMax"/>
          <c:max val="1"/>
        </c:scaling>
        <c:delete val="1"/>
        <c:axPos val="b"/>
        <c:majorGridlines>
          <c:spPr>
            <a:ln>
              <a:solidFill>
                <a:sysClr val="window" lastClr="FFFFFF">
                  <a:lumMod val="75000"/>
                </a:sysClr>
              </a:solidFill>
            </a:ln>
          </c:spPr>
        </c:majorGridlines>
        <c:numFmt formatCode="0.0%" sourceLinked="1"/>
        <c:tickLblPos val="none"/>
        <c:crossAx val="33889664"/>
        <c:crosses val="autoZero"/>
        <c:crossBetween val="between"/>
      </c:valAx>
    </c:plotArea>
    <c:legend>
      <c:legendPos val="r"/>
      <c:txPr>
        <a:bodyPr/>
        <a:lstStyle/>
        <a:p>
          <a:pPr>
            <a:defRPr sz="1200" b="1" baseline="0">
              <a:latin typeface="Times New Roman" pitchFamily="18" charset="0"/>
            </a:defRPr>
          </a:pPr>
          <a:endParaRPr lang="en-US"/>
        </a:p>
      </c:txPr>
    </c:legend>
    <c:plotVisOnly val="1"/>
    <c:dispBlanksAs val="gap"/>
  </c:chart>
  <c:externalData r:id="rId2"/>
</c:chartSpace>
</file>

<file path=ppt/charts/chart12.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barChart>
        <c:barDir val="bar"/>
        <c:grouping val="stacked"/>
        <c:ser>
          <c:idx val="0"/>
          <c:order val="0"/>
          <c:tx>
            <c:strRef>
              <c:f>'[Data_Stacie_PPT_V2forLandscape.xlsx]Q12'!$A$2</c:f>
              <c:strCache>
                <c:ptCount val="1"/>
                <c:pt idx="0">
                  <c:v>Yes</c:v>
                </c:pt>
              </c:strCache>
            </c:strRef>
          </c:tx>
          <c:spPr>
            <a:solidFill>
              <a:srgbClr val="006666"/>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'[Data_Stacie_PPT_V2forLandscape.xlsx]Q12'!$B$1:$E$1</c:f>
              <c:strCache>
                <c:ptCount val="4"/>
                <c:pt idx="0">
                  <c:v>2008 Administrator (n=77)</c:v>
                </c:pt>
                <c:pt idx="1">
                  <c:v>2010 Administrator (n=75)</c:v>
                </c:pt>
                <c:pt idx="2">
                  <c:v>2008 Staff (n=89)</c:v>
                </c:pt>
                <c:pt idx="3">
                  <c:v>2010 Staff (n=75)</c:v>
                </c:pt>
              </c:strCache>
            </c:strRef>
          </c:cat>
          <c:val>
            <c:numRef>
              <c:f>'[Data_Stacie_PPT_V2forLandscape.xlsx]Q12'!$B$2:$E$2</c:f>
              <c:numCache>
                <c:formatCode>0.0%</c:formatCode>
                <c:ptCount val="4"/>
                <c:pt idx="0">
                  <c:v>0.83100000000000041</c:v>
                </c:pt>
                <c:pt idx="1">
                  <c:v>0.2</c:v>
                </c:pt>
                <c:pt idx="2">
                  <c:v>0.98899999999999999</c:v>
                </c:pt>
                <c:pt idx="3">
                  <c:v>9.3000000000000083E-2</c:v>
                </c:pt>
              </c:numCache>
            </c:numRef>
          </c:val>
        </c:ser>
        <c:ser>
          <c:idx val="1"/>
          <c:order val="1"/>
          <c:tx>
            <c:strRef>
              <c:f>'[Data_Stacie_PPT_V2forLandscape.xlsx]Q12'!$A$3</c:f>
              <c:strCache>
                <c:ptCount val="1"/>
                <c:pt idx="0">
                  <c:v>No</c:v>
                </c:pt>
              </c:strCache>
            </c:strRef>
          </c:tx>
          <c:spPr>
            <a:solidFill>
              <a:srgbClr val="660066">
                <a:alpha val="61176"/>
              </a:srgbClr>
            </a:solidFill>
          </c:spPr>
          <c:dLbls>
            <c:dLbl>
              <c:idx val="2"/>
              <c:layout>
                <c:manualLayout>
                  <c:x val="-1.6975308641975318E-2"/>
                  <c:y val="0"/>
                </c:manualLayout>
              </c:layout>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'[Data_Stacie_PPT_V2forLandscape.xlsx]Q12'!$B$1:$E$1</c:f>
              <c:strCache>
                <c:ptCount val="4"/>
                <c:pt idx="0">
                  <c:v>2008 Administrator (n=77)</c:v>
                </c:pt>
                <c:pt idx="1">
                  <c:v>2010 Administrator (n=75)</c:v>
                </c:pt>
                <c:pt idx="2">
                  <c:v>2008 Staff (n=89)</c:v>
                </c:pt>
                <c:pt idx="3">
                  <c:v>2010 Staff (n=75)</c:v>
                </c:pt>
              </c:strCache>
            </c:strRef>
          </c:cat>
          <c:val>
            <c:numRef>
              <c:f>'[Data_Stacie_PPT_V2forLandscape.xlsx]Q12'!$B$3:$E$3</c:f>
              <c:numCache>
                <c:formatCode>0.0%</c:formatCode>
                <c:ptCount val="4"/>
                <c:pt idx="0">
                  <c:v>0.16900000000000001</c:v>
                </c:pt>
                <c:pt idx="1">
                  <c:v>0.54700000000000004</c:v>
                </c:pt>
                <c:pt idx="2">
                  <c:v>1.0999999999999998E-2</c:v>
                </c:pt>
                <c:pt idx="3">
                  <c:v>0.42700000000000027</c:v>
                </c:pt>
              </c:numCache>
            </c:numRef>
          </c:val>
        </c:ser>
        <c:ser>
          <c:idx val="2"/>
          <c:order val="2"/>
          <c:tx>
            <c:strRef>
              <c:f>'[Data_Stacie_PPT_V2forLandscape.xlsx]Q12'!$A$4</c:f>
              <c:strCache>
                <c:ptCount val="1"/>
                <c:pt idx="0">
                  <c:v>Don't know/Maybe</c:v>
                </c:pt>
              </c:strCache>
            </c:strRef>
          </c:tx>
          <c:spPr>
            <a:solidFill>
              <a:sysClr val="window" lastClr="FFFFFF">
                <a:lumMod val="50000"/>
                <a:alpha val="65882"/>
              </a:sysClr>
            </a:solidFill>
          </c:spPr>
          <c:dLbls>
            <c:dLbl>
              <c:idx val="0"/>
              <c:delete val="1"/>
            </c:dLbl>
            <c:dLbl>
              <c:idx val="2"/>
              <c:delete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'[Data_Stacie_PPT_V2forLandscape.xlsx]Q12'!$B$1:$E$1</c:f>
              <c:strCache>
                <c:ptCount val="4"/>
                <c:pt idx="0">
                  <c:v>2008 Administrator (n=77)</c:v>
                </c:pt>
                <c:pt idx="1">
                  <c:v>2010 Administrator (n=75)</c:v>
                </c:pt>
                <c:pt idx="2">
                  <c:v>2008 Staff (n=89)</c:v>
                </c:pt>
                <c:pt idx="3">
                  <c:v>2010 Staff (n=75)</c:v>
                </c:pt>
              </c:strCache>
            </c:strRef>
          </c:cat>
          <c:val>
            <c:numRef>
              <c:f>'[Data_Stacie_PPT_V2forLandscape.xlsx]Q12'!$B$4:$E$4</c:f>
              <c:numCache>
                <c:formatCode>0.0%</c:formatCode>
                <c:ptCount val="4"/>
                <c:pt idx="0">
                  <c:v>0</c:v>
                </c:pt>
                <c:pt idx="1">
                  <c:v>0.253</c:v>
                </c:pt>
                <c:pt idx="2">
                  <c:v>0</c:v>
                </c:pt>
                <c:pt idx="3">
                  <c:v>0.4800000000000002</c:v>
                </c:pt>
              </c:numCache>
            </c:numRef>
          </c:val>
        </c:ser>
        <c:dLbls>
          <c:showVal val="1"/>
        </c:dLbls>
        <c:overlap val="100"/>
        <c:axId val="34111488"/>
        <c:axId val="34113024"/>
      </c:barChart>
      <c:catAx>
        <c:axId val="34111488"/>
        <c:scaling>
          <c:orientation val="minMax"/>
        </c:scaling>
        <c:axPos val="l"/>
        <c:tickLblPos val="nextTo"/>
        <c:txPr>
          <a:bodyPr/>
          <a:lstStyle/>
          <a:p>
            <a:pPr>
              <a:defRPr sz="1600" b="1" baseline="0">
                <a:latin typeface="Times New Roman" pitchFamily="18" charset="0"/>
              </a:defRPr>
            </a:pPr>
            <a:endParaRPr lang="en-US"/>
          </a:p>
        </c:txPr>
        <c:crossAx val="34113024"/>
        <c:crosses val="autoZero"/>
        <c:auto val="1"/>
        <c:lblAlgn val="ctr"/>
        <c:lblOffset val="100"/>
      </c:catAx>
      <c:valAx>
        <c:axId val="34113024"/>
        <c:scaling>
          <c:orientation val="minMax"/>
          <c:max val="1"/>
        </c:scaling>
        <c:delete val="1"/>
        <c:axPos val="b"/>
        <c:majorGridlines>
          <c:spPr>
            <a:ln>
              <a:solidFill>
                <a:sysClr val="window" lastClr="FFFFFF">
                  <a:lumMod val="75000"/>
                </a:sysClr>
              </a:solidFill>
            </a:ln>
          </c:spPr>
        </c:majorGridlines>
        <c:numFmt formatCode="0.0%" sourceLinked="1"/>
        <c:tickLblPos val="none"/>
        <c:crossAx val="34111488"/>
        <c:crosses val="autoZero"/>
        <c:crossBetween val="between"/>
      </c:valAx>
    </c:plotArea>
    <c:legend>
      <c:legendPos val="r"/>
      <c:txPr>
        <a:bodyPr/>
        <a:lstStyle/>
        <a:p>
          <a:pPr>
            <a:defRPr sz="1200" b="1" baseline="0">
              <a:latin typeface="Times New Roman" pitchFamily="18" charset="0"/>
            </a:defRPr>
          </a:pPr>
          <a:endParaRPr lang="en-US"/>
        </a:p>
      </c:txPr>
    </c:legend>
    <c:plotVisOnly val="1"/>
    <c:dispBlanksAs val="gap"/>
  </c:chart>
  <c:externalData r:id="rId2"/>
</c:chartSpace>
</file>

<file path=ppt/charts/chart13.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stacked"/>
        <c:ser>
          <c:idx val="0"/>
          <c:order val="0"/>
          <c:tx>
            <c:strRef>
              <c:f>Sheet1!$B$1</c:f>
              <c:strCache>
                <c:ptCount val="1"/>
                <c:pt idx="0">
                  <c:v>Column1</c:v>
                </c:pt>
              </c:strCache>
            </c:strRef>
          </c:tx>
          <c:spPr>
            <a:solidFill>
              <a:srgbClr val="006666"/>
            </a:solidFill>
          </c:spPr>
          <c:dPt>
            <c:idx val="1"/>
            <c:spPr>
              <a:solidFill>
                <a:srgbClr val="631B5E"/>
              </a:solidFill>
            </c:spPr>
          </c:dPt>
          <c:dPt>
            <c:idx val="3"/>
            <c:spPr>
              <a:solidFill>
                <a:srgbClr val="631B5E"/>
              </a:solidFill>
            </c:spPr>
          </c:dPt>
          <c:cat>
            <c:strRef>
              <c:f>Sheet1!$A$2:$A$5</c:f>
              <c:strCache>
                <c:ptCount val="4"/>
                <c:pt idx="0">
                  <c:v>2008 Reported</c:v>
                </c:pt>
                <c:pt idx="1">
                  <c:v>2008 Actual</c:v>
                </c:pt>
                <c:pt idx="2">
                  <c:v>2010 Reported</c:v>
                </c:pt>
                <c:pt idx="3">
                  <c:v>2010 Actual</c:v>
                </c:pt>
              </c:strCache>
            </c:strRef>
          </c:cat>
          <c:val>
            <c:numRef>
              <c:f>Sheet1!$B$2:$B$5</c:f>
              <c:numCache>
                <c:formatCode>General</c:formatCode>
                <c:ptCount val="4"/>
                <c:pt idx="0">
                  <c:v>38</c:v>
                </c:pt>
                <c:pt idx="1">
                  <c:v>44</c:v>
                </c:pt>
                <c:pt idx="2">
                  <c:v>27</c:v>
                </c:pt>
                <c:pt idx="3">
                  <c:v>45</c:v>
                </c:pt>
              </c:numCache>
            </c:numRef>
          </c:val>
        </c:ser>
        <c:dLbls/>
        <c:overlap val="100"/>
        <c:axId val="92299264"/>
        <c:axId val="92328704"/>
      </c:barChart>
      <c:catAx>
        <c:axId val="92299264"/>
        <c:scaling>
          <c:orientation val="minMax"/>
        </c:scaling>
        <c:axPos val="b"/>
        <c:numFmt formatCode="General" sourceLinked="1"/>
        <c:tickLblPos val="nextTo"/>
        <c:txPr>
          <a:bodyPr/>
          <a:lstStyle/>
          <a:p>
            <a:pPr>
              <a:defRPr b="1">
                <a:latin typeface="Garamond" pitchFamily="18" charset="0"/>
              </a:defRPr>
            </a:pPr>
            <a:endParaRPr lang="en-US"/>
          </a:p>
        </c:txPr>
        <c:crossAx val="92328704"/>
        <c:crosses val="autoZero"/>
        <c:auto val="1"/>
        <c:lblAlgn val="ctr"/>
        <c:lblOffset val="100"/>
      </c:catAx>
      <c:valAx>
        <c:axId val="92328704"/>
        <c:scaling>
          <c:orientation val="minMax"/>
        </c:scaling>
        <c:axPos val="l"/>
        <c:majorGridlines/>
        <c:numFmt formatCode="General" sourceLinked="1"/>
        <c:tickLblPos val="nextTo"/>
        <c:txPr>
          <a:bodyPr/>
          <a:lstStyle/>
          <a:p>
            <a:pPr>
              <a:defRPr b="1">
                <a:latin typeface="Garamond" pitchFamily="18" charset="0"/>
              </a:defRPr>
            </a:pPr>
            <a:endParaRPr lang="en-US"/>
          </a:p>
        </c:txPr>
        <c:crossAx val="92299264"/>
        <c:crosses val="autoZero"/>
        <c:crossBetween val="between"/>
      </c:valAx>
    </c:plotArea>
    <c:plotVisOnly val="1"/>
    <c:dispBlanksAs val="gap"/>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barChart>
        <c:barDir val="bar"/>
        <c:grouping val="stacked"/>
        <c:ser>
          <c:idx val="0"/>
          <c:order val="0"/>
          <c:tx>
            <c:strRef>
              <c:f>'[Data_Stacie_PPT_V2forLandscape.xlsx]Q2'!$A$2</c:f>
              <c:strCache>
                <c:ptCount val="1"/>
                <c:pt idx="0">
                  <c:v>Yes</c:v>
                </c:pt>
              </c:strCache>
            </c:strRef>
          </c:tx>
          <c:spPr>
            <a:solidFill>
              <a:srgbClr val="006666">
                <a:alpha val="78039"/>
              </a:srgbClr>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'[Data_Stacie_PPT_V2forLandscape.xlsx]Q2'!$B$1:$E$1</c:f>
              <c:strCache>
                <c:ptCount val="4"/>
                <c:pt idx="0">
                  <c:v>2008 Administrator (n=76)</c:v>
                </c:pt>
                <c:pt idx="1">
                  <c:v>2010 Administrator (n=75)</c:v>
                </c:pt>
                <c:pt idx="2">
                  <c:v>2008 Staff (n=89)</c:v>
                </c:pt>
                <c:pt idx="3">
                  <c:v>2010 Staff (n=75)</c:v>
                </c:pt>
              </c:strCache>
            </c:strRef>
          </c:cat>
          <c:val>
            <c:numRef>
              <c:f>'[Data_Stacie_PPT_V2forLandscape.xlsx]Q2'!$B$2:$E$2</c:f>
              <c:numCache>
                <c:formatCode>0.0%</c:formatCode>
                <c:ptCount val="4"/>
                <c:pt idx="0">
                  <c:v>0.23700000000000004</c:v>
                </c:pt>
                <c:pt idx="1">
                  <c:v>0.12000000000000002</c:v>
                </c:pt>
                <c:pt idx="2">
                  <c:v>0.38200000000000023</c:v>
                </c:pt>
                <c:pt idx="3">
                  <c:v>0.18700000000000011</c:v>
                </c:pt>
              </c:numCache>
            </c:numRef>
          </c:val>
        </c:ser>
        <c:ser>
          <c:idx val="1"/>
          <c:order val="1"/>
          <c:tx>
            <c:strRef>
              <c:f>'[Data_Stacie_PPT_V2forLandscape.xlsx]Q2'!$A$3</c:f>
              <c:strCache>
                <c:ptCount val="1"/>
                <c:pt idx="0">
                  <c:v>Maybe</c:v>
                </c:pt>
              </c:strCache>
            </c:strRef>
          </c:tx>
          <c:spPr>
            <a:solidFill>
              <a:srgbClr val="CC9900">
                <a:alpha val="61176"/>
              </a:srgbClr>
            </a:solidFill>
          </c:spPr>
          <c:dLbls>
            <c:dLbl>
              <c:idx val="1"/>
              <c:layout>
                <c:manualLayout>
                  <c:x val="1.38888888888889E-2"/>
                  <c:y val="0"/>
                </c:manualLayout>
              </c:layout>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'[Data_Stacie_PPT_V2forLandscape.xlsx]Q2'!$B$1:$E$1</c:f>
              <c:strCache>
                <c:ptCount val="4"/>
                <c:pt idx="0">
                  <c:v>2008 Administrator (n=76)</c:v>
                </c:pt>
                <c:pt idx="1">
                  <c:v>2010 Administrator (n=75)</c:v>
                </c:pt>
                <c:pt idx="2">
                  <c:v>2008 Staff (n=89)</c:v>
                </c:pt>
                <c:pt idx="3">
                  <c:v>2010 Staff (n=75)</c:v>
                </c:pt>
              </c:strCache>
            </c:strRef>
          </c:cat>
          <c:val>
            <c:numRef>
              <c:f>'[Data_Stacie_PPT_V2forLandscape.xlsx]Q2'!$B$3:$E$3</c:f>
              <c:numCache>
                <c:formatCode>0.0%</c:formatCode>
                <c:ptCount val="4"/>
                <c:pt idx="0">
                  <c:v>7.9000000000000056E-2</c:v>
                </c:pt>
                <c:pt idx="1">
                  <c:v>1.2999999999999998E-2</c:v>
                </c:pt>
                <c:pt idx="2">
                  <c:v>7.9000000000000056E-2</c:v>
                </c:pt>
                <c:pt idx="3">
                  <c:v>1.2999999999999998E-2</c:v>
                </c:pt>
              </c:numCache>
            </c:numRef>
          </c:val>
        </c:ser>
        <c:ser>
          <c:idx val="2"/>
          <c:order val="2"/>
          <c:tx>
            <c:strRef>
              <c:f>'[Data_Stacie_PPT_V2forLandscape.xlsx]Q2'!$A$4</c:f>
              <c:strCache>
                <c:ptCount val="1"/>
                <c:pt idx="0">
                  <c:v>No</c:v>
                </c:pt>
              </c:strCache>
            </c:strRef>
          </c:tx>
          <c:spPr>
            <a:solidFill>
              <a:srgbClr val="660066">
                <a:alpha val="89020"/>
              </a:srgbClr>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'[Data_Stacie_PPT_V2forLandscape.xlsx]Q2'!$B$1:$E$1</c:f>
              <c:strCache>
                <c:ptCount val="4"/>
                <c:pt idx="0">
                  <c:v>2008 Administrator (n=76)</c:v>
                </c:pt>
                <c:pt idx="1">
                  <c:v>2010 Administrator (n=75)</c:v>
                </c:pt>
                <c:pt idx="2">
                  <c:v>2008 Staff (n=89)</c:v>
                </c:pt>
                <c:pt idx="3">
                  <c:v>2010 Staff (n=75)</c:v>
                </c:pt>
              </c:strCache>
            </c:strRef>
          </c:cat>
          <c:val>
            <c:numRef>
              <c:f>'[Data_Stacie_PPT_V2forLandscape.xlsx]Q2'!$B$4:$E$4</c:f>
              <c:numCache>
                <c:formatCode>0.0%</c:formatCode>
                <c:ptCount val="4"/>
                <c:pt idx="0">
                  <c:v>0.65800000000000058</c:v>
                </c:pt>
                <c:pt idx="1">
                  <c:v>0.64000000000000046</c:v>
                </c:pt>
                <c:pt idx="2">
                  <c:v>0.43800000000000022</c:v>
                </c:pt>
                <c:pt idx="3">
                  <c:v>0.4800000000000002</c:v>
                </c:pt>
              </c:numCache>
            </c:numRef>
          </c:val>
        </c:ser>
        <c:ser>
          <c:idx val="3"/>
          <c:order val="3"/>
          <c:tx>
            <c:strRef>
              <c:f>'[Data_Stacie_PPT_V2forLandscape.xlsx]Q2'!$A$5</c:f>
              <c:strCache>
                <c:ptCount val="1"/>
                <c:pt idx="0">
                  <c:v>Don't know</c:v>
                </c:pt>
              </c:strCache>
            </c:strRef>
          </c:tx>
          <c:spPr>
            <a:solidFill>
              <a:sysClr val="window" lastClr="FFFFFF">
                <a:lumMod val="50000"/>
              </a:sysClr>
            </a:solidFill>
          </c:spPr>
          <c:dLbls>
            <c:dLbl>
              <c:idx val="0"/>
              <c:layout>
                <c:manualLayout>
                  <c:x val="-1.5432220278020693E-2"/>
                  <c:y val="1.1316741696017811E-16"/>
                </c:manualLayout>
              </c:layout>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'[Data_Stacie_PPT_V2forLandscape.xlsx]Q2'!$B$1:$E$1</c:f>
              <c:strCache>
                <c:ptCount val="4"/>
                <c:pt idx="0">
                  <c:v>2008 Administrator (n=76)</c:v>
                </c:pt>
                <c:pt idx="1">
                  <c:v>2010 Administrator (n=75)</c:v>
                </c:pt>
                <c:pt idx="2">
                  <c:v>2008 Staff (n=89)</c:v>
                </c:pt>
                <c:pt idx="3">
                  <c:v>2010 Staff (n=75)</c:v>
                </c:pt>
              </c:strCache>
            </c:strRef>
          </c:cat>
          <c:val>
            <c:numRef>
              <c:f>'[Data_Stacie_PPT_V2forLandscape.xlsx]Q2'!$B$5:$E$5</c:f>
              <c:numCache>
                <c:formatCode>0.0%</c:formatCode>
                <c:ptCount val="4"/>
                <c:pt idx="0">
                  <c:v>2.5999999999999999E-2</c:v>
                </c:pt>
                <c:pt idx="1">
                  <c:v>0.22700000000000001</c:v>
                </c:pt>
                <c:pt idx="2">
                  <c:v>0.10100000000000002</c:v>
                </c:pt>
                <c:pt idx="3">
                  <c:v>0.32000000000000023</c:v>
                </c:pt>
              </c:numCache>
            </c:numRef>
          </c:val>
        </c:ser>
        <c:dLbls>
          <c:showVal val="1"/>
        </c:dLbls>
        <c:overlap val="100"/>
        <c:axId val="72810880"/>
        <c:axId val="72812416"/>
      </c:barChart>
      <c:catAx>
        <c:axId val="72810880"/>
        <c:scaling>
          <c:orientation val="minMax"/>
        </c:scaling>
        <c:axPos val="l"/>
        <c:tickLblPos val="nextTo"/>
        <c:txPr>
          <a:bodyPr/>
          <a:lstStyle/>
          <a:p>
            <a:pPr>
              <a:defRPr sz="1600" b="1" baseline="0">
                <a:latin typeface="Times New Roman" pitchFamily="18" charset="0"/>
              </a:defRPr>
            </a:pPr>
            <a:endParaRPr lang="en-US"/>
          </a:p>
        </c:txPr>
        <c:crossAx val="72812416"/>
        <c:crosses val="autoZero"/>
        <c:auto val="1"/>
        <c:lblAlgn val="ctr"/>
        <c:lblOffset val="100"/>
      </c:catAx>
      <c:valAx>
        <c:axId val="72812416"/>
        <c:scaling>
          <c:orientation val="minMax"/>
          <c:max val="1"/>
        </c:scaling>
        <c:delete val="1"/>
        <c:axPos val="b"/>
        <c:majorGridlines>
          <c:spPr>
            <a:ln>
              <a:solidFill>
                <a:sysClr val="window" lastClr="FFFFFF">
                  <a:lumMod val="75000"/>
                </a:sysClr>
              </a:solidFill>
            </a:ln>
          </c:spPr>
        </c:majorGridlines>
        <c:numFmt formatCode="0.0%" sourceLinked="1"/>
        <c:tickLblPos val="none"/>
        <c:crossAx val="72810880"/>
        <c:crosses val="autoZero"/>
        <c:crossBetween val="between"/>
      </c:valAx>
    </c:plotArea>
    <c:legend>
      <c:legendPos val="r"/>
      <c:txPr>
        <a:bodyPr/>
        <a:lstStyle/>
        <a:p>
          <a:pPr>
            <a:defRPr sz="1200" b="1" baseline="0">
              <a:latin typeface="Times New Roman" pitchFamily="18" charset="0"/>
            </a:defRPr>
          </a:pPr>
          <a:endParaRPr lang="en-US"/>
        </a:p>
      </c:txPr>
    </c:legend>
    <c:plotVisOnly val="1"/>
    <c:dispBlanksAs val="gap"/>
  </c:chart>
  <c:externalData r:id="rId2"/>
</c:chartSpace>
</file>

<file path=ppt/charts/chart3.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barChart>
        <c:barDir val="bar"/>
        <c:grouping val="stacked"/>
        <c:ser>
          <c:idx val="0"/>
          <c:order val="0"/>
          <c:tx>
            <c:strRef>
              <c:f>'[Data_Stacie_PPT_V2forLandscape.xlsx]Q3'!$A$2</c:f>
              <c:strCache>
                <c:ptCount val="1"/>
                <c:pt idx="0">
                  <c:v>Yes</c:v>
                </c:pt>
              </c:strCache>
            </c:strRef>
          </c:tx>
          <c:spPr>
            <a:solidFill>
              <a:srgbClr val="006666"/>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'[Data_Stacie_PPT_V2forLandscape.xlsx]Q3'!$B$1:$E$1</c:f>
              <c:strCache>
                <c:ptCount val="4"/>
                <c:pt idx="0">
                  <c:v>2008 Administrator (n=77)</c:v>
                </c:pt>
                <c:pt idx="1">
                  <c:v>2010 Administrator (n=75)</c:v>
                </c:pt>
                <c:pt idx="2">
                  <c:v>2008 Staff (n=89)</c:v>
                </c:pt>
                <c:pt idx="3">
                  <c:v>2010 Staff (n=75)</c:v>
                </c:pt>
              </c:strCache>
            </c:strRef>
          </c:cat>
          <c:val>
            <c:numRef>
              <c:f>'[Data_Stacie_PPT_V2forLandscape.xlsx]Q3'!$B$2:$E$2</c:f>
              <c:numCache>
                <c:formatCode>0.0%</c:formatCode>
                <c:ptCount val="4"/>
                <c:pt idx="0">
                  <c:v>0.48100000000000021</c:v>
                </c:pt>
                <c:pt idx="1">
                  <c:v>0.56000000000000005</c:v>
                </c:pt>
                <c:pt idx="2">
                  <c:v>0.2920000000000002</c:v>
                </c:pt>
                <c:pt idx="3">
                  <c:v>0.32000000000000023</c:v>
                </c:pt>
              </c:numCache>
            </c:numRef>
          </c:val>
        </c:ser>
        <c:ser>
          <c:idx val="1"/>
          <c:order val="1"/>
          <c:tx>
            <c:strRef>
              <c:f>'[Data_Stacie_PPT_V2forLandscape.xlsx]Q3'!$A$3</c:f>
              <c:strCache>
                <c:ptCount val="1"/>
                <c:pt idx="0">
                  <c:v>Maybe</c:v>
                </c:pt>
              </c:strCache>
            </c:strRef>
          </c:tx>
          <c:spPr>
            <a:solidFill>
              <a:srgbClr val="CC9900">
                <a:alpha val="61176"/>
              </a:srgbClr>
            </a:solidFill>
          </c:spPr>
          <c:dLbls>
            <c:dLbl>
              <c:idx val="3"/>
              <c:delete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'[Data_Stacie_PPT_V2forLandscape.xlsx]Q3'!$B$1:$E$1</c:f>
              <c:strCache>
                <c:ptCount val="4"/>
                <c:pt idx="0">
                  <c:v>2008 Administrator (n=77)</c:v>
                </c:pt>
                <c:pt idx="1">
                  <c:v>2010 Administrator (n=75)</c:v>
                </c:pt>
                <c:pt idx="2">
                  <c:v>2008 Staff (n=89)</c:v>
                </c:pt>
                <c:pt idx="3">
                  <c:v>2010 Staff (n=75)</c:v>
                </c:pt>
              </c:strCache>
            </c:strRef>
          </c:cat>
          <c:val>
            <c:numRef>
              <c:f>'[Data_Stacie_PPT_V2forLandscape.xlsx]Q3'!$B$3:$E$3</c:f>
              <c:numCache>
                <c:formatCode>0.0%</c:formatCode>
                <c:ptCount val="4"/>
                <c:pt idx="0">
                  <c:v>9.1000000000000025E-2</c:v>
                </c:pt>
                <c:pt idx="1">
                  <c:v>9.3000000000000083E-2</c:v>
                </c:pt>
                <c:pt idx="2">
                  <c:v>0.21300000000000011</c:v>
                </c:pt>
                <c:pt idx="3">
                  <c:v>0</c:v>
                </c:pt>
              </c:numCache>
            </c:numRef>
          </c:val>
        </c:ser>
        <c:ser>
          <c:idx val="2"/>
          <c:order val="2"/>
          <c:tx>
            <c:strRef>
              <c:f>'[Data_Stacie_PPT_V2forLandscape.xlsx]Q3'!$A$4</c:f>
              <c:strCache>
                <c:ptCount val="1"/>
                <c:pt idx="0">
                  <c:v>No</c:v>
                </c:pt>
              </c:strCache>
            </c:strRef>
          </c:tx>
          <c:spPr>
            <a:solidFill>
              <a:srgbClr val="660066">
                <a:alpha val="65882"/>
              </a:srgbClr>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'[Data_Stacie_PPT_V2forLandscape.xlsx]Q3'!$B$1:$E$1</c:f>
              <c:strCache>
                <c:ptCount val="4"/>
                <c:pt idx="0">
                  <c:v>2008 Administrator (n=77)</c:v>
                </c:pt>
                <c:pt idx="1">
                  <c:v>2010 Administrator (n=75)</c:v>
                </c:pt>
                <c:pt idx="2">
                  <c:v>2008 Staff (n=89)</c:v>
                </c:pt>
                <c:pt idx="3">
                  <c:v>2010 Staff (n=75)</c:v>
                </c:pt>
              </c:strCache>
            </c:strRef>
          </c:cat>
          <c:val>
            <c:numRef>
              <c:f>'[Data_Stacie_PPT_V2forLandscape.xlsx]Q3'!$B$4:$E$4</c:f>
              <c:numCache>
                <c:formatCode>0.0%</c:formatCode>
                <c:ptCount val="4"/>
                <c:pt idx="0">
                  <c:v>0.36400000000000027</c:v>
                </c:pt>
                <c:pt idx="1">
                  <c:v>8.0000000000000043E-2</c:v>
                </c:pt>
                <c:pt idx="2">
                  <c:v>0.31500000000000022</c:v>
                </c:pt>
                <c:pt idx="3">
                  <c:v>0.10700000000000005</c:v>
                </c:pt>
              </c:numCache>
            </c:numRef>
          </c:val>
        </c:ser>
        <c:ser>
          <c:idx val="3"/>
          <c:order val="3"/>
          <c:tx>
            <c:strRef>
              <c:f>'[Data_Stacie_PPT_V2forLandscape.xlsx]Q3'!$A$5</c:f>
              <c:strCache>
                <c:ptCount val="1"/>
                <c:pt idx="0">
                  <c:v>Don't know</c:v>
                </c:pt>
              </c:strCache>
            </c:strRef>
          </c:tx>
          <c:spPr>
            <a:solidFill>
              <a:sysClr val="window" lastClr="FFFFFF">
                <a:lumMod val="50000"/>
              </a:sysClr>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'[Data_Stacie_PPT_V2forLandscape.xlsx]Q3'!$B$1:$E$1</c:f>
              <c:strCache>
                <c:ptCount val="4"/>
                <c:pt idx="0">
                  <c:v>2008 Administrator (n=77)</c:v>
                </c:pt>
                <c:pt idx="1">
                  <c:v>2010 Administrator (n=75)</c:v>
                </c:pt>
                <c:pt idx="2">
                  <c:v>2008 Staff (n=89)</c:v>
                </c:pt>
                <c:pt idx="3">
                  <c:v>2010 Staff (n=75)</c:v>
                </c:pt>
              </c:strCache>
            </c:strRef>
          </c:cat>
          <c:val>
            <c:numRef>
              <c:f>'[Data_Stacie_PPT_V2forLandscape.xlsx]Q3'!$B$5:$E$5</c:f>
              <c:numCache>
                <c:formatCode>0.0%</c:formatCode>
                <c:ptCount val="4"/>
                <c:pt idx="0">
                  <c:v>6.5000000000000002E-2</c:v>
                </c:pt>
                <c:pt idx="1">
                  <c:v>0.26700000000000002</c:v>
                </c:pt>
                <c:pt idx="2">
                  <c:v>0.1800000000000001</c:v>
                </c:pt>
                <c:pt idx="3">
                  <c:v>0.57299999999999995</c:v>
                </c:pt>
              </c:numCache>
            </c:numRef>
          </c:val>
        </c:ser>
        <c:dLbls>
          <c:showVal val="1"/>
        </c:dLbls>
        <c:overlap val="100"/>
        <c:axId val="72967680"/>
        <c:axId val="72969216"/>
      </c:barChart>
      <c:catAx>
        <c:axId val="72967680"/>
        <c:scaling>
          <c:orientation val="minMax"/>
        </c:scaling>
        <c:axPos val="l"/>
        <c:tickLblPos val="nextTo"/>
        <c:txPr>
          <a:bodyPr/>
          <a:lstStyle/>
          <a:p>
            <a:pPr>
              <a:defRPr sz="1600" b="1" baseline="0">
                <a:latin typeface="Times New Roman" pitchFamily="18" charset="0"/>
              </a:defRPr>
            </a:pPr>
            <a:endParaRPr lang="en-US"/>
          </a:p>
        </c:txPr>
        <c:crossAx val="72969216"/>
        <c:crosses val="autoZero"/>
        <c:auto val="1"/>
        <c:lblAlgn val="ctr"/>
        <c:lblOffset val="100"/>
      </c:catAx>
      <c:valAx>
        <c:axId val="72969216"/>
        <c:scaling>
          <c:orientation val="minMax"/>
          <c:max val="1"/>
        </c:scaling>
        <c:delete val="1"/>
        <c:axPos val="b"/>
        <c:majorGridlines>
          <c:spPr>
            <a:ln>
              <a:solidFill>
                <a:sysClr val="window" lastClr="FFFFFF">
                  <a:lumMod val="75000"/>
                </a:sysClr>
              </a:solidFill>
            </a:ln>
          </c:spPr>
        </c:majorGridlines>
        <c:numFmt formatCode="0.0%" sourceLinked="1"/>
        <c:tickLblPos val="none"/>
        <c:crossAx val="72967680"/>
        <c:crosses val="autoZero"/>
        <c:crossBetween val="between"/>
      </c:valAx>
    </c:plotArea>
    <c:legend>
      <c:legendPos val="r"/>
      <c:txPr>
        <a:bodyPr/>
        <a:lstStyle/>
        <a:p>
          <a:pPr>
            <a:defRPr sz="1200" b="1" baseline="0">
              <a:latin typeface="Times New Roman" pitchFamily="18" charset="0"/>
            </a:defRPr>
          </a:pPr>
          <a:endParaRPr lang="en-US"/>
        </a:p>
      </c:txPr>
    </c:legend>
    <c:plotVisOnly val="1"/>
    <c:dispBlanksAs val="gap"/>
  </c:chart>
  <c:externalData r:id="rId2"/>
</c:chartSpace>
</file>

<file path=ppt/charts/chart4.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barChart>
        <c:barDir val="bar"/>
        <c:grouping val="stacked"/>
        <c:ser>
          <c:idx val="0"/>
          <c:order val="0"/>
          <c:tx>
            <c:strRef>
              <c:f>'[Data_Stacie_PPT_V2forLandscape.xlsx]Q4'!$A$2</c:f>
              <c:strCache>
                <c:ptCount val="1"/>
                <c:pt idx="0">
                  <c:v>Yes</c:v>
                </c:pt>
              </c:strCache>
            </c:strRef>
          </c:tx>
          <c:spPr>
            <a:solidFill>
              <a:srgbClr val="006666"/>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'[Data_Stacie_PPT_V2forLandscape.xlsx]Q4'!$B$1:$E$1</c:f>
              <c:strCache>
                <c:ptCount val="4"/>
                <c:pt idx="0">
                  <c:v>2008 Administrator (n=77)</c:v>
                </c:pt>
                <c:pt idx="1">
                  <c:v>2010 Administrator (n=75)</c:v>
                </c:pt>
                <c:pt idx="2">
                  <c:v>2008 Staff (n=89)</c:v>
                </c:pt>
                <c:pt idx="3">
                  <c:v>2010 Staff (n=75)</c:v>
                </c:pt>
              </c:strCache>
            </c:strRef>
          </c:cat>
          <c:val>
            <c:numRef>
              <c:f>'[Data_Stacie_PPT_V2forLandscape.xlsx]Q4'!$B$2:$E$2</c:f>
              <c:numCache>
                <c:formatCode>0.0%</c:formatCode>
                <c:ptCount val="4"/>
                <c:pt idx="0">
                  <c:v>0.83100000000000041</c:v>
                </c:pt>
                <c:pt idx="1">
                  <c:v>0.42700000000000027</c:v>
                </c:pt>
                <c:pt idx="2">
                  <c:v>0.86500000000000044</c:v>
                </c:pt>
                <c:pt idx="3">
                  <c:v>0.22700000000000001</c:v>
                </c:pt>
              </c:numCache>
            </c:numRef>
          </c:val>
        </c:ser>
        <c:ser>
          <c:idx val="1"/>
          <c:order val="1"/>
          <c:tx>
            <c:strRef>
              <c:f>'[Data_Stacie_PPT_V2forLandscape.xlsx]Q4'!$A$3</c:f>
              <c:strCache>
                <c:ptCount val="1"/>
                <c:pt idx="0">
                  <c:v>Maybe</c:v>
                </c:pt>
              </c:strCache>
            </c:strRef>
          </c:tx>
          <c:spPr>
            <a:solidFill>
              <a:srgbClr val="CC9900">
                <a:alpha val="61176"/>
              </a:srgbClr>
            </a:solidFill>
          </c:spPr>
          <c:dLbls>
            <c:dLbl>
              <c:idx val="2"/>
              <c:layout>
                <c:manualLayout>
                  <c:x val="-1.38888888888889E-2"/>
                  <c:y val="-3.0864197530864209E-3"/>
                </c:manualLayout>
              </c:layout>
              <c:showVal val="1"/>
            </c:dLbl>
            <c:dLbl>
              <c:idx val="3"/>
              <c:delete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'[Data_Stacie_PPT_V2forLandscape.xlsx]Q4'!$B$1:$E$1</c:f>
              <c:strCache>
                <c:ptCount val="4"/>
                <c:pt idx="0">
                  <c:v>2008 Administrator (n=77)</c:v>
                </c:pt>
                <c:pt idx="1">
                  <c:v>2010 Administrator (n=75)</c:v>
                </c:pt>
                <c:pt idx="2">
                  <c:v>2008 Staff (n=89)</c:v>
                </c:pt>
                <c:pt idx="3">
                  <c:v>2010 Staff (n=75)</c:v>
                </c:pt>
              </c:strCache>
            </c:strRef>
          </c:cat>
          <c:val>
            <c:numRef>
              <c:f>'[Data_Stacie_PPT_V2forLandscape.xlsx]Q4'!$B$3:$E$3</c:f>
              <c:numCache>
                <c:formatCode>0.0%</c:formatCode>
                <c:ptCount val="4"/>
                <c:pt idx="0">
                  <c:v>3.9000000000000014E-2</c:v>
                </c:pt>
                <c:pt idx="1">
                  <c:v>1.2999999999999998E-2</c:v>
                </c:pt>
                <c:pt idx="2">
                  <c:v>4.5000000000000012E-2</c:v>
                </c:pt>
                <c:pt idx="3">
                  <c:v>0</c:v>
                </c:pt>
              </c:numCache>
            </c:numRef>
          </c:val>
        </c:ser>
        <c:ser>
          <c:idx val="2"/>
          <c:order val="2"/>
          <c:tx>
            <c:strRef>
              <c:f>'[Data_Stacie_PPT_V2forLandscape.xlsx]Q4'!$A$4</c:f>
              <c:strCache>
                <c:ptCount val="1"/>
                <c:pt idx="0">
                  <c:v>No</c:v>
                </c:pt>
              </c:strCache>
            </c:strRef>
          </c:tx>
          <c:spPr>
            <a:solidFill>
              <a:srgbClr val="660066">
                <a:alpha val="65882"/>
              </a:srgbClr>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'[Data_Stacie_PPT_V2forLandscape.xlsx]Q4'!$B$1:$E$1</c:f>
              <c:strCache>
                <c:ptCount val="4"/>
                <c:pt idx="0">
                  <c:v>2008 Administrator (n=77)</c:v>
                </c:pt>
                <c:pt idx="1">
                  <c:v>2010 Administrator (n=75)</c:v>
                </c:pt>
                <c:pt idx="2">
                  <c:v>2008 Staff (n=89)</c:v>
                </c:pt>
                <c:pt idx="3">
                  <c:v>2010 Staff (n=75)</c:v>
                </c:pt>
              </c:strCache>
            </c:strRef>
          </c:cat>
          <c:val>
            <c:numRef>
              <c:f>'[Data_Stacie_PPT_V2forLandscape.xlsx]Q4'!$B$4:$E$4</c:f>
              <c:numCache>
                <c:formatCode>0.0%</c:formatCode>
                <c:ptCount val="4"/>
                <c:pt idx="0">
                  <c:v>0.13</c:v>
                </c:pt>
                <c:pt idx="1">
                  <c:v>0.21300000000000011</c:v>
                </c:pt>
                <c:pt idx="2">
                  <c:v>7.9000000000000056E-2</c:v>
                </c:pt>
                <c:pt idx="3">
                  <c:v>0.21300000000000011</c:v>
                </c:pt>
              </c:numCache>
            </c:numRef>
          </c:val>
        </c:ser>
        <c:ser>
          <c:idx val="3"/>
          <c:order val="3"/>
          <c:tx>
            <c:strRef>
              <c:f>'[Data_Stacie_PPT_V2forLandscape.xlsx]Q4'!$A$5</c:f>
              <c:strCache>
                <c:ptCount val="1"/>
                <c:pt idx="0">
                  <c:v>Don't know</c:v>
                </c:pt>
              </c:strCache>
            </c:strRef>
          </c:tx>
          <c:spPr>
            <a:solidFill>
              <a:sysClr val="window" lastClr="FFFFFF">
                <a:lumMod val="50000"/>
              </a:sysClr>
            </a:solidFill>
          </c:spPr>
          <c:dLbls>
            <c:dLbl>
              <c:idx val="0"/>
              <c:delete val="1"/>
            </c:dLbl>
            <c:dLbl>
              <c:idx val="2"/>
              <c:layout>
                <c:manualLayout>
                  <c:x val="-1.6975430154563903E-2"/>
                  <c:y val="0.10493827160493827"/>
                </c:manualLayout>
              </c:layout>
              <c:spPr/>
              <c:txPr>
                <a:bodyPr/>
                <a:lstStyle/>
                <a:p>
                  <a:pPr>
                    <a:defRPr sz="1200" b="1" baseline="0">
                      <a:solidFill>
                        <a:schemeClr val="tx1"/>
                      </a:solidFill>
                      <a:latin typeface="Times New Roman" pitchFamily="18" charset="0"/>
                    </a:defRPr>
                  </a:pPr>
                  <a:endParaRPr lang="en-US"/>
                </a:p>
              </c:txPr>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'[Data_Stacie_PPT_V2forLandscape.xlsx]Q4'!$B$1:$E$1</c:f>
              <c:strCache>
                <c:ptCount val="4"/>
                <c:pt idx="0">
                  <c:v>2008 Administrator (n=77)</c:v>
                </c:pt>
                <c:pt idx="1">
                  <c:v>2010 Administrator (n=75)</c:v>
                </c:pt>
                <c:pt idx="2">
                  <c:v>2008 Staff (n=89)</c:v>
                </c:pt>
                <c:pt idx="3">
                  <c:v>2010 Staff (n=75)</c:v>
                </c:pt>
              </c:strCache>
            </c:strRef>
          </c:cat>
          <c:val>
            <c:numRef>
              <c:f>'[Data_Stacie_PPT_V2forLandscape.xlsx]Q4'!$B$5:$E$5</c:f>
              <c:numCache>
                <c:formatCode>0.0%</c:formatCode>
                <c:ptCount val="4"/>
                <c:pt idx="0">
                  <c:v>0</c:v>
                </c:pt>
                <c:pt idx="1">
                  <c:v>0.3470000000000002</c:v>
                </c:pt>
                <c:pt idx="2">
                  <c:v>1.0999999999999998E-2</c:v>
                </c:pt>
                <c:pt idx="3">
                  <c:v>0.56000000000000005</c:v>
                </c:pt>
              </c:numCache>
            </c:numRef>
          </c:val>
        </c:ser>
        <c:dLbls>
          <c:showVal val="1"/>
        </c:dLbls>
        <c:overlap val="100"/>
        <c:axId val="73134080"/>
        <c:axId val="73135616"/>
      </c:barChart>
      <c:catAx>
        <c:axId val="73134080"/>
        <c:scaling>
          <c:orientation val="minMax"/>
        </c:scaling>
        <c:axPos val="l"/>
        <c:tickLblPos val="nextTo"/>
        <c:txPr>
          <a:bodyPr/>
          <a:lstStyle/>
          <a:p>
            <a:pPr>
              <a:defRPr sz="1600" b="1" baseline="0">
                <a:latin typeface="Times New Roman" pitchFamily="18" charset="0"/>
              </a:defRPr>
            </a:pPr>
            <a:endParaRPr lang="en-US"/>
          </a:p>
        </c:txPr>
        <c:crossAx val="73135616"/>
        <c:crosses val="autoZero"/>
        <c:auto val="1"/>
        <c:lblAlgn val="ctr"/>
        <c:lblOffset val="100"/>
      </c:catAx>
      <c:valAx>
        <c:axId val="73135616"/>
        <c:scaling>
          <c:orientation val="minMax"/>
          <c:max val="1"/>
        </c:scaling>
        <c:delete val="1"/>
        <c:axPos val="b"/>
        <c:majorGridlines>
          <c:spPr>
            <a:ln>
              <a:solidFill>
                <a:sysClr val="window" lastClr="FFFFFF">
                  <a:lumMod val="75000"/>
                </a:sysClr>
              </a:solidFill>
            </a:ln>
          </c:spPr>
        </c:majorGridlines>
        <c:numFmt formatCode="0.0%" sourceLinked="1"/>
        <c:tickLblPos val="none"/>
        <c:crossAx val="73134080"/>
        <c:crosses val="autoZero"/>
        <c:crossBetween val="between"/>
      </c:valAx>
    </c:plotArea>
    <c:legend>
      <c:legendPos val="r"/>
      <c:txPr>
        <a:bodyPr/>
        <a:lstStyle/>
        <a:p>
          <a:pPr>
            <a:defRPr sz="1200" b="1" baseline="0">
              <a:latin typeface="Times New Roman" pitchFamily="18" charset="0"/>
            </a:defRPr>
          </a:pPr>
          <a:endParaRPr lang="en-US"/>
        </a:p>
      </c:txPr>
    </c:legend>
    <c:plotVisOnly val="1"/>
    <c:dispBlanksAs val="gap"/>
  </c:chart>
  <c:externalData r:id="rId2"/>
  <c:userShapes r:id="rId3"/>
</c:chartSpace>
</file>

<file path=ppt/charts/chart5.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manualLayout>
          <c:layoutTarget val="inner"/>
          <c:xMode val="edge"/>
          <c:yMode val="edge"/>
          <c:x val="0.22860333430543411"/>
          <c:y val="3.7037037037037056E-2"/>
          <c:w val="0.63438113638573002"/>
          <c:h val="0.9320987654320988"/>
        </c:manualLayout>
      </c:layout>
      <c:barChart>
        <c:barDir val="bar"/>
        <c:grouping val="stacked"/>
        <c:ser>
          <c:idx val="0"/>
          <c:order val="0"/>
          <c:tx>
            <c:strRef>
              <c:f>'[Data_Stacie_PPT_V2forLandscape.xlsx]Q5'!$A$2</c:f>
              <c:strCache>
                <c:ptCount val="1"/>
                <c:pt idx="0">
                  <c:v>Yes</c:v>
                </c:pt>
              </c:strCache>
            </c:strRef>
          </c:tx>
          <c:spPr>
            <a:solidFill>
              <a:srgbClr val="006666"/>
            </a:solidFill>
          </c:spPr>
          <c:dLbls>
            <c:txPr>
              <a:bodyPr/>
              <a:lstStyle/>
              <a:p>
                <a:pPr>
                  <a:defRPr b="1">
                    <a:solidFill>
                      <a:schemeClr val="bg1"/>
                    </a:solidFill>
                  </a:defRPr>
                </a:pPr>
                <a:endParaRPr lang="en-US"/>
              </a:p>
            </c:txPr>
            <c:showVal val="1"/>
          </c:dLbls>
          <c:cat>
            <c:strRef>
              <c:f>'[Data_Stacie_PPT_V2forLandscape.xlsx]Q5'!$B$1:$E$1</c:f>
              <c:strCache>
                <c:ptCount val="4"/>
                <c:pt idx="0">
                  <c:v>2008 Administrator (n=77)</c:v>
                </c:pt>
                <c:pt idx="1">
                  <c:v>2010 Administrator (n=75)</c:v>
                </c:pt>
                <c:pt idx="2">
                  <c:v>2008 Staff (n=89)</c:v>
                </c:pt>
                <c:pt idx="3">
                  <c:v>2010 Staff (n=75)</c:v>
                </c:pt>
              </c:strCache>
            </c:strRef>
          </c:cat>
          <c:val>
            <c:numRef>
              <c:f>'[Data_Stacie_PPT_V2forLandscape.xlsx]Q5'!$B$2:$E$2</c:f>
              <c:numCache>
                <c:formatCode>0.0%</c:formatCode>
                <c:ptCount val="4"/>
                <c:pt idx="0">
                  <c:v>0.64900000000000047</c:v>
                </c:pt>
                <c:pt idx="1">
                  <c:v>0.6670000000000007</c:v>
                </c:pt>
                <c:pt idx="2">
                  <c:v>0.4160000000000002</c:v>
                </c:pt>
                <c:pt idx="3">
                  <c:v>0.45300000000000001</c:v>
                </c:pt>
              </c:numCache>
            </c:numRef>
          </c:val>
        </c:ser>
        <c:ser>
          <c:idx val="1"/>
          <c:order val="1"/>
          <c:tx>
            <c:strRef>
              <c:f>'[Data_Stacie_PPT_V2forLandscape.xlsx]Q5'!$A$3</c:f>
              <c:strCache>
                <c:ptCount val="1"/>
                <c:pt idx="0">
                  <c:v>Maybe</c:v>
                </c:pt>
              </c:strCache>
            </c:strRef>
          </c:tx>
          <c:spPr>
            <a:solidFill>
              <a:srgbClr val="CC9900">
                <a:alpha val="61176"/>
              </a:srgbClr>
            </a:solidFill>
          </c:spPr>
          <c:dLbls>
            <c:dLbl>
              <c:idx val="1"/>
              <c:layout>
                <c:manualLayout>
                  <c:x val="-7.7160493827160568E-3"/>
                  <c:y val="0"/>
                </c:manualLayout>
              </c:layout>
              <c:showVal val="1"/>
            </c:dLbl>
            <c:dLbl>
              <c:idx val="3"/>
              <c:layout>
                <c:manualLayout>
                  <c:x val="-6.1728395061728392E-3"/>
                  <c:y val="0"/>
                </c:manualLayout>
              </c:layout>
              <c:showVal val="1"/>
            </c:dLbl>
            <c:txPr>
              <a:bodyPr/>
              <a:lstStyle/>
              <a:p>
                <a:pPr>
                  <a:defRPr b="1">
                    <a:solidFill>
                      <a:schemeClr val="bg1"/>
                    </a:solidFill>
                  </a:defRPr>
                </a:pPr>
                <a:endParaRPr lang="en-US"/>
              </a:p>
            </c:txPr>
            <c:showVal val="1"/>
          </c:dLbls>
          <c:cat>
            <c:strRef>
              <c:f>'[Data_Stacie_PPT_V2forLandscape.xlsx]Q5'!$B$1:$E$1</c:f>
              <c:strCache>
                <c:ptCount val="4"/>
                <c:pt idx="0">
                  <c:v>2008 Administrator (n=77)</c:v>
                </c:pt>
                <c:pt idx="1">
                  <c:v>2010 Administrator (n=75)</c:v>
                </c:pt>
                <c:pt idx="2">
                  <c:v>2008 Staff (n=89)</c:v>
                </c:pt>
                <c:pt idx="3">
                  <c:v>2010 Staff (n=75)</c:v>
                </c:pt>
              </c:strCache>
            </c:strRef>
          </c:cat>
          <c:val>
            <c:numRef>
              <c:f>'[Data_Stacie_PPT_V2forLandscape.xlsx]Q5'!$B$3:$E$3</c:f>
              <c:numCache>
                <c:formatCode>0.0%</c:formatCode>
                <c:ptCount val="4"/>
                <c:pt idx="0">
                  <c:v>0.23400000000000001</c:v>
                </c:pt>
                <c:pt idx="1">
                  <c:v>4.0000000000000022E-2</c:v>
                </c:pt>
                <c:pt idx="2">
                  <c:v>0.27</c:v>
                </c:pt>
                <c:pt idx="3">
                  <c:v>2.7000000000000017E-2</c:v>
                </c:pt>
              </c:numCache>
            </c:numRef>
          </c:val>
        </c:ser>
        <c:ser>
          <c:idx val="2"/>
          <c:order val="2"/>
          <c:tx>
            <c:strRef>
              <c:f>'[Data_Stacie_PPT_V2forLandscape.xlsx]Q5'!$A$4</c:f>
              <c:strCache>
                <c:ptCount val="1"/>
                <c:pt idx="0">
                  <c:v>No</c:v>
                </c:pt>
              </c:strCache>
            </c:strRef>
          </c:tx>
          <c:spPr>
            <a:solidFill>
              <a:srgbClr val="660066">
                <a:alpha val="65882"/>
              </a:srgbClr>
            </a:solidFill>
          </c:spPr>
          <c:dLbls>
            <c:dLbl>
              <c:idx val="1"/>
              <c:layout>
                <c:manualLayout>
                  <c:x val="1.5432098765432107E-2"/>
                  <c:y val="0"/>
                </c:manualLayout>
              </c:layout>
              <c:showVal val="1"/>
            </c:dLbl>
            <c:dLbl>
              <c:idx val="3"/>
              <c:layout>
                <c:manualLayout>
                  <c:x val="1.0802469135802479E-2"/>
                  <c:y val="0"/>
                </c:manualLayout>
              </c:layout>
              <c:showVal val="1"/>
            </c:dLbl>
            <c:txPr>
              <a:bodyPr/>
              <a:lstStyle/>
              <a:p>
                <a:pPr>
                  <a:defRPr b="1">
                    <a:solidFill>
                      <a:schemeClr val="bg1"/>
                    </a:solidFill>
                  </a:defRPr>
                </a:pPr>
                <a:endParaRPr lang="en-US"/>
              </a:p>
            </c:txPr>
            <c:showVal val="1"/>
          </c:dLbls>
          <c:cat>
            <c:strRef>
              <c:f>'[Data_Stacie_PPT_V2forLandscape.xlsx]Q5'!$B$1:$E$1</c:f>
              <c:strCache>
                <c:ptCount val="4"/>
                <c:pt idx="0">
                  <c:v>2008 Administrator (n=77)</c:v>
                </c:pt>
                <c:pt idx="1">
                  <c:v>2010 Administrator (n=75)</c:v>
                </c:pt>
                <c:pt idx="2">
                  <c:v>2008 Staff (n=89)</c:v>
                </c:pt>
                <c:pt idx="3">
                  <c:v>2010 Staff (n=75)</c:v>
                </c:pt>
              </c:strCache>
            </c:strRef>
          </c:cat>
          <c:val>
            <c:numRef>
              <c:f>'[Data_Stacie_PPT_V2forLandscape.xlsx]Q5'!$B$4:$E$4</c:f>
              <c:numCache>
                <c:formatCode>0.0%</c:formatCode>
                <c:ptCount val="4"/>
                <c:pt idx="0">
                  <c:v>7.8000000000000014E-2</c:v>
                </c:pt>
                <c:pt idx="1">
                  <c:v>4.0000000000000022E-2</c:v>
                </c:pt>
                <c:pt idx="2">
                  <c:v>0.1460000000000001</c:v>
                </c:pt>
                <c:pt idx="3">
                  <c:v>6.7000000000000004E-2</c:v>
                </c:pt>
              </c:numCache>
            </c:numRef>
          </c:val>
        </c:ser>
        <c:ser>
          <c:idx val="3"/>
          <c:order val="3"/>
          <c:tx>
            <c:strRef>
              <c:f>'[Data_Stacie_PPT_V2forLandscape.xlsx]Q5'!$A$5</c:f>
              <c:strCache>
                <c:ptCount val="1"/>
                <c:pt idx="0">
                  <c:v>Don't know</c:v>
                </c:pt>
              </c:strCache>
            </c:strRef>
          </c:tx>
          <c:spPr>
            <a:solidFill>
              <a:sysClr val="window" lastClr="FFFFFF">
                <a:lumMod val="50000"/>
              </a:sysClr>
            </a:solidFill>
          </c:spPr>
          <c:dLbls>
            <c:dLbl>
              <c:idx val="0"/>
              <c:layout>
                <c:manualLayout>
                  <c:x val="-6.1728395061727264E-3"/>
                  <c:y val="8.3333333333333467E-2"/>
                </c:manualLayout>
              </c:layout>
              <c:showVal val="1"/>
            </c:dLbl>
            <c:txPr>
              <a:bodyPr/>
              <a:lstStyle/>
              <a:p>
                <a:pPr>
                  <a:defRPr b="1">
                    <a:solidFill>
                      <a:schemeClr val="bg1"/>
                    </a:solidFill>
                  </a:defRPr>
                </a:pPr>
                <a:endParaRPr lang="en-US"/>
              </a:p>
            </c:txPr>
            <c:showVal val="1"/>
          </c:dLbls>
          <c:cat>
            <c:strRef>
              <c:f>'[Data_Stacie_PPT_V2forLandscape.xlsx]Q5'!$B$1:$E$1</c:f>
              <c:strCache>
                <c:ptCount val="4"/>
                <c:pt idx="0">
                  <c:v>2008 Administrator (n=77)</c:v>
                </c:pt>
                <c:pt idx="1">
                  <c:v>2010 Administrator (n=75)</c:v>
                </c:pt>
                <c:pt idx="2">
                  <c:v>2008 Staff (n=89)</c:v>
                </c:pt>
                <c:pt idx="3">
                  <c:v>2010 Staff (n=75)</c:v>
                </c:pt>
              </c:strCache>
            </c:strRef>
          </c:cat>
          <c:val>
            <c:numRef>
              <c:f>'[Data_Stacie_PPT_V2forLandscape.xlsx]Q5'!$B$5:$E$5</c:f>
              <c:numCache>
                <c:formatCode>0.0%</c:formatCode>
                <c:ptCount val="4"/>
                <c:pt idx="0">
                  <c:v>3.9000000000000014E-2</c:v>
                </c:pt>
                <c:pt idx="1">
                  <c:v>0.253</c:v>
                </c:pt>
                <c:pt idx="2">
                  <c:v>0.16900000000000001</c:v>
                </c:pt>
                <c:pt idx="3">
                  <c:v>0.45300000000000001</c:v>
                </c:pt>
              </c:numCache>
            </c:numRef>
          </c:val>
        </c:ser>
        <c:dLbls>
          <c:showVal val="1"/>
        </c:dLbls>
        <c:overlap val="100"/>
        <c:axId val="33007104"/>
        <c:axId val="33008640"/>
      </c:barChart>
      <c:catAx>
        <c:axId val="33007104"/>
        <c:scaling>
          <c:orientation val="minMax"/>
        </c:scaling>
        <c:axPos val="l"/>
        <c:tickLblPos val="nextTo"/>
        <c:txPr>
          <a:bodyPr/>
          <a:lstStyle/>
          <a:p>
            <a:pPr>
              <a:defRPr sz="1400" b="1"/>
            </a:pPr>
            <a:endParaRPr lang="en-US"/>
          </a:p>
        </c:txPr>
        <c:crossAx val="33008640"/>
        <c:crosses val="autoZero"/>
        <c:auto val="1"/>
        <c:lblAlgn val="ctr"/>
        <c:lblOffset val="100"/>
      </c:catAx>
      <c:valAx>
        <c:axId val="33008640"/>
        <c:scaling>
          <c:orientation val="minMax"/>
          <c:max val="1"/>
        </c:scaling>
        <c:delete val="1"/>
        <c:axPos val="b"/>
        <c:majorGridlines>
          <c:spPr>
            <a:ln>
              <a:solidFill>
                <a:sysClr val="window" lastClr="FFFFFF">
                  <a:lumMod val="75000"/>
                </a:sysClr>
              </a:solidFill>
            </a:ln>
          </c:spPr>
        </c:majorGridlines>
        <c:numFmt formatCode="0.0%" sourceLinked="1"/>
        <c:tickLblPos val="none"/>
        <c:crossAx val="33007104"/>
        <c:crosses val="autoZero"/>
        <c:crossBetween val="between"/>
      </c:valAx>
    </c:plotArea>
    <c:legend>
      <c:legendPos val="r"/>
      <c:txPr>
        <a:bodyPr/>
        <a:lstStyle/>
        <a:p>
          <a:pPr>
            <a:defRPr b="1"/>
          </a:pPr>
          <a:endParaRPr lang="en-US"/>
        </a:p>
      </c:txPr>
    </c:legend>
    <c:plotVisOnly val="1"/>
    <c:dispBlanksAs val="gap"/>
  </c:chart>
  <c:txPr>
    <a:bodyPr/>
    <a:lstStyle/>
    <a:p>
      <a:pPr>
        <a:defRPr>
          <a:latin typeface="Times New Roman" pitchFamily="18" charset="0"/>
          <a:cs typeface="Times New Roman" pitchFamily="18" charset="0"/>
        </a:defRPr>
      </a:pPr>
      <a:endParaRPr lang="en-US"/>
    </a:p>
  </c:txPr>
  <c:externalData r:id="rId2"/>
  <c:userShapes r:id="rId3"/>
</c:chartSpace>
</file>

<file path=ppt/charts/chart6.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barChart>
        <c:barDir val="bar"/>
        <c:grouping val="stacked"/>
        <c:ser>
          <c:idx val="0"/>
          <c:order val="0"/>
          <c:tx>
            <c:strRef>
              <c:f>'[Data_Stacie_PPT_V2forLandscape.xlsx]Q6'!$A$2</c:f>
              <c:strCache>
                <c:ptCount val="1"/>
                <c:pt idx="0">
                  <c:v>Yes</c:v>
                </c:pt>
              </c:strCache>
            </c:strRef>
          </c:tx>
          <c:spPr>
            <a:solidFill>
              <a:srgbClr val="006666"/>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'[Data_Stacie_PPT_V2forLandscape.xlsx]Q6'!$B$1:$E$1</c:f>
              <c:strCache>
                <c:ptCount val="4"/>
                <c:pt idx="0">
                  <c:v>2008 Administrator (n=77)</c:v>
                </c:pt>
                <c:pt idx="1">
                  <c:v>2010 Administrator (n=75)</c:v>
                </c:pt>
                <c:pt idx="2">
                  <c:v>2008 Staff (n=89)</c:v>
                </c:pt>
                <c:pt idx="3">
                  <c:v>2010 Staff (n=75)</c:v>
                </c:pt>
              </c:strCache>
            </c:strRef>
          </c:cat>
          <c:val>
            <c:numRef>
              <c:f>'[Data_Stacie_PPT_V2forLandscape.xlsx]Q6'!$B$2:$E$2</c:f>
              <c:numCache>
                <c:formatCode>0.0%</c:formatCode>
                <c:ptCount val="4"/>
                <c:pt idx="0">
                  <c:v>0.63600000000000045</c:v>
                </c:pt>
                <c:pt idx="1">
                  <c:v>0.52</c:v>
                </c:pt>
                <c:pt idx="2">
                  <c:v>0.3480000000000002</c:v>
                </c:pt>
                <c:pt idx="3">
                  <c:v>0.52</c:v>
                </c:pt>
              </c:numCache>
            </c:numRef>
          </c:val>
        </c:ser>
        <c:ser>
          <c:idx val="1"/>
          <c:order val="1"/>
          <c:tx>
            <c:strRef>
              <c:f>'[Data_Stacie_PPT_V2forLandscape.xlsx]Q6'!$A$3</c:f>
              <c:strCache>
                <c:ptCount val="1"/>
                <c:pt idx="0">
                  <c:v>Maybe</c:v>
                </c:pt>
              </c:strCache>
            </c:strRef>
          </c:tx>
          <c:spPr>
            <a:solidFill>
              <a:srgbClr val="CC9900">
                <a:alpha val="61176"/>
              </a:srgbClr>
            </a:solidFill>
          </c:spPr>
          <c:dLbls>
            <c:dLbl>
              <c:idx val="3"/>
              <c:layout>
                <c:manualLayout>
                  <c:x val="-1.0802469135802479E-2"/>
                  <c:y val="0"/>
                </c:manualLayout>
              </c:layout>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'[Data_Stacie_PPT_V2forLandscape.xlsx]Q6'!$B$1:$E$1</c:f>
              <c:strCache>
                <c:ptCount val="4"/>
                <c:pt idx="0">
                  <c:v>2008 Administrator (n=77)</c:v>
                </c:pt>
                <c:pt idx="1">
                  <c:v>2010 Administrator (n=75)</c:v>
                </c:pt>
                <c:pt idx="2">
                  <c:v>2008 Staff (n=89)</c:v>
                </c:pt>
                <c:pt idx="3">
                  <c:v>2010 Staff (n=75)</c:v>
                </c:pt>
              </c:strCache>
            </c:strRef>
          </c:cat>
          <c:val>
            <c:numRef>
              <c:f>'[Data_Stacie_PPT_V2forLandscape.xlsx]Q6'!$B$3:$E$3</c:f>
              <c:numCache>
                <c:formatCode>0.0%</c:formatCode>
                <c:ptCount val="4"/>
                <c:pt idx="0">
                  <c:v>0.29900000000000027</c:v>
                </c:pt>
                <c:pt idx="1">
                  <c:v>0.18700000000000011</c:v>
                </c:pt>
                <c:pt idx="2">
                  <c:v>0.4160000000000002</c:v>
                </c:pt>
                <c:pt idx="3">
                  <c:v>1.2999999999999998E-2</c:v>
                </c:pt>
              </c:numCache>
            </c:numRef>
          </c:val>
        </c:ser>
        <c:ser>
          <c:idx val="2"/>
          <c:order val="2"/>
          <c:tx>
            <c:strRef>
              <c:f>'[Data_Stacie_PPT_V2forLandscape.xlsx]Q6'!$A$4</c:f>
              <c:strCache>
                <c:ptCount val="1"/>
                <c:pt idx="0">
                  <c:v>No</c:v>
                </c:pt>
              </c:strCache>
            </c:strRef>
          </c:tx>
          <c:spPr>
            <a:solidFill>
              <a:srgbClr val="660066">
                <a:alpha val="65882"/>
              </a:srgbClr>
            </a:solidFill>
          </c:spPr>
          <c:dLbls>
            <c:dLbl>
              <c:idx val="3"/>
              <c:layout>
                <c:manualLayout>
                  <c:x val="2.1604938271604965E-2"/>
                  <c:y val="0"/>
                </c:manualLayout>
              </c:layout>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'[Data_Stacie_PPT_V2forLandscape.xlsx]Q6'!$B$1:$E$1</c:f>
              <c:strCache>
                <c:ptCount val="4"/>
                <c:pt idx="0">
                  <c:v>2008 Administrator (n=77)</c:v>
                </c:pt>
                <c:pt idx="1">
                  <c:v>2010 Administrator (n=75)</c:v>
                </c:pt>
                <c:pt idx="2">
                  <c:v>2008 Staff (n=89)</c:v>
                </c:pt>
                <c:pt idx="3">
                  <c:v>2010 Staff (n=75)</c:v>
                </c:pt>
              </c:strCache>
            </c:strRef>
          </c:cat>
          <c:val>
            <c:numRef>
              <c:f>'[Data_Stacie_PPT_V2forLandscape.xlsx]Q6'!$B$4:$E$4</c:f>
              <c:numCache>
                <c:formatCode>0.0%</c:formatCode>
                <c:ptCount val="4"/>
                <c:pt idx="0">
                  <c:v>5.1999999999999998E-2</c:v>
                </c:pt>
                <c:pt idx="1">
                  <c:v>2.7000000000000017E-2</c:v>
                </c:pt>
                <c:pt idx="2">
                  <c:v>5.6000000000000001E-2</c:v>
                </c:pt>
                <c:pt idx="3">
                  <c:v>4.0000000000000022E-2</c:v>
                </c:pt>
              </c:numCache>
            </c:numRef>
          </c:val>
        </c:ser>
        <c:ser>
          <c:idx val="3"/>
          <c:order val="3"/>
          <c:tx>
            <c:strRef>
              <c:f>'[Data_Stacie_PPT_V2forLandscape.xlsx]Q6'!$A$5</c:f>
              <c:strCache>
                <c:ptCount val="1"/>
                <c:pt idx="0">
                  <c:v>Don't know</c:v>
                </c:pt>
              </c:strCache>
            </c:strRef>
          </c:tx>
          <c:spPr>
            <a:solidFill>
              <a:sysClr val="window" lastClr="FFFFFF">
                <a:lumMod val="50000"/>
              </a:sysClr>
            </a:solidFill>
          </c:spPr>
          <c:dLbls>
            <c:dLbl>
              <c:idx val="0"/>
              <c:layout>
                <c:manualLayout>
                  <c:x val="-6.1728395061728392E-3"/>
                  <c:y val="8.0246913580247048E-2"/>
                </c:manualLayout>
              </c:layout>
              <c:spPr/>
              <c:txPr>
                <a:bodyPr/>
                <a:lstStyle/>
                <a:p>
                  <a:pPr>
                    <a:defRPr sz="1200" b="1" baseline="0">
                      <a:solidFill>
                        <a:schemeClr val="tx1"/>
                      </a:solidFill>
                      <a:latin typeface="Times New Roman" pitchFamily="18" charset="0"/>
                    </a:defRPr>
                  </a:pPr>
                  <a:endParaRPr lang="en-US"/>
                </a:p>
              </c:txPr>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'[Data_Stacie_PPT_V2forLandscape.xlsx]Q6'!$B$1:$E$1</c:f>
              <c:strCache>
                <c:ptCount val="4"/>
                <c:pt idx="0">
                  <c:v>2008 Administrator (n=77)</c:v>
                </c:pt>
                <c:pt idx="1">
                  <c:v>2010 Administrator (n=75)</c:v>
                </c:pt>
                <c:pt idx="2">
                  <c:v>2008 Staff (n=89)</c:v>
                </c:pt>
                <c:pt idx="3">
                  <c:v>2010 Staff (n=75)</c:v>
                </c:pt>
              </c:strCache>
            </c:strRef>
          </c:cat>
          <c:val>
            <c:numRef>
              <c:f>'[Data_Stacie_PPT_V2forLandscape.xlsx]Q6'!$B$5:$E$5</c:f>
              <c:numCache>
                <c:formatCode>0.0%</c:formatCode>
                <c:ptCount val="4"/>
                <c:pt idx="0">
                  <c:v>1.2999999999999998E-2</c:v>
                </c:pt>
                <c:pt idx="1">
                  <c:v>0.26700000000000002</c:v>
                </c:pt>
                <c:pt idx="2">
                  <c:v>0.1800000000000001</c:v>
                </c:pt>
                <c:pt idx="3">
                  <c:v>0.42700000000000027</c:v>
                </c:pt>
              </c:numCache>
            </c:numRef>
          </c:val>
        </c:ser>
        <c:dLbls>
          <c:showVal val="1"/>
        </c:dLbls>
        <c:overlap val="100"/>
        <c:axId val="69991808"/>
        <c:axId val="33043584"/>
      </c:barChart>
      <c:catAx>
        <c:axId val="69991808"/>
        <c:scaling>
          <c:orientation val="minMax"/>
        </c:scaling>
        <c:axPos val="l"/>
        <c:tickLblPos val="nextTo"/>
        <c:txPr>
          <a:bodyPr/>
          <a:lstStyle/>
          <a:p>
            <a:pPr>
              <a:defRPr sz="1600" b="1" baseline="0">
                <a:latin typeface="Times New Roman" pitchFamily="18" charset="0"/>
              </a:defRPr>
            </a:pPr>
            <a:endParaRPr lang="en-US"/>
          </a:p>
        </c:txPr>
        <c:crossAx val="33043584"/>
        <c:crosses val="autoZero"/>
        <c:auto val="1"/>
        <c:lblAlgn val="ctr"/>
        <c:lblOffset val="100"/>
      </c:catAx>
      <c:valAx>
        <c:axId val="33043584"/>
        <c:scaling>
          <c:orientation val="minMax"/>
          <c:max val="1"/>
        </c:scaling>
        <c:delete val="1"/>
        <c:axPos val="b"/>
        <c:majorGridlines>
          <c:spPr>
            <a:ln>
              <a:solidFill>
                <a:sysClr val="window" lastClr="FFFFFF">
                  <a:lumMod val="75000"/>
                </a:sysClr>
              </a:solidFill>
            </a:ln>
          </c:spPr>
        </c:majorGridlines>
        <c:numFmt formatCode="0.0%" sourceLinked="1"/>
        <c:tickLblPos val="none"/>
        <c:crossAx val="69991808"/>
        <c:crosses val="autoZero"/>
        <c:crossBetween val="between"/>
      </c:valAx>
    </c:plotArea>
    <c:legend>
      <c:legendPos val="r"/>
      <c:txPr>
        <a:bodyPr/>
        <a:lstStyle/>
        <a:p>
          <a:pPr>
            <a:defRPr sz="1200" b="1" baseline="0">
              <a:latin typeface="Times New Roman" pitchFamily="18" charset="0"/>
            </a:defRPr>
          </a:pPr>
          <a:endParaRPr lang="en-US"/>
        </a:p>
      </c:txPr>
    </c:legend>
    <c:plotVisOnly val="1"/>
    <c:dispBlanksAs val="gap"/>
  </c:chart>
  <c:externalData r:id="rId2"/>
  <c:userShapes r:id="rId3"/>
</c:chartSpace>
</file>

<file path=ppt/charts/chart7.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barChart>
        <c:barDir val="bar"/>
        <c:grouping val="stacked"/>
        <c:ser>
          <c:idx val="0"/>
          <c:order val="0"/>
          <c:tx>
            <c:strRef>
              <c:f>'[Data_Stacie_PPT_V2forLandscape.xlsx]Q7'!$A$2</c:f>
              <c:strCache>
                <c:ptCount val="1"/>
                <c:pt idx="0">
                  <c:v>Yes</c:v>
                </c:pt>
              </c:strCache>
            </c:strRef>
          </c:tx>
          <c:spPr>
            <a:solidFill>
              <a:srgbClr val="006666"/>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'[Data_Stacie_PPT_V2forLandscape.xlsx]Q7'!$B$1:$E$1</c:f>
              <c:strCache>
                <c:ptCount val="4"/>
                <c:pt idx="0">
                  <c:v>2008 Administrator (n=77; NA=36)</c:v>
                </c:pt>
                <c:pt idx="1">
                  <c:v>2010 Administrator (n=46; NA = 29)</c:v>
                </c:pt>
                <c:pt idx="2">
                  <c:v>2008 Staff (n=89; NA=51)</c:v>
                </c:pt>
                <c:pt idx="3">
                  <c:v>2010 Staff (n=46; NA = 29)</c:v>
                </c:pt>
              </c:strCache>
            </c:strRef>
          </c:cat>
          <c:val>
            <c:numRef>
              <c:f>'[Data_Stacie_PPT_V2forLandscape.xlsx]Q7'!$B$2:$E$2</c:f>
              <c:numCache>
                <c:formatCode>0.0%</c:formatCode>
                <c:ptCount val="4"/>
                <c:pt idx="0">
                  <c:v>0.58499999999999996</c:v>
                </c:pt>
                <c:pt idx="1">
                  <c:v>0.56499999999999995</c:v>
                </c:pt>
                <c:pt idx="2">
                  <c:v>0.26300000000000001</c:v>
                </c:pt>
                <c:pt idx="3">
                  <c:v>0.54300000000000004</c:v>
                </c:pt>
              </c:numCache>
            </c:numRef>
          </c:val>
        </c:ser>
        <c:ser>
          <c:idx val="1"/>
          <c:order val="1"/>
          <c:tx>
            <c:strRef>
              <c:f>'[Data_Stacie_PPT_V2forLandscape.xlsx]Q7'!$A$3</c:f>
              <c:strCache>
                <c:ptCount val="1"/>
                <c:pt idx="0">
                  <c:v>Maybe</c:v>
                </c:pt>
              </c:strCache>
            </c:strRef>
          </c:tx>
          <c:spPr>
            <a:solidFill>
              <a:srgbClr val="CC9900">
                <a:alpha val="61176"/>
              </a:srgbClr>
            </a:solidFill>
          </c:spPr>
          <c:dLbls>
            <c:dLbl>
              <c:idx val="3"/>
              <c:delete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'[Data_Stacie_PPT_V2forLandscape.xlsx]Q7'!$B$1:$E$1</c:f>
              <c:strCache>
                <c:ptCount val="4"/>
                <c:pt idx="0">
                  <c:v>2008 Administrator (n=77; NA=36)</c:v>
                </c:pt>
                <c:pt idx="1">
                  <c:v>2010 Administrator (n=46; NA = 29)</c:v>
                </c:pt>
                <c:pt idx="2">
                  <c:v>2008 Staff (n=89; NA=51)</c:v>
                </c:pt>
                <c:pt idx="3">
                  <c:v>2010 Staff (n=46; NA = 29)</c:v>
                </c:pt>
              </c:strCache>
            </c:strRef>
          </c:cat>
          <c:val>
            <c:numRef>
              <c:f>'[Data_Stacie_PPT_V2forLandscape.xlsx]Q7'!$B$3:$E$3</c:f>
              <c:numCache>
                <c:formatCode>0.0%</c:formatCode>
                <c:ptCount val="4"/>
                <c:pt idx="0">
                  <c:v>0.2930000000000002</c:v>
                </c:pt>
                <c:pt idx="1">
                  <c:v>0.13</c:v>
                </c:pt>
                <c:pt idx="2">
                  <c:v>0.5</c:v>
                </c:pt>
                <c:pt idx="3">
                  <c:v>0</c:v>
                </c:pt>
              </c:numCache>
            </c:numRef>
          </c:val>
        </c:ser>
        <c:ser>
          <c:idx val="2"/>
          <c:order val="2"/>
          <c:tx>
            <c:strRef>
              <c:f>'[Data_Stacie_PPT_V2forLandscape.xlsx]Q7'!$A$4</c:f>
              <c:strCache>
                <c:ptCount val="1"/>
                <c:pt idx="0">
                  <c:v>No</c:v>
                </c:pt>
              </c:strCache>
            </c:strRef>
          </c:tx>
          <c:spPr>
            <a:solidFill>
              <a:srgbClr val="660066">
                <a:alpha val="65882"/>
              </a:srgbClr>
            </a:solidFill>
          </c:spPr>
          <c:dLbls>
            <c:dLbl>
              <c:idx val="0"/>
              <c:layout>
                <c:manualLayout>
                  <c:x val="-7.7160493827160568E-3"/>
                  <c:y val="1.1316741696017811E-16"/>
                </c:manualLayout>
              </c:layout>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'[Data_Stacie_PPT_V2forLandscape.xlsx]Q7'!$B$1:$E$1</c:f>
              <c:strCache>
                <c:ptCount val="4"/>
                <c:pt idx="0">
                  <c:v>2008 Administrator (n=77; NA=36)</c:v>
                </c:pt>
                <c:pt idx="1">
                  <c:v>2010 Administrator (n=46; NA = 29)</c:v>
                </c:pt>
                <c:pt idx="2">
                  <c:v>2008 Staff (n=89; NA=51)</c:v>
                </c:pt>
                <c:pt idx="3">
                  <c:v>2010 Staff (n=46; NA = 29)</c:v>
                </c:pt>
              </c:strCache>
            </c:strRef>
          </c:cat>
          <c:val>
            <c:numRef>
              <c:f>'[Data_Stacie_PPT_V2forLandscape.xlsx]Q7'!$B$4:$E$4</c:f>
              <c:numCache>
                <c:formatCode>0.0%</c:formatCode>
                <c:ptCount val="4"/>
                <c:pt idx="0">
                  <c:v>2.4E-2</c:v>
                </c:pt>
                <c:pt idx="1">
                  <c:v>8.7000000000000022E-2</c:v>
                </c:pt>
                <c:pt idx="2">
                  <c:v>5.3000000000000012E-2</c:v>
                </c:pt>
                <c:pt idx="3">
                  <c:v>6.5000000000000002E-2</c:v>
                </c:pt>
              </c:numCache>
            </c:numRef>
          </c:val>
        </c:ser>
        <c:ser>
          <c:idx val="3"/>
          <c:order val="3"/>
          <c:tx>
            <c:strRef>
              <c:f>'[Data_Stacie_PPT_V2forLandscape.xlsx]Q7'!$A$5</c:f>
              <c:strCache>
                <c:ptCount val="1"/>
                <c:pt idx="0">
                  <c:v>Don't know</c:v>
                </c:pt>
              </c:strCache>
            </c:strRef>
          </c:tx>
          <c:spPr>
            <a:solidFill>
              <a:sysClr val="window" lastClr="FFFFFF">
                <a:lumMod val="50000"/>
              </a:sysClr>
            </a:solidFill>
          </c:spPr>
          <c:dLbls>
            <c:dLbl>
              <c:idx val="0"/>
              <c:layout>
                <c:manualLayout>
                  <c:x val="6.1728395061728392E-3"/>
                  <c:y val="1.1316741696017811E-16"/>
                </c:manualLayout>
              </c:layout>
              <c:showVal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'[Data_Stacie_PPT_V2forLandscape.xlsx]Q7'!$B$1:$E$1</c:f>
              <c:strCache>
                <c:ptCount val="4"/>
                <c:pt idx="0">
                  <c:v>2008 Administrator (n=77; NA=36)</c:v>
                </c:pt>
                <c:pt idx="1">
                  <c:v>2010 Administrator (n=46; NA = 29)</c:v>
                </c:pt>
                <c:pt idx="2">
                  <c:v>2008 Staff (n=89; NA=51)</c:v>
                </c:pt>
                <c:pt idx="3">
                  <c:v>2010 Staff (n=46; NA = 29)</c:v>
                </c:pt>
              </c:strCache>
            </c:strRef>
          </c:cat>
          <c:val>
            <c:numRef>
              <c:f>'[Data_Stacie_PPT_V2forLandscape.xlsx]Q7'!$B$5:$E$5</c:f>
              <c:numCache>
                <c:formatCode>0.0%</c:formatCode>
                <c:ptCount val="4"/>
                <c:pt idx="0">
                  <c:v>9.8000000000000087E-2</c:v>
                </c:pt>
                <c:pt idx="1">
                  <c:v>0.21700000000000011</c:v>
                </c:pt>
                <c:pt idx="2">
                  <c:v>0.18400000000000011</c:v>
                </c:pt>
                <c:pt idx="3">
                  <c:v>0.39100000000000035</c:v>
                </c:pt>
              </c:numCache>
            </c:numRef>
          </c:val>
        </c:ser>
        <c:dLbls>
          <c:showVal val="1"/>
        </c:dLbls>
        <c:overlap val="100"/>
        <c:axId val="33306112"/>
        <c:axId val="33307648"/>
      </c:barChart>
      <c:catAx>
        <c:axId val="33306112"/>
        <c:scaling>
          <c:orientation val="minMax"/>
        </c:scaling>
        <c:axPos val="l"/>
        <c:tickLblPos val="nextTo"/>
        <c:txPr>
          <a:bodyPr/>
          <a:lstStyle/>
          <a:p>
            <a:pPr>
              <a:defRPr sz="1600" b="1" baseline="0">
                <a:latin typeface="Times New Roman" pitchFamily="18" charset="0"/>
              </a:defRPr>
            </a:pPr>
            <a:endParaRPr lang="en-US"/>
          </a:p>
        </c:txPr>
        <c:crossAx val="33307648"/>
        <c:crosses val="autoZero"/>
        <c:auto val="1"/>
        <c:lblAlgn val="ctr"/>
        <c:lblOffset val="100"/>
      </c:catAx>
      <c:valAx>
        <c:axId val="33307648"/>
        <c:scaling>
          <c:orientation val="minMax"/>
          <c:max val="1"/>
        </c:scaling>
        <c:delete val="1"/>
        <c:axPos val="b"/>
        <c:majorGridlines>
          <c:spPr>
            <a:ln>
              <a:solidFill>
                <a:sysClr val="window" lastClr="FFFFFF">
                  <a:lumMod val="75000"/>
                </a:sysClr>
              </a:solidFill>
            </a:ln>
          </c:spPr>
        </c:majorGridlines>
        <c:numFmt formatCode="0.0%" sourceLinked="1"/>
        <c:tickLblPos val="none"/>
        <c:crossAx val="33306112"/>
        <c:crosses val="autoZero"/>
        <c:crossBetween val="between"/>
      </c:valAx>
    </c:plotArea>
    <c:legend>
      <c:legendPos val="r"/>
      <c:txPr>
        <a:bodyPr/>
        <a:lstStyle/>
        <a:p>
          <a:pPr>
            <a:defRPr sz="1200" b="1" baseline="0">
              <a:latin typeface="Times New Roman" pitchFamily="18" charset="0"/>
            </a:defRPr>
          </a:pPr>
          <a:endParaRPr lang="en-US"/>
        </a:p>
      </c:txPr>
    </c:legend>
    <c:plotVisOnly val="1"/>
    <c:dispBlanksAs val="gap"/>
  </c:chart>
  <c:externalData r:id="rId2"/>
</c:chartSpace>
</file>

<file path=ppt/charts/chart8.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barChart>
        <c:barDir val="bar"/>
        <c:grouping val="stacked"/>
        <c:ser>
          <c:idx val="0"/>
          <c:order val="0"/>
          <c:tx>
            <c:strRef>
              <c:f>'[Data_Stacie_PPT_V2forLandscape.xlsx]Q8'!$A$2</c:f>
              <c:strCache>
                <c:ptCount val="1"/>
                <c:pt idx="0">
                  <c:v>Yes</c:v>
                </c:pt>
              </c:strCache>
            </c:strRef>
          </c:tx>
          <c:spPr>
            <a:solidFill>
              <a:srgbClr val="006666"/>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'[Data_Stacie_PPT_V2forLandscape.xlsx]Q8'!$B$1</c:f>
              <c:strCache>
                <c:ptCount val="1"/>
                <c:pt idx="0">
                  <c:v>2010 (n=75)</c:v>
                </c:pt>
              </c:strCache>
            </c:strRef>
          </c:cat>
          <c:val>
            <c:numRef>
              <c:f>'[Data_Stacie_PPT_V2forLandscape.xlsx]Q8'!$B$2</c:f>
              <c:numCache>
                <c:formatCode>0.0%</c:formatCode>
                <c:ptCount val="1"/>
                <c:pt idx="0">
                  <c:v>0.57299999999999995</c:v>
                </c:pt>
              </c:numCache>
            </c:numRef>
          </c:val>
        </c:ser>
        <c:ser>
          <c:idx val="1"/>
          <c:order val="1"/>
          <c:tx>
            <c:strRef>
              <c:f>'[Data_Stacie_PPT_V2forLandscape.xlsx]Q8'!$A$3</c:f>
              <c:strCache>
                <c:ptCount val="1"/>
                <c:pt idx="0">
                  <c:v>No</c:v>
                </c:pt>
              </c:strCache>
            </c:strRef>
          </c:tx>
          <c:spPr>
            <a:solidFill>
              <a:srgbClr val="660066">
                <a:alpha val="72157"/>
              </a:srgbClr>
            </a:solidFill>
          </c:spPr>
          <c:dLbls>
            <c:txPr>
              <a:bodyPr/>
              <a:lstStyle/>
              <a:p>
                <a:pPr algn="ctr">
                  <a:defRPr lang="en-US" sz="1200" b="1" i="0" u="none" strike="noStrike" kern="1200" baseline="0">
                    <a:solidFill>
                      <a:sysClr val="window" lastClr="FFFFFF"/>
                    </a:solidFill>
                    <a:latin typeface="Times New Roman" pitchFamily="18" charset="0"/>
                    <a:ea typeface="+mn-ea"/>
                    <a:cs typeface="+mn-cs"/>
                  </a:defRPr>
                </a:pPr>
                <a:endParaRPr lang="en-US"/>
              </a:p>
            </c:txPr>
            <c:showVal val="1"/>
          </c:dLbls>
          <c:cat>
            <c:strRef>
              <c:f>'[Data_Stacie_PPT_V2forLandscape.xlsx]Q8'!$B$1</c:f>
              <c:strCache>
                <c:ptCount val="1"/>
                <c:pt idx="0">
                  <c:v>2010 (n=75)</c:v>
                </c:pt>
              </c:strCache>
            </c:strRef>
          </c:cat>
          <c:val>
            <c:numRef>
              <c:f>'[Data_Stacie_PPT_V2forLandscape.xlsx]Q8'!$B$3</c:f>
              <c:numCache>
                <c:formatCode>0.0%</c:formatCode>
                <c:ptCount val="1"/>
                <c:pt idx="0">
                  <c:v>0.12000000000000002</c:v>
                </c:pt>
              </c:numCache>
            </c:numRef>
          </c:val>
        </c:ser>
        <c:ser>
          <c:idx val="2"/>
          <c:order val="2"/>
          <c:tx>
            <c:strRef>
              <c:f>'[Data_Stacie_PPT_V2forLandscape.xlsx]Q8'!$A$4</c:f>
              <c:strCache>
                <c:ptCount val="1"/>
                <c:pt idx="0">
                  <c:v>Don't know</c:v>
                </c:pt>
              </c:strCache>
            </c:strRef>
          </c:tx>
          <c:spPr>
            <a:solidFill>
              <a:sysClr val="window" lastClr="FFFFFF">
                <a:lumMod val="50000"/>
              </a:sysClr>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'[Data_Stacie_PPT_V2forLandscape.xlsx]Q8'!$B$1</c:f>
              <c:strCache>
                <c:ptCount val="1"/>
                <c:pt idx="0">
                  <c:v>2010 (n=75)</c:v>
                </c:pt>
              </c:strCache>
            </c:strRef>
          </c:cat>
          <c:val>
            <c:numRef>
              <c:f>'[Data_Stacie_PPT_V2forLandscape.xlsx]Q8'!$B$4</c:f>
              <c:numCache>
                <c:formatCode>0.0%</c:formatCode>
                <c:ptCount val="1"/>
                <c:pt idx="0">
                  <c:v>0.30700000000000022</c:v>
                </c:pt>
              </c:numCache>
            </c:numRef>
          </c:val>
        </c:ser>
        <c:dLbls>
          <c:showVal val="1"/>
        </c:dLbls>
        <c:overlap val="100"/>
        <c:axId val="33355264"/>
        <c:axId val="33356800"/>
      </c:barChart>
      <c:catAx>
        <c:axId val="33355264"/>
        <c:scaling>
          <c:orientation val="minMax"/>
        </c:scaling>
        <c:axPos val="l"/>
        <c:tickLblPos val="nextTo"/>
        <c:txPr>
          <a:bodyPr/>
          <a:lstStyle/>
          <a:p>
            <a:pPr>
              <a:defRPr sz="1600" b="1" baseline="0">
                <a:latin typeface="Times New Roman" pitchFamily="18" charset="0"/>
              </a:defRPr>
            </a:pPr>
            <a:endParaRPr lang="en-US"/>
          </a:p>
        </c:txPr>
        <c:crossAx val="33356800"/>
        <c:crosses val="autoZero"/>
        <c:auto val="1"/>
        <c:lblAlgn val="ctr"/>
        <c:lblOffset val="100"/>
      </c:catAx>
      <c:valAx>
        <c:axId val="33356800"/>
        <c:scaling>
          <c:orientation val="minMax"/>
          <c:max val="1"/>
        </c:scaling>
        <c:delete val="1"/>
        <c:axPos val="b"/>
        <c:majorGridlines>
          <c:spPr>
            <a:ln>
              <a:solidFill>
                <a:sysClr val="window" lastClr="FFFFFF">
                  <a:lumMod val="75000"/>
                </a:sysClr>
              </a:solidFill>
            </a:ln>
          </c:spPr>
        </c:majorGridlines>
        <c:numFmt formatCode="0.0%" sourceLinked="1"/>
        <c:tickLblPos val="none"/>
        <c:crossAx val="33355264"/>
        <c:crosses val="autoZero"/>
        <c:crossBetween val="between"/>
      </c:valAx>
    </c:plotArea>
    <c:legend>
      <c:legendPos val="r"/>
      <c:txPr>
        <a:bodyPr/>
        <a:lstStyle/>
        <a:p>
          <a:pPr>
            <a:defRPr sz="1200" b="1" baseline="0">
              <a:latin typeface="Times New Roman" pitchFamily="18" charset="0"/>
            </a:defRPr>
          </a:pPr>
          <a:endParaRPr lang="en-US"/>
        </a:p>
      </c:txPr>
    </c:legend>
    <c:plotVisOnly val="1"/>
    <c:dispBlanksAs val="gap"/>
  </c:chart>
  <c:externalData r:id="rId2"/>
</c:chartSpace>
</file>

<file path=ppt/charts/chart9.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plotArea>
      <c:layout/>
      <c:barChart>
        <c:barDir val="bar"/>
        <c:grouping val="stacked"/>
        <c:ser>
          <c:idx val="0"/>
          <c:order val="0"/>
          <c:tx>
            <c:strRef>
              <c:f>'[Data_Stacie_PPT_V2forLandscape.xlsx]Q9'!$A$2</c:f>
              <c:strCache>
                <c:ptCount val="1"/>
                <c:pt idx="0">
                  <c:v>Yes</c:v>
                </c:pt>
              </c:strCache>
            </c:strRef>
          </c:tx>
          <c:spPr>
            <a:solidFill>
              <a:srgbClr val="006666"/>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'[Data_Stacie_PPT_V2forLandscape.xlsx]Q9'!$B$1:$E$1</c:f>
              <c:strCache>
                <c:ptCount val="4"/>
                <c:pt idx="0">
                  <c:v>2008 Administrator (n=77)</c:v>
                </c:pt>
                <c:pt idx="1">
                  <c:v>2010 Administrator (n=75)</c:v>
                </c:pt>
                <c:pt idx="2">
                  <c:v>2008 Staff (n=89)</c:v>
                </c:pt>
                <c:pt idx="3">
                  <c:v>2010 Staff (n=75)</c:v>
                </c:pt>
              </c:strCache>
            </c:strRef>
          </c:cat>
          <c:val>
            <c:numRef>
              <c:f>'[Data_Stacie_PPT_V2forLandscape.xlsx]Q9'!$B$2:$E$2</c:f>
              <c:numCache>
                <c:formatCode>0.0%</c:formatCode>
                <c:ptCount val="4"/>
                <c:pt idx="0">
                  <c:v>0.81799999999999995</c:v>
                </c:pt>
                <c:pt idx="1">
                  <c:v>0.62700000000000045</c:v>
                </c:pt>
                <c:pt idx="2">
                  <c:v>0.6630000000000007</c:v>
                </c:pt>
                <c:pt idx="3">
                  <c:v>0.42700000000000027</c:v>
                </c:pt>
              </c:numCache>
            </c:numRef>
          </c:val>
        </c:ser>
        <c:ser>
          <c:idx val="1"/>
          <c:order val="1"/>
          <c:tx>
            <c:strRef>
              <c:f>'[Data_Stacie_PPT_V2forLandscape.xlsx]Q9'!$A$3</c:f>
              <c:strCache>
                <c:ptCount val="1"/>
                <c:pt idx="0">
                  <c:v>No</c:v>
                </c:pt>
              </c:strCache>
            </c:strRef>
          </c:tx>
          <c:spPr>
            <a:solidFill>
              <a:srgbClr val="660066">
                <a:alpha val="61176"/>
              </a:srgbClr>
            </a:solidFill>
          </c:spPr>
          <c:dLbls>
            <c:txPr>
              <a:bodyPr/>
              <a:lstStyle/>
              <a:p>
                <a:pPr>
                  <a:defRPr sz="1200" b="1" baseline="0">
                    <a:solidFill>
                      <a:schemeClr val="bg1"/>
                    </a:solidFill>
                    <a:latin typeface="Times New Roman" pitchFamily="18" charset="0"/>
                  </a:defRPr>
                </a:pPr>
                <a:endParaRPr lang="en-US"/>
              </a:p>
            </c:txPr>
            <c:showVal val="1"/>
          </c:dLbls>
          <c:cat>
            <c:strRef>
              <c:f>'[Data_Stacie_PPT_V2forLandscape.xlsx]Q9'!$B$1:$E$1</c:f>
              <c:strCache>
                <c:ptCount val="4"/>
                <c:pt idx="0">
                  <c:v>2008 Administrator (n=77)</c:v>
                </c:pt>
                <c:pt idx="1">
                  <c:v>2010 Administrator (n=75)</c:v>
                </c:pt>
                <c:pt idx="2">
                  <c:v>2008 Staff (n=89)</c:v>
                </c:pt>
                <c:pt idx="3">
                  <c:v>2010 Staff (n=75)</c:v>
                </c:pt>
              </c:strCache>
            </c:strRef>
          </c:cat>
          <c:val>
            <c:numRef>
              <c:f>'[Data_Stacie_PPT_V2forLandscape.xlsx]Q9'!$B$3:$E$3</c:f>
              <c:numCache>
                <c:formatCode>0.0%</c:formatCode>
                <c:ptCount val="4"/>
                <c:pt idx="0">
                  <c:v>0.18200000000000011</c:v>
                </c:pt>
                <c:pt idx="1">
                  <c:v>0.1470000000000001</c:v>
                </c:pt>
                <c:pt idx="2">
                  <c:v>0.33700000000000035</c:v>
                </c:pt>
                <c:pt idx="3">
                  <c:v>0.4</c:v>
                </c:pt>
              </c:numCache>
            </c:numRef>
          </c:val>
        </c:ser>
        <c:ser>
          <c:idx val="2"/>
          <c:order val="2"/>
          <c:tx>
            <c:strRef>
              <c:f>'[Data_Stacie_PPT_V2forLandscape.xlsx]Q9'!$A$4</c:f>
              <c:strCache>
                <c:ptCount val="1"/>
                <c:pt idx="0">
                  <c:v>Don't know</c:v>
                </c:pt>
              </c:strCache>
            </c:strRef>
          </c:tx>
          <c:spPr>
            <a:solidFill>
              <a:sysClr val="window" lastClr="FFFFFF">
                <a:lumMod val="50000"/>
                <a:alpha val="65882"/>
              </a:sysClr>
            </a:solidFill>
          </c:spPr>
          <c:dLbls>
            <c:dLbl>
              <c:idx val="0"/>
              <c:delete val="1"/>
            </c:dLbl>
            <c:txPr>
              <a:bodyPr/>
              <a:lstStyle/>
              <a:p>
                <a:pPr>
                  <a:defRPr sz="1200" b="1" baseline="0">
                    <a:solidFill>
                      <a:schemeClr val="bg1"/>
                    </a:solidFill>
                    <a:latin typeface="Times New Roman" pitchFamily="18" charset="0"/>
                  </a:defRPr>
                </a:pPr>
                <a:endParaRPr lang="en-US"/>
              </a:p>
            </c:txPr>
            <c:showVal val="1"/>
          </c:dLbls>
          <c:cat>
            <c:strRef>
              <c:f>'[Data_Stacie_PPT_V2forLandscape.xlsx]Q9'!$B$1:$E$1</c:f>
              <c:strCache>
                <c:ptCount val="4"/>
                <c:pt idx="0">
                  <c:v>2008 Administrator (n=77)</c:v>
                </c:pt>
                <c:pt idx="1">
                  <c:v>2010 Administrator (n=75)</c:v>
                </c:pt>
                <c:pt idx="2">
                  <c:v>2008 Staff (n=89)</c:v>
                </c:pt>
                <c:pt idx="3">
                  <c:v>2010 Staff (n=75)</c:v>
                </c:pt>
              </c:strCache>
            </c:strRef>
          </c:cat>
          <c:val>
            <c:numRef>
              <c:f>'[Data_Stacie_PPT_V2forLandscape.xlsx]Q9'!$B$4:$E$4</c:f>
              <c:numCache>
                <c:formatCode>0.0%</c:formatCode>
                <c:ptCount val="4"/>
                <c:pt idx="0">
                  <c:v>0</c:v>
                </c:pt>
                <c:pt idx="1">
                  <c:v>0.22700000000000001</c:v>
                </c:pt>
                <c:pt idx="2">
                  <c:v>0</c:v>
                </c:pt>
                <c:pt idx="3">
                  <c:v>0.17300000000000001</c:v>
                </c:pt>
              </c:numCache>
            </c:numRef>
          </c:val>
        </c:ser>
        <c:dLbls>
          <c:showVal val="1"/>
        </c:dLbls>
        <c:overlap val="100"/>
        <c:axId val="33626368"/>
        <c:axId val="33636352"/>
      </c:barChart>
      <c:catAx>
        <c:axId val="33626368"/>
        <c:scaling>
          <c:orientation val="minMax"/>
        </c:scaling>
        <c:axPos val="l"/>
        <c:tickLblPos val="nextTo"/>
        <c:txPr>
          <a:bodyPr/>
          <a:lstStyle/>
          <a:p>
            <a:pPr>
              <a:defRPr sz="1600" b="1" baseline="0">
                <a:latin typeface="Times New Roman" pitchFamily="18" charset="0"/>
              </a:defRPr>
            </a:pPr>
            <a:endParaRPr lang="en-US"/>
          </a:p>
        </c:txPr>
        <c:crossAx val="33636352"/>
        <c:crosses val="autoZero"/>
        <c:auto val="1"/>
        <c:lblAlgn val="ctr"/>
        <c:lblOffset val="100"/>
      </c:catAx>
      <c:valAx>
        <c:axId val="33636352"/>
        <c:scaling>
          <c:orientation val="minMax"/>
          <c:max val="1"/>
        </c:scaling>
        <c:delete val="1"/>
        <c:axPos val="b"/>
        <c:majorGridlines>
          <c:spPr>
            <a:ln>
              <a:solidFill>
                <a:sysClr val="window" lastClr="FFFFFF">
                  <a:lumMod val="75000"/>
                </a:sysClr>
              </a:solidFill>
            </a:ln>
          </c:spPr>
        </c:majorGridlines>
        <c:numFmt formatCode="0.0%" sourceLinked="1"/>
        <c:tickLblPos val="none"/>
        <c:crossAx val="33626368"/>
        <c:crosses val="autoZero"/>
        <c:crossBetween val="between"/>
      </c:valAx>
    </c:plotArea>
    <c:legend>
      <c:legendPos val="r"/>
      <c:txPr>
        <a:bodyPr/>
        <a:lstStyle/>
        <a:p>
          <a:pPr>
            <a:defRPr sz="1200" b="1" baseline="0">
              <a:latin typeface="Times New Roman" pitchFamily="18" charset="0"/>
            </a:defRPr>
          </a:pPr>
          <a:endParaRPr lang="en-US"/>
        </a:p>
      </c:txPr>
    </c:legend>
    <c:plotVisOnly val="1"/>
    <c:dispBlanksAs val="gap"/>
  </c:chart>
  <c:externalData r:id="rId2"/>
</c:chartSpace>
</file>

<file path=ppt/drawings/drawing1.xml><?xml version="1.0" encoding="utf-8"?>
<c:userShapes xmlns:c="http://schemas.openxmlformats.org/drawingml/2006/chart">
  <cdr:relSizeAnchor xmlns:cdr="http://schemas.openxmlformats.org/drawingml/2006/chartDrawing">
    <cdr:from>
      <cdr:x>0.84609</cdr:x>
      <cdr:y>0.42765</cdr:y>
    </cdr:from>
    <cdr:to>
      <cdr:x>0.85121</cdr:x>
      <cdr:y>0.46646</cdr:y>
    </cdr:to>
    <cdr:sp macro="" textlink="">
      <cdr:nvSpPr>
        <cdr:cNvPr id="3" name="Straight Connector 2"/>
        <cdr:cNvSpPr/>
      </cdr:nvSpPr>
      <cdr:spPr>
        <a:xfrm xmlns:a="http://schemas.openxmlformats.org/drawingml/2006/main" flipV="1">
          <a:off x="6962982" y="1759688"/>
          <a:ext cx="42102" cy="159702"/>
        </a:xfrm>
        <a:prstGeom xmlns:a="http://schemas.openxmlformats.org/drawingml/2006/main" prst="line">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0.84655</cdr:x>
      <cdr:y>0.89276</cdr:y>
    </cdr:from>
    <cdr:to>
      <cdr:x>0.85043</cdr:x>
      <cdr:y>0.91085</cdr:y>
    </cdr:to>
    <cdr:sp macro="" textlink="">
      <cdr:nvSpPr>
        <cdr:cNvPr id="3" name="Straight Connector 2"/>
        <cdr:cNvSpPr/>
      </cdr:nvSpPr>
      <cdr:spPr>
        <a:xfrm xmlns:a="http://schemas.openxmlformats.org/drawingml/2006/main" flipV="1">
          <a:off x="6966763" y="3673549"/>
          <a:ext cx="31897" cy="74428"/>
        </a:xfrm>
        <a:prstGeom xmlns:a="http://schemas.openxmlformats.org/drawingml/2006/main" prst="line">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3.xml><?xml version="1.0" encoding="utf-8"?>
<c:userShapes xmlns:c="http://schemas.openxmlformats.org/drawingml/2006/chart">
  <cdr:relSizeAnchor xmlns:cdr="http://schemas.openxmlformats.org/drawingml/2006/chartDrawing">
    <cdr:from>
      <cdr:x>0.84531</cdr:x>
      <cdr:y>0.88501</cdr:y>
    </cdr:from>
    <cdr:to>
      <cdr:x>0.85694</cdr:x>
      <cdr:y>0.90827</cdr:y>
    </cdr:to>
    <cdr:sp macro="" textlink="">
      <cdr:nvSpPr>
        <cdr:cNvPr id="3" name="Straight Connector 2"/>
        <cdr:cNvSpPr/>
      </cdr:nvSpPr>
      <cdr:spPr>
        <a:xfrm xmlns:a="http://schemas.openxmlformats.org/drawingml/2006/main" flipV="1">
          <a:off x="6956574" y="3641652"/>
          <a:ext cx="95693" cy="95693"/>
        </a:xfrm>
        <a:prstGeom xmlns:a="http://schemas.openxmlformats.org/drawingml/2006/main" prst="line">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A0B12FE6-F5F4-400E-BEE0-3AF0BF7AA7BA}" type="datetimeFigureOut">
              <a:rPr lang="en-US" smtClean="0"/>
              <a:pPr/>
              <a:t>3/8/2012</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9863F403-0B1E-4B30-8EB3-488459420CA2}" type="slidenum">
              <a:rPr lang="en-US" smtClean="0"/>
              <a:pPr/>
              <a:t>‹#›</a:t>
            </a:fld>
            <a:endParaRPr lang="en-US"/>
          </a:p>
        </p:txBody>
      </p:sp>
    </p:spTree>
    <p:extLst>
      <p:ext uri="{BB962C8B-B14F-4D97-AF65-F5344CB8AC3E}">
        <p14:creationId xmlns:p14="http://schemas.microsoft.com/office/powerpoint/2010/main" xmlns="" val="1157098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A8569BD7-453E-416C-9C4A-108CEB867BFB}" type="datetimeFigureOut">
              <a:rPr lang="en-US" smtClean="0"/>
              <a:pPr/>
              <a:t>3/8/2012</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65C14C94-B326-468F-9EC6-073C1866AEE4}" type="slidenum">
              <a:rPr lang="en-US" smtClean="0"/>
              <a:pPr/>
              <a:t>‹#›</a:t>
            </a:fld>
            <a:endParaRPr lang="en-US"/>
          </a:p>
        </p:txBody>
      </p:sp>
    </p:spTree>
    <p:extLst>
      <p:ext uri="{BB962C8B-B14F-4D97-AF65-F5344CB8AC3E}">
        <p14:creationId xmlns:p14="http://schemas.microsoft.com/office/powerpoint/2010/main" xmlns="" val="1782098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16</a:t>
            </a:fld>
            <a:endParaRPr lang="en-US"/>
          </a:p>
        </p:txBody>
      </p:sp>
      <p:graphicFrame>
        <p:nvGraphicFramePr>
          <p:cNvPr id="5" name="Table 4"/>
          <p:cNvGraphicFramePr>
            <a:graphicFrameLocks noGrp="1"/>
          </p:cNvGraphicFramePr>
          <p:nvPr/>
        </p:nvGraphicFramePr>
        <p:xfrm>
          <a:off x="894080" y="4880610"/>
          <a:ext cx="3738880" cy="1946910"/>
        </p:xfrm>
        <a:graphic>
          <a:graphicData uri="http://schemas.openxmlformats.org/drawingml/2006/table">
            <a:tbl>
              <a:tblPr firstRow="1" bandRow="1">
                <a:tableStyleId>{5C22544A-7EE6-4342-B048-85BDC9FD1C3A}</a:tableStyleId>
              </a:tblPr>
              <a:tblGrid>
                <a:gridCol w="975360"/>
                <a:gridCol w="1381760"/>
                <a:gridCol w="1381760"/>
              </a:tblGrid>
              <a:tr h="389382">
                <a:tc>
                  <a:txBody>
                    <a:bodyPr/>
                    <a:lstStyle/>
                    <a:p>
                      <a:pPr algn="ctr" fontAlgn="b"/>
                      <a:r>
                        <a:rPr lang="en-US" sz="12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2008 (N=77; NA=36)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(N=46; NA = 29)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58.5%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56.5%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MAYBE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29.3%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13.0%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2.4%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8.7%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9.8%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21.7%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According to the ACE website more than 2,300 colleges and universities recognize ACE-endorsed transcripts (AARTS and SMART) as official documentation of military experiences </a:t>
            </a:r>
            <a:r>
              <a:rPr lang="en-US" sz="1300" i="1" dirty="0" smtClean="0"/>
              <a:t>and accurate records of applicable ACE credit recommendations, </a:t>
            </a:r>
            <a:r>
              <a:rPr lang="en-US" sz="1300" dirty="0" smtClean="0"/>
              <a:t>but we don’t have a comparable denominator (regionally accredited school 2- or 4-year school that is approved to give VA benefits)</a:t>
            </a:r>
          </a:p>
          <a:p>
            <a:r>
              <a:rPr lang="en-US" sz="1300" dirty="0" smtClean="0"/>
              <a:t>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65C14C94-B326-468F-9EC6-073C1866AEE4}" type="slidenum">
              <a:rPr lang="en-US" smtClean="0"/>
              <a:pPr/>
              <a:t>17</a:t>
            </a:fld>
            <a:endParaRPr lang="en-US"/>
          </a:p>
        </p:txBody>
      </p:sp>
      <p:graphicFrame>
        <p:nvGraphicFramePr>
          <p:cNvPr id="5" name="Table 4"/>
          <p:cNvGraphicFramePr>
            <a:graphicFrameLocks noGrp="1"/>
          </p:cNvGraphicFramePr>
          <p:nvPr/>
        </p:nvGraphicFramePr>
        <p:xfrm>
          <a:off x="894080" y="4800600"/>
          <a:ext cx="1950720" cy="1557528"/>
        </p:xfrm>
        <a:graphic>
          <a:graphicData uri="http://schemas.openxmlformats.org/drawingml/2006/table">
            <a:tbl>
              <a:tblPr firstRow="1" bandRow="1">
                <a:tableStyleId>{5C22544A-7EE6-4342-B048-85BDC9FD1C3A}</a:tableStyleId>
              </a:tblPr>
              <a:tblGrid>
                <a:gridCol w="1056640"/>
                <a:gridCol w="894080"/>
              </a:tblGrid>
              <a:tr h="389382">
                <a:tc>
                  <a:txBody>
                    <a:bodyPr/>
                    <a:lstStyle/>
                    <a:p>
                      <a:pPr algn="ctr" fontAlgn="b"/>
                      <a:r>
                        <a:rPr lang="en-US" sz="12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57.3%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12.0%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30.7%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18</a:t>
            </a:fld>
            <a:endParaRPr lang="en-US"/>
          </a:p>
        </p:txBody>
      </p:sp>
      <p:graphicFrame>
        <p:nvGraphicFramePr>
          <p:cNvPr id="5" name="Table 4"/>
          <p:cNvGraphicFramePr>
            <a:graphicFrameLocks noGrp="1"/>
          </p:cNvGraphicFramePr>
          <p:nvPr/>
        </p:nvGraphicFramePr>
        <p:xfrm>
          <a:off x="894080" y="4880610"/>
          <a:ext cx="2844800" cy="1557528"/>
        </p:xfrm>
        <a:graphic>
          <a:graphicData uri="http://schemas.openxmlformats.org/drawingml/2006/table">
            <a:tbl>
              <a:tblPr firstRow="1" bandRow="1">
                <a:tableStyleId>{5C22544A-7EE6-4342-B048-85BDC9FD1C3A}</a:tableStyleId>
              </a:tblPr>
              <a:tblGrid>
                <a:gridCol w="975360"/>
                <a:gridCol w="894080"/>
                <a:gridCol w="975360"/>
              </a:tblGrid>
              <a:tr h="389382">
                <a:tc>
                  <a:txBody>
                    <a:bodyPr/>
                    <a:lstStyle/>
                    <a:p>
                      <a:pPr algn="ctr" fontAlgn="b"/>
                      <a:r>
                        <a:rPr lang="en-US" sz="12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2008 (N=77)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81.8%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62.7%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18.2%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14.7%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22.7%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19</a:t>
            </a:fld>
            <a:endParaRPr lang="en-US"/>
          </a:p>
        </p:txBody>
      </p:sp>
      <p:graphicFrame>
        <p:nvGraphicFramePr>
          <p:cNvPr id="5" name="Table 4"/>
          <p:cNvGraphicFramePr>
            <a:graphicFrameLocks noGrp="1"/>
          </p:cNvGraphicFramePr>
          <p:nvPr/>
        </p:nvGraphicFramePr>
        <p:xfrm>
          <a:off x="894080" y="4880610"/>
          <a:ext cx="2682240" cy="1557528"/>
        </p:xfrm>
        <a:graphic>
          <a:graphicData uri="http://schemas.openxmlformats.org/drawingml/2006/table">
            <a:tbl>
              <a:tblPr firstRow="1" bandRow="1">
                <a:tableStyleId>{5C22544A-7EE6-4342-B048-85BDC9FD1C3A}</a:tableStyleId>
              </a:tblPr>
              <a:tblGrid>
                <a:gridCol w="894080"/>
                <a:gridCol w="812800"/>
                <a:gridCol w="975360"/>
              </a:tblGrid>
              <a:tr h="389382">
                <a:tc>
                  <a:txBody>
                    <a:bodyPr/>
                    <a:lstStyle/>
                    <a:p>
                      <a:pPr algn="ctr" fontAlgn="b"/>
                      <a:r>
                        <a:rPr lang="en-US" sz="12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2008 (N=77)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76.6%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66.7%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23.4%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6.7%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26.7%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MFRI</a:t>
            </a:r>
            <a:r>
              <a:rPr lang="en-US" baseline="0" dirty="0" smtClean="0"/>
              <a:t> data:</a:t>
            </a:r>
          </a:p>
          <a:p>
            <a:r>
              <a:rPr lang="en-US" baseline="0" dirty="0" smtClean="0"/>
              <a:t>2008 = 0-7, unverified (</a:t>
            </a:r>
            <a:r>
              <a:rPr lang="en-US" u="sng" baseline="0" dirty="0" smtClean="0"/>
              <a:t>&lt;</a:t>
            </a:r>
            <a:r>
              <a:rPr lang="en-US" u="none" baseline="0" dirty="0" smtClean="0"/>
              <a:t> 9%)</a:t>
            </a:r>
            <a:endParaRPr lang="en-US" baseline="0" dirty="0" smtClean="0"/>
          </a:p>
          <a:p>
            <a:r>
              <a:rPr lang="en-US" baseline="0" dirty="0" smtClean="0"/>
              <a:t>2010 = 30 (40%)</a:t>
            </a:r>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20</a:t>
            </a:fld>
            <a:endParaRPr lang="en-US"/>
          </a:p>
        </p:txBody>
      </p:sp>
      <p:graphicFrame>
        <p:nvGraphicFramePr>
          <p:cNvPr id="5" name="Table 4"/>
          <p:cNvGraphicFramePr>
            <a:graphicFrameLocks noGrp="1"/>
          </p:cNvGraphicFramePr>
          <p:nvPr/>
        </p:nvGraphicFramePr>
        <p:xfrm>
          <a:off x="894080" y="4800600"/>
          <a:ext cx="2763520" cy="1557528"/>
        </p:xfrm>
        <a:graphic>
          <a:graphicData uri="http://schemas.openxmlformats.org/drawingml/2006/table">
            <a:tbl>
              <a:tblPr firstRow="1" bandRow="1">
                <a:tableStyleId>{5C22544A-7EE6-4342-B048-85BDC9FD1C3A}</a:tableStyleId>
              </a:tblPr>
              <a:tblGrid>
                <a:gridCol w="894080"/>
                <a:gridCol w="975360"/>
                <a:gridCol w="894080"/>
              </a:tblGrid>
              <a:tr h="389382">
                <a:tc>
                  <a:txBody>
                    <a:bodyPr/>
                    <a:lstStyle/>
                    <a:p>
                      <a:pPr algn="ctr" fontAlgn="b"/>
                      <a:r>
                        <a:rPr lang="en-US" sz="1200" b="1"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2008 (N=77)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14.3%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28.0%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85.7%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48.0%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24.0%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2008, third choice was "maybe"; 2010, third choice was "don't know."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21</a:t>
            </a:fld>
            <a:endParaRPr lang="en-US"/>
          </a:p>
        </p:txBody>
      </p:sp>
      <p:graphicFrame>
        <p:nvGraphicFramePr>
          <p:cNvPr id="5" name="Table 4"/>
          <p:cNvGraphicFramePr>
            <a:graphicFrameLocks noGrp="1"/>
          </p:cNvGraphicFramePr>
          <p:nvPr/>
        </p:nvGraphicFramePr>
        <p:xfrm>
          <a:off x="894080" y="5040630"/>
          <a:ext cx="3007360" cy="1557528"/>
        </p:xfrm>
        <a:graphic>
          <a:graphicData uri="http://schemas.openxmlformats.org/drawingml/2006/table">
            <a:tbl>
              <a:tblPr firstRow="1" bandRow="1">
                <a:tableStyleId>{5C22544A-7EE6-4342-B048-85BDC9FD1C3A}</a:tableStyleId>
              </a:tblPr>
              <a:tblGrid>
                <a:gridCol w="1056640"/>
                <a:gridCol w="975360"/>
                <a:gridCol w="975360"/>
              </a:tblGrid>
              <a:tr h="389382">
                <a:tc>
                  <a:txBody>
                    <a:bodyPr/>
                    <a:lstStyle/>
                    <a:p>
                      <a:pPr algn="ctr" fontAlgn="b"/>
                      <a:r>
                        <a:rPr lang="en-US" sz="12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a:solidFill>
                            <a:srgbClr val="000000"/>
                          </a:solidFill>
                          <a:latin typeface="Calibri"/>
                        </a:rPr>
                        <a:t>2008 (N=77)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83.1%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20.0%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16.9%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54.7%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25.3%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Actual numbers are from http://www.soc.aascu.org/</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22</a:t>
            </a:fld>
            <a:endParaRPr lang="en-US"/>
          </a:p>
        </p:txBody>
      </p:sp>
      <p:graphicFrame>
        <p:nvGraphicFramePr>
          <p:cNvPr id="5" name="Table 4"/>
          <p:cNvGraphicFramePr>
            <a:graphicFrameLocks noGrp="1"/>
          </p:cNvGraphicFramePr>
          <p:nvPr/>
        </p:nvGraphicFramePr>
        <p:xfrm>
          <a:off x="894080" y="4880610"/>
          <a:ext cx="3251200" cy="1557528"/>
        </p:xfrm>
        <a:graphic>
          <a:graphicData uri="http://schemas.openxmlformats.org/drawingml/2006/table">
            <a:tbl>
              <a:tblPr firstRow="1" bandRow="1">
                <a:tableStyleId>{5C22544A-7EE6-4342-B048-85BDC9FD1C3A}</a:tableStyleId>
              </a:tblPr>
              <a:tblGrid>
                <a:gridCol w="1625600"/>
                <a:gridCol w="1625600"/>
              </a:tblGrid>
              <a:tr h="389382">
                <a:tc>
                  <a:txBody>
                    <a:bodyPr/>
                    <a:lstStyle/>
                    <a:p>
                      <a:pPr algn="ctr" fontAlgn="b"/>
                      <a:r>
                        <a:rPr lang="en-US" sz="12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36.0%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30.7%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33.3%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above</a:t>
            </a:r>
            <a:r>
              <a:rPr lang="en-US" dirty="0" smtClean="0"/>
              <a:t> are 2010 data.</a:t>
            </a:r>
          </a:p>
          <a:p>
            <a:r>
              <a:rPr lang="en-US" dirty="0" smtClean="0"/>
              <a:t>IN 2008:</a:t>
            </a:r>
          </a:p>
          <a:p>
            <a:r>
              <a:rPr lang="en-US" dirty="0" smtClean="0"/>
              <a:t>Only student services were</a:t>
            </a:r>
            <a:r>
              <a:rPr lang="en-US" baseline="0" dirty="0" smtClean="0"/>
              <a:t> more likely to be offered at public schools, &gt; 10,000, with grad programs.</a:t>
            </a:r>
          </a:p>
          <a:p>
            <a:pPr marL="181240" indent="-181240">
              <a:buFont typeface="Arial" pitchFamily="34" charset="0"/>
              <a:buChar char="•"/>
            </a:pPr>
            <a:endParaRPr lang="en-US" baseline="0" dirty="0" smtClean="0"/>
          </a:p>
          <a:p>
            <a:pPr marL="181240" indent="-18124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23</a:t>
            </a:fld>
            <a:endParaRPr lang="en-US"/>
          </a:p>
        </p:txBody>
      </p:sp>
    </p:spTree>
    <p:extLst>
      <p:ext uri="{BB962C8B-B14F-4D97-AF65-F5344CB8AC3E}">
        <p14:creationId xmlns:p14="http://schemas.microsoft.com/office/powerpoint/2010/main" xmlns="" val="2382056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24</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 of these schools have preliminary</a:t>
            </a:r>
            <a:r>
              <a:rPr lang="en-US" baseline="0" dirty="0" smtClean="0"/>
              <a:t> data that suggest GPAs, retention and credits attempted vs. credits successfully completed are trending positively.</a:t>
            </a:r>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25</a:t>
            </a:fld>
            <a:endParaRPr lang="en-US"/>
          </a:p>
        </p:txBody>
      </p:sp>
    </p:spTree>
    <p:extLst>
      <p:ext uri="{BB962C8B-B14F-4D97-AF65-F5344CB8AC3E}">
        <p14:creationId xmlns:p14="http://schemas.microsoft.com/office/powerpoint/2010/main" xmlns="" val="3584812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2010 data</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8</a:t>
            </a:fld>
            <a:endParaRPr lang="en-US"/>
          </a:p>
        </p:txBody>
      </p:sp>
    </p:spTree>
    <p:extLst>
      <p:ext uri="{BB962C8B-B14F-4D97-AF65-F5344CB8AC3E}">
        <p14:creationId xmlns:p14="http://schemas.microsoft.com/office/powerpoint/2010/main" xmlns="" val="25557865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BC58B50-A1E9-42D4-9F32-E439E5ABC7F7}" type="slidenum">
              <a:rPr lang="en-US" smtClean="0"/>
              <a:pPr>
                <a:defRPr/>
              </a:pPr>
              <a:t>27</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BC58B50-A1E9-42D4-9F32-E439E5ABC7F7}" type="slidenum">
              <a:rPr lang="en-US" smtClean="0"/>
              <a:pPr>
                <a:defRPr/>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From the report:</a:t>
            </a:r>
          </a:p>
          <a:p>
            <a:endParaRPr lang="en-US" dirty="0" smtClean="0"/>
          </a:p>
          <a:p>
            <a:pPr defTabSz="966612">
              <a:defRPr/>
            </a:pPr>
            <a:r>
              <a:rPr lang="en-US" sz="1300" dirty="0" smtClean="0"/>
              <a:t>Interviewers noted how many calls and transfers were made to each institution during their attempts to gather this information.  An average of 2.07 total calls was made to the institutions (min = 1; max = 4) with these calls lasting on average 10.77 minutes (min = one minute; max = 130 minutes).  Per call, interviewers were transferred an average of 3.29 times (min = 0; max = 8) and across all calls, the average total number of transfers was 6.20 (min = 1; max = 16).</a:t>
            </a:r>
          </a:p>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Administrators are relatively unchanged </a:t>
            </a:r>
            <a:r>
              <a:rPr lang="en-US" dirty="0" err="1" smtClean="0"/>
              <a:t>wrt</a:t>
            </a:r>
            <a:r>
              <a:rPr lang="en-US" dirty="0" smtClean="0"/>
              <a:t> to yes, but</a:t>
            </a:r>
            <a:r>
              <a:rPr lang="en-US" baseline="0" dirty="0" smtClean="0"/>
              <a:t> possibly becoming more honest </a:t>
            </a:r>
            <a:r>
              <a:rPr lang="en-US" baseline="0" dirty="0" err="1" smtClean="0"/>
              <a:t>wrt</a:t>
            </a:r>
            <a:r>
              <a:rPr lang="en-US" baseline="0" dirty="0" smtClean="0"/>
              <a:t> to ‘don’t know,’ in place of ‘maybe.’</a:t>
            </a:r>
          </a:p>
          <a:p>
            <a:r>
              <a:rPr lang="en-US" baseline="0" dirty="0" smtClean="0"/>
              <a:t>50% increase in ‘yes’ among staff seems to pull from ‘maybe.’  ‘No’ is stable.</a:t>
            </a:r>
          </a:p>
          <a:p>
            <a:endParaRPr lang="en-US" baseline="0" dirty="0" smtClean="0"/>
          </a:p>
        </p:txBody>
      </p:sp>
      <p:sp>
        <p:nvSpPr>
          <p:cNvPr id="4" name="Slide Number Placeholder 3"/>
          <p:cNvSpPr>
            <a:spLocks noGrp="1"/>
          </p:cNvSpPr>
          <p:nvPr>
            <p:ph type="sldNum" sz="quarter" idx="10"/>
          </p:nvPr>
        </p:nvSpPr>
        <p:spPr/>
        <p:txBody>
          <a:bodyPr/>
          <a:lstStyle/>
          <a:p>
            <a:fld id="{65C14C94-B326-468F-9EC6-073C1866AEE4}" type="slidenum">
              <a:rPr lang="en-US" smtClean="0"/>
              <a:pPr/>
              <a:t>10</a:t>
            </a:fld>
            <a:endParaRPr lang="en-US"/>
          </a:p>
        </p:txBody>
      </p:sp>
      <p:graphicFrame>
        <p:nvGraphicFramePr>
          <p:cNvPr id="5" name="Table 4"/>
          <p:cNvGraphicFramePr>
            <a:graphicFrameLocks noGrp="1"/>
          </p:cNvGraphicFramePr>
          <p:nvPr/>
        </p:nvGraphicFramePr>
        <p:xfrm>
          <a:off x="894080" y="4880610"/>
          <a:ext cx="3169920" cy="1946910"/>
        </p:xfrm>
        <a:graphic>
          <a:graphicData uri="http://schemas.openxmlformats.org/drawingml/2006/table">
            <a:tbl>
              <a:tblPr firstRow="1" bandRow="1">
                <a:tableStyleId>{073A0DAA-6AF3-43AB-8588-CEC1D06C72B9}</a:tableStyleId>
              </a:tblPr>
              <a:tblGrid>
                <a:gridCol w="1056640"/>
                <a:gridCol w="1056640"/>
                <a:gridCol w="1056640"/>
              </a:tblGrid>
              <a:tr h="389382">
                <a:tc>
                  <a:txBody>
                    <a:bodyPr/>
                    <a:lstStyle/>
                    <a:p>
                      <a:pPr marL="0" marR="0" algn="ctr">
                        <a:lnSpc>
                          <a:spcPct val="115000"/>
                        </a:lnSpc>
                        <a:spcBef>
                          <a:spcPts val="0"/>
                        </a:spcBef>
                        <a:spcAft>
                          <a:spcPts val="0"/>
                        </a:spcAft>
                      </a:pPr>
                      <a:r>
                        <a:rPr lang="en-US" sz="1200" dirty="0">
                          <a:solidFill>
                            <a:schemeClr val="tx1"/>
                          </a:solidFill>
                        </a:rPr>
                        <a:t> </a:t>
                      </a:r>
                      <a:endParaRPr lang="en-US" sz="1200" dirty="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200" dirty="0">
                          <a:solidFill>
                            <a:schemeClr val="tx1"/>
                          </a:solidFill>
                        </a:rPr>
                        <a:t>2008 (N=77)</a:t>
                      </a:r>
                      <a:endParaRPr lang="en-US" sz="1200" dirty="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200">
                          <a:solidFill>
                            <a:schemeClr val="tx1"/>
                          </a:solidFill>
                        </a:rPr>
                        <a:t>2010 (N=75)</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marL="0" marR="0" algn="ctr">
                        <a:lnSpc>
                          <a:spcPct val="115000"/>
                        </a:lnSpc>
                        <a:spcBef>
                          <a:spcPts val="0"/>
                        </a:spcBef>
                        <a:spcAft>
                          <a:spcPts val="0"/>
                        </a:spcAft>
                      </a:pPr>
                      <a:r>
                        <a:rPr lang="en-US" sz="1200">
                          <a:solidFill>
                            <a:schemeClr val="tx1"/>
                          </a:solidFill>
                        </a:rPr>
                        <a:t>YES</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200">
                          <a:solidFill>
                            <a:schemeClr val="tx1"/>
                          </a:solidFill>
                        </a:rPr>
                        <a:t>66.2%</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200">
                          <a:solidFill>
                            <a:schemeClr val="tx1"/>
                          </a:solidFill>
                        </a:rPr>
                        <a:t>62.7%</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marL="0" marR="0" algn="ctr">
                        <a:lnSpc>
                          <a:spcPct val="115000"/>
                        </a:lnSpc>
                        <a:spcBef>
                          <a:spcPts val="0"/>
                        </a:spcBef>
                        <a:spcAft>
                          <a:spcPts val="0"/>
                        </a:spcAft>
                      </a:pPr>
                      <a:r>
                        <a:rPr lang="en-US" sz="1200">
                          <a:solidFill>
                            <a:schemeClr val="tx1"/>
                          </a:solidFill>
                        </a:rPr>
                        <a:t>MAYBE</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200">
                          <a:solidFill>
                            <a:schemeClr val="tx1"/>
                          </a:solidFill>
                        </a:rPr>
                        <a:t>26.0%</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200">
                          <a:solidFill>
                            <a:schemeClr val="tx1"/>
                          </a:solidFill>
                        </a:rPr>
                        <a:t>5.3%</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marL="0" marR="0" algn="ctr">
                        <a:lnSpc>
                          <a:spcPct val="115000"/>
                        </a:lnSpc>
                        <a:spcBef>
                          <a:spcPts val="0"/>
                        </a:spcBef>
                        <a:spcAft>
                          <a:spcPts val="0"/>
                        </a:spcAft>
                      </a:pPr>
                      <a:r>
                        <a:rPr lang="en-US" sz="1200">
                          <a:solidFill>
                            <a:schemeClr val="tx1"/>
                          </a:solidFill>
                        </a:rPr>
                        <a:t>NO</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200">
                          <a:solidFill>
                            <a:schemeClr val="tx1"/>
                          </a:solidFill>
                        </a:rPr>
                        <a:t>7.8%</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200">
                          <a:solidFill>
                            <a:schemeClr val="tx1"/>
                          </a:solidFill>
                        </a:rPr>
                        <a:t>9.3%</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marL="0" marR="0" algn="ctr">
                        <a:lnSpc>
                          <a:spcPct val="115000"/>
                        </a:lnSpc>
                        <a:spcBef>
                          <a:spcPts val="0"/>
                        </a:spcBef>
                        <a:spcAft>
                          <a:spcPts val="0"/>
                        </a:spcAft>
                      </a:pPr>
                      <a:r>
                        <a:rPr lang="en-US" sz="1200">
                          <a:solidFill>
                            <a:schemeClr val="tx1"/>
                          </a:solidFill>
                        </a:rPr>
                        <a:t>DON'T KNOW</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200">
                          <a:solidFill>
                            <a:schemeClr val="tx1"/>
                          </a:solidFill>
                        </a:rPr>
                        <a:t>0.0%</a:t>
                      </a:r>
                      <a:endParaRPr lang="en-US" sz="120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200" dirty="0">
                          <a:solidFill>
                            <a:schemeClr val="tx1"/>
                          </a:solidFill>
                        </a:rPr>
                        <a:t>22.7%</a:t>
                      </a:r>
                      <a:endParaRPr lang="en-US" sz="1200" dirty="0">
                        <a:solidFill>
                          <a:schemeClr val="tx1"/>
                        </a:solidFill>
                        <a:latin typeface="Calibri"/>
                        <a:ea typeface="Calibri"/>
                        <a:cs typeface="Times New Roman"/>
                      </a:endParaRPr>
                    </a:p>
                  </a:txBody>
                  <a:tcPr marL="73152" marR="7315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11</a:t>
            </a:fld>
            <a:endParaRPr lang="en-US"/>
          </a:p>
        </p:txBody>
      </p:sp>
      <p:graphicFrame>
        <p:nvGraphicFramePr>
          <p:cNvPr id="5" name="Table 4"/>
          <p:cNvGraphicFramePr>
            <a:graphicFrameLocks noGrp="1"/>
          </p:cNvGraphicFramePr>
          <p:nvPr/>
        </p:nvGraphicFramePr>
        <p:xfrm>
          <a:off x="894080" y="4880610"/>
          <a:ext cx="2844800" cy="1946910"/>
        </p:xfrm>
        <a:graphic>
          <a:graphicData uri="http://schemas.openxmlformats.org/drawingml/2006/table">
            <a:tbl>
              <a:tblPr firstRow="1" bandRow="1">
                <a:tableStyleId>{5C22544A-7EE6-4342-B048-85BDC9FD1C3A}</a:tableStyleId>
              </a:tblPr>
              <a:tblGrid>
                <a:gridCol w="975360"/>
                <a:gridCol w="975360"/>
                <a:gridCol w="894080"/>
              </a:tblGrid>
              <a:tr h="389382">
                <a:tc>
                  <a:txBody>
                    <a:bodyPr/>
                    <a:lstStyle/>
                    <a:p>
                      <a:pPr algn="ctr" fontAlgn="b"/>
                      <a:r>
                        <a:rPr lang="en-US" sz="12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2008 (N=76)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23.7%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12.0%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MAYBE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7.9%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65.8%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64.0%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2.6%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22.7%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12</a:t>
            </a:fld>
            <a:endParaRPr lang="en-US"/>
          </a:p>
        </p:txBody>
      </p:sp>
      <p:graphicFrame>
        <p:nvGraphicFramePr>
          <p:cNvPr id="5" name="Table 4"/>
          <p:cNvGraphicFramePr>
            <a:graphicFrameLocks noGrp="1"/>
          </p:cNvGraphicFramePr>
          <p:nvPr/>
        </p:nvGraphicFramePr>
        <p:xfrm>
          <a:off x="894080" y="4800600"/>
          <a:ext cx="2844800" cy="1946910"/>
        </p:xfrm>
        <a:graphic>
          <a:graphicData uri="http://schemas.openxmlformats.org/drawingml/2006/table">
            <a:tbl>
              <a:tblPr firstRow="1" bandRow="1">
                <a:tableStyleId>{5C22544A-7EE6-4342-B048-85BDC9FD1C3A}</a:tableStyleId>
              </a:tblPr>
              <a:tblGrid>
                <a:gridCol w="1056640"/>
                <a:gridCol w="894080"/>
                <a:gridCol w="894080"/>
              </a:tblGrid>
              <a:tr h="389382">
                <a:tc>
                  <a:txBody>
                    <a:bodyPr/>
                    <a:lstStyle/>
                    <a:p>
                      <a:pPr algn="ctr" fontAlgn="b"/>
                      <a:r>
                        <a:rPr lang="en-US" sz="12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2008 (N=77)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48.1%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56.0%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MAYBE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9.1%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9.3%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36.4%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8.0%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6.5%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26.7%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are likely due to anticipation of changes in Chap.</a:t>
            </a:r>
            <a:r>
              <a:rPr lang="en-US" baseline="0" dirty="0" smtClean="0"/>
              <a:t> 33, which discontinued benefits between semesters.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13</a:t>
            </a:fld>
            <a:endParaRPr lang="en-US"/>
          </a:p>
        </p:txBody>
      </p:sp>
      <p:graphicFrame>
        <p:nvGraphicFramePr>
          <p:cNvPr id="5" name="Table 4"/>
          <p:cNvGraphicFramePr>
            <a:graphicFrameLocks noGrp="1"/>
          </p:cNvGraphicFramePr>
          <p:nvPr/>
        </p:nvGraphicFramePr>
        <p:xfrm>
          <a:off x="894080" y="4800600"/>
          <a:ext cx="2763520" cy="1946910"/>
        </p:xfrm>
        <a:graphic>
          <a:graphicData uri="http://schemas.openxmlformats.org/drawingml/2006/table">
            <a:tbl>
              <a:tblPr firstRow="1" bandRow="1">
                <a:tableStyleId>{5C22544A-7EE6-4342-B048-85BDC9FD1C3A}</a:tableStyleId>
              </a:tblPr>
              <a:tblGrid>
                <a:gridCol w="975360"/>
                <a:gridCol w="894080"/>
                <a:gridCol w="894080"/>
              </a:tblGrid>
              <a:tr h="389382">
                <a:tc>
                  <a:txBody>
                    <a:bodyPr/>
                    <a:lstStyle/>
                    <a:p>
                      <a:pPr algn="ctr" fontAlgn="b"/>
                      <a:r>
                        <a:rPr lang="en-US" sz="12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2008 (N=77)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dirty="0">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83.1%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42.7%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MAYBE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3.9%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13.0%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21.3%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34.7%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14</a:t>
            </a:fld>
            <a:endParaRPr lang="en-US"/>
          </a:p>
        </p:txBody>
      </p:sp>
      <p:graphicFrame>
        <p:nvGraphicFramePr>
          <p:cNvPr id="5" name="Table 4"/>
          <p:cNvGraphicFramePr>
            <a:graphicFrameLocks noGrp="1"/>
          </p:cNvGraphicFramePr>
          <p:nvPr/>
        </p:nvGraphicFramePr>
        <p:xfrm>
          <a:off x="894080" y="4880610"/>
          <a:ext cx="2682240" cy="1946910"/>
        </p:xfrm>
        <a:graphic>
          <a:graphicData uri="http://schemas.openxmlformats.org/drawingml/2006/table">
            <a:tbl>
              <a:tblPr firstRow="1" bandRow="1">
                <a:tableStyleId>{5C22544A-7EE6-4342-B048-85BDC9FD1C3A}</a:tableStyleId>
              </a:tblPr>
              <a:tblGrid>
                <a:gridCol w="894080"/>
                <a:gridCol w="894080"/>
                <a:gridCol w="894080"/>
              </a:tblGrid>
              <a:tr h="389382">
                <a:tc>
                  <a:txBody>
                    <a:bodyPr/>
                    <a:lstStyle/>
                    <a:p>
                      <a:pPr algn="ctr" fontAlgn="b"/>
                      <a:r>
                        <a:rPr lang="en-US" sz="12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2008 (N=77)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dirty="0">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64.9%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66.7%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dirty="0">
                          <a:solidFill>
                            <a:srgbClr val="000000"/>
                          </a:solidFill>
                          <a:latin typeface="Calibri"/>
                        </a:rPr>
                        <a:t>MAYBE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23.4%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4.0%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7.8%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4.0%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3.9%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25.3%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C14C94-B326-468F-9EC6-073C1866AEE4}" type="slidenum">
              <a:rPr lang="en-US" smtClean="0"/>
              <a:pPr/>
              <a:t>15</a:t>
            </a:fld>
            <a:endParaRPr lang="en-US"/>
          </a:p>
        </p:txBody>
      </p:sp>
      <p:graphicFrame>
        <p:nvGraphicFramePr>
          <p:cNvPr id="5" name="Table 4"/>
          <p:cNvGraphicFramePr>
            <a:graphicFrameLocks noGrp="1"/>
          </p:cNvGraphicFramePr>
          <p:nvPr/>
        </p:nvGraphicFramePr>
        <p:xfrm>
          <a:off x="812800" y="4880610"/>
          <a:ext cx="3251200" cy="1946910"/>
        </p:xfrm>
        <a:graphic>
          <a:graphicData uri="http://schemas.openxmlformats.org/drawingml/2006/table">
            <a:tbl>
              <a:tblPr firstRow="1" bandRow="1">
                <a:tableStyleId>{5C22544A-7EE6-4342-B048-85BDC9FD1C3A}</a:tableStyleId>
              </a:tblPr>
              <a:tblGrid>
                <a:gridCol w="1056640"/>
                <a:gridCol w="1056640"/>
                <a:gridCol w="1137920"/>
              </a:tblGrid>
              <a:tr h="389382">
                <a:tc>
                  <a:txBody>
                    <a:bodyPr/>
                    <a:lstStyle/>
                    <a:p>
                      <a:pPr algn="ctr" fontAlgn="b"/>
                      <a:r>
                        <a:rPr lang="en-US" sz="12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2008 (N=77)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1" i="0" u="none" strike="noStrike" dirty="0">
                          <a:solidFill>
                            <a:srgbClr val="000000"/>
                          </a:solidFill>
                          <a:latin typeface="Calibri"/>
                        </a:rPr>
                        <a:t>2010 (N=75)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dirty="0">
                          <a:solidFill>
                            <a:srgbClr val="000000"/>
                          </a:solidFill>
                          <a:latin typeface="Calibri"/>
                        </a:rPr>
                        <a:t>YES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63.6%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52.0%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MAYBE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29.9%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18.7%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NO</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5.2%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a:solidFill>
                            <a:srgbClr val="000000"/>
                          </a:solidFill>
                          <a:latin typeface="Calibri"/>
                        </a:rPr>
                        <a:t>2.7%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9382">
                <a:tc>
                  <a:txBody>
                    <a:bodyPr/>
                    <a:lstStyle/>
                    <a:p>
                      <a:pPr algn="ctr" fontAlgn="b"/>
                      <a:r>
                        <a:rPr lang="en-US" sz="1200" b="0" i="0" u="none" strike="noStrike">
                          <a:solidFill>
                            <a:srgbClr val="000000"/>
                          </a:solidFill>
                          <a:latin typeface="Calibri"/>
                        </a:rPr>
                        <a:t>DON'T KNOW</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dirty="0">
                          <a:solidFill>
                            <a:srgbClr val="000000"/>
                          </a:solidFill>
                          <a:latin typeface="Calibri"/>
                        </a:rPr>
                        <a:t>26.7%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4038600"/>
            <a:ext cx="9144000" cy="1085850"/>
          </a:xfrm>
        </p:spPr>
        <p:txBody>
          <a:bodyPr/>
          <a:lstStyle>
            <a:lvl1pPr>
              <a:defRPr b="1">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0" y="5257800"/>
            <a:ext cx="9144000" cy="1066800"/>
          </a:xfrm>
        </p:spPr>
        <p:txBody>
          <a:bodyPr/>
          <a:lstStyle>
            <a:lvl1pPr marL="0" indent="0" algn="ctr">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MFRI_PPT bg_2.jpg"/>
          <p:cNvPicPr>
            <a:picLocks noChangeAspect="1"/>
          </p:cNvPicPr>
          <p:nvPr userDrawn="1"/>
        </p:nvPicPr>
        <p:blipFill>
          <a:blip r:embed="rId11"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1910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Op-Diploma@purdue.edu"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248150"/>
            <a:ext cx="9144000" cy="1085850"/>
          </a:xfrm>
        </p:spPr>
        <p:txBody>
          <a:bodyPr>
            <a:normAutofit fontScale="90000"/>
          </a:bodyPr>
          <a:lstStyle/>
          <a:p>
            <a:r>
              <a:rPr lang="en-US" dirty="0" smtClean="0">
                <a:latin typeface="Garamond" pitchFamily="18" charset="0"/>
              </a:rPr>
              <a:t>Indiana Commission for Higher Education</a:t>
            </a:r>
            <a:endParaRPr lang="en-US" dirty="0">
              <a:latin typeface="Garamond" pitchFamily="18" charset="0"/>
            </a:endParaRPr>
          </a:p>
        </p:txBody>
      </p:sp>
      <p:sp>
        <p:nvSpPr>
          <p:cNvPr id="3" name="Subtitle 2"/>
          <p:cNvSpPr>
            <a:spLocks noGrp="1"/>
          </p:cNvSpPr>
          <p:nvPr>
            <p:ph type="subTitle" idx="1"/>
          </p:nvPr>
        </p:nvSpPr>
        <p:spPr>
          <a:xfrm>
            <a:off x="0" y="5562600"/>
            <a:ext cx="9144000" cy="1066800"/>
          </a:xfrm>
        </p:spPr>
        <p:txBody>
          <a:bodyPr/>
          <a:lstStyle/>
          <a:p>
            <a:r>
              <a:rPr lang="en-US" dirty="0" smtClean="0">
                <a:latin typeface="Garamond" pitchFamily="18" charset="0"/>
              </a:rPr>
              <a:t>March </a:t>
            </a:r>
            <a:r>
              <a:rPr lang="en-US" dirty="0">
                <a:latin typeface="Garamond" pitchFamily="18" charset="0"/>
              </a:rPr>
              <a:t>9</a:t>
            </a:r>
            <a:r>
              <a:rPr lang="en-US" dirty="0" smtClean="0">
                <a:latin typeface="Garamond" pitchFamily="18" charset="0"/>
              </a:rPr>
              <a:t>, 2012</a:t>
            </a:r>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7330"/>
            <a:ext cx="8229600" cy="1382223"/>
          </a:xfrm>
        </p:spPr>
        <p:txBody>
          <a:bodyPr>
            <a:noAutofit/>
          </a:bodyPr>
          <a:lstStyle/>
          <a:p>
            <a:r>
              <a:rPr lang="en-US" sz="3200" b="1" dirty="0" smtClean="0">
                <a:effectLst>
                  <a:outerShdw blurRad="38100" dist="38100" dir="2700000" algn="tl">
                    <a:srgbClr val="000000">
                      <a:alpha val="43137"/>
                    </a:srgbClr>
                  </a:outerShdw>
                </a:effectLst>
                <a:latin typeface="Garamond" pitchFamily="18" charset="0"/>
              </a:rPr>
              <a:t/>
            </a:r>
            <a:br>
              <a:rPr lang="en-US" sz="3200" b="1" dirty="0" smtClean="0">
                <a:effectLst>
                  <a:outerShdw blurRad="38100" dist="38100" dir="2700000" algn="tl">
                    <a:srgbClr val="000000">
                      <a:alpha val="43137"/>
                    </a:srgbClr>
                  </a:outerShdw>
                </a:effectLst>
                <a:latin typeface="Garamond" pitchFamily="18" charset="0"/>
              </a:rPr>
            </a:br>
            <a:r>
              <a:rPr lang="en-US" sz="3200" b="1" dirty="0" smtClean="0">
                <a:effectLst>
                  <a:outerShdw blurRad="38100" dist="38100" dir="2700000" algn="tl">
                    <a:srgbClr val="000000">
                      <a:alpha val="43137"/>
                    </a:srgbClr>
                  </a:outerShdw>
                </a:effectLst>
                <a:latin typeface="Garamond" pitchFamily="18" charset="0"/>
              </a:rPr>
              <a:t>Do you award credit for military experience or courses taken while in the military?</a:t>
            </a:r>
            <a:r>
              <a:rPr lang="en-US" sz="3600" b="1" dirty="0" smtClean="0">
                <a:effectLst>
                  <a:outerShdw blurRad="38100" dist="38100" dir="2700000" algn="tl">
                    <a:srgbClr val="000000">
                      <a:alpha val="43137"/>
                    </a:srgbClr>
                  </a:outerShdw>
                </a:effectLst>
                <a:latin typeface="Garamond" pitchFamily="18" charset="0"/>
              </a:rPr>
              <a:t/>
            </a:r>
            <a:br>
              <a:rPr lang="en-US" sz="3600" b="1" dirty="0" smtClean="0">
                <a:effectLst>
                  <a:outerShdw blurRad="38100" dist="38100" dir="2700000" algn="tl">
                    <a:srgbClr val="000000">
                      <a:alpha val="43137"/>
                    </a:srgbClr>
                  </a:outerShdw>
                </a:effectLst>
                <a:latin typeface="Garamond" pitchFamily="18" charset="0"/>
              </a:rPr>
            </a:br>
            <a:r>
              <a:rPr lang="en-US" sz="2800" b="1" dirty="0">
                <a:latin typeface="Garamond" pitchFamily="18" charset="0"/>
              </a:rPr>
              <a:t>On average, 61% in 2008, 70% in 2010 </a:t>
            </a:r>
            <a:r>
              <a:rPr lang="en-US" sz="2800" b="1" dirty="0">
                <a:solidFill>
                  <a:srgbClr val="00B050"/>
                </a:solidFill>
                <a:latin typeface="Garamond" pitchFamily="18" charset="0"/>
                <a:sym typeface="Symbol"/>
              </a:rPr>
              <a:t></a:t>
            </a:r>
            <a:r>
              <a:rPr lang="en-US" sz="2800" b="1" dirty="0">
                <a:solidFill>
                  <a:srgbClr val="00B050"/>
                </a:solidFill>
                <a:latin typeface="Garamond" pitchFamily="18" charset="0"/>
              </a:rPr>
              <a:t>9%</a:t>
            </a:r>
            <a:r>
              <a:rPr lang="en-US" sz="2800" dirty="0"/>
              <a:t/>
            </a:r>
            <a:br>
              <a:rPr lang="en-US" sz="2800" dirty="0"/>
            </a:br>
            <a:r>
              <a:rPr lang="en-US" sz="3600" b="1" dirty="0" smtClean="0">
                <a:latin typeface="Garamond" pitchFamily="18" charset="0"/>
              </a:rPr>
              <a:t>   </a:t>
            </a:r>
            <a:endParaRPr lang="en-US" sz="3600" b="1" dirty="0">
              <a:solidFill>
                <a:srgbClr val="00B050"/>
              </a:solidFill>
              <a:latin typeface="Garamond" pitchFamily="18" charset="0"/>
            </a:endParaRPr>
          </a:p>
        </p:txBody>
      </p:sp>
      <p:graphicFrame>
        <p:nvGraphicFramePr>
          <p:cNvPr id="4" name="Chart 3"/>
          <p:cNvGraphicFramePr/>
          <p:nvPr>
            <p:extLst>
              <p:ext uri="{D42A27DB-BD31-4B8C-83A1-F6EECF244321}">
                <p14:modId xmlns:p14="http://schemas.microsoft.com/office/powerpoint/2010/main" xmlns="" val="401639703"/>
              </p:ext>
            </p:extLst>
          </p:nvPr>
        </p:nvGraphicFramePr>
        <p:xfrm>
          <a:off x="384545" y="2216888"/>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10</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968" y="425302"/>
            <a:ext cx="8323521" cy="1520456"/>
          </a:xfrm>
        </p:spPr>
        <p:txBody>
          <a:bodyPr>
            <a:noAutofit/>
          </a:bodyPr>
          <a:lstStyle/>
          <a:p>
            <a:r>
              <a:rPr lang="en-US" sz="3200" b="1" dirty="0" smtClean="0">
                <a:effectLst>
                  <a:outerShdw blurRad="38100" dist="38100" dir="2700000" algn="tl">
                    <a:srgbClr val="000000">
                      <a:alpha val="43137"/>
                    </a:srgbClr>
                  </a:outerShdw>
                </a:effectLst>
                <a:latin typeface="Garamond" pitchFamily="18" charset="0"/>
              </a:rPr>
              <a:t>If deployed, will a service member have to re-apply for admission upon returning?</a:t>
            </a:r>
            <a:r>
              <a:rPr lang="en-US" sz="3600" b="1" dirty="0" smtClean="0">
                <a:effectLst>
                  <a:outerShdw blurRad="38100" dist="38100" dir="2700000" algn="tl">
                    <a:srgbClr val="000000">
                      <a:alpha val="43137"/>
                    </a:srgbClr>
                  </a:outerShdw>
                </a:effectLst>
                <a:latin typeface="Garamond" pitchFamily="18" charset="0"/>
              </a:rPr>
              <a:t/>
            </a:r>
            <a:br>
              <a:rPr lang="en-US" sz="3600" b="1" dirty="0" smtClean="0">
                <a:effectLst>
                  <a:outerShdw blurRad="38100" dist="38100" dir="2700000" algn="tl">
                    <a:srgbClr val="000000">
                      <a:alpha val="43137"/>
                    </a:srgbClr>
                  </a:outerShdw>
                </a:effectLst>
                <a:latin typeface="Garamond" pitchFamily="18" charset="0"/>
              </a:rPr>
            </a:br>
            <a:r>
              <a:rPr lang="en-US" sz="3600" b="1" dirty="0" smtClean="0">
                <a:latin typeface="Garamond" pitchFamily="18" charset="0"/>
              </a:rPr>
              <a:t> </a:t>
            </a:r>
            <a:r>
              <a:rPr lang="en-US" sz="2800" b="1" dirty="0" smtClean="0">
                <a:latin typeface="Garamond" pitchFamily="18" charset="0"/>
              </a:rPr>
              <a:t>On average, 31% in 2008, 15% in 2010 </a:t>
            </a:r>
            <a:r>
              <a:rPr lang="en-US" sz="2800" b="1" dirty="0" smtClean="0">
                <a:solidFill>
                  <a:srgbClr val="00B050"/>
                </a:solidFill>
                <a:latin typeface="Garamond" pitchFamily="18" charset="0"/>
                <a:sym typeface="Symbol"/>
              </a:rPr>
              <a:t>16</a:t>
            </a:r>
            <a:r>
              <a:rPr lang="en-US" sz="2800" b="1" dirty="0" smtClean="0">
                <a:solidFill>
                  <a:srgbClr val="00B050"/>
                </a:solidFill>
                <a:latin typeface="Garamond" pitchFamily="18" charset="0"/>
              </a:rPr>
              <a:t>%</a:t>
            </a:r>
            <a:endParaRPr lang="en-US" sz="3600" b="1" dirty="0">
              <a:latin typeface="Garamond" pitchFamily="18" charset="0"/>
            </a:endParaRPr>
          </a:p>
        </p:txBody>
      </p:sp>
      <p:graphicFrame>
        <p:nvGraphicFramePr>
          <p:cNvPr id="5" name="Chart 4"/>
          <p:cNvGraphicFramePr/>
          <p:nvPr>
            <p:extLst>
              <p:ext uri="{D42A27DB-BD31-4B8C-83A1-F6EECF244321}">
                <p14:modId xmlns:p14="http://schemas.microsoft.com/office/powerpoint/2010/main" xmlns="" val="3745242772"/>
              </p:ext>
            </p:extLst>
          </p:nvPr>
        </p:nvGraphicFramePr>
        <p:xfrm>
          <a:off x="533400" y="2057400"/>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11</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9730" y="552895"/>
            <a:ext cx="8382000" cy="1509822"/>
          </a:xfrm>
        </p:spPr>
        <p:txBody>
          <a:bodyPr>
            <a:noAutofit/>
          </a:bodyPr>
          <a:lstStyle/>
          <a:p>
            <a:r>
              <a:rPr lang="en-US" sz="3200" b="1" dirty="0">
                <a:effectLst>
                  <a:outerShdw blurRad="38100" dist="38100" dir="2700000" algn="tl">
                    <a:srgbClr val="000000">
                      <a:alpha val="43137"/>
                    </a:srgbClr>
                  </a:outerShdw>
                </a:effectLst>
                <a:latin typeface="Garamond" pitchFamily="18" charset="0"/>
              </a:rPr>
              <a:t>W</a:t>
            </a:r>
            <a:r>
              <a:rPr lang="en-US" sz="3200" b="1" dirty="0" smtClean="0">
                <a:effectLst>
                  <a:outerShdw blurRad="38100" dist="38100" dir="2700000" algn="tl">
                    <a:srgbClr val="000000">
                      <a:alpha val="43137"/>
                    </a:srgbClr>
                  </a:outerShdw>
                </a:effectLst>
                <a:latin typeface="Garamond" pitchFamily="18" charset="0"/>
              </a:rPr>
              <a:t>aive the tuition deadline, if the veteran is using the G. I. Bill or vocational rehabilitation?           </a:t>
            </a:r>
            <a:r>
              <a:rPr lang="en-US" sz="2800" b="1" dirty="0" smtClean="0">
                <a:latin typeface="Garamond" pitchFamily="18" charset="0"/>
              </a:rPr>
              <a:t>On average, 39% in 2008, 44% in 2010 </a:t>
            </a:r>
            <a:r>
              <a:rPr lang="en-US" sz="2800" b="1" dirty="0" smtClean="0">
                <a:solidFill>
                  <a:srgbClr val="00B050"/>
                </a:solidFill>
                <a:latin typeface="Garamond" pitchFamily="18" charset="0"/>
                <a:sym typeface="Symbol"/>
              </a:rPr>
              <a:t>5</a:t>
            </a:r>
            <a:r>
              <a:rPr lang="en-US" sz="2800" b="1" dirty="0" smtClean="0">
                <a:solidFill>
                  <a:srgbClr val="00B050"/>
                </a:solidFill>
                <a:latin typeface="Garamond" pitchFamily="18" charset="0"/>
              </a:rPr>
              <a:t>%</a:t>
            </a:r>
            <a:endParaRPr lang="en-US" sz="3600" b="1" dirty="0">
              <a:latin typeface="Garamond" pitchFamily="18" charset="0"/>
            </a:endParaRPr>
          </a:p>
        </p:txBody>
      </p:sp>
      <p:graphicFrame>
        <p:nvGraphicFramePr>
          <p:cNvPr id="4" name="Chart 3"/>
          <p:cNvGraphicFramePr/>
          <p:nvPr>
            <p:extLst>
              <p:ext uri="{D42A27DB-BD31-4B8C-83A1-F6EECF244321}">
                <p14:modId xmlns:p14="http://schemas.microsoft.com/office/powerpoint/2010/main" xmlns="" val="2609878888"/>
              </p:ext>
            </p:extLst>
          </p:nvPr>
        </p:nvGraphicFramePr>
        <p:xfrm>
          <a:off x="501503" y="2248787"/>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12</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665" y="659218"/>
            <a:ext cx="8229600" cy="1392865"/>
          </a:xfrm>
        </p:spPr>
        <p:txBody>
          <a:bodyPr>
            <a:noAutofit/>
          </a:bodyPr>
          <a:lstStyle/>
          <a:p>
            <a:r>
              <a:rPr lang="en-US" sz="3200" b="1" dirty="0" smtClean="0">
                <a:effectLst>
                  <a:outerShdw blurRad="38100" dist="38100" dir="2700000" algn="tl">
                    <a:srgbClr val="000000">
                      <a:alpha val="43137"/>
                    </a:srgbClr>
                  </a:outerShdw>
                </a:effectLst>
                <a:latin typeface="Garamond" pitchFamily="18" charset="0"/>
              </a:rPr>
              <a:t>If the student is using the G. I. Bill, does the monthly benefit continue between semesters? </a:t>
            </a:r>
            <a:r>
              <a:rPr lang="en-US" sz="3600" b="1" dirty="0" smtClean="0">
                <a:effectLst>
                  <a:outerShdw blurRad="38100" dist="38100" dir="2700000" algn="tl">
                    <a:srgbClr val="000000">
                      <a:alpha val="43137"/>
                    </a:srgbClr>
                  </a:outerShdw>
                </a:effectLst>
                <a:latin typeface="Garamond" pitchFamily="18" charset="0"/>
              </a:rPr>
              <a:t/>
            </a:r>
            <a:br>
              <a:rPr lang="en-US" sz="3600" b="1" dirty="0" smtClean="0">
                <a:effectLst>
                  <a:outerShdw blurRad="38100" dist="38100" dir="2700000" algn="tl">
                    <a:srgbClr val="000000">
                      <a:alpha val="43137"/>
                    </a:srgbClr>
                  </a:outerShdw>
                </a:effectLst>
                <a:latin typeface="Garamond" pitchFamily="18" charset="0"/>
              </a:rPr>
            </a:br>
            <a:r>
              <a:rPr lang="en-US" sz="2800" b="1" dirty="0" smtClean="0">
                <a:latin typeface="Garamond" pitchFamily="18" charset="0"/>
              </a:rPr>
              <a:t>On average 85% in 2008, 33% in 2010) </a:t>
            </a:r>
            <a:r>
              <a:rPr lang="en-US" sz="2800" b="1" dirty="0" smtClean="0">
                <a:solidFill>
                  <a:srgbClr val="FF0000"/>
                </a:solidFill>
                <a:latin typeface="Garamond" pitchFamily="18" charset="0"/>
                <a:sym typeface="Symbol"/>
              </a:rPr>
              <a:t>52</a:t>
            </a:r>
            <a:r>
              <a:rPr lang="en-US" sz="2800" b="1" dirty="0" smtClean="0">
                <a:solidFill>
                  <a:srgbClr val="FF0000"/>
                </a:solidFill>
                <a:latin typeface="Garamond" pitchFamily="18" charset="0"/>
              </a:rPr>
              <a:t>%</a:t>
            </a:r>
            <a:endParaRPr lang="en-US" sz="3600" b="1" dirty="0">
              <a:solidFill>
                <a:srgbClr val="FF0000"/>
              </a:solidFill>
              <a:latin typeface="Garamond" pitchFamily="18" charset="0"/>
            </a:endParaRPr>
          </a:p>
        </p:txBody>
      </p:sp>
      <p:graphicFrame>
        <p:nvGraphicFramePr>
          <p:cNvPr id="4" name="Chart 3"/>
          <p:cNvGraphicFramePr/>
          <p:nvPr>
            <p:extLst>
              <p:ext uri="{D42A27DB-BD31-4B8C-83A1-F6EECF244321}">
                <p14:modId xmlns:p14="http://schemas.microsoft.com/office/powerpoint/2010/main" xmlns="" val="636614992"/>
              </p:ext>
            </p:extLst>
          </p:nvPr>
        </p:nvGraphicFramePr>
        <p:xfrm>
          <a:off x="586562" y="2227521"/>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13</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223" y="489100"/>
            <a:ext cx="8856921" cy="1541720"/>
          </a:xfrm>
        </p:spPr>
        <p:txBody>
          <a:bodyPr>
            <a:noAutofit/>
          </a:bodyPr>
          <a:lstStyle/>
          <a:p>
            <a:r>
              <a:rPr lang="en-US" sz="3200" b="1" dirty="0" smtClean="0">
                <a:effectLst>
                  <a:outerShdw blurRad="38100" dist="38100" dir="2700000" algn="tl">
                    <a:srgbClr val="000000">
                      <a:alpha val="43137"/>
                    </a:srgbClr>
                  </a:outerShdw>
                </a:effectLst>
                <a:latin typeface="Garamond" pitchFamily="18" charset="0"/>
              </a:rPr>
              <a:t>If the service member is deployed mid-semester, do you credit or reimburse tuition already paid? </a:t>
            </a:r>
            <a:r>
              <a:rPr lang="en-US" sz="3600" b="1" dirty="0" smtClean="0">
                <a:effectLst>
                  <a:outerShdw blurRad="38100" dist="38100" dir="2700000" algn="tl">
                    <a:srgbClr val="000000">
                      <a:alpha val="43137"/>
                    </a:srgbClr>
                  </a:outerShdw>
                </a:effectLst>
                <a:latin typeface="Garamond" pitchFamily="18" charset="0"/>
              </a:rPr>
              <a:t/>
            </a:r>
            <a:br>
              <a:rPr lang="en-US" sz="3600" b="1" dirty="0" smtClean="0">
                <a:effectLst>
                  <a:outerShdw blurRad="38100" dist="38100" dir="2700000" algn="tl">
                    <a:srgbClr val="000000">
                      <a:alpha val="43137"/>
                    </a:srgbClr>
                  </a:outerShdw>
                </a:effectLst>
                <a:latin typeface="Garamond" pitchFamily="18" charset="0"/>
              </a:rPr>
            </a:br>
            <a:r>
              <a:rPr lang="en-US" sz="2800" b="1" dirty="0" smtClean="0">
                <a:latin typeface="Garamond" pitchFamily="18" charset="0"/>
              </a:rPr>
              <a:t>On average, 53% in 2008, 56% in 2010 </a:t>
            </a:r>
            <a:r>
              <a:rPr lang="en-US" sz="2800" b="1" dirty="0" smtClean="0">
                <a:solidFill>
                  <a:srgbClr val="00B050"/>
                </a:solidFill>
                <a:latin typeface="Garamond" pitchFamily="18" charset="0"/>
                <a:sym typeface="Symbol"/>
              </a:rPr>
              <a:t>3</a:t>
            </a:r>
            <a:r>
              <a:rPr lang="en-US" sz="2800" b="1" dirty="0" smtClean="0">
                <a:solidFill>
                  <a:srgbClr val="00B050"/>
                </a:solidFill>
                <a:latin typeface="Garamond" pitchFamily="18" charset="0"/>
              </a:rPr>
              <a:t>%</a:t>
            </a:r>
            <a:endParaRPr lang="en-US" sz="3600" b="1" dirty="0">
              <a:latin typeface="Garamond" pitchFamily="18" charset="0"/>
            </a:endParaRPr>
          </a:p>
        </p:txBody>
      </p:sp>
      <p:graphicFrame>
        <p:nvGraphicFramePr>
          <p:cNvPr id="4" name="Chart 3"/>
          <p:cNvGraphicFramePr/>
          <p:nvPr>
            <p:extLst>
              <p:ext uri="{D42A27DB-BD31-4B8C-83A1-F6EECF244321}">
                <p14:modId xmlns:p14="http://schemas.microsoft.com/office/powerpoint/2010/main" xmlns="" val="2861341065"/>
              </p:ext>
            </p:extLst>
          </p:nvPr>
        </p:nvGraphicFramePr>
        <p:xfrm>
          <a:off x="539822" y="2216888"/>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14</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1371600"/>
          </a:xfrm>
        </p:spPr>
        <p:txBody>
          <a:bodyPr>
            <a:noAutofit/>
          </a:bodyPr>
          <a:lstStyle/>
          <a:p>
            <a:r>
              <a:rPr lang="en-US" sz="2800" b="1" dirty="0" smtClean="0">
                <a:effectLst>
                  <a:outerShdw blurRad="38100" dist="38100" dir="2700000" algn="tl">
                    <a:srgbClr val="000000">
                      <a:alpha val="43137"/>
                    </a:srgbClr>
                  </a:outerShdw>
                </a:effectLst>
                <a:latin typeface="Garamond" pitchFamily="18" charset="0"/>
              </a:rPr>
              <a:t>If the service member is deployed mid-semester, will an incomplete and opportunity to make up the coursework upon return be given?  </a:t>
            </a:r>
            <a:r>
              <a:rPr lang="en-US" sz="3200" b="1" dirty="0" smtClean="0">
                <a:effectLst>
                  <a:outerShdw blurRad="38100" dist="38100" dir="2700000" algn="tl">
                    <a:srgbClr val="000000">
                      <a:alpha val="43137"/>
                    </a:srgbClr>
                  </a:outerShdw>
                </a:effectLst>
                <a:latin typeface="Garamond" pitchFamily="18" charset="0"/>
              </a:rPr>
              <a:t/>
            </a:r>
            <a:br>
              <a:rPr lang="en-US" sz="3200" b="1" dirty="0" smtClean="0">
                <a:effectLst>
                  <a:outerShdw blurRad="38100" dist="38100" dir="2700000" algn="tl">
                    <a:srgbClr val="000000">
                      <a:alpha val="43137"/>
                    </a:srgbClr>
                  </a:outerShdw>
                </a:effectLst>
                <a:latin typeface="Garamond" pitchFamily="18" charset="0"/>
              </a:rPr>
            </a:br>
            <a:r>
              <a:rPr lang="en-US" sz="2800" b="1" dirty="0" smtClean="0">
                <a:latin typeface="Garamond" pitchFamily="18" charset="0"/>
              </a:rPr>
              <a:t>On average 49% in 2008, 52% in 2010 </a:t>
            </a:r>
            <a:r>
              <a:rPr lang="en-US" sz="2800" b="1" dirty="0" smtClean="0">
                <a:solidFill>
                  <a:srgbClr val="00B050"/>
                </a:solidFill>
                <a:latin typeface="Garamond" pitchFamily="18" charset="0"/>
                <a:sym typeface="Symbol"/>
              </a:rPr>
              <a:t>3</a:t>
            </a:r>
            <a:r>
              <a:rPr lang="en-US" sz="2800" b="1" dirty="0" smtClean="0">
                <a:solidFill>
                  <a:srgbClr val="00B050"/>
                </a:solidFill>
                <a:latin typeface="Garamond" pitchFamily="18" charset="0"/>
              </a:rPr>
              <a:t>%</a:t>
            </a:r>
            <a:endParaRPr lang="en-US" sz="3200" b="1" dirty="0">
              <a:latin typeface="Garamond" pitchFamily="18" charset="0"/>
            </a:endParaRPr>
          </a:p>
        </p:txBody>
      </p:sp>
      <p:graphicFrame>
        <p:nvGraphicFramePr>
          <p:cNvPr id="4" name="Chart 3"/>
          <p:cNvGraphicFramePr/>
          <p:nvPr>
            <p:extLst>
              <p:ext uri="{D42A27DB-BD31-4B8C-83A1-F6EECF244321}">
                <p14:modId xmlns:p14="http://schemas.microsoft.com/office/powerpoint/2010/main" xmlns="" val="996369960"/>
              </p:ext>
            </p:extLst>
          </p:nvPr>
        </p:nvGraphicFramePr>
        <p:xfrm>
          <a:off x="411789" y="2270051"/>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15</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548" y="515679"/>
            <a:ext cx="8647814" cy="1371600"/>
          </a:xfrm>
        </p:spPr>
        <p:txBody>
          <a:bodyPr>
            <a:noAutofit/>
          </a:bodyPr>
          <a:lstStyle/>
          <a:p>
            <a:r>
              <a:rPr lang="en-US" sz="2800" b="1" dirty="0" smtClean="0">
                <a:effectLst>
                  <a:outerShdw blurRad="38100" dist="38100" dir="2700000" algn="tl">
                    <a:srgbClr val="000000">
                      <a:alpha val="43137"/>
                    </a:srgbClr>
                  </a:outerShdw>
                </a:effectLst>
                <a:latin typeface="Garamond" pitchFamily="18" charset="0"/>
              </a:rPr>
              <a:t>If the service member is a graduate student, is he/she given an extension to complete the course requirements based on how long he/she was deployed? </a:t>
            </a:r>
            <a:r>
              <a:rPr lang="en-US" sz="3200" b="1" dirty="0" smtClean="0">
                <a:effectLst>
                  <a:outerShdw blurRad="38100" dist="38100" dir="2700000" algn="tl">
                    <a:srgbClr val="000000">
                      <a:alpha val="43137"/>
                    </a:srgbClr>
                  </a:outerShdw>
                </a:effectLst>
                <a:latin typeface="Garamond" pitchFamily="18" charset="0"/>
              </a:rPr>
              <a:t/>
            </a:r>
            <a:br>
              <a:rPr lang="en-US" sz="3200" b="1" dirty="0" smtClean="0">
                <a:effectLst>
                  <a:outerShdw blurRad="38100" dist="38100" dir="2700000" algn="tl">
                    <a:srgbClr val="000000">
                      <a:alpha val="43137"/>
                    </a:srgbClr>
                  </a:outerShdw>
                </a:effectLst>
                <a:latin typeface="Garamond" pitchFamily="18" charset="0"/>
              </a:rPr>
            </a:br>
            <a:r>
              <a:rPr lang="en-US" sz="2800" b="1" dirty="0" smtClean="0">
                <a:latin typeface="Garamond" pitchFamily="18" charset="0"/>
              </a:rPr>
              <a:t>On average, 42% in 2008, 55% in 2010 </a:t>
            </a:r>
            <a:r>
              <a:rPr lang="en-US" sz="2800" b="1" dirty="0" smtClean="0">
                <a:solidFill>
                  <a:srgbClr val="00B050"/>
                </a:solidFill>
                <a:latin typeface="Garamond" pitchFamily="18" charset="0"/>
                <a:sym typeface="Symbol"/>
              </a:rPr>
              <a:t>13</a:t>
            </a:r>
            <a:r>
              <a:rPr lang="en-US" sz="2800" b="1" dirty="0" smtClean="0">
                <a:solidFill>
                  <a:srgbClr val="00B050"/>
                </a:solidFill>
                <a:latin typeface="Garamond" pitchFamily="18" charset="0"/>
              </a:rPr>
              <a:t>%</a:t>
            </a:r>
            <a:endParaRPr lang="en-US" sz="3200" b="1" dirty="0">
              <a:latin typeface="Garamond" pitchFamily="18" charset="0"/>
            </a:endParaRPr>
          </a:p>
        </p:txBody>
      </p:sp>
      <p:graphicFrame>
        <p:nvGraphicFramePr>
          <p:cNvPr id="6" name="Chart 5"/>
          <p:cNvGraphicFramePr/>
          <p:nvPr>
            <p:extLst>
              <p:ext uri="{D42A27DB-BD31-4B8C-83A1-F6EECF244321}">
                <p14:modId xmlns:p14="http://schemas.microsoft.com/office/powerpoint/2010/main" xmlns="" val="2866387206"/>
              </p:ext>
            </p:extLst>
          </p:nvPr>
        </p:nvGraphicFramePr>
        <p:xfrm>
          <a:off x="502610" y="2344478"/>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16</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Autofit/>
          </a:bodyPr>
          <a:lstStyle/>
          <a:p>
            <a:pPr algn="l"/>
            <a:r>
              <a:rPr lang="en-US" sz="3600" b="1" dirty="0" smtClean="0">
                <a:effectLst>
                  <a:outerShdw blurRad="38100" dist="38100" dir="2700000" algn="tl">
                    <a:srgbClr val="000000">
                      <a:alpha val="43137"/>
                    </a:srgbClr>
                  </a:outerShdw>
                </a:effectLst>
                <a:latin typeface="Garamond" pitchFamily="18" charset="0"/>
              </a:rPr>
              <a:t>Does your institution follow the ACE recommendations for transfer of military credit?</a:t>
            </a:r>
            <a:endParaRPr lang="en-US" sz="3600" b="1" dirty="0">
              <a:effectLst>
                <a:outerShdw blurRad="38100" dist="38100" dir="2700000" algn="tl">
                  <a:srgbClr val="000000">
                    <a:alpha val="43137"/>
                  </a:srgbClr>
                </a:outerShdw>
              </a:effectLst>
              <a:latin typeface="Garamond" pitchFamily="18" charset="0"/>
            </a:endParaRPr>
          </a:p>
        </p:txBody>
      </p:sp>
      <p:graphicFrame>
        <p:nvGraphicFramePr>
          <p:cNvPr id="6" name="Chart 5"/>
          <p:cNvGraphicFramePr/>
          <p:nvPr>
            <p:extLst>
              <p:ext uri="{D42A27DB-BD31-4B8C-83A1-F6EECF244321}">
                <p14:modId xmlns:p14="http://schemas.microsoft.com/office/powerpoint/2010/main" xmlns="" val="1624872616"/>
              </p:ext>
            </p:extLst>
          </p:nvPr>
        </p:nvGraphicFramePr>
        <p:xfrm>
          <a:off x="457200" y="2046769"/>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17</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Autofit/>
          </a:bodyPr>
          <a:lstStyle/>
          <a:p>
            <a:r>
              <a:rPr lang="en-US" sz="3200" b="1" dirty="0" smtClean="0">
                <a:effectLst>
                  <a:outerShdw blurRad="38100" dist="38100" dir="2700000" algn="tl">
                    <a:srgbClr val="000000">
                      <a:alpha val="43137"/>
                    </a:srgbClr>
                  </a:outerShdw>
                </a:effectLst>
                <a:latin typeface="Garamond" pitchFamily="18" charset="0"/>
              </a:rPr>
              <a:t>Do you have a designated person to work with military members?</a:t>
            </a:r>
            <a:r>
              <a:rPr lang="en-US" sz="3600" b="1" dirty="0" smtClean="0">
                <a:effectLst>
                  <a:outerShdw blurRad="38100" dist="38100" dir="2700000" algn="tl">
                    <a:srgbClr val="000000">
                      <a:alpha val="43137"/>
                    </a:srgbClr>
                  </a:outerShdw>
                </a:effectLst>
                <a:latin typeface="Garamond" pitchFamily="18" charset="0"/>
              </a:rPr>
              <a:t/>
            </a:r>
            <a:br>
              <a:rPr lang="en-US" sz="3600" b="1" dirty="0" smtClean="0">
                <a:effectLst>
                  <a:outerShdw blurRad="38100" dist="38100" dir="2700000" algn="tl">
                    <a:srgbClr val="000000">
                      <a:alpha val="43137"/>
                    </a:srgbClr>
                  </a:outerShdw>
                </a:effectLst>
                <a:latin typeface="Garamond" pitchFamily="18" charset="0"/>
              </a:rPr>
            </a:br>
            <a:r>
              <a:rPr lang="en-US" sz="3600" b="1" dirty="0" smtClean="0">
                <a:latin typeface="Garamond" pitchFamily="18" charset="0"/>
              </a:rPr>
              <a:t> </a:t>
            </a:r>
            <a:r>
              <a:rPr lang="en-US" sz="2800" b="1" dirty="0" smtClean="0">
                <a:latin typeface="Garamond" pitchFamily="18" charset="0"/>
              </a:rPr>
              <a:t>On average, 74% in 2008, 52% in 2010  </a:t>
            </a:r>
            <a:r>
              <a:rPr lang="en-US" sz="2800" b="1" dirty="0" smtClean="0">
                <a:solidFill>
                  <a:srgbClr val="FF0000"/>
                </a:solidFill>
                <a:latin typeface="Garamond" pitchFamily="18" charset="0"/>
                <a:sym typeface="Symbol"/>
              </a:rPr>
              <a:t>13</a:t>
            </a:r>
            <a:r>
              <a:rPr lang="en-US" sz="2800" b="1" dirty="0" smtClean="0">
                <a:solidFill>
                  <a:srgbClr val="FF0000"/>
                </a:solidFill>
                <a:latin typeface="Garamond" pitchFamily="18" charset="0"/>
              </a:rPr>
              <a:t>%  </a:t>
            </a:r>
            <a:endParaRPr lang="en-US" sz="3600" b="1" dirty="0">
              <a:solidFill>
                <a:srgbClr val="FF0000"/>
              </a:solidFill>
              <a:latin typeface="Garamond" pitchFamily="18" charset="0"/>
            </a:endParaRPr>
          </a:p>
        </p:txBody>
      </p:sp>
      <p:graphicFrame>
        <p:nvGraphicFramePr>
          <p:cNvPr id="7" name="Chart 6"/>
          <p:cNvGraphicFramePr/>
          <p:nvPr>
            <p:extLst>
              <p:ext uri="{D42A27DB-BD31-4B8C-83A1-F6EECF244321}">
                <p14:modId xmlns:p14="http://schemas.microsoft.com/office/powerpoint/2010/main" xmlns="" val="2004064858"/>
              </p:ext>
            </p:extLst>
          </p:nvPr>
        </p:nvGraphicFramePr>
        <p:xfrm>
          <a:off x="515124" y="2184990"/>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18</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302" y="483782"/>
            <a:ext cx="8229600" cy="1143000"/>
          </a:xfrm>
        </p:spPr>
        <p:txBody>
          <a:bodyPr>
            <a:noAutofit/>
          </a:bodyPr>
          <a:lstStyle/>
          <a:p>
            <a:r>
              <a:rPr lang="en-US" sz="3200" b="1" dirty="0" smtClean="0">
                <a:effectLst>
                  <a:outerShdw blurRad="38100" dist="38100" dir="2700000" algn="tl">
                    <a:srgbClr val="000000">
                      <a:alpha val="43137"/>
                    </a:srgbClr>
                  </a:outerShdw>
                </a:effectLst>
                <a:latin typeface="Garamond" pitchFamily="18" charset="0"/>
              </a:rPr>
              <a:t>Can your contact person direct wounded warriors to disability support services? </a:t>
            </a:r>
            <a:r>
              <a:rPr lang="en-US" sz="3600" b="1" dirty="0" smtClean="0">
                <a:effectLst>
                  <a:outerShdw blurRad="38100" dist="38100" dir="2700000" algn="tl">
                    <a:srgbClr val="000000">
                      <a:alpha val="43137"/>
                    </a:srgbClr>
                  </a:outerShdw>
                </a:effectLst>
                <a:latin typeface="Garamond" pitchFamily="18" charset="0"/>
              </a:rPr>
              <a:t/>
            </a:r>
            <a:br>
              <a:rPr lang="en-US" sz="3600" b="1" dirty="0" smtClean="0">
                <a:effectLst>
                  <a:outerShdw blurRad="38100" dist="38100" dir="2700000" algn="tl">
                    <a:srgbClr val="000000">
                      <a:alpha val="43137"/>
                    </a:srgbClr>
                  </a:outerShdw>
                </a:effectLst>
                <a:latin typeface="Garamond" pitchFamily="18" charset="0"/>
              </a:rPr>
            </a:br>
            <a:r>
              <a:rPr lang="en-US" sz="2800" b="1" dirty="0" smtClean="0">
                <a:latin typeface="Garamond" pitchFamily="18" charset="0"/>
              </a:rPr>
              <a:t>On average, 65% in 2008, 56% in 2010 </a:t>
            </a:r>
            <a:r>
              <a:rPr lang="en-US" sz="2800" b="1" dirty="0" smtClean="0">
                <a:solidFill>
                  <a:srgbClr val="FF0000"/>
                </a:solidFill>
                <a:latin typeface="Garamond" pitchFamily="18" charset="0"/>
                <a:sym typeface="Symbol"/>
              </a:rPr>
              <a:t>9</a:t>
            </a:r>
            <a:r>
              <a:rPr lang="en-US" sz="2800" b="1" dirty="0" smtClean="0">
                <a:solidFill>
                  <a:srgbClr val="FF0000"/>
                </a:solidFill>
                <a:latin typeface="Garamond" pitchFamily="18" charset="0"/>
              </a:rPr>
              <a:t>%</a:t>
            </a:r>
            <a:endParaRPr lang="en-US" sz="3600" b="1" dirty="0">
              <a:solidFill>
                <a:srgbClr val="FF0000"/>
              </a:solidFill>
              <a:latin typeface="Garamond" pitchFamily="18" charset="0"/>
            </a:endParaRPr>
          </a:p>
        </p:txBody>
      </p:sp>
      <p:sp>
        <p:nvSpPr>
          <p:cNvPr id="6" name="TextBox 5"/>
          <p:cNvSpPr txBox="1"/>
          <p:nvPr/>
        </p:nvSpPr>
        <p:spPr>
          <a:xfrm>
            <a:off x="391632" y="5961321"/>
            <a:ext cx="8458200" cy="461665"/>
          </a:xfrm>
          <a:prstGeom prst="rect">
            <a:avLst/>
          </a:prstGeom>
          <a:noFill/>
        </p:spPr>
        <p:txBody>
          <a:bodyPr wrap="square" rtlCol="0">
            <a:spAutoFit/>
          </a:bodyPr>
          <a:lstStyle/>
          <a:p>
            <a:r>
              <a:rPr lang="en-US" sz="1200" dirty="0" smtClean="0">
                <a:latin typeface="Times New Roman" pitchFamily="18" charset="0"/>
                <a:cs typeface="Times New Roman" pitchFamily="18" charset="0"/>
              </a:rPr>
              <a:t>Note: In 2008, answer choice “Maybe” and “Don’t know” were offered; no staff or administrators selected “Don’t know” while 16.9% of staff and 0% of administrators selected “Maybe.”  </a:t>
            </a:r>
            <a:endParaRPr lang="en-US" sz="1200" dirty="0">
              <a:latin typeface="Times New Roman" pitchFamily="18" charset="0"/>
              <a:cs typeface="Times New Roman" pitchFamily="18" charset="0"/>
            </a:endParaRPr>
          </a:p>
        </p:txBody>
      </p:sp>
      <p:graphicFrame>
        <p:nvGraphicFramePr>
          <p:cNvPr id="7" name="Chart 6"/>
          <p:cNvGraphicFramePr/>
          <p:nvPr>
            <p:extLst>
              <p:ext uri="{D42A27DB-BD31-4B8C-83A1-F6EECF244321}">
                <p14:modId xmlns:p14="http://schemas.microsoft.com/office/powerpoint/2010/main" xmlns="" val="2657685965"/>
              </p:ext>
            </p:extLst>
          </p:nvPr>
        </p:nvGraphicFramePr>
        <p:xfrm>
          <a:off x="416885" y="2014871"/>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19</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latin typeface="Garamond" pitchFamily="18" charset="0"/>
              </a:rPr>
              <a:t>Outline</a:t>
            </a:r>
            <a:endParaRPr lang="en-US" b="1" dirty="0">
              <a:effectLst>
                <a:outerShdw blurRad="38100" dist="38100" dir="2700000" algn="tl">
                  <a:srgbClr val="000000">
                    <a:alpha val="43137"/>
                  </a:srgbClr>
                </a:outerShdw>
              </a:effectLst>
              <a:latin typeface="Garamond" pitchFamily="18" charset="0"/>
            </a:endParaRPr>
          </a:p>
        </p:txBody>
      </p:sp>
      <p:sp>
        <p:nvSpPr>
          <p:cNvPr id="3" name="Content Placeholder 2"/>
          <p:cNvSpPr>
            <a:spLocks noGrp="1"/>
          </p:cNvSpPr>
          <p:nvPr>
            <p:ph idx="1"/>
          </p:nvPr>
        </p:nvSpPr>
        <p:spPr>
          <a:xfrm>
            <a:off x="457200" y="1752600"/>
            <a:ext cx="8229600" cy="4191000"/>
          </a:xfrm>
        </p:spPr>
        <p:txBody>
          <a:bodyPr/>
          <a:lstStyle/>
          <a:p>
            <a:pPr marL="0" indent="0" algn="ctr">
              <a:buNone/>
            </a:pPr>
            <a:r>
              <a:rPr lang="en-US" dirty="0" smtClean="0">
                <a:latin typeface="Garamond" pitchFamily="18" charset="0"/>
              </a:rPr>
              <a:t>Overview of MFRI and Operation Diploma</a:t>
            </a:r>
          </a:p>
          <a:p>
            <a:pPr marL="0" indent="0" algn="ctr">
              <a:buNone/>
            </a:pPr>
            <a:endParaRPr lang="en-US" dirty="0">
              <a:latin typeface="Garamond" pitchFamily="18" charset="0"/>
            </a:endParaRPr>
          </a:p>
          <a:p>
            <a:pPr marL="0" indent="0" algn="ctr">
              <a:buNone/>
            </a:pPr>
            <a:r>
              <a:rPr lang="en-US" dirty="0" smtClean="0">
                <a:latin typeface="Garamond" pitchFamily="18" charset="0"/>
              </a:rPr>
              <a:t>Survey Results from Indiana Institutions</a:t>
            </a:r>
          </a:p>
          <a:p>
            <a:pPr marL="0" indent="0" algn="ctr">
              <a:buNone/>
            </a:pPr>
            <a:endParaRPr lang="en-US" dirty="0">
              <a:latin typeface="Garamond" pitchFamily="18" charset="0"/>
            </a:endParaRPr>
          </a:p>
          <a:p>
            <a:pPr marL="0" indent="0" algn="ctr">
              <a:buNone/>
            </a:pPr>
            <a:r>
              <a:rPr lang="en-US" dirty="0" smtClean="0">
                <a:latin typeface="Garamond" pitchFamily="18" charset="0"/>
              </a:rPr>
              <a:t>Next Steps</a:t>
            </a:r>
            <a:endParaRPr lang="en-US" dirty="0">
              <a:latin typeface="Garamond" pitchFamily="18" charset="0"/>
            </a:endParaRPr>
          </a:p>
        </p:txBody>
      </p:sp>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2</a:t>
            </a:r>
            <a:endParaRPr lang="en-US" sz="1200" b="1" dirty="0">
              <a:latin typeface="Garamond" pitchFamily="18" charset="0"/>
            </a:endParaRPr>
          </a:p>
        </p:txBody>
      </p:sp>
    </p:spTree>
    <p:extLst>
      <p:ext uri="{BB962C8B-B14F-4D97-AF65-F5344CB8AC3E}">
        <p14:creationId xmlns:p14="http://schemas.microsoft.com/office/powerpoint/2010/main" xmlns="" val="38606350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934" y="887818"/>
            <a:ext cx="8229600" cy="909084"/>
          </a:xfrm>
        </p:spPr>
        <p:txBody>
          <a:bodyPr>
            <a:noAutofit/>
          </a:bodyPr>
          <a:lstStyle/>
          <a:p>
            <a:r>
              <a:rPr lang="en-US" sz="3200" b="1" dirty="0" smtClean="0">
                <a:effectLst>
                  <a:outerShdw blurRad="38100" dist="38100" dir="2700000" algn="tl">
                    <a:srgbClr val="000000">
                      <a:alpha val="43137"/>
                    </a:srgbClr>
                  </a:outerShdw>
                </a:effectLst>
                <a:latin typeface="Garamond" pitchFamily="18" charset="0"/>
              </a:rPr>
              <a:t>Do you have a student veterans’ organization? </a:t>
            </a:r>
            <a:r>
              <a:rPr lang="en-US" sz="3600" b="1" dirty="0" smtClean="0">
                <a:effectLst>
                  <a:outerShdw blurRad="38100" dist="38100" dir="2700000" algn="tl">
                    <a:srgbClr val="000000">
                      <a:alpha val="43137"/>
                    </a:srgbClr>
                  </a:outerShdw>
                </a:effectLst>
                <a:latin typeface="Garamond" pitchFamily="18" charset="0"/>
              </a:rPr>
              <a:t/>
            </a:r>
            <a:br>
              <a:rPr lang="en-US" sz="3600" b="1" dirty="0" smtClean="0">
                <a:effectLst>
                  <a:outerShdw blurRad="38100" dist="38100" dir="2700000" algn="tl">
                    <a:srgbClr val="000000">
                      <a:alpha val="43137"/>
                    </a:srgbClr>
                  </a:outerShdw>
                </a:effectLst>
                <a:latin typeface="Garamond" pitchFamily="18" charset="0"/>
              </a:rPr>
            </a:br>
            <a:r>
              <a:rPr lang="en-US" sz="2800" b="1" dirty="0" smtClean="0">
                <a:latin typeface="Garamond" pitchFamily="18" charset="0"/>
              </a:rPr>
              <a:t>On average 9% in 2008, 23% in 2010 </a:t>
            </a:r>
            <a:r>
              <a:rPr lang="en-US" sz="2800" b="1" dirty="0" smtClean="0">
                <a:solidFill>
                  <a:srgbClr val="00B050"/>
                </a:solidFill>
                <a:latin typeface="Garamond" pitchFamily="18" charset="0"/>
                <a:sym typeface="Symbol"/>
              </a:rPr>
              <a:t>14</a:t>
            </a:r>
            <a:r>
              <a:rPr lang="en-US" sz="2800" b="1" dirty="0" smtClean="0">
                <a:solidFill>
                  <a:srgbClr val="00B050"/>
                </a:solidFill>
                <a:latin typeface="Garamond" pitchFamily="18" charset="0"/>
              </a:rPr>
              <a:t>%</a:t>
            </a:r>
            <a:r>
              <a:rPr lang="en-US" sz="2800" b="1" dirty="0" smtClean="0">
                <a:latin typeface="Garamond" pitchFamily="18" charset="0"/>
              </a:rPr>
              <a:t> </a:t>
            </a:r>
            <a:r>
              <a:rPr lang="en-US" sz="3600" b="1" dirty="0" smtClean="0">
                <a:effectLst>
                  <a:outerShdw blurRad="38100" dist="38100" dir="2700000" algn="tl">
                    <a:srgbClr val="000000">
                      <a:alpha val="43137"/>
                    </a:srgbClr>
                  </a:outerShdw>
                </a:effectLst>
                <a:latin typeface="Garamond" pitchFamily="18" charset="0"/>
              </a:rPr>
              <a:t/>
            </a:r>
            <a:br>
              <a:rPr lang="en-US" sz="3600" b="1" dirty="0" smtClean="0">
                <a:effectLst>
                  <a:outerShdw blurRad="38100" dist="38100" dir="2700000" algn="tl">
                    <a:srgbClr val="000000">
                      <a:alpha val="43137"/>
                    </a:srgbClr>
                  </a:outerShdw>
                </a:effectLst>
                <a:latin typeface="Garamond" pitchFamily="18" charset="0"/>
              </a:rPr>
            </a:br>
            <a:endParaRPr lang="en-US" sz="3600" b="1" dirty="0">
              <a:effectLst>
                <a:outerShdw blurRad="38100" dist="38100" dir="2700000" algn="tl">
                  <a:srgbClr val="000000">
                    <a:alpha val="43137"/>
                  </a:srgbClr>
                </a:outerShdw>
              </a:effectLst>
              <a:latin typeface="Garamond" pitchFamily="18" charset="0"/>
            </a:endParaRPr>
          </a:p>
        </p:txBody>
      </p:sp>
      <p:graphicFrame>
        <p:nvGraphicFramePr>
          <p:cNvPr id="5" name="Chart 4"/>
          <p:cNvGraphicFramePr/>
          <p:nvPr>
            <p:extLst>
              <p:ext uri="{D42A27DB-BD31-4B8C-83A1-F6EECF244321}">
                <p14:modId xmlns:p14="http://schemas.microsoft.com/office/powerpoint/2010/main" xmlns="" val="3161596801"/>
              </p:ext>
            </p:extLst>
          </p:nvPr>
        </p:nvGraphicFramePr>
        <p:xfrm>
          <a:off x="411569" y="1855381"/>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20</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49595"/>
            <a:ext cx="8229600" cy="1143000"/>
          </a:xfrm>
        </p:spPr>
        <p:txBody>
          <a:bodyPr>
            <a:noAutofit/>
          </a:bodyPr>
          <a:lstStyle/>
          <a:p>
            <a:r>
              <a:rPr lang="en-US" sz="3200" b="1" dirty="0" smtClean="0">
                <a:effectLst>
                  <a:outerShdw blurRad="38100" dist="38100" dir="2700000" algn="tl">
                    <a:srgbClr val="000000">
                      <a:alpha val="43137"/>
                    </a:srgbClr>
                  </a:outerShdw>
                </a:effectLst>
                <a:latin typeface="Garamond" pitchFamily="18" charset="0"/>
              </a:rPr>
              <a:t>Do you have special assistance for family members of veterans? </a:t>
            </a:r>
            <a:r>
              <a:rPr lang="en-US" sz="3600" b="1" dirty="0" smtClean="0">
                <a:effectLst>
                  <a:outerShdw blurRad="38100" dist="38100" dir="2700000" algn="tl">
                    <a:srgbClr val="000000">
                      <a:alpha val="43137"/>
                    </a:srgbClr>
                  </a:outerShdw>
                </a:effectLst>
                <a:latin typeface="Garamond" pitchFamily="18" charset="0"/>
              </a:rPr>
              <a:t/>
            </a:r>
            <a:br>
              <a:rPr lang="en-US" sz="3600" b="1" dirty="0" smtClean="0">
                <a:effectLst>
                  <a:outerShdw blurRad="38100" dist="38100" dir="2700000" algn="tl">
                    <a:srgbClr val="000000">
                      <a:alpha val="43137"/>
                    </a:srgbClr>
                  </a:outerShdw>
                </a:effectLst>
                <a:latin typeface="Garamond" pitchFamily="18" charset="0"/>
              </a:rPr>
            </a:br>
            <a:r>
              <a:rPr lang="en-US" sz="2800" b="1" dirty="0" smtClean="0">
                <a:latin typeface="Garamond" pitchFamily="18" charset="0"/>
              </a:rPr>
              <a:t>On average, 91% in 2008, 15% in 2010 </a:t>
            </a:r>
            <a:r>
              <a:rPr lang="en-US" sz="2800" b="1" dirty="0" smtClean="0">
                <a:solidFill>
                  <a:srgbClr val="FF0000"/>
                </a:solidFill>
                <a:latin typeface="Garamond" pitchFamily="18" charset="0"/>
                <a:sym typeface="Symbol"/>
              </a:rPr>
              <a:t>76</a:t>
            </a:r>
            <a:r>
              <a:rPr lang="en-US" sz="2800" b="1" dirty="0" smtClean="0">
                <a:solidFill>
                  <a:srgbClr val="FF0000"/>
                </a:solidFill>
                <a:latin typeface="Garamond" pitchFamily="18" charset="0"/>
              </a:rPr>
              <a:t>% </a:t>
            </a:r>
            <a:r>
              <a:rPr lang="en-US" sz="3600" b="1" dirty="0" smtClean="0">
                <a:effectLst>
                  <a:outerShdw blurRad="38100" dist="38100" dir="2700000" algn="tl">
                    <a:srgbClr val="000000">
                      <a:alpha val="43137"/>
                    </a:srgbClr>
                  </a:outerShdw>
                </a:effectLst>
                <a:latin typeface="Garamond" pitchFamily="18" charset="0"/>
              </a:rPr>
              <a:t/>
            </a:r>
            <a:br>
              <a:rPr lang="en-US" sz="3600" b="1" dirty="0" smtClean="0">
                <a:effectLst>
                  <a:outerShdw blurRad="38100" dist="38100" dir="2700000" algn="tl">
                    <a:srgbClr val="000000">
                      <a:alpha val="43137"/>
                    </a:srgbClr>
                  </a:outerShdw>
                </a:effectLst>
                <a:latin typeface="Garamond" pitchFamily="18" charset="0"/>
              </a:rPr>
            </a:br>
            <a:endParaRPr lang="en-US" sz="3600" b="1" dirty="0">
              <a:effectLst>
                <a:outerShdw blurRad="38100" dist="38100" dir="2700000" algn="tl">
                  <a:srgbClr val="000000">
                    <a:alpha val="43137"/>
                  </a:srgbClr>
                </a:outerShdw>
              </a:effectLst>
              <a:latin typeface="Garamond" pitchFamily="18" charset="0"/>
            </a:endParaRPr>
          </a:p>
        </p:txBody>
      </p:sp>
      <p:graphicFrame>
        <p:nvGraphicFramePr>
          <p:cNvPr id="5" name="Chart 4"/>
          <p:cNvGraphicFramePr/>
          <p:nvPr>
            <p:extLst>
              <p:ext uri="{D42A27DB-BD31-4B8C-83A1-F6EECF244321}">
                <p14:modId xmlns:p14="http://schemas.microsoft.com/office/powerpoint/2010/main" xmlns="" val="270903579"/>
              </p:ext>
            </p:extLst>
          </p:nvPr>
        </p:nvGraphicFramePr>
        <p:xfrm>
          <a:off x="497845" y="1993604"/>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21</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Autofit/>
          </a:bodyPr>
          <a:lstStyle/>
          <a:p>
            <a:pPr algn="l"/>
            <a:r>
              <a:rPr lang="en-US" sz="3600" b="1" dirty="0" smtClean="0">
                <a:effectLst>
                  <a:outerShdw blurRad="38100" dist="38100" dir="2700000" algn="tl">
                    <a:srgbClr val="000000">
                      <a:alpha val="43137"/>
                    </a:srgbClr>
                  </a:outerShdw>
                </a:effectLst>
                <a:latin typeface="Garamond" pitchFamily="18" charset="0"/>
              </a:rPr>
              <a:t>Are you a member of </a:t>
            </a:r>
            <a:r>
              <a:rPr lang="en-US" sz="3600" b="1" dirty="0" err="1" smtClean="0">
                <a:effectLst>
                  <a:outerShdw blurRad="38100" dist="38100" dir="2700000" algn="tl">
                    <a:srgbClr val="000000">
                      <a:alpha val="43137"/>
                    </a:srgbClr>
                  </a:outerShdw>
                </a:effectLst>
                <a:latin typeface="Garamond" pitchFamily="18" charset="0"/>
              </a:rPr>
              <a:t>Servicemembers</a:t>
            </a:r>
            <a:r>
              <a:rPr lang="en-US" sz="3600" b="1" dirty="0" smtClean="0">
                <a:effectLst>
                  <a:outerShdw blurRad="38100" dist="38100" dir="2700000" algn="tl">
                    <a:srgbClr val="000000">
                      <a:alpha val="43137"/>
                    </a:srgbClr>
                  </a:outerShdw>
                </a:effectLst>
                <a:latin typeface="Garamond" pitchFamily="18" charset="0"/>
              </a:rPr>
              <a:t> Opportunity Colleges?</a:t>
            </a:r>
            <a:r>
              <a:rPr lang="en-US" sz="2800" b="1" dirty="0" smtClean="0">
                <a:effectLst>
                  <a:outerShdw blurRad="38100" dist="38100" dir="2700000" algn="tl">
                    <a:srgbClr val="000000">
                      <a:alpha val="43137"/>
                    </a:srgbClr>
                  </a:outerShdw>
                </a:effectLst>
                <a:latin typeface="Garamond" pitchFamily="18" charset="0"/>
              </a:rPr>
              <a:t/>
            </a:r>
            <a:br>
              <a:rPr lang="en-US" sz="2800" b="1" dirty="0" smtClean="0">
                <a:effectLst>
                  <a:outerShdw blurRad="38100" dist="38100" dir="2700000" algn="tl">
                    <a:srgbClr val="000000">
                      <a:alpha val="43137"/>
                    </a:srgbClr>
                  </a:outerShdw>
                </a:effectLst>
                <a:latin typeface="Garamond" pitchFamily="18" charset="0"/>
              </a:rPr>
            </a:br>
            <a:endParaRPr lang="en-US" sz="2800" b="1" dirty="0">
              <a:effectLst>
                <a:outerShdw blurRad="38100" dist="38100" dir="2700000" algn="tl">
                  <a:srgbClr val="000000">
                    <a:alpha val="43137"/>
                  </a:srgbClr>
                </a:outerShdw>
              </a:effectLst>
              <a:latin typeface="Garamond" pitchFamily="18" charset="0"/>
            </a:endParaRPr>
          </a:p>
        </p:txBody>
      </p:sp>
      <p:graphicFrame>
        <p:nvGraphicFramePr>
          <p:cNvPr id="3" name="Chart 2"/>
          <p:cNvGraphicFramePr/>
          <p:nvPr>
            <p:extLst>
              <p:ext uri="{D42A27DB-BD31-4B8C-83A1-F6EECF244321}">
                <p14:modId xmlns:p14="http://schemas.microsoft.com/office/powerpoint/2010/main" xmlns="" val="6567318"/>
              </p:ext>
            </p:extLst>
          </p:nvPr>
        </p:nvGraphicFramePr>
        <p:xfrm>
          <a:off x="925033" y="1701208"/>
          <a:ext cx="7315200" cy="395531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2057400" y="2397637"/>
            <a:ext cx="457200" cy="338554"/>
          </a:xfrm>
          <a:prstGeom prst="rect">
            <a:avLst/>
          </a:prstGeom>
          <a:noFill/>
        </p:spPr>
        <p:txBody>
          <a:bodyPr wrap="square" rtlCol="0">
            <a:spAutoFit/>
          </a:bodyPr>
          <a:lstStyle/>
          <a:p>
            <a:r>
              <a:rPr lang="en-US" sz="1600" b="1" dirty="0" smtClean="0">
                <a:latin typeface="Garamond" pitchFamily="18" charset="0"/>
              </a:rPr>
              <a:t>38</a:t>
            </a:r>
            <a:endParaRPr lang="en-US" sz="1600" b="1" dirty="0">
              <a:latin typeface="Garamond" pitchFamily="18" charset="0"/>
            </a:endParaRPr>
          </a:p>
        </p:txBody>
      </p:sp>
      <p:sp>
        <p:nvSpPr>
          <p:cNvPr id="6" name="TextBox 5"/>
          <p:cNvSpPr txBox="1"/>
          <p:nvPr/>
        </p:nvSpPr>
        <p:spPr>
          <a:xfrm>
            <a:off x="3733800" y="1993602"/>
            <a:ext cx="457200" cy="338554"/>
          </a:xfrm>
          <a:prstGeom prst="rect">
            <a:avLst/>
          </a:prstGeom>
          <a:noFill/>
        </p:spPr>
        <p:txBody>
          <a:bodyPr wrap="square" rtlCol="0">
            <a:spAutoFit/>
          </a:bodyPr>
          <a:lstStyle/>
          <a:p>
            <a:r>
              <a:rPr lang="en-US" sz="1600" b="1" dirty="0" smtClean="0">
                <a:latin typeface="Garamond" pitchFamily="18" charset="0"/>
              </a:rPr>
              <a:t>44</a:t>
            </a:r>
            <a:endParaRPr lang="en-US" sz="1600" b="1" dirty="0">
              <a:latin typeface="Garamond" pitchFamily="18" charset="0"/>
            </a:endParaRPr>
          </a:p>
        </p:txBody>
      </p:sp>
      <p:sp>
        <p:nvSpPr>
          <p:cNvPr id="7" name="TextBox 6"/>
          <p:cNvSpPr txBox="1"/>
          <p:nvPr/>
        </p:nvSpPr>
        <p:spPr>
          <a:xfrm>
            <a:off x="5397798" y="3115250"/>
            <a:ext cx="457200" cy="338554"/>
          </a:xfrm>
          <a:prstGeom prst="rect">
            <a:avLst/>
          </a:prstGeom>
          <a:noFill/>
        </p:spPr>
        <p:txBody>
          <a:bodyPr wrap="square" rtlCol="0">
            <a:spAutoFit/>
          </a:bodyPr>
          <a:lstStyle/>
          <a:p>
            <a:r>
              <a:rPr lang="en-US" sz="1600" b="1" dirty="0" smtClean="0">
                <a:latin typeface="Garamond" pitchFamily="18" charset="0"/>
              </a:rPr>
              <a:t>26</a:t>
            </a:r>
            <a:endParaRPr lang="en-US" sz="1600" b="1" dirty="0">
              <a:latin typeface="Garamond" pitchFamily="18" charset="0"/>
            </a:endParaRPr>
          </a:p>
        </p:txBody>
      </p:sp>
      <p:sp>
        <p:nvSpPr>
          <p:cNvPr id="8" name="TextBox 7"/>
          <p:cNvSpPr txBox="1"/>
          <p:nvPr/>
        </p:nvSpPr>
        <p:spPr>
          <a:xfrm>
            <a:off x="7052932" y="1928035"/>
            <a:ext cx="457200" cy="338554"/>
          </a:xfrm>
          <a:prstGeom prst="rect">
            <a:avLst/>
          </a:prstGeom>
          <a:noFill/>
        </p:spPr>
        <p:txBody>
          <a:bodyPr wrap="square" rtlCol="0">
            <a:spAutoFit/>
          </a:bodyPr>
          <a:lstStyle/>
          <a:p>
            <a:r>
              <a:rPr lang="en-US" sz="1600" b="1" dirty="0" smtClean="0">
                <a:latin typeface="Garamond" pitchFamily="18" charset="0"/>
              </a:rPr>
              <a:t>45</a:t>
            </a:r>
            <a:endParaRPr lang="en-US" sz="1600" b="1" dirty="0">
              <a:latin typeface="Garamond" pitchFamily="18" charset="0"/>
            </a:endParaRPr>
          </a:p>
        </p:txBody>
      </p:sp>
      <p:sp>
        <p:nvSpPr>
          <p:cNvPr id="4" name="TextBox 3"/>
          <p:cNvSpPr txBox="1"/>
          <p:nvPr/>
        </p:nvSpPr>
        <p:spPr>
          <a:xfrm>
            <a:off x="1047246" y="5954233"/>
            <a:ext cx="4183912" cy="369332"/>
          </a:xfrm>
          <a:prstGeom prst="rect">
            <a:avLst/>
          </a:prstGeom>
          <a:noFill/>
        </p:spPr>
        <p:txBody>
          <a:bodyPr wrap="square" rtlCol="0">
            <a:spAutoFit/>
          </a:bodyPr>
          <a:lstStyle/>
          <a:p>
            <a:r>
              <a:rPr lang="en-US" b="1" dirty="0" smtClean="0">
                <a:latin typeface="Garamond" pitchFamily="18" charset="0"/>
              </a:rPr>
              <a:t>Based on administrators’ responses</a:t>
            </a:r>
            <a:endParaRPr lang="en-US" b="1" dirty="0">
              <a:latin typeface="Garamond" pitchFamily="18" charset="0"/>
            </a:endParaRPr>
          </a:p>
        </p:txBody>
      </p:sp>
      <p:sp>
        <p:nvSpPr>
          <p:cNvPr id="9" name="TextBox 8"/>
          <p:cNvSpPr txBox="1"/>
          <p:nvPr/>
        </p:nvSpPr>
        <p:spPr>
          <a:xfrm>
            <a:off x="1435395" y="5252481"/>
            <a:ext cx="1605517" cy="646331"/>
          </a:xfrm>
          <a:prstGeom prst="rect">
            <a:avLst/>
          </a:prstGeom>
          <a:solidFill>
            <a:schemeClr val="bg1"/>
          </a:solidFill>
        </p:spPr>
        <p:txBody>
          <a:bodyPr wrap="square" rtlCol="0">
            <a:spAutoFit/>
          </a:bodyPr>
          <a:lstStyle/>
          <a:p>
            <a:pPr algn="ctr"/>
            <a:r>
              <a:rPr lang="en-US" b="1" dirty="0" smtClean="0">
                <a:latin typeface="Garamond" pitchFamily="18" charset="0"/>
              </a:rPr>
              <a:t>2008 Reported</a:t>
            </a:r>
          </a:p>
          <a:p>
            <a:pPr algn="ctr"/>
            <a:r>
              <a:rPr lang="en-US" b="1" dirty="0" smtClean="0">
                <a:latin typeface="Garamond" pitchFamily="18" charset="0"/>
              </a:rPr>
              <a:t>“yes”</a:t>
            </a:r>
            <a:endParaRPr lang="en-US" b="1" dirty="0">
              <a:latin typeface="Garamond" pitchFamily="18" charset="0"/>
            </a:endParaRPr>
          </a:p>
        </p:txBody>
      </p:sp>
      <p:sp>
        <p:nvSpPr>
          <p:cNvPr id="10" name="TextBox 9"/>
          <p:cNvSpPr txBox="1"/>
          <p:nvPr/>
        </p:nvSpPr>
        <p:spPr>
          <a:xfrm>
            <a:off x="4869712" y="5273747"/>
            <a:ext cx="1573619" cy="646331"/>
          </a:xfrm>
          <a:prstGeom prst="rect">
            <a:avLst/>
          </a:prstGeom>
          <a:solidFill>
            <a:schemeClr val="bg1"/>
          </a:solidFill>
        </p:spPr>
        <p:txBody>
          <a:bodyPr wrap="square" rtlCol="0">
            <a:spAutoFit/>
          </a:bodyPr>
          <a:lstStyle/>
          <a:p>
            <a:pPr algn="ctr"/>
            <a:r>
              <a:rPr lang="en-US" b="1" dirty="0" smtClean="0">
                <a:latin typeface="Garamond" pitchFamily="18" charset="0"/>
              </a:rPr>
              <a:t>2010 Reported</a:t>
            </a:r>
          </a:p>
          <a:p>
            <a:pPr algn="ctr"/>
            <a:r>
              <a:rPr lang="en-US" b="1" dirty="0" smtClean="0">
                <a:latin typeface="Garamond" pitchFamily="18" charset="0"/>
              </a:rPr>
              <a:t>“yes”</a:t>
            </a:r>
            <a:endParaRPr lang="en-US" b="1" dirty="0">
              <a:latin typeface="Garamond" pitchFamily="18" charset="0"/>
            </a:endParaRPr>
          </a:p>
        </p:txBody>
      </p:sp>
      <p:sp>
        <p:nvSpPr>
          <p:cNvPr id="11" name="TextBox 10"/>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22</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15" y="274638"/>
            <a:ext cx="8623005" cy="1143000"/>
          </a:xfrm>
        </p:spPr>
        <p:txBody>
          <a:bodyPr>
            <a:noAutofit/>
          </a:bodyPr>
          <a:lstStyle/>
          <a:p>
            <a:r>
              <a:rPr lang="en-US" b="1" dirty="0" smtClean="0">
                <a:effectLst>
                  <a:outerShdw blurRad="38100" dist="38100" dir="2700000" algn="tl">
                    <a:srgbClr val="000000">
                      <a:alpha val="43137"/>
                    </a:srgbClr>
                  </a:outerShdw>
                </a:effectLst>
                <a:latin typeface="Garamond" pitchFamily="18" charset="0"/>
              </a:rPr>
              <a:t>What kinds of schools offer more?</a:t>
            </a:r>
            <a:endParaRPr lang="en-US" b="1" dirty="0">
              <a:effectLst>
                <a:outerShdw blurRad="38100" dist="38100" dir="2700000" algn="tl">
                  <a:srgbClr val="000000">
                    <a:alpha val="43137"/>
                  </a:srgbClr>
                </a:outerShdw>
              </a:effectLst>
              <a:latin typeface="Garamond" pitchFamily="18" charset="0"/>
            </a:endParaRPr>
          </a:p>
        </p:txBody>
      </p:sp>
      <p:sp>
        <p:nvSpPr>
          <p:cNvPr id="3" name="Content Placeholder 2"/>
          <p:cNvSpPr>
            <a:spLocks noGrp="1"/>
          </p:cNvSpPr>
          <p:nvPr>
            <p:ph idx="1"/>
          </p:nvPr>
        </p:nvSpPr>
        <p:spPr>
          <a:xfrm>
            <a:off x="457200" y="1371599"/>
            <a:ext cx="8452884" cy="5241852"/>
          </a:xfrm>
        </p:spPr>
        <p:txBody>
          <a:bodyPr>
            <a:normAutofit lnSpcReduction="10000"/>
          </a:bodyPr>
          <a:lstStyle/>
          <a:p>
            <a:r>
              <a:rPr lang="en-US" dirty="0" smtClean="0">
                <a:latin typeface="Garamond" pitchFamily="18" charset="0"/>
              </a:rPr>
              <a:t>Staff and administrators at public institutions reported significantly more services than those at private, not-for-profit.</a:t>
            </a:r>
          </a:p>
          <a:p>
            <a:r>
              <a:rPr lang="en-US" dirty="0" smtClean="0">
                <a:latin typeface="Garamond" pitchFamily="18" charset="0"/>
              </a:rPr>
              <a:t>Administrators at public institutions with enrollments &gt; 10,000 were more likely to report services of all types (admissions, academics, financial aid &amp; student services) than smaller schools.</a:t>
            </a:r>
          </a:p>
          <a:p>
            <a:r>
              <a:rPr lang="en-US" dirty="0" smtClean="0">
                <a:latin typeface="Garamond" pitchFamily="18" charset="0"/>
              </a:rPr>
              <a:t>Staff and administrators at institutions with graduate programs reported more services than those without.</a:t>
            </a:r>
            <a:endParaRPr lang="en-US" dirty="0">
              <a:latin typeface="Garamond" pitchFamily="18" charset="0"/>
            </a:endParaRPr>
          </a:p>
        </p:txBody>
      </p:sp>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23</a:t>
            </a:r>
            <a:endParaRPr lang="en-US" sz="1200" b="1" dirty="0">
              <a:latin typeface="Garamond" pitchFamily="18" charset="0"/>
            </a:endParaRPr>
          </a:p>
        </p:txBody>
      </p:sp>
    </p:spTree>
    <p:extLst>
      <p:ext uri="{BB962C8B-B14F-4D97-AF65-F5344CB8AC3E}">
        <p14:creationId xmlns:p14="http://schemas.microsoft.com/office/powerpoint/2010/main" xmlns="" val="30302237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outerShdw blurRad="38100" dist="38100" dir="2700000" algn="tl">
                    <a:srgbClr val="000000">
                      <a:alpha val="43137"/>
                    </a:srgbClr>
                  </a:outerShdw>
                </a:effectLst>
                <a:latin typeface="Garamond" pitchFamily="18" charset="0"/>
              </a:rPr>
              <a:t>Indiana Impact since August 2009</a:t>
            </a:r>
            <a:endParaRPr lang="en-US" b="1" dirty="0">
              <a:effectLst>
                <a:outerShdw blurRad="38100" dist="38100" dir="2700000" algn="tl">
                  <a:srgbClr val="000000">
                    <a:alpha val="43137"/>
                  </a:srgbClr>
                </a:outerShdw>
              </a:effectLst>
              <a:latin typeface="Garamond" pitchFamily="18" charset="0"/>
            </a:endParaRPr>
          </a:p>
        </p:txBody>
      </p:sp>
      <p:sp>
        <p:nvSpPr>
          <p:cNvPr id="3" name="Content Placeholder 2"/>
          <p:cNvSpPr>
            <a:spLocks noGrp="1"/>
          </p:cNvSpPr>
          <p:nvPr>
            <p:ph idx="1"/>
          </p:nvPr>
        </p:nvSpPr>
        <p:spPr>
          <a:xfrm>
            <a:off x="457200" y="1600200"/>
            <a:ext cx="8229600" cy="4534785"/>
          </a:xfrm>
        </p:spPr>
        <p:txBody>
          <a:bodyPr>
            <a:normAutofit lnSpcReduction="10000"/>
          </a:bodyPr>
          <a:lstStyle/>
          <a:p>
            <a:r>
              <a:rPr lang="en-US" dirty="0" smtClean="0">
                <a:latin typeface="Garamond" pitchFamily="18" charset="0"/>
              </a:rPr>
              <a:t>Military student enrollment has increased by 25% on average (&lt;1% to 150%).</a:t>
            </a:r>
          </a:p>
          <a:p>
            <a:r>
              <a:rPr lang="en-US" dirty="0" smtClean="0">
                <a:latin typeface="Garamond" pitchFamily="18" charset="0"/>
              </a:rPr>
              <a:t>80% of 2- and 4-year schools have connected with MFRI for various resources to support student service members and veterans.</a:t>
            </a:r>
          </a:p>
          <a:p>
            <a:r>
              <a:rPr lang="en-US" dirty="0" smtClean="0">
                <a:latin typeface="Garamond" pitchFamily="18" charset="0"/>
              </a:rPr>
              <a:t>Yellow Ribbon participation increased by 63% (15 to 26).</a:t>
            </a:r>
          </a:p>
          <a:p>
            <a:r>
              <a:rPr lang="en-US" dirty="0" smtClean="0">
                <a:latin typeface="Garamond" pitchFamily="18" charset="0"/>
              </a:rPr>
              <a:t>Student Veterans’ Organizations have increased by &gt;300% (7 to 30).</a:t>
            </a:r>
          </a:p>
          <a:p>
            <a:endParaRPr lang="en-US" dirty="0">
              <a:latin typeface="Garamond" pitchFamily="18" charset="0"/>
            </a:endParaRPr>
          </a:p>
        </p:txBody>
      </p:sp>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24</a:t>
            </a:r>
            <a:endParaRPr lang="en-US" sz="1200" b="1" dirty="0">
              <a:latin typeface="Garamond" pitchFamily="18" charset="0"/>
            </a:endParaRPr>
          </a:p>
        </p:txBody>
      </p:sp>
    </p:spTree>
    <p:extLst>
      <p:ext uri="{BB962C8B-B14F-4D97-AF65-F5344CB8AC3E}">
        <p14:creationId xmlns:p14="http://schemas.microsoft.com/office/powerpoint/2010/main" xmlns="" val="6760738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effectLst>
                  <a:outerShdw blurRad="38100" dist="38100" dir="2700000" algn="tl">
                    <a:srgbClr val="000000">
                      <a:alpha val="43137"/>
                    </a:srgbClr>
                  </a:outerShdw>
                </a:effectLst>
                <a:latin typeface="Garamond" pitchFamily="18" charset="0"/>
              </a:rPr>
              <a:t>Institutional Responses</a:t>
            </a:r>
            <a:endParaRPr lang="en-US" sz="4000" b="1" dirty="0">
              <a:effectLst>
                <a:outerShdw blurRad="38100" dist="38100" dir="2700000" algn="tl">
                  <a:srgbClr val="000000">
                    <a:alpha val="43137"/>
                  </a:srgbClr>
                </a:outerShdw>
              </a:effectLst>
              <a:latin typeface="Garamond" pitchFamily="18" charset="0"/>
            </a:endParaRPr>
          </a:p>
        </p:txBody>
      </p:sp>
      <p:sp>
        <p:nvSpPr>
          <p:cNvPr id="3" name="Content Placeholder 2"/>
          <p:cNvSpPr>
            <a:spLocks noGrp="1"/>
          </p:cNvSpPr>
          <p:nvPr>
            <p:ph idx="1"/>
          </p:nvPr>
        </p:nvSpPr>
        <p:spPr>
          <a:xfrm>
            <a:off x="457200" y="1291843"/>
            <a:ext cx="8335926" cy="4577315"/>
          </a:xfrm>
        </p:spPr>
        <p:txBody>
          <a:bodyPr>
            <a:noAutofit/>
          </a:bodyPr>
          <a:lstStyle/>
          <a:p>
            <a:r>
              <a:rPr lang="en-US" dirty="0" smtClean="0">
                <a:latin typeface="Garamond" pitchFamily="18" charset="0"/>
              </a:rPr>
              <a:t>Veterans’ resource </a:t>
            </a:r>
            <a:r>
              <a:rPr lang="en-US" dirty="0">
                <a:latin typeface="Garamond" pitchFamily="18" charset="0"/>
              </a:rPr>
              <a:t>centers at IUPUI, </a:t>
            </a:r>
            <a:r>
              <a:rPr lang="en-US" dirty="0" smtClean="0">
                <a:latin typeface="Garamond" pitchFamily="18" charset="0"/>
              </a:rPr>
              <a:t>IU, and Indiana State benefit more than 1,700 </a:t>
            </a:r>
            <a:r>
              <a:rPr lang="en-US" dirty="0">
                <a:latin typeface="Garamond" pitchFamily="18" charset="0"/>
              </a:rPr>
              <a:t>student service members and veterans and their </a:t>
            </a:r>
            <a:r>
              <a:rPr lang="en-US" dirty="0" smtClean="0">
                <a:latin typeface="Garamond" pitchFamily="18" charset="0"/>
              </a:rPr>
              <a:t>families.</a:t>
            </a:r>
          </a:p>
          <a:p>
            <a:r>
              <a:rPr lang="en-US" dirty="0">
                <a:latin typeface="Garamond" pitchFamily="18" charset="0"/>
              </a:rPr>
              <a:t>Priority tutoring </a:t>
            </a:r>
            <a:r>
              <a:rPr lang="en-US" dirty="0" smtClean="0">
                <a:latin typeface="Garamond" pitchFamily="18" charset="0"/>
              </a:rPr>
              <a:t>hours at Ball State and </a:t>
            </a:r>
            <a:r>
              <a:rPr lang="en-US" dirty="0">
                <a:latin typeface="Garamond" pitchFamily="18" charset="0"/>
              </a:rPr>
              <a:t>University of </a:t>
            </a:r>
            <a:r>
              <a:rPr lang="en-US" dirty="0" smtClean="0">
                <a:latin typeface="Garamond" pitchFamily="18" charset="0"/>
              </a:rPr>
              <a:t>Evansville</a:t>
            </a:r>
          </a:p>
          <a:p>
            <a:r>
              <a:rPr lang="en-US" dirty="0" smtClean="0">
                <a:latin typeface="Garamond" pitchFamily="18" charset="0"/>
              </a:rPr>
              <a:t>Online veterans’ orientation modules at Ball State</a:t>
            </a:r>
          </a:p>
          <a:p>
            <a:r>
              <a:rPr lang="en-US" dirty="0" smtClean="0">
                <a:latin typeface="Garamond" pitchFamily="18" charset="0"/>
              </a:rPr>
              <a:t>Priority registration along with seniors and graduate students at PU Calumet</a:t>
            </a:r>
            <a:endParaRPr lang="en-US" dirty="0">
              <a:latin typeface="Garamond" pitchFamily="18" charset="0"/>
            </a:endParaRPr>
          </a:p>
        </p:txBody>
      </p:sp>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25</a:t>
            </a:r>
            <a:endParaRPr lang="en-US" sz="1200" b="1" dirty="0">
              <a:latin typeface="Garamond" pitchFamily="18" charset="0"/>
            </a:endParaRPr>
          </a:p>
        </p:txBody>
      </p:sp>
    </p:spTree>
    <p:extLst>
      <p:ext uri="{BB962C8B-B14F-4D97-AF65-F5344CB8AC3E}">
        <p14:creationId xmlns:p14="http://schemas.microsoft.com/office/powerpoint/2010/main" xmlns="" val="30622862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ffectLst>
                  <a:outerShdw blurRad="38100" dist="38100" dir="2700000" algn="tl">
                    <a:srgbClr val="000000">
                      <a:alpha val="43137"/>
                    </a:srgbClr>
                  </a:outerShdw>
                </a:effectLst>
                <a:latin typeface="Garamond" pitchFamily="18" charset="0"/>
              </a:rPr>
              <a:t>Institutional </a:t>
            </a:r>
            <a:r>
              <a:rPr lang="en-US" b="1" dirty="0" smtClean="0">
                <a:effectLst>
                  <a:outerShdw blurRad="38100" dist="38100" dir="2700000" algn="tl">
                    <a:srgbClr val="000000">
                      <a:alpha val="43137"/>
                    </a:srgbClr>
                  </a:outerShdw>
                </a:effectLst>
                <a:latin typeface="Garamond" pitchFamily="18" charset="0"/>
              </a:rPr>
              <a:t>Responses, cont’d</a:t>
            </a:r>
            <a:endParaRPr lang="en-US" dirty="0"/>
          </a:p>
        </p:txBody>
      </p:sp>
      <p:sp>
        <p:nvSpPr>
          <p:cNvPr id="3" name="Content Placeholder 2"/>
          <p:cNvSpPr>
            <a:spLocks noGrp="1"/>
          </p:cNvSpPr>
          <p:nvPr>
            <p:ph idx="1"/>
          </p:nvPr>
        </p:nvSpPr>
        <p:spPr>
          <a:xfrm>
            <a:off x="457200" y="1600200"/>
            <a:ext cx="8229600" cy="4534785"/>
          </a:xfrm>
        </p:spPr>
        <p:txBody>
          <a:bodyPr>
            <a:normAutofit lnSpcReduction="10000"/>
          </a:bodyPr>
          <a:lstStyle/>
          <a:p>
            <a:pPr marL="0" indent="0">
              <a:buNone/>
            </a:pPr>
            <a:r>
              <a:rPr lang="en-US" dirty="0" smtClean="0">
                <a:latin typeface="Garamond" pitchFamily="18" charset="0"/>
              </a:rPr>
              <a:t>Compared to 2008, more campuses:</a:t>
            </a:r>
          </a:p>
          <a:p>
            <a:r>
              <a:rPr lang="en-US" dirty="0">
                <a:latin typeface="Garamond" pitchFamily="18" charset="0"/>
              </a:rPr>
              <a:t>Have highly visible military information on their website that identify </a:t>
            </a:r>
            <a:r>
              <a:rPr lang="en-US" dirty="0" smtClean="0">
                <a:latin typeface="Garamond" pitchFamily="18" charset="0"/>
              </a:rPr>
              <a:t>a specific point </a:t>
            </a:r>
            <a:r>
              <a:rPr lang="en-US" dirty="0">
                <a:latin typeface="Garamond" pitchFamily="18" charset="0"/>
              </a:rPr>
              <a:t>of contact.</a:t>
            </a:r>
          </a:p>
          <a:p>
            <a:r>
              <a:rPr lang="en-US" dirty="0" smtClean="0">
                <a:latin typeface="Garamond" pitchFamily="18" charset="0"/>
              </a:rPr>
              <a:t>Award specific credit for military training and experience.</a:t>
            </a:r>
          </a:p>
          <a:p>
            <a:r>
              <a:rPr lang="en-US" dirty="0" smtClean="0">
                <a:latin typeface="Garamond" pitchFamily="18" charset="0"/>
              </a:rPr>
              <a:t>Conduct regular awareness raising and professional development related to attributes and needs of student service members and veterans.</a:t>
            </a:r>
          </a:p>
          <a:p>
            <a:endParaRPr lang="en-US" dirty="0" smtClean="0">
              <a:latin typeface="Garamond" pitchFamily="18" charset="0"/>
            </a:endParaRPr>
          </a:p>
          <a:p>
            <a:endParaRPr lang="en-US" dirty="0">
              <a:latin typeface="Garamond" pitchFamily="18" charset="0"/>
            </a:endParaRPr>
          </a:p>
        </p:txBody>
      </p:sp>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26</a:t>
            </a:r>
            <a:endParaRPr lang="en-US" sz="1200" b="1" dirty="0">
              <a:latin typeface="Garamond" pitchFamily="18" charset="0"/>
            </a:endParaRPr>
          </a:p>
        </p:txBody>
      </p:sp>
    </p:spTree>
    <p:extLst>
      <p:ext uri="{BB962C8B-B14F-4D97-AF65-F5344CB8AC3E}">
        <p14:creationId xmlns:p14="http://schemas.microsoft.com/office/powerpoint/2010/main" xmlns="" val="36358132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b="1" dirty="0" smtClean="0">
                <a:effectLst>
                  <a:outerShdw blurRad="38100" dist="38100" dir="2700000" algn="tl">
                    <a:srgbClr val="000000">
                      <a:alpha val="43137"/>
                    </a:srgbClr>
                  </a:outerShdw>
                </a:effectLst>
                <a:latin typeface="Garamond" pitchFamily="18" charset="0"/>
              </a:rPr>
              <a:t>Our Dream</a:t>
            </a:r>
          </a:p>
        </p:txBody>
      </p:sp>
      <p:sp>
        <p:nvSpPr>
          <p:cNvPr id="3" name="Content Placeholder 2"/>
          <p:cNvSpPr>
            <a:spLocks noGrp="1"/>
          </p:cNvSpPr>
          <p:nvPr>
            <p:ph idx="1"/>
          </p:nvPr>
        </p:nvSpPr>
        <p:spPr>
          <a:xfrm>
            <a:off x="228600" y="990600"/>
            <a:ext cx="8686800" cy="5135563"/>
          </a:xfrm>
        </p:spPr>
        <p:txBody>
          <a:bodyPr>
            <a:normAutofit lnSpcReduction="10000"/>
          </a:bodyPr>
          <a:lstStyle/>
          <a:p>
            <a:pPr>
              <a:spcAft>
                <a:spcPts val="600"/>
              </a:spcAft>
              <a:buNone/>
            </a:pPr>
            <a:r>
              <a:rPr lang="en-US" sz="2400" b="1" dirty="0" smtClean="0">
                <a:latin typeface="Garamond" pitchFamily="18" charset="0"/>
              </a:rPr>
              <a:t>Every institution in Indiana…</a:t>
            </a:r>
          </a:p>
          <a:p>
            <a:pPr lvl="1">
              <a:buBlip>
                <a:blip r:embed="rId3"/>
              </a:buBlip>
            </a:pPr>
            <a:r>
              <a:rPr lang="en-US" sz="2400" b="1" dirty="0" smtClean="0">
                <a:latin typeface="Garamond" pitchFamily="18" charset="0"/>
              </a:rPr>
              <a:t>Is a grantee or an affiliate of Operation Diploma.</a:t>
            </a:r>
          </a:p>
          <a:p>
            <a:pPr lvl="1">
              <a:buBlip>
                <a:blip r:embed="rId3"/>
              </a:buBlip>
            </a:pPr>
            <a:r>
              <a:rPr lang="en-US" sz="2400" b="1" dirty="0" smtClean="0">
                <a:latin typeface="Garamond" pitchFamily="18" charset="0"/>
              </a:rPr>
              <a:t>Is a member of </a:t>
            </a:r>
            <a:r>
              <a:rPr lang="en-US" sz="2400" b="1" dirty="0" err="1" smtClean="0">
                <a:latin typeface="Garamond" pitchFamily="18" charset="0"/>
              </a:rPr>
              <a:t>Servicemembers</a:t>
            </a:r>
            <a:r>
              <a:rPr lang="en-US" sz="2400" b="1" dirty="0" smtClean="0">
                <a:latin typeface="Garamond" pitchFamily="18" charset="0"/>
              </a:rPr>
              <a:t> Opportunity Colleges.</a:t>
            </a:r>
          </a:p>
          <a:p>
            <a:pPr lvl="1">
              <a:buBlip>
                <a:blip r:embed="rId3"/>
              </a:buBlip>
            </a:pPr>
            <a:r>
              <a:rPr lang="en-US" sz="2400" b="1" dirty="0" smtClean="0">
                <a:latin typeface="Garamond" pitchFamily="18" charset="0"/>
              </a:rPr>
              <a:t>Has highly visible points of contact and web pages for student service members and veterans.</a:t>
            </a:r>
          </a:p>
          <a:p>
            <a:pPr lvl="1">
              <a:buBlip>
                <a:blip r:embed="rId3"/>
              </a:buBlip>
            </a:pPr>
            <a:r>
              <a:rPr lang="en-US" sz="2400" b="1" dirty="0" smtClean="0">
                <a:latin typeface="Garamond" pitchFamily="18" charset="0"/>
              </a:rPr>
              <a:t>Gives specific credit for military training and experience.</a:t>
            </a:r>
          </a:p>
          <a:p>
            <a:pPr lvl="1">
              <a:buBlip>
                <a:blip r:embed="rId3"/>
              </a:buBlip>
            </a:pPr>
            <a:r>
              <a:rPr lang="en-US" sz="2400" b="1" dirty="0" smtClean="0">
                <a:latin typeface="Garamond" pitchFamily="18" charset="0"/>
              </a:rPr>
              <a:t>Has implemented successful support and transition programs.</a:t>
            </a:r>
          </a:p>
          <a:p>
            <a:pPr lvl="1">
              <a:buBlip>
                <a:blip r:embed="rId3"/>
              </a:buBlip>
            </a:pPr>
            <a:r>
              <a:rPr lang="en-US" sz="2400" b="1" dirty="0" smtClean="0">
                <a:latin typeface="Garamond" pitchFamily="18" charset="0"/>
              </a:rPr>
              <a:t>Enacts and enforces supportive campus policies.</a:t>
            </a:r>
          </a:p>
          <a:p>
            <a:pPr lvl="1">
              <a:buBlip>
                <a:blip r:embed="rId3"/>
              </a:buBlip>
            </a:pPr>
            <a:r>
              <a:rPr lang="en-US" sz="2400" b="1" dirty="0" smtClean="0">
                <a:latin typeface="Garamond" pitchFamily="18" charset="0"/>
              </a:rPr>
              <a:t>Engages in dialogue about promising practices.</a:t>
            </a:r>
          </a:p>
          <a:p>
            <a:pPr lvl="1">
              <a:buBlip>
                <a:blip r:embed="rId3"/>
              </a:buBlip>
            </a:pPr>
            <a:r>
              <a:rPr lang="en-US" sz="2400" b="1" dirty="0" smtClean="0">
                <a:latin typeface="Garamond" pitchFamily="18" charset="0"/>
              </a:rPr>
              <a:t>Attracts, retains, graduates, and places a significantly larger number of student service members and veterans.</a:t>
            </a:r>
            <a:endParaRPr lang="en-US" sz="2400" b="1" dirty="0">
              <a:latin typeface="Garamond" pitchFamily="18" charset="0"/>
            </a:endParaRPr>
          </a:p>
        </p:txBody>
      </p:sp>
      <p:sp>
        <p:nvSpPr>
          <p:cNvPr id="5" name="TextBox 4"/>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27</a:t>
            </a:r>
            <a:endParaRPr lang="en-US" sz="1200" b="1" dirty="0">
              <a:latin typeface="Garamond" pitchFamily="18" charset="0"/>
            </a:endParaRPr>
          </a:p>
        </p:txBody>
      </p:sp>
    </p:spTree>
    <p:extLst>
      <p:ext uri="{BB962C8B-B14F-4D97-AF65-F5344CB8AC3E}">
        <p14:creationId xmlns:p14="http://schemas.microsoft.com/office/powerpoint/2010/main" xmlns="" val="34502200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latin typeface="Garamond" pitchFamily="18" charset="0"/>
              </a:rPr>
              <a:t>Acknowledgements</a:t>
            </a:r>
            <a:endParaRPr lang="en-US" b="1" dirty="0">
              <a:effectLst>
                <a:outerShdw blurRad="38100" dist="38100" dir="2700000" algn="tl">
                  <a:srgbClr val="000000">
                    <a:alpha val="43137"/>
                  </a:srgbClr>
                </a:outerShdw>
              </a:effectLst>
              <a:latin typeface="Garamond" pitchFamily="18" charset="0"/>
            </a:endParaRPr>
          </a:p>
        </p:txBody>
      </p:sp>
      <p:sp>
        <p:nvSpPr>
          <p:cNvPr id="3" name="Content Placeholder 2"/>
          <p:cNvSpPr>
            <a:spLocks noGrp="1"/>
          </p:cNvSpPr>
          <p:nvPr>
            <p:ph idx="1"/>
          </p:nvPr>
        </p:nvSpPr>
        <p:spPr/>
        <p:txBody>
          <a:bodyPr/>
          <a:lstStyle/>
          <a:p>
            <a:pPr marL="0" indent="0" algn="ctr">
              <a:buNone/>
            </a:pPr>
            <a:endParaRPr lang="en-US" dirty="0" smtClean="0">
              <a:latin typeface="Garamond" pitchFamily="18" charset="0"/>
            </a:endParaRPr>
          </a:p>
          <a:p>
            <a:pPr marL="0" indent="0" algn="ctr">
              <a:buNone/>
            </a:pPr>
            <a:r>
              <a:rPr lang="en-US" dirty="0" smtClean="0">
                <a:latin typeface="Garamond" pitchFamily="18" charset="0"/>
              </a:rPr>
              <a:t>Lilly Endowment Inc.</a:t>
            </a:r>
          </a:p>
          <a:p>
            <a:pPr marL="0" indent="0" algn="ctr">
              <a:buNone/>
            </a:pPr>
            <a:r>
              <a:rPr lang="en-US" dirty="0" smtClean="0">
                <a:latin typeface="Garamond" pitchFamily="18" charset="0"/>
              </a:rPr>
              <a:t>Martina Sternberg, Ph.D</a:t>
            </a:r>
          </a:p>
          <a:p>
            <a:pPr marL="0" indent="0" algn="ctr">
              <a:buNone/>
            </a:pPr>
            <a:r>
              <a:rPr lang="en-US" dirty="0">
                <a:latin typeface="Garamond" pitchFamily="18" charset="0"/>
              </a:rPr>
              <a:t>R</a:t>
            </a:r>
            <a:r>
              <a:rPr lang="en-US" dirty="0" smtClean="0">
                <a:latin typeface="Garamond" pitchFamily="18" charset="0"/>
              </a:rPr>
              <a:t>yan Carlson, former U.S. Army </a:t>
            </a:r>
          </a:p>
          <a:p>
            <a:pPr marL="0" indent="0" algn="ctr">
              <a:buNone/>
            </a:pPr>
            <a:r>
              <a:rPr lang="en-US" dirty="0" smtClean="0">
                <a:latin typeface="Garamond" pitchFamily="18" charset="0"/>
              </a:rPr>
              <a:t>Sgt. Evan Smith, Indiana Army National Guard</a:t>
            </a:r>
            <a:endParaRPr lang="en-US" dirty="0">
              <a:latin typeface="Garamond" pitchFamily="18" charset="0"/>
            </a:endParaRPr>
          </a:p>
        </p:txBody>
      </p:sp>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28</a:t>
            </a:r>
            <a:endParaRPr lang="en-US" sz="1200" b="1" dirty="0">
              <a:latin typeface="Garamond" pitchFamily="18" charset="0"/>
            </a:endParaRPr>
          </a:p>
        </p:txBody>
      </p:sp>
    </p:spTree>
    <p:extLst>
      <p:ext uri="{BB962C8B-B14F-4D97-AF65-F5344CB8AC3E}">
        <p14:creationId xmlns:p14="http://schemas.microsoft.com/office/powerpoint/2010/main" xmlns="" val="38312506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outerShdw blurRad="38100" dist="38100" dir="2700000" algn="tl">
                    <a:srgbClr val="000000">
                      <a:alpha val="43137"/>
                    </a:srgbClr>
                  </a:outerShdw>
                </a:effectLst>
                <a:latin typeface="Garamond" pitchFamily="18" charset="0"/>
              </a:rPr>
              <a:t>Contact Us</a:t>
            </a:r>
          </a:p>
        </p:txBody>
      </p:sp>
      <p:sp>
        <p:nvSpPr>
          <p:cNvPr id="3" name="Content Placeholder 2"/>
          <p:cNvSpPr>
            <a:spLocks noGrp="1"/>
          </p:cNvSpPr>
          <p:nvPr>
            <p:ph idx="1"/>
          </p:nvPr>
        </p:nvSpPr>
        <p:spPr>
          <a:xfrm>
            <a:off x="457200" y="1828800"/>
            <a:ext cx="8229600" cy="3886200"/>
          </a:xfrm>
        </p:spPr>
        <p:txBody>
          <a:bodyPr>
            <a:normAutofit fontScale="62500" lnSpcReduction="20000"/>
          </a:bodyPr>
          <a:lstStyle/>
          <a:p>
            <a:pPr algn="ctr">
              <a:buNone/>
            </a:pPr>
            <a:endParaRPr lang="en-US" sz="4800" dirty="0" smtClean="0"/>
          </a:p>
          <a:p>
            <a:pPr algn="ctr">
              <a:buNone/>
            </a:pPr>
            <a:r>
              <a:rPr lang="en-US" sz="4800" dirty="0" smtClean="0">
                <a:latin typeface="Garamond" pitchFamily="18" charset="0"/>
              </a:rPr>
              <a:t>Operation Diploma</a:t>
            </a:r>
          </a:p>
          <a:p>
            <a:pPr algn="ctr">
              <a:buNone/>
            </a:pPr>
            <a:r>
              <a:rPr lang="en-US" sz="4800" dirty="0" smtClean="0">
                <a:latin typeface="Garamond" pitchFamily="18" charset="0"/>
              </a:rPr>
              <a:t>Military Family Research Institute</a:t>
            </a:r>
          </a:p>
          <a:p>
            <a:pPr algn="ctr">
              <a:buNone/>
            </a:pPr>
            <a:r>
              <a:rPr lang="en-US" sz="4800" dirty="0" smtClean="0">
                <a:latin typeface="Garamond" pitchFamily="18" charset="0"/>
              </a:rPr>
              <a:t>at Purdue University</a:t>
            </a:r>
          </a:p>
          <a:p>
            <a:pPr algn="ctr">
              <a:buNone/>
            </a:pPr>
            <a:r>
              <a:rPr lang="en-US" sz="4800" dirty="0" smtClean="0">
                <a:latin typeface="Garamond" pitchFamily="18" charset="0"/>
              </a:rPr>
              <a:t>West Lafayette, IN</a:t>
            </a:r>
          </a:p>
          <a:p>
            <a:pPr algn="ctr">
              <a:buNone/>
            </a:pPr>
            <a:endParaRPr lang="en-US" sz="4800" dirty="0" smtClean="0">
              <a:latin typeface="Garamond" pitchFamily="18" charset="0"/>
            </a:endParaRPr>
          </a:p>
          <a:p>
            <a:pPr algn="ctr">
              <a:buNone/>
            </a:pPr>
            <a:r>
              <a:rPr lang="en-US" sz="4800" dirty="0" smtClean="0">
                <a:latin typeface="Garamond" pitchFamily="18" charset="0"/>
                <a:hlinkClick r:id="rId3"/>
              </a:rPr>
              <a:t>Op-Diploma@purdue.edu</a:t>
            </a:r>
            <a:endParaRPr lang="en-US" sz="4800" dirty="0" smtClean="0">
              <a:latin typeface="Garamond" pitchFamily="18" charset="0"/>
            </a:endParaRPr>
          </a:p>
          <a:p>
            <a:pPr algn="ctr">
              <a:buNone/>
            </a:pPr>
            <a:r>
              <a:rPr lang="en-US" sz="4800" dirty="0" smtClean="0">
                <a:latin typeface="Garamond" pitchFamily="18" charset="0"/>
              </a:rPr>
              <a:t>765-494-9878</a:t>
            </a:r>
          </a:p>
          <a:p>
            <a:pPr algn="ctr">
              <a:buNone/>
            </a:pPr>
            <a:endParaRPr lang="en-US" sz="4800" dirty="0" smtClean="0">
              <a:latin typeface="Arial Narrow" pitchFamily="34" charset="0"/>
            </a:endParaRPr>
          </a:p>
          <a:p>
            <a:pPr algn="ctr">
              <a:buNone/>
            </a:pPr>
            <a:endParaRPr lang="en-US" sz="4800" dirty="0" smtClean="0">
              <a:latin typeface="Arial Narrow" pitchFamily="34" charset="0"/>
            </a:endParaRPr>
          </a:p>
        </p:txBody>
      </p:sp>
      <p:sp>
        <p:nvSpPr>
          <p:cNvPr id="5" name="TextBox 4"/>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29</a:t>
            </a:r>
            <a:endParaRPr lang="en-US" sz="1200" b="1" dirty="0">
              <a:latin typeface="Garamond" pitchFamily="18" charset="0"/>
            </a:endParaRPr>
          </a:p>
        </p:txBody>
      </p:sp>
    </p:spTree>
    <p:extLst>
      <p:ext uri="{BB962C8B-B14F-4D97-AF65-F5344CB8AC3E}">
        <p14:creationId xmlns:p14="http://schemas.microsoft.com/office/powerpoint/2010/main" xmlns="" val="31294019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b="1" dirty="0" smtClean="0">
                <a:effectLst>
                  <a:outerShdw blurRad="38100" dist="38100" dir="2700000" algn="tl">
                    <a:srgbClr val="000000">
                      <a:alpha val="43137"/>
                    </a:srgbClr>
                  </a:outerShdw>
                </a:effectLst>
                <a:latin typeface="Garamond" pitchFamily="18" charset="0"/>
              </a:rPr>
              <a:t>Military Family Research Institute</a:t>
            </a:r>
            <a:endParaRPr lang="en-US" b="1" dirty="0">
              <a:effectLst>
                <a:outerShdw blurRad="38100" dist="38100" dir="2700000" algn="tl">
                  <a:srgbClr val="000000">
                    <a:alpha val="43137"/>
                  </a:srgbClr>
                </a:outerShdw>
              </a:effectLst>
              <a:latin typeface="Garamond" pitchFamily="18" charset="0"/>
            </a:endParaRPr>
          </a:p>
        </p:txBody>
      </p:sp>
      <p:sp>
        <p:nvSpPr>
          <p:cNvPr id="14339" name="Content Placeholder 2"/>
          <p:cNvSpPr>
            <a:spLocks noGrp="1"/>
          </p:cNvSpPr>
          <p:nvPr>
            <p:ph idx="1"/>
          </p:nvPr>
        </p:nvSpPr>
        <p:spPr>
          <a:xfrm>
            <a:off x="457200" y="1722438"/>
            <a:ext cx="8229600" cy="4525962"/>
          </a:xfrm>
        </p:spPr>
        <p:txBody>
          <a:bodyPr>
            <a:normAutofit/>
          </a:bodyPr>
          <a:lstStyle/>
          <a:p>
            <a:pPr marL="0" indent="0" algn="ctr">
              <a:buFont typeface="Arial" charset="0"/>
              <a:buNone/>
            </a:pPr>
            <a:r>
              <a:rPr lang="en-US" sz="4400" dirty="0" smtClean="0">
                <a:latin typeface="Garamond" pitchFamily="18" charset="0"/>
              </a:rPr>
              <a:t>Through research and outreach, MFRI works closely with collaborators to improve the lives of service members and their families in Indiana and across the country. </a:t>
            </a:r>
          </a:p>
        </p:txBody>
      </p:sp>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3</a:t>
            </a:r>
            <a:endParaRPr lang="en-US" sz="1200" b="1" dirty="0">
              <a:latin typeface="Garamond" pitchFamily="18" charset="0"/>
            </a:endParaRPr>
          </a:p>
        </p:txBody>
      </p:sp>
    </p:spTree>
    <p:extLst>
      <p:ext uri="{BB962C8B-B14F-4D97-AF65-F5344CB8AC3E}">
        <p14:creationId xmlns:p14="http://schemas.microsoft.com/office/powerpoint/2010/main" xmlns="" val="1468819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b="1" dirty="0" smtClean="0">
                <a:effectLst>
                  <a:outerShdw blurRad="38100" dist="38100" dir="2700000" algn="tl">
                    <a:srgbClr val="000000">
                      <a:alpha val="43137"/>
                    </a:srgbClr>
                  </a:outerShdw>
                </a:effectLst>
                <a:latin typeface="Garamond" pitchFamily="18" charset="0"/>
              </a:rPr>
              <a:t>Military Family Research Institute</a:t>
            </a:r>
            <a:br>
              <a:rPr lang="en-US" b="1" dirty="0" smtClean="0">
                <a:effectLst>
                  <a:outerShdw blurRad="38100" dist="38100" dir="2700000" algn="tl">
                    <a:srgbClr val="000000">
                      <a:alpha val="43137"/>
                    </a:srgbClr>
                  </a:outerShdw>
                </a:effectLst>
                <a:latin typeface="Garamond" pitchFamily="18" charset="0"/>
              </a:rPr>
            </a:br>
            <a:r>
              <a:rPr lang="en-US" sz="3600" b="1" i="1" dirty="0" smtClean="0">
                <a:effectLst>
                  <a:outerShdw blurRad="38100" dist="38100" dir="2700000" algn="tl">
                    <a:srgbClr val="000000">
                      <a:alpha val="43137"/>
                    </a:srgbClr>
                  </a:outerShdw>
                </a:effectLst>
                <a:latin typeface="Garamond" pitchFamily="18" charset="0"/>
              </a:rPr>
              <a:t>“Making a difference for families who serve”</a:t>
            </a:r>
            <a:endParaRPr lang="en-US" b="1" i="1" dirty="0">
              <a:effectLst>
                <a:outerShdw blurRad="38100" dist="38100" dir="2700000" algn="tl">
                  <a:srgbClr val="000000">
                    <a:alpha val="43137"/>
                  </a:srgbClr>
                </a:outerShdw>
              </a:effectLst>
              <a:latin typeface="Garamond" pitchFamily="18" charset="0"/>
            </a:endParaRPr>
          </a:p>
        </p:txBody>
      </p:sp>
      <p:sp>
        <p:nvSpPr>
          <p:cNvPr id="14339" name="Content Placeholder 2"/>
          <p:cNvSpPr>
            <a:spLocks noGrp="1"/>
          </p:cNvSpPr>
          <p:nvPr>
            <p:ph idx="1"/>
          </p:nvPr>
        </p:nvSpPr>
        <p:spPr>
          <a:xfrm>
            <a:off x="457200" y="1541684"/>
            <a:ext cx="8229600" cy="4525962"/>
          </a:xfrm>
        </p:spPr>
        <p:txBody>
          <a:bodyPr>
            <a:noAutofit/>
          </a:bodyPr>
          <a:lstStyle/>
          <a:p>
            <a:pPr marL="742950" indent="-742950">
              <a:buFont typeface="Arial" charset="0"/>
              <a:buAutoNum type="arabicPeriod"/>
            </a:pPr>
            <a:r>
              <a:rPr lang="en-US" sz="3600" dirty="0" smtClean="0">
                <a:latin typeface="Garamond" pitchFamily="18" charset="0"/>
              </a:rPr>
              <a:t>Supporting military communities</a:t>
            </a:r>
          </a:p>
          <a:p>
            <a:pPr marL="742950" indent="-742950">
              <a:buFont typeface="Arial" charset="0"/>
              <a:buAutoNum type="arabicPeriod"/>
            </a:pPr>
            <a:r>
              <a:rPr lang="en-US" sz="3600" dirty="0" smtClean="0">
                <a:latin typeface="Garamond" pitchFamily="18" charset="0"/>
              </a:rPr>
              <a:t>Strengthening civilian communities</a:t>
            </a:r>
          </a:p>
          <a:p>
            <a:pPr marL="742950" indent="-742950">
              <a:buFont typeface="Arial" charset="0"/>
              <a:buAutoNum type="arabicPeriod"/>
            </a:pPr>
            <a:r>
              <a:rPr lang="en-US" sz="3600" dirty="0" smtClean="0">
                <a:latin typeface="Garamond" pitchFamily="18" charset="0"/>
              </a:rPr>
              <a:t>Generating important knowledge</a:t>
            </a:r>
          </a:p>
          <a:p>
            <a:pPr marL="742950" indent="-742950">
              <a:buFont typeface="Arial" charset="0"/>
              <a:buAutoNum type="arabicPeriod"/>
            </a:pPr>
            <a:r>
              <a:rPr lang="en-US" sz="3600" dirty="0" smtClean="0">
                <a:latin typeface="Garamond" pitchFamily="18" charset="0"/>
              </a:rPr>
              <a:t>Influencing programs, practices and policies</a:t>
            </a:r>
          </a:p>
          <a:p>
            <a:pPr marL="742950" indent="-742950">
              <a:buFont typeface="Arial" charset="0"/>
              <a:buAutoNum type="arabicPeriod"/>
            </a:pPr>
            <a:r>
              <a:rPr lang="en-US" sz="3600" dirty="0" smtClean="0">
                <a:latin typeface="Garamond" pitchFamily="18" charset="0"/>
              </a:rPr>
              <a:t>Sustaining a vibrant learning organization</a:t>
            </a:r>
          </a:p>
        </p:txBody>
      </p:sp>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a:latin typeface="Garamond" pitchFamily="18" charset="0"/>
              </a:rPr>
              <a:t>4</a:t>
            </a:r>
          </a:p>
        </p:txBody>
      </p:sp>
    </p:spTree>
    <p:extLst>
      <p:ext uri="{BB962C8B-B14F-4D97-AF65-F5344CB8AC3E}">
        <p14:creationId xmlns:p14="http://schemas.microsoft.com/office/powerpoint/2010/main" xmlns="" val="1468819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628" y="340242"/>
            <a:ext cx="8229600" cy="838200"/>
          </a:xfrm>
        </p:spPr>
        <p:txBody>
          <a:bodyPr/>
          <a:lstStyle/>
          <a:p>
            <a:r>
              <a:rPr lang="en-US" b="1" dirty="0" smtClean="0">
                <a:effectLst>
                  <a:outerShdw blurRad="38100" dist="38100" dir="2700000" algn="tl">
                    <a:srgbClr val="000000">
                      <a:alpha val="43137"/>
                    </a:srgbClr>
                  </a:outerShdw>
                </a:effectLst>
                <a:latin typeface="Garamond" pitchFamily="18" charset="0"/>
              </a:rPr>
              <a:t>Sample Accomplishments</a:t>
            </a:r>
            <a:endParaRPr lang="en-US" b="1" dirty="0">
              <a:effectLst>
                <a:outerShdw blurRad="38100" dist="38100" dir="2700000" algn="tl">
                  <a:srgbClr val="000000">
                    <a:alpha val="43137"/>
                  </a:srgbClr>
                </a:outerShdw>
              </a:effectLst>
              <a:latin typeface="Garamond" pitchFamily="18" charset="0"/>
            </a:endParaRPr>
          </a:p>
        </p:txBody>
      </p:sp>
      <p:sp>
        <p:nvSpPr>
          <p:cNvPr id="3" name="Content Placeholder 2"/>
          <p:cNvSpPr>
            <a:spLocks noGrp="1"/>
          </p:cNvSpPr>
          <p:nvPr>
            <p:ph idx="1"/>
          </p:nvPr>
        </p:nvSpPr>
        <p:spPr>
          <a:xfrm>
            <a:off x="304800" y="1212112"/>
            <a:ext cx="8839200" cy="5192269"/>
          </a:xfrm>
        </p:spPr>
        <p:txBody>
          <a:bodyPr>
            <a:normAutofit fontScale="70000" lnSpcReduction="20000"/>
          </a:bodyPr>
          <a:lstStyle/>
          <a:p>
            <a:pPr>
              <a:buNone/>
            </a:pPr>
            <a:r>
              <a:rPr lang="en-US" sz="2900" b="1" i="1" dirty="0" smtClean="0">
                <a:latin typeface="Garamond" pitchFamily="18" charset="0"/>
              </a:rPr>
              <a:t>Supporting military children:</a:t>
            </a:r>
          </a:p>
          <a:p>
            <a:r>
              <a:rPr lang="en-US" sz="2900" dirty="0" smtClean="0">
                <a:latin typeface="Garamond" pitchFamily="18" charset="0"/>
              </a:rPr>
              <a:t>Served over 600 military children with programming to help them deal with deployment and reintegration</a:t>
            </a:r>
          </a:p>
          <a:p>
            <a:pPr>
              <a:spcBef>
                <a:spcPts val="1200"/>
              </a:spcBef>
              <a:buNone/>
            </a:pPr>
            <a:r>
              <a:rPr lang="en-US" sz="2900" b="1" i="1" dirty="0" smtClean="0">
                <a:latin typeface="Garamond" pitchFamily="18" charset="0"/>
              </a:rPr>
              <a:t>Increasing support for military families in civilian and military communities:</a:t>
            </a:r>
          </a:p>
          <a:p>
            <a:r>
              <a:rPr lang="en-US" sz="2900" dirty="0" smtClean="0">
                <a:latin typeface="Garamond" pitchFamily="18" charset="0"/>
              </a:rPr>
              <a:t>Coordinate over 700 citizens in 10 regions of the state in community mobilization efforts</a:t>
            </a:r>
          </a:p>
          <a:p>
            <a:r>
              <a:rPr lang="en-US" sz="2900" dirty="0" smtClean="0">
                <a:latin typeface="Garamond" pitchFamily="18" charset="0"/>
              </a:rPr>
              <a:t>Over 400 resource kits placed in community libraries across Indiana</a:t>
            </a:r>
          </a:p>
          <a:p>
            <a:r>
              <a:rPr lang="en-US" sz="2900" dirty="0" smtClean="0">
                <a:latin typeface="Garamond" pitchFamily="18" charset="0"/>
              </a:rPr>
              <a:t>Small grants to military and civilian groups have served over 6,000 Hoosiers</a:t>
            </a:r>
          </a:p>
          <a:p>
            <a:r>
              <a:rPr lang="en-US" sz="2900" dirty="0" smtClean="0">
                <a:latin typeface="Garamond" pitchFamily="18" charset="0"/>
              </a:rPr>
              <a:t>Training delivered to over 500 military and civilian behavioral health and family support workers; creation (with partners) of the Star Behavioral Health Providers program </a:t>
            </a:r>
          </a:p>
          <a:p>
            <a:pPr>
              <a:spcBef>
                <a:spcPts val="1200"/>
              </a:spcBef>
              <a:buNone/>
            </a:pPr>
            <a:r>
              <a:rPr lang="en-US" sz="2900" b="1" i="1" dirty="0" smtClean="0">
                <a:latin typeface="Garamond" pitchFamily="18" charset="0"/>
              </a:rPr>
              <a:t>Changing policies, programs and practices:</a:t>
            </a:r>
          </a:p>
          <a:p>
            <a:r>
              <a:rPr lang="en-US" sz="2900" dirty="0" smtClean="0">
                <a:latin typeface="Garamond" pitchFamily="18" charset="0"/>
              </a:rPr>
              <a:t>FMLA job-protected leave  for reserve component families</a:t>
            </a:r>
          </a:p>
          <a:p>
            <a:r>
              <a:rPr lang="en-US" sz="2900" dirty="0" smtClean="0">
                <a:latin typeface="Garamond" pitchFamily="18" charset="0"/>
              </a:rPr>
              <a:t>Directors of psychological health appointed in each state</a:t>
            </a:r>
          </a:p>
          <a:p>
            <a:pPr>
              <a:spcBef>
                <a:spcPts val="1200"/>
              </a:spcBef>
              <a:buNone/>
            </a:pPr>
            <a:r>
              <a:rPr lang="en-US" sz="2900" b="1" i="1" dirty="0" smtClean="0">
                <a:latin typeface="Garamond" pitchFamily="18" charset="0"/>
              </a:rPr>
              <a:t>Changing higher education in Indiana:</a:t>
            </a:r>
          </a:p>
          <a:p>
            <a:r>
              <a:rPr lang="en-US" sz="2900" dirty="0" smtClean="0">
                <a:latin typeface="Garamond" pitchFamily="18" charset="0"/>
              </a:rPr>
              <a:t>Details later</a:t>
            </a:r>
          </a:p>
          <a:p>
            <a:endParaRPr lang="en-US" dirty="0" smtClean="0"/>
          </a:p>
          <a:p>
            <a:endParaRPr lang="en-US" dirty="0" smtClean="0"/>
          </a:p>
          <a:p>
            <a:endParaRPr lang="en-US" dirty="0"/>
          </a:p>
        </p:txBody>
      </p:sp>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a:latin typeface="Garamond" pitchFamily="18" charset="0"/>
              </a:rPr>
              <a:t>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effectLst>
                  <a:outerShdw blurRad="38100" dist="38100" dir="2700000" algn="tl">
                    <a:srgbClr val="000000">
                      <a:alpha val="43137"/>
                    </a:srgbClr>
                  </a:outerShdw>
                </a:effectLst>
                <a:latin typeface="Garamond" pitchFamily="18" charset="0"/>
              </a:rPr>
              <a:t>Operation Diploma</a:t>
            </a:r>
            <a:endParaRPr lang="en-US" b="1" dirty="0">
              <a:effectLst>
                <a:outerShdw blurRad="38100" dist="38100" dir="2700000" algn="tl">
                  <a:srgbClr val="000000">
                    <a:alpha val="43137"/>
                  </a:srgbClr>
                </a:outerShdw>
              </a:effectLst>
              <a:latin typeface="Garamond" pitchFamily="18" charset="0"/>
            </a:endParaRPr>
          </a:p>
        </p:txBody>
      </p:sp>
      <p:pic>
        <p:nvPicPr>
          <p:cNvPr id="15363" name="Picture 4" descr="C:\Documents and Settings\sdunnram\Local Settings\Temporary Internet Files\Content.IE5\5Q7E7ZZD\MPj04230550000[1].jpg"/>
          <p:cNvPicPr>
            <a:picLocks noGrp="1" noChangeAspect="1" noChangeArrowheads="1"/>
          </p:cNvPicPr>
          <p:nvPr>
            <p:ph idx="1"/>
          </p:nvPr>
        </p:nvPicPr>
        <p:blipFill>
          <a:blip r:embed="rId2" cstate="print">
            <a:clrChange>
              <a:clrFrom>
                <a:srgbClr val="FDFDFD"/>
              </a:clrFrom>
              <a:clrTo>
                <a:srgbClr val="FDFDFD">
                  <a:alpha val="0"/>
                </a:srgbClr>
              </a:clrTo>
            </a:clrChange>
            <a:extLst>
              <a:ext uri="{28A0092B-C50C-407E-A947-70E740481C1C}">
                <a14:useLocalDpi xmlns:a14="http://schemas.microsoft.com/office/drawing/2010/main" xmlns="" val="0"/>
              </a:ext>
            </a:extLst>
          </a:blip>
          <a:srcRect r="12946"/>
          <a:stretch>
            <a:fillRect/>
          </a:stretch>
        </p:blipFill>
        <p:spPr>
          <a:xfrm>
            <a:off x="-457200" y="30163"/>
            <a:ext cx="2743200" cy="4724400"/>
          </a:xfrm>
        </p:spPr>
      </p:pic>
      <p:pic>
        <p:nvPicPr>
          <p:cNvPr id="15364" name="Picture 10" descr="C:\Documents and Settings\sdunnram\Local Settings\Temporary Internet Files\Content.IE5\5Q7E7ZZD\MPj04393690000[1].jpg"/>
          <p:cNvPicPr>
            <a:picLocks noChangeAspect="1" noChangeArrowheads="1"/>
          </p:cNvPicPr>
          <p:nvPr/>
        </p:nvPicPr>
        <p:blipFill>
          <a:blip r:embed="rId3" cstate="print">
            <a:clrChange>
              <a:clrFrom>
                <a:srgbClr val="FEFFF9"/>
              </a:clrFrom>
              <a:clrTo>
                <a:srgbClr val="FEFFF9">
                  <a:alpha val="0"/>
                </a:srgbClr>
              </a:clrTo>
            </a:clrChange>
            <a:extLst>
              <a:ext uri="{28A0092B-C50C-407E-A947-70E740481C1C}">
                <a14:useLocalDpi xmlns:a14="http://schemas.microsoft.com/office/drawing/2010/main" xmlns="" val="0"/>
              </a:ext>
            </a:extLst>
          </a:blip>
          <a:srcRect l="2438" t="19377" b="14450"/>
          <a:stretch>
            <a:fillRect/>
          </a:stretch>
        </p:blipFill>
        <p:spPr bwMode="auto">
          <a:xfrm>
            <a:off x="228600" y="3810000"/>
            <a:ext cx="2720975" cy="2760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5365" name="Rectangle 5"/>
          <p:cNvSpPr>
            <a:spLocks noChangeArrowheads="1"/>
          </p:cNvSpPr>
          <p:nvPr/>
        </p:nvSpPr>
        <p:spPr bwMode="auto">
          <a:xfrm>
            <a:off x="3048000" y="2017713"/>
            <a:ext cx="5715000" cy="31700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4000" dirty="0">
                <a:latin typeface="Garamond" pitchFamily="18" charset="0"/>
              </a:rPr>
              <a:t>Promoting academic success by supporting post-secondary institutions and student veterans’ organizations</a:t>
            </a:r>
          </a:p>
        </p:txBody>
      </p:sp>
      <p:sp>
        <p:nvSpPr>
          <p:cNvPr id="6" name="TextBox 5"/>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6</a:t>
            </a:r>
            <a:endParaRPr lang="en-US" sz="1200" b="1" dirty="0">
              <a:latin typeface="Garamond" pitchFamily="18" charset="0"/>
            </a:endParaRPr>
          </a:p>
        </p:txBody>
      </p:sp>
    </p:spTree>
    <p:extLst>
      <p:ext uri="{BB962C8B-B14F-4D97-AF65-F5344CB8AC3E}">
        <p14:creationId xmlns:p14="http://schemas.microsoft.com/office/powerpoint/2010/main" xmlns="" val="32507653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effectLst>
                  <a:outerShdw blurRad="38100" dist="38100" dir="2700000" algn="tl">
                    <a:srgbClr val="000000">
                      <a:alpha val="43137"/>
                    </a:srgbClr>
                  </a:outerShdw>
                </a:effectLst>
                <a:latin typeface="Garamond" pitchFamily="18" charset="0"/>
              </a:rPr>
              <a:t>Strategic Goals</a:t>
            </a:r>
            <a:endParaRPr lang="en-US" b="1" dirty="0">
              <a:effectLst>
                <a:outerShdw blurRad="38100" dist="38100" dir="2700000" algn="tl">
                  <a:srgbClr val="000000">
                    <a:alpha val="43137"/>
                  </a:srgbClr>
                </a:outerShdw>
              </a:effectLst>
              <a:latin typeface="Garamond" pitchFamily="18" charset="0"/>
            </a:endParaRPr>
          </a:p>
        </p:txBody>
      </p:sp>
      <p:sp>
        <p:nvSpPr>
          <p:cNvPr id="16387" name="Content Placeholder 2"/>
          <p:cNvSpPr>
            <a:spLocks noGrp="1"/>
          </p:cNvSpPr>
          <p:nvPr>
            <p:ph idx="1"/>
          </p:nvPr>
        </p:nvSpPr>
        <p:spPr>
          <a:xfrm>
            <a:off x="914400" y="1600200"/>
            <a:ext cx="7315200" cy="4525962"/>
          </a:xfrm>
        </p:spPr>
        <p:txBody>
          <a:bodyPr/>
          <a:lstStyle/>
          <a:p>
            <a:pPr marL="285750" indent="-285750">
              <a:lnSpc>
                <a:spcPct val="80000"/>
              </a:lnSpc>
            </a:pPr>
            <a:r>
              <a:rPr lang="en-US" sz="2400" b="1" dirty="0" smtClean="0">
                <a:latin typeface="Garamond" pitchFamily="18" charset="0"/>
              </a:rPr>
              <a:t>Educate</a:t>
            </a:r>
            <a:r>
              <a:rPr lang="en-US" sz="2400" dirty="0" smtClean="0">
                <a:latin typeface="Garamond" pitchFamily="18" charset="0"/>
              </a:rPr>
              <a:t> institutions about the unique attributes &amp; concerns of student service members and veterans. </a:t>
            </a:r>
          </a:p>
          <a:p>
            <a:pPr marL="285750" indent="-285750">
              <a:lnSpc>
                <a:spcPct val="80000"/>
              </a:lnSpc>
            </a:pPr>
            <a:endParaRPr lang="en-US" sz="2400" b="1" dirty="0" smtClean="0">
              <a:latin typeface="Garamond" pitchFamily="18" charset="0"/>
            </a:endParaRPr>
          </a:p>
          <a:p>
            <a:pPr marL="285750" indent="-285750">
              <a:lnSpc>
                <a:spcPct val="80000"/>
              </a:lnSpc>
            </a:pPr>
            <a:r>
              <a:rPr lang="en-US" sz="2400" b="1" dirty="0" smtClean="0">
                <a:latin typeface="Garamond" pitchFamily="18" charset="0"/>
              </a:rPr>
              <a:t>Engage </a:t>
            </a:r>
            <a:r>
              <a:rPr lang="en-US" sz="2400" dirty="0" smtClean="0">
                <a:latin typeface="Garamond" pitchFamily="18" charset="0"/>
              </a:rPr>
              <a:t>institutions in strengthening support and services for these students.</a:t>
            </a:r>
          </a:p>
          <a:p>
            <a:pPr marL="285750" indent="-285750">
              <a:lnSpc>
                <a:spcPct val="80000"/>
              </a:lnSpc>
            </a:pPr>
            <a:endParaRPr lang="en-US" sz="2400" dirty="0" smtClean="0">
              <a:latin typeface="Garamond" pitchFamily="18" charset="0"/>
            </a:endParaRPr>
          </a:p>
          <a:p>
            <a:pPr marL="285750" indent="-285750">
              <a:lnSpc>
                <a:spcPct val="80000"/>
              </a:lnSpc>
            </a:pPr>
            <a:r>
              <a:rPr lang="en-US" sz="2400" b="1" dirty="0" smtClean="0">
                <a:latin typeface="Garamond" pitchFamily="18" charset="0"/>
              </a:rPr>
              <a:t>Strengthen</a:t>
            </a:r>
            <a:r>
              <a:rPr lang="en-US" sz="2400" dirty="0" smtClean="0">
                <a:latin typeface="Garamond" pitchFamily="18" charset="0"/>
              </a:rPr>
              <a:t> the efforts of Student Veterans’ Organizations (SVOs) across the state. </a:t>
            </a:r>
          </a:p>
          <a:p>
            <a:pPr marL="285750" indent="-285750">
              <a:lnSpc>
                <a:spcPct val="80000"/>
              </a:lnSpc>
            </a:pPr>
            <a:endParaRPr lang="en-US" sz="2400" b="1" dirty="0" smtClean="0">
              <a:latin typeface="Garamond" pitchFamily="18" charset="0"/>
            </a:endParaRPr>
          </a:p>
          <a:p>
            <a:pPr marL="285750" indent="-285750">
              <a:lnSpc>
                <a:spcPct val="80000"/>
              </a:lnSpc>
            </a:pPr>
            <a:r>
              <a:rPr lang="en-US" sz="2400" b="1" dirty="0" smtClean="0">
                <a:latin typeface="Garamond" pitchFamily="18" charset="0"/>
              </a:rPr>
              <a:t>Generate</a:t>
            </a:r>
            <a:r>
              <a:rPr lang="en-US" sz="2400" dirty="0" smtClean="0">
                <a:latin typeface="Garamond" pitchFamily="18" charset="0"/>
              </a:rPr>
              <a:t> new knowledge about the experiences of student veterans and effective strategies for helping them.</a:t>
            </a:r>
          </a:p>
        </p:txBody>
      </p:sp>
      <p:sp>
        <p:nvSpPr>
          <p:cNvPr id="5" name="TextBox 4"/>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7</a:t>
            </a:r>
            <a:endParaRPr lang="en-US" sz="1200" b="1" dirty="0">
              <a:latin typeface="Garamond" pitchFamily="18" charset="0"/>
            </a:endParaRPr>
          </a:p>
        </p:txBody>
      </p:sp>
    </p:spTree>
    <p:extLst>
      <p:ext uri="{BB962C8B-B14F-4D97-AF65-F5344CB8AC3E}">
        <p14:creationId xmlns:p14="http://schemas.microsoft.com/office/powerpoint/2010/main" xmlns="" val="24401809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15" y="274638"/>
            <a:ext cx="8665535" cy="1143000"/>
          </a:xfrm>
        </p:spPr>
        <p:txBody>
          <a:bodyPr>
            <a:normAutofit/>
          </a:bodyPr>
          <a:lstStyle/>
          <a:p>
            <a:r>
              <a:rPr lang="en-US" b="1" dirty="0" smtClean="0">
                <a:effectLst>
                  <a:outerShdw blurRad="38100" dist="38100" dir="2700000" algn="tl">
                    <a:srgbClr val="000000">
                      <a:alpha val="43137"/>
                    </a:srgbClr>
                  </a:outerShdw>
                </a:effectLst>
                <a:latin typeface="Garamond" pitchFamily="18" charset="0"/>
              </a:rPr>
              <a:t>What types of institutions?</a:t>
            </a:r>
            <a:endParaRPr lang="en-US" b="1" dirty="0">
              <a:effectLst>
                <a:outerShdw blurRad="38100" dist="38100" dir="2700000" algn="tl">
                  <a:srgbClr val="000000">
                    <a:alpha val="43137"/>
                  </a:srgbClr>
                </a:outerShdw>
              </a:effectLst>
              <a:latin typeface="Garamond"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051986451"/>
              </p:ext>
            </p:extLst>
          </p:nvPr>
        </p:nvGraphicFramePr>
        <p:xfrm>
          <a:off x="754882" y="1467288"/>
          <a:ext cx="7623563" cy="4763390"/>
        </p:xfrm>
        <a:graphic>
          <a:graphicData uri="http://schemas.openxmlformats.org/drawingml/2006/table">
            <a:tbl>
              <a:tblPr firstRow="1" firstCol="1" bandRow="1">
                <a:tableStyleId>{5C22544A-7EE6-4342-B048-85BDC9FD1C3A}</a:tableStyleId>
              </a:tblPr>
              <a:tblGrid>
                <a:gridCol w="4040402"/>
                <a:gridCol w="1847159"/>
                <a:gridCol w="1736002"/>
              </a:tblGrid>
              <a:tr h="476339">
                <a:tc>
                  <a:txBody>
                    <a:bodyPr/>
                    <a:lstStyle/>
                    <a:p>
                      <a:pPr marL="0" marR="0">
                        <a:lnSpc>
                          <a:spcPct val="115000"/>
                        </a:lnSpc>
                        <a:spcBef>
                          <a:spcPts val="0"/>
                        </a:spcBef>
                        <a:spcAft>
                          <a:spcPts val="0"/>
                        </a:spcAft>
                      </a:pPr>
                      <a:r>
                        <a:rPr lang="en-US" sz="2000" b="1" dirty="0">
                          <a:solidFill>
                            <a:schemeClr val="tx1"/>
                          </a:solidFill>
                          <a:effectLst/>
                          <a:latin typeface="Garamond" pitchFamily="18" charset="0"/>
                        </a:rPr>
                        <a:t>Public/Private Classification</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60000"/>
                        <a:lumOff val="4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rPr>
                        <a:t>Number</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60000"/>
                        <a:lumOff val="4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rPr>
                        <a:t>Percent</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60000"/>
                        <a:lumOff val="40000"/>
                      </a:schemeClr>
                    </a:solidFill>
                  </a:tcPr>
                </a:tc>
              </a:tr>
              <a:tr h="476339">
                <a:tc>
                  <a:txBody>
                    <a:bodyPr/>
                    <a:lstStyle/>
                    <a:p>
                      <a:pPr marL="0" marR="0">
                        <a:lnSpc>
                          <a:spcPct val="115000"/>
                        </a:lnSpc>
                        <a:spcBef>
                          <a:spcPts val="0"/>
                        </a:spcBef>
                        <a:spcAft>
                          <a:spcPts val="0"/>
                        </a:spcAft>
                      </a:pPr>
                      <a:r>
                        <a:rPr lang="en-US" sz="2000" b="1" dirty="0">
                          <a:solidFill>
                            <a:schemeClr val="tx1"/>
                          </a:solidFill>
                          <a:effectLst/>
                          <a:latin typeface="Garamond" pitchFamily="18" charset="0"/>
                        </a:rPr>
                        <a:t>Public</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rPr>
                        <a:t>31</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smtClean="0">
                          <a:solidFill>
                            <a:schemeClr val="tx1"/>
                          </a:solidFill>
                          <a:effectLst/>
                          <a:latin typeface="Garamond" pitchFamily="18" charset="0"/>
                        </a:rPr>
                        <a:t>41.3</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r>
              <a:tr h="476339">
                <a:tc>
                  <a:txBody>
                    <a:bodyPr/>
                    <a:lstStyle/>
                    <a:p>
                      <a:pPr marL="0" marR="0">
                        <a:lnSpc>
                          <a:spcPct val="115000"/>
                        </a:lnSpc>
                        <a:spcBef>
                          <a:spcPts val="0"/>
                        </a:spcBef>
                        <a:spcAft>
                          <a:spcPts val="0"/>
                        </a:spcAft>
                      </a:pPr>
                      <a:r>
                        <a:rPr lang="en-US" sz="2000" b="1" dirty="0">
                          <a:solidFill>
                            <a:schemeClr val="tx1"/>
                          </a:solidFill>
                          <a:effectLst/>
                          <a:latin typeface="Garamond" pitchFamily="18" charset="0"/>
                        </a:rPr>
                        <a:t>Private for-profit</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rPr>
                        <a:t>5</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rPr>
                        <a:t>6.7</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r>
              <a:tr h="476339">
                <a:tc>
                  <a:txBody>
                    <a:bodyPr/>
                    <a:lstStyle/>
                    <a:p>
                      <a:pPr marL="0" marR="0">
                        <a:lnSpc>
                          <a:spcPct val="115000"/>
                        </a:lnSpc>
                        <a:spcBef>
                          <a:spcPts val="0"/>
                        </a:spcBef>
                        <a:spcAft>
                          <a:spcPts val="0"/>
                        </a:spcAft>
                      </a:pPr>
                      <a:r>
                        <a:rPr lang="en-US" sz="2000" b="1" dirty="0">
                          <a:solidFill>
                            <a:schemeClr val="tx1"/>
                          </a:solidFill>
                          <a:effectLst/>
                          <a:latin typeface="Garamond" pitchFamily="18" charset="0"/>
                        </a:rPr>
                        <a:t>Private not-for-profit</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rPr>
                        <a:t>39</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rPr>
                        <a:t>52.0</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r>
              <a:tr h="476339">
                <a:tc>
                  <a:txBody>
                    <a:bodyPr/>
                    <a:lstStyle/>
                    <a:p>
                      <a:pPr marL="0" marR="0">
                        <a:lnSpc>
                          <a:spcPct val="115000"/>
                        </a:lnSpc>
                        <a:spcBef>
                          <a:spcPts val="0"/>
                        </a:spcBef>
                        <a:spcAft>
                          <a:spcPts val="0"/>
                        </a:spcAft>
                      </a:pPr>
                      <a:r>
                        <a:rPr lang="en-US" sz="2000" b="1" dirty="0">
                          <a:solidFill>
                            <a:schemeClr val="tx1"/>
                          </a:solidFill>
                          <a:effectLst/>
                          <a:latin typeface="Garamond" pitchFamily="18" charset="0"/>
                          <a:ea typeface="Calibri"/>
                          <a:cs typeface="Times New Roman"/>
                        </a:rPr>
                        <a:t>Institutional Size</a:t>
                      </a:r>
                    </a:p>
                  </a:txBody>
                  <a:tcPr marL="68580" marR="68580" marT="0" marB="0">
                    <a:solidFill>
                      <a:schemeClr val="accent4">
                        <a:lumMod val="60000"/>
                        <a:lumOff val="40000"/>
                      </a:schemeClr>
                    </a:solidFill>
                  </a:tcPr>
                </a:tc>
                <a:tc>
                  <a:txBody>
                    <a:bodyPr/>
                    <a:lstStyle/>
                    <a:p>
                      <a:pPr marL="0" marR="0" algn="ctr">
                        <a:lnSpc>
                          <a:spcPct val="115000"/>
                        </a:lnSpc>
                        <a:spcBef>
                          <a:spcPts val="0"/>
                        </a:spcBef>
                        <a:spcAft>
                          <a:spcPts val="0"/>
                        </a:spcAft>
                      </a:pP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60000"/>
                        <a:lumOff val="40000"/>
                      </a:schemeClr>
                    </a:solidFill>
                  </a:tcPr>
                </a:tc>
                <a:tc>
                  <a:txBody>
                    <a:bodyPr/>
                    <a:lstStyle/>
                    <a:p>
                      <a:pPr marL="0" marR="0" algn="ctr">
                        <a:lnSpc>
                          <a:spcPct val="115000"/>
                        </a:lnSpc>
                        <a:spcBef>
                          <a:spcPts val="0"/>
                        </a:spcBef>
                        <a:spcAft>
                          <a:spcPts val="0"/>
                        </a:spcAft>
                      </a:pP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60000"/>
                        <a:lumOff val="40000"/>
                      </a:schemeClr>
                    </a:solidFill>
                  </a:tcPr>
                </a:tc>
              </a:tr>
              <a:tr h="476339">
                <a:tc>
                  <a:txBody>
                    <a:bodyPr/>
                    <a:lstStyle/>
                    <a:p>
                      <a:pPr marL="0" marR="0">
                        <a:lnSpc>
                          <a:spcPct val="115000"/>
                        </a:lnSpc>
                        <a:spcBef>
                          <a:spcPts val="0"/>
                        </a:spcBef>
                        <a:spcAft>
                          <a:spcPts val="0"/>
                        </a:spcAft>
                      </a:pPr>
                      <a:r>
                        <a:rPr lang="en-US" sz="2000" b="1" dirty="0">
                          <a:solidFill>
                            <a:schemeClr val="tx1"/>
                          </a:solidFill>
                          <a:effectLst/>
                          <a:latin typeface="Garamond" pitchFamily="18" charset="0"/>
                          <a:ea typeface="Calibri"/>
                          <a:cs typeface="Times New Roman"/>
                        </a:rPr>
                        <a:t>Up to 10,000 students</a:t>
                      </a: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ea typeface="Calibri"/>
                          <a:cs typeface="Times New Roman"/>
                        </a:rPr>
                        <a:t>54</a:t>
                      </a: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smtClean="0">
                          <a:solidFill>
                            <a:schemeClr val="tx1"/>
                          </a:solidFill>
                          <a:effectLst/>
                          <a:latin typeface="Garamond" pitchFamily="18" charset="0"/>
                          <a:ea typeface="Calibri"/>
                          <a:cs typeface="Times New Roman"/>
                        </a:rPr>
                        <a:t>72.0</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r>
              <a:tr h="476339">
                <a:tc>
                  <a:txBody>
                    <a:bodyPr/>
                    <a:lstStyle/>
                    <a:p>
                      <a:pPr marL="0" marR="0">
                        <a:lnSpc>
                          <a:spcPct val="115000"/>
                        </a:lnSpc>
                        <a:spcBef>
                          <a:spcPts val="0"/>
                        </a:spcBef>
                        <a:spcAft>
                          <a:spcPts val="0"/>
                        </a:spcAft>
                      </a:pPr>
                      <a:r>
                        <a:rPr lang="en-US" sz="2000" b="1" dirty="0">
                          <a:solidFill>
                            <a:schemeClr val="tx1"/>
                          </a:solidFill>
                          <a:effectLst/>
                          <a:latin typeface="Garamond" pitchFamily="18" charset="0"/>
                          <a:ea typeface="Calibri"/>
                          <a:cs typeface="Times New Roman"/>
                        </a:rPr>
                        <a:t>More than 10,000 students</a:t>
                      </a: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ea typeface="Calibri"/>
                          <a:cs typeface="Times New Roman"/>
                        </a:rPr>
                        <a:t>10</a:t>
                      </a: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ea typeface="Calibri"/>
                          <a:cs typeface="Times New Roman"/>
                        </a:rPr>
                        <a:t>13.3</a:t>
                      </a:r>
                    </a:p>
                  </a:txBody>
                  <a:tcPr marL="68580" marR="68580" marT="0" marB="0">
                    <a:solidFill>
                      <a:schemeClr val="accent4">
                        <a:lumMod val="20000"/>
                        <a:lumOff val="80000"/>
                      </a:schemeClr>
                    </a:solidFill>
                  </a:tcPr>
                </a:tc>
              </a:tr>
              <a:tr h="476339">
                <a:tc>
                  <a:txBody>
                    <a:bodyPr/>
                    <a:lstStyle/>
                    <a:p>
                      <a:pPr marL="0" marR="0">
                        <a:lnSpc>
                          <a:spcPct val="115000"/>
                        </a:lnSpc>
                        <a:spcBef>
                          <a:spcPts val="0"/>
                        </a:spcBef>
                        <a:spcAft>
                          <a:spcPts val="0"/>
                        </a:spcAft>
                      </a:pPr>
                      <a:r>
                        <a:rPr lang="en-US" sz="2000" b="1" dirty="0">
                          <a:solidFill>
                            <a:schemeClr val="tx1"/>
                          </a:solidFill>
                          <a:effectLst/>
                          <a:latin typeface="Garamond" pitchFamily="18" charset="0"/>
                          <a:ea typeface="Calibri"/>
                          <a:cs typeface="Times New Roman"/>
                        </a:rPr>
                        <a:t>No Carnegie information available</a:t>
                      </a: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ea typeface="Calibri"/>
                          <a:cs typeface="Times New Roman"/>
                        </a:rPr>
                        <a:t>11</a:t>
                      </a: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a:solidFill>
                            <a:schemeClr val="tx1"/>
                          </a:solidFill>
                          <a:effectLst/>
                          <a:latin typeface="Garamond" pitchFamily="18" charset="0"/>
                          <a:ea typeface="Calibri"/>
                          <a:cs typeface="Times New Roman"/>
                        </a:rPr>
                        <a:t>14.7</a:t>
                      </a:r>
                    </a:p>
                  </a:txBody>
                  <a:tcPr marL="68580" marR="68580" marT="0" marB="0">
                    <a:solidFill>
                      <a:schemeClr val="accent4">
                        <a:lumMod val="20000"/>
                        <a:lumOff val="80000"/>
                      </a:schemeClr>
                    </a:solidFill>
                  </a:tcPr>
                </a:tc>
              </a:tr>
              <a:tr h="476339">
                <a:tc>
                  <a:txBody>
                    <a:bodyPr/>
                    <a:lstStyle/>
                    <a:p>
                      <a:pPr marL="0" marR="0">
                        <a:lnSpc>
                          <a:spcPct val="115000"/>
                        </a:lnSpc>
                        <a:spcBef>
                          <a:spcPts val="0"/>
                        </a:spcBef>
                        <a:spcAft>
                          <a:spcPts val="0"/>
                        </a:spcAft>
                      </a:pPr>
                      <a:r>
                        <a:rPr lang="en-US" sz="2000" b="1" dirty="0" smtClean="0">
                          <a:solidFill>
                            <a:schemeClr val="tx1"/>
                          </a:solidFill>
                          <a:effectLst/>
                          <a:latin typeface="Garamond" pitchFamily="18" charset="0"/>
                          <a:ea typeface="Calibri"/>
                          <a:cs typeface="Times New Roman"/>
                        </a:rPr>
                        <a:t>Graduate Programs</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60000"/>
                        <a:lumOff val="40000"/>
                      </a:schemeClr>
                    </a:solidFill>
                  </a:tcPr>
                </a:tc>
                <a:tc>
                  <a:txBody>
                    <a:bodyPr/>
                    <a:lstStyle/>
                    <a:p>
                      <a:pPr marL="0" marR="0" algn="ctr">
                        <a:lnSpc>
                          <a:spcPct val="115000"/>
                        </a:lnSpc>
                        <a:spcBef>
                          <a:spcPts val="0"/>
                        </a:spcBef>
                        <a:spcAft>
                          <a:spcPts val="0"/>
                        </a:spcAft>
                      </a:pPr>
                      <a:r>
                        <a:rPr lang="en-US" sz="2000" b="1" dirty="0" smtClean="0">
                          <a:solidFill>
                            <a:schemeClr val="tx1"/>
                          </a:solidFill>
                          <a:effectLst/>
                          <a:latin typeface="Garamond" pitchFamily="18" charset="0"/>
                          <a:ea typeface="Calibri"/>
                          <a:cs typeface="Times New Roman"/>
                        </a:rPr>
                        <a:t>29</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60000"/>
                        <a:lumOff val="40000"/>
                      </a:schemeClr>
                    </a:solidFill>
                  </a:tcPr>
                </a:tc>
                <a:tc>
                  <a:txBody>
                    <a:bodyPr/>
                    <a:lstStyle/>
                    <a:p>
                      <a:pPr marL="0" marR="0" algn="ctr">
                        <a:lnSpc>
                          <a:spcPct val="115000"/>
                        </a:lnSpc>
                        <a:spcBef>
                          <a:spcPts val="0"/>
                        </a:spcBef>
                        <a:spcAft>
                          <a:spcPts val="0"/>
                        </a:spcAft>
                      </a:pPr>
                      <a:r>
                        <a:rPr lang="en-US" sz="2000" b="1" dirty="0" smtClean="0">
                          <a:solidFill>
                            <a:schemeClr val="tx1"/>
                          </a:solidFill>
                          <a:effectLst/>
                          <a:latin typeface="Garamond" pitchFamily="18" charset="0"/>
                          <a:ea typeface="Calibri"/>
                          <a:cs typeface="Times New Roman"/>
                        </a:rPr>
                        <a:t>38.7</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60000"/>
                        <a:lumOff val="40000"/>
                      </a:schemeClr>
                    </a:solidFill>
                  </a:tcPr>
                </a:tc>
              </a:tr>
              <a:tr h="476339">
                <a:tc>
                  <a:txBody>
                    <a:bodyPr/>
                    <a:lstStyle/>
                    <a:p>
                      <a:pPr marL="0" marR="0" algn="r">
                        <a:lnSpc>
                          <a:spcPct val="115000"/>
                        </a:lnSpc>
                        <a:spcBef>
                          <a:spcPts val="0"/>
                        </a:spcBef>
                        <a:spcAft>
                          <a:spcPts val="0"/>
                        </a:spcAft>
                      </a:pPr>
                      <a:r>
                        <a:rPr lang="en-US" sz="2000" b="1" dirty="0" smtClean="0">
                          <a:solidFill>
                            <a:schemeClr val="tx1"/>
                          </a:solidFill>
                          <a:effectLst/>
                          <a:latin typeface="Garamond" pitchFamily="18" charset="0"/>
                          <a:ea typeface="Calibri"/>
                          <a:cs typeface="Times New Roman"/>
                        </a:rPr>
                        <a:t>TOTAL</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r>
                        <a:rPr lang="en-US" sz="2000" b="1" dirty="0" smtClean="0">
                          <a:solidFill>
                            <a:schemeClr val="tx1"/>
                          </a:solidFill>
                          <a:effectLst/>
                          <a:latin typeface="Garamond" pitchFamily="18" charset="0"/>
                          <a:ea typeface="Calibri"/>
                          <a:cs typeface="Times New Roman"/>
                        </a:rPr>
                        <a:t>75</a:t>
                      </a: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c>
                  <a:txBody>
                    <a:bodyPr/>
                    <a:lstStyle/>
                    <a:p>
                      <a:pPr marL="0" marR="0" algn="ctr">
                        <a:lnSpc>
                          <a:spcPct val="115000"/>
                        </a:lnSpc>
                        <a:spcBef>
                          <a:spcPts val="0"/>
                        </a:spcBef>
                        <a:spcAft>
                          <a:spcPts val="0"/>
                        </a:spcAft>
                      </a:pPr>
                      <a:endParaRPr lang="en-US" sz="2000" b="1" dirty="0">
                        <a:solidFill>
                          <a:schemeClr val="tx1"/>
                        </a:solidFill>
                        <a:effectLst/>
                        <a:latin typeface="Garamond" pitchFamily="18" charset="0"/>
                        <a:ea typeface="Calibri"/>
                        <a:cs typeface="Times New Roman"/>
                      </a:endParaRPr>
                    </a:p>
                  </a:txBody>
                  <a:tcPr marL="68580" marR="68580" marT="0" marB="0">
                    <a:solidFill>
                      <a:schemeClr val="accent4">
                        <a:lumMod val="20000"/>
                        <a:lumOff val="80000"/>
                      </a:schemeClr>
                    </a:solidFill>
                  </a:tcPr>
                </a:tc>
              </a:tr>
            </a:tbl>
          </a:graphicData>
        </a:graphic>
      </p:graphicFrame>
      <p:sp>
        <p:nvSpPr>
          <p:cNvPr id="5" name="TextBox 4"/>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8</a:t>
            </a:r>
            <a:endParaRPr lang="en-US" sz="1200" b="1" dirty="0">
              <a:latin typeface="Garamond" pitchFamily="18" charset="0"/>
            </a:endParaRPr>
          </a:p>
        </p:txBody>
      </p:sp>
    </p:spTree>
    <p:extLst>
      <p:ext uri="{BB962C8B-B14F-4D97-AF65-F5344CB8AC3E}">
        <p14:creationId xmlns:p14="http://schemas.microsoft.com/office/powerpoint/2010/main" xmlns="" val="33761241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36638"/>
          </a:xfrm>
        </p:spPr>
        <p:txBody>
          <a:bodyPr>
            <a:normAutofit/>
          </a:bodyPr>
          <a:lstStyle/>
          <a:p>
            <a:r>
              <a:rPr lang="en-US" b="1" dirty="0" smtClean="0">
                <a:effectLst>
                  <a:outerShdw blurRad="38100" dist="38100" dir="2700000" algn="tl">
                    <a:srgbClr val="000000">
                      <a:alpha val="43137"/>
                    </a:srgbClr>
                  </a:outerShdw>
                </a:effectLst>
                <a:latin typeface="Garamond" pitchFamily="18" charset="0"/>
              </a:rPr>
              <a:t>Transfers and Call Durations</a:t>
            </a:r>
            <a:endParaRPr lang="en-US" b="1" dirty="0">
              <a:effectLst>
                <a:outerShdw blurRad="38100" dist="38100" dir="2700000" algn="tl">
                  <a:srgbClr val="000000">
                    <a:alpha val="43137"/>
                  </a:srgbClr>
                </a:outerShdw>
              </a:effectLst>
              <a:latin typeface="Garamond"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xmlns="" val="3572546526"/>
              </p:ext>
            </p:extLst>
          </p:nvPr>
        </p:nvGraphicFramePr>
        <p:xfrm>
          <a:off x="680483" y="1981200"/>
          <a:ext cx="7825564" cy="2590800"/>
        </p:xfrm>
        <a:graphic>
          <a:graphicData uri="http://schemas.openxmlformats.org/drawingml/2006/table">
            <a:tbl>
              <a:tblPr firstRow="1" bandRow="1">
                <a:tableStyleId>{93296810-A885-4BE3-A3E7-6D5BEEA58F35}</a:tableStyleId>
              </a:tblPr>
              <a:tblGrid>
                <a:gridCol w="4029740"/>
                <a:gridCol w="1897912"/>
                <a:gridCol w="1897912"/>
              </a:tblGrid>
              <a:tr h="370840">
                <a:tc>
                  <a:txBody>
                    <a:bodyPr/>
                    <a:lstStyle/>
                    <a:p>
                      <a:endParaRPr lang="en-US" sz="2800" b="1" dirty="0">
                        <a:latin typeface="Garamond" pitchFamily="18" charset="0"/>
                      </a:endParaRPr>
                    </a:p>
                  </a:txBody>
                  <a:tcPr>
                    <a:solidFill>
                      <a:schemeClr val="accent4">
                        <a:lumMod val="60000"/>
                        <a:lumOff val="40000"/>
                        <a:alpha val="50196"/>
                      </a:schemeClr>
                    </a:solidFill>
                  </a:tcPr>
                </a:tc>
                <a:tc>
                  <a:txBody>
                    <a:bodyPr/>
                    <a:lstStyle/>
                    <a:p>
                      <a:pPr algn="ctr"/>
                      <a:r>
                        <a:rPr lang="en-US" sz="2800" b="1" dirty="0" smtClean="0">
                          <a:solidFill>
                            <a:schemeClr val="tx1"/>
                          </a:solidFill>
                          <a:latin typeface="Garamond" pitchFamily="18" charset="0"/>
                        </a:rPr>
                        <a:t>Mean</a:t>
                      </a:r>
                      <a:endParaRPr lang="en-US" sz="2800" b="1" dirty="0">
                        <a:solidFill>
                          <a:schemeClr val="tx1"/>
                        </a:solidFill>
                        <a:latin typeface="Garamond" pitchFamily="18" charset="0"/>
                      </a:endParaRPr>
                    </a:p>
                  </a:txBody>
                  <a:tcPr>
                    <a:solidFill>
                      <a:schemeClr val="accent4">
                        <a:lumMod val="60000"/>
                        <a:lumOff val="40000"/>
                        <a:alpha val="50196"/>
                      </a:schemeClr>
                    </a:solidFill>
                  </a:tcPr>
                </a:tc>
                <a:tc>
                  <a:txBody>
                    <a:bodyPr/>
                    <a:lstStyle/>
                    <a:p>
                      <a:pPr algn="ctr"/>
                      <a:r>
                        <a:rPr lang="en-US" sz="2800" b="1" dirty="0" smtClean="0">
                          <a:solidFill>
                            <a:schemeClr val="tx1"/>
                          </a:solidFill>
                          <a:latin typeface="Garamond" pitchFamily="18" charset="0"/>
                        </a:rPr>
                        <a:t>Range</a:t>
                      </a:r>
                      <a:endParaRPr lang="en-US" sz="2800" b="1" dirty="0">
                        <a:solidFill>
                          <a:schemeClr val="tx1"/>
                        </a:solidFill>
                        <a:latin typeface="Garamond" pitchFamily="18" charset="0"/>
                      </a:endParaRPr>
                    </a:p>
                  </a:txBody>
                  <a:tcPr>
                    <a:solidFill>
                      <a:schemeClr val="accent4">
                        <a:lumMod val="60000"/>
                        <a:lumOff val="40000"/>
                        <a:alpha val="50196"/>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dirty="0" smtClean="0">
                          <a:latin typeface="Garamond" pitchFamily="18" charset="0"/>
                        </a:rPr>
                        <a:t>Calls</a:t>
                      </a:r>
                      <a:r>
                        <a:rPr lang="en-US" sz="2800" b="1" baseline="0" dirty="0" smtClean="0">
                          <a:latin typeface="Garamond" pitchFamily="18" charset="0"/>
                        </a:rPr>
                        <a:t> made</a:t>
                      </a:r>
                      <a:endParaRPr lang="en-US" sz="2800" b="1" dirty="0" smtClean="0">
                        <a:latin typeface="Garamond" pitchFamily="18" charset="0"/>
                      </a:endParaRPr>
                    </a:p>
                  </a:txBody>
                  <a:tcPr>
                    <a:solidFill>
                      <a:schemeClr val="accent4">
                        <a:lumMod val="60000"/>
                        <a:lumOff val="40000"/>
                        <a:alpha val="50196"/>
                      </a:schemeClr>
                    </a:solidFill>
                  </a:tcPr>
                </a:tc>
                <a:tc>
                  <a:txBody>
                    <a:bodyPr/>
                    <a:lstStyle/>
                    <a:p>
                      <a:pPr algn="ctr"/>
                      <a:r>
                        <a:rPr lang="en-US" sz="2800" b="1" dirty="0" smtClean="0">
                          <a:latin typeface="Garamond" pitchFamily="18" charset="0"/>
                        </a:rPr>
                        <a:t>2.07</a:t>
                      </a:r>
                      <a:endParaRPr lang="en-US" sz="2800" b="1" dirty="0">
                        <a:latin typeface="Garamond" pitchFamily="18" charset="0"/>
                      </a:endParaRPr>
                    </a:p>
                  </a:txBody>
                  <a:tcPr>
                    <a:solidFill>
                      <a:schemeClr val="accent4">
                        <a:lumMod val="60000"/>
                        <a:lumOff val="40000"/>
                        <a:alpha val="50196"/>
                      </a:schemeClr>
                    </a:solidFill>
                  </a:tcPr>
                </a:tc>
                <a:tc>
                  <a:txBody>
                    <a:bodyPr/>
                    <a:lstStyle/>
                    <a:p>
                      <a:pPr algn="ctr"/>
                      <a:r>
                        <a:rPr lang="en-US" sz="2800" b="1" dirty="0" smtClean="0">
                          <a:latin typeface="Garamond" pitchFamily="18" charset="0"/>
                        </a:rPr>
                        <a:t>1–4</a:t>
                      </a:r>
                      <a:endParaRPr lang="en-US" sz="2800" b="1" dirty="0">
                        <a:latin typeface="Garamond" pitchFamily="18" charset="0"/>
                      </a:endParaRPr>
                    </a:p>
                  </a:txBody>
                  <a:tcPr>
                    <a:solidFill>
                      <a:schemeClr val="accent4">
                        <a:lumMod val="60000"/>
                        <a:lumOff val="40000"/>
                        <a:alpha val="50196"/>
                      </a:schemeClr>
                    </a:solidFill>
                  </a:tcPr>
                </a:tc>
              </a:tr>
              <a:tr h="370840">
                <a:tc>
                  <a:txBody>
                    <a:bodyPr/>
                    <a:lstStyle/>
                    <a:p>
                      <a:r>
                        <a:rPr lang="en-US" sz="2800" b="1" dirty="0" smtClean="0">
                          <a:latin typeface="Garamond" pitchFamily="18" charset="0"/>
                        </a:rPr>
                        <a:t>Call duration (minutes)</a:t>
                      </a:r>
                      <a:endParaRPr lang="en-US" sz="2800" b="1" dirty="0">
                        <a:latin typeface="Garamond" pitchFamily="18" charset="0"/>
                      </a:endParaRPr>
                    </a:p>
                  </a:txBody>
                  <a:tcPr>
                    <a:solidFill>
                      <a:schemeClr val="accent4">
                        <a:lumMod val="60000"/>
                        <a:lumOff val="40000"/>
                        <a:alpha val="50196"/>
                      </a:schemeClr>
                    </a:solidFill>
                  </a:tcPr>
                </a:tc>
                <a:tc>
                  <a:txBody>
                    <a:bodyPr/>
                    <a:lstStyle/>
                    <a:p>
                      <a:pPr algn="ctr"/>
                      <a:r>
                        <a:rPr lang="en-US" sz="2800" b="1" dirty="0" smtClean="0">
                          <a:latin typeface="Garamond" pitchFamily="18" charset="0"/>
                        </a:rPr>
                        <a:t>10.77</a:t>
                      </a:r>
                      <a:endParaRPr lang="en-US" sz="2800" b="1" dirty="0">
                        <a:latin typeface="Garamond" pitchFamily="18" charset="0"/>
                      </a:endParaRPr>
                    </a:p>
                  </a:txBody>
                  <a:tcPr>
                    <a:solidFill>
                      <a:schemeClr val="accent4">
                        <a:lumMod val="60000"/>
                        <a:lumOff val="40000"/>
                        <a:alpha val="50196"/>
                      </a:schemeClr>
                    </a:solidFill>
                  </a:tcPr>
                </a:tc>
                <a:tc>
                  <a:txBody>
                    <a:bodyPr/>
                    <a:lstStyle/>
                    <a:p>
                      <a:pPr algn="ctr"/>
                      <a:r>
                        <a:rPr lang="en-US" sz="2800" b="1" dirty="0" smtClean="0">
                          <a:latin typeface="Garamond" pitchFamily="18" charset="0"/>
                        </a:rPr>
                        <a:t>1–130</a:t>
                      </a:r>
                      <a:endParaRPr lang="en-US" sz="2800" b="1" dirty="0">
                        <a:latin typeface="Garamond" pitchFamily="18" charset="0"/>
                      </a:endParaRPr>
                    </a:p>
                  </a:txBody>
                  <a:tcPr>
                    <a:solidFill>
                      <a:schemeClr val="accent4">
                        <a:lumMod val="60000"/>
                        <a:lumOff val="40000"/>
                        <a:alpha val="50196"/>
                      </a:schemeClr>
                    </a:solidFill>
                  </a:tcPr>
                </a:tc>
              </a:tr>
              <a:tr h="370840">
                <a:tc>
                  <a:txBody>
                    <a:bodyPr/>
                    <a:lstStyle/>
                    <a:p>
                      <a:r>
                        <a:rPr lang="en-US" sz="2800" b="1" dirty="0" smtClean="0">
                          <a:latin typeface="Garamond" pitchFamily="18" charset="0"/>
                        </a:rPr>
                        <a:t>Transfers per call</a:t>
                      </a:r>
                      <a:endParaRPr lang="en-US" sz="2800" b="1" dirty="0">
                        <a:latin typeface="Garamond" pitchFamily="18" charset="0"/>
                      </a:endParaRPr>
                    </a:p>
                  </a:txBody>
                  <a:tcPr>
                    <a:solidFill>
                      <a:schemeClr val="accent4">
                        <a:lumMod val="60000"/>
                        <a:lumOff val="40000"/>
                        <a:alpha val="50196"/>
                      </a:schemeClr>
                    </a:solidFill>
                  </a:tcPr>
                </a:tc>
                <a:tc>
                  <a:txBody>
                    <a:bodyPr/>
                    <a:lstStyle/>
                    <a:p>
                      <a:pPr algn="ctr"/>
                      <a:r>
                        <a:rPr lang="en-US" sz="2800" b="1" dirty="0" smtClean="0">
                          <a:latin typeface="Garamond" pitchFamily="18" charset="0"/>
                        </a:rPr>
                        <a:t>3.29</a:t>
                      </a:r>
                      <a:endParaRPr lang="en-US" sz="2800" b="1" dirty="0">
                        <a:latin typeface="Garamond" pitchFamily="18" charset="0"/>
                      </a:endParaRPr>
                    </a:p>
                  </a:txBody>
                  <a:tcPr>
                    <a:solidFill>
                      <a:schemeClr val="accent4">
                        <a:lumMod val="60000"/>
                        <a:lumOff val="40000"/>
                        <a:alpha val="50196"/>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latin typeface="Garamond" pitchFamily="18" charset="0"/>
                        </a:rPr>
                        <a:t>0–8</a:t>
                      </a:r>
                    </a:p>
                  </a:txBody>
                  <a:tcPr>
                    <a:solidFill>
                      <a:schemeClr val="accent4">
                        <a:lumMod val="60000"/>
                        <a:lumOff val="40000"/>
                        <a:alpha val="50196"/>
                      </a:schemeClr>
                    </a:solidFill>
                  </a:tcPr>
                </a:tc>
              </a:tr>
              <a:tr h="370840">
                <a:tc>
                  <a:txBody>
                    <a:bodyPr/>
                    <a:lstStyle/>
                    <a:p>
                      <a:r>
                        <a:rPr lang="en-US" sz="2800" b="1" dirty="0" smtClean="0">
                          <a:latin typeface="Garamond" pitchFamily="18" charset="0"/>
                        </a:rPr>
                        <a:t>Transfers</a:t>
                      </a:r>
                      <a:r>
                        <a:rPr lang="en-US" sz="2800" b="1" baseline="0" dirty="0" smtClean="0">
                          <a:latin typeface="Garamond" pitchFamily="18" charset="0"/>
                        </a:rPr>
                        <a:t> across all calls</a:t>
                      </a:r>
                      <a:endParaRPr lang="en-US" sz="2800" b="1" dirty="0">
                        <a:latin typeface="Garamond" pitchFamily="18" charset="0"/>
                      </a:endParaRPr>
                    </a:p>
                  </a:txBody>
                  <a:tcPr>
                    <a:solidFill>
                      <a:schemeClr val="accent4">
                        <a:lumMod val="60000"/>
                        <a:lumOff val="40000"/>
                        <a:alpha val="50196"/>
                      </a:schemeClr>
                    </a:solidFill>
                  </a:tcPr>
                </a:tc>
                <a:tc>
                  <a:txBody>
                    <a:bodyPr/>
                    <a:lstStyle/>
                    <a:p>
                      <a:pPr algn="ctr"/>
                      <a:r>
                        <a:rPr lang="en-US" sz="2800" b="1" dirty="0" smtClean="0">
                          <a:latin typeface="Garamond" pitchFamily="18" charset="0"/>
                        </a:rPr>
                        <a:t>6.20</a:t>
                      </a:r>
                      <a:endParaRPr lang="en-US" sz="2800" b="1" dirty="0">
                        <a:latin typeface="Garamond" pitchFamily="18" charset="0"/>
                      </a:endParaRPr>
                    </a:p>
                  </a:txBody>
                  <a:tcPr>
                    <a:solidFill>
                      <a:schemeClr val="accent4">
                        <a:lumMod val="60000"/>
                        <a:lumOff val="40000"/>
                        <a:alpha val="50196"/>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latin typeface="Garamond" pitchFamily="18" charset="0"/>
                        </a:rPr>
                        <a:t>1–16</a:t>
                      </a:r>
                    </a:p>
                  </a:txBody>
                  <a:tcPr>
                    <a:solidFill>
                      <a:schemeClr val="accent4">
                        <a:lumMod val="60000"/>
                        <a:lumOff val="40000"/>
                        <a:alpha val="50196"/>
                      </a:schemeClr>
                    </a:solidFill>
                  </a:tcPr>
                </a:tc>
              </a:tr>
            </a:tbl>
          </a:graphicData>
        </a:graphic>
      </p:graphicFrame>
      <p:sp>
        <p:nvSpPr>
          <p:cNvPr id="4" name="TextBox 3"/>
          <p:cNvSpPr txBox="1"/>
          <p:nvPr/>
        </p:nvSpPr>
        <p:spPr>
          <a:xfrm>
            <a:off x="159488" y="6549656"/>
            <a:ext cx="467833" cy="276999"/>
          </a:xfrm>
          <a:prstGeom prst="rect">
            <a:avLst/>
          </a:prstGeom>
          <a:noFill/>
        </p:spPr>
        <p:txBody>
          <a:bodyPr wrap="square" rtlCol="0">
            <a:spAutoFit/>
          </a:bodyPr>
          <a:lstStyle/>
          <a:p>
            <a:r>
              <a:rPr lang="en-US" sz="1200" b="1" dirty="0" smtClean="0">
                <a:latin typeface="Garamond" pitchFamily="18" charset="0"/>
              </a:rPr>
              <a:t>9</a:t>
            </a:r>
            <a:endParaRPr lang="en-US" sz="1200" b="1" dirty="0">
              <a:latin typeface="Garamond" pitchFamily="18" charset="0"/>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Indiana Commission for Higher Education&amp;quot;&quot;/&gt;&lt;property id=&quot;20307&quot; value=&quot;256&quot;/&gt;&lt;/object&gt;&lt;object type=&quot;3&quot; unique_id=&quot;10005&quot;&gt;&lt;property id=&quot;20148&quot; value=&quot;5&quot;/&gt;&lt;property id=&quot;20300&quot; value=&quot;Slide 6 - &amp;quot;Transfers and Call Durations&amp;quot;&quot;/&gt;&lt;property id=&quot;20307&quot; value=&quot;271&quot;/&gt;&lt;/object&gt;&lt;object type=&quot;3&quot; unique_id=&quot;10006&quot;&gt;&lt;property id=&quot;20148&quot; value=&quot;5&quot;/&gt;&lt;property id=&quot;20300&quot; value=&quot;Slide 7 - &amp;quot;Do you award credit for military experience or courses taken while in the military?&amp;quot;&quot;/&gt;&lt;property id=&quot;20307&quot; value=&quot;270&quot;/&gt;&lt;/object&gt;&lt;object type=&quot;3&quot; unique_id=&quot;10007&quot;&gt;&lt;property id=&quot;20148&quot; value=&quot;5&quot;/&gt;&lt;property id=&quot;20300&quot; value=&quot;Slide 8 - &amp;quot;If deployed, will a student veteran have to re-apply for admission upon return from deployment?&amp;quot;&quot;/&gt;&lt;property id=&quot;20307&quot; value=&quot;258&quot;/&gt;&lt;/object&gt;&lt;object type=&quot;3&quot; unique_id=&quot;10008&quot;&gt;&lt;property id=&quot;20148&quot; value=&quot;5&quot;/&gt;&lt;property id=&quot;20300&quot; value=&quot;Slide 9 - &amp;quot;Do you waive the tuition deadline if the service member is using the G. I. Bill or vocational rehabilitation?&amp;quot;&quot;/&gt;&lt;property id=&quot;20307&quot; value=&quot;259&quot;/&gt;&lt;/object&gt;&lt;object type=&quot;3&quot; unique_id=&quot;10009&quot;&gt;&lt;property id=&quot;20148&quot; value=&quot;5&quot;/&gt;&lt;property id=&quot;20300&quot; value=&quot;Slide 10 - &amp;quot;If the student is using the G. I. Bill, does the monthly benefit continue between semesters?&amp;quot;&quot;/&gt;&lt;property id=&quot;20307&quot; value=&quot;260&quot;/&gt;&lt;/object&gt;&lt;object type=&quot;3&quot; unique_id=&quot;10010&quot;&gt;&lt;property id=&quot;20148&quot; value=&quot;5&quot;/&gt;&lt;property id=&quot;20300&quot; value=&quot;Slide 11 - &amp;quot;If the service member is deployed mid-semester, do you credit or reimburse tuition already paid?&amp;quot;&quot;/&gt;&lt;property id=&quot;20307&quot; value=&quot;261&quot;/&gt;&lt;/object&gt;&lt;object type=&quot;3&quot; unique_id=&quot;10011&quot;&gt;&lt;property id=&quot;20148&quot; value=&quot;5&quot;/&gt;&lt;property id=&quot;20300&quot; value=&quot;Slide 12 - &amp;quot;If the service member is deployed mid-semester, will he/she be given an incomplete and given an opportunity to mak&quot;/&gt;&lt;property id=&quot;20307&quot; value=&quot;262&quot;/&gt;&lt;/object&gt;&lt;object type=&quot;3&quot; unique_id=&quot;10012&quot;&gt;&lt;property id=&quot;20148&quot; value=&quot;5&quot;/&gt;&lt;property id=&quot;20300&quot; value=&quot;Slide 13 - &amp;quot;If the student veteran is a graduate student, is he/she given an extension to complete the course requirements bas&quot;/&gt;&lt;property id=&quot;20307&quot; value=&quot;263&quot;/&gt;&lt;/object&gt;&lt;object type=&quot;3&quot; unique_id=&quot;10013&quot;&gt;&lt;property id=&quot;20148&quot; value=&quot;5&quot;/&gt;&lt;property id=&quot;20300&quot; value=&quot;Slide 14 - &amp;quot;Does your institution follow the ACE recommendations for transfer of military credit?&amp;quot;&quot;/&gt;&lt;property id=&quot;20307&quot; value=&quot;264&quot;/&gt;&lt;/object&gt;&lt;object type=&quot;3&quot; unique_id=&quot;10014&quot;&gt;&lt;property id=&quot;20148&quot; value=&quot;5&quot;/&gt;&lt;property id=&quot;20300&quot; value=&quot;Slide 15 - &amp;quot;Do you have a designated person to work with military members?&amp;quot;&quot;/&gt;&lt;property id=&quot;20307&quot; value=&quot;265&quot;/&gt;&lt;/object&gt;&lt;object type=&quot;3&quot; unique_id=&quot;10015&quot;&gt;&lt;property id=&quot;20148&quot; value=&quot;5&quot;/&gt;&lt;property id=&quot;20300&quot; value=&quot;Slide 16 - &amp;quot;Can your contact person direct wounded warriors to disability support services?&amp;quot;&quot;/&gt;&lt;property id=&quot;20307&quot; value=&quot;266&quot;/&gt;&lt;/object&gt;&lt;object type=&quot;3&quot; unique_id=&quot;10016&quot;&gt;&lt;property id=&quot;20148&quot; value=&quot;5&quot;/&gt;&lt;property id=&quot;20300&quot; value=&quot;Slide 17 - &amp;quot;Do you have a student veterans organization? &amp;#x0D;&amp;#x0A;&amp;quot;&quot;/&gt;&lt;property id=&quot;20307&quot; value=&quot;267&quot;/&gt;&lt;/object&gt;&lt;object type=&quot;3&quot; unique_id=&quot;10017&quot;&gt;&lt;property id=&quot;20148&quot; value=&quot;5&quot;/&gt;&lt;property id=&quot;20300&quot; value=&quot;Slide 18 - &amp;quot;Do you have special assistance for family members of veterans?&amp;#x0D;&amp;#x0A;&amp;quot;&quot;/&gt;&lt;property id=&quot;20307&quot; value=&quot;268&quot;/&gt;&lt;/object&gt;&lt;object type=&quot;3&quot; unique_id=&quot;10018&quot;&gt;&lt;property id=&quot;20148&quot; value=&quot;5&quot;/&gt;&lt;property id=&quot;20300&quot; value=&quot;Slide 19 - &amp;quot;Are you a member of Servicemembers Opportunity Colleges?&amp;#x0D;&amp;#x0A;&amp;quot;&quot;/&gt;&lt;property id=&quot;20307&quot; value=&quot;269&quot;/&gt;&lt;/object&gt;&lt;object type=&quot;3&quot; unique_id=&quot;10036&quot;&gt;&lt;property id=&quot;20148&quot; value=&quot;5&quot;/&gt;&lt;property id=&quot;20300&quot; value=&quot;Slide 2 - &amp;quot;Agenda&amp;quot;&quot;/&gt;&lt;property id=&quot;20307&quot; value=&quot;275&quot;/&gt;&lt;/object&gt;&lt;object type=&quot;3&quot; unique_id=&quot;10037&quot;&gt;&lt;property id=&quot;20148&quot; value=&quot;5&quot;/&gt;&lt;property id=&quot;20300&quot; value=&quot;Slide 3 - &amp;quot;Military Family Research Institute&amp;quot;&quot;/&gt;&lt;property id=&quot;20307&quot; value=&quot;274&quot;/&gt;&lt;/object&gt;&lt;object type=&quot;3&quot; unique_id=&quot;10038&quot;&gt;&lt;property id=&quot;20148&quot; value=&quot;5&quot;/&gt;&lt;property id=&quot;20300&quot; value=&quot;Slide 4 - &amp;quot;Operation Diploma&amp;quot;&quot;/&gt;&lt;property id=&quot;20307&quot; value=&quot;276&quot;/&gt;&lt;/object&gt;&lt;object type=&quot;3&quot; unique_id=&quot;10039&quot;&gt;&lt;property id=&quot;20148&quot; value=&quot;5&quot;/&gt;&lt;property id=&quot;20300&quot; value=&quot;Slide 5 - &amp;quot;Strategic Goals&amp;quot;&quot;/&gt;&lt;property id=&quot;20307&quot; value=&quot;277&quot;/&gt;&lt;/object&gt;&lt;object type=&quot;3&quot; unique_id=&quot;10040&quot;&gt;&lt;property id=&quot;20148&quot; value=&quot;5&quot;/&gt;&lt;property id=&quot;20300&quot; value=&quot;Slide 20 - &amp;quot;Our Dream&amp;quot;&quot;/&gt;&lt;property id=&quot;20307&quot; value=&quot;272&quot;/&gt;&lt;/object&gt;&lt;object type=&quot;3&quot; unique_id=&quot;10041&quot;&gt;&lt;property id=&quot;20148&quot; value=&quot;5&quot;/&gt;&lt;property id=&quot;20300&quot; value=&quot;Slide 21 - &amp;quot;Acknowledgements&amp;quot;&quot;/&gt;&lt;property id=&quot;20307&quot; value=&quot;273&quot;/&gt;&lt;/object&gt;&lt;object type=&quot;3&quot; unique_id=&quot;10042&quot;&gt;&lt;property id=&quot;20148&quot; value=&quot;5&quot;/&gt;&lt;property id=&quot;20300&quot; value=&quot;Slide 22 - &amp;quot;Contact Us&amp;quot;&quot;/&gt;&lt;property id=&quot;20307&quot; value=&quot;278&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1593</TotalTime>
  <Words>1722</Words>
  <Application>Microsoft Office PowerPoint</Application>
  <PresentationFormat>On-screen Show (4:3)</PresentationFormat>
  <Paragraphs>387</Paragraphs>
  <Slides>29</Slides>
  <Notes>21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Indiana Commission for Higher Education</vt:lpstr>
      <vt:lpstr>Outline</vt:lpstr>
      <vt:lpstr>Military Family Research Institute</vt:lpstr>
      <vt:lpstr>Military Family Research Institute “Making a difference for families who serve”</vt:lpstr>
      <vt:lpstr>Sample Accomplishments</vt:lpstr>
      <vt:lpstr>Operation Diploma</vt:lpstr>
      <vt:lpstr>Strategic Goals</vt:lpstr>
      <vt:lpstr>What types of institutions?</vt:lpstr>
      <vt:lpstr>Transfers and Call Durations</vt:lpstr>
      <vt:lpstr> Do you award credit for military experience or courses taken while in the military? On average, 61% in 2008, 70% in 2010 9%    </vt:lpstr>
      <vt:lpstr>If deployed, will a service member have to re-apply for admission upon returning?  On average, 31% in 2008, 15% in 2010 16%</vt:lpstr>
      <vt:lpstr>Waive the tuition deadline, if the veteran is using the G. I. Bill or vocational rehabilitation?           On average, 39% in 2008, 44% in 2010 5%</vt:lpstr>
      <vt:lpstr>If the student is using the G. I. Bill, does the monthly benefit continue between semesters?  On average 85% in 2008, 33% in 2010) 52%</vt:lpstr>
      <vt:lpstr>If the service member is deployed mid-semester, do you credit or reimburse tuition already paid?  On average, 53% in 2008, 56% in 2010 3%</vt:lpstr>
      <vt:lpstr>If the service member is deployed mid-semester, will an incomplete and opportunity to make up the coursework upon return be given?   On average 49% in 2008, 52% in 2010 3%</vt:lpstr>
      <vt:lpstr>If the service member is a graduate student, is he/she given an extension to complete the course requirements based on how long he/she was deployed?  On average, 42% in 2008, 55% in 2010 13%</vt:lpstr>
      <vt:lpstr>Does your institution follow the ACE recommendations for transfer of military credit?</vt:lpstr>
      <vt:lpstr>Do you have a designated person to work with military members?  On average, 74% in 2008, 52% in 2010  13%  </vt:lpstr>
      <vt:lpstr>Can your contact person direct wounded warriors to disability support services?  On average, 65% in 2008, 56% in 2010 9%</vt:lpstr>
      <vt:lpstr>Do you have a student veterans’ organization?  On average 9% in 2008, 23% in 2010 14%  </vt:lpstr>
      <vt:lpstr>Do you have special assistance for family members of veterans?  On average, 91% in 2008, 15% in 2010 76%  </vt:lpstr>
      <vt:lpstr>Are you a member of Servicemembers Opportunity Colleges? </vt:lpstr>
      <vt:lpstr>What kinds of schools offer more?</vt:lpstr>
      <vt:lpstr>Indiana Impact since August 2009</vt:lpstr>
      <vt:lpstr>Institutional Responses</vt:lpstr>
      <vt:lpstr>Institutional Responses, cont’d</vt:lpstr>
      <vt:lpstr>Our Dream</vt:lpstr>
      <vt:lpstr>Acknowledgements</vt:lpstr>
      <vt:lpstr>Contact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Nicholas Sochinski</dc:creator>
  <cp:lastModifiedBy>rosemaryp</cp:lastModifiedBy>
  <cp:revision>91</cp:revision>
  <cp:lastPrinted>2012-03-07T19:30:33Z</cp:lastPrinted>
  <dcterms:created xsi:type="dcterms:W3CDTF">2011-06-22T16:21:00Z</dcterms:created>
  <dcterms:modified xsi:type="dcterms:W3CDTF">2012-03-08T15:29:01Z</dcterms:modified>
</cp:coreProperties>
</file>