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rawings/drawing2.xml" ContentType="application/vnd.openxmlformats-officedocument.drawingml.chartshape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Default Extension="xlsx" ContentType="application/vnd.openxmlformats-officedocument.spreadsheetml.sheet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Default Extension="xls" ContentType="application/vnd.ms-excel"/>
  <Override PartName="/ppt/notesSlides/notesSlide18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8" r:id="rId4"/>
    <p:sldMasterId id="2147483747" r:id="rId5"/>
  </p:sldMasterIdLst>
  <p:notesMasterIdLst>
    <p:notesMasterId r:id="rId41"/>
  </p:notesMasterIdLst>
  <p:handoutMasterIdLst>
    <p:handoutMasterId r:id="rId42"/>
  </p:handoutMasterIdLst>
  <p:sldIdLst>
    <p:sldId id="362" r:id="rId6"/>
    <p:sldId id="499" r:id="rId7"/>
    <p:sldId id="493" r:id="rId8"/>
    <p:sldId id="503" r:id="rId9"/>
    <p:sldId id="451" r:id="rId10"/>
    <p:sldId id="472" r:id="rId11"/>
    <p:sldId id="470" r:id="rId12"/>
    <p:sldId id="471" r:id="rId13"/>
    <p:sldId id="473" r:id="rId14"/>
    <p:sldId id="474" r:id="rId15"/>
    <p:sldId id="494" r:id="rId16"/>
    <p:sldId id="505" r:id="rId17"/>
    <p:sldId id="509" r:id="rId18"/>
    <p:sldId id="478" r:id="rId19"/>
    <p:sldId id="495" r:id="rId20"/>
    <p:sldId id="496" r:id="rId21"/>
    <p:sldId id="482" r:id="rId22"/>
    <p:sldId id="484" r:id="rId23"/>
    <p:sldId id="486" r:id="rId24"/>
    <p:sldId id="507" r:id="rId25"/>
    <p:sldId id="487" r:id="rId26"/>
    <p:sldId id="485" r:id="rId27"/>
    <p:sldId id="498" r:id="rId28"/>
    <p:sldId id="488" r:id="rId29"/>
    <p:sldId id="489" r:id="rId30"/>
    <p:sldId id="510" r:id="rId31"/>
    <p:sldId id="511" r:id="rId32"/>
    <p:sldId id="512" r:id="rId33"/>
    <p:sldId id="513" r:id="rId34"/>
    <p:sldId id="514" r:id="rId35"/>
    <p:sldId id="515" r:id="rId36"/>
    <p:sldId id="516" r:id="rId37"/>
    <p:sldId id="517" r:id="rId38"/>
    <p:sldId id="518" r:id="rId39"/>
    <p:sldId id="519" r:id="rId4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6A2C"/>
    <a:srgbClr val="36825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502"/>
    </p:cViewPr>
  </p:sorterViewPr>
  <p:notesViewPr>
    <p:cSldViewPr>
      <p:cViewPr varScale="1">
        <p:scale>
          <a:sx n="75" d="100"/>
          <a:sy n="75" d="100"/>
        </p:scale>
        <p:origin x="-3204" y="-96"/>
      </p:cViewPr>
      <p:guideLst>
        <p:guide orient="horz" pos="2929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Documents%20and%20Settings\kstanley\Local%20Settings\Temporary%20Internet%20Files\Content.Outlook\X2ETTY26\2003%20Cohort%20Stacked%20Bar%20Chart%20Table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Chart%20in%20InternalBudget-2010%20(Compatibility%20Mode)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1044110892388452"/>
          <c:y val="3.7671998031496082E-2"/>
          <c:w val="0.82080889107611565"/>
          <c:h val="0.84522367125984277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</c:spPr>
          <c:cat>
            <c:strRef>
              <c:f>Sheet1!$A$2:$A$5</c:f>
              <c:strCache>
                <c:ptCount val="2"/>
                <c:pt idx="0">
                  <c:v>Korea </c:v>
                </c:pt>
                <c:pt idx="1">
                  <c:v>US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0.53</c:v>
                </c:pt>
                <c:pt idx="1">
                  <c:v>0.34</c:v>
                </c:pt>
              </c:numCache>
            </c:numRef>
          </c:val>
        </c:ser>
        <c:axId val="86857600"/>
        <c:axId val="86859136"/>
      </c:barChart>
      <c:catAx>
        <c:axId val="86857600"/>
        <c:scaling>
          <c:orientation val="minMax"/>
        </c:scaling>
        <c:axPos val="b"/>
        <c:tickLblPos val="nextTo"/>
        <c:crossAx val="86859136"/>
        <c:crosses val="autoZero"/>
        <c:auto val="1"/>
        <c:lblAlgn val="ctr"/>
        <c:lblOffset val="100"/>
      </c:catAx>
      <c:valAx>
        <c:axId val="86859136"/>
        <c:scaling>
          <c:orientation val="minMax"/>
        </c:scaling>
        <c:axPos val="l"/>
        <c:majorGridlines/>
        <c:numFmt formatCode="0%" sourceLinked="1"/>
        <c:tickLblPos val="nextTo"/>
        <c:crossAx val="8685760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0.22539504374811734"/>
          <c:y val="0.16728344337172657"/>
          <c:w val="0.73039043344616106"/>
          <c:h val="0.76859323789310008"/>
        </c:manualLayout>
      </c:layout>
      <c:barChart>
        <c:barDir val="bar"/>
        <c:grouping val="stacked"/>
        <c:ser>
          <c:idx val="0"/>
          <c:order val="0"/>
          <c:tx>
            <c:strRef>
              <c:f>'2003 Summary'!$C$24</c:f>
              <c:strCache>
                <c:ptCount val="1"/>
                <c:pt idx="0">
                  <c:v>ITCCI Grads</c:v>
                </c:pt>
              </c:strCache>
            </c:strRef>
          </c:tx>
          <c:dLbls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Val val="1"/>
          </c:dLbls>
          <c:cat>
            <c:strRef>
              <c:f>'2003 Summary'!$B$25:$B$39</c:f>
              <c:strCache>
                <c:ptCount val="15"/>
                <c:pt idx="0">
                  <c:v>R #7 Wabash Valley</c:v>
                </c:pt>
                <c:pt idx="1">
                  <c:v>R #13 South Central</c:v>
                </c:pt>
                <c:pt idx="2">
                  <c:v>R #14 Bloomington</c:v>
                </c:pt>
                <c:pt idx="3">
                  <c:v>R #1 Northwest</c:v>
                </c:pt>
                <c:pt idx="4">
                  <c:v>R #4 Lafayette</c:v>
                </c:pt>
                <c:pt idx="5">
                  <c:v>R #9 Richmond</c:v>
                </c:pt>
                <c:pt idx="6">
                  <c:v>R #11 Southeast</c:v>
                </c:pt>
                <c:pt idx="7">
                  <c:v>ITCCI</c:v>
                </c:pt>
                <c:pt idx="8">
                  <c:v>R# 6 East Central</c:v>
                </c:pt>
                <c:pt idx="9">
                  <c:v>R #8 Central Indiana</c:v>
                </c:pt>
                <c:pt idx="10">
                  <c:v>R #3 Northeast</c:v>
                </c:pt>
                <c:pt idx="11">
                  <c:v>R #10 Columbus</c:v>
                </c:pt>
                <c:pt idx="12">
                  <c:v>R #12 Southwest</c:v>
                </c:pt>
                <c:pt idx="13">
                  <c:v>R #5 Kokomo</c:v>
                </c:pt>
                <c:pt idx="14">
                  <c:v>R #2 North Central</c:v>
                </c:pt>
              </c:strCache>
            </c:strRef>
          </c:cat>
          <c:val>
            <c:numRef>
              <c:f>'2003 Summary'!$C$25:$C$39</c:f>
              <c:numCache>
                <c:formatCode>0.0%</c:formatCode>
                <c:ptCount val="15"/>
                <c:pt idx="0">
                  <c:v>0.20125130344108449</c:v>
                </c:pt>
                <c:pt idx="1">
                  <c:v>0.15316901408450703</c:v>
                </c:pt>
                <c:pt idx="2">
                  <c:v>0.14880952380952381</c:v>
                </c:pt>
                <c:pt idx="3">
                  <c:v>0.15204678362573149</c:v>
                </c:pt>
                <c:pt idx="4">
                  <c:v>0.1896135265700484</c:v>
                </c:pt>
                <c:pt idx="5">
                  <c:v>0.21529745042493001</c:v>
                </c:pt>
                <c:pt idx="6">
                  <c:v>0.17647058823529421</c:v>
                </c:pt>
                <c:pt idx="7">
                  <c:v>0.15440199335548227</c:v>
                </c:pt>
                <c:pt idx="8">
                  <c:v>0.17139614074914891</c:v>
                </c:pt>
                <c:pt idx="9">
                  <c:v>0.10888501742160279</c:v>
                </c:pt>
                <c:pt idx="10">
                  <c:v>0.15365551425030977</c:v>
                </c:pt>
                <c:pt idx="11">
                  <c:v>0.16785714285714348</c:v>
                </c:pt>
                <c:pt idx="12">
                  <c:v>0.13233601841196779</c:v>
                </c:pt>
                <c:pt idx="13">
                  <c:v>0.15808170515097691</c:v>
                </c:pt>
                <c:pt idx="14">
                  <c:v>0.14400921658986232</c:v>
                </c:pt>
              </c:numCache>
            </c:numRef>
          </c:val>
        </c:ser>
        <c:ser>
          <c:idx val="1"/>
          <c:order val="1"/>
          <c:tx>
            <c:strRef>
              <c:f>'2003 Summary'!$D$24</c:f>
              <c:strCache>
                <c:ptCount val="1"/>
                <c:pt idx="0">
                  <c:v>Grad &amp; Transfer</c:v>
                </c:pt>
              </c:strCache>
            </c:strRef>
          </c:tx>
          <c:dLbls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Val val="1"/>
          </c:dLbls>
          <c:cat>
            <c:strRef>
              <c:f>'2003 Summary'!$B$25:$B$39</c:f>
              <c:strCache>
                <c:ptCount val="15"/>
                <c:pt idx="0">
                  <c:v>R #7 Wabash Valley</c:v>
                </c:pt>
                <c:pt idx="1">
                  <c:v>R #13 South Central</c:v>
                </c:pt>
                <c:pt idx="2">
                  <c:v>R #14 Bloomington</c:v>
                </c:pt>
                <c:pt idx="3">
                  <c:v>R #1 Northwest</c:v>
                </c:pt>
                <c:pt idx="4">
                  <c:v>R #4 Lafayette</c:v>
                </c:pt>
                <c:pt idx="5">
                  <c:v>R #9 Richmond</c:v>
                </c:pt>
                <c:pt idx="6">
                  <c:v>R #11 Southeast</c:v>
                </c:pt>
                <c:pt idx="7">
                  <c:v>ITCCI</c:v>
                </c:pt>
                <c:pt idx="8">
                  <c:v>R# 6 East Central</c:v>
                </c:pt>
                <c:pt idx="9">
                  <c:v>R #8 Central Indiana</c:v>
                </c:pt>
                <c:pt idx="10">
                  <c:v>R #3 Northeast</c:v>
                </c:pt>
                <c:pt idx="11">
                  <c:v>R #10 Columbus</c:v>
                </c:pt>
                <c:pt idx="12">
                  <c:v>R #12 Southwest</c:v>
                </c:pt>
                <c:pt idx="13">
                  <c:v>R #5 Kokomo</c:v>
                </c:pt>
                <c:pt idx="14">
                  <c:v>R #2 North Central</c:v>
                </c:pt>
              </c:strCache>
            </c:strRef>
          </c:cat>
          <c:val>
            <c:numRef>
              <c:f>'2003 Summary'!$D$25:$D$39</c:f>
              <c:numCache>
                <c:formatCode>0.0%</c:formatCode>
                <c:ptCount val="15"/>
                <c:pt idx="0">
                  <c:v>4.17101147028155E-2</c:v>
                </c:pt>
                <c:pt idx="1">
                  <c:v>2.9929577464788776E-2</c:v>
                </c:pt>
                <c:pt idx="2">
                  <c:v>2.9761904761904812E-2</c:v>
                </c:pt>
                <c:pt idx="3">
                  <c:v>3.4113060428850012E-2</c:v>
                </c:pt>
                <c:pt idx="4">
                  <c:v>2.657004830917881E-2</c:v>
                </c:pt>
                <c:pt idx="5">
                  <c:v>2.5495750708215366E-2</c:v>
                </c:pt>
                <c:pt idx="6">
                  <c:v>5.0420168067226892E-2</c:v>
                </c:pt>
                <c:pt idx="7">
                  <c:v>3.1976744186046589E-2</c:v>
                </c:pt>
                <c:pt idx="8">
                  <c:v>2.8944381384790011E-2</c:v>
                </c:pt>
                <c:pt idx="9">
                  <c:v>2.3083623693379816E-2</c:v>
                </c:pt>
                <c:pt idx="10">
                  <c:v>4.2131350681536554E-2</c:v>
                </c:pt>
                <c:pt idx="11">
                  <c:v>3.2142857142857202E-2</c:v>
                </c:pt>
                <c:pt idx="12">
                  <c:v>3.9125431530494824E-2</c:v>
                </c:pt>
                <c:pt idx="13">
                  <c:v>4.2628774422735424E-2</c:v>
                </c:pt>
                <c:pt idx="14">
                  <c:v>2.7649769585253621E-2</c:v>
                </c:pt>
              </c:numCache>
            </c:numRef>
          </c:val>
        </c:ser>
        <c:ser>
          <c:idx val="2"/>
          <c:order val="2"/>
          <c:tx>
            <c:strRef>
              <c:f>'2003 Summary'!$E$24</c:f>
              <c:strCache>
                <c:ptCount val="1"/>
                <c:pt idx="0">
                  <c:v>Transfers</c:v>
                </c:pt>
              </c:strCache>
            </c:strRef>
          </c:tx>
          <c:dLbls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Val val="1"/>
          </c:dLbls>
          <c:cat>
            <c:strRef>
              <c:f>'2003 Summary'!$B$25:$B$39</c:f>
              <c:strCache>
                <c:ptCount val="15"/>
                <c:pt idx="0">
                  <c:v>R #7 Wabash Valley</c:v>
                </c:pt>
                <c:pt idx="1">
                  <c:v>R #13 South Central</c:v>
                </c:pt>
                <c:pt idx="2">
                  <c:v>R #14 Bloomington</c:v>
                </c:pt>
                <c:pt idx="3">
                  <c:v>R #1 Northwest</c:v>
                </c:pt>
                <c:pt idx="4">
                  <c:v>R #4 Lafayette</c:v>
                </c:pt>
                <c:pt idx="5">
                  <c:v>R #9 Richmond</c:v>
                </c:pt>
                <c:pt idx="6">
                  <c:v>R #11 Southeast</c:v>
                </c:pt>
                <c:pt idx="7">
                  <c:v>ITCCI</c:v>
                </c:pt>
                <c:pt idx="8">
                  <c:v>R# 6 East Central</c:v>
                </c:pt>
                <c:pt idx="9">
                  <c:v>R #8 Central Indiana</c:v>
                </c:pt>
                <c:pt idx="10">
                  <c:v>R #3 Northeast</c:v>
                </c:pt>
                <c:pt idx="11">
                  <c:v>R #10 Columbus</c:v>
                </c:pt>
                <c:pt idx="12">
                  <c:v>R #12 Southwest</c:v>
                </c:pt>
                <c:pt idx="13">
                  <c:v>R #5 Kokomo</c:v>
                </c:pt>
                <c:pt idx="14">
                  <c:v>R #2 North Central</c:v>
                </c:pt>
              </c:strCache>
            </c:strRef>
          </c:cat>
          <c:val>
            <c:numRef>
              <c:f>'2003 Summary'!$E$25:$E$39</c:f>
              <c:numCache>
                <c:formatCode>0.0%</c:formatCode>
                <c:ptCount val="15"/>
                <c:pt idx="0">
                  <c:v>0.15119916579770637</c:v>
                </c:pt>
                <c:pt idx="1">
                  <c:v>0.21654929577464843</c:v>
                </c:pt>
                <c:pt idx="2">
                  <c:v>0.16666666666666671</c:v>
                </c:pt>
                <c:pt idx="3">
                  <c:v>0.19103313840155944</c:v>
                </c:pt>
                <c:pt idx="4">
                  <c:v>0.16304347826086993</c:v>
                </c:pt>
                <c:pt idx="5">
                  <c:v>0.11614730878186977</c:v>
                </c:pt>
                <c:pt idx="6">
                  <c:v>0.12605042016806722</c:v>
                </c:pt>
                <c:pt idx="7">
                  <c:v>0.15847176079734268</c:v>
                </c:pt>
                <c:pt idx="8">
                  <c:v>0.13620885357548287</c:v>
                </c:pt>
                <c:pt idx="9">
                  <c:v>0.19425087108013941</c:v>
                </c:pt>
                <c:pt idx="10">
                  <c:v>0.1412639405204468</c:v>
                </c:pt>
                <c:pt idx="11">
                  <c:v>0.12142857142857173</c:v>
                </c:pt>
                <c:pt idx="12">
                  <c:v>0.14844649021864256</c:v>
                </c:pt>
                <c:pt idx="13">
                  <c:v>0.11190053285968043</c:v>
                </c:pt>
                <c:pt idx="14">
                  <c:v>0.13018433179723551</c:v>
                </c:pt>
              </c:numCache>
            </c:numRef>
          </c:val>
        </c:ser>
        <c:ser>
          <c:idx val="3"/>
          <c:order val="3"/>
          <c:tx>
            <c:strRef>
              <c:f>'2003 Summary'!$F$24</c:f>
              <c:strCache>
                <c:ptCount val="1"/>
                <c:pt idx="0">
                  <c:v>Still Enrolled</c:v>
                </c:pt>
              </c:strCache>
            </c:strRef>
          </c:tx>
          <c:dLbls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Val val="1"/>
          </c:dLbls>
          <c:cat>
            <c:strRef>
              <c:f>'2003 Summary'!$B$25:$B$39</c:f>
              <c:strCache>
                <c:ptCount val="15"/>
                <c:pt idx="0">
                  <c:v>R #7 Wabash Valley</c:v>
                </c:pt>
                <c:pt idx="1">
                  <c:v>R #13 South Central</c:v>
                </c:pt>
                <c:pt idx="2">
                  <c:v>R #14 Bloomington</c:v>
                </c:pt>
                <c:pt idx="3">
                  <c:v>R #1 Northwest</c:v>
                </c:pt>
                <c:pt idx="4">
                  <c:v>R #4 Lafayette</c:v>
                </c:pt>
                <c:pt idx="5">
                  <c:v>R #9 Richmond</c:v>
                </c:pt>
                <c:pt idx="6">
                  <c:v>R #11 Southeast</c:v>
                </c:pt>
                <c:pt idx="7">
                  <c:v>ITCCI</c:v>
                </c:pt>
                <c:pt idx="8">
                  <c:v>R# 6 East Central</c:v>
                </c:pt>
                <c:pt idx="9">
                  <c:v>R #8 Central Indiana</c:v>
                </c:pt>
                <c:pt idx="10">
                  <c:v>R #3 Northeast</c:v>
                </c:pt>
                <c:pt idx="11">
                  <c:v>R #10 Columbus</c:v>
                </c:pt>
                <c:pt idx="12">
                  <c:v>R #12 Southwest</c:v>
                </c:pt>
                <c:pt idx="13">
                  <c:v>R #5 Kokomo</c:v>
                </c:pt>
                <c:pt idx="14">
                  <c:v>R #2 North Central</c:v>
                </c:pt>
              </c:strCache>
            </c:strRef>
          </c:cat>
          <c:val>
            <c:numRef>
              <c:f>'2003 Summary'!$F$25:$F$39</c:f>
              <c:numCache>
                <c:formatCode>0.0%</c:formatCode>
                <c:ptCount val="15"/>
                <c:pt idx="0">
                  <c:v>6.4650677789363939E-2</c:v>
                </c:pt>
                <c:pt idx="1">
                  <c:v>3.6971830985915652E-2</c:v>
                </c:pt>
                <c:pt idx="2">
                  <c:v>8.730158730158713E-2</c:v>
                </c:pt>
                <c:pt idx="3">
                  <c:v>5.2631578947368432E-2</c:v>
                </c:pt>
                <c:pt idx="4">
                  <c:v>4.7101449275362285E-2</c:v>
                </c:pt>
                <c:pt idx="5">
                  <c:v>5.6657223796034002E-2</c:v>
                </c:pt>
                <c:pt idx="6">
                  <c:v>5.8823529411764712E-2</c:v>
                </c:pt>
                <c:pt idx="7">
                  <c:v>6.0049833887043311E-2</c:v>
                </c:pt>
                <c:pt idx="8">
                  <c:v>6.5834279228149994E-2</c:v>
                </c:pt>
                <c:pt idx="9">
                  <c:v>6.4459930313589014E-2</c:v>
                </c:pt>
                <c:pt idx="10">
                  <c:v>5.2044609665427503E-2</c:v>
                </c:pt>
                <c:pt idx="11">
                  <c:v>6.0714285714285839E-2</c:v>
                </c:pt>
                <c:pt idx="12">
                  <c:v>5.6386651323360376E-2</c:v>
                </c:pt>
                <c:pt idx="13">
                  <c:v>6.0390763765541922E-2</c:v>
                </c:pt>
                <c:pt idx="14">
                  <c:v>6.4516129032258285E-2</c:v>
                </c:pt>
              </c:numCache>
            </c:numRef>
          </c:val>
        </c:ser>
        <c:dLbls>
          <c:showVal val="1"/>
        </c:dLbls>
        <c:overlap val="100"/>
        <c:axId val="59988224"/>
        <c:axId val="60002304"/>
      </c:barChart>
      <c:catAx>
        <c:axId val="59988224"/>
        <c:scaling>
          <c:orientation val="maxMin"/>
        </c:scaling>
        <c:axPos val="l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60002304"/>
        <c:crosses val="autoZero"/>
        <c:auto val="1"/>
        <c:lblAlgn val="ctr"/>
        <c:lblOffset val="100"/>
      </c:catAx>
      <c:valAx>
        <c:axId val="60002304"/>
        <c:scaling>
          <c:orientation val="minMax"/>
          <c:max val="0.55000000000000004"/>
          <c:min val="0"/>
        </c:scaling>
        <c:axPos val="t"/>
        <c:majorGridlines/>
        <c:numFmt formatCode="0.0%" sourceLinked="1"/>
        <c:tickLblPos val="nextTo"/>
        <c:txPr>
          <a:bodyPr/>
          <a:lstStyle/>
          <a:p>
            <a:pPr>
              <a:defRPr sz="1050"/>
            </a:pPr>
            <a:endParaRPr lang="en-US"/>
          </a:p>
        </c:txPr>
        <c:crossAx val="59988224"/>
        <c:crosses val="autoZero"/>
        <c:crossBetween val="between"/>
      </c:valAx>
      <c:spPr>
        <a:solidFill>
          <a:schemeClr val="bg1">
            <a:lumMod val="85000"/>
          </a:schemeClr>
        </a:solidFill>
      </c:spPr>
    </c:plotArea>
    <c:legend>
      <c:legendPos val="b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</c:chart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1926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dirty="0"/>
              <a:t>
</a:t>
            </a:r>
          </a:p>
        </c:rich>
      </c:tx>
      <c:layout>
        <c:manualLayout>
          <c:xMode val="edge"/>
          <c:yMode val="edge"/>
          <c:x val="0.49480256243137438"/>
          <c:y val="1.9607886223524405E-2"/>
        </c:manualLayout>
      </c:layout>
      <c:spPr>
        <a:noFill/>
        <a:ln w="43496">
          <a:noFill/>
        </a:ln>
      </c:spPr>
    </c:title>
    <c:plotArea>
      <c:layout>
        <c:manualLayout>
          <c:layoutTarget val="inner"/>
          <c:xMode val="edge"/>
          <c:yMode val="edge"/>
          <c:x val="0.14345114345114424"/>
          <c:y val="5.396903580884993E-2"/>
          <c:w val="0.83991683991683996"/>
          <c:h val="0.79308982852914545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000080"/>
            </a:solidFill>
            <a:ln w="21748">
              <a:solidFill>
                <a:srgbClr val="000000"/>
              </a:solidFill>
              <a:prstDash val="solid"/>
            </a:ln>
          </c:spPr>
          <c:dLbls>
            <c:dLbl>
              <c:idx val="0"/>
              <c:layout>
                <c:manualLayout>
                  <c:x val="-4.8500692563984175E-3"/>
                  <c:y val="1.3039185079838625E-2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-6.3391442155309131E-3"/>
                  <c:y val="8.8105726872247121E-3"/>
                </c:manualLayout>
              </c:layout>
              <c:dLblPos val="outEnd"/>
              <c:showVal val="1"/>
            </c:dLbl>
            <c:dLbl>
              <c:idx val="5"/>
              <c:layout>
                <c:manualLayout>
                  <c:x val="0"/>
                  <c:y val="-1.762114537444935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 </a:t>
                    </a:r>
                    <a:r>
                      <a:rPr lang="en-US" dirty="0"/>
                      <a:t>$</a:t>
                    </a:r>
                    <a:r>
                      <a:rPr lang="en-US" dirty="0" smtClean="0"/>
                      <a:t>2,321 </a:t>
                    </a:r>
                    <a:endParaRPr lang="en-US" dirty="0"/>
                  </a:p>
                </c:rich>
              </c:tx>
              <c:dLblPos val="outEnd"/>
              <c:showVal val="1"/>
            </c:dLbl>
            <c:spPr>
              <a:noFill/>
              <a:ln w="43496">
                <a:noFill/>
              </a:ln>
            </c:spPr>
            <c:txPr>
              <a:bodyPr/>
              <a:lstStyle/>
              <a:p>
                <a:pPr>
                  <a:defRPr sz="1715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Val val="1"/>
          </c:dLbls>
          <c:cat>
            <c:strRef>
              <c:f>'[Chart in InternalBudget-2010 (Compatibility Mode)]Tot. Inst. Spreadsheet'!$A$24:$A$29</c:f>
              <c:strCache>
                <c:ptCount val="6"/>
                <c:pt idx="0">
                  <c:v>2005-06</c:v>
                </c:pt>
                <c:pt idx="1">
                  <c:v>2006-07</c:v>
                </c:pt>
                <c:pt idx="2">
                  <c:v>2007-08</c:v>
                </c:pt>
                <c:pt idx="3">
                  <c:v>2008-09</c:v>
                </c:pt>
                <c:pt idx="4">
                  <c:v>2009-10 Est.</c:v>
                </c:pt>
                <c:pt idx="5">
                  <c:v>2010-11 Est.</c:v>
                </c:pt>
              </c:strCache>
            </c:strRef>
          </c:cat>
          <c:val>
            <c:numRef>
              <c:f>'[Chart in InternalBudget-2010 (Compatibility Mode)]Tot. Inst. Spreadsheet'!$B$24:$B$29</c:f>
              <c:numCache>
                <c:formatCode>_("$"* #,##0_);_("$"* \(#,##0\);_("$"* "-"??_);_(@_)</c:formatCode>
                <c:ptCount val="6"/>
                <c:pt idx="0">
                  <c:v>3248</c:v>
                </c:pt>
                <c:pt idx="1">
                  <c:v>3169</c:v>
                </c:pt>
                <c:pt idx="2">
                  <c:v>3106</c:v>
                </c:pt>
                <c:pt idx="3">
                  <c:v>2971</c:v>
                </c:pt>
                <c:pt idx="4">
                  <c:v>2553</c:v>
                </c:pt>
                <c:pt idx="5">
                  <c:v>2372</c:v>
                </c:pt>
              </c:numCache>
            </c:numRef>
          </c:val>
        </c:ser>
        <c:dLbls>
          <c:showVal val="1"/>
        </c:dLbls>
        <c:axId val="60009856"/>
        <c:axId val="61531264"/>
      </c:barChart>
      <c:catAx>
        <c:axId val="60009856"/>
        <c:scaling>
          <c:orientation val="minMax"/>
        </c:scaling>
        <c:axPos val="b"/>
        <c:numFmt formatCode="General" sourceLinked="1"/>
        <c:tickLblPos val="nextTo"/>
        <c:spPr>
          <a:ln w="5437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5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1531264"/>
        <c:crosses val="autoZero"/>
        <c:auto val="1"/>
        <c:lblAlgn val="ctr"/>
        <c:lblOffset val="100"/>
        <c:tickLblSkip val="1"/>
        <c:tickMarkSkip val="1"/>
      </c:catAx>
      <c:valAx>
        <c:axId val="61531264"/>
        <c:scaling>
          <c:orientation val="minMax"/>
        </c:scaling>
        <c:axPos val="l"/>
        <c:majorGridlines>
          <c:spPr>
            <a:ln w="5437">
              <a:solidFill>
                <a:srgbClr val="000000"/>
              </a:solidFill>
              <a:prstDash val="solid"/>
            </a:ln>
          </c:spPr>
        </c:majorGridlines>
        <c:numFmt formatCode="_(&quot;$&quot;* #,##0_);_(&quot;$&quot;* \(#,##0\);_(&quot;$&quot;* &quot;-&quot;??_);_(@_)" sourceLinked="1"/>
        <c:tickLblPos val="nextTo"/>
        <c:spPr>
          <a:ln w="5437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71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0009856"/>
        <c:crosses val="autoZero"/>
        <c:crossBetween val="between"/>
      </c:valAx>
      <c:spPr>
        <a:solidFill>
          <a:srgbClr val="C0C0C0"/>
        </a:solidFill>
        <a:ln w="21748">
          <a:solidFill>
            <a:srgbClr val="808080"/>
          </a:solidFill>
          <a:prstDash val="solid"/>
        </a:ln>
      </c:spPr>
    </c:plotArea>
    <c:plotVisOnly val="1"/>
    <c:dispBlanksAs val="gap"/>
  </c:chart>
  <c:spPr>
    <a:noFill/>
    <a:ln w="5437">
      <a:solidFill>
        <a:srgbClr val="000000"/>
      </a:solidFill>
      <a:prstDash val="solid"/>
    </a:ln>
  </c:spPr>
  <c:txPr>
    <a:bodyPr/>
    <a:lstStyle/>
    <a:p>
      <a:pPr>
        <a:defRPr sz="16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0.309</cdr:x>
      <cdr:y>0.20625</cdr:y>
    </cdr:from>
    <cdr:to>
      <cdr:x>0.459</cdr:x>
      <cdr:y>0.35625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83636" y="838200"/>
          <a:ext cx="914400" cy="609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800" b="1" dirty="0" smtClean="0"/>
            <a:t>1</a:t>
          </a:r>
          <a:r>
            <a:rPr lang="en-US" sz="2800" b="1" baseline="30000" dirty="0" smtClean="0"/>
            <a:t>st</a:t>
          </a:r>
          <a:endParaRPr lang="en-US" sz="2800" b="1" dirty="0"/>
        </a:p>
      </cdr:txBody>
    </cdr:sp>
  </cdr:relSizeAnchor>
  <cdr:relSizeAnchor xmlns:cdr="http://schemas.openxmlformats.org/drawingml/2006/chartDrawing">
    <cdr:from>
      <cdr:x>0.559</cdr:x>
      <cdr:y>0.4875</cdr:y>
    </cdr:from>
    <cdr:to>
      <cdr:x>0.709</cdr:x>
      <cdr:y>0.61875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407636" y="1981200"/>
          <a:ext cx="914400" cy="533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800" b="1" dirty="0" smtClean="0"/>
            <a:t>7</a:t>
          </a:r>
          <a:r>
            <a:rPr lang="en-US" sz="2800" b="1" baseline="30000" dirty="0" smtClean="0"/>
            <a:t>th</a:t>
          </a:r>
          <a:r>
            <a:rPr lang="en-US" sz="2800" b="1" dirty="0" smtClean="0"/>
            <a:t> </a:t>
          </a:r>
          <a:r>
            <a:rPr lang="en-US" sz="1100" b="1" dirty="0" smtClean="0"/>
            <a:t> </a:t>
          </a:r>
          <a:endParaRPr lang="en-US" sz="11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0.28212</cdr:x>
      <cdr:y>0.02505</cdr:y>
    </cdr:from>
    <cdr:to>
      <cdr:x>0.77514</cdr:x>
      <cdr:y>0.1368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466731" y="158749"/>
          <a:ext cx="4310673" cy="7082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0.23145</cdr:x>
      <cdr:y>0</cdr:y>
    </cdr:from>
    <cdr:to>
      <cdr:x>0.88116</cdr:x>
      <cdr:y>0.125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035904" y="0"/>
          <a:ext cx="5715000" cy="8572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100" b="1" dirty="0" smtClean="0"/>
            <a:t>                                                               </a:t>
          </a:r>
        </a:p>
        <a:p xmlns:a="http://schemas.openxmlformats.org/drawingml/2006/main">
          <a:pPr algn="ctr"/>
          <a:r>
            <a:rPr lang="en-US" sz="1100" b="1" dirty="0" smtClean="0"/>
            <a:t>2003 </a:t>
          </a:r>
          <a:r>
            <a:rPr lang="en-US" sz="1100" b="1" dirty="0"/>
            <a:t>Cohort - First-Time, Degree-Seeking</a:t>
          </a:r>
          <a:r>
            <a:rPr lang="en-US" sz="1100" b="1" baseline="0" dirty="0"/>
            <a:t> Students </a:t>
          </a:r>
          <a:r>
            <a:rPr lang="en-US" sz="1100" b="1" baseline="0" dirty="0" smtClean="0"/>
            <a:t>both </a:t>
          </a:r>
          <a:r>
            <a:rPr lang="en-US" sz="1100" b="1" baseline="0" dirty="0"/>
            <a:t>Full </a:t>
          </a:r>
          <a:r>
            <a:rPr lang="en-US" sz="1100" b="1" baseline="0" dirty="0" smtClean="0"/>
            <a:t> and Part-time  </a:t>
          </a:r>
        </a:p>
        <a:p xmlns:a="http://schemas.openxmlformats.org/drawingml/2006/main">
          <a:pPr algn="ctr"/>
          <a:r>
            <a:rPr lang="en-US" sz="1100" b="1" baseline="0" dirty="0" smtClean="0"/>
            <a:t>(</a:t>
          </a:r>
          <a:r>
            <a:rPr lang="en-US" sz="1100" b="1" baseline="0" dirty="0"/>
            <a:t>Followed Six Years Through Academic Year </a:t>
          </a:r>
          <a:r>
            <a:rPr lang="en-US" sz="1100" b="1" baseline="0" dirty="0" smtClean="0"/>
            <a:t>2008-09)                                         </a:t>
          </a:r>
        </a:p>
      </cdr:txBody>
    </cdr:sp>
  </cdr:relSizeAnchor>
  <cdr:relSizeAnchor xmlns:cdr="http://schemas.openxmlformats.org/drawingml/2006/chartDrawing">
    <cdr:from>
      <cdr:x>0.84676</cdr:x>
      <cdr:y>0.17234</cdr:y>
    </cdr:from>
    <cdr:to>
      <cdr:x>0.91606</cdr:x>
      <cdr:y>0.21359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7448292" y="1082555"/>
          <a:ext cx="609600" cy="2590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b="1" dirty="0"/>
            <a:t>45.9</a:t>
          </a:r>
          <a:r>
            <a:rPr lang="en-US" sz="1100" b="1" dirty="0"/>
            <a:t>%</a:t>
          </a:r>
        </a:p>
      </cdr:txBody>
    </cdr:sp>
  </cdr:relSizeAnchor>
  <cdr:relSizeAnchor xmlns:cdr="http://schemas.openxmlformats.org/drawingml/2006/chartDrawing">
    <cdr:from>
      <cdr:x>0.82251</cdr:x>
      <cdr:y>0.22208</cdr:y>
    </cdr:from>
    <cdr:to>
      <cdr:x>0.89181</cdr:x>
      <cdr:y>0.25726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7234932" y="1394975"/>
          <a:ext cx="609600" cy="2209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b="1" dirty="0"/>
            <a:t>43.7</a:t>
          </a:r>
          <a:r>
            <a:rPr lang="en-US" sz="1100" b="1" dirty="0"/>
            <a:t>%</a:t>
          </a:r>
        </a:p>
      </cdr:txBody>
    </cdr:sp>
  </cdr:relSizeAnchor>
  <cdr:relSizeAnchor xmlns:cdr="http://schemas.openxmlformats.org/drawingml/2006/chartDrawing">
    <cdr:from>
      <cdr:x>0.81558</cdr:x>
      <cdr:y>0.27546</cdr:y>
    </cdr:from>
    <cdr:to>
      <cdr:x>0.89354</cdr:x>
      <cdr:y>0.31428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7173972" y="1730255"/>
          <a:ext cx="685800" cy="2438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b="1" dirty="0"/>
            <a:t>43.3%</a:t>
          </a:r>
        </a:p>
      </cdr:txBody>
    </cdr:sp>
  </cdr:relSizeAnchor>
  <cdr:relSizeAnchor xmlns:cdr="http://schemas.openxmlformats.org/drawingml/2006/chartDrawing">
    <cdr:from>
      <cdr:x>0.80865</cdr:x>
      <cdr:y>0.32398</cdr:y>
    </cdr:from>
    <cdr:to>
      <cdr:x>0.87708</cdr:x>
      <cdr:y>0.36887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7113012" y="2035055"/>
          <a:ext cx="601980" cy="2819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b="1" dirty="0"/>
            <a:t>43.0%</a:t>
          </a:r>
        </a:p>
      </cdr:txBody>
    </cdr:sp>
  </cdr:relSizeAnchor>
  <cdr:relSizeAnchor xmlns:cdr="http://schemas.openxmlformats.org/drawingml/2006/chartDrawing">
    <cdr:from>
      <cdr:x>0.79998</cdr:x>
      <cdr:y>0.37615</cdr:y>
    </cdr:from>
    <cdr:to>
      <cdr:x>0.87102</cdr:x>
      <cdr:y>0.41982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7036812" y="2362715"/>
          <a:ext cx="624840" cy="2743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b="1" dirty="0"/>
            <a:t>42.6%</a:t>
          </a:r>
        </a:p>
      </cdr:txBody>
    </cdr:sp>
  </cdr:relSizeAnchor>
  <cdr:relSizeAnchor xmlns:cdr="http://schemas.openxmlformats.org/drawingml/2006/chartDrawing">
    <cdr:from>
      <cdr:x>0.79305</cdr:x>
      <cdr:y>0.42831</cdr:y>
    </cdr:from>
    <cdr:to>
      <cdr:x>0.87188</cdr:x>
      <cdr:y>0.46956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6975852" y="2690375"/>
          <a:ext cx="693420" cy="2590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b="1" dirty="0"/>
            <a:t>41.4%</a:t>
          </a:r>
        </a:p>
      </cdr:txBody>
    </cdr:sp>
  </cdr:relSizeAnchor>
  <cdr:relSizeAnchor xmlns:cdr="http://schemas.openxmlformats.org/drawingml/2006/chartDrawing">
    <cdr:from>
      <cdr:x>0.78699</cdr:x>
      <cdr:y>0.48048</cdr:y>
    </cdr:from>
    <cdr:to>
      <cdr:x>0.85889</cdr:x>
      <cdr:y>0.51808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6922512" y="3018035"/>
          <a:ext cx="632460" cy="2362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b="1" dirty="0"/>
            <a:t>41.2%</a:t>
          </a:r>
        </a:p>
      </cdr:txBody>
    </cdr:sp>
  </cdr:relSizeAnchor>
  <cdr:relSizeAnchor xmlns:cdr="http://schemas.openxmlformats.org/drawingml/2006/chartDrawing">
    <cdr:from>
      <cdr:x>0.78266</cdr:x>
      <cdr:y>0.53143</cdr:y>
    </cdr:from>
    <cdr:to>
      <cdr:x>0.85542</cdr:x>
      <cdr:y>0.5751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6884412" y="3338075"/>
          <a:ext cx="640080" cy="2743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b="1" dirty="0"/>
            <a:t>40.5%</a:t>
          </a:r>
        </a:p>
      </cdr:txBody>
    </cdr:sp>
  </cdr:relSizeAnchor>
  <cdr:relSizeAnchor xmlns:cdr="http://schemas.openxmlformats.org/drawingml/2006/chartDrawing">
    <cdr:from>
      <cdr:x>0.77399</cdr:x>
      <cdr:y>0.57995</cdr:y>
    </cdr:from>
    <cdr:to>
      <cdr:x>0.8433</cdr:x>
      <cdr:y>0.62241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6808212" y="3642875"/>
          <a:ext cx="609600" cy="266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b="1" dirty="0"/>
            <a:t>40.2%</a:t>
          </a:r>
        </a:p>
      </cdr:txBody>
    </cdr:sp>
  </cdr:relSizeAnchor>
  <cdr:relSizeAnchor xmlns:cdr="http://schemas.openxmlformats.org/drawingml/2006/chartDrawing">
    <cdr:from>
      <cdr:x>0.7714</cdr:x>
      <cdr:y>0.63333</cdr:y>
    </cdr:from>
    <cdr:to>
      <cdr:x>0.83983</cdr:x>
      <cdr:y>0.67093</cdr:y>
    </cdr:to>
    <cdr:sp macro="" textlink="">
      <cdr:nvSpPr>
        <cdr:cNvPr id="15" name="TextBox 14"/>
        <cdr:cNvSpPr txBox="1"/>
      </cdr:nvSpPr>
      <cdr:spPr>
        <a:xfrm xmlns:a="http://schemas.openxmlformats.org/drawingml/2006/main">
          <a:off x="6785352" y="3978155"/>
          <a:ext cx="601980" cy="2362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b="1" dirty="0"/>
            <a:t>39.1%</a:t>
          </a:r>
        </a:p>
      </cdr:txBody>
    </cdr:sp>
  </cdr:relSizeAnchor>
  <cdr:relSizeAnchor xmlns:cdr="http://schemas.openxmlformats.org/drawingml/2006/chartDrawing">
    <cdr:from>
      <cdr:x>0.76533</cdr:x>
      <cdr:y>0.68428</cdr:y>
    </cdr:from>
    <cdr:to>
      <cdr:x>0.8433</cdr:x>
      <cdr:y>0.72674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6732012" y="4298195"/>
          <a:ext cx="685800" cy="266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b="1" dirty="0"/>
            <a:t>38.9%</a:t>
          </a:r>
        </a:p>
      </cdr:txBody>
    </cdr:sp>
  </cdr:relSizeAnchor>
  <cdr:relSizeAnchor xmlns:cdr="http://schemas.openxmlformats.org/drawingml/2006/chartDrawing">
    <cdr:from>
      <cdr:x>0.75234</cdr:x>
      <cdr:y>0.73766</cdr:y>
    </cdr:from>
    <cdr:to>
      <cdr:x>0.82251</cdr:x>
      <cdr:y>0.77648</cdr:y>
    </cdr:to>
    <cdr:sp macro="" textlink="">
      <cdr:nvSpPr>
        <cdr:cNvPr id="17" name="TextBox 16"/>
        <cdr:cNvSpPr txBox="1"/>
      </cdr:nvSpPr>
      <cdr:spPr>
        <a:xfrm xmlns:a="http://schemas.openxmlformats.org/drawingml/2006/main">
          <a:off x="6617712" y="4633475"/>
          <a:ext cx="617220" cy="2438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b="1" dirty="0"/>
            <a:t>38.2%</a:t>
          </a:r>
        </a:p>
      </cdr:txBody>
    </cdr:sp>
  </cdr:relSizeAnchor>
  <cdr:relSizeAnchor xmlns:cdr="http://schemas.openxmlformats.org/drawingml/2006/chartDrawing">
    <cdr:from>
      <cdr:x>0.74714</cdr:x>
      <cdr:y>0.78739</cdr:y>
    </cdr:from>
    <cdr:to>
      <cdr:x>0.81904</cdr:x>
      <cdr:y>0.83107</cdr:y>
    </cdr:to>
    <cdr:sp macro="" textlink="">
      <cdr:nvSpPr>
        <cdr:cNvPr id="18" name="TextBox 17"/>
        <cdr:cNvSpPr txBox="1"/>
      </cdr:nvSpPr>
      <cdr:spPr>
        <a:xfrm xmlns:a="http://schemas.openxmlformats.org/drawingml/2006/main">
          <a:off x="6571992" y="4945895"/>
          <a:ext cx="632460" cy="2743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b="1" dirty="0"/>
            <a:t>37.6%</a:t>
          </a:r>
        </a:p>
      </cdr:txBody>
    </cdr:sp>
  </cdr:relSizeAnchor>
  <cdr:relSizeAnchor xmlns:cdr="http://schemas.openxmlformats.org/drawingml/2006/chartDrawing">
    <cdr:from>
      <cdr:x>0.73588</cdr:x>
      <cdr:y>0.83834</cdr:y>
    </cdr:from>
    <cdr:to>
      <cdr:x>0.81298</cdr:x>
      <cdr:y>0.87838</cdr:y>
    </cdr:to>
    <cdr:sp macro="" textlink="">
      <cdr:nvSpPr>
        <cdr:cNvPr id="19" name="TextBox 18"/>
        <cdr:cNvSpPr txBox="1"/>
      </cdr:nvSpPr>
      <cdr:spPr>
        <a:xfrm xmlns:a="http://schemas.openxmlformats.org/drawingml/2006/main">
          <a:off x="6472932" y="5265935"/>
          <a:ext cx="678180" cy="2514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b="1" dirty="0"/>
            <a:t>37.3%</a:t>
          </a:r>
        </a:p>
      </cdr:txBody>
    </cdr:sp>
  </cdr:relSizeAnchor>
  <cdr:relSizeAnchor xmlns:cdr="http://schemas.openxmlformats.org/drawingml/2006/chartDrawing">
    <cdr:from>
      <cdr:x>0.72548</cdr:x>
      <cdr:y>0.8893</cdr:y>
    </cdr:from>
    <cdr:to>
      <cdr:x>0.80172</cdr:x>
      <cdr:y>0.92205</cdr:y>
    </cdr:to>
    <cdr:sp macro="" textlink="">
      <cdr:nvSpPr>
        <cdr:cNvPr id="20" name="TextBox 19"/>
        <cdr:cNvSpPr txBox="1"/>
      </cdr:nvSpPr>
      <cdr:spPr>
        <a:xfrm xmlns:a="http://schemas.openxmlformats.org/drawingml/2006/main">
          <a:off x="6381492" y="5585975"/>
          <a:ext cx="670560" cy="2057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b="1" dirty="0"/>
            <a:t>36.6%</a:t>
          </a:r>
        </a:p>
      </cdr:txBody>
    </cdr:sp>
  </cdr:relSizeAnchor>
  <cdr:relSizeAnchor xmlns:cdr="http://schemas.openxmlformats.org/drawingml/2006/chartDrawing">
    <cdr:from>
      <cdr:x>0.89701</cdr:x>
      <cdr:y>0.82787</cdr:y>
    </cdr:from>
    <cdr:to>
      <cdr:x>0.95408</cdr:x>
      <cdr:y>0.93766</cdr:y>
    </cdr:to>
    <cdr:pic>
      <cdr:nvPicPr>
        <cdr:cNvPr id="21" name="Picture 20" descr="IVY_VT_4CC.jpg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7890304" y="5200135"/>
          <a:ext cx="501994" cy="689611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31263"/>
            <a:ext cx="3040062" cy="463550"/>
          </a:xfrm>
          <a:prstGeom prst="rect">
            <a:avLst/>
          </a:prstGeom>
        </p:spPr>
        <p:txBody>
          <a:bodyPr vert="horz" lIns="92246" tIns="46124" rIns="92246" bIns="4612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 Page </a:t>
            </a:r>
            <a:fld id="{1928249B-D024-4936-87BD-B4E0925724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59549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3550"/>
          </a:xfrm>
          <a:prstGeom prst="rect">
            <a:avLst/>
          </a:prstGeom>
        </p:spPr>
        <p:txBody>
          <a:bodyPr vert="horz" lIns="92246" tIns="46124" rIns="92246" bIns="4612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3550"/>
          </a:xfrm>
          <a:prstGeom prst="rect">
            <a:avLst/>
          </a:prstGeom>
        </p:spPr>
        <p:txBody>
          <a:bodyPr vert="horz" lIns="92246" tIns="46124" rIns="92246" bIns="4612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53A525F-27A9-4F32-9F59-56DE116F6410}" type="datetimeFigureOut">
              <a:rPr lang="en-US"/>
              <a:pPr>
                <a:defRPr/>
              </a:pPr>
              <a:t>10/13/2010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46" tIns="46124" rIns="92246" bIns="46124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1475"/>
          </a:xfrm>
          <a:prstGeom prst="rect">
            <a:avLst/>
          </a:prstGeom>
        </p:spPr>
        <p:txBody>
          <a:bodyPr vert="horz" lIns="92246" tIns="46124" rIns="92246" bIns="46124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1263"/>
            <a:ext cx="3038475" cy="463550"/>
          </a:xfrm>
          <a:prstGeom prst="rect">
            <a:avLst/>
          </a:prstGeom>
        </p:spPr>
        <p:txBody>
          <a:bodyPr vert="horz" lIns="92246" tIns="46124" rIns="92246" bIns="4612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31263"/>
            <a:ext cx="3038475" cy="463550"/>
          </a:xfrm>
          <a:prstGeom prst="rect">
            <a:avLst/>
          </a:prstGeom>
        </p:spPr>
        <p:txBody>
          <a:bodyPr vert="horz" lIns="92246" tIns="46124" rIns="92246" bIns="4612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5E63282-1316-4CEB-9C91-EB0A9BB052E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149010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861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12EF5F-50C1-43D8-96AC-EE49DEC538FD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4419600"/>
            <a:ext cx="5140325" cy="4183063"/>
          </a:xfrm>
          <a:noFill/>
        </p:spPr>
        <p:txBody>
          <a:bodyPr wrap="square" lIns="93602" tIns="46802" rIns="93602" bIns="46802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1400" smtClean="0"/>
          </a:p>
        </p:txBody>
      </p:sp>
      <p:sp>
        <p:nvSpPr>
          <p:cNvPr id="60419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602" tIns="46802" rIns="93602" bIns="46802" anchor="b"/>
          <a:lstStyle/>
          <a:p>
            <a:pPr algn="r" defTabSz="935038">
              <a:buClr>
                <a:srgbClr val="000000"/>
              </a:buClr>
            </a:pPr>
            <a:fld id="{6E311F27-C4C4-48FC-8F1C-B3BD264BDF32}" type="slidenum">
              <a:rPr lang="en-US" sz="1200">
                <a:solidFill>
                  <a:srgbClr val="000000"/>
                </a:solidFill>
                <a:latin typeface="Calibri" pitchFamily="34" charset="0"/>
              </a:rPr>
              <a:pPr algn="r" defTabSz="935038">
                <a:buClr>
                  <a:srgbClr val="000000"/>
                </a:buClr>
              </a:pPr>
              <a:t>10</a:t>
            </a:fld>
            <a:endParaRPr lang="en-US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4419600"/>
            <a:ext cx="5140325" cy="4183063"/>
          </a:xfrm>
          <a:noFill/>
        </p:spPr>
        <p:txBody>
          <a:bodyPr wrap="square" lIns="93602" tIns="46802" rIns="93602" bIns="46802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1400" dirty="0" smtClean="0"/>
          </a:p>
        </p:txBody>
      </p:sp>
      <p:sp>
        <p:nvSpPr>
          <p:cNvPr id="66563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602" tIns="46802" rIns="93602" bIns="46802" anchor="b"/>
          <a:lstStyle/>
          <a:p>
            <a:pPr algn="r" defTabSz="935038">
              <a:buClr>
                <a:srgbClr val="000000"/>
              </a:buClr>
            </a:pPr>
            <a:fld id="{81D135FB-9112-4940-A20C-AFBBC5B3F43E}" type="slidenum">
              <a:rPr lang="en-US" sz="1200">
                <a:solidFill>
                  <a:srgbClr val="000000"/>
                </a:solidFill>
                <a:latin typeface="Calibri" pitchFamily="34" charset="0"/>
              </a:rPr>
              <a:pPr algn="r" defTabSz="935038">
                <a:buClr>
                  <a:srgbClr val="000000"/>
                </a:buClr>
              </a:pPr>
              <a:t>11</a:t>
            </a:fld>
            <a:endParaRPr lang="en-US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0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4419600"/>
            <a:ext cx="5140325" cy="4183063"/>
          </a:xfrm>
          <a:noFill/>
        </p:spPr>
        <p:txBody>
          <a:bodyPr wrap="square" lIns="93602" tIns="46802" rIns="93602" bIns="46802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1400" smtClean="0"/>
          </a:p>
        </p:txBody>
      </p:sp>
      <p:sp>
        <p:nvSpPr>
          <p:cNvPr id="68611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602" tIns="46802" rIns="93602" bIns="46802" anchor="b"/>
          <a:lstStyle/>
          <a:p>
            <a:pPr algn="r" defTabSz="935038">
              <a:buClr>
                <a:srgbClr val="000000"/>
              </a:buClr>
            </a:pPr>
            <a:fld id="{D0BAC7CF-3688-47A3-80E4-96B0997C6FF7}" type="slidenum">
              <a:rPr lang="en-US" sz="1200">
                <a:solidFill>
                  <a:srgbClr val="000000"/>
                </a:solidFill>
                <a:latin typeface="Calibri" pitchFamily="34" charset="0"/>
              </a:rPr>
              <a:pPr algn="r" defTabSz="935038">
                <a:buClr>
                  <a:srgbClr val="000000"/>
                </a:buClr>
              </a:pPr>
              <a:t>12</a:t>
            </a:fld>
            <a:endParaRPr lang="en-US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0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4419600"/>
            <a:ext cx="5140325" cy="4183063"/>
          </a:xfrm>
          <a:noFill/>
        </p:spPr>
        <p:txBody>
          <a:bodyPr wrap="square" lIns="93602" tIns="46802" rIns="93602" bIns="46802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1400" smtClean="0"/>
          </a:p>
        </p:txBody>
      </p:sp>
      <p:sp>
        <p:nvSpPr>
          <p:cNvPr id="68611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602" tIns="46802" rIns="93602" bIns="46802" anchor="b"/>
          <a:lstStyle/>
          <a:p>
            <a:pPr algn="r" defTabSz="935038">
              <a:buClr>
                <a:srgbClr val="000000"/>
              </a:buClr>
            </a:pPr>
            <a:fld id="{D0BAC7CF-3688-47A3-80E4-96B0997C6FF7}" type="slidenum">
              <a:rPr lang="en-US" sz="1200">
                <a:solidFill>
                  <a:srgbClr val="000000"/>
                </a:solidFill>
                <a:latin typeface="Calibri" pitchFamily="34" charset="0"/>
              </a:rPr>
              <a:pPr algn="r" defTabSz="935038">
                <a:buClr>
                  <a:srgbClr val="000000"/>
                </a:buClr>
              </a:pPr>
              <a:t>13</a:t>
            </a:fld>
            <a:endParaRPr lang="en-US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6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4419600"/>
            <a:ext cx="5140325" cy="4183063"/>
          </a:xfrm>
          <a:noFill/>
        </p:spPr>
        <p:txBody>
          <a:bodyPr wrap="square" lIns="93602" tIns="46802" rIns="93602" bIns="46802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1400" smtClean="0"/>
          </a:p>
        </p:txBody>
      </p:sp>
      <p:sp>
        <p:nvSpPr>
          <p:cNvPr id="72707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602" tIns="46802" rIns="93602" bIns="46802" anchor="b"/>
          <a:lstStyle/>
          <a:p>
            <a:pPr algn="r" defTabSz="935038">
              <a:buClr>
                <a:srgbClr val="000000"/>
              </a:buClr>
            </a:pPr>
            <a:fld id="{07E94BB2-8A81-4BBA-A418-5BB4FB79E2AE}" type="slidenum">
              <a:rPr lang="en-US" sz="1200">
                <a:solidFill>
                  <a:srgbClr val="000000"/>
                </a:solidFill>
                <a:latin typeface="Calibri" pitchFamily="34" charset="0"/>
              </a:rPr>
              <a:pPr algn="r" defTabSz="935038">
                <a:buClr>
                  <a:srgbClr val="000000"/>
                </a:buClr>
              </a:pPr>
              <a:t>14</a:t>
            </a:fld>
            <a:endParaRPr lang="en-US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2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4419600"/>
            <a:ext cx="5140325" cy="4183063"/>
          </a:xfrm>
          <a:noFill/>
        </p:spPr>
        <p:txBody>
          <a:bodyPr wrap="square" lIns="93602" tIns="46802" rIns="93602" bIns="46802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1400" smtClean="0"/>
          </a:p>
        </p:txBody>
      </p:sp>
      <p:sp>
        <p:nvSpPr>
          <p:cNvPr id="76803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602" tIns="46802" rIns="93602" bIns="46802" anchor="b"/>
          <a:lstStyle/>
          <a:p>
            <a:pPr algn="r" defTabSz="935038">
              <a:buClr>
                <a:srgbClr val="000000"/>
              </a:buClr>
            </a:pPr>
            <a:fld id="{47B34429-0663-4C48-BD7E-AEC9B4F2799E}" type="slidenum">
              <a:rPr lang="en-US" sz="1200">
                <a:solidFill>
                  <a:srgbClr val="000000"/>
                </a:solidFill>
                <a:latin typeface="Calibri" pitchFamily="34" charset="0"/>
              </a:rPr>
              <a:pPr algn="r" defTabSz="935038">
                <a:buClr>
                  <a:srgbClr val="000000"/>
                </a:buClr>
              </a:pPr>
              <a:t>15</a:t>
            </a:fld>
            <a:endParaRPr lang="en-US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0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4419600"/>
            <a:ext cx="5140325" cy="4183063"/>
          </a:xfrm>
          <a:noFill/>
        </p:spPr>
        <p:txBody>
          <a:bodyPr wrap="square" lIns="93602" tIns="46802" rIns="93602" bIns="46802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1400" smtClean="0"/>
          </a:p>
        </p:txBody>
      </p:sp>
      <p:sp>
        <p:nvSpPr>
          <p:cNvPr id="78851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602" tIns="46802" rIns="93602" bIns="46802" anchor="b"/>
          <a:lstStyle/>
          <a:p>
            <a:pPr algn="r" defTabSz="935038">
              <a:buClr>
                <a:srgbClr val="000000"/>
              </a:buClr>
            </a:pPr>
            <a:fld id="{7091F166-3540-42E1-BC5F-DD27FE01332D}" type="slidenum">
              <a:rPr lang="en-US" sz="1200">
                <a:solidFill>
                  <a:srgbClr val="000000"/>
                </a:solidFill>
                <a:latin typeface="Calibri" pitchFamily="34" charset="0"/>
              </a:rPr>
              <a:pPr algn="r" defTabSz="935038">
                <a:buClr>
                  <a:srgbClr val="000000"/>
                </a:buClr>
              </a:pPr>
              <a:t>16</a:t>
            </a:fld>
            <a:endParaRPr lang="en-US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2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4419600"/>
            <a:ext cx="5140325" cy="4183063"/>
          </a:xfrm>
          <a:noFill/>
        </p:spPr>
        <p:txBody>
          <a:bodyPr wrap="square" lIns="93602" tIns="46802" rIns="93602" bIns="46802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1400" smtClean="0"/>
          </a:p>
        </p:txBody>
      </p:sp>
      <p:sp>
        <p:nvSpPr>
          <p:cNvPr id="81923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602" tIns="46802" rIns="93602" bIns="46802" anchor="b"/>
          <a:lstStyle/>
          <a:p>
            <a:pPr algn="r" defTabSz="935038">
              <a:buClr>
                <a:srgbClr val="000000"/>
              </a:buClr>
            </a:pPr>
            <a:fld id="{1B814C6E-66A6-47DF-9B33-95367A63437D}" type="slidenum">
              <a:rPr lang="en-US" sz="1200">
                <a:solidFill>
                  <a:srgbClr val="000000"/>
                </a:solidFill>
                <a:latin typeface="Calibri" pitchFamily="34" charset="0"/>
              </a:rPr>
              <a:pPr algn="r" defTabSz="935038">
                <a:buClr>
                  <a:srgbClr val="000000"/>
                </a:buClr>
              </a:pPr>
              <a:t>17</a:t>
            </a:fld>
            <a:endParaRPr lang="en-US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0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4419600"/>
            <a:ext cx="5140325" cy="4183063"/>
          </a:xfrm>
          <a:noFill/>
        </p:spPr>
        <p:txBody>
          <a:bodyPr wrap="square" lIns="93602" tIns="46802" rIns="93602" bIns="46802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1400" smtClean="0"/>
          </a:p>
        </p:txBody>
      </p:sp>
      <p:sp>
        <p:nvSpPr>
          <p:cNvPr id="83971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602" tIns="46802" rIns="93602" bIns="46802" anchor="b"/>
          <a:lstStyle/>
          <a:p>
            <a:pPr algn="r" defTabSz="935038">
              <a:buClr>
                <a:srgbClr val="000000"/>
              </a:buClr>
            </a:pPr>
            <a:fld id="{6951F0CD-2007-4257-AD83-9A329DC0D61D}" type="slidenum">
              <a:rPr lang="en-US" sz="1200">
                <a:solidFill>
                  <a:srgbClr val="000000"/>
                </a:solidFill>
                <a:latin typeface="Calibri" pitchFamily="34" charset="0"/>
              </a:rPr>
              <a:pPr algn="r" defTabSz="935038">
                <a:buClr>
                  <a:srgbClr val="000000"/>
                </a:buClr>
              </a:pPr>
              <a:t>18</a:t>
            </a:fld>
            <a:endParaRPr lang="en-US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2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4419600"/>
            <a:ext cx="5140325" cy="4183063"/>
          </a:xfrm>
          <a:noFill/>
        </p:spPr>
        <p:txBody>
          <a:bodyPr wrap="square" lIns="93602" tIns="46802" rIns="93602" bIns="46802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1400" smtClean="0"/>
          </a:p>
        </p:txBody>
      </p:sp>
      <p:sp>
        <p:nvSpPr>
          <p:cNvPr id="87043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602" tIns="46802" rIns="93602" bIns="46802" anchor="b"/>
          <a:lstStyle/>
          <a:p>
            <a:pPr algn="r" defTabSz="935038">
              <a:buClr>
                <a:srgbClr val="000000"/>
              </a:buClr>
            </a:pPr>
            <a:fld id="{AA39E16F-53B2-482F-9AF0-7F5986E18213}" type="slidenum">
              <a:rPr lang="en-US" sz="1200">
                <a:solidFill>
                  <a:srgbClr val="000000"/>
                </a:solidFill>
                <a:latin typeface="Calibri" pitchFamily="34" charset="0"/>
              </a:rPr>
              <a:pPr algn="r" defTabSz="935038">
                <a:buClr>
                  <a:srgbClr val="000000"/>
                </a:buClr>
              </a:pPr>
              <a:t>21</a:t>
            </a:fld>
            <a:endParaRPr lang="en-US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4419600"/>
            <a:ext cx="5140325" cy="4183063"/>
          </a:xfrm>
          <a:noFill/>
        </p:spPr>
        <p:txBody>
          <a:bodyPr wrap="square" lIns="93602" tIns="46802" rIns="93602" bIns="46802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1400" smtClean="0"/>
          </a:p>
        </p:txBody>
      </p:sp>
      <p:sp>
        <p:nvSpPr>
          <p:cNvPr id="33795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602" tIns="46802" rIns="93602" bIns="46802" anchor="b"/>
          <a:lstStyle/>
          <a:p>
            <a:pPr algn="r" defTabSz="935038">
              <a:buClr>
                <a:srgbClr val="000000"/>
              </a:buClr>
            </a:pPr>
            <a:fld id="{74B47671-1205-49E5-8CD4-36C01E2B9079}" type="slidenum">
              <a:rPr lang="en-US" sz="1200">
                <a:solidFill>
                  <a:srgbClr val="000000"/>
                </a:solidFill>
                <a:latin typeface="Calibri" pitchFamily="34" charset="0"/>
              </a:rPr>
              <a:pPr algn="r" defTabSz="935038">
                <a:buClr>
                  <a:srgbClr val="000000"/>
                </a:buClr>
              </a:pPr>
              <a:t>2</a:t>
            </a:fld>
            <a:endParaRPr lang="en-US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0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4419600"/>
            <a:ext cx="5140325" cy="4183063"/>
          </a:xfrm>
          <a:noFill/>
        </p:spPr>
        <p:txBody>
          <a:bodyPr wrap="square" lIns="93602" tIns="46802" rIns="93602" bIns="46802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1400" smtClean="0"/>
          </a:p>
        </p:txBody>
      </p:sp>
      <p:sp>
        <p:nvSpPr>
          <p:cNvPr id="89091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602" tIns="46802" rIns="93602" bIns="46802" anchor="b"/>
          <a:lstStyle/>
          <a:p>
            <a:pPr algn="r" defTabSz="935038">
              <a:buClr>
                <a:srgbClr val="000000"/>
              </a:buClr>
            </a:pPr>
            <a:fld id="{C15A3114-5826-4D87-9740-8586D497D22C}" type="slidenum">
              <a:rPr lang="en-US" sz="1200">
                <a:solidFill>
                  <a:srgbClr val="000000"/>
                </a:solidFill>
                <a:latin typeface="Calibri" pitchFamily="34" charset="0"/>
              </a:rPr>
              <a:pPr algn="r" defTabSz="935038">
                <a:buClr>
                  <a:srgbClr val="000000"/>
                </a:buClr>
              </a:pPr>
              <a:t>22</a:t>
            </a:fld>
            <a:endParaRPr lang="en-US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8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4419600"/>
            <a:ext cx="5140325" cy="4183063"/>
          </a:xfrm>
          <a:noFill/>
        </p:spPr>
        <p:txBody>
          <a:bodyPr wrap="square" lIns="93602" tIns="46802" rIns="93602" bIns="46802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1400" smtClean="0"/>
          </a:p>
        </p:txBody>
      </p:sp>
      <p:sp>
        <p:nvSpPr>
          <p:cNvPr id="91139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602" tIns="46802" rIns="93602" bIns="46802" anchor="b"/>
          <a:lstStyle/>
          <a:p>
            <a:pPr algn="r" defTabSz="935038">
              <a:buClr>
                <a:srgbClr val="000000"/>
              </a:buClr>
            </a:pPr>
            <a:fld id="{94AE527F-A364-44FC-8A06-C433EAA70998}" type="slidenum">
              <a:rPr lang="en-US" sz="1200">
                <a:solidFill>
                  <a:srgbClr val="000000"/>
                </a:solidFill>
                <a:latin typeface="Calibri" pitchFamily="34" charset="0"/>
              </a:rPr>
              <a:pPr algn="r" defTabSz="935038">
                <a:buClr>
                  <a:srgbClr val="000000"/>
                </a:buClr>
              </a:pPr>
              <a:t>23</a:t>
            </a:fld>
            <a:endParaRPr lang="en-US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4419600"/>
            <a:ext cx="5140325" cy="4183063"/>
          </a:xfrm>
          <a:noFill/>
        </p:spPr>
        <p:txBody>
          <a:bodyPr wrap="square" lIns="93602" tIns="46802" rIns="93602" bIns="46802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1400" smtClean="0"/>
          </a:p>
        </p:txBody>
      </p:sp>
      <p:sp>
        <p:nvSpPr>
          <p:cNvPr id="56323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602" tIns="46802" rIns="93602" bIns="46802" anchor="b"/>
          <a:lstStyle/>
          <a:p>
            <a:pPr algn="r" defTabSz="935038">
              <a:buClr>
                <a:srgbClr val="000000"/>
              </a:buClr>
            </a:pPr>
            <a:fld id="{13D7EA91-5840-4048-8AE8-667793B9A086}" type="slidenum">
              <a:rPr lang="en-US" sz="1200">
                <a:solidFill>
                  <a:srgbClr val="000000"/>
                </a:solidFill>
                <a:latin typeface="Calibri" pitchFamily="34" charset="0"/>
              </a:rPr>
              <a:pPr algn="r" defTabSz="935038">
                <a:buClr>
                  <a:srgbClr val="000000"/>
                </a:buClr>
              </a:pPr>
              <a:t>24</a:t>
            </a:fld>
            <a:endParaRPr lang="en-US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4419600"/>
            <a:ext cx="5140325" cy="4183063"/>
          </a:xfrm>
          <a:noFill/>
        </p:spPr>
        <p:txBody>
          <a:bodyPr wrap="square" lIns="93602" tIns="46802" rIns="93602" bIns="46802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1400" smtClean="0"/>
          </a:p>
        </p:txBody>
      </p:sp>
      <p:sp>
        <p:nvSpPr>
          <p:cNvPr id="58371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602" tIns="46802" rIns="93602" bIns="46802" anchor="b"/>
          <a:lstStyle/>
          <a:p>
            <a:pPr algn="r" defTabSz="935038">
              <a:buClr>
                <a:srgbClr val="000000"/>
              </a:buClr>
            </a:pPr>
            <a:fld id="{5D0C7500-D7F3-4AFF-8691-C413EBBB2A45}" type="slidenum">
              <a:rPr lang="en-US" sz="1200">
                <a:solidFill>
                  <a:srgbClr val="000000"/>
                </a:solidFill>
                <a:latin typeface="Calibri" pitchFamily="34" charset="0"/>
              </a:rPr>
              <a:pPr algn="r" defTabSz="935038">
                <a:buClr>
                  <a:srgbClr val="000000"/>
                </a:buClr>
              </a:pPr>
              <a:t>25</a:t>
            </a:fld>
            <a:endParaRPr lang="en-US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4419600"/>
            <a:ext cx="5140325" cy="4183063"/>
          </a:xfrm>
          <a:noFill/>
        </p:spPr>
        <p:txBody>
          <a:bodyPr wrap="square" lIns="93602" tIns="46802" rIns="93602" bIns="46802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1400" smtClean="0"/>
          </a:p>
        </p:txBody>
      </p:sp>
      <p:sp>
        <p:nvSpPr>
          <p:cNvPr id="37891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602" tIns="46802" rIns="93602" bIns="46802" anchor="b"/>
          <a:lstStyle/>
          <a:p>
            <a:pPr algn="r" defTabSz="935038">
              <a:buClr>
                <a:srgbClr val="000000"/>
              </a:buClr>
            </a:pPr>
            <a:fld id="{D1741370-33BC-496F-A2B9-6612BCB30A0D}" type="slidenum">
              <a:rPr lang="en-US" sz="1200">
                <a:solidFill>
                  <a:srgbClr val="000000"/>
                </a:solidFill>
                <a:latin typeface="Calibri" pitchFamily="34" charset="0"/>
              </a:rPr>
              <a:pPr algn="r" defTabSz="935038">
                <a:buClr>
                  <a:srgbClr val="000000"/>
                </a:buClr>
              </a:pPr>
              <a:t>3</a:t>
            </a:fld>
            <a:endParaRPr lang="en-US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4419600"/>
            <a:ext cx="5140325" cy="4183063"/>
          </a:xfrm>
          <a:noFill/>
        </p:spPr>
        <p:txBody>
          <a:bodyPr wrap="square" lIns="93602" tIns="46802" rIns="93602" bIns="46802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1400" smtClean="0"/>
          </a:p>
        </p:txBody>
      </p:sp>
      <p:sp>
        <p:nvSpPr>
          <p:cNvPr id="41987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602" tIns="46802" rIns="93602" bIns="46802" anchor="b"/>
          <a:lstStyle/>
          <a:p>
            <a:pPr algn="r" defTabSz="935038">
              <a:buClr>
                <a:srgbClr val="000000"/>
              </a:buClr>
            </a:pPr>
            <a:fld id="{FE46035B-5A67-4CBD-8483-26C810AAC264}" type="slidenum">
              <a:rPr lang="en-US" sz="1200">
                <a:solidFill>
                  <a:srgbClr val="000000"/>
                </a:solidFill>
                <a:latin typeface="Calibri" pitchFamily="34" charset="0"/>
              </a:rPr>
              <a:pPr algn="r" defTabSz="935038">
                <a:buClr>
                  <a:srgbClr val="000000"/>
                </a:buClr>
              </a:pPr>
              <a:t>4</a:t>
            </a:fld>
            <a:endParaRPr lang="en-US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4419600"/>
            <a:ext cx="5140325" cy="4183063"/>
          </a:xfrm>
          <a:noFill/>
        </p:spPr>
        <p:txBody>
          <a:bodyPr wrap="square" lIns="93602" tIns="46802" rIns="93602" bIns="46802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1400" smtClean="0"/>
          </a:p>
        </p:txBody>
      </p:sp>
      <p:sp>
        <p:nvSpPr>
          <p:cNvPr id="44035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602" tIns="46802" rIns="93602" bIns="46802" anchor="b"/>
          <a:lstStyle/>
          <a:p>
            <a:pPr algn="r" defTabSz="935038">
              <a:buClr>
                <a:srgbClr val="000000"/>
              </a:buClr>
            </a:pPr>
            <a:fld id="{DD475FBE-6ADD-4899-8E1A-DDCFD0DBD636}" type="slidenum">
              <a:rPr lang="en-US" sz="1200">
                <a:solidFill>
                  <a:srgbClr val="000000"/>
                </a:solidFill>
                <a:latin typeface="Calibri" pitchFamily="34" charset="0"/>
              </a:rPr>
              <a:pPr algn="r" defTabSz="935038">
                <a:buClr>
                  <a:srgbClr val="000000"/>
                </a:buClr>
              </a:pPr>
              <a:t>5</a:t>
            </a:fld>
            <a:endParaRPr lang="en-US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4419600"/>
            <a:ext cx="5140325" cy="4183063"/>
          </a:xfrm>
          <a:noFill/>
        </p:spPr>
        <p:txBody>
          <a:bodyPr wrap="square" lIns="93602" tIns="46802" rIns="93602" bIns="46802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1400" smtClean="0"/>
          </a:p>
        </p:txBody>
      </p:sp>
      <p:sp>
        <p:nvSpPr>
          <p:cNvPr id="54275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602" tIns="46802" rIns="93602" bIns="46802" anchor="b"/>
          <a:lstStyle/>
          <a:p>
            <a:pPr algn="r" defTabSz="935038">
              <a:buClr>
                <a:srgbClr val="000000"/>
              </a:buClr>
            </a:pPr>
            <a:fld id="{CCB47388-FB56-4EAF-B7EC-665BF65A1DE0}" type="slidenum">
              <a:rPr lang="en-US" sz="1200">
                <a:solidFill>
                  <a:srgbClr val="000000"/>
                </a:solidFill>
                <a:latin typeface="Calibri" pitchFamily="34" charset="0"/>
              </a:rPr>
              <a:pPr algn="r" defTabSz="935038">
                <a:buClr>
                  <a:srgbClr val="000000"/>
                </a:buClr>
              </a:pPr>
              <a:t>6</a:t>
            </a:fld>
            <a:endParaRPr lang="en-US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4419600"/>
            <a:ext cx="5140325" cy="4183063"/>
          </a:xfrm>
          <a:noFill/>
        </p:spPr>
        <p:txBody>
          <a:bodyPr wrap="square" lIns="93602" tIns="46802" rIns="93602" bIns="46802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1400" smtClean="0"/>
          </a:p>
        </p:txBody>
      </p:sp>
      <p:sp>
        <p:nvSpPr>
          <p:cNvPr id="48131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602" tIns="46802" rIns="93602" bIns="46802" anchor="b"/>
          <a:lstStyle/>
          <a:p>
            <a:pPr algn="r" defTabSz="935038">
              <a:buClr>
                <a:srgbClr val="000000"/>
              </a:buClr>
            </a:pPr>
            <a:fld id="{5A5F4358-671A-4181-A32A-572C83D380B4}" type="slidenum">
              <a:rPr lang="en-US" sz="1200">
                <a:solidFill>
                  <a:srgbClr val="000000"/>
                </a:solidFill>
                <a:latin typeface="Calibri" pitchFamily="34" charset="0"/>
              </a:rPr>
              <a:pPr algn="r" defTabSz="935038">
                <a:buClr>
                  <a:srgbClr val="000000"/>
                </a:buClr>
              </a:pPr>
              <a:t>7</a:t>
            </a:fld>
            <a:endParaRPr lang="en-US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4419600"/>
            <a:ext cx="5140325" cy="4183063"/>
          </a:xfrm>
          <a:noFill/>
        </p:spPr>
        <p:txBody>
          <a:bodyPr wrap="square" lIns="93602" tIns="46802" rIns="93602" bIns="46802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1400" smtClean="0"/>
          </a:p>
        </p:txBody>
      </p:sp>
      <p:sp>
        <p:nvSpPr>
          <p:cNvPr id="50179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602" tIns="46802" rIns="93602" bIns="46802" anchor="b"/>
          <a:lstStyle/>
          <a:p>
            <a:pPr algn="r" defTabSz="935038">
              <a:buClr>
                <a:srgbClr val="000000"/>
              </a:buClr>
            </a:pPr>
            <a:fld id="{7A6E49D1-3FBE-4E82-A689-E4EE9DDB48BA}" type="slidenum">
              <a:rPr lang="en-US" sz="1200">
                <a:solidFill>
                  <a:srgbClr val="000000"/>
                </a:solidFill>
                <a:latin typeface="Calibri" pitchFamily="34" charset="0"/>
              </a:rPr>
              <a:pPr algn="r" defTabSz="935038">
                <a:buClr>
                  <a:srgbClr val="000000"/>
                </a:buClr>
              </a:pPr>
              <a:t>8</a:t>
            </a:fld>
            <a:endParaRPr lang="en-US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4419600"/>
            <a:ext cx="5140325" cy="4183063"/>
          </a:xfrm>
          <a:noFill/>
        </p:spPr>
        <p:txBody>
          <a:bodyPr wrap="square" lIns="93602" tIns="46802" rIns="93602" bIns="46802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1400" smtClean="0"/>
          </a:p>
        </p:txBody>
      </p:sp>
      <p:sp>
        <p:nvSpPr>
          <p:cNvPr id="52227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602" tIns="46802" rIns="93602" bIns="46802" anchor="b"/>
          <a:lstStyle/>
          <a:p>
            <a:pPr algn="r" defTabSz="935038">
              <a:buClr>
                <a:srgbClr val="000000"/>
              </a:buClr>
            </a:pPr>
            <a:fld id="{FA65ED32-5047-42B2-AC4C-3A3822084BAD}" type="slidenum">
              <a:rPr lang="en-US" sz="1200">
                <a:solidFill>
                  <a:srgbClr val="000000"/>
                </a:solidFill>
                <a:latin typeface="Calibri" pitchFamily="34" charset="0"/>
              </a:rPr>
              <a:pPr algn="r" defTabSz="935038">
                <a:buClr>
                  <a:srgbClr val="000000"/>
                </a:buClr>
              </a:pPr>
              <a:t>9</a:t>
            </a:fld>
            <a:endParaRPr lang="en-US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D8EA1611-8A38-4FCE-89DC-9803ACF244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>
    <p:strips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" y="457200"/>
            <a:ext cx="8078788" cy="685800"/>
          </a:xfrm>
        </p:spPr>
        <p:txBody>
          <a:bodyPr/>
          <a:lstStyle>
            <a:lvl1pPr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1"/>
            <a:ext cx="8229600" cy="3962400"/>
          </a:xfrm>
          <a:prstGeom prst="rect">
            <a:avLst/>
          </a:prstGeom>
        </p:spPr>
        <p:txBody>
          <a:bodyPr/>
          <a:lstStyle>
            <a:lvl1pPr marL="233363" indent="-233363">
              <a:buClr>
                <a:schemeClr val="tx1"/>
              </a:buClr>
              <a:buFont typeface="Arial"/>
              <a:buChar char="•"/>
              <a:defRPr sz="20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strips dir="l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strips dir="l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strips dir="l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strips dir="l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strips dir="l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trips dir="l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strips dir="l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strips dir="l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strips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144ECE20-3EC9-42B7-8E29-6639945E69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73851" y="1562102"/>
            <a:ext cx="2071688" cy="45640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1562102"/>
            <a:ext cx="6064251" cy="45640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strips dir="l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1" y="1562102"/>
            <a:ext cx="8288339" cy="45640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strips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8F2A736E-5A45-44F4-B27E-8BC2F7722C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0FC13A60-D96C-433C-AE18-FFB535FA3E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393FF401-352F-4D47-8F2B-EE740C91C9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44EDB374-9E4F-46D1-BD20-E39D48F480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8FDC6CE8-18B8-4DDB-9B2B-5DED5514FE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C0E6182E-BB39-46AC-937D-59C94AAB57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483AB042-FD8C-4880-976D-D4914D8A32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08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E54EA811-829E-4DEB-B0C4-50D7C78D77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66750" y="1562100"/>
            <a:ext cx="807878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76148" name="Rectangle 20"/>
          <p:cNvSpPr>
            <a:spLocks noChangeArrowheads="1"/>
          </p:cNvSpPr>
          <p:nvPr userDrawn="1"/>
        </p:nvSpPr>
        <p:spPr bwMode="auto">
          <a:xfrm>
            <a:off x="2308225" y="-41275"/>
            <a:ext cx="184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sz="24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ＭＳ Ｐゴシック" charset="-128"/>
            </a:endParaRPr>
          </a:p>
        </p:txBody>
      </p:sp>
      <p:pic>
        <p:nvPicPr>
          <p:cNvPr id="11268" name="Picture 5" descr="ppt-image copy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</p:sldLayoutIdLst>
  <p:transition>
    <p:strips dir="ld"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Lucida Grande" pitchFamily="28" charset="0"/>
          <a:ea typeface="ＭＳ Ｐゴシック" pitchFamily="-108" charset="-128"/>
          <a:cs typeface="ＭＳ Ｐゴシック" pitchFamily="-108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Lucida Grande" pitchFamily="28" charset="0"/>
          <a:ea typeface="ＭＳ Ｐゴシック" pitchFamily="-108" charset="-128"/>
          <a:cs typeface="ＭＳ Ｐゴシック" pitchFamily="-108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Lucida Grande" pitchFamily="28" charset="0"/>
          <a:ea typeface="ＭＳ Ｐゴシック" pitchFamily="-108" charset="-128"/>
          <a:cs typeface="ＭＳ Ｐゴシック" pitchFamily="-108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Lucida Grande" pitchFamily="28" charset="0"/>
          <a:ea typeface="ＭＳ Ｐゴシック" pitchFamily="-108" charset="-128"/>
          <a:cs typeface="ＭＳ Ｐゴシック" pitchFamily="-108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Lucida Grande" pitchFamily="2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Lucida Grande" pitchFamily="2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Lucida Grande" pitchFamily="2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Lucida Grande" pitchFamily="2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B300"/>
        </a:buClr>
        <a:buFont typeface="Wingdings" pitchFamily="2" charset="2"/>
        <a:buChar char="§"/>
        <a:defRPr sz="3200">
          <a:solidFill>
            <a:schemeClr val="bg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ＭＳ Ｐゴシック" charset="-128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ＭＳ Ｐゴシック" charset="-128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ＭＳ Ｐゴシック" charset="-128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charset="-128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Excel_97-2003_Worksheet1.xls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Microsoft_Office_Excel_97-2003_Worksheet2.xls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 txBox="1">
            <a:spLocks noChangeArrowheads="1"/>
          </p:cNvSpPr>
          <p:nvPr/>
        </p:nvSpPr>
        <p:spPr bwMode="auto">
          <a:xfrm>
            <a:off x="0" y="381000"/>
            <a:ext cx="8001000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3200" b="1">
              <a:solidFill>
                <a:srgbClr val="000000"/>
              </a:solidFill>
              <a:ea typeface="ＭＳ Ｐゴシック"/>
              <a:cs typeface="Arial" charset="0"/>
            </a:endParaRPr>
          </a:p>
        </p:txBody>
      </p:sp>
      <p:sp>
        <p:nvSpPr>
          <p:cNvPr id="26626" name="Rectangle 3"/>
          <p:cNvSpPr txBox="1">
            <a:spLocks noChangeArrowheads="1"/>
          </p:cNvSpPr>
          <p:nvPr/>
        </p:nvSpPr>
        <p:spPr bwMode="auto">
          <a:xfrm>
            <a:off x="571500" y="1371600"/>
            <a:ext cx="8001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US" sz="2000" b="1">
              <a:solidFill>
                <a:srgbClr val="000000"/>
              </a:solidFill>
              <a:latin typeface="B Franklin Gothic Demi"/>
              <a:ea typeface="ＭＳ Ｐゴシック"/>
              <a:cs typeface="ＭＳ Ｐゴシック"/>
            </a:endParaRPr>
          </a:p>
          <a:p>
            <a:pPr marL="342900" indent="-342900">
              <a:spcBef>
                <a:spcPct val="20000"/>
              </a:spcBef>
              <a:buClr>
                <a:srgbClr val="FFB300"/>
              </a:buClr>
              <a:buFont typeface="Wingdings" pitchFamily="2" charset="2"/>
              <a:buChar char="§"/>
            </a:pPr>
            <a:endParaRPr lang="en-US" sz="2000" b="1">
              <a:solidFill>
                <a:srgbClr val="000000"/>
              </a:solidFill>
              <a:latin typeface="B Franklin Gothic Demi"/>
              <a:ea typeface="ＭＳ Ｐゴシック"/>
              <a:cs typeface="ＭＳ Ｐゴシック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en-US" b="1">
              <a:solidFill>
                <a:srgbClr val="000000"/>
              </a:solidFill>
              <a:latin typeface="B Franklin Gothic Demi"/>
              <a:ea typeface="ＭＳ Ｐゴシック"/>
              <a:cs typeface="ＭＳ Ｐゴシック"/>
            </a:endParaRPr>
          </a:p>
        </p:txBody>
      </p:sp>
      <p:sp>
        <p:nvSpPr>
          <p:cNvPr id="26627" name="Title 5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4191000"/>
          </a:xfrm>
        </p:spPr>
        <p:txBody>
          <a:bodyPr/>
          <a:lstStyle/>
          <a:p>
            <a:pPr algn="ctr" defTabSz="457200"/>
            <a:r>
              <a:rPr lang="en-US" sz="4000" i="1" smtClean="0">
                <a:solidFill>
                  <a:srgbClr val="000000"/>
                </a:solidFill>
                <a:latin typeface="Arial" charset="0"/>
                <a:ea typeface="ＭＳ Ｐゴシック"/>
                <a:cs typeface="Arial" charset="0"/>
              </a:rPr>
              <a:t/>
            </a:r>
            <a:br>
              <a:rPr lang="en-US" sz="4000" i="1" smtClean="0">
                <a:solidFill>
                  <a:srgbClr val="000000"/>
                </a:solidFill>
                <a:latin typeface="Arial" charset="0"/>
                <a:ea typeface="ＭＳ Ｐゴシック"/>
                <a:cs typeface="Arial" charset="0"/>
              </a:rPr>
            </a:br>
            <a:r>
              <a:rPr lang="en-US" sz="4000" smtClean="0">
                <a:solidFill>
                  <a:srgbClr val="000000"/>
                </a:solidFill>
                <a:latin typeface="Arial" charset="0"/>
                <a:ea typeface="ＭＳ Ｐゴシック"/>
                <a:cs typeface="Arial" charset="0"/>
              </a:rPr>
              <a:t>Ivy Tech Community College</a:t>
            </a:r>
            <a:br>
              <a:rPr lang="en-US" sz="4000" smtClean="0">
                <a:solidFill>
                  <a:srgbClr val="000000"/>
                </a:solidFill>
                <a:latin typeface="Arial" charset="0"/>
                <a:ea typeface="ＭＳ Ｐゴシック"/>
                <a:cs typeface="Arial" charset="0"/>
              </a:rPr>
            </a:br>
            <a:r>
              <a:rPr lang="en-US" sz="4000" smtClean="0">
                <a:solidFill>
                  <a:srgbClr val="000000"/>
                </a:solidFill>
                <a:latin typeface="Arial" charset="0"/>
                <a:ea typeface="ＭＳ Ｐゴシック"/>
                <a:cs typeface="Arial" charset="0"/>
              </a:rPr>
              <a:t>Accelerating Greatness</a:t>
            </a:r>
            <a:br>
              <a:rPr lang="en-US" sz="4000" smtClean="0">
                <a:solidFill>
                  <a:srgbClr val="000000"/>
                </a:solidFill>
                <a:latin typeface="Arial" charset="0"/>
                <a:ea typeface="ＭＳ Ｐゴシック"/>
                <a:cs typeface="Arial" charset="0"/>
              </a:rPr>
            </a:br>
            <a:r>
              <a:rPr lang="en-US" sz="4000" smtClean="0">
                <a:solidFill>
                  <a:srgbClr val="000000"/>
                </a:solidFill>
                <a:latin typeface="Arial" charset="0"/>
                <a:ea typeface="ＭＳ Ｐゴシック"/>
                <a:cs typeface="Arial" charset="0"/>
              </a:rPr>
              <a:t/>
            </a:r>
            <a:br>
              <a:rPr lang="en-US" sz="4000" smtClean="0">
                <a:solidFill>
                  <a:srgbClr val="000000"/>
                </a:solidFill>
                <a:latin typeface="Arial" charset="0"/>
                <a:ea typeface="ＭＳ Ｐゴシック"/>
                <a:cs typeface="Arial" charset="0"/>
              </a:rPr>
            </a:br>
            <a:r>
              <a:rPr lang="en-US" smtClean="0">
                <a:solidFill>
                  <a:srgbClr val="000000"/>
                </a:solidFill>
                <a:latin typeface="Arial" charset="0"/>
                <a:ea typeface="ＭＳ Ｐゴシック"/>
                <a:cs typeface="Arial" charset="0"/>
              </a:rPr>
              <a:t>Commission for Higher Education</a:t>
            </a:r>
            <a:br>
              <a:rPr lang="en-US" smtClean="0">
                <a:solidFill>
                  <a:srgbClr val="000000"/>
                </a:solidFill>
                <a:latin typeface="Arial" charset="0"/>
                <a:ea typeface="ＭＳ Ｐゴシック"/>
                <a:cs typeface="Arial" charset="0"/>
              </a:rPr>
            </a:br>
            <a:r>
              <a:rPr lang="en-US" smtClean="0">
                <a:solidFill>
                  <a:srgbClr val="000000"/>
                </a:solidFill>
                <a:latin typeface="Arial" charset="0"/>
                <a:ea typeface="ＭＳ Ｐゴシック"/>
                <a:cs typeface="Arial" charset="0"/>
              </a:rPr>
              <a:t>October 9, 2010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3"/>
          <p:cNvSpPr>
            <a:spLocks noChangeArrowheads="1"/>
          </p:cNvSpPr>
          <p:nvPr/>
        </p:nvSpPr>
        <p:spPr bwMode="auto">
          <a:xfrm>
            <a:off x="2133600" y="1371600"/>
            <a:ext cx="9144000" cy="68580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00"/>
              </a:buClr>
              <a:buFont typeface="Wingdings" pitchFamily="2" charset="2"/>
              <a:buChar char="§"/>
            </a:pP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28600" y="609600"/>
            <a:ext cx="5105400" cy="3810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6000" dirty="0"/>
              <a:t>Nearly </a:t>
            </a:r>
            <a:br>
              <a:rPr lang="en-US" sz="6000" dirty="0"/>
            </a:br>
            <a:r>
              <a:rPr lang="en-US" sz="6000" dirty="0"/>
              <a:t>10,000 students </a:t>
            </a:r>
            <a:br>
              <a:rPr lang="en-US" sz="6000" dirty="0"/>
            </a:br>
            <a:r>
              <a:rPr lang="en-US" sz="6000" dirty="0"/>
              <a:t>on food stamps</a:t>
            </a:r>
            <a:endParaRPr lang="en-US" sz="6000" b="1" kern="0" dirty="0">
              <a:latin typeface="+mj-lt"/>
              <a:ea typeface="ＭＳ Ｐゴシック" pitchFamily="-108" charset="-128"/>
              <a:cs typeface="ＭＳ Ｐゴシック" pitchFamily="-108" charset="-128"/>
            </a:endParaRPr>
          </a:p>
        </p:txBody>
      </p:sp>
      <p:pic>
        <p:nvPicPr>
          <p:cNvPr id="59395" name="Picture 2" descr="http://haysvillelibrary.files.wordpress.com/2009/11/food-stamp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4700" y="381000"/>
            <a:ext cx="32893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6" name="TextBox 5"/>
          <p:cNvSpPr txBox="1">
            <a:spLocks noChangeArrowheads="1"/>
          </p:cNvSpPr>
          <p:nvPr/>
        </p:nvSpPr>
        <p:spPr bwMode="auto">
          <a:xfrm>
            <a:off x="8686800" y="6488113"/>
            <a:ext cx="457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16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13"/>
          <p:cNvSpPr>
            <a:spLocks noChangeArrowheads="1"/>
          </p:cNvSpPr>
          <p:nvPr/>
        </p:nvSpPr>
        <p:spPr bwMode="auto">
          <a:xfrm>
            <a:off x="2133600" y="1371600"/>
            <a:ext cx="9144000" cy="68580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00"/>
              </a:buClr>
              <a:buFont typeface="Wingdings" pitchFamily="2" charset="2"/>
              <a:buChar char="§"/>
            </a:pP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76200"/>
            <a:ext cx="91440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000000"/>
              </a:buClr>
              <a:buFont typeface="Wingdings" pitchFamily="2" charset="2"/>
              <a:buNone/>
              <a:defRPr/>
            </a:pPr>
            <a:r>
              <a:rPr lang="en-US" sz="3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Measuring Success</a:t>
            </a:r>
            <a:endParaRPr lang="en-US" sz="3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Chart 5"/>
          <p:cNvGraphicFramePr>
            <a:graphicFrameLocks noGrp="1"/>
          </p:cNvGraphicFramePr>
          <p:nvPr/>
        </p:nvGraphicFramePr>
        <p:xfrm>
          <a:off x="-533400" y="457200"/>
          <a:ext cx="9448800" cy="640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5540" name="Slide Number Placeholder 6"/>
          <p:cNvSpPr>
            <a:spLocks noGrp="1"/>
          </p:cNvSpPr>
          <p:nvPr>
            <p:ph type="sldNum" sz="quarter" idx="12"/>
          </p:nvPr>
        </p:nvSpPr>
        <p:spPr bwMode="auto">
          <a:xfrm>
            <a:off x="6781800" y="6416675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800" smtClean="0">
                <a:solidFill>
                  <a:srgbClr val="898989"/>
                </a:solidFill>
                <a:latin typeface="Arial" charset="0"/>
                <a:cs typeface="Arial" charset="0"/>
              </a:rPr>
              <a:t>19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13"/>
          <p:cNvSpPr>
            <a:spLocks noChangeArrowheads="1"/>
          </p:cNvSpPr>
          <p:nvPr/>
        </p:nvSpPr>
        <p:spPr bwMode="auto">
          <a:xfrm>
            <a:off x="2133600" y="1371600"/>
            <a:ext cx="9144000" cy="68580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00"/>
              </a:buClr>
              <a:buFont typeface="Wingdings" pitchFamily="2" charset="2"/>
              <a:buChar char="§"/>
            </a:pP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67586" name="Title 1"/>
          <p:cNvSpPr txBox="1">
            <a:spLocks/>
          </p:cNvSpPr>
          <p:nvPr/>
        </p:nvSpPr>
        <p:spPr bwMode="auto">
          <a:xfrm>
            <a:off x="228600" y="1600200"/>
            <a:ext cx="8458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rgbClr val="000000"/>
              </a:buClr>
              <a:buFont typeface="Wingdings" pitchFamily="2" charset="2"/>
              <a:buNone/>
            </a:pPr>
            <a:r>
              <a:rPr lang="en-US" sz="3600" b="1" dirty="0" smtClean="0">
                <a:solidFill>
                  <a:srgbClr val="000000"/>
                </a:solidFill>
                <a:cs typeface="Arial" charset="0"/>
              </a:rPr>
              <a:t>Graduate: 			15.4</a:t>
            </a:r>
            <a:r>
              <a:rPr lang="en-US" sz="3600" b="1" dirty="0">
                <a:solidFill>
                  <a:srgbClr val="000000"/>
                </a:solidFill>
                <a:cs typeface="Arial" charset="0"/>
              </a:rPr>
              <a:t>%</a:t>
            </a:r>
          </a:p>
          <a:p>
            <a:pPr>
              <a:spcBef>
                <a:spcPct val="20000"/>
              </a:spcBef>
              <a:buClr>
                <a:srgbClr val="000000"/>
              </a:buClr>
              <a:buFont typeface="Wingdings" pitchFamily="2" charset="2"/>
              <a:buNone/>
            </a:pPr>
            <a:r>
              <a:rPr lang="en-US" sz="3600" b="1" dirty="0">
                <a:solidFill>
                  <a:srgbClr val="000000"/>
                </a:solidFill>
                <a:cs typeface="Arial" charset="0"/>
              </a:rPr>
              <a:t>Grad/Transfer: </a:t>
            </a:r>
            <a:r>
              <a:rPr lang="en-US" sz="3600" b="1" dirty="0" smtClean="0">
                <a:solidFill>
                  <a:srgbClr val="000000"/>
                </a:solidFill>
                <a:cs typeface="Arial" charset="0"/>
              </a:rPr>
              <a:t>		3.2</a:t>
            </a:r>
            <a:r>
              <a:rPr lang="en-US" sz="3600" b="1" dirty="0">
                <a:solidFill>
                  <a:srgbClr val="000000"/>
                </a:solidFill>
                <a:cs typeface="Arial" charset="0"/>
              </a:rPr>
              <a:t>%</a:t>
            </a:r>
          </a:p>
          <a:p>
            <a:pPr>
              <a:spcBef>
                <a:spcPct val="20000"/>
              </a:spcBef>
              <a:buClr>
                <a:srgbClr val="000000"/>
              </a:buClr>
              <a:buFont typeface="Wingdings" pitchFamily="2" charset="2"/>
              <a:buNone/>
            </a:pPr>
            <a:r>
              <a:rPr lang="en-US" sz="3600" b="1" dirty="0">
                <a:solidFill>
                  <a:srgbClr val="000000"/>
                </a:solidFill>
                <a:cs typeface="Arial" charset="0"/>
              </a:rPr>
              <a:t>Transfer: </a:t>
            </a:r>
            <a:r>
              <a:rPr lang="en-US" sz="3600" b="1" dirty="0" smtClean="0">
                <a:solidFill>
                  <a:srgbClr val="000000"/>
                </a:solidFill>
                <a:cs typeface="Arial" charset="0"/>
              </a:rPr>
              <a:t>			15.8</a:t>
            </a:r>
            <a:r>
              <a:rPr lang="en-US" sz="3600" b="1" dirty="0">
                <a:solidFill>
                  <a:srgbClr val="000000"/>
                </a:solidFill>
                <a:cs typeface="Arial" charset="0"/>
              </a:rPr>
              <a:t>%</a:t>
            </a:r>
          </a:p>
          <a:p>
            <a:pPr>
              <a:spcBef>
                <a:spcPct val="20000"/>
              </a:spcBef>
              <a:buClr>
                <a:srgbClr val="000000"/>
              </a:buClr>
              <a:buFont typeface="Wingdings" pitchFamily="2" charset="2"/>
              <a:buNone/>
            </a:pPr>
            <a:r>
              <a:rPr lang="en-US" sz="3600" b="1" dirty="0">
                <a:solidFill>
                  <a:srgbClr val="000000"/>
                </a:solidFill>
                <a:cs typeface="Arial" charset="0"/>
              </a:rPr>
              <a:t>Still Enrolled: </a:t>
            </a:r>
            <a:r>
              <a:rPr lang="en-US" sz="3600" b="1" dirty="0" smtClean="0">
                <a:solidFill>
                  <a:srgbClr val="000000"/>
                </a:solidFill>
                <a:cs typeface="Arial" charset="0"/>
              </a:rPr>
              <a:t>		6.0</a:t>
            </a:r>
            <a:r>
              <a:rPr lang="en-US" sz="3600" b="1" dirty="0">
                <a:solidFill>
                  <a:srgbClr val="000000"/>
                </a:solidFill>
                <a:cs typeface="Arial" charset="0"/>
              </a:rPr>
              <a:t>%</a:t>
            </a:r>
          </a:p>
          <a:p>
            <a:pPr>
              <a:spcBef>
                <a:spcPct val="20000"/>
              </a:spcBef>
              <a:buClr>
                <a:srgbClr val="000000"/>
              </a:buClr>
              <a:buFont typeface="Wingdings" pitchFamily="2" charset="2"/>
              <a:buNone/>
            </a:pPr>
            <a:r>
              <a:rPr lang="en-US" sz="3600" b="1" dirty="0">
                <a:solidFill>
                  <a:srgbClr val="000000"/>
                </a:solidFill>
                <a:cs typeface="Arial" charset="0"/>
              </a:rPr>
              <a:t>Total: </a:t>
            </a:r>
            <a:r>
              <a:rPr lang="en-US" sz="3600" b="1" dirty="0" smtClean="0">
                <a:solidFill>
                  <a:srgbClr val="000000"/>
                </a:solidFill>
                <a:cs typeface="Arial" charset="0"/>
              </a:rPr>
              <a:t>				40.5</a:t>
            </a:r>
            <a:r>
              <a:rPr lang="en-US" sz="3600" b="1" dirty="0">
                <a:solidFill>
                  <a:srgbClr val="000000"/>
                </a:solidFill>
                <a:cs typeface="Arial" charset="0"/>
              </a:rPr>
              <a:t>%</a:t>
            </a:r>
          </a:p>
          <a:p>
            <a:pPr>
              <a:spcBef>
                <a:spcPct val="20000"/>
              </a:spcBef>
              <a:buClr>
                <a:srgbClr val="000000"/>
              </a:buClr>
              <a:buFont typeface="Wingdings" pitchFamily="2" charset="2"/>
              <a:buNone/>
            </a:pPr>
            <a:endParaRPr lang="en-US" sz="36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7587" name="TextBox 7"/>
          <p:cNvSpPr txBox="1">
            <a:spLocks noChangeArrowheads="1"/>
          </p:cNvSpPr>
          <p:nvPr/>
        </p:nvSpPr>
        <p:spPr bwMode="auto">
          <a:xfrm>
            <a:off x="0" y="30480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000000"/>
              </a:buClr>
              <a:buFont typeface="Wingdings" pitchFamily="2" charset="2"/>
              <a:buNone/>
            </a:pPr>
            <a:r>
              <a:rPr lang="en-US" sz="3600" b="1" dirty="0" smtClean="0">
                <a:solidFill>
                  <a:srgbClr val="000000"/>
                </a:solidFill>
                <a:cs typeface="Arial" charset="0"/>
              </a:rPr>
              <a:t>Measuring Success</a:t>
            </a:r>
            <a:endParaRPr lang="en-US" sz="36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7588" name="TextBox 8"/>
          <p:cNvSpPr txBox="1">
            <a:spLocks noChangeArrowheads="1"/>
          </p:cNvSpPr>
          <p:nvPr/>
        </p:nvSpPr>
        <p:spPr bwMode="auto">
          <a:xfrm>
            <a:off x="8686800" y="6488113"/>
            <a:ext cx="457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20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13"/>
          <p:cNvSpPr>
            <a:spLocks noChangeArrowheads="1"/>
          </p:cNvSpPr>
          <p:nvPr/>
        </p:nvSpPr>
        <p:spPr bwMode="auto">
          <a:xfrm>
            <a:off x="2133600" y="1371600"/>
            <a:ext cx="9144000" cy="68580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00"/>
              </a:buClr>
              <a:buFont typeface="Wingdings" pitchFamily="2" charset="2"/>
              <a:buChar char="§"/>
            </a:pP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67586" name="Title 1"/>
          <p:cNvSpPr txBox="1">
            <a:spLocks/>
          </p:cNvSpPr>
          <p:nvPr/>
        </p:nvSpPr>
        <p:spPr bwMode="auto">
          <a:xfrm>
            <a:off x="457200" y="1143000"/>
            <a:ext cx="8458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rgbClr val="000000"/>
              </a:buClr>
              <a:buFont typeface="Wingdings" pitchFamily="2" charset="2"/>
              <a:buNone/>
            </a:pPr>
            <a:r>
              <a:rPr lang="en-US" sz="3200" b="1" dirty="0" smtClean="0">
                <a:solidFill>
                  <a:srgbClr val="000000"/>
                </a:solidFill>
                <a:cs typeface="Arial" charset="0"/>
              </a:rPr>
              <a:t>Left Ivy Tech because:</a:t>
            </a:r>
          </a:p>
          <a:p>
            <a:pPr marL="914400" lvl="1" indent="-457200">
              <a:spcBef>
                <a:spcPct val="20000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000000"/>
                </a:solidFill>
                <a:cs typeface="Arial" charset="0"/>
              </a:rPr>
              <a:t>Credential</a:t>
            </a:r>
          </a:p>
          <a:p>
            <a:pPr marL="914400" lvl="1" indent="-457200">
              <a:spcBef>
                <a:spcPct val="20000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000000"/>
                </a:solidFill>
                <a:cs typeface="Arial" charset="0"/>
              </a:rPr>
              <a:t>Job</a:t>
            </a:r>
          </a:p>
          <a:p>
            <a:pPr marL="914400" lvl="1" indent="-457200">
              <a:spcBef>
                <a:spcPct val="20000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000000"/>
                </a:solidFill>
                <a:cs typeface="Arial" charset="0"/>
              </a:rPr>
              <a:t>Money </a:t>
            </a:r>
          </a:p>
          <a:p>
            <a:pPr marL="914400" lvl="1" indent="-457200">
              <a:spcBef>
                <a:spcPct val="20000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000000"/>
                </a:solidFill>
                <a:cs typeface="Arial" charset="0"/>
              </a:rPr>
              <a:t>Time</a:t>
            </a:r>
          </a:p>
          <a:p>
            <a:pPr marL="914400" lvl="1" indent="-457200">
              <a:spcBef>
                <a:spcPct val="20000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000000"/>
                </a:solidFill>
                <a:cs typeface="Arial" charset="0"/>
              </a:rPr>
              <a:t>Family </a:t>
            </a:r>
          </a:p>
          <a:p>
            <a:pPr marL="914400" lvl="1" indent="-457200">
              <a:spcBef>
                <a:spcPct val="20000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000000"/>
                </a:solidFill>
                <a:cs typeface="Arial" charset="0"/>
              </a:rPr>
              <a:t>Aptitude</a:t>
            </a:r>
            <a:endParaRPr lang="en-US" sz="3200" b="1" dirty="0">
              <a:solidFill>
                <a:srgbClr val="000000"/>
              </a:solidFill>
              <a:cs typeface="Arial" charset="0"/>
            </a:endParaRPr>
          </a:p>
          <a:p>
            <a:pPr>
              <a:spcBef>
                <a:spcPct val="20000"/>
              </a:spcBef>
              <a:buClr>
                <a:srgbClr val="000000"/>
              </a:buClr>
              <a:buFont typeface="Wingdings" pitchFamily="2" charset="2"/>
              <a:buNone/>
            </a:pPr>
            <a:endParaRPr lang="en-US" sz="36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7587" name="TextBox 7"/>
          <p:cNvSpPr txBox="1">
            <a:spLocks noChangeArrowheads="1"/>
          </p:cNvSpPr>
          <p:nvPr/>
        </p:nvSpPr>
        <p:spPr bwMode="auto">
          <a:xfrm>
            <a:off x="0" y="336135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000000"/>
              </a:buClr>
              <a:buFont typeface="Wingdings" pitchFamily="2" charset="2"/>
              <a:buNone/>
            </a:pPr>
            <a:r>
              <a:rPr lang="en-US" sz="3600" b="1" dirty="0" smtClean="0">
                <a:solidFill>
                  <a:srgbClr val="000000"/>
                </a:solidFill>
                <a:cs typeface="Arial" charset="0"/>
              </a:rPr>
              <a:t>Success Unknown = 60%</a:t>
            </a:r>
            <a:endParaRPr lang="en-US" sz="36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7588" name="TextBox 8"/>
          <p:cNvSpPr txBox="1">
            <a:spLocks noChangeArrowheads="1"/>
          </p:cNvSpPr>
          <p:nvPr/>
        </p:nvSpPr>
        <p:spPr bwMode="auto">
          <a:xfrm>
            <a:off x="8686800" y="6488113"/>
            <a:ext cx="457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20</a:t>
            </a:r>
          </a:p>
        </p:txBody>
      </p:sp>
    </p:spTree>
    <p:extLst>
      <p:ext uri="{BB962C8B-B14F-4D97-AF65-F5344CB8AC3E}">
        <p14:creationId xmlns="" xmlns:p14="http://schemas.microsoft.com/office/powerpoint/2010/main" val="1904115729"/>
      </p:ext>
    </p:extLst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13"/>
          <p:cNvSpPr>
            <a:spLocks noChangeArrowheads="1"/>
          </p:cNvSpPr>
          <p:nvPr/>
        </p:nvSpPr>
        <p:spPr bwMode="auto">
          <a:xfrm>
            <a:off x="2133600" y="1371600"/>
            <a:ext cx="9144000" cy="68580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00"/>
              </a:buClr>
              <a:buFont typeface="Wingdings" pitchFamily="2" charset="2"/>
              <a:buChar char="§"/>
            </a:pP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57200"/>
            <a:ext cx="91440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000000"/>
              </a:buClr>
              <a:buFont typeface="Wingdings" pitchFamily="2" charset="2"/>
              <a:buNone/>
              <a:defRPr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Accelerating Greatness</a:t>
            </a:r>
            <a:endParaRPr lang="en-US" sz="3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1683" name="Rectangle 4"/>
          <p:cNvSpPr>
            <a:spLocks noChangeArrowheads="1"/>
          </p:cNvSpPr>
          <p:nvPr/>
        </p:nvSpPr>
        <p:spPr bwMode="auto">
          <a:xfrm>
            <a:off x="-228600" y="1066800"/>
            <a:ext cx="61722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r>
              <a:rPr lang="en-US" sz="2400"/>
              <a:t>Ensure that students achieve their educational goals</a:t>
            </a:r>
          </a:p>
          <a:p>
            <a:pPr lvl="1"/>
            <a:endParaRPr lang="en-US" sz="2400"/>
          </a:p>
          <a:p>
            <a:pPr lvl="1"/>
            <a:r>
              <a:rPr lang="en-US" sz="2400"/>
              <a:t>Ensure that Indiana's citizens, workforce, and businesses are globally competitive</a:t>
            </a:r>
          </a:p>
          <a:p>
            <a:pPr lvl="1"/>
            <a:endParaRPr lang="en-US" sz="2400"/>
          </a:p>
          <a:p>
            <a:pPr lvl="1"/>
            <a:r>
              <a:rPr lang="en-US" sz="2400"/>
              <a:t>Ensure optimal quality and efficiencies statewide</a:t>
            </a:r>
          </a:p>
          <a:p>
            <a:pPr lvl="1"/>
            <a:endParaRPr lang="en-US" sz="2400"/>
          </a:p>
          <a:p>
            <a:pPr lvl="1"/>
            <a:r>
              <a:rPr lang="en-US" sz="2400"/>
              <a:t>Ensure an adequate and sustainable resource base</a:t>
            </a:r>
            <a:endParaRPr lang="en-US" sz="2400">
              <a:cs typeface="Arial" charset="0"/>
            </a:endParaRPr>
          </a:p>
        </p:txBody>
      </p:sp>
      <p:pic>
        <p:nvPicPr>
          <p:cNvPr id="71684" name="Picture 6" descr="shp10037_034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1066800"/>
            <a:ext cx="3048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5" name="TextBox 5"/>
          <p:cNvSpPr txBox="1">
            <a:spLocks noChangeArrowheads="1"/>
          </p:cNvSpPr>
          <p:nvPr/>
        </p:nvSpPr>
        <p:spPr bwMode="auto">
          <a:xfrm>
            <a:off x="8686800" y="6488113"/>
            <a:ext cx="457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22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13"/>
          <p:cNvSpPr>
            <a:spLocks noChangeArrowheads="1"/>
          </p:cNvSpPr>
          <p:nvPr/>
        </p:nvSpPr>
        <p:spPr bwMode="auto">
          <a:xfrm>
            <a:off x="2133600" y="1371600"/>
            <a:ext cx="9144000" cy="68580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00"/>
              </a:buClr>
              <a:buFont typeface="Wingdings" pitchFamily="2" charset="2"/>
              <a:buChar char="§"/>
            </a:pP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57200"/>
            <a:ext cx="91440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000000"/>
              </a:buClr>
              <a:buFont typeface="Wingdings" pitchFamily="2" charset="2"/>
              <a:buNone/>
              <a:defRPr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New Initiatives – Fall 2010</a:t>
            </a:r>
            <a:endParaRPr lang="en-US" sz="3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5779" name="Rectangle 4"/>
          <p:cNvSpPr>
            <a:spLocks noChangeArrowheads="1"/>
          </p:cNvSpPr>
          <p:nvPr/>
        </p:nvSpPr>
        <p:spPr bwMode="auto">
          <a:xfrm>
            <a:off x="-228600" y="1284288"/>
            <a:ext cx="6172200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r>
              <a:rPr lang="en-US" sz="2400"/>
              <a:t>Mandatory Orientation</a:t>
            </a:r>
          </a:p>
          <a:p>
            <a:pPr lvl="1"/>
            <a:endParaRPr lang="en-US" sz="2400"/>
          </a:p>
          <a:p>
            <a:pPr lvl="1"/>
            <a:r>
              <a:rPr lang="en-US" sz="2400"/>
              <a:t>Mandatory Advising Prior to Remediation</a:t>
            </a:r>
          </a:p>
          <a:p>
            <a:pPr lvl="1"/>
            <a:endParaRPr lang="en-US" sz="2400"/>
          </a:p>
          <a:p>
            <a:pPr lvl="1"/>
            <a:r>
              <a:rPr lang="en-US" sz="2400"/>
              <a:t>Financial Aid Priority Processing Dates</a:t>
            </a:r>
          </a:p>
          <a:p>
            <a:pPr lvl="1"/>
            <a:endParaRPr lang="en-US" sz="2400">
              <a:cs typeface="Arial" charset="0"/>
            </a:endParaRPr>
          </a:p>
          <a:p>
            <a:pPr lvl="1"/>
            <a:r>
              <a:rPr lang="en-US" sz="2400">
                <a:cs typeface="Arial" charset="0"/>
              </a:rPr>
              <a:t>Decreased Textbook Variance</a:t>
            </a:r>
          </a:p>
        </p:txBody>
      </p:sp>
      <p:pic>
        <p:nvPicPr>
          <p:cNvPr id="75780" name="Picture 8" descr="shp08015_026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1143000"/>
            <a:ext cx="2590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1" name="TextBox 6"/>
          <p:cNvSpPr txBox="1">
            <a:spLocks noChangeArrowheads="1"/>
          </p:cNvSpPr>
          <p:nvPr/>
        </p:nvSpPr>
        <p:spPr bwMode="auto">
          <a:xfrm>
            <a:off x="8686800" y="6488113"/>
            <a:ext cx="457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24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13"/>
          <p:cNvSpPr>
            <a:spLocks noChangeArrowheads="1"/>
          </p:cNvSpPr>
          <p:nvPr/>
        </p:nvSpPr>
        <p:spPr bwMode="auto">
          <a:xfrm>
            <a:off x="2133600" y="1371600"/>
            <a:ext cx="9144000" cy="68580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00"/>
              </a:buClr>
              <a:buFont typeface="Wingdings" pitchFamily="2" charset="2"/>
              <a:buChar char="§"/>
            </a:pP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57200"/>
            <a:ext cx="91440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000000"/>
              </a:buClr>
              <a:buFont typeface="Wingdings" pitchFamily="2" charset="2"/>
              <a:buNone/>
              <a:defRPr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More New Initiatives</a:t>
            </a:r>
            <a:endParaRPr lang="en-US" sz="3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7827" name="Rectangle 4"/>
          <p:cNvSpPr>
            <a:spLocks noChangeArrowheads="1"/>
          </p:cNvSpPr>
          <p:nvPr/>
        </p:nvSpPr>
        <p:spPr bwMode="auto">
          <a:xfrm>
            <a:off x="-228600" y="1284288"/>
            <a:ext cx="6172200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r>
              <a:rPr lang="en-US" sz="2400"/>
              <a:t>Accelerated Associate Degree Program</a:t>
            </a:r>
          </a:p>
          <a:p>
            <a:pPr lvl="1"/>
            <a:endParaRPr lang="en-US" sz="2400">
              <a:cs typeface="Arial" charset="0"/>
            </a:endParaRPr>
          </a:p>
          <a:p>
            <a:pPr lvl="1"/>
            <a:r>
              <a:rPr lang="en-US" sz="2400">
                <a:cs typeface="Arial" charset="0"/>
              </a:rPr>
              <a:t>Adult Degree Completion Program</a:t>
            </a:r>
          </a:p>
          <a:p>
            <a:pPr lvl="1"/>
            <a:endParaRPr lang="en-US" sz="2400">
              <a:cs typeface="Arial" charset="0"/>
            </a:endParaRPr>
          </a:p>
          <a:p>
            <a:pPr lvl="1"/>
            <a:r>
              <a:rPr lang="en-US" sz="2400">
                <a:cs typeface="Arial" charset="0"/>
              </a:rPr>
              <a:t>Manufacturing Institute Partnership</a:t>
            </a:r>
          </a:p>
          <a:p>
            <a:pPr lvl="1"/>
            <a:endParaRPr lang="en-US" sz="2400">
              <a:cs typeface="Arial" charset="0"/>
            </a:endParaRPr>
          </a:p>
          <a:p>
            <a:pPr lvl="1"/>
            <a:r>
              <a:rPr lang="en-US" sz="2400">
                <a:cs typeface="Arial" charset="0"/>
              </a:rPr>
              <a:t>Tennessee Completion Model</a:t>
            </a:r>
          </a:p>
        </p:txBody>
      </p:sp>
      <p:pic>
        <p:nvPicPr>
          <p:cNvPr id="77828" name="Picture 7" descr="shp08015_064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1066800"/>
            <a:ext cx="2971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29" name="TextBox 6"/>
          <p:cNvSpPr txBox="1">
            <a:spLocks noChangeArrowheads="1"/>
          </p:cNvSpPr>
          <p:nvPr/>
        </p:nvSpPr>
        <p:spPr bwMode="auto">
          <a:xfrm>
            <a:off x="8686800" y="6488113"/>
            <a:ext cx="457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25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3"/>
          <p:cNvSpPr>
            <a:spLocks noChangeArrowheads="1"/>
          </p:cNvSpPr>
          <p:nvPr/>
        </p:nvSpPr>
        <p:spPr bwMode="auto">
          <a:xfrm>
            <a:off x="2133600" y="1371600"/>
            <a:ext cx="9144000" cy="68580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00"/>
              </a:buClr>
              <a:buFont typeface="Wingdings" pitchFamily="2" charset="2"/>
              <a:buChar char="§"/>
            </a:pP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57200"/>
            <a:ext cx="91440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000000"/>
              </a:buClr>
              <a:buFont typeface="Wingdings" pitchFamily="2" charset="2"/>
              <a:buNone/>
              <a:defRPr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Support for our Students</a:t>
            </a:r>
            <a:endParaRPr lang="en-US" sz="3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-508000" y="1219200"/>
          <a:ext cx="9652000" cy="3505200"/>
        </p:xfrm>
        <a:graphic>
          <a:graphicData uri="http://schemas.openxmlformats.org/presentationml/2006/ole">
            <p:oleObj spid="_x0000_s1039" name="Worksheet" r:id="rId4" imgW="8582043" imgH="4714831" progId="Excel.Sheet.8">
              <p:embed/>
            </p:oleObj>
          </a:graphicData>
        </a:graphic>
      </p:graphicFrame>
      <p:sp>
        <p:nvSpPr>
          <p:cNvPr id="1029" name="TextBox 6"/>
          <p:cNvSpPr txBox="1">
            <a:spLocks noChangeArrowheads="1"/>
          </p:cNvSpPr>
          <p:nvPr/>
        </p:nvSpPr>
        <p:spPr bwMode="auto">
          <a:xfrm>
            <a:off x="304800" y="4800600"/>
            <a:ext cx="3505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sz="1400" b="1"/>
              <a:t>Appropriation Per FTE Student</a:t>
            </a:r>
          </a:p>
        </p:txBody>
      </p:sp>
      <p:sp>
        <p:nvSpPr>
          <p:cNvPr id="1030" name="TextBox 5"/>
          <p:cNvSpPr txBox="1">
            <a:spLocks noChangeArrowheads="1"/>
          </p:cNvSpPr>
          <p:nvPr/>
        </p:nvSpPr>
        <p:spPr bwMode="auto">
          <a:xfrm>
            <a:off x="8686800" y="6488113"/>
            <a:ext cx="457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26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13"/>
          <p:cNvSpPr>
            <a:spLocks noChangeArrowheads="1"/>
          </p:cNvSpPr>
          <p:nvPr/>
        </p:nvSpPr>
        <p:spPr bwMode="auto">
          <a:xfrm>
            <a:off x="2133600" y="1371600"/>
            <a:ext cx="9144000" cy="68580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00"/>
              </a:buClr>
              <a:buFont typeface="Wingdings" pitchFamily="2" charset="2"/>
              <a:buChar char="§"/>
            </a:pP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57200"/>
            <a:ext cx="91440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000000"/>
              </a:buClr>
              <a:buFont typeface="Wingdings" pitchFamily="2" charset="2"/>
              <a:buNone/>
              <a:defRPr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Support for our Students</a:t>
            </a:r>
            <a:endParaRPr lang="en-US" sz="3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2947" name="TextBox 6"/>
          <p:cNvSpPr txBox="1">
            <a:spLocks noChangeArrowheads="1"/>
          </p:cNvSpPr>
          <p:nvPr/>
        </p:nvSpPr>
        <p:spPr bwMode="auto">
          <a:xfrm>
            <a:off x="304800" y="4800600"/>
            <a:ext cx="3810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sz="1400" b="1"/>
              <a:t>Appropriation Per Ivy Tech FTE Student</a:t>
            </a:r>
          </a:p>
        </p:txBody>
      </p:sp>
      <p:graphicFrame>
        <p:nvGraphicFramePr>
          <p:cNvPr id="6" name="Chart 5"/>
          <p:cNvGraphicFramePr>
            <a:graphicFrameLocks noGrp="1"/>
          </p:cNvGraphicFramePr>
          <p:nvPr/>
        </p:nvGraphicFramePr>
        <p:xfrm>
          <a:off x="315515" y="1066801"/>
          <a:ext cx="8512969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2949" name="TextBox 7"/>
          <p:cNvSpPr txBox="1">
            <a:spLocks noChangeArrowheads="1"/>
          </p:cNvSpPr>
          <p:nvPr/>
        </p:nvSpPr>
        <p:spPr bwMode="auto">
          <a:xfrm>
            <a:off x="8686800" y="6488113"/>
            <a:ext cx="457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27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64"/>
          <p:cNvSpPr>
            <a:spLocks noChangeArrowheads="1"/>
          </p:cNvSpPr>
          <p:nvPr/>
        </p:nvSpPr>
        <p:spPr bwMode="auto">
          <a:xfrm>
            <a:off x="0" y="381000"/>
            <a:ext cx="9144000" cy="64770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4994" name="Rectangle 63"/>
          <p:cNvSpPr>
            <a:spLocks noChangeArrowheads="1"/>
          </p:cNvSpPr>
          <p:nvPr/>
        </p:nvSpPr>
        <p:spPr bwMode="auto">
          <a:xfrm>
            <a:off x="0" y="228600"/>
            <a:ext cx="76200" cy="76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08004" name="Text Box 76"/>
          <p:cNvSpPr txBox="1">
            <a:spLocks noChangeArrowheads="1"/>
          </p:cNvSpPr>
          <p:nvPr/>
        </p:nvSpPr>
        <p:spPr bwMode="auto">
          <a:xfrm>
            <a:off x="0" y="228600"/>
            <a:ext cx="89916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000000"/>
              </a:buClr>
              <a:buFont typeface="Wingdings" pitchFamily="2" charset="2"/>
              <a:buNone/>
              <a:defRPr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Reinvesting Savings into our Students</a:t>
            </a:r>
            <a:endParaRPr lang="en-US" sz="3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5701" name="Group 70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15546233"/>
              </p:ext>
            </p:extLst>
          </p:nvPr>
        </p:nvGraphicFramePr>
        <p:xfrm>
          <a:off x="152400" y="914400"/>
          <a:ext cx="8610600" cy="5568328"/>
        </p:xfrm>
        <a:graphic>
          <a:graphicData uri="http://schemas.openxmlformats.org/drawingml/2006/table">
            <a:tbl>
              <a:tblPr/>
              <a:tblGrid>
                <a:gridCol w="3810000"/>
                <a:gridCol w="861612"/>
                <a:gridCol w="934322"/>
                <a:gridCol w="1023466"/>
                <a:gridCol w="1060791"/>
                <a:gridCol w="920409"/>
              </a:tblGrid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B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Initiative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B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One Time Impact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B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FY2008 Impact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B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FY2009 Impact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B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FY2010 Impact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B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FY2011 Impact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1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B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B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B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B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B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B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B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Bookstore Outsourcing &amp; Privatization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B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 $     7,650,000 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B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B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 $          3,800,000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B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$            3,682,000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B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B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Single Source Advertising Agency 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B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 $        300,000      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B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B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B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B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B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Health Insurance- Self-Insurance-Claims Mgt-Plan Changes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B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B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B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 $          3,400,000 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B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$            1,600,000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B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B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PC Buy Consolidation with Dell &amp; Price Reductions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B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B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 $           325,000 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B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 $          1,035,610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B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$                 95,150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B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B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Bond Rating Increase from A+ to AA- (Present Value)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B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 $    2,638,000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B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B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B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B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B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Build America Bond Savings – PV (Elk/War/</a:t>
                      </a: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Sel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/</a:t>
                      </a: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Ind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) (Present Value)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B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 $    2,700,000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B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B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B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B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B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Property and Casualty Insurance Modification &amp; Re-negotiated Contract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B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B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B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 $             200,000 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B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 $              500,452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B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B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Central Indiana Food Service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B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B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B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 $               96,180 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B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B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B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Waste Disposal Contract Negotiations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B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B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B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 $               10,900 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B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 $                10,900 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B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B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Distance Ed Headsets and Cameras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B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$             9,700 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B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 $               9,700 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B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B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B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B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Energy (Gas) Audit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B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 $            9,699 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B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B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 $                 4,148 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B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B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B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HP PC Negotiation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B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 $          14,763 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B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B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B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B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B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Stateside Copier Consolidation - IKON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B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 $        100,000 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B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B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 $             100,000 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B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 $              400,000 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B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B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RCI Telecommunications Audit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B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 $          17,769 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B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B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 $                 4,500 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B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 $                48,090 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B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B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Oracle License Negotiation - Sunguard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B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 $        770,720 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B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B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B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B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B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Print Marketing Consolidation 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B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B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B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 $               75,000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B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 $                75,000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B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B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Phase 1 Financial Aid Commonization 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B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B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B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B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 $                50,000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B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B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Autodesk CAD Software License Negotiation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B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B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B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 $                 1,357 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B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 $                  6,786 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B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B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VOIP - Ft. Wayne BAFO Negotiation &amp; 3-G Interactive Intelligence 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B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B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B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B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 $              270,085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B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B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Marketing Postage Savings through Jackson Group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B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B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 $            29,071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B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 $             115,256 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B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 $              120,000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B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B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One Time Salary Freeze 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B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B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B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B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 $           7,000,000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B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B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Architecture A &amp; E Standards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B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B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B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 $             240,096   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B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 $              330,390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B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B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Network Equipment Consolidation – RCP- Brocade &amp; Cisco 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B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B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B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B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 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$              550,000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B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B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Furniture Standards and Buy Consolidation 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B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B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B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B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B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 $       1,000,000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B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Guaranteed Energy Savings Contract – Indianapolis 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B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 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$    7,300,000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B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B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B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B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B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Total Savings from Executed Initiatives 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B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 $  21,510,651 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B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 $          363,771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B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 $        9,083,047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B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 $       14,738,853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B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 $       1,000,000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B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B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B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B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B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B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B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B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B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B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B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B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5149" name="Slide Number Placeholder 6"/>
          <p:cNvSpPr txBox="1">
            <a:spLocks/>
          </p:cNvSpPr>
          <p:nvPr/>
        </p:nvSpPr>
        <p:spPr bwMode="auto">
          <a:xfrm>
            <a:off x="6858000" y="6492875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>
                <a:cs typeface="Arial" charset="0"/>
              </a:rPr>
              <a:t>28 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3"/>
          <p:cNvSpPr>
            <a:spLocks noChangeArrowheads="1"/>
          </p:cNvSpPr>
          <p:nvPr/>
        </p:nvSpPr>
        <p:spPr bwMode="auto">
          <a:xfrm>
            <a:off x="2133600" y="1371600"/>
            <a:ext cx="9144000" cy="68580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00"/>
              </a:buClr>
              <a:buFont typeface="Wingdings" pitchFamily="2" charset="2"/>
              <a:buChar char="§"/>
            </a:pP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64" y="457200"/>
            <a:ext cx="91440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000000"/>
              </a:buClr>
              <a:buFont typeface="Wingdings" pitchFamily="2" charset="2"/>
              <a:buNone/>
              <a:defRPr/>
            </a:pPr>
            <a:r>
              <a:rPr lang="en-US" sz="3600" b="1" dirty="0" smtClean="0"/>
              <a:t>Adults 18 – 34 Enrolled in College </a:t>
            </a:r>
            <a:endParaRPr lang="en-US" sz="3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2771" name="TextBox 5"/>
          <p:cNvSpPr txBox="1">
            <a:spLocks noChangeArrowheads="1"/>
          </p:cNvSpPr>
          <p:nvPr/>
        </p:nvSpPr>
        <p:spPr bwMode="auto">
          <a:xfrm>
            <a:off x="8839200" y="6488113"/>
            <a:ext cx="228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3</a:t>
            </a: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="" xmlns:p14="http://schemas.microsoft.com/office/powerpoint/2010/main" val="2245164813"/>
              </p:ext>
            </p:extLst>
          </p:nvPr>
        </p:nvGraphicFramePr>
        <p:xfrm>
          <a:off x="1545364" y="12192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609600"/>
            <a:ext cx="8077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          Savings (Millions) </a:t>
            </a:r>
          </a:p>
          <a:p>
            <a:endParaRPr lang="en-US" sz="4800" dirty="0" smtClean="0"/>
          </a:p>
          <a:p>
            <a:r>
              <a:rPr lang="en-US" sz="4800" dirty="0" smtClean="0"/>
              <a:t>Annual = $25.2 </a:t>
            </a:r>
          </a:p>
          <a:p>
            <a:endParaRPr lang="en-US" sz="4800" dirty="0" smtClean="0"/>
          </a:p>
          <a:p>
            <a:r>
              <a:rPr lang="en-US" sz="4800" dirty="0" smtClean="0"/>
              <a:t>One Time = $21.5 </a:t>
            </a:r>
            <a:endParaRPr lang="en-US" sz="4800" dirty="0"/>
          </a:p>
        </p:txBody>
      </p:sp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8686800" y="6488113"/>
            <a:ext cx="457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29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84202140"/>
      </p:ext>
    </p:extLst>
  </p:cSld>
  <p:clrMapOvr>
    <a:masterClrMapping/>
  </p:clrMapOvr>
  <p:transition>
    <p:strips dir="l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13"/>
          <p:cNvSpPr>
            <a:spLocks noChangeArrowheads="1"/>
          </p:cNvSpPr>
          <p:nvPr/>
        </p:nvSpPr>
        <p:spPr bwMode="auto">
          <a:xfrm>
            <a:off x="2133600" y="1371600"/>
            <a:ext cx="9144000" cy="68580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00"/>
              </a:buClr>
              <a:buFont typeface="Wingdings" pitchFamily="2" charset="2"/>
              <a:buChar char="§"/>
            </a:pP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57200"/>
            <a:ext cx="91440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000000"/>
              </a:buClr>
              <a:buFont typeface="Wingdings" pitchFamily="2" charset="2"/>
              <a:buNone/>
              <a:defRPr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Unfunded Formula Based Submission</a:t>
            </a:r>
            <a:endParaRPr lang="en-US" sz="3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6019" name="Rectangle 4"/>
          <p:cNvSpPr>
            <a:spLocks noChangeArrowheads="1"/>
          </p:cNvSpPr>
          <p:nvPr/>
        </p:nvSpPr>
        <p:spPr bwMode="auto">
          <a:xfrm>
            <a:off x="-457200" y="1066800"/>
            <a:ext cx="9601200" cy="827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r>
              <a:rPr lang="en-US" sz="2800">
                <a:cs typeface="Arial" charset="0"/>
              </a:rPr>
              <a:t>2009-2011 biennium performance formula funding should have resulted in $</a:t>
            </a:r>
            <a:r>
              <a:rPr lang="en-US" sz="2800" b="1">
                <a:cs typeface="Arial" charset="0"/>
              </a:rPr>
              <a:t>47,000,000</a:t>
            </a:r>
            <a:r>
              <a:rPr lang="en-US" sz="2800">
                <a:cs typeface="Arial" charset="0"/>
              </a:rPr>
              <a:t> more for Ivy Tech Community College.</a:t>
            </a:r>
          </a:p>
          <a:p>
            <a:pPr lvl="1"/>
            <a:endParaRPr lang="en-US" sz="2800">
              <a:cs typeface="Arial" charset="0"/>
            </a:endParaRPr>
          </a:p>
          <a:p>
            <a:pPr lvl="1"/>
            <a:r>
              <a:rPr lang="en-US" sz="2800">
                <a:cs typeface="Arial" charset="0"/>
              </a:rPr>
              <a:t>Serving over </a:t>
            </a:r>
            <a:r>
              <a:rPr lang="en-US" sz="2800" b="1">
                <a:cs typeface="Arial" charset="0"/>
              </a:rPr>
              <a:t>165,000</a:t>
            </a:r>
            <a:r>
              <a:rPr lang="en-US" sz="2800">
                <a:cs typeface="Arial" charset="0"/>
              </a:rPr>
              <a:t> </a:t>
            </a:r>
            <a:r>
              <a:rPr lang="en-US" sz="2800"/>
              <a:t>students yet we are operating with a funding model of just 120,000 students. </a:t>
            </a:r>
          </a:p>
          <a:p>
            <a:pPr lvl="1">
              <a:buFontTx/>
              <a:buChar char="-"/>
            </a:pPr>
            <a:endParaRPr lang="en-US" sz="2800">
              <a:cs typeface="Arial" charset="0"/>
            </a:endParaRPr>
          </a:p>
          <a:p>
            <a:pPr lvl="1"/>
            <a:r>
              <a:rPr lang="en-US" sz="2800">
                <a:cs typeface="Arial" charset="0"/>
              </a:rPr>
              <a:t>Depending on funding for 2011-2013 Ivy Tech may be short </a:t>
            </a:r>
            <a:r>
              <a:rPr lang="en-US" sz="2800" b="1">
                <a:cs typeface="Arial" charset="0"/>
              </a:rPr>
              <a:t>$150,000,000 </a:t>
            </a:r>
            <a:r>
              <a:rPr lang="en-US" sz="2800">
                <a:cs typeface="Arial" charset="0"/>
              </a:rPr>
              <a:t>in performance funding over the last two biennia.</a:t>
            </a:r>
          </a:p>
          <a:p>
            <a:pPr lvl="1"/>
            <a:endParaRPr lang="en-US" sz="2800">
              <a:cs typeface="Arial" charset="0"/>
            </a:endParaRPr>
          </a:p>
          <a:p>
            <a:pPr lvl="1"/>
            <a:endParaRPr lang="en-US" sz="2800">
              <a:cs typeface="Arial" charset="0"/>
            </a:endParaRPr>
          </a:p>
          <a:p>
            <a:pPr lvl="1"/>
            <a:endParaRPr lang="en-US" sz="2800">
              <a:cs typeface="Arial" charset="0"/>
            </a:endParaRPr>
          </a:p>
          <a:p>
            <a:pPr lvl="1"/>
            <a:endParaRPr lang="en-US" sz="2800">
              <a:cs typeface="Arial" charset="0"/>
            </a:endParaRPr>
          </a:p>
          <a:p>
            <a:pPr lvl="1"/>
            <a:endParaRPr lang="en-US" sz="2800">
              <a:cs typeface="Arial" charset="0"/>
            </a:endParaRPr>
          </a:p>
          <a:p>
            <a:pPr lvl="1"/>
            <a:endParaRPr lang="en-US" sz="2800">
              <a:cs typeface="Arial" charset="0"/>
            </a:endParaRPr>
          </a:p>
          <a:p>
            <a:pPr lvl="1"/>
            <a:endParaRPr lang="en-US" sz="2800">
              <a:cs typeface="Arial" charset="0"/>
            </a:endParaRPr>
          </a:p>
          <a:p>
            <a:pPr lvl="1"/>
            <a:endParaRPr lang="en-US" sz="2800">
              <a:cs typeface="Arial" charset="0"/>
            </a:endParaRPr>
          </a:p>
          <a:p>
            <a:pPr lvl="1"/>
            <a:endParaRPr lang="en-US" sz="2800">
              <a:cs typeface="Arial" charset="0"/>
            </a:endParaRPr>
          </a:p>
        </p:txBody>
      </p:sp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-457200" y="3352800"/>
            <a:ext cx="9601200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endParaRPr lang="en-US">
              <a:cs typeface="Arial" charset="0"/>
            </a:endParaRPr>
          </a:p>
          <a:p>
            <a:pPr lvl="1"/>
            <a:endParaRPr lang="en-US">
              <a:cs typeface="Arial" charset="0"/>
            </a:endParaRPr>
          </a:p>
          <a:p>
            <a:pPr lvl="1"/>
            <a:endParaRPr lang="en-US">
              <a:cs typeface="Arial" charset="0"/>
            </a:endParaRPr>
          </a:p>
          <a:p>
            <a:pPr lvl="1"/>
            <a:endParaRPr lang="en-US">
              <a:cs typeface="Arial" charset="0"/>
            </a:endParaRPr>
          </a:p>
          <a:p>
            <a:pPr lvl="1"/>
            <a:endParaRPr lang="en-US">
              <a:cs typeface="Arial" charset="0"/>
            </a:endParaRPr>
          </a:p>
          <a:p>
            <a:pPr lvl="1"/>
            <a:endParaRPr lang="en-US">
              <a:cs typeface="Arial" charset="0"/>
            </a:endParaRPr>
          </a:p>
          <a:p>
            <a:pPr lvl="1"/>
            <a:endParaRPr lang="en-US">
              <a:cs typeface="Arial" charset="0"/>
            </a:endParaRPr>
          </a:p>
          <a:p>
            <a:pPr lvl="1"/>
            <a:endParaRPr lang="en-US">
              <a:cs typeface="Arial" charset="0"/>
            </a:endParaRPr>
          </a:p>
          <a:p>
            <a:pPr lvl="1"/>
            <a:endParaRPr lang="en-US">
              <a:cs typeface="Arial" charset="0"/>
            </a:endParaRPr>
          </a:p>
        </p:txBody>
      </p:sp>
      <p:sp>
        <p:nvSpPr>
          <p:cNvPr id="86021" name="TextBox 5"/>
          <p:cNvSpPr txBox="1">
            <a:spLocks noChangeArrowheads="1"/>
          </p:cNvSpPr>
          <p:nvPr/>
        </p:nvSpPr>
        <p:spPr bwMode="auto">
          <a:xfrm>
            <a:off x="8686800" y="6488113"/>
            <a:ext cx="457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30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13"/>
          <p:cNvSpPr>
            <a:spLocks noChangeArrowheads="1"/>
          </p:cNvSpPr>
          <p:nvPr/>
        </p:nvSpPr>
        <p:spPr bwMode="auto">
          <a:xfrm>
            <a:off x="2133600" y="1371600"/>
            <a:ext cx="9144000" cy="68580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00"/>
              </a:buClr>
              <a:buFont typeface="Wingdings" pitchFamily="2" charset="2"/>
              <a:buChar char="§"/>
            </a:pP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57200"/>
            <a:ext cx="91440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000000"/>
              </a:buClr>
              <a:buFont typeface="Wingdings" pitchFamily="2" charset="2"/>
              <a:buNone/>
              <a:defRPr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Submission Based on CHE Formula</a:t>
            </a:r>
            <a:endParaRPr lang="en-US" sz="3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8067" name="Rectangle 4"/>
          <p:cNvSpPr>
            <a:spLocks noChangeArrowheads="1"/>
          </p:cNvSpPr>
          <p:nvPr/>
        </p:nvSpPr>
        <p:spPr bwMode="auto">
          <a:xfrm>
            <a:off x="-457200" y="1139825"/>
            <a:ext cx="9601200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r>
              <a:rPr lang="en-US" u="sng">
                <a:cs typeface="Arial" charset="0"/>
              </a:rPr>
              <a:t>Formula Basis				2011-12		2012-13</a:t>
            </a:r>
          </a:p>
          <a:p>
            <a:pPr lvl="1"/>
            <a:r>
              <a:rPr lang="en-US">
                <a:cs typeface="Arial" charset="0"/>
              </a:rPr>
              <a:t>Successfully Completed Credit Hours		$55,417,450	--</a:t>
            </a:r>
          </a:p>
          <a:p>
            <a:pPr lvl="1"/>
            <a:r>
              <a:rPr lang="en-US">
                <a:cs typeface="Arial" charset="0"/>
              </a:rPr>
              <a:t>Dual Credit Completed Credit Hours		$5,484,944	--</a:t>
            </a:r>
          </a:p>
          <a:p>
            <a:pPr lvl="1"/>
            <a:r>
              <a:rPr lang="en-US">
                <a:cs typeface="Arial" charset="0"/>
              </a:rPr>
              <a:t>Change in Degrees				$4,368,000	--</a:t>
            </a:r>
          </a:p>
          <a:p>
            <a:pPr lvl="1"/>
            <a:r>
              <a:rPr lang="en-US">
                <a:cs typeface="Arial" charset="0"/>
              </a:rPr>
              <a:t>Low Income Degrees				$832,000	--</a:t>
            </a:r>
          </a:p>
          <a:p>
            <a:pPr lvl="1"/>
            <a:endParaRPr lang="en-US">
              <a:cs typeface="Arial" charset="0"/>
            </a:endParaRPr>
          </a:p>
          <a:p>
            <a:pPr lvl="1"/>
            <a:endParaRPr lang="en-US">
              <a:cs typeface="Arial" charset="0"/>
            </a:endParaRPr>
          </a:p>
          <a:p>
            <a:pPr lvl="1"/>
            <a:endParaRPr lang="en-US">
              <a:cs typeface="Arial" charset="0"/>
            </a:endParaRPr>
          </a:p>
          <a:p>
            <a:pPr lvl="1"/>
            <a:endParaRPr lang="en-US">
              <a:cs typeface="Arial" charset="0"/>
            </a:endParaRPr>
          </a:p>
          <a:p>
            <a:pPr lvl="1"/>
            <a:endParaRPr lang="en-US">
              <a:cs typeface="Arial" charset="0"/>
            </a:endParaRPr>
          </a:p>
          <a:p>
            <a:pPr lvl="1"/>
            <a:endParaRPr lang="en-US">
              <a:cs typeface="Arial" charset="0"/>
            </a:endParaRPr>
          </a:p>
          <a:p>
            <a:pPr lvl="1"/>
            <a:endParaRPr lang="en-US">
              <a:cs typeface="Arial" charset="0"/>
            </a:endParaRPr>
          </a:p>
          <a:p>
            <a:pPr lvl="1"/>
            <a:endParaRPr lang="en-US">
              <a:cs typeface="Arial" charset="0"/>
            </a:endParaRPr>
          </a:p>
          <a:p>
            <a:pPr lvl="1"/>
            <a:endParaRPr lang="en-US"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706688"/>
            <a:ext cx="91440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000000"/>
              </a:buClr>
              <a:buFont typeface="Wingdings" pitchFamily="2" charset="2"/>
              <a:buNone/>
              <a:defRPr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Capital Request</a:t>
            </a:r>
            <a:endParaRPr lang="en-US" sz="3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8069" name="Rectangle 4"/>
          <p:cNvSpPr>
            <a:spLocks noChangeArrowheads="1"/>
          </p:cNvSpPr>
          <p:nvPr/>
        </p:nvSpPr>
        <p:spPr bwMode="auto">
          <a:xfrm>
            <a:off x="-457200" y="3352800"/>
            <a:ext cx="9601200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r>
              <a:rPr lang="en-US">
                <a:cs typeface="Arial" charset="0"/>
              </a:rPr>
              <a:t>Muncie New Construction			$35,000,000</a:t>
            </a:r>
          </a:p>
          <a:p>
            <a:pPr lvl="1"/>
            <a:r>
              <a:rPr lang="en-US">
                <a:cs typeface="Arial" charset="0"/>
              </a:rPr>
              <a:t>Lafayette New Construction			$25,000,000</a:t>
            </a:r>
          </a:p>
          <a:p>
            <a:pPr lvl="1"/>
            <a:r>
              <a:rPr lang="en-US">
                <a:cs typeface="Arial" charset="0"/>
              </a:rPr>
              <a:t>South Bend New Construction			$25,000,000</a:t>
            </a:r>
          </a:p>
          <a:p>
            <a:pPr lvl="1"/>
            <a:r>
              <a:rPr lang="en-US">
                <a:cs typeface="Arial" charset="0"/>
              </a:rPr>
              <a:t>Ft. Wayne New Construction			$25,000,000</a:t>
            </a:r>
          </a:p>
          <a:p>
            <a:pPr lvl="1"/>
            <a:r>
              <a:rPr lang="en-US">
                <a:cs typeface="Arial" charset="0"/>
              </a:rPr>
              <a:t>Columbus New Construction			$30,000,000</a:t>
            </a:r>
          </a:p>
          <a:p>
            <a:pPr lvl="1"/>
            <a:endParaRPr lang="en-US">
              <a:cs typeface="Arial" charset="0"/>
            </a:endParaRPr>
          </a:p>
          <a:p>
            <a:pPr lvl="1"/>
            <a:endParaRPr lang="en-US">
              <a:cs typeface="Arial" charset="0"/>
            </a:endParaRPr>
          </a:p>
          <a:p>
            <a:pPr lvl="1"/>
            <a:endParaRPr lang="en-US">
              <a:cs typeface="Arial" charset="0"/>
            </a:endParaRPr>
          </a:p>
          <a:p>
            <a:pPr lvl="1"/>
            <a:endParaRPr lang="en-US">
              <a:cs typeface="Arial" charset="0"/>
            </a:endParaRPr>
          </a:p>
          <a:p>
            <a:pPr lvl="1"/>
            <a:endParaRPr lang="en-US">
              <a:cs typeface="Arial" charset="0"/>
            </a:endParaRPr>
          </a:p>
          <a:p>
            <a:pPr lvl="1"/>
            <a:endParaRPr lang="en-US">
              <a:cs typeface="Arial" charset="0"/>
            </a:endParaRPr>
          </a:p>
          <a:p>
            <a:pPr lvl="1"/>
            <a:endParaRPr lang="en-US">
              <a:cs typeface="Arial" charset="0"/>
            </a:endParaRPr>
          </a:p>
          <a:p>
            <a:pPr lvl="1"/>
            <a:endParaRPr lang="en-US">
              <a:cs typeface="Arial" charset="0"/>
            </a:endParaRPr>
          </a:p>
          <a:p>
            <a:pPr lvl="1"/>
            <a:endParaRPr lang="en-US">
              <a:cs typeface="Arial" charset="0"/>
            </a:endParaRPr>
          </a:p>
        </p:txBody>
      </p:sp>
      <p:sp>
        <p:nvSpPr>
          <p:cNvPr id="88070" name="TextBox 7"/>
          <p:cNvSpPr txBox="1">
            <a:spLocks noChangeArrowheads="1"/>
          </p:cNvSpPr>
          <p:nvPr/>
        </p:nvSpPr>
        <p:spPr bwMode="auto">
          <a:xfrm>
            <a:off x="8686800" y="6488113"/>
            <a:ext cx="457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31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7" name="Rectangle 13"/>
          <p:cNvSpPr>
            <a:spLocks noChangeArrowheads="1"/>
          </p:cNvSpPr>
          <p:nvPr/>
        </p:nvSpPr>
        <p:spPr bwMode="auto">
          <a:xfrm>
            <a:off x="2133600" y="1371600"/>
            <a:ext cx="9144000" cy="68580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00"/>
              </a:buClr>
              <a:buFont typeface="Wingdings" pitchFamily="2" charset="2"/>
              <a:buChar char="§"/>
            </a:pP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57200"/>
            <a:ext cx="91440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000000"/>
              </a:buClr>
              <a:buFont typeface="Wingdings" pitchFamily="2" charset="2"/>
              <a:buNone/>
              <a:defRPr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Debt Service</a:t>
            </a:r>
            <a:endParaRPr lang="en-US" sz="3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0119" name="Rectangle 4"/>
          <p:cNvSpPr>
            <a:spLocks noChangeArrowheads="1"/>
          </p:cNvSpPr>
          <p:nvPr/>
        </p:nvSpPr>
        <p:spPr bwMode="auto">
          <a:xfrm>
            <a:off x="-457200" y="3352800"/>
            <a:ext cx="9601200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endParaRPr lang="en-US">
              <a:cs typeface="Arial" charset="0"/>
            </a:endParaRPr>
          </a:p>
          <a:p>
            <a:pPr lvl="1"/>
            <a:endParaRPr lang="en-US">
              <a:cs typeface="Arial" charset="0"/>
            </a:endParaRPr>
          </a:p>
          <a:p>
            <a:pPr lvl="1"/>
            <a:endParaRPr lang="en-US">
              <a:cs typeface="Arial" charset="0"/>
            </a:endParaRPr>
          </a:p>
          <a:p>
            <a:pPr lvl="1"/>
            <a:endParaRPr lang="en-US">
              <a:cs typeface="Arial" charset="0"/>
            </a:endParaRPr>
          </a:p>
          <a:p>
            <a:pPr lvl="1"/>
            <a:endParaRPr lang="en-US">
              <a:cs typeface="Arial" charset="0"/>
            </a:endParaRPr>
          </a:p>
          <a:p>
            <a:pPr lvl="1"/>
            <a:endParaRPr lang="en-US">
              <a:cs typeface="Arial" charset="0"/>
            </a:endParaRPr>
          </a:p>
          <a:p>
            <a:pPr lvl="1"/>
            <a:endParaRPr lang="en-US">
              <a:cs typeface="Arial" charset="0"/>
            </a:endParaRPr>
          </a:p>
          <a:p>
            <a:pPr lvl="1"/>
            <a:endParaRPr lang="en-US">
              <a:cs typeface="Arial" charset="0"/>
            </a:endParaRPr>
          </a:p>
          <a:p>
            <a:pPr lvl="1"/>
            <a:endParaRPr lang="en-US">
              <a:cs typeface="Arial" charset="0"/>
            </a:endParaRPr>
          </a:p>
        </p:txBody>
      </p:sp>
      <p:graphicFrame>
        <p:nvGraphicFramePr>
          <p:cNvPr id="90116" name="Chart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784685128"/>
              </p:ext>
            </p:extLst>
          </p:nvPr>
        </p:nvGraphicFramePr>
        <p:xfrm>
          <a:off x="335422" y="1126814"/>
          <a:ext cx="8610600" cy="3810000"/>
        </p:xfrm>
        <a:graphic>
          <a:graphicData uri="http://schemas.openxmlformats.org/presentationml/2006/ole">
            <p:oleObj spid="_x0000_s90129" r:id="rId4" imgW="8608298" imgH="3810330" progId="Excel.Sheet.8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0" y="5029200"/>
            <a:ext cx="91440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000000"/>
              </a:buClr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Costs Per Estimated FTE Student</a:t>
            </a:r>
            <a:endParaRPr lang="en-US" sz="2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0121" name="TextBox 6"/>
          <p:cNvSpPr txBox="1">
            <a:spLocks noChangeArrowheads="1"/>
          </p:cNvSpPr>
          <p:nvPr/>
        </p:nvSpPr>
        <p:spPr bwMode="auto">
          <a:xfrm>
            <a:off x="8686800" y="6488113"/>
            <a:ext cx="457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32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81684" y="1274748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$1,236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598633" y="12954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$1,234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581400" y="1668019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$1,058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775675" y="2136722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$854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800458" y="2516736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$647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48030" y="2701402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$549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914830" y="3168134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$377</a:t>
            </a:r>
            <a:endParaRPr lang="en-US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3"/>
          <p:cNvSpPr>
            <a:spLocks noChangeArrowheads="1"/>
          </p:cNvSpPr>
          <p:nvPr/>
        </p:nvSpPr>
        <p:spPr bwMode="auto">
          <a:xfrm>
            <a:off x="2133600" y="1371600"/>
            <a:ext cx="9144000" cy="68580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00"/>
              </a:buClr>
              <a:buFont typeface="Wingdings" pitchFamily="2" charset="2"/>
              <a:buChar char="§"/>
            </a:pP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52400" y="533400"/>
            <a:ext cx="5105400" cy="3810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6000" dirty="0">
                <a:solidFill>
                  <a:srgbClr val="FF0000"/>
                </a:solidFill>
              </a:rPr>
              <a:t/>
            </a:r>
            <a:br>
              <a:rPr lang="en-US" sz="6000" dirty="0">
                <a:solidFill>
                  <a:srgbClr val="FF0000"/>
                </a:solidFill>
              </a:rPr>
            </a:br>
            <a:r>
              <a:rPr lang="en-US" sz="6000" dirty="0"/>
              <a:t>73% of our students are working adults</a:t>
            </a:r>
            <a:endParaRPr lang="en-US" sz="6000" b="1" kern="0" dirty="0">
              <a:latin typeface="+mj-lt"/>
              <a:ea typeface="ＭＳ Ｐゴシック" pitchFamily="-108" charset="-128"/>
              <a:cs typeface="ＭＳ Ｐゴシック" pitchFamily="-108" charset="-128"/>
            </a:endParaRPr>
          </a:p>
        </p:txBody>
      </p:sp>
      <p:pic>
        <p:nvPicPr>
          <p:cNvPr id="55299" name="Picture 4" descr="shp08015_1409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381000"/>
            <a:ext cx="3581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0" name="TextBox 5"/>
          <p:cNvSpPr txBox="1">
            <a:spLocks noChangeArrowheads="1"/>
          </p:cNvSpPr>
          <p:nvPr/>
        </p:nvSpPr>
        <p:spPr bwMode="auto">
          <a:xfrm>
            <a:off x="8686800" y="6488113"/>
            <a:ext cx="457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14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3"/>
          <p:cNvSpPr>
            <a:spLocks noChangeArrowheads="1"/>
          </p:cNvSpPr>
          <p:nvPr/>
        </p:nvSpPr>
        <p:spPr bwMode="auto">
          <a:xfrm>
            <a:off x="2133600" y="1371600"/>
            <a:ext cx="9144000" cy="68580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00"/>
              </a:buClr>
              <a:buFont typeface="Wingdings" pitchFamily="2" charset="2"/>
              <a:buChar char="§"/>
            </a:pP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0" y="457200"/>
            <a:ext cx="5943600" cy="3810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6000" dirty="0">
                <a:latin typeface="Arial" pitchFamily="34" charset="0"/>
                <a:cs typeface="Arial" pitchFamily="34" charset="0"/>
              </a:rPr>
              <a:t>Average Income</a:t>
            </a:r>
          </a:p>
          <a:p>
            <a:pPr algn="ctr" eaLnBrk="0" hangingPunct="0">
              <a:defRPr/>
            </a:pPr>
            <a:r>
              <a:rPr lang="en-US" sz="6000" kern="0" dirty="0">
                <a:latin typeface="Arial" pitchFamily="34" charset="0"/>
                <a:ea typeface="ＭＳ Ｐゴシック" pitchFamily="-108" charset="-128"/>
                <a:cs typeface="Arial" pitchFamily="34" charset="0"/>
              </a:rPr>
              <a:t>$25,073</a:t>
            </a:r>
          </a:p>
          <a:p>
            <a:pPr algn="ctr" eaLnBrk="0" hangingPunct="0">
              <a:defRPr/>
            </a:pPr>
            <a:endParaRPr lang="en-US" sz="6000" kern="0" dirty="0">
              <a:latin typeface="Arial" pitchFamily="34" charset="0"/>
              <a:ea typeface="ＭＳ Ｐゴシック" pitchFamily="-108" charset="-128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n-US" sz="6000" kern="0" dirty="0">
                <a:latin typeface="Arial" pitchFamily="34" charset="0"/>
                <a:ea typeface="ＭＳ Ｐゴシック" pitchFamily="-108" charset="-128"/>
                <a:cs typeface="Arial" pitchFamily="34" charset="0"/>
              </a:rPr>
              <a:t>Median Income</a:t>
            </a:r>
          </a:p>
          <a:p>
            <a:pPr algn="ctr" eaLnBrk="0" hangingPunct="0">
              <a:defRPr/>
            </a:pPr>
            <a:r>
              <a:rPr lang="en-US" sz="6000" kern="0" dirty="0">
                <a:latin typeface="Arial" pitchFamily="34" charset="0"/>
                <a:ea typeface="ＭＳ Ｐゴシック" pitchFamily="-108" charset="-128"/>
                <a:cs typeface="Arial" pitchFamily="34" charset="0"/>
              </a:rPr>
              <a:t>$19,103</a:t>
            </a:r>
          </a:p>
        </p:txBody>
      </p:sp>
      <p:pic>
        <p:nvPicPr>
          <p:cNvPr id="57347" name="Picture 4" descr="104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457200"/>
            <a:ext cx="3352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8" name="TextBox 5"/>
          <p:cNvSpPr txBox="1">
            <a:spLocks noChangeArrowheads="1"/>
          </p:cNvSpPr>
          <p:nvPr/>
        </p:nvSpPr>
        <p:spPr bwMode="auto">
          <a:xfrm>
            <a:off x="8686800" y="6488113"/>
            <a:ext cx="457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15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E:\White House pics\DSC006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42805112"/>
      </p:ext>
    </p:extLst>
  </p:cSld>
  <p:clrMapOvr>
    <a:masterClrMapping/>
  </p:clrMapOvr>
  <p:transition>
    <p:strips dir="l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White House pics\DSC006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2400"/>
            <a:ext cx="5334000" cy="66863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67127471"/>
      </p:ext>
    </p:extLst>
  </p:cSld>
  <p:clrMapOvr>
    <a:masterClrMapping/>
  </p:clrMapOvr>
  <p:transition>
    <p:strips dir="l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E:\White House pics\DSC006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65345382"/>
      </p:ext>
    </p:extLst>
  </p:cSld>
  <p:clrMapOvr>
    <a:masterClrMapping/>
  </p:clrMapOvr>
  <p:transition>
    <p:strips dir="ld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E:\White House pics\DSC0069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55141598"/>
      </p:ext>
    </p:extLst>
  </p:cSld>
  <p:clrMapOvr>
    <a:masterClrMapping/>
  </p:clrMapOvr>
  <p:transition>
    <p:strips dir="l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3"/>
          <p:cNvSpPr>
            <a:spLocks noChangeArrowheads="1"/>
          </p:cNvSpPr>
          <p:nvPr/>
        </p:nvSpPr>
        <p:spPr bwMode="auto">
          <a:xfrm>
            <a:off x="2133600" y="1371600"/>
            <a:ext cx="9144000" cy="68580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00"/>
              </a:buClr>
              <a:buFont typeface="Wingdings" pitchFamily="2" charset="2"/>
              <a:buChar char="§"/>
            </a:pP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57200"/>
            <a:ext cx="9448800" cy="1311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000000"/>
              </a:buClr>
              <a:buFont typeface="Wingdings" pitchFamily="2" charset="2"/>
              <a:buNone/>
              <a:defRPr/>
            </a:pPr>
            <a:r>
              <a:rPr lang="en-US" sz="3600" b="1" dirty="0"/>
              <a:t>Lumina’s Big Goal</a:t>
            </a:r>
          </a:p>
          <a:p>
            <a:pPr>
              <a:spcBef>
                <a:spcPct val="20000"/>
              </a:spcBef>
              <a:buClr>
                <a:srgbClr val="000000"/>
              </a:buClr>
              <a:buFont typeface="Wingdings" pitchFamily="2" charset="2"/>
              <a:buNone/>
              <a:defRPr/>
            </a:pPr>
            <a:r>
              <a:rPr lang="en-US" sz="3400" b="1" dirty="0" smtClean="0"/>
              <a:t>6,454+ Graduates / Per </a:t>
            </a:r>
            <a:r>
              <a:rPr lang="en-US" sz="3400" b="1" dirty="0"/>
              <a:t>Year </a:t>
            </a:r>
            <a:endParaRPr lang="en-US" sz="3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6867" name="Rectangle 4"/>
          <p:cNvSpPr>
            <a:spLocks noChangeArrowheads="1"/>
          </p:cNvSpPr>
          <p:nvPr/>
        </p:nvSpPr>
        <p:spPr bwMode="auto">
          <a:xfrm>
            <a:off x="-228600" y="1828800"/>
            <a:ext cx="69342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r>
              <a:rPr lang="en-US" sz="3200" dirty="0"/>
              <a:t>If Ivy Tech produces:</a:t>
            </a:r>
          </a:p>
          <a:p>
            <a:pPr lvl="1"/>
            <a:endParaRPr lang="en-US" sz="3200" dirty="0"/>
          </a:p>
          <a:p>
            <a:pPr lvl="1">
              <a:buFontTx/>
              <a:buChar char="-"/>
            </a:pPr>
            <a:r>
              <a:rPr lang="en-US" sz="3200" dirty="0">
                <a:cs typeface="Arial" charset="0"/>
              </a:rPr>
              <a:t> 75 percent = </a:t>
            </a:r>
            <a:r>
              <a:rPr lang="en-US" sz="3200" dirty="0" smtClean="0">
                <a:cs typeface="Arial" charset="0"/>
              </a:rPr>
              <a:t>4,840+</a:t>
            </a:r>
            <a:endParaRPr lang="en-US" sz="3200" dirty="0">
              <a:cs typeface="Arial" charset="0"/>
            </a:endParaRPr>
          </a:p>
          <a:p>
            <a:pPr lvl="1">
              <a:buFontTx/>
              <a:buChar char="-"/>
            </a:pPr>
            <a:r>
              <a:rPr lang="en-US" sz="3200" dirty="0">
                <a:cs typeface="Arial" charset="0"/>
              </a:rPr>
              <a:t> 50 percent = </a:t>
            </a:r>
            <a:r>
              <a:rPr lang="en-US" sz="3200" dirty="0" smtClean="0">
                <a:cs typeface="Arial" charset="0"/>
              </a:rPr>
              <a:t>3,227+</a:t>
            </a:r>
            <a:endParaRPr lang="en-US" sz="3200" dirty="0">
              <a:cs typeface="Arial" charset="0"/>
            </a:endParaRPr>
          </a:p>
          <a:p>
            <a:pPr lvl="1"/>
            <a:endParaRPr lang="en-US" sz="3200" dirty="0">
              <a:cs typeface="Arial" charset="0"/>
            </a:endParaRPr>
          </a:p>
          <a:p>
            <a:pPr lvl="1">
              <a:buFontTx/>
              <a:buChar char="-"/>
            </a:pPr>
            <a:r>
              <a:rPr lang="en-US" sz="3200" dirty="0">
                <a:cs typeface="Arial" charset="0"/>
              </a:rPr>
              <a:t> 25 percent = </a:t>
            </a:r>
            <a:r>
              <a:rPr lang="en-US" sz="3200" dirty="0" smtClean="0">
                <a:cs typeface="Arial" charset="0"/>
              </a:rPr>
              <a:t>1,613+</a:t>
            </a:r>
            <a:endParaRPr lang="en-US" sz="3200" dirty="0">
              <a:cs typeface="Arial" charset="0"/>
            </a:endParaRPr>
          </a:p>
        </p:txBody>
      </p:sp>
      <p:pic>
        <p:nvPicPr>
          <p:cNvPr id="36868" name="Picture 6" descr="shp10034_059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685800"/>
            <a:ext cx="2362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9" name="TextBox 5"/>
          <p:cNvSpPr txBox="1">
            <a:spLocks noChangeArrowheads="1"/>
          </p:cNvSpPr>
          <p:nvPr/>
        </p:nvSpPr>
        <p:spPr bwMode="auto">
          <a:xfrm>
            <a:off x="8839200" y="6488113"/>
            <a:ext cx="228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5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E:\White House pics\DSC0069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17686856"/>
      </p:ext>
    </p:extLst>
  </p:cSld>
  <p:clrMapOvr>
    <a:masterClrMapping/>
  </p:clrMapOvr>
  <p:transition>
    <p:strips dir="ld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 descr="E:\White House pics\DSC007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40487536"/>
      </p:ext>
    </p:extLst>
  </p:cSld>
  <p:clrMapOvr>
    <a:masterClrMapping/>
  </p:clrMapOvr>
  <p:transition>
    <p:strips dir="ld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 descr="E:\White House pics\DSC007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24462614"/>
      </p:ext>
    </p:extLst>
  </p:cSld>
  <p:clrMapOvr>
    <a:masterClrMapping/>
  </p:clrMapOvr>
  <p:transition>
    <p:strips dir="ld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 descr="E:\White House pics\DSC007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57828477"/>
      </p:ext>
    </p:extLst>
  </p:cSld>
  <p:clrMapOvr>
    <a:masterClrMapping/>
  </p:clrMapOvr>
  <p:transition>
    <p:strips dir="ld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 descr="E:\White House pics\DSC007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54911209"/>
      </p:ext>
    </p:extLst>
  </p:cSld>
  <p:clrMapOvr>
    <a:masterClrMapping/>
  </p:clrMapOvr>
  <p:transition>
    <p:strips dir="ld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 descr="C:\Users\TEMP\AppData\Local\Microsoft\Windows\Temporary Internet Files\Content.Outlook\85J3U6WZ\White House Summit on Community Colleges with Dr Jill Biden 448 (3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00220547"/>
      </p:ext>
    </p:extLst>
  </p:cSld>
  <p:clrMapOvr>
    <a:masterClrMapping/>
  </p:clrMapOvr>
  <p:transition>
    <p:strips dir="l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3"/>
          <p:cNvSpPr>
            <a:spLocks noChangeArrowheads="1"/>
          </p:cNvSpPr>
          <p:nvPr/>
        </p:nvSpPr>
        <p:spPr bwMode="auto">
          <a:xfrm>
            <a:off x="2133600" y="1371600"/>
            <a:ext cx="9144000" cy="68580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00"/>
              </a:buClr>
              <a:buFont typeface="Wingdings" pitchFamily="2" charset="2"/>
              <a:buChar char="§"/>
            </a:pP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57200"/>
            <a:ext cx="91440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000000"/>
              </a:buClr>
              <a:buFont typeface="Wingdings" pitchFamily="2" charset="2"/>
              <a:buNone/>
              <a:defRPr/>
            </a:pPr>
            <a:r>
              <a:rPr lang="en-US" sz="3600" b="1" dirty="0"/>
              <a:t>Complete to Compete (NGA)</a:t>
            </a:r>
            <a:endParaRPr lang="en-US" sz="3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0963" name="Rectangle 4"/>
          <p:cNvSpPr>
            <a:spLocks noChangeArrowheads="1"/>
          </p:cNvSpPr>
          <p:nvPr/>
        </p:nvSpPr>
        <p:spPr bwMode="auto">
          <a:xfrm>
            <a:off x="152400" y="1219200"/>
            <a:ext cx="6553200" cy="42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 sz="2400" dirty="0"/>
              <a:t> Reclaim the nation’s rank as first in the world in college attainment</a:t>
            </a:r>
          </a:p>
          <a:p>
            <a:endParaRPr lang="en-US" sz="2400" dirty="0"/>
          </a:p>
          <a:p>
            <a:pPr>
              <a:buFontTx/>
              <a:buChar char="-"/>
            </a:pPr>
            <a:r>
              <a:rPr lang="en-US" sz="2400" dirty="0"/>
              <a:t> Need to produce an additional</a:t>
            </a:r>
            <a:r>
              <a:rPr lang="en-US" sz="2800" b="1" dirty="0"/>
              <a:t> 8.2 </a:t>
            </a:r>
            <a:r>
              <a:rPr lang="en-US" sz="2400" dirty="0"/>
              <a:t>million college graduates</a:t>
            </a:r>
          </a:p>
          <a:p>
            <a:endParaRPr lang="en-US" sz="2400" dirty="0"/>
          </a:p>
          <a:p>
            <a:pPr>
              <a:buFontTx/>
              <a:buChar char="-"/>
            </a:pPr>
            <a:r>
              <a:rPr lang="en-US" sz="2400" dirty="0"/>
              <a:t> Cannot be met with recent high school graduates alone</a:t>
            </a:r>
          </a:p>
          <a:p>
            <a:endParaRPr lang="en-US" sz="2400" dirty="0"/>
          </a:p>
          <a:p>
            <a:pPr>
              <a:buFontTx/>
              <a:buChar char="-"/>
            </a:pPr>
            <a:r>
              <a:rPr lang="en-US" sz="2400" dirty="0"/>
              <a:t> Need to focus on improving educational attainment among adults. </a:t>
            </a:r>
            <a:endParaRPr lang="en-US" sz="2400" dirty="0">
              <a:cs typeface="Arial" charset="0"/>
            </a:endParaRPr>
          </a:p>
        </p:txBody>
      </p:sp>
      <p:pic>
        <p:nvPicPr>
          <p:cNvPr id="40964" name="Picture 7" descr="shp10034_070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1219200"/>
            <a:ext cx="2209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5" name="TextBox 5"/>
          <p:cNvSpPr txBox="1">
            <a:spLocks noChangeArrowheads="1"/>
          </p:cNvSpPr>
          <p:nvPr/>
        </p:nvSpPr>
        <p:spPr bwMode="auto">
          <a:xfrm>
            <a:off x="8839200" y="6488113"/>
            <a:ext cx="228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7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3"/>
          <p:cNvSpPr>
            <a:spLocks noChangeArrowheads="1"/>
          </p:cNvSpPr>
          <p:nvPr/>
        </p:nvSpPr>
        <p:spPr bwMode="auto">
          <a:xfrm>
            <a:off x="2133600" y="1371600"/>
            <a:ext cx="9144000" cy="68580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00"/>
              </a:buClr>
              <a:buFont typeface="Wingdings" pitchFamily="2" charset="2"/>
              <a:buChar char="§"/>
            </a:pP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57200"/>
            <a:ext cx="91440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000000"/>
              </a:buClr>
              <a:buFont typeface="Wingdings" pitchFamily="2" charset="2"/>
              <a:buNone/>
              <a:defRPr/>
            </a:pPr>
            <a:r>
              <a:rPr lang="en-US" sz="3600" b="1" dirty="0"/>
              <a:t>American Graduation Initiative</a:t>
            </a:r>
            <a:endParaRPr lang="en-US" sz="3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3011" name="Rectangle 4"/>
          <p:cNvSpPr>
            <a:spLocks noChangeArrowheads="1"/>
          </p:cNvSpPr>
          <p:nvPr/>
        </p:nvSpPr>
        <p:spPr bwMode="auto">
          <a:xfrm>
            <a:off x="-228600" y="1162050"/>
            <a:ext cx="6553200" cy="587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/>
            <a:r>
              <a:rPr lang="en-US" sz="3600" dirty="0"/>
              <a:t>To lead the world with the highest proportion of college graduates by 2020</a:t>
            </a:r>
          </a:p>
          <a:p>
            <a:pPr lvl="1"/>
            <a:endParaRPr lang="en-US" sz="3600" dirty="0"/>
          </a:p>
          <a:p>
            <a:pPr lvl="1"/>
            <a:r>
              <a:rPr lang="en-US" sz="4000" b="1" dirty="0"/>
              <a:t>5 million </a:t>
            </a:r>
            <a:r>
              <a:rPr lang="en-US" sz="3600" dirty="0"/>
              <a:t>more community college graduates</a:t>
            </a:r>
          </a:p>
          <a:p>
            <a:pPr lvl="1"/>
            <a:endParaRPr lang="en-US" sz="3600" dirty="0"/>
          </a:p>
          <a:p>
            <a:pPr lvl="1">
              <a:buFontTx/>
              <a:buChar char="-"/>
            </a:pPr>
            <a:endParaRPr lang="en-US" sz="4000" dirty="0">
              <a:cs typeface="Arial" charset="0"/>
            </a:endParaRPr>
          </a:p>
          <a:p>
            <a:pPr lvl="1"/>
            <a:endParaRPr lang="en-US" sz="4000" dirty="0">
              <a:cs typeface="Arial" charset="0"/>
            </a:endParaRPr>
          </a:p>
          <a:p>
            <a:pPr lvl="1">
              <a:buFont typeface="Arial" charset="0"/>
              <a:buChar char="•"/>
            </a:pPr>
            <a:endParaRPr lang="en-US" sz="4000" dirty="0">
              <a:cs typeface="Arial" charset="0"/>
            </a:endParaRPr>
          </a:p>
        </p:txBody>
      </p:sp>
      <p:pic>
        <p:nvPicPr>
          <p:cNvPr id="43012" name="Picture 6" descr="shp10037_031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1066800"/>
            <a:ext cx="25908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3" name="TextBox 5"/>
          <p:cNvSpPr txBox="1">
            <a:spLocks noChangeArrowheads="1"/>
          </p:cNvSpPr>
          <p:nvPr/>
        </p:nvSpPr>
        <p:spPr bwMode="auto">
          <a:xfrm>
            <a:off x="8839200" y="6488113"/>
            <a:ext cx="228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8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3"/>
          <p:cNvSpPr>
            <a:spLocks noChangeArrowheads="1"/>
          </p:cNvSpPr>
          <p:nvPr/>
        </p:nvSpPr>
        <p:spPr bwMode="auto">
          <a:xfrm>
            <a:off x="2133600" y="1371600"/>
            <a:ext cx="9144000" cy="68580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00"/>
              </a:buClr>
              <a:buFont typeface="Wingdings" pitchFamily="2" charset="2"/>
              <a:buChar char="§"/>
            </a:pP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28600" y="609600"/>
            <a:ext cx="5105400" cy="3810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6000" dirty="0">
                <a:solidFill>
                  <a:srgbClr val="FF0000"/>
                </a:solidFill>
              </a:rPr>
              <a:t/>
            </a:r>
            <a:br>
              <a:rPr lang="en-US" sz="6000" dirty="0">
                <a:solidFill>
                  <a:srgbClr val="FF0000"/>
                </a:solidFill>
              </a:rPr>
            </a:br>
            <a:r>
              <a:rPr lang="en-US" sz="6000" dirty="0"/>
              <a:t>60%</a:t>
            </a:r>
            <a:br>
              <a:rPr lang="en-US" sz="6000" dirty="0"/>
            </a:br>
            <a:r>
              <a:rPr lang="en-US" sz="6000" dirty="0"/>
              <a:t>receive financial aid</a:t>
            </a:r>
            <a:endParaRPr lang="en-US" sz="6000" b="1" kern="0" dirty="0">
              <a:latin typeface="+mj-lt"/>
              <a:ea typeface="ＭＳ Ｐゴシック" pitchFamily="-108" charset="-128"/>
              <a:cs typeface="ＭＳ Ｐゴシック" pitchFamily="-108" charset="-128"/>
            </a:endParaRPr>
          </a:p>
        </p:txBody>
      </p:sp>
      <p:grpSp>
        <p:nvGrpSpPr>
          <p:cNvPr id="53251" name="Group 9"/>
          <p:cNvGrpSpPr>
            <a:grpSpLocks/>
          </p:cNvGrpSpPr>
          <p:nvPr/>
        </p:nvGrpSpPr>
        <p:grpSpPr bwMode="auto">
          <a:xfrm>
            <a:off x="5713413" y="457200"/>
            <a:ext cx="3430587" cy="4495800"/>
            <a:chOff x="5714206" y="304800"/>
            <a:chExt cx="3429794" cy="5029994"/>
          </a:xfrm>
        </p:grpSpPr>
        <p:pic>
          <p:nvPicPr>
            <p:cNvPr id="53253" name="Picture 2" descr="http://pilot.uso.edu/network/workforce/resources/images/FAFSA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28772" y="381000"/>
              <a:ext cx="3415228" cy="472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" name="Straight Connector 7"/>
            <p:cNvCxnSpPr/>
            <p:nvPr/>
          </p:nvCxnSpPr>
          <p:spPr bwMode="auto">
            <a:xfrm rot="5400000" flipH="1" flipV="1">
              <a:off x="3200003" y="2819003"/>
              <a:ext cx="5029994" cy="1587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3252" name="TextBox 8"/>
          <p:cNvSpPr txBox="1">
            <a:spLocks noChangeArrowheads="1"/>
          </p:cNvSpPr>
          <p:nvPr/>
        </p:nvSpPr>
        <p:spPr bwMode="auto">
          <a:xfrm>
            <a:off x="8686800" y="6488113"/>
            <a:ext cx="457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13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3"/>
          <p:cNvSpPr>
            <a:spLocks noChangeArrowheads="1"/>
          </p:cNvSpPr>
          <p:nvPr/>
        </p:nvSpPr>
        <p:spPr bwMode="auto">
          <a:xfrm>
            <a:off x="2133600" y="1371600"/>
            <a:ext cx="9144000" cy="68580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00"/>
              </a:buClr>
              <a:buFont typeface="Wingdings" pitchFamily="2" charset="2"/>
              <a:buChar char="§"/>
            </a:pP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28600" y="1600200"/>
            <a:ext cx="4572000" cy="35814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6600" kern="0" dirty="0">
                <a:latin typeface="Arial" pitchFamily="34" charset="0"/>
                <a:ea typeface="ＭＳ Ｐゴシック" pitchFamily="-108" charset="-128"/>
                <a:cs typeface="Arial" pitchFamily="34" charset="0"/>
              </a:rPr>
              <a:t>Avg. age – 27.3</a:t>
            </a:r>
          </a:p>
        </p:txBody>
      </p:sp>
      <p:pic>
        <p:nvPicPr>
          <p:cNvPr id="47107" name="Picture 2" descr="C:\Documents and Settings\anthonyj\My Documents\Anthony\2010\Ivy Tech\Economic Club\Power Point Vert Photos\NonTrad Students\shp08014_06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381000"/>
            <a:ext cx="3810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8" name="TextBox 4"/>
          <p:cNvSpPr txBox="1">
            <a:spLocks noChangeArrowheads="1"/>
          </p:cNvSpPr>
          <p:nvPr/>
        </p:nvSpPr>
        <p:spPr bwMode="auto">
          <a:xfrm>
            <a:off x="8686800" y="6488113"/>
            <a:ext cx="457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10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3"/>
          <p:cNvSpPr>
            <a:spLocks noChangeArrowheads="1"/>
          </p:cNvSpPr>
          <p:nvPr/>
        </p:nvSpPr>
        <p:spPr bwMode="auto">
          <a:xfrm>
            <a:off x="2133600" y="1371600"/>
            <a:ext cx="9144000" cy="68580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00"/>
              </a:buClr>
              <a:buFont typeface="Wingdings" pitchFamily="2" charset="2"/>
              <a:buChar char="§"/>
            </a:pP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28600" y="1600200"/>
            <a:ext cx="5105400" cy="35814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6000" dirty="0"/>
              <a:t>Approximately 25% are </a:t>
            </a:r>
            <a:br>
              <a:rPr lang="en-US" sz="6000" dirty="0"/>
            </a:br>
            <a:r>
              <a:rPr lang="en-US" sz="6000" dirty="0"/>
              <a:t>single moms</a:t>
            </a:r>
            <a:endParaRPr lang="en-US" sz="6000" b="1" kern="0" dirty="0">
              <a:latin typeface="+mj-lt"/>
              <a:ea typeface="ＭＳ Ｐゴシック" pitchFamily="-108" charset="-128"/>
              <a:cs typeface="ＭＳ Ｐゴシック" pitchFamily="-108" charset="-128"/>
            </a:endParaRPr>
          </a:p>
        </p:txBody>
      </p:sp>
      <p:pic>
        <p:nvPicPr>
          <p:cNvPr id="4915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72150" y="304800"/>
            <a:ext cx="337185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6" name="TextBox 5"/>
          <p:cNvSpPr txBox="1">
            <a:spLocks noChangeArrowheads="1"/>
          </p:cNvSpPr>
          <p:nvPr/>
        </p:nvSpPr>
        <p:spPr bwMode="auto">
          <a:xfrm>
            <a:off x="8686800" y="6488113"/>
            <a:ext cx="457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11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3"/>
          <p:cNvSpPr>
            <a:spLocks noChangeArrowheads="1"/>
          </p:cNvSpPr>
          <p:nvPr/>
        </p:nvSpPr>
        <p:spPr bwMode="auto">
          <a:xfrm>
            <a:off x="2133600" y="1371600"/>
            <a:ext cx="9144000" cy="68580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00"/>
              </a:buClr>
              <a:buFont typeface="Wingdings" pitchFamily="2" charset="2"/>
              <a:buChar char="§"/>
            </a:pP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28600" y="609600"/>
            <a:ext cx="5105400" cy="3810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6000" dirty="0"/>
              <a:t>13,000 African-American students</a:t>
            </a:r>
            <a:endParaRPr lang="en-US" sz="6000" b="1" kern="0" dirty="0">
              <a:latin typeface="+mj-lt"/>
              <a:ea typeface="ＭＳ Ｐゴシック" pitchFamily="-108" charset="-128"/>
              <a:cs typeface="ＭＳ Ｐゴシック" pitchFamily="-108" charset="-128"/>
            </a:endParaRPr>
          </a:p>
        </p:txBody>
      </p:sp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381000"/>
            <a:ext cx="3657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4" name="TextBox 4"/>
          <p:cNvSpPr txBox="1">
            <a:spLocks noChangeArrowheads="1"/>
          </p:cNvSpPr>
          <p:nvPr/>
        </p:nvSpPr>
        <p:spPr bwMode="auto">
          <a:xfrm>
            <a:off x="8686800" y="6488113"/>
            <a:ext cx="457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12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intro/agency">
  <a:themeElements>
    <a:clrScheme name="intro/agency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5CA3A"/>
      </a:hlink>
      <a:folHlink>
        <a:srgbClr val="9DD2D6"/>
      </a:folHlink>
    </a:clrScheme>
    <a:fontScheme name="intro/agency">
      <a:majorFont>
        <a:latin typeface="Lucida Grande"/>
        <a:ea typeface=""/>
        <a:cs typeface=""/>
      </a:majorFont>
      <a:minorFont>
        <a:latin typeface="B Franklin Gothic Dem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89C0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89C0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</a:defRPr>
        </a:defPPr>
      </a:lstStyle>
    </a:lnDef>
  </a:objectDefaults>
  <a:extraClrSchemeLst>
    <a:extraClrScheme>
      <a:clrScheme name="intro/agenc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/agenc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/agenc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/agenc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/agenc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/agenc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/agenc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/agenc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/agenc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/agenc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/agenc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/agenc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/agenc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/agenc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/agenc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/agenc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/agenc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/agenc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/agenc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/agenc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/agenc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/agenc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/agenc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/agenc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/agency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5CA3A"/>
        </a:hlink>
        <a:folHlink>
          <a:srgbClr val="9DD2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Presenter xmlns="5314087c-b7d3-4c6e-8e27-ce2ab08fe4e0">NA</Presenter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11167F22D76A149880EA57B9B2929A0" ma:contentTypeVersion="1" ma:contentTypeDescription="Create a new document." ma:contentTypeScope="" ma:versionID="2545ba9ba6ed9a5fb0660c23934a5189">
  <xsd:schema xmlns:xsd="http://www.w3.org/2001/XMLSchema" xmlns:p="http://schemas.microsoft.com/office/2006/metadata/properties" xmlns:ns2="5314087c-b7d3-4c6e-8e27-ce2ab08fe4e0" targetNamespace="http://schemas.microsoft.com/office/2006/metadata/properties" ma:root="true" ma:fieldsID="b5bca23496e24a05d9e8e1982622b6a5" ns2:_="">
    <xsd:import namespace="5314087c-b7d3-4c6e-8e27-ce2ab08fe4e0"/>
    <xsd:element name="properties">
      <xsd:complexType>
        <xsd:sequence>
          <xsd:element name="documentManagement">
            <xsd:complexType>
              <xsd:all>
                <xsd:element ref="ns2:Presenter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5314087c-b7d3-4c6e-8e27-ce2ab08fe4e0" elementFormDefault="qualified">
    <xsd:import namespace="http://schemas.microsoft.com/office/2006/documentManagement/types"/>
    <xsd:element name="Presenter" ma:index="2" ma:displayName="Presenter" ma:default="NA" ma:internalName="Presenter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Content Type" ma:readOnly="tru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DCC2C108-3300-4C12-9608-191AD8073B2A}">
  <ds:schemaRefs>
    <ds:schemaRef ds:uri="http://schemas.microsoft.com/office/2006/metadata/properties"/>
    <ds:schemaRef ds:uri="5314087c-b7d3-4c6e-8e27-ce2ab08fe4e0"/>
  </ds:schemaRefs>
</ds:datastoreItem>
</file>

<file path=customXml/itemProps2.xml><?xml version="1.0" encoding="utf-8"?>
<ds:datastoreItem xmlns:ds="http://schemas.openxmlformats.org/officeDocument/2006/customXml" ds:itemID="{AEEC6829-B3FE-4BB2-BE44-AB4A6FA450C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ED00CCF-6AE5-4A40-B27C-83217D533FC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314087c-b7d3-4c6e-8e27-ce2ab08fe4e0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6625</TotalTime>
  <Words>755</Words>
  <Application>Microsoft Office PowerPoint</Application>
  <PresentationFormat>On-screen Show (4:3)</PresentationFormat>
  <Paragraphs>339</Paragraphs>
  <Slides>35</Slides>
  <Notes>23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Office Theme</vt:lpstr>
      <vt:lpstr>1_intro/agency</vt:lpstr>
      <vt:lpstr>Worksheet</vt:lpstr>
      <vt:lpstr>Microsoft Office Excel 97-2003 Worksheet</vt:lpstr>
      <vt:lpstr> Ivy Tech Community College Accelerating Greatness  Commission for Higher Education October 9, 2010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</vt:vector>
  </TitlesOfParts>
  <Company>Ivy Tech Community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5-Ivy Tech CHE Budget Request</dc:title>
  <dc:creator>Steck</dc:creator>
  <cp:lastModifiedBy>rosemaryp</cp:lastModifiedBy>
  <cp:revision>633</cp:revision>
  <dcterms:created xsi:type="dcterms:W3CDTF">2009-06-16T14:09:02Z</dcterms:created>
  <dcterms:modified xsi:type="dcterms:W3CDTF">2010-10-13T17:54:14Z</dcterms:modified>
  <cp:contentType>Document</cp:contentTyp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0x010100311167F22D76A149880EA57B9B2929A0</vt:lpwstr>
  </property>
</Properties>
</file>