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58" r:id="rId8"/>
    <p:sldId id="259" r:id="rId9"/>
    <p:sldId id="260" r:id="rId10"/>
    <p:sldId id="273" r:id="rId11"/>
    <p:sldId id="261" r:id="rId12"/>
    <p:sldId id="264" r:id="rId13"/>
    <p:sldId id="265" r:id="rId14"/>
    <p:sldId id="272" r:id="rId15"/>
    <p:sldId id="267" r:id="rId16"/>
    <p:sldId id="269" r:id="rId17"/>
    <p:sldId id="26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44A58"/>
    <a:srgbClr val="1F2D77"/>
    <a:srgbClr val="7A1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28" autoAdjust="0"/>
    <p:restoredTop sz="93471" autoAdjust="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96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94DF4-36DB-1947-B998-9AF4888324A7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346F5-34D1-954E-AAD5-B496050576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62FA2-979C-0446-A758-998A917E508A}" type="datetimeFigureOut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B17DD-C393-7A4F-836B-83E76AD2D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17DD-C393-7A4F-836B-83E76AD2D72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17DD-C393-7A4F-836B-83E76AD2D72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17DD-C393-7A4F-836B-83E76AD2D72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B17DD-C393-7A4F-836B-83E76AD2D72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6D0A-2938-BF4B-A8E1-0246643C79F7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3501-2A00-E047-BB60-FAF35C5C2F6C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7031-D037-9E43-8A53-23B8B3CECBDE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CBC1-BD66-4646-9F4C-443C2F4E45D6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1DB54-C622-3744-A842-6E80353C9E19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7505-D94F-024A-96A6-8B6EDA94E84B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263D-20D4-1347-8768-AB5C57C6E4E5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CDB5-2040-3D40-BDD6-A279144DC97F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7E0C-88B1-B744-88B9-DBF4B1DBF0AC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8C74-3A6C-B84F-A53A-9BD3922140F9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CEE-EA63-054C-8AA3-5278A9B12FCE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A5F4-C8A2-2046-A42A-22A187E6D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87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2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9294-510C-F84B-86F5-7DAAF1B82647}" type="datetime1">
              <a:rPr lang="en-US" smtClean="0"/>
              <a:pPr/>
              <a:t>10/13/2010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0D51A5F4-C8A2-2046-A42A-22A187E6DA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Franklin Gothic Medium"/>
          <a:ea typeface="+mj-ea"/>
          <a:cs typeface="Franklin Gothic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b="0" i="0" kern="1200">
          <a:solidFill>
            <a:schemeClr val="accent1">
              <a:lumMod val="50000"/>
            </a:schemeClr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1">
              <a:lumMod val="50000"/>
            </a:schemeClr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accent1">
              <a:lumMod val="50000"/>
            </a:schemeClr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accent1">
              <a:lumMod val="50000"/>
            </a:schemeClr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accent1">
              <a:lumMod val="50000"/>
            </a:schemeClr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b="1" cap="all" dirty="0" smtClean="0">
                <a:solidFill>
                  <a:schemeClr val="accent2">
                    <a:lumMod val="75000"/>
                  </a:schemeClr>
                </a:solidFill>
              </a:rPr>
              <a:t>Biennial Presentation</a:t>
            </a:r>
            <a:r>
              <a:rPr lang="en-US" cap="all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6869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FY 2011-13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transparent_logo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099" y="4061329"/>
            <a:ext cx="2173801" cy="2173801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5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Embracing </a:t>
            </a:r>
            <a:r>
              <a:rPr lang="en-US" dirty="0"/>
              <a:t>Change</a:t>
            </a:r>
            <a:r>
              <a:rPr lang="en-US" dirty="0" smtClean="0"/>
              <a:t> and </a:t>
            </a:r>
            <a:r>
              <a:rPr lang="en-US" dirty="0"/>
              <a:t>Transformation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026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Regional campus plan: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Blueprint for Student Attainment”</a:t>
            </a:r>
          </a:p>
          <a:p>
            <a:pPr lvl="0"/>
            <a:r>
              <a:rPr lang="en-US" dirty="0"/>
              <a:t>New Directions in Learning initiative</a:t>
            </a:r>
          </a:p>
          <a:p>
            <a:pPr lvl="0"/>
            <a:r>
              <a:rPr lang="en-US" dirty="0"/>
              <a:t>New Academic Directions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8" name="Picture 7" descr="6_YEAR_RATES.jpg"/>
          <p:cNvPicPr>
            <a:picLocks noChangeAspect="1"/>
          </p:cNvPicPr>
          <p:nvPr/>
        </p:nvPicPr>
        <p:blipFill>
          <a:blip r:embed="rId4"/>
          <a:srcRect l="5163" r="4121"/>
          <a:stretch>
            <a:fillRect/>
          </a:stretch>
        </p:blipFill>
        <p:spPr>
          <a:xfrm>
            <a:off x="1828800" y="3897376"/>
            <a:ext cx="5524500" cy="2859024"/>
          </a:xfrm>
          <a:prstGeom prst="rect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8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ICHE </a:t>
            </a:r>
            <a:r>
              <a:rPr lang="en-US" i="1" dirty="0" smtClean="0"/>
              <a:t>Strategic Directions</a:t>
            </a:r>
            <a:r>
              <a:rPr lang="en-US" dirty="0" smtClean="0"/>
              <a:t>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326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College access to degree success</a:t>
            </a:r>
          </a:p>
          <a:p>
            <a:pPr lvl="0"/>
            <a:r>
              <a:rPr lang="en-US" dirty="0" smtClean="0"/>
              <a:t>Preparing K-12 teachers, leaders, and students for college success</a:t>
            </a:r>
          </a:p>
          <a:p>
            <a:pPr lvl="0"/>
            <a:r>
              <a:rPr lang="en-US" dirty="0" smtClean="0"/>
              <a:t>Making college affordable</a:t>
            </a:r>
          </a:p>
          <a:p>
            <a:pPr lvl="0"/>
            <a:r>
              <a:rPr lang="en-US" dirty="0" smtClean="0"/>
              <a:t>Community college collaborations</a:t>
            </a:r>
          </a:p>
          <a:p>
            <a:pPr lvl="0"/>
            <a:r>
              <a:rPr lang="en-US" dirty="0" smtClean="0"/>
              <a:t>Strengthening the role of </a:t>
            </a:r>
            <a:r>
              <a:rPr lang="en-US" dirty="0" err="1" smtClean="0"/>
              <a:t>IU’s</a:t>
            </a:r>
            <a:r>
              <a:rPr lang="en-US" dirty="0" smtClean="0"/>
              <a:t> research campuses</a:t>
            </a:r>
          </a:p>
          <a:p>
            <a:pPr lvl="0"/>
            <a:r>
              <a:rPr lang="en-US" dirty="0" smtClean="0"/>
              <a:t>Embracing accountability</a:t>
            </a:r>
          </a:p>
          <a:p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7292788" y="4254500"/>
            <a:ext cx="1768661" cy="131781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867"/>
            <a:ext cx="8361466" cy="11430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FY 2011-13 Operating Request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800" dirty="0" smtClean="0"/>
              <a:t>Formula Driven Adjustments:</a:t>
            </a:r>
            <a:endParaRPr lang="en-US" sz="2400" dirty="0" smtClean="0"/>
          </a:p>
          <a:p>
            <a:pPr lvl="1"/>
            <a:r>
              <a:rPr lang="en-US" sz="2400" dirty="0" smtClean="0"/>
              <a:t>Research Support						 $11.2 </a:t>
            </a:r>
            <a:r>
              <a:rPr lang="en-US" sz="2400" dirty="0"/>
              <a:t>M</a:t>
            </a:r>
            <a:endParaRPr lang="en-US" sz="2000" dirty="0" smtClean="0"/>
          </a:p>
          <a:p>
            <a:pPr lvl="1"/>
            <a:r>
              <a:rPr lang="en-US" sz="2400" dirty="0" smtClean="0"/>
              <a:t>Completed Credit Hours				   	   11.6 M</a:t>
            </a:r>
            <a:endParaRPr lang="en-US" sz="2000" dirty="0" smtClean="0"/>
          </a:p>
          <a:p>
            <a:pPr lvl="1"/>
            <a:r>
              <a:rPr lang="en-US" sz="2400" dirty="0" smtClean="0"/>
              <a:t>Degree Production						     3.2 M</a:t>
            </a:r>
          </a:p>
          <a:p>
            <a:pPr lvl="1"/>
            <a:r>
              <a:rPr lang="en-US" sz="2400" dirty="0" smtClean="0"/>
              <a:t>On-Time Degrees							 .2 M	</a:t>
            </a:r>
            <a:br>
              <a:rPr lang="en-US" sz="2400" dirty="0" smtClean="0"/>
            </a:br>
            <a:r>
              <a:rPr lang="en-US" sz="2400" dirty="0" smtClean="0"/>
              <a:t>							</a:t>
            </a:r>
            <a:br>
              <a:rPr lang="en-US" sz="2400" dirty="0" smtClean="0"/>
            </a:br>
            <a:r>
              <a:rPr lang="en-US" sz="2400" dirty="0" smtClean="0"/>
              <a:t>							 </a:t>
            </a:r>
            <a:r>
              <a:rPr lang="en-US" sz="2811" dirty="0" smtClean="0"/>
              <a:t>SUBTOTAL	 $26.2 M</a:t>
            </a:r>
          </a:p>
          <a:p>
            <a:pPr lvl="1">
              <a:buNone/>
            </a:pPr>
            <a:endParaRPr lang="en-US" sz="2000" dirty="0" smtClean="0"/>
          </a:p>
          <a:p>
            <a:pPr lvl="0"/>
            <a:r>
              <a:rPr lang="en-US" sz="2800" dirty="0" smtClean="0"/>
              <a:t>Maintenance of Operations			       $0</a:t>
            </a:r>
          </a:p>
          <a:p>
            <a:pPr lvl="0"/>
            <a:r>
              <a:rPr lang="en-US" sz="2800" dirty="0" smtClean="0"/>
              <a:t>Fee Replacement						 ($3.7) M</a:t>
            </a:r>
            <a:endParaRPr lang="en-US" sz="2400" dirty="0" smtClean="0"/>
          </a:p>
          <a:p>
            <a:pPr lvl="0"/>
            <a:r>
              <a:rPr lang="en-US" sz="2800" dirty="0" smtClean="0"/>
              <a:t>Net Funding Increase					 $22.5 M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smtClean="0"/>
              <a:t>		</a:t>
            </a:r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54756" y="3504555"/>
            <a:ext cx="697954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27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Maintaining Current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Facilities: </a:t>
            </a:r>
            <a:r>
              <a:rPr lang="en-US" dirty="0" err="1" smtClean="0"/>
              <a:t>IU’s</a:t>
            </a:r>
            <a:r>
              <a:rPr lang="en-US" dirty="0" smtClean="0"/>
              <a:t> </a:t>
            </a:r>
            <a:r>
              <a:rPr lang="en-US" dirty="0"/>
              <a:t>Top Capital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793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Regular R&amp;R formula-generated </a:t>
            </a:r>
            <a:r>
              <a:rPr lang="en-US" dirty="0" smtClean="0"/>
              <a:t>funds: </a:t>
            </a:r>
            <a:r>
              <a:rPr lang="en-US" smtClean="0"/>
              <a:t>$64 </a:t>
            </a:r>
            <a:r>
              <a:rPr lang="en-US" dirty="0"/>
              <a:t>M</a:t>
            </a:r>
          </a:p>
          <a:p>
            <a:pPr lvl="0"/>
            <a:r>
              <a:rPr lang="en-US" dirty="0"/>
              <a:t>Special R&amp;R bonding authority for select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major </a:t>
            </a:r>
            <a:r>
              <a:rPr lang="en-US" dirty="0"/>
              <a:t>facility </a:t>
            </a:r>
            <a:r>
              <a:rPr lang="en-US" dirty="0" smtClean="0"/>
              <a:t>renovations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8" name="Picture 7" descr="P00034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166" y="3712049"/>
            <a:ext cx="2324100" cy="1317301"/>
          </a:xfrm>
          <a:prstGeom prst="rect">
            <a:avLst/>
          </a:prstGeom>
          <a:noFill/>
          <a:ln w="635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1" name="Picture 10" descr="P0002924.JPG"/>
          <p:cNvPicPr>
            <a:picLocks noChangeAspect="1"/>
          </p:cNvPicPr>
          <p:nvPr/>
        </p:nvPicPr>
        <p:blipFill>
          <a:blip r:embed="rId4"/>
          <a:srcRect l="4714" t="9421" r="10435"/>
          <a:stretch>
            <a:fillRect/>
          </a:stretch>
        </p:blipFill>
        <p:spPr bwMode="auto">
          <a:xfrm>
            <a:off x="3297767" y="5194451"/>
            <a:ext cx="1143000" cy="1545011"/>
          </a:xfrm>
          <a:prstGeom prst="rect">
            <a:avLst/>
          </a:prstGeom>
          <a:noFill/>
          <a:ln w="635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301999" y="6370130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Owen Hall</a:t>
            </a:r>
            <a:endParaRPr lang="en-US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15" name="Picture 14" descr="http://physics.indiana.edu/~ptsmith/electronicsshop/images/shop.jpg"/>
          <p:cNvPicPr>
            <a:picLocks noChangeAspect="1" noChangeArrowheads="1"/>
          </p:cNvPicPr>
          <p:nvPr/>
        </p:nvPicPr>
        <p:blipFill>
          <a:blip r:embed="rId5">
            <a:lum bright="2000"/>
          </a:blip>
          <a:srcRect/>
          <a:stretch>
            <a:fillRect/>
          </a:stretch>
        </p:blipFill>
        <p:spPr bwMode="auto">
          <a:xfrm>
            <a:off x="910166" y="5029350"/>
            <a:ext cx="2324100" cy="1710112"/>
          </a:xfrm>
          <a:prstGeom prst="rect">
            <a:avLst/>
          </a:prstGeom>
          <a:noFill/>
          <a:ln w="635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6" name="Picture 15" descr="http://www.indiana.edu/~cts/roomdb/rooms/KH203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1999" y="3712049"/>
            <a:ext cx="1879600" cy="1423132"/>
          </a:xfrm>
          <a:prstGeom prst="rect">
            <a:avLst/>
          </a:prstGeom>
          <a:noFill/>
          <a:ln w="635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7" name="Picture 16" descr="J:\Projects\Presentations\BOARD_OF_TRUSTEES\8-2010\Lab-Classroom Photos\IN024 - VanNuys Med Science Renov\med sci and rotary 037.jpg"/>
          <p:cNvPicPr>
            <a:picLocks noChangeAspect="1" noChangeArrowheads="1"/>
          </p:cNvPicPr>
          <p:nvPr/>
        </p:nvPicPr>
        <p:blipFill>
          <a:blip r:embed="rId7"/>
          <a:srcRect t="18970"/>
          <a:stretch>
            <a:fillRect/>
          </a:stretch>
        </p:blipFill>
        <p:spPr bwMode="auto">
          <a:xfrm>
            <a:off x="4491569" y="5198684"/>
            <a:ext cx="2927350" cy="1545011"/>
          </a:xfrm>
          <a:prstGeom prst="rect">
            <a:avLst/>
          </a:prstGeom>
          <a:noFill/>
          <a:ln w="635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803402" y="5135182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Swain Hall</a:t>
            </a:r>
            <a:endParaRPr lang="en-US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6217" y="4148667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Kirkwood Hall</a:t>
            </a:r>
            <a:endParaRPr lang="en-US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3949" y="5698067"/>
            <a:ext cx="212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Van Nuys Building</a:t>
            </a:r>
            <a:endParaRPr lang="en-US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0805" y="3648554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Franklin Hall</a:t>
            </a:r>
            <a:endParaRPr lang="en-US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8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FY 2011-13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Capital </a:t>
            </a:r>
            <a:r>
              <a:rPr lang="en-US" dirty="0"/>
              <a:t>Projects Request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32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IUB Academic Core Renovation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Utility </a:t>
            </a:r>
            <a:r>
              <a:rPr lang="en-US" dirty="0" smtClean="0"/>
              <a:t>Improvements						 $</a:t>
            </a:r>
            <a:r>
              <a:rPr lang="en-US" dirty="0"/>
              <a:t>57 M</a:t>
            </a:r>
          </a:p>
          <a:p>
            <a:pPr lvl="0"/>
            <a:r>
              <a:rPr lang="en-US" dirty="0"/>
              <a:t>IUB Wells Library Renovation</a:t>
            </a:r>
            <a:r>
              <a:rPr lang="en-US" dirty="0" smtClean="0"/>
              <a:t> Phase I		 $30 </a:t>
            </a:r>
            <a:r>
              <a:rPr lang="en-US" dirty="0"/>
              <a:t>M</a:t>
            </a:r>
          </a:p>
          <a:p>
            <a:pPr lvl="0"/>
            <a:r>
              <a:rPr lang="en-US" dirty="0"/>
              <a:t>IUPUI Science &amp; Engineering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Lab </a:t>
            </a:r>
            <a:r>
              <a:rPr lang="en-US" dirty="0"/>
              <a:t>Bldg Phase II</a:t>
            </a:r>
            <a:r>
              <a:rPr lang="en-US" dirty="0" smtClean="0"/>
              <a:t> 								 $15 </a:t>
            </a:r>
            <a:r>
              <a:rPr lang="en-US" dirty="0"/>
              <a:t>M</a:t>
            </a:r>
          </a:p>
          <a:p>
            <a:pPr lvl="0"/>
            <a:r>
              <a:rPr lang="en-US" dirty="0"/>
              <a:t>IUPUI Van Nuys Lab Renovation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Phase </a:t>
            </a:r>
            <a:r>
              <a:rPr lang="en-US" dirty="0"/>
              <a:t>III                                                      </a:t>
            </a:r>
            <a:r>
              <a:rPr lang="en-US" dirty="0" smtClean="0"/>
              <a:t> $22 </a:t>
            </a:r>
            <a:r>
              <a:rPr lang="en-US" dirty="0"/>
              <a:t>M</a:t>
            </a:r>
          </a:p>
          <a:p>
            <a:pPr lvl="0"/>
            <a:r>
              <a:rPr lang="en-US" dirty="0"/>
              <a:t>Regional Campuses </a:t>
            </a:r>
            <a:r>
              <a:rPr lang="en-US" dirty="0" smtClean="0"/>
              <a:t>Special R</a:t>
            </a:r>
            <a:r>
              <a:rPr lang="en-US" dirty="0"/>
              <a:t>&amp;</a:t>
            </a:r>
            <a:r>
              <a:rPr lang="en-US" dirty="0" smtClean="0"/>
              <a:t>R </a:t>
            </a:r>
            <a:r>
              <a:rPr lang="en-US" dirty="0"/>
              <a:t>            </a:t>
            </a:r>
            <a:r>
              <a:rPr lang="en-US" dirty="0" smtClean="0"/>
              <a:t> $29 </a:t>
            </a:r>
            <a:r>
              <a:rPr lang="en-US" dirty="0"/>
              <a:t>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73" y="3877202"/>
            <a:ext cx="8229600" cy="28857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“More </a:t>
            </a:r>
            <a:r>
              <a:rPr lang="en-US" dirty="0"/>
              <a:t>than </a:t>
            </a:r>
            <a:r>
              <a:rPr lang="en-US" dirty="0" smtClean="0"/>
              <a:t>a parchment </a:t>
            </a:r>
            <a:r>
              <a:rPr lang="en-US" dirty="0"/>
              <a:t>to hang on the wall,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truly </a:t>
            </a:r>
            <a:r>
              <a:rPr lang="en-US" dirty="0"/>
              <a:t>excellent education gives students the knowledge, values, and habits of mind that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dirty="0"/>
              <a:t>enable them to contribute and thrive 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world they inherit.</a:t>
            </a:r>
            <a:r>
              <a:rPr lang="en-US" dirty="0" smtClean="0"/>
              <a:t>” </a:t>
            </a:r>
          </a:p>
          <a:p>
            <a:pPr>
              <a:buNone/>
            </a:pPr>
            <a:r>
              <a:rPr lang="en-US" dirty="0" smtClean="0"/>
              <a:t>											</a:t>
            </a:r>
            <a:r>
              <a:rPr lang="en-US" sz="2400" dirty="0" smtClean="0"/>
              <a:t>—President </a:t>
            </a:r>
            <a:r>
              <a:rPr lang="en-US" sz="2400" dirty="0" err="1" smtClean="0"/>
              <a:t>McRobbie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5" name="Picture 4" descr="Screen shot 2010-10-04 at 5.31.5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787400"/>
            <a:ext cx="6045200" cy="2781300"/>
          </a:xfrm>
          <a:prstGeom prst="rect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 smtClean="0">
                <a:latin typeface="Franklin Gothic Medium"/>
                <a:ea typeface="+mj-ea"/>
                <a:cs typeface="Franklin Gothic Medium"/>
              </a:rPr>
              <a:t>Six Principles of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Education</a:t>
            </a:r>
          </a:p>
          <a:p>
            <a:pPr lvl="0"/>
            <a:r>
              <a:rPr lang="en-US" dirty="0" smtClean="0"/>
              <a:t>Faculty</a:t>
            </a:r>
          </a:p>
          <a:p>
            <a:pPr lvl="0"/>
            <a:r>
              <a:rPr lang="en-US" dirty="0" smtClean="0"/>
              <a:t>Research</a:t>
            </a:r>
          </a:p>
          <a:p>
            <a:pPr lvl="0"/>
            <a:r>
              <a:rPr lang="en-US" dirty="0" smtClean="0"/>
              <a:t>International Dimension</a:t>
            </a:r>
          </a:p>
          <a:p>
            <a:pPr lvl="0"/>
            <a:r>
              <a:rPr lang="en-US" dirty="0" smtClean="0"/>
              <a:t>Health Sciences &amp; Health Care</a:t>
            </a:r>
          </a:p>
          <a:p>
            <a:pPr lvl="0"/>
            <a:r>
              <a:rPr lang="en-US" dirty="0" smtClean="0"/>
              <a:t>Engagement &amp; Economic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200" dirty="0" smtClean="0">
                <a:latin typeface="Franklin Gothic Medium"/>
                <a:ea typeface="+mj-ea"/>
                <a:cs typeface="Franklin Gothic Medium"/>
              </a:rPr>
              <a:t>Serving Hoosiers Statewide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72265" y="2113961"/>
            <a:ext cx="750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IU Southeast          IU Northwest           IUPUI/IUPUC            IU Bloomington</a:t>
            </a:r>
            <a:endParaRPr lang="en-US" sz="1600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470" y="5075974"/>
            <a:ext cx="643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IPFW                     IU East                   IU Kokomo               IU South Bend</a:t>
            </a:r>
            <a:endParaRPr lang="en-US" sz="1600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311385" y="5414528"/>
            <a:ext cx="291630" cy="291630"/>
          </a:xfrm>
          <a:prstGeom prst="star5">
            <a:avLst/>
          </a:prstGeom>
          <a:solidFill>
            <a:srgbClr val="7A1A1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43135" y="5862791"/>
            <a:ext cx="228130" cy="228130"/>
          </a:xfrm>
          <a:prstGeom prst="star5">
            <a:avLst/>
          </a:prstGeom>
          <a:solidFill>
            <a:srgbClr val="1F2D7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5379" y="5389040"/>
            <a:ext cx="142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4A58"/>
                </a:solidFill>
              </a:rPr>
              <a:t>IU Campuses</a:t>
            </a:r>
            <a:endParaRPr lang="en-US" dirty="0">
              <a:solidFill>
                <a:srgbClr val="244A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379" y="5809168"/>
            <a:ext cx="197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44A58"/>
                </a:solidFill>
              </a:rPr>
              <a:t>Centers for</a:t>
            </a:r>
          </a:p>
          <a:p>
            <a:r>
              <a:rPr lang="en-US" dirty="0" smtClean="0">
                <a:solidFill>
                  <a:srgbClr val="244A58"/>
                </a:solidFill>
              </a:rPr>
              <a:t>Medical Education</a:t>
            </a:r>
            <a:endParaRPr lang="en-US" dirty="0">
              <a:solidFill>
                <a:srgbClr val="244A58"/>
              </a:solidFill>
            </a:endParaRPr>
          </a:p>
        </p:txBody>
      </p:sp>
      <p:pic>
        <p:nvPicPr>
          <p:cNvPr id="18" name="Picture 17" descr="mapBLUESTARS.jpg"/>
          <p:cNvPicPr>
            <a:picLocks noChangeAspect="1"/>
          </p:cNvPicPr>
          <p:nvPr/>
        </p:nvPicPr>
        <p:blipFill>
          <a:blip r:embed="rId4"/>
          <a:srcRect l="4004"/>
          <a:stretch>
            <a:fillRect/>
          </a:stretch>
        </p:blipFill>
        <p:spPr>
          <a:xfrm>
            <a:off x="69850" y="2215561"/>
            <a:ext cx="2272372" cy="30283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/>
            </a:solidFill>
          </a:ln>
        </p:spPr>
      </p:pic>
      <p:pic>
        <p:nvPicPr>
          <p:cNvPr id="16" name="Picture 15" descr="CAMPU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00" y="2603902"/>
            <a:ext cx="6781800" cy="2325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smtClean="0">
                <a:latin typeface="Franklin Gothic Medium"/>
                <a:ea typeface="+mj-ea"/>
                <a:cs typeface="Franklin Gothic Medium"/>
              </a:rPr>
              <a:t>Excellence in 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Faculty excellence—Nobel </a:t>
            </a:r>
            <a:r>
              <a:rPr lang="en-US" dirty="0"/>
              <a:t>Prize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recipient Dr</a:t>
            </a:r>
            <a:r>
              <a:rPr lang="en-US" dirty="0"/>
              <a:t>. </a:t>
            </a:r>
            <a:r>
              <a:rPr lang="en-US" dirty="0" err="1" smtClean="0"/>
              <a:t>Elinor</a:t>
            </a:r>
            <a:r>
              <a:rPr lang="en-US" dirty="0" smtClean="0"/>
              <a:t> </a:t>
            </a:r>
            <a:r>
              <a:rPr lang="en-US" dirty="0" err="1" smtClean="0"/>
              <a:t>Ostrom</a:t>
            </a:r>
            <a:endParaRPr lang="en-US" dirty="0" smtClean="0"/>
          </a:p>
          <a:p>
            <a:pPr lvl="0"/>
            <a:r>
              <a:rPr lang="en-US" dirty="0" smtClean="0"/>
              <a:t>Outstanding academic programs </a:t>
            </a:r>
          </a:p>
          <a:p>
            <a:pPr lvl="0"/>
            <a:r>
              <a:rPr lang="en-US" dirty="0" smtClean="0"/>
              <a:t>Student success—preparing </a:t>
            </a:r>
            <a:r>
              <a:rPr lang="en-US" dirty="0"/>
              <a:t>the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next </a:t>
            </a:r>
            <a:r>
              <a:rPr lang="en-US" dirty="0"/>
              <a:t>generation of Hoosiers for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lifelong contributions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7" name="Picture 6" descr="AP091210113071_Ostrom_c300.jpg"/>
          <p:cNvPicPr>
            <a:picLocks noChangeAspect="1"/>
          </p:cNvPicPr>
          <p:nvPr/>
        </p:nvPicPr>
        <p:blipFill>
          <a:blip r:embed="rId3"/>
          <a:srcRect l="15205" t="3052" r="5700" b="3228"/>
          <a:stretch>
            <a:fillRect/>
          </a:stretch>
        </p:blipFill>
        <p:spPr>
          <a:xfrm>
            <a:off x="6326564" y="1257300"/>
            <a:ext cx="2703136" cy="4724400"/>
          </a:xfrm>
          <a:prstGeom prst="rect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2029b.jpg"/>
          <p:cNvPicPr>
            <a:picLocks noChangeAspect="1"/>
          </p:cNvPicPr>
          <p:nvPr/>
        </p:nvPicPr>
        <p:blipFill>
          <a:blip r:embed="rId3"/>
          <a:srcRect t="22601" r="3327" b="21935"/>
          <a:stretch>
            <a:fillRect/>
          </a:stretch>
        </p:blipFill>
        <p:spPr>
          <a:xfrm>
            <a:off x="4038600" y="4494852"/>
            <a:ext cx="5003800" cy="2248848"/>
          </a:xfrm>
          <a:prstGeom prst="rect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$604 million in</a:t>
            </a:r>
            <a:r>
              <a:rPr lang="en-US" dirty="0" smtClean="0"/>
              <a:t> sponsored </a:t>
            </a:r>
            <a:br>
              <a:rPr lang="en-US" dirty="0" smtClean="0"/>
            </a:br>
            <a:r>
              <a:rPr lang="en-US" dirty="0" smtClean="0"/>
              <a:t>program </a:t>
            </a:r>
            <a:r>
              <a:rPr lang="en-US" dirty="0"/>
              <a:t>awards in FY 2010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National prominence in life sciences,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IT</a:t>
            </a:r>
            <a:r>
              <a:rPr lang="en-US" dirty="0"/>
              <a:t>,</a:t>
            </a:r>
            <a:r>
              <a:rPr lang="en-US" dirty="0" smtClean="0"/>
              <a:t> and </a:t>
            </a:r>
            <a:r>
              <a:rPr lang="en-US" dirty="0"/>
              <a:t>international studies</a:t>
            </a:r>
            <a:endParaRPr lang="en-US" dirty="0" smtClean="0"/>
          </a:p>
          <a:p>
            <a:pPr lvl="0"/>
            <a:r>
              <a:rPr lang="en-US" dirty="0"/>
              <a:t>Increased emphasis</a:t>
            </a:r>
            <a:r>
              <a:rPr lang="en-US" dirty="0" smtClean="0"/>
              <a:t> on </a:t>
            </a:r>
            <a:r>
              <a:rPr lang="en-US" dirty="0"/>
              <a:t>translational </a:t>
            </a:r>
            <a:r>
              <a:rPr lang="en-US" dirty="0" smtClean="0"/>
              <a:t>research</a:t>
            </a:r>
          </a:p>
          <a:p>
            <a:pPr lvl="0"/>
            <a:r>
              <a:rPr lang="en-US" dirty="0" smtClean="0"/>
              <a:t>Job creation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34"/>
            <a:ext cx="836146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Activities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Innovate Indiana initiative</a:t>
            </a:r>
            <a:endParaRPr lang="en-US" dirty="0" smtClean="0"/>
          </a:p>
          <a:p>
            <a:pPr lvl="0"/>
            <a:r>
              <a:rPr lang="en-US" dirty="0"/>
              <a:t>Recent</a:t>
            </a:r>
            <a:r>
              <a:rPr lang="en-US" dirty="0" smtClean="0"/>
              <a:t> accomplishments</a:t>
            </a:r>
            <a:r>
              <a:rPr lang="en-US" dirty="0"/>
              <a:t>:</a:t>
            </a:r>
            <a:endParaRPr lang="en-US" sz="2800" dirty="0"/>
          </a:p>
          <a:p>
            <a:pPr lvl="1"/>
            <a:r>
              <a:rPr lang="en-US" dirty="0"/>
              <a:t>Innovate Indiana Fund</a:t>
            </a:r>
            <a:endParaRPr lang="en-US" sz="2400" dirty="0"/>
          </a:p>
          <a:p>
            <a:pPr lvl="1"/>
            <a:r>
              <a:rPr lang="en-US" dirty="0"/>
              <a:t>Angel Learning</a:t>
            </a:r>
            <a:r>
              <a:rPr lang="en-US" dirty="0" smtClean="0"/>
              <a:t> transaction</a:t>
            </a:r>
            <a:endParaRPr lang="en-US" sz="2400" dirty="0" smtClean="0"/>
          </a:p>
          <a:p>
            <a:pPr lvl="1"/>
            <a:r>
              <a:rPr lang="en-US" dirty="0" smtClean="0"/>
              <a:t>IU Innovation Center at Bloomington </a:t>
            </a:r>
          </a:p>
          <a:p>
            <a:pPr lvl="0"/>
            <a:r>
              <a:rPr lang="en-US" dirty="0"/>
              <a:t>IURTC</a:t>
            </a:r>
            <a:r>
              <a:rPr lang="en-US" dirty="0" smtClean="0"/>
              <a:t> technology commercialization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apREDST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401232"/>
            <a:ext cx="8369300" cy="5364936"/>
          </a:xfrm>
          <a:prstGeom prst="rect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34"/>
            <a:ext cx="836146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Engagement Activities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700" y="1719639"/>
            <a:ext cx="257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GARY</a:t>
            </a:r>
          </a:p>
          <a:p>
            <a:pPr algn="r"/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Northwest Health &amp; Human Services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2134739"/>
            <a:ext cx="257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Book"/>
                <a:cs typeface="Franklin Gothic Book"/>
              </a:rPr>
              <a:t>SOUTH BEND</a:t>
            </a:r>
          </a:p>
          <a:p>
            <a:pPr algn="ctr"/>
            <a:r>
              <a:rPr lang="en-US" dirty="0" smtClean="0">
                <a:latin typeface="Franklin Gothic Book"/>
                <a:cs typeface="Franklin Gothic Book"/>
              </a:rPr>
              <a:t>Cancer Research </a:t>
            </a:r>
            <a:br>
              <a:rPr lang="en-US" dirty="0" smtClean="0">
                <a:latin typeface="Franklin Gothic Book"/>
                <a:cs typeface="Franklin Gothic Book"/>
              </a:rPr>
            </a:br>
            <a:r>
              <a:rPr lang="en-US" dirty="0" smtClean="0">
                <a:latin typeface="Franklin Gothic Book"/>
                <a:cs typeface="Franklin Gothic Book"/>
              </a:rPr>
              <a:t>Center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6050" y="1476464"/>
            <a:ext cx="257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FORT WAYNE</a:t>
            </a:r>
          </a:p>
          <a:p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IPFW Office of Engagement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7950" y="3644900"/>
            <a:ext cx="257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RICHMOND</a:t>
            </a:r>
          </a:p>
          <a:p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Online Course Market</a:t>
            </a:r>
          </a:p>
          <a:p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Identification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1650" y="5607645"/>
            <a:ext cx="257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NEW ALBANY</a:t>
            </a:r>
          </a:p>
          <a:p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Southeast Indiana Small Business Development Center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000" y="5920343"/>
            <a:ext cx="25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EVANSVILLE</a:t>
            </a:r>
          </a:p>
          <a:p>
            <a:pPr algn="r"/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Engagement Office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0350" y="2599035"/>
            <a:ext cx="257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KOKOMO</a:t>
            </a:r>
          </a:p>
          <a:p>
            <a:r>
              <a:rPr lang="en-US" dirty="0" err="1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Inventrek</a:t>
            </a:r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 Technology</a:t>
            </a:r>
          </a:p>
          <a:p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Park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900" y="4622800"/>
            <a:ext cx="25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BLOOMINGTON</a:t>
            </a:r>
          </a:p>
          <a:p>
            <a:pPr algn="r"/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IU Innovation Center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6600" y="3567499"/>
            <a:ext cx="257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INDIANAPOLIS</a:t>
            </a:r>
          </a:p>
          <a:p>
            <a:pPr algn="r"/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IU Emerging Technologies Center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0050" y="4796830"/>
            <a:ext cx="25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COLUMBUS</a:t>
            </a:r>
          </a:p>
          <a:p>
            <a:r>
              <a:rPr lang="en-US" dirty="0" smtClean="0">
                <a:solidFill>
                  <a:schemeClr val="accent2"/>
                </a:solidFill>
                <a:latin typeface="Franklin Gothic Book"/>
                <a:cs typeface="Franklin Gothic Book"/>
              </a:rPr>
              <a:t>Learning Center</a:t>
            </a:r>
            <a:endParaRPr lang="en-US" dirty="0">
              <a:solidFill>
                <a:schemeClr val="accent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02000" y="3814465"/>
            <a:ext cx="1409700" cy="135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75000" y="4796830"/>
            <a:ext cx="109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5321300" y="2802234"/>
            <a:ext cx="1289050" cy="309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5486400" y="4798418"/>
            <a:ext cx="1263650" cy="179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4640223" y="2059027"/>
            <a:ext cx="174704" cy="120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dirty="0" smtClean="0"/>
              <a:t> &amp; </a:t>
            </a:r>
            <a:r>
              <a:rPr lang="en-US" dirty="0"/>
              <a:t>Affordability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Modest tuition </a:t>
            </a:r>
            <a:r>
              <a:rPr lang="en-US" dirty="0" smtClean="0"/>
              <a:t>increases—IUB lowest net cost </a:t>
            </a:r>
            <a:br>
              <a:rPr lang="en-US" dirty="0" smtClean="0"/>
            </a:br>
            <a:r>
              <a:rPr lang="en-US" dirty="0" smtClean="0"/>
              <a:t>in the Big 10</a:t>
            </a:r>
          </a:p>
          <a:p>
            <a:pPr lvl="0"/>
            <a:r>
              <a:rPr lang="en-US" dirty="0" err="1"/>
              <a:t>IU’s</a:t>
            </a:r>
            <a:r>
              <a:rPr lang="en-US" dirty="0"/>
              <a:t> expanded scholarship and</a:t>
            </a:r>
            <a:r>
              <a:rPr lang="en-US" dirty="0" smtClean="0"/>
              <a:t> grant </a:t>
            </a:r>
            <a:r>
              <a:rPr lang="en-US" dirty="0"/>
              <a:t>programs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6" name="Picture 5" descr="out_of_state.jpg"/>
          <p:cNvPicPr>
            <a:picLocks noChangeAspect="1"/>
          </p:cNvPicPr>
          <p:nvPr/>
        </p:nvPicPr>
        <p:blipFill>
          <a:blip r:embed="rId3"/>
          <a:srcRect l="4285" r="11679" b="67665"/>
          <a:stretch>
            <a:fillRect/>
          </a:stretch>
        </p:blipFill>
        <p:spPr>
          <a:xfrm>
            <a:off x="1846099" y="3922862"/>
            <a:ext cx="5443702" cy="2871638"/>
          </a:xfrm>
          <a:prstGeom prst="rect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eU02232010cm75.jpg"/>
          <p:cNvPicPr>
            <a:picLocks noChangeAspect="1"/>
          </p:cNvPicPr>
          <p:nvPr/>
        </p:nvPicPr>
        <p:blipFill>
          <a:blip r:embed="rId3"/>
          <a:srcRect r="29541" b="30286"/>
          <a:stretch>
            <a:fillRect/>
          </a:stretch>
        </p:blipFill>
        <p:spPr>
          <a:xfrm>
            <a:off x="4622800" y="3818086"/>
            <a:ext cx="4419600" cy="2916089"/>
          </a:xfrm>
          <a:prstGeom prst="rect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Prudent Financial Stewardship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State funding </a:t>
            </a:r>
            <a:r>
              <a:rPr lang="en-US" dirty="0" smtClean="0"/>
              <a:t>cuts—actions </a:t>
            </a:r>
            <a:r>
              <a:rPr lang="en-US" dirty="0"/>
              <a:t>taken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reduce </a:t>
            </a:r>
            <a:r>
              <a:rPr lang="en-US" dirty="0"/>
              <a:t>spending  </a:t>
            </a:r>
          </a:p>
          <a:p>
            <a:pPr lvl="0"/>
            <a:r>
              <a:rPr lang="en-US" dirty="0"/>
              <a:t>Moody’s Investor Services </a:t>
            </a:r>
            <a:r>
              <a:rPr lang="en-US" dirty="0" err="1" smtClean="0"/>
              <a:t>Aaa</a:t>
            </a:r>
            <a:r>
              <a:rPr lang="en-US" dirty="0" smtClean="0"/>
              <a:t> </a:t>
            </a:r>
            <a:r>
              <a:rPr lang="en-US" dirty="0"/>
              <a:t>rating</a:t>
            </a:r>
          </a:p>
          <a:p>
            <a:pPr lvl="0"/>
            <a:r>
              <a:rPr lang="en-US" dirty="0"/>
              <a:t>External </a:t>
            </a:r>
            <a:r>
              <a:rPr lang="en-US" dirty="0" smtClean="0"/>
              <a:t>fundraising </a:t>
            </a:r>
            <a:r>
              <a:rPr lang="en-US" dirty="0"/>
              <a:t>successes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8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esenter xmlns="5314087c-b7d3-4c6e-8e27-ce2ab08fe4e0">NA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167F22D76A149880EA57B9B2929A0" ma:contentTypeVersion="1" ma:contentTypeDescription="Create a new document." ma:contentTypeScope="" ma:versionID="2545ba9ba6ed9a5fb0660c23934a5189">
  <xsd:schema xmlns:xsd="http://www.w3.org/2001/XMLSchema" xmlns:p="http://schemas.microsoft.com/office/2006/metadata/properties" xmlns:ns2="5314087c-b7d3-4c6e-8e27-ce2ab08fe4e0" targetNamespace="http://schemas.microsoft.com/office/2006/metadata/properties" ma:root="true" ma:fieldsID="b5bca23496e24a05d9e8e1982622b6a5" ns2:_="">
    <xsd:import namespace="5314087c-b7d3-4c6e-8e27-ce2ab08fe4e0"/>
    <xsd:element name="properties">
      <xsd:complexType>
        <xsd:sequence>
          <xsd:element name="documentManagement">
            <xsd:complexType>
              <xsd:all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314087c-b7d3-4c6e-8e27-ce2ab08fe4e0" elementFormDefault="qualified">
    <xsd:import namespace="http://schemas.microsoft.com/office/2006/documentManagement/types"/>
    <xsd:element name="Presenter" ma:index="2" ma:displayName="Presenter" ma:default="NA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1A9DC0D-E89D-43FF-8A3A-D9B08F268C8C}">
  <ds:schemaRefs>
    <ds:schemaRef ds:uri="http://schemas.microsoft.com/office/2006/metadata/properties"/>
    <ds:schemaRef ds:uri="5314087c-b7d3-4c6e-8e27-ce2ab08fe4e0"/>
  </ds:schemaRefs>
</ds:datastoreItem>
</file>

<file path=customXml/itemProps2.xml><?xml version="1.0" encoding="utf-8"?>
<ds:datastoreItem xmlns:ds="http://schemas.openxmlformats.org/officeDocument/2006/customXml" ds:itemID="{B51331C0-62FE-40BD-B7DD-57FA37580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5A0DE8-F4D9-4E46-9B0F-69A33A3D6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14087c-b7d3-4c6e-8e27-ce2ab08fe4e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253</Words>
  <Application>Microsoft Office PowerPoint</Application>
  <PresentationFormat>On-screen Show (4:3)</PresentationFormat>
  <Paragraphs>118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Biennial Presentation </vt:lpstr>
      <vt:lpstr>Six Principles of Excellence</vt:lpstr>
      <vt:lpstr>Serving Hoosiers Statewide</vt:lpstr>
      <vt:lpstr>Excellence in Academics</vt:lpstr>
      <vt:lpstr>Research Growth</vt:lpstr>
      <vt:lpstr>Engagement Activities </vt:lpstr>
      <vt:lpstr>Engagement Activities </vt:lpstr>
      <vt:lpstr>Value &amp; Affordability </vt:lpstr>
      <vt:lpstr>Prudent Financial Stewardship </vt:lpstr>
      <vt:lpstr>Embracing Change and Transformation </vt:lpstr>
      <vt:lpstr>ICHE Strategic Directions Action Items</vt:lpstr>
      <vt:lpstr>FY 2011-13 Operating Request </vt:lpstr>
      <vt:lpstr>Maintaining Current  Facilities: IU’s Top Capital Priority</vt:lpstr>
      <vt:lpstr>FY 2011-13  Capital Projects Request </vt:lpstr>
      <vt:lpstr>Slide 15</vt:lpstr>
    </vt:vector>
  </TitlesOfParts>
  <Company>IU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2-IU Biennial Request Presentation</dc:title>
  <dc:creator>Terry Followell</dc:creator>
  <cp:lastModifiedBy>rosemaryp</cp:lastModifiedBy>
  <cp:revision>46</cp:revision>
  <cp:lastPrinted>2010-10-04T21:39:35Z</cp:lastPrinted>
  <dcterms:created xsi:type="dcterms:W3CDTF">2010-10-06T15:05:43Z</dcterms:created>
  <dcterms:modified xsi:type="dcterms:W3CDTF">2010-10-13T17:53:22Z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0x010100311167F22D76A149880EA57B9B2929A0</vt:lpwstr>
  </property>
</Properties>
</file>