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drawings/drawing11.xml" ContentType="application/vnd.openxmlformats-officedocument.drawingml.chartshapes+xml"/>
  <Override PartName="/ppt/drawings/drawing12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260" r:id="rId6"/>
    <p:sldId id="262" r:id="rId7"/>
    <p:sldId id="261" r:id="rId8"/>
    <p:sldId id="263" r:id="rId9"/>
    <p:sldId id="264" r:id="rId10"/>
    <p:sldId id="266" r:id="rId11"/>
    <p:sldId id="265" r:id="rId12"/>
    <p:sldId id="267" r:id="rId13"/>
    <p:sldId id="274" r:id="rId14"/>
    <p:sldId id="275" r:id="rId15"/>
    <p:sldId id="276" r:id="rId16"/>
    <p:sldId id="273" r:id="rId17"/>
    <p:sldId id="268" r:id="rId18"/>
    <p:sldId id="257" r:id="rId19"/>
    <p:sldId id="269" r:id="rId20"/>
    <p:sldId id="270" r:id="rId21"/>
    <p:sldId id="271" r:id="rId22"/>
    <p:sldId id="272" r:id="rId23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Commission%20Reports\FY2011\Fall%20Data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C:\Commission%20Reports\FY2011\Fall%20Data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C:\Commission%20Reports\FY2011\Fall%20Data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C:\Commission%20Reports\FY2011\Fall%20Data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mission%20Reports\FY2011\Fall%20Data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Commission%20Reports\FY2011\Fall%20Data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Commission%20Reports\FY2011\Fall%20Data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Commission%20Reports\FY2011\Fall%20Data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Commission%20Reports\FY2011\Fall%20Data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Commission%20Reports\FY2011\Fall%20Data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Commission%20Reports\FY2011\Fall%20Data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Commission%20Reports\FY2011\Fall%20Data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C:\Commission%20Reports\FY2011\Fall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1600"/>
              <a:t>Public, 4-year Institutions</a:t>
            </a:r>
          </a:p>
          <a:p>
            <a:pPr>
              <a:defRPr/>
            </a:pPr>
            <a:r>
              <a:rPr lang="en-US" sz="1600"/>
              <a:t>Headcount Enrollment by Full-time/Part-time Status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251182382689969"/>
          <c:y val="0.20278498606697323"/>
          <c:w val="0.83802539316731761"/>
          <c:h val="0.56084232401541079"/>
        </c:manualLayout>
      </c:layout>
      <c:barChart>
        <c:barDir val="col"/>
        <c:grouping val="stacked"/>
        <c:ser>
          <c:idx val="0"/>
          <c:order val="0"/>
          <c:tx>
            <c:strRef>
              <c:f>Sheet10!$A$36</c:f>
              <c:strCache>
                <c:ptCount val="1"/>
                <c:pt idx="0">
                  <c:v>4-year Institutions</c:v>
                </c:pt>
              </c:strCache>
            </c:strRef>
          </c:tx>
          <c:dLbls>
            <c:spPr>
              <a:solidFill>
                <a:schemeClr val="bg1"/>
              </a:solidFill>
            </c:spPr>
            <c:dLblPos val="ctr"/>
            <c:showVal val="1"/>
          </c:dLbls>
          <c:cat>
            <c:multiLvlStrRef>
              <c:f>Sheet10!$B$34:$G$35</c:f>
              <c:multiLvlStrCache>
                <c:ptCount val="6"/>
                <c:lvl>
                  <c:pt idx="0">
                    <c:v>Full-time</c:v>
                  </c:pt>
                  <c:pt idx="1">
                    <c:v>Part-time</c:v>
                  </c:pt>
                  <c:pt idx="2">
                    <c:v>Full-time</c:v>
                  </c:pt>
                  <c:pt idx="3">
                    <c:v>Part-time</c:v>
                  </c:pt>
                  <c:pt idx="4">
                    <c:v>Full-time</c:v>
                  </c:pt>
                  <c:pt idx="5">
                    <c:v>Part-time</c:v>
                  </c:pt>
                </c:lvl>
                <c:lvl>
                  <c:pt idx="0">
                    <c:v>2008</c:v>
                  </c:pt>
                  <c:pt idx="2">
                    <c:v>2009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Sheet10!$B$36:$G$36</c:f>
              <c:numCache>
                <c:formatCode>_(* #,##0_);_(* \(#,##0\);_(* "-"??_);_(@_)</c:formatCode>
                <c:ptCount val="6"/>
                <c:pt idx="0">
                  <c:v>152990</c:v>
                </c:pt>
                <c:pt idx="1">
                  <c:v>49956</c:v>
                </c:pt>
                <c:pt idx="2">
                  <c:v>159903</c:v>
                </c:pt>
                <c:pt idx="3">
                  <c:v>51311</c:v>
                </c:pt>
                <c:pt idx="4">
                  <c:v>163498</c:v>
                </c:pt>
                <c:pt idx="5">
                  <c:v>51698</c:v>
                </c:pt>
              </c:numCache>
            </c:numRef>
          </c:val>
        </c:ser>
        <c:overlap val="100"/>
        <c:axId val="55698560"/>
        <c:axId val="55700480"/>
      </c:barChart>
      <c:catAx>
        <c:axId val="55698560"/>
        <c:scaling>
          <c:orientation val="minMax"/>
        </c:scaling>
        <c:axPos val="b"/>
        <c:tickLblPos val="nextTo"/>
        <c:crossAx val="55700480"/>
        <c:crosses val="autoZero"/>
        <c:auto val="1"/>
        <c:lblAlgn val="ctr"/>
        <c:lblOffset val="100"/>
      </c:catAx>
      <c:valAx>
        <c:axId val="55700480"/>
        <c:scaling>
          <c:orientation val="minMax"/>
        </c:scaling>
        <c:axPos val="l"/>
        <c:majorGridlines/>
        <c:numFmt formatCode="_(* #,##0_);_(* \(#,##0\);_(* &quot;0&quot;??_);_(@_)" sourceLinked="0"/>
        <c:tickLblPos val="nextTo"/>
        <c:crossAx val="55698560"/>
        <c:crosses val="autoZero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600" baseline="0"/>
              <a:t>Public, 2-year Institutions</a:t>
            </a:r>
          </a:p>
          <a:p>
            <a:pPr>
              <a:defRPr/>
            </a:pPr>
            <a:r>
              <a:rPr lang="en-US" sz="1600"/>
              <a:t>% Change Fall </a:t>
            </a:r>
            <a:r>
              <a:rPr lang="en-US" sz="1600">
                <a:solidFill>
                  <a:schemeClr val="tx2">
                    <a:lumMod val="75000"/>
                  </a:schemeClr>
                </a:solidFill>
              </a:rPr>
              <a:t>2005 </a:t>
            </a:r>
            <a:r>
              <a:rPr lang="en-US" sz="1600"/>
              <a:t>to Fall </a:t>
            </a:r>
            <a:r>
              <a:rPr lang="en-US" sz="1600">
                <a:solidFill>
                  <a:schemeClr val="tx2">
                    <a:lumMod val="75000"/>
                  </a:schemeClr>
                </a:solidFill>
              </a:rPr>
              <a:t>2009</a:t>
            </a:r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strRef>
              <c:f>StateComparisons!$H$2</c:f>
              <c:strCache>
                <c:ptCount val="1"/>
                <c:pt idx="0">
                  <c:v>% Change 05 to 09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StateComparisons!$A$3:$A$6</c:f>
              <c:strCache>
                <c:ptCount val="4"/>
                <c:pt idx="0">
                  <c:v>Indiana</c:v>
                </c:pt>
                <c:pt idx="1">
                  <c:v>Ohio</c:v>
                </c:pt>
                <c:pt idx="2">
                  <c:v>Illinois</c:v>
                </c:pt>
                <c:pt idx="3">
                  <c:v>Minnesota</c:v>
                </c:pt>
              </c:strCache>
            </c:strRef>
          </c:cat>
          <c:val>
            <c:numRef>
              <c:f>StateComparisons!$H$3:$H$6</c:f>
              <c:numCache>
                <c:formatCode>0%</c:formatCode>
                <c:ptCount val="4"/>
                <c:pt idx="0">
                  <c:v>0.72322995904037479</c:v>
                </c:pt>
                <c:pt idx="1">
                  <c:v>0.224042796386444</c:v>
                </c:pt>
                <c:pt idx="2">
                  <c:v>8.8247964991043745E-2</c:v>
                </c:pt>
                <c:pt idx="3">
                  <c:v>0.19724201907038566</c:v>
                </c:pt>
              </c:numCache>
            </c:numRef>
          </c:val>
        </c:ser>
        <c:axId val="57942016"/>
        <c:axId val="57943552"/>
      </c:barChart>
      <c:catAx>
        <c:axId val="57942016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57943552"/>
        <c:crosses val="autoZero"/>
        <c:auto val="1"/>
        <c:lblAlgn val="ctr"/>
        <c:lblOffset val="100"/>
      </c:catAx>
      <c:valAx>
        <c:axId val="57943552"/>
        <c:scaling>
          <c:orientation val="minMax"/>
        </c:scaling>
        <c:axPos val="b"/>
        <c:majorGridlines/>
        <c:numFmt formatCode="0%" sourceLinked="1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57942016"/>
        <c:crosses val="autoZero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1600"/>
              <a:t>Fall Headcount Enrollment by Level</a:t>
            </a:r>
          </a:p>
          <a:p>
            <a:pPr>
              <a:defRPr/>
            </a:pPr>
            <a:r>
              <a:rPr lang="en-US" sz="1600"/>
              <a:t>Public, 4-year Institutions</a:t>
            </a:r>
          </a:p>
        </c:rich>
      </c:tx>
      <c:overlay val="1"/>
    </c:title>
    <c:plotArea>
      <c:layout>
        <c:manualLayout>
          <c:layoutTarget val="inner"/>
          <c:xMode val="edge"/>
          <c:yMode val="edge"/>
          <c:x val="8.8850462775168712E-2"/>
          <c:y val="0.10690439347255506"/>
          <c:w val="0.89476219824480696"/>
          <c:h val="0.69820947164213165"/>
        </c:manualLayout>
      </c:layout>
      <c:barChart>
        <c:barDir val="col"/>
        <c:grouping val="stacked"/>
        <c:ser>
          <c:idx val="0"/>
          <c:order val="0"/>
          <c:tx>
            <c:strRef>
              <c:f>Sheet10!$A$68</c:f>
              <c:strCache>
                <c:ptCount val="1"/>
                <c:pt idx="0">
                  <c:v>Undergraduate</c:v>
                </c:pt>
              </c:strCache>
            </c:strRef>
          </c:tx>
          <c:dLbls>
            <c:delete val="1"/>
          </c:dLbls>
          <c:cat>
            <c:multiLvlStrRef>
              <c:f>Sheet10!$B$66:$V$67</c:f>
              <c:multiLvlStrCache>
                <c:ptCount val="21"/>
                <c:lvl>
                  <c:pt idx="0">
                    <c:v>2008</c:v>
                  </c:pt>
                  <c:pt idx="1">
                    <c:v>2009</c:v>
                  </c:pt>
                  <c:pt idx="2">
                    <c:v>2010</c:v>
                  </c:pt>
                  <c:pt idx="3">
                    <c:v>2008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2008</c:v>
                  </c:pt>
                  <c:pt idx="7">
                    <c:v>2009</c:v>
                  </c:pt>
                  <c:pt idx="8">
                    <c:v>2010</c:v>
                  </c:pt>
                  <c:pt idx="9">
                    <c:v>2008</c:v>
                  </c:pt>
                  <c:pt idx="10">
                    <c:v>2009</c:v>
                  </c:pt>
                  <c:pt idx="11">
                    <c:v>2010</c:v>
                  </c:pt>
                  <c:pt idx="12">
                    <c:v>2008</c:v>
                  </c:pt>
                  <c:pt idx="13">
                    <c:v>2009</c:v>
                  </c:pt>
                  <c:pt idx="14">
                    <c:v>2010</c:v>
                  </c:pt>
                  <c:pt idx="15">
                    <c:v>2008</c:v>
                  </c:pt>
                  <c:pt idx="16">
                    <c:v>2009</c:v>
                  </c:pt>
                  <c:pt idx="17">
                    <c:v>2010</c:v>
                  </c:pt>
                  <c:pt idx="18">
                    <c:v>2008</c:v>
                  </c:pt>
                  <c:pt idx="19">
                    <c:v>2009</c:v>
                  </c:pt>
                  <c:pt idx="20">
                    <c:v>2010</c:v>
                  </c:pt>
                </c:lvl>
                <c:lvl>
                  <c:pt idx="0">
                    <c:v>IUB</c:v>
                  </c:pt>
                  <c:pt idx="3">
                    <c:v>IU</c:v>
                  </c:pt>
                  <c:pt idx="6">
                    <c:v>PUWL</c:v>
                  </c:pt>
                  <c:pt idx="9">
                    <c:v>PU</c:v>
                  </c:pt>
                  <c:pt idx="12">
                    <c:v>ISU</c:v>
                  </c:pt>
                  <c:pt idx="15">
                    <c:v>USI</c:v>
                  </c:pt>
                  <c:pt idx="18">
                    <c:v>BSU</c:v>
                  </c:pt>
                </c:lvl>
              </c:multiLvlStrCache>
            </c:multiLvlStrRef>
          </c:cat>
          <c:val>
            <c:numRef>
              <c:f>Sheet10!$B$68:$V$68</c:f>
              <c:numCache>
                <c:formatCode>General</c:formatCode>
                <c:ptCount val="21"/>
                <c:pt idx="0">
                  <c:v>31626</c:v>
                </c:pt>
                <c:pt idx="1">
                  <c:v>32490</c:v>
                </c:pt>
                <c:pt idx="2">
                  <c:v>32367</c:v>
                </c:pt>
                <c:pt idx="3">
                  <c:v>42860</c:v>
                </c:pt>
                <c:pt idx="4">
                  <c:v>46112</c:v>
                </c:pt>
                <c:pt idx="5">
                  <c:v>47989</c:v>
                </c:pt>
                <c:pt idx="6">
                  <c:v>33104</c:v>
                </c:pt>
                <c:pt idx="7">
                  <c:v>32500</c:v>
                </c:pt>
                <c:pt idx="8">
                  <c:v>32173</c:v>
                </c:pt>
                <c:pt idx="9">
                  <c:v>24026</c:v>
                </c:pt>
                <c:pt idx="10">
                  <c:v>26189</c:v>
                </c:pt>
                <c:pt idx="11">
                  <c:v>26547</c:v>
                </c:pt>
                <c:pt idx="12">
                  <c:v>8386</c:v>
                </c:pt>
                <c:pt idx="13">
                  <c:v>8460</c:v>
                </c:pt>
                <c:pt idx="14">
                  <c:v>9373</c:v>
                </c:pt>
                <c:pt idx="15">
                  <c:v>9292</c:v>
                </c:pt>
                <c:pt idx="16">
                  <c:v>9618</c:v>
                </c:pt>
                <c:pt idx="17">
                  <c:v>9819</c:v>
                </c:pt>
                <c:pt idx="18">
                  <c:v>16832</c:v>
                </c:pt>
                <c:pt idx="19">
                  <c:v>17737</c:v>
                </c:pt>
                <c:pt idx="20">
                  <c:v>18127</c:v>
                </c:pt>
              </c:numCache>
            </c:numRef>
          </c:val>
        </c:ser>
        <c:ser>
          <c:idx val="1"/>
          <c:order val="1"/>
          <c:tx>
            <c:strRef>
              <c:f>Sheet10!$A$69</c:f>
              <c:strCache>
                <c:ptCount val="1"/>
                <c:pt idx="0">
                  <c:v>Graduate</c:v>
                </c:pt>
              </c:strCache>
            </c:strRef>
          </c:tx>
          <c:dLbls>
            <c:delete val="1"/>
          </c:dLbls>
          <c:cat>
            <c:multiLvlStrRef>
              <c:f>Sheet10!$B$66:$V$67</c:f>
              <c:multiLvlStrCache>
                <c:ptCount val="21"/>
                <c:lvl>
                  <c:pt idx="0">
                    <c:v>2008</c:v>
                  </c:pt>
                  <c:pt idx="1">
                    <c:v>2009</c:v>
                  </c:pt>
                  <c:pt idx="2">
                    <c:v>2010</c:v>
                  </c:pt>
                  <c:pt idx="3">
                    <c:v>2008</c:v>
                  </c:pt>
                  <c:pt idx="4">
                    <c:v>2009</c:v>
                  </c:pt>
                  <c:pt idx="5">
                    <c:v>2010</c:v>
                  </c:pt>
                  <c:pt idx="6">
                    <c:v>2008</c:v>
                  </c:pt>
                  <c:pt idx="7">
                    <c:v>2009</c:v>
                  </c:pt>
                  <c:pt idx="8">
                    <c:v>2010</c:v>
                  </c:pt>
                  <c:pt idx="9">
                    <c:v>2008</c:v>
                  </c:pt>
                  <c:pt idx="10">
                    <c:v>2009</c:v>
                  </c:pt>
                  <c:pt idx="11">
                    <c:v>2010</c:v>
                  </c:pt>
                  <c:pt idx="12">
                    <c:v>2008</c:v>
                  </c:pt>
                  <c:pt idx="13">
                    <c:v>2009</c:v>
                  </c:pt>
                  <c:pt idx="14">
                    <c:v>2010</c:v>
                  </c:pt>
                  <c:pt idx="15">
                    <c:v>2008</c:v>
                  </c:pt>
                  <c:pt idx="16">
                    <c:v>2009</c:v>
                  </c:pt>
                  <c:pt idx="17">
                    <c:v>2010</c:v>
                  </c:pt>
                  <c:pt idx="18">
                    <c:v>2008</c:v>
                  </c:pt>
                  <c:pt idx="19">
                    <c:v>2009</c:v>
                  </c:pt>
                  <c:pt idx="20">
                    <c:v>2010</c:v>
                  </c:pt>
                </c:lvl>
                <c:lvl>
                  <c:pt idx="0">
                    <c:v>IUB</c:v>
                  </c:pt>
                  <c:pt idx="3">
                    <c:v>IU</c:v>
                  </c:pt>
                  <c:pt idx="6">
                    <c:v>PUWL</c:v>
                  </c:pt>
                  <c:pt idx="9">
                    <c:v>PU</c:v>
                  </c:pt>
                  <c:pt idx="12">
                    <c:v>ISU</c:v>
                  </c:pt>
                  <c:pt idx="15">
                    <c:v>USI</c:v>
                  </c:pt>
                  <c:pt idx="18">
                    <c:v>BSU</c:v>
                  </c:pt>
                </c:lvl>
              </c:multiLvlStrCache>
            </c:multiLvlStrRef>
          </c:cat>
          <c:val>
            <c:numRef>
              <c:f>Sheet10!$B$69:$V$69</c:f>
              <c:numCache>
                <c:formatCode>General</c:formatCode>
                <c:ptCount val="21"/>
                <c:pt idx="0">
                  <c:v>8728</c:v>
                </c:pt>
                <c:pt idx="1">
                  <c:v>9857</c:v>
                </c:pt>
                <c:pt idx="2">
                  <c:v>10097</c:v>
                </c:pt>
                <c:pt idx="3">
                  <c:v>11565</c:v>
                </c:pt>
                <c:pt idx="4">
                  <c:v>10981</c:v>
                </c:pt>
                <c:pt idx="5">
                  <c:v>10788</c:v>
                </c:pt>
                <c:pt idx="6">
                  <c:v>8329</c:v>
                </c:pt>
                <c:pt idx="7">
                  <c:v>8552</c:v>
                </c:pt>
                <c:pt idx="8">
                  <c:v>8890</c:v>
                </c:pt>
                <c:pt idx="9">
                  <c:v>1882</c:v>
                </c:pt>
                <c:pt idx="10">
                  <c:v>2082</c:v>
                </c:pt>
                <c:pt idx="11">
                  <c:v>2066</c:v>
                </c:pt>
                <c:pt idx="12">
                  <c:v>2071</c:v>
                </c:pt>
                <c:pt idx="13">
                  <c:v>2074</c:v>
                </c:pt>
                <c:pt idx="14">
                  <c:v>2121</c:v>
                </c:pt>
                <c:pt idx="15">
                  <c:v>834</c:v>
                </c:pt>
                <c:pt idx="16">
                  <c:v>898</c:v>
                </c:pt>
                <c:pt idx="17">
                  <c:v>883</c:v>
                </c:pt>
                <c:pt idx="18">
                  <c:v>3411</c:v>
                </c:pt>
                <c:pt idx="19">
                  <c:v>3664</c:v>
                </c:pt>
                <c:pt idx="20">
                  <c:v>3956</c:v>
                </c:pt>
              </c:numCache>
            </c:numRef>
          </c:val>
        </c:ser>
        <c:dLbls>
          <c:showVal val="1"/>
        </c:dLbls>
        <c:overlap val="100"/>
        <c:axId val="57964416"/>
        <c:axId val="57965952"/>
      </c:barChart>
      <c:catAx>
        <c:axId val="57964416"/>
        <c:scaling>
          <c:orientation val="minMax"/>
        </c:scaling>
        <c:axPos val="b"/>
        <c:numFmt formatCode="_(* #,##0_);_(* \(#,##0\);_(* &quot;0&quot;??_);_(@_)" sourceLinked="0"/>
        <c:majorTickMark val="in"/>
        <c:tickLblPos val="nextTo"/>
        <c:crossAx val="57965952"/>
        <c:crosses val="autoZero"/>
        <c:auto val="1"/>
        <c:lblAlgn val="ctr"/>
        <c:lblOffset val="100"/>
        <c:tickMarkSkip val="3"/>
      </c:catAx>
      <c:valAx>
        <c:axId val="57965952"/>
        <c:scaling>
          <c:orientation val="minMax"/>
          <c:max val="60000"/>
        </c:scaling>
        <c:axPos val="l"/>
        <c:numFmt formatCode="_(* #,##0_);_(* \(#,##0\);_(* &quot;0&quot;??_);_(@_)" sourceLinked="0"/>
        <c:majorTickMark val="in"/>
        <c:tickLblPos val="nextTo"/>
        <c:crossAx val="57964416"/>
        <c:crosses val="autoZero"/>
        <c:crossBetween val="between"/>
      </c:valAx>
      <c:spPr>
        <a:noFill/>
      </c:spPr>
    </c:plotArea>
    <c:legend>
      <c:legendPos val="b"/>
    </c:legend>
    <c:plotVisOnly val="1"/>
  </c:chart>
  <c:spPr>
    <a:noFill/>
    <a:ln>
      <a:noFill/>
    </a:ln>
  </c:sp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400"/>
              <a:t>Fall Headcount Enrollment by Residency Status</a:t>
            </a:r>
          </a:p>
          <a:p>
            <a:pPr>
              <a:defRPr/>
            </a:pPr>
            <a:r>
              <a:rPr lang="en-US" sz="1400"/>
              <a:t>Public, 4-year</a:t>
            </a:r>
          </a:p>
        </c:rich>
      </c:tx>
    </c:title>
    <c:plotArea>
      <c:layout/>
      <c:barChart>
        <c:barDir val="col"/>
        <c:grouping val="stacked"/>
        <c:ser>
          <c:idx val="0"/>
          <c:order val="0"/>
          <c:tx>
            <c:strRef>
              <c:f>Sheet10!$A$130</c:f>
              <c:strCache>
                <c:ptCount val="1"/>
                <c:pt idx="0">
                  <c:v>Resident</c:v>
                </c:pt>
              </c:strCache>
            </c:strRef>
          </c:tx>
          <c:cat>
            <c:multiLvlStrRef>
              <c:f>Sheet10!$B$128:$G$129</c:f>
              <c:multiLvlStrCache>
                <c:ptCount val="6"/>
                <c:lvl>
                  <c:pt idx="0">
                    <c:v>2008</c:v>
                  </c:pt>
                  <c:pt idx="1">
                    <c:v>2009</c:v>
                  </c:pt>
                  <c:pt idx="2">
                    <c:v>2010</c:v>
                  </c:pt>
                  <c:pt idx="3">
                    <c:v>2008</c:v>
                  </c:pt>
                  <c:pt idx="4">
                    <c:v>2009</c:v>
                  </c:pt>
                  <c:pt idx="5">
                    <c:v>2010</c:v>
                  </c:pt>
                </c:lvl>
                <c:lvl>
                  <c:pt idx="0">
                    <c:v>Research Institutions</c:v>
                  </c:pt>
                  <c:pt idx="3">
                    <c:v>Other 4-year Institutions</c:v>
                  </c:pt>
                </c:lvl>
              </c:multiLvlStrCache>
            </c:multiLvlStrRef>
          </c:cat>
          <c:val>
            <c:numRef>
              <c:f>Sheet10!$B$130:$G$130</c:f>
              <c:numCache>
                <c:formatCode>_(* #,##0_);_(* \(#,##0\);_(* "-"??_);_(@_)</c:formatCode>
                <c:ptCount val="6"/>
                <c:pt idx="0">
                  <c:v>46817</c:v>
                </c:pt>
                <c:pt idx="1">
                  <c:v>47024</c:v>
                </c:pt>
                <c:pt idx="2">
                  <c:v>46449</c:v>
                </c:pt>
                <c:pt idx="3">
                  <c:v>107196</c:v>
                </c:pt>
                <c:pt idx="4">
                  <c:v>113505</c:v>
                </c:pt>
                <c:pt idx="5">
                  <c:v>119821</c:v>
                </c:pt>
              </c:numCache>
            </c:numRef>
          </c:val>
        </c:ser>
        <c:ser>
          <c:idx val="1"/>
          <c:order val="1"/>
          <c:tx>
            <c:strRef>
              <c:f>Sheet10!$A$131</c:f>
              <c:strCache>
                <c:ptCount val="1"/>
                <c:pt idx="0">
                  <c:v>Non-resident</c:v>
                </c:pt>
              </c:strCache>
            </c:strRef>
          </c:tx>
          <c:cat>
            <c:multiLvlStrRef>
              <c:f>Sheet10!$B$128:$G$129</c:f>
              <c:multiLvlStrCache>
                <c:ptCount val="6"/>
                <c:lvl>
                  <c:pt idx="0">
                    <c:v>2008</c:v>
                  </c:pt>
                  <c:pt idx="1">
                    <c:v>2009</c:v>
                  </c:pt>
                  <c:pt idx="2">
                    <c:v>2010</c:v>
                  </c:pt>
                  <c:pt idx="3">
                    <c:v>2008</c:v>
                  </c:pt>
                  <c:pt idx="4">
                    <c:v>2009</c:v>
                  </c:pt>
                  <c:pt idx="5">
                    <c:v>2010</c:v>
                  </c:pt>
                </c:lvl>
                <c:lvl>
                  <c:pt idx="0">
                    <c:v>Research Institutions</c:v>
                  </c:pt>
                  <c:pt idx="3">
                    <c:v>Other 4-year Institutions</c:v>
                  </c:pt>
                </c:lvl>
              </c:multiLvlStrCache>
            </c:multiLvlStrRef>
          </c:cat>
          <c:val>
            <c:numRef>
              <c:f>Sheet10!$B$131:$G$131</c:f>
              <c:numCache>
                <c:formatCode>_(* #,##0_);_(* \(#,##0\);_(* "-"??_);_(@_)</c:formatCode>
                <c:ptCount val="6"/>
                <c:pt idx="0">
                  <c:v>34970</c:v>
                </c:pt>
                <c:pt idx="1">
                  <c:v>36375</c:v>
                </c:pt>
                <c:pt idx="2">
                  <c:v>37078</c:v>
                </c:pt>
                <c:pt idx="3">
                  <c:v>13963</c:v>
                </c:pt>
                <c:pt idx="4">
                  <c:v>14310</c:v>
                </c:pt>
                <c:pt idx="5">
                  <c:v>11848</c:v>
                </c:pt>
              </c:numCache>
            </c:numRef>
          </c:val>
        </c:ser>
        <c:overlap val="100"/>
        <c:axId val="60334080"/>
        <c:axId val="60335616"/>
      </c:barChart>
      <c:catAx>
        <c:axId val="60334080"/>
        <c:scaling>
          <c:orientation val="minMax"/>
        </c:scaling>
        <c:axPos val="b"/>
        <c:tickLblPos val="nextTo"/>
        <c:crossAx val="60335616"/>
        <c:crosses val="autoZero"/>
        <c:auto val="1"/>
        <c:lblAlgn val="ctr"/>
        <c:lblOffset val="100"/>
      </c:catAx>
      <c:valAx>
        <c:axId val="60335616"/>
        <c:scaling>
          <c:orientation val="minMax"/>
        </c:scaling>
        <c:axPos val="l"/>
        <c:majorGridlines/>
        <c:numFmt formatCode="_(* #,##0_);_(* \(#,##0\);_(* &quot;0&quot;??_);_(@_)" sourceLinked="0"/>
        <c:tickLblPos val="nextTo"/>
        <c:crossAx val="60334080"/>
        <c:crosses val="autoZero"/>
        <c:crossBetween val="between"/>
      </c:valAx>
    </c:plotArea>
    <c:legend>
      <c:legendPos val="b"/>
    </c:legend>
    <c:plotVisOnly val="1"/>
  </c:chart>
  <c:spPr>
    <a:ln>
      <a:noFill/>
    </a:ln>
  </c:spPr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400"/>
              <a:t>Fall Reciprocity Headcount Enrollment by Campus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Sheet10!$B$164</c:f>
              <c:strCache>
                <c:ptCount val="1"/>
                <c:pt idx="0">
                  <c:v>2008</c:v>
                </c:pt>
              </c:strCache>
            </c:strRef>
          </c:tx>
          <c:dLbls>
            <c:showVal val="1"/>
          </c:dLbls>
          <c:cat>
            <c:strRef>
              <c:f>Sheet10!$A$165:$A$169</c:f>
              <c:strCache>
                <c:ptCount val="5"/>
                <c:pt idx="0">
                  <c:v>IUE</c:v>
                </c:pt>
                <c:pt idx="1">
                  <c:v>IUSE</c:v>
                </c:pt>
                <c:pt idx="2">
                  <c:v>USI</c:v>
                </c:pt>
                <c:pt idx="3">
                  <c:v>BSU</c:v>
                </c:pt>
                <c:pt idx="4">
                  <c:v>ITCCI</c:v>
                </c:pt>
              </c:strCache>
            </c:strRef>
          </c:cat>
          <c:val>
            <c:numRef>
              <c:f>Sheet10!$B$165:$B$169</c:f>
              <c:numCache>
                <c:formatCode>_(* #,##0_);_(* \(#,##0\);_(* "-"??_);_(@_)</c:formatCode>
                <c:ptCount val="5"/>
                <c:pt idx="0">
                  <c:v>253</c:v>
                </c:pt>
                <c:pt idx="1">
                  <c:v>1796</c:v>
                </c:pt>
                <c:pt idx="2">
                  <c:v>420</c:v>
                </c:pt>
                <c:pt idx="3">
                  <c:v>522</c:v>
                </c:pt>
                <c:pt idx="4">
                  <c:v>420</c:v>
                </c:pt>
              </c:numCache>
            </c:numRef>
          </c:val>
        </c:ser>
        <c:ser>
          <c:idx val="1"/>
          <c:order val="1"/>
          <c:tx>
            <c:strRef>
              <c:f>Sheet10!$C$164</c:f>
              <c:strCache>
                <c:ptCount val="1"/>
                <c:pt idx="0">
                  <c:v>2009</c:v>
                </c:pt>
              </c:strCache>
            </c:strRef>
          </c:tx>
          <c:dLbls>
            <c:showVal val="1"/>
          </c:dLbls>
          <c:cat>
            <c:strRef>
              <c:f>Sheet10!$A$165:$A$169</c:f>
              <c:strCache>
                <c:ptCount val="5"/>
                <c:pt idx="0">
                  <c:v>IUE</c:v>
                </c:pt>
                <c:pt idx="1">
                  <c:v>IUSE</c:v>
                </c:pt>
                <c:pt idx="2">
                  <c:v>USI</c:v>
                </c:pt>
                <c:pt idx="3">
                  <c:v>BSU</c:v>
                </c:pt>
                <c:pt idx="4">
                  <c:v>ITCCI</c:v>
                </c:pt>
              </c:strCache>
            </c:strRef>
          </c:cat>
          <c:val>
            <c:numRef>
              <c:f>Sheet10!$C$165:$C$169</c:f>
              <c:numCache>
                <c:formatCode>_(* #,##0_);_(* \(#,##0\);_(* "-"??_);_(@_)</c:formatCode>
                <c:ptCount val="5"/>
                <c:pt idx="0">
                  <c:v>335</c:v>
                </c:pt>
                <c:pt idx="1">
                  <c:v>2052</c:v>
                </c:pt>
                <c:pt idx="2">
                  <c:v>470</c:v>
                </c:pt>
                <c:pt idx="3">
                  <c:v>510</c:v>
                </c:pt>
                <c:pt idx="4">
                  <c:v>680</c:v>
                </c:pt>
              </c:numCache>
            </c:numRef>
          </c:val>
        </c:ser>
        <c:ser>
          <c:idx val="2"/>
          <c:order val="2"/>
          <c:tx>
            <c:strRef>
              <c:f>Sheet10!$D$164</c:f>
              <c:strCache>
                <c:ptCount val="1"/>
                <c:pt idx="0">
                  <c:v>2010</c:v>
                </c:pt>
              </c:strCache>
            </c:strRef>
          </c:tx>
          <c:dLbls>
            <c:showVal val="1"/>
          </c:dLbls>
          <c:cat>
            <c:strRef>
              <c:f>Sheet10!$A$165:$A$169</c:f>
              <c:strCache>
                <c:ptCount val="5"/>
                <c:pt idx="0">
                  <c:v>IUE</c:v>
                </c:pt>
                <c:pt idx="1">
                  <c:v>IUSE</c:v>
                </c:pt>
                <c:pt idx="2">
                  <c:v>USI</c:v>
                </c:pt>
                <c:pt idx="3">
                  <c:v>BSU</c:v>
                </c:pt>
                <c:pt idx="4">
                  <c:v>ITCCI</c:v>
                </c:pt>
              </c:strCache>
            </c:strRef>
          </c:cat>
          <c:val>
            <c:numRef>
              <c:f>Sheet10!$D$165:$D$169</c:f>
              <c:numCache>
                <c:formatCode>_(* #,##0_);_(* \(#,##0\);_(* "-"??_);_(@_)</c:formatCode>
                <c:ptCount val="5"/>
                <c:pt idx="0">
                  <c:v>399</c:v>
                </c:pt>
                <c:pt idx="1">
                  <c:v>2168</c:v>
                </c:pt>
                <c:pt idx="2">
                  <c:v>458</c:v>
                </c:pt>
                <c:pt idx="3">
                  <c:v>540</c:v>
                </c:pt>
                <c:pt idx="4">
                  <c:v>737</c:v>
                </c:pt>
              </c:numCache>
            </c:numRef>
          </c:val>
        </c:ser>
        <c:axId val="60477824"/>
        <c:axId val="60479360"/>
      </c:barChart>
      <c:catAx>
        <c:axId val="60477824"/>
        <c:scaling>
          <c:orientation val="minMax"/>
        </c:scaling>
        <c:axPos val="b"/>
        <c:tickLblPos val="nextTo"/>
        <c:crossAx val="60479360"/>
        <c:crosses val="autoZero"/>
        <c:auto val="1"/>
        <c:lblAlgn val="ctr"/>
        <c:lblOffset val="100"/>
      </c:catAx>
      <c:valAx>
        <c:axId val="60479360"/>
        <c:scaling>
          <c:orientation val="minMax"/>
        </c:scaling>
        <c:axPos val="l"/>
        <c:majorGridlines/>
        <c:numFmt formatCode="_(* #,##0_);_(* \(#,##0\);_(* &quot;0&quot;??_);_(@_)" sourceLinked="0"/>
        <c:tickLblPos val="nextTo"/>
        <c:crossAx val="60477824"/>
        <c:crosses val="autoZero"/>
        <c:crossBetween val="between"/>
      </c:valAx>
    </c:plotArea>
    <c:legend>
      <c:legendPos val="b"/>
    </c:legend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600"/>
              <a:t>Public, 2-year Institutions</a:t>
            </a:r>
          </a:p>
          <a:p>
            <a:pPr>
              <a:defRPr/>
            </a:pPr>
            <a:r>
              <a:rPr lang="en-US" sz="1600"/>
              <a:t>Headcount Enrollment by Full-time/Part-time Status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0570439237264016"/>
          <c:y val="0.20278498606697323"/>
          <c:w val="0.86216709357113563"/>
          <c:h val="0.57112510036502562"/>
        </c:manualLayout>
      </c:layout>
      <c:barChart>
        <c:barDir val="col"/>
        <c:grouping val="stacked"/>
        <c:ser>
          <c:idx val="0"/>
          <c:order val="0"/>
          <c:tx>
            <c:strRef>
              <c:f>Sheet10!$A$37</c:f>
              <c:strCache>
                <c:ptCount val="1"/>
                <c:pt idx="0">
                  <c:v>2-year Institutions</c:v>
                </c:pt>
              </c:strCache>
            </c:strRef>
          </c:tx>
          <c:dLbls>
            <c:spPr>
              <a:solidFill>
                <a:schemeClr val="bg1"/>
              </a:solidFill>
            </c:spPr>
            <c:dLblPos val="ctr"/>
            <c:showVal val="1"/>
          </c:dLbls>
          <c:cat>
            <c:multiLvlStrRef>
              <c:f>Sheet10!$B$34:$G$35</c:f>
              <c:multiLvlStrCache>
                <c:ptCount val="6"/>
                <c:lvl>
                  <c:pt idx="0">
                    <c:v>Full-time</c:v>
                  </c:pt>
                  <c:pt idx="1">
                    <c:v>Part-time</c:v>
                  </c:pt>
                  <c:pt idx="2">
                    <c:v>Full-time</c:v>
                  </c:pt>
                  <c:pt idx="3">
                    <c:v>Part-time</c:v>
                  </c:pt>
                  <c:pt idx="4">
                    <c:v>Full-time</c:v>
                  </c:pt>
                  <c:pt idx="5">
                    <c:v>Part-time</c:v>
                  </c:pt>
                </c:lvl>
                <c:lvl>
                  <c:pt idx="0">
                    <c:v>2008</c:v>
                  </c:pt>
                  <c:pt idx="2">
                    <c:v>2009</c:v>
                  </c:pt>
                  <c:pt idx="4">
                    <c:v>2010</c:v>
                  </c:pt>
                </c:lvl>
              </c:multiLvlStrCache>
            </c:multiLvlStrRef>
          </c:cat>
          <c:val>
            <c:numRef>
              <c:f>Sheet10!$B$37:$G$37</c:f>
              <c:numCache>
                <c:formatCode>_(* #,##0_);_(* \(#,##0\);_(* "-"??_);_(@_)</c:formatCode>
                <c:ptCount val="6"/>
                <c:pt idx="0">
                  <c:v>38160</c:v>
                </c:pt>
                <c:pt idx="1">
                  <c:v>61095</c:v>
                </c:pt>
                <c:pt idx="2">
                  <c:v>49234</c:v>
                </c:pt>
                <c:pt idx="3">
                  <c:v>74456</c:v>
                </c:pt>
                <c:pt idx="4">
                  <c:v>55841</c:v>
                </c:pt>
                <c:pt idx="5">
                  <c:v>70240</c:v>
                </c:pt>
              </c:numCache>
            </c:numRef>
          </c:val>
        </c:ser>
        <c:overlap val="100"/>
        <c:axId val="56012160"/>
        <c:axId val="56018048"/>
      </c:barChart>
      <c:catAx>
        <c:axId val="56012160"/>
        <c:scaling>
          <c:orientation val="minMax"/>
        </c:scaling>
        <c:axPos val="b"/>
        <c:numFmt formatCode="General" sourceLinked="1"/>
        <c:tickLblPos val="nextTo"/>
        <c:crossAx val="56018048"/>
        <c:crosses val="autoZero"/>
        <c:auto val="1"/>
        <c:lblAlgn val="ctr"/>
        <c:lblOffset val="100"/>
      </c:catAx>
      <c:valAx>
        <c:axId val="56018048"/>
        <c:scaling>
          <c:orientation val="minMax"/>
        </c:scaling>
        <c:axPos val="l"/>
        <c:majorGridlines/>
        <c:numFmt formatCode="_(* #,##0_);_(* \(#,##0\);_(* &quot;0&quot;??_);_(@_)" sourceLinked="0"/>
        <c:tickLblPos val="nextTo"/>
        <c:crossAx val="56012160"/>
        <c:crosses val="autoZero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600"/>
              <a:t>Public,</a:t>
            </a:r>
            <a:r>
              <a:rPr lang="en-US" sz="1600" baseline="0"/>
              <a:t> </a:t>
            </a:r>
            <a:r>
              <a:rPr lang="en-US" sz="1600"/>
              <a:t>4-year Institutions</a:t>
            </a:r>
          </a:p>
          <a:p>
            <a:pPr>
              <a:defRPr/>
            </a:pPr>
            <a:r>
              <a:rPr lang="en-US" sz="1600"/>
              <a:t>Fall Headcount Enrollment and FTE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251182382689969"/>
          <c:y val="0.19239838873352841"/>
          <c:w val="0.84019341484753463"/>
          <c:h val="0.58983993602459961"/>
        </c:manualLayout>
      </c:layout>
      <c:barChart>
        <c:barDir val="col"/>
        <c:grouping val="clustered"/>
        <c:ser>
          <c:idx val="0"/>
          <c:order val="0"/>
          <c:tx>
            <c:strRef>
              <c:f>Sheet10!$A$4</c:f>
              <c:strCache>
                <c:ptCount val="1"/>
                <c:pt idx="0">
                  <c:v>4-year Institutions</c:v>
                </c:pt>
              </c:strCache>
            </c:strRef>
          </c:tx>
          <c:dLbls>
            <c:showVal val="1"/>
          </c:dLbls>
          <c:cat>
            <c:multiLvlStrRef>
              <c:f>Sheet10!$B$2:$G$3</c:f>
              <c:multiLvlStrCache>
                <c:ptCount val="6"/>
                <c:lvl>
                  <c:pt idx="0">
                    <c:v>2008</c:v>
                  </c:pt>
                  <c:pt idx="1">
                    <c:v>2009</c:v>
                  </c:pt>
                  <c:pt idx="2">
                    <c:v>2010</c:v>
                  </c:pt>
                  <c:pt idx="3">
                    <c:v>2008</c:v>
                  </c:pt>
                  <c:pt idx="4">
                    <c:v>2009</c:v>
                  </c:pt>
                  <c:pt idx="5">
                    <c:v>2010</c:v>
                  </c:pt>
                </c:lvl>
                <c:lvl>
                  <c:pt idx="0">
                    <c:v>Headcount</c:v>
                  </c:pt>
                  <c:pt idx="3">
                    <c:v>FTE</c:v>
                  </c:pt>
                </c:lvl>
              </c:multiLvlStrCache>
            </c:multiLvlStrRef>
          </c:cat>
          <c:val>
            <c:numRef>
              <c:f>Sheet10!$B$4:$G$4</c:f>
              <c:numCache>
                <c:formatCode>_(* #,##0_);_(* \(#,##0\);_(* "-"??_);_(@_)</c:formatCode>
                <c:ptCount val="6"/>
                <c:pt idx="0">
                  <c:v>202946</c:v>
                </c:pt>
                <c:pt idx="1">
                  <c:v>211214</c:v>
                </c:pt>
                <c:pt idx="2">
                  <c:v>215196</c:v>
                </c:pt>
                <c:pt idx="3">
                  <c:v>170472</c:v>
                </c:pt>
                <c:pt idx="4">
                  <c:v>178445</c:v>
                </c:pt>
                <c:pt idx="5">
                  <c:v>180977</c:v>
                </c:pt>
              </c:numCache>
            </c:numRef>
          </c:val>
        </c:ser>
        <c:axId val="56304768"/>
        <c:axId val="56306304"/>
      </c:barChart>
      <c:catAx>
        <c:axId val="56304768"/>
        <c:scaling>
          <c:orientation val="minMax"/>
        </c:scaling>
        <c:axPos val="b"/>
        <c:tickLblPos val="nextTo"/>
        <c:crossAx val="56306304"/>
        <c:crosses val="autoZero"/>
        <c:lblAlgn val="ctr"/>
        <c:lblOffset val="100"/>
        <c:tickMarkSkip val="3"/>
      </c:catAx>
      <c:valAx>
        <c:axId val="56306304"/>
        <c:scaling>
          <c:orientation val="minMax"/>
        </c:scaling>
        <c:axPos val="l"/>
        <c:majorGridlines/>
        <c:numFmt formatCode="_(* #,##0_);_(* \(#,##0\);_(* &quot;0&quot;??_);_(@_)" sourceLinked="0"/>
        <c:tickLblPos val="nextTo"/>
        <c:crossAx val="56304768"/>
        <c:crossesAt val="1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600"/>
              <a:t>Public,</a:t>
            </a:r>
            <a:r>
              <a:rPr lang="en-US" sz="1600" baseline="0"/>
              <a:t> </a:t>
            </a:r>
            <a:r>
              <a:rPr lang="en-US" sz="1600"/>
              <a:t>2-year Institutions</a:t>
            </a:r>
          </a:p>
          <a:p>
            <a:pPr>
              <a:defRPr/>
            </a:pPr>
            <a:r>
              <a:rPr lang="en-US" sz="1600"/>
              <a:t>Fall Headcount Enrollment and</a:t>
            </a:r>
            <a:r>
              <a:rPr lang="en-US" sz="1600" baseline="0"/>
              <a:t> FTE</a:t>
            </a:r>
            <a:endParaRPr lang="en-US" sz="1600"/>
          </a:p>
        </c:rich>
      </c:tx>
      <c:layout/>
    </c:title>
    <c:plotArea>
      <c:layout>
        <c:manualLayout>
          <c:layoutTarget val="inner"/>
          <c:xMode val="edge"/>
          <c:yMode val="edge"/>
          <c:x val="0.13405543819217747"/>
          <c:y val="0.19193031527993309"/>
          <c:w val="0.82180983474626645"/>
          <c:h val="0.57461718745010892"/>
        </c:manualLayout>
      </c:layout>
      <c:barChart>
        <c:barDir val="col"/>
        <c:grouping val="clustered"/>
        <c:ser>
          <c:idx val="0"/>
          <c:order val="0"/>
          <c:tx>
            <c:strRef>
              <c:f>Sheet10!$A$5</c:f>
              <c:strCache>
                <c:ptCount val="1"/>
                <c:pt idx="0">
                  <c:v>2-year Institutions</c:v>
                </c:pt>
              </c:strCache>
            </c:strRef>
          </c:tx>
          <c:dLbls>
            <c:showVal val="1"/>
          </c:dLbls>
          <c:cat>
            <c:multiLvlStrRef>
              <c:f>Sheet10!$B$2:$G$3</c:f>
              <c:multiLvlStrCache>
                <c:ptCount val="6"/>
                <c:lvl>
                  <c:pt idx="0">
                    <c:v>2008</c:v>
                  </c:pt>
                  <c:pt idx="1">
                    <c:v>2009</c:v>
                  </c:pt>
                  <c:pt idx="2">
                    <c:v>2010</c:v>
                  </c:pt>
                  <c:pt idx="3">
                    <c:v>2008</c:v>
                  </c:pt>
                  <c:pt idx="4">
                    <c:v>2009</c:v>
                  </c:pt>
                  <c:pt idx="5">
                    <c:v>2010</c:v>
                  </c:pt>
                </c:lvl>
                <c:lvl>
                  <c:pt idx="0">
                    <c:v>Headcount</c:v>
                  </c:pt>
                  <c:pt idx="3">
                    <c:v>FTE</c:v>
                  </c:pt>
                </c:lvl>
              </c:multiLvlStrCache>
            </c:multiLvlStrRef>
          </c:cat>
          <c:val>
            <c:numRef>
              <c:f>Sheet10!$B$5:$G$5</c:f>
              <c:numCache>
                <c:formatCode>_(* #,##0_);_(* \(#,##0\);_(* "-"??_);_(@_)</c:formatCode>
                <c:ptCount val="6"/>
                <c:pt idx="0">
                  <c:v>99255</c:v>
                </c:pt>
                <c:pt idx="1">
                  <c:v>123690</c:v>
                </c:pt>
                <c:pt idx="2">
                  <c:v>126081</c:v>
                </c:pt>
                <c:pt idx="3">
                  <c:v>57452</c:v>
                </c:pt>
                <c:pt idx="4">
                  <c:v>72379</c:v>
                </c:pt>
                <c:pt idx="5">
                  <c:v>76998</c:v>
                </c:pt>
              </c:numCache>
            </c:numRef>
          </c:val>
        </c:ser>
        <c:axId val="56335360"/>
        <c:axId val="57435264"/>
      </c:barChart>
      <c:catAx>
        <c:axId val="56335360"/>
        <c:scaling>
          <c:orientation val="minMax"/>
        </c:scaling>
        <c:axPos val="b"/>
        <c:tickLblPos val="nextTo"/>
        <c:crossAx val="57435264"/>
        <c:crosses val="autoZero"/>
        <c:auto val="1"/>
        <c:lblAlgn val="ctr"/>
        <c:lblOffset val="100"/>
      </c:catAx>
      <c:valAx>
        <c:axId val="57435264"/>
        <c:scaling>
          <c:orientation val="minMax"/>
        </c:scaling>
        <c:axPos val="l"/>
        <c:majorGridlines/>
        <c:numFmt formatCode="_(* #,##0_);_(* \(#,##0\);_(* &quot;0&quot;??_);_(@_)" sourceLinked="0"/>
        <c:tickLblPos val="nextTo"/>
        <c:crossAx val="56335360"/>
        <c:crosses val="autoZero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600"/>
              <a:t>Indiana Public, 4-year</a:t>
            </a:r>
            <a:r>
              <a:rPr lang="en-US" sz="1600" baseline="0"/>
              <a:t> Fall Enrollment</a:t>
            </a:r>
            <a:endParaRPr lang="en-US" sz="1600"/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StateComparisons!$A$40</c:f>
              <c:strCache>
                <c:ptCount val="1"/>
                <c:pt idx="0">
                  <c:v>Indiana</c:v>
                </c:pt>
              </c:strCache>
            </c:strRef>
          </c:tx>
          <c:cat>
            <c:strRef>
              <c:f>StateComparisons!$B$39:$F$39</c:f>
              <c:strCache>
                <c:ptCount val="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</c:strCache>
            </c:strRef>
          </c:cat>
          <c:val>
            <c:numRef>
              <c:f>StateComparisons!$B$40:$F$40</c:f>
              <c:numCache>
                <c:formatCode>_(* #,##0_);_(* \(#,##0\);_(* "-"??_);_(@_)</c:formatCode>
                <c:ptCount val="5"/>
                <c:pt idx="0">
                  <c:v>195035</c:v>
                </c:pt>
                <c:pt idx="1">
                  <c:v>194586</c:v>
                </c:pt>
                <c:pt idx="2">
                  <c:v>198791</c:v>
                </c:pt>
                <c:pt idx="3">
                  <c:v>202946</c:v>
                </c:pt>
                <c:pt idx="4">
                  <c:v>210972</c:v>
                </c:pt>
              </c:numCache>
            </c:numRef>
          </c:val>
        </c:ser>
        <c:marker val="1"/>
        <c:axId val="57443072"/>
        <c:axId val="57444608"/>
      </c:lineChart>
      <c:catAx>
        <c:axId val="57443072"/>
        <c:scaling>
          <c:orientation val="minMax"/>
        </c:scaling>
        <c:axPos val="b"/>
        <c:majorGridlines/>
        <c:tickLblPos val="nextTo"/>
        <c:crossAx val="57444608"/>
        <c:crosses val="autoZero"/>
        <c:auto val="1"/>
        <c:lblAlgn val="ctr"/>
        <c:lblOffset val="100"/>
      </c:catAx>
      <c:valAx>
        <c:axId val="57444608"/>
        <c:scaling>
          <c:orientation val="minMax"/>
          <c:min val="0"/>
        </c:scaling>
        <c:axPos val="l"/>
        <c:majorGridlines/>
        <c:numFmt formatCode="_(* #,##0_);_(* \(#,##0\);_(* &quot;0&quot;??_);_(@_)" sourceLinked="0"/>
        <c:tickLblPos val="nextTo"/>
        <c:crossAx val="57443072"/>
        <c:crosses val="autoZero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600"/>
              <a:t>4-year</a:t>
            </a:r>
            <a:r>
              <a:rPr lang="en-US" sz="1600" baseline="0"/>
              <a:t> Public Institutions</a:t>
            </a:r>
          </a:p>
          <a:p>
            <a:pPr>
              <a:defRPr/>
            </a:pPr>
            <a:r>
              <a:rPr lang="en-US" sz="1600"/>
              <a:t>% Change Fall </a:t>
            </a:r>
            <a:r>
              <a:rPr lang="en-US" sz="1600">
                <a:solidFill>
                  <a:schemeClr val="accent4">
                    <a:lumMod val="75000"/>
                  </a:schemeClr>
                </a:solidFill>
              </a:rPr>
              <a:t>2008</a:t>
            </a:r>
            <a:r>
              <a:rPr lang="en-US" sz="1600"/>
              <a:t> to Fall </a:t>
            </a:r>
            <a:r>
              <a:rPr lang="en-US" sz="1600">
                <a:solidFill>
                  <a:schemeClr val="accent4">
                    <a:lumMod val="75000"/>
                  </a:schemeClr>
                </a:solidFill>
              </a:rPr>
              <a:t>2009</a:t>
            </a:r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strRef>
              <c:f>StateComparisons!$G$39</c:f>
              <c:strCache>
                <c:ptCount val="1"/>
                <c:pt idx="0">
                  <c:v>% Change 08 to 09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dPt>
            <c:idx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2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StateComparisons!$A$40:$A$43</c:f>
              <c:strCache>
                <c:ptCount val="4"/>
                <c:pt idx="0">
                  <c:v>Indiana</c:v>
                </c:pt>
                <c:pt idx="1">
                  <c:v>Ohio</c:v>
                </c:pt>
                <c:pt idx="2">
                  <c:v>Illinois</c:v>
                </c:pt>
                <c:pt idx="3">
                  <c:v>Minnesota</c:v>
                </c:pt>
              </c:strCache>
            </c:strRef>
          </c:cat>
          <c:val>
            <c:numRef>
              <c:f>StateComparisons!$G$40:$G$43</c:f>
              <c:numCache>
                <c:formatCode>0%</c:formatCode>
                <c:ptCount val="4"/>
                <c:pt idx="0">
                  <c:v>3.9547465828348428E-2</c:v>
                </c:pt>
                <c:pt idx="1">
                  <c:v>6.1609879501182033E-2</c:v>
                </c:pt>
                <c:pt idx="2">
                  <c:v>1.3130358635907134E-2</c:v>
                </c:pt>
                <c:pt idx="3">
                  <c:v>2.3581851310855783E-2</c:v>
                </c:pt>
              </c:numCache>
            </c:numRef>
          </c:val>
        </c:ser>
        <c:axId val="57594624"/>
        <c:axId val="57596160"/>
      </c:barChart>
      <c:catAx>
        <c:axId val="57594624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57596160"/>
        <c:crosses val="autoZero"/>
        <c:auto val="1"/>
        <c:lblAlgn val="ctr"/>
        <c:lblOffset val="100"/>
      </c:catAx>
      <c:valAx>
        <c:axId val="57596160"/>
        <c:scaling>
          <c:orientation val="minMax"/>
        </c:scaling>
        <c:axPos val="b"/>
        <c:majorGridlines/>
        <c:numFmt formatCode="0%" sourceLinked="1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57594624"/>
        <c:crosses val="autoZero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1600"/>
              <a:t>4-year</a:t>
            </a:r>
            <a:r>
              <a:rPr lang="en-US" sz="1600" baseline="0"/>
              <a:t> Public Institutions</a:t>
            </a:r>
          </a:p>
          <a:p>
            <a:pPr>
              <a:defRPr/>
            </a:pPr>
            <a:r>
              <a:rPr lang="en-US" sz="1600"/>
              <a:t>% Change Fall </a:t>
            </a:r>
            <a:r>
              <a:rPr lang="en-US" sz="1600">
                <a:solidFill>
                  <a:schemeClr val="tx2">
                    <a:lumMod val="75000"/>
                  </a:schemeClr>
                </a:solidFill>
              </a:rPr>
              <a:t>2005</a:t>
            </a:r>
            <a:r>
              <a:rPr lang="en-US" sz="1600"/>
              <a:t> to Fall </a:t>
            </a:r>
            <a:r>
              <a:rPr lang="en-US" sz="1600">
                <a:solidFill>
                  <a:schemeClr val="tx2">
                    <a:lumMod val="75000"/>
                  </a:schemeClr>
                </a:solidFill>
              </a:rPr>
              <a:t>2009</a:t>
            </a:r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strRef>
              <c:f>StateComparisons!$H$39</c:f>
              <c:strCache>
                <c:ptCount val="1"/>
                <c:pt idx="0">
                  <c:v>% Change 05 to 09</c:v>
                </c:pt>
              </c:strCache>
            </c:strRef>
          </c:tx>
          <c:dPt>
            <c:idx val="1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StateComparisons!$A$3:$A$6</c:f>
              <c:strCache>
                <c:ptCount val="4"/>
                <c:pt idx="0">
                  <c:v>Indiana</c:v>
                </c:pt>
                <c:pt idx="1">
                  <c:v>Ohio</c:v>
                </c:pt>
                <c:pt idx="2">
                  <c:v>Illinois</c:v>
                </c:pt>
                <c:pt idx="3">
                  <c:v>Minnesota</c:v>
                </c:pt>
              </c:strCache>
            </c:strRef>
          </c:cat>
          <c:val>
            <c:numRef>
              <c:f>StateComparisons!$H$40:$H$43</c:f>
              <c:numCache>
                <c:formatCode>0%</c:formatCode>
                <c:ptCount val="4"/>
                <c:pt idx="0">
                  <c:v>8.1713538595636709E-2</c:v>
                </c:pt>
                <c:pt idx="1">
                  <c:v>0.11167124859872953</c:v>
                </c:pt>
                <c:pt idx="2">
                  <c:v>1.2138885456567407E-2</c:v>
                </c:pt>
                <c:pt idx="3">
                  <c:v>5.2678039072965629E-2</c:v>
                </c:pt>
              </c:numCache>
            </c:numRef>
          </c:val>
        </c:ser>
        <c:axId val="57479936"/>
        <c:axId val="57481472"/>
      </c:barChart>
      <c:catAx>
        <c:axId val="57479936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57481472"/>
        <c:crosses val="autoZero"/>
        <c:auto val="1"/>
        <c:lblAlgn val="ctr"/>
        <c:lblOffset val="100"/>
      </c:catAx>
      <c:valAx>
        <c:axId val="57481472"/>
        <c:scaling>
          <c:orientation val="minMax"/>
        </c:scaling>
        <c:axPos val="b"/>
        <c:majorGridlines/>
        <c:numFmt formatCode="0%" sourceLinked="1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57479936"/>
        <c:crosses val="autoZero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1600"/>
              <a:t>Indiana Public, 2-year Fall Enrollment</a:t>
            </a:r>
          </a:p>
        </c:rich>
      </c:tx>
    </c:title>
    <c:plotArea>
      <c:layout/>
      <c:lineChart>
        <c:grouping val="standard"/>
        <c:ser>
          <c:idx val="0"/>
          <c:order val="0"/>
          <c:tx>
            <c:strRef>
              <c:f>StateComparisons!$A$3</c:f>
              <c:strCache>
                <c:ptCount val="1"/>
                <c:pt idx="0">
                  <c:v>Indiana</c:v>
                </c:pt>
              </c:strCache>
            </c:strRef>
          </c:tx>
          <c:cat>
            <c:strRef>
              <c:f>StateComparisons!$B$2:$F$2</c:f>
              <c:strCache>
                <c:ptCount val="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</c:strCache>
            </c:strRef>
          </c:cat>
          <c:val>
            <c:numRef>
              <c:f>StateComparisons!$B$3:$F$3</c:f>
              <c:numCache>
                <c:formatCode>_(* #,##0_);_(* \(#,##0\);_(* "-"??_);_(@_)</c:formatCode>
                <c:ptCount val="5"/>
                <c:pt idx="0">
                  <c:v>71778</c:v>
                </c:pt>
                <c:pt idx="1">
                  <c:v>73873</c:v>
                </c:pt>
                <c:pt idx="2">
                  <c:v>83359</c:v>
                </c:pt>
                <c:pt idx="3">
                  <c:v>99255</c:v>
                </c:pt>
                <c:pt idx="4">
                  <c:v>123690</c:v>
                </c:pt>
              </c:numCache>
            </c:numRef>
          </c:val>
        </c:ser>
        <c:marker val="1"/>
        <c:axId val="57520896"/>
        <c:axId val="57523200"/>
      </c:lineChart>
      <c:catAx>
        <c:axId val="57520896"/>
        <c:scaling>
          <c:orientation val="minMax"/>
        </c:scaling>
        <c:axPos val="b"/>
        <c:majorGridlines/>
        <c:tickLblPos val="nextTo"/>
        <c:crossAx val="57523200"/>
        <c:crosses val="autoZero"/>
        <c:auto val="1"/>
        <c:lblAlgn val="ctr"/>
        <c:lblOffset val="100"/>
      </c:catAx>
      <c:valAx>
        <c:axId val="57523200"/>
        <c:scaling>
          <c:orientation val="minMax"/>
          <c:max val="150000"/>
        </c:scaling>
        <c:axPos val="l"/>
        <c:majorGridlines/>
        <c:numFmt formatCode="_(* #,##0_);_(* \(#,##0\);_(* &quot;0&quot;??_);_(@_)" sourceLinked="0"/>
        <c:tickLblPos val="nextTo"/>
        <c:crossAx val="57520896"/>
        <c:crosses val="autoZero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600" baseline="0"/>
              <a:t>Public, 2-year Institutions</a:t>
            </a:r>
          </a:p>
          <a:p>
            <a:pPr>
              <a:defRPr/>
            </a:pPr>
            <a:r>
              <a:rPr lang="en-US" sz="1600"/>
              <a:t>% Change Fall </a:t>
            </a:r>
            <a:r>
              <a:rPr lang="en-US" sz="1600">
                <a:solidFill>
                  <a:schemeClr val="accent4">
                    <a:lumMod val="75000"/>
                  </a:schemeClr>
                </a:solidFill>
              </a:rPr>
              <a:t>2008</a:t>
            </a:r>
            <a:r>
              <a:rPr lang="en-US" sz="1600"/>
              <a:t> to Fall </a:t>
            </a:r>
            <a:r>
              <a:rPr lang="en-US" sz="1600">
                <a:solidFill>
                  <a:schemeClr val="accent4">
                    <a:lumMod val="75000"/>
                  </a:schemeClr>
                </a:solidFill>
              </a:rPr>
              <a:t>2009</a:t>
            </a:r>
          </a:p>
        </c:rich>
      </c:tx>
    </c:title>
    <c:plotArea>
      <c:layout/>
      <c:barChart>
        <c:barDir val="bar"/>
        <c:grouping val="clustered"/>
        <c:ser>
          <c:idx val="0"/>
          <c:order val="0"/>
          <c:tx>
            <c:strRef>
              <c:f>StateComparisons!$G$2</c:f>
              <c:strCache>
                <c:ptCount val="1"/>
                <c:pt idx="0">
                  <c:v>% Change 08 to 09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dPt>
            <c:idx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Val val="1"/>
          </c:dLbls>
          <c:cat>
            <c:strRef>
              <c:f>StateComparisons!$A$3:$A$6</c:f>
              <c:strCache>
                <c:ptCount val="4"/>
                <c:pt idx="0">
                  <c:v>Indiana</c:v>
                </c:pt>
                <c:pt idx="1">
                  <c:v>Ohio</c:v>
                </c:pt>
                <c:pt idx="2">
                  <c:v>Illinois</c:v>
                </c:pt>
                <c:pt idx="3">
                  <c:v>Minnesota</c:v>
                </c:pt>
              </c:strCache>
            </c:strRef>
          </c:cat>
          <c:val>
            <c:numRef>
              <c:f>StateComparisons!$G$3:$G$6</c:f>
              <c:numCache>
                <c:formatCode>0%</c:formatCode>
                <c:ptCount val="4"/>
                <c:pt idx="0">
                  <c:v>0.24618407133141906</c:v>
                </c:pt>
                <c:pt idx="1">
                  <c:v>0.13900916757550569</c:v>
                </c:pt>
                <c:pt idx="2">
                  <c:v>7.5045428201043263E-2</c:v>
                </c:pt>
                <c:pt idx="3">
                  <c:v>8.4393026224369463E-2</c:v>
                </c:pt>
              </c:numCache>
            </c:numRef>
          </c:val>
        </c:ser>
        <c:axId val="57821440"/>
        <c:axId val="57831424"/>
      </c:barChart>
      <c:catAx>
        <c:axId val="57821440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57831424"/>
        <c:crosses val="autoZero"/>
        <c:auto val="1"/>
        <c:lblAlgn val="ctr"/>
        <c:lblOffset val="100"/>
      </c:catAx>
      <c:valAx>
        <c:axId val="57831424"/>
        <c:scaling>
          <c:orientation val="minMax"/>
        </c:scaling>
        <c:axPos val="b"/>
        <c:majorGridlines/>
        <c:numFmt formatCode="0%" sourceLinked="1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57821440"/>
        <c:crosses val="autoZero"/>
        <c:crossBetween val="between"/>
      </c:valAx>
    </c:plotArea>
    <c:plotVisOnly val="1"/>
  </c:chart>
  <c:spPr>
    <a:ln>
      <a:noFill/>
    </a:ln>
  </c:spPr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drawing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0.00416</cdr:x>
      <cdr:y>0.00658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0.94087</cdr:y>
    </cdr:from>
    <cdr:to>
      <cdr:x>0.32033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3562350"/>
          <a:ext cx="1876426" cy="219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SOURCE: CHE Fall Enrollment Surveys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0.12097</cdr:x>
      <cdr:y>0.04793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0" y="0"/>
          <a:ext cx="571501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Figure</a:t>
          </a:r>
          <a:r>
            <a:rPr lang="en-US" sz="700" baseline="0"/>
            <a:t>3..</a:t>
          </a:r>
          <a:endParaRPr lang="en-US" sz="70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0.50833</cdr:x>
      <cdr:y>0.14286</cdr:y>
    </cdr:from>
    <cdr:to>
      <cdr:x>0.97598</cdr:x>
      <cdr:y>0.4211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648200" y="914400"/>
          <a:ext cx="4276191" cy="1780953"/>
        </a:xfrm>
        <a:prstGeom xmlns:a="http://schemas.openxmlformats.org/drawingml/2006/main" prst="rect">
          <a:avLst/>
        </a:prstGeom>
      </cdr:spPr>
    </cdr:pic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0.00489</cdr:x>
      <cdr:y>0.94831</cdr:y>
    </cdr:from>
    <cdr:to>
      <cdr:x>0.32626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5" y="4029075"/>
          <a:ext cx="1876426" cy="219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SOURCE: CHE Fall Enrollment Surveys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0.94087</cdr:y>
    </cdr:from>
    <cdr:to>
      <cdr:x>0.29669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524250"/>
          <a:ext cx="1876426" cy="219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SOURCE: CHE Fall Enrollment Surveys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0.54471</cdr:x>
      <cdr:y>0.18973</cdr:y>
    </cdr:from>
    <cdr:to>
      <cdr:x>0.54797</cdr:x>
      <cdr:y>0.77796</cdr:y>
    </cdr:to>
    <cdr:sp macro="" textlink="">
      <cdr:nvSpPr>
        <cdr:cNvPr id="3" name="Straight Connector 2"/>
        <cdr:cNvSpPr/>
      </cdr:nvSpPr>
      <cdr:spPr>
        <a:xfrm xmlns:a="http://schemas.openxmlformats.org/drawingml/2006/main" rot="5400000" flipH="1" flipV="1">
          <a:off x="2051811" y="1880004"/>
          <a:ext cx="2297185" cy="19096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</cdr:x>
      <cdr:y>0</cdr:y>
    </cdr:from>
    <cdr:to>
      <cdr:x>0.00416</cdr:x>
      <cdr:y>0.00655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</cdr:y>
    </cdr:from>
    <cdr:to>
      <cdr:x>0.00416</cdr:x>
      <cdr:y>0.00655</cdr:y>
    </cdr:to>
    <cdr:pic>
      <cdr:nvPicPr>
        <cdr:cNvPr id="5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0.00163</cdr:x>
      <cdr:y>0.94118</cdr:y>
    </cdr:from>
    <cdr:to>
      <cdr:x>0.32195</cdr:x>
      <cdr:y>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9525" y="3742205"/>
          <a:ext cx="1876426" cy="2297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SOURCE: CHE Fall Enrollment Surveys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0.54328</cdr:x>
      <cdr:y>0.18978</cdr:y>
    </cdr:from>
    <cdr:to>
      <cdr:x>0.55165</cdr:x>
      <cdr:y>0.76555</cdr:y>
    </cdr:to>
    <cdr:sp macro="" textlink="">
      <cdr:nvSpPr>
        <cdr:cNvPr id="2" name="Straight Connector 1"/>
        <cdr:cNvSpPr/>
      </cdr:nvSpPr>
      <cdr:spPr>
        <a:xfrm xmlns:a="http://schemas.openxmlformats.org/drawingml/2006/main" rot="5400000" flipH="1" flipV="1">
          <a:off x="1866183" y="1847085"/>
          <a:ext cx="2253989" cy="4571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ysClr val="windowText" lastClr="00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</cdr:x>
      <cdr:y>0.94103</cdr:y>
    </cdr:from>
    <cdr:to>
      <cdr:x>0.34321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3730503"/>
          <a:ext cx="1876426" cy="2308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SOURCE: CHE Fall Enrollment Surveys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0.125</cdr:x>
      <cdr:y>0.10329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571501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Figure</a:t>
          </a:r>
          <a:r>
            <a:rPr lang="en-US" sz="700" baseline="0"/>
            <a:t>1.</a:t>
          </a:r>
          <a:endParaRPr lang="en-US" sz="70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0.11696</cdr:x>
      <cdr:y>0.04641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571501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Figure 2.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0.11696</cdr:x>
      <cdr:y>0.04632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571501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Figure</a:t>
          </a:r>
          <a:r>
            <a:rPr lang="en-US" sz="700" baseline="0"/>
            <a:t>3.</a:t>
          </a:r>
          <a:endParaRPr lang="en-US" sz="70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0.00197</cdr:x>
      <cdr:y>0.02927</cdr:y>
    </cdr:from>
    <cdr:to>
      <cdr:x>0.19465</cdr:x>
      <cdr:y>0.11707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712" y="57153"/>
          <a:ext cx="754288" cy="1714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 dirty="0"/>
            <a:t>Figure</a:t>
          </a:r>
          <a:r>
            <a:rPr lang="en-US" sz="700" baseline="0" dirty="0"/>
            <a:t> 1.</a:t>
          </a:r>
          <a:endParaRPr lang="en-US" sz="7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0.12097</cdr:x>
      <cdr:y>0.04691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0" y="0"/>
          <a:ext cx="571501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700"/>
            <a:t>Figure</a:t>
          </a:r>
          <a:r>
            <a:rPr lang="en-US" sz="700" baseline="0"/>
            <a:t> 2.</a:t>
          </a:r>
          <a:endParaRPr lang="en-US" sz="7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41FC6-3567-4ED4-A2AC-2EFDBC462C98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5684F-8EC6-4A8F-87A4-AC410E1736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88073-F4F4-4023-852E-66D5915178BD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30419"/>
            <a:ext cx="7435436" cy="3154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2D45F-1617-4C24-94C0-FF4304593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8D9F-FFF0-45B2-9D05-5A47168288C6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425A8-3E6C-4CBF-9FED-EE15944CF728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82AE-91DF-4C93-BD8F-B7C2E91217A0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AE5E-BE19-4D03-80FA-DA637F8EE962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8EFF-1ACC-41B5-87A6-32529A3B51E3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F50D-51F7-4051-B1CD-9F9573995048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C467-D75E-466E-AC31-2AEB70C8BC92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8492-AEA9-411F-9BCF-12E42F0459A5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2B09-CA88-4691-9B11-FBABE4B58532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1256-CE42-4BF2-814F-C46EAEF67D17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2CA91-EEF6-4DC0-9958-79BB579090A9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48E2C-939D-427B-9528-03D35068B62D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4A5CA-085C-4308-810F-6A2C3376D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Fall 2010 Enrollment Survey Summary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Indiana Commission for Higher Education</a:t>
            </a:r>
          </a:p>
          <a:p>
            <a:r>
              <a:rPr lang="en-US" dirty="0" smtClean="0"/>
              <a:t>October 8, 2010</a:t>
            </a:r>
          </a:p>
          <a:p>
            <a:r>
              <a:rPr lang="en-US" dirty="0" smtClean="0"/>
              <a:t>Indiana University Bloomington</a:t>
            </a:r>
          </a:p>
          <a:p>
            <a:r>
              <a:rPr lang="en-US" dirty="0" smtClean="0"/>
              <a:t>Indiana Memorial Union</a:t>
            </a:r>
          </a:p>
          <a:p>
            <a:r>
              <a:rPr lang="en-US" dirty="0" smtClean="0"/>
              <a:t>Bloomington, Indiana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 Enrollment State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States Contributed Fall Enrollment Data</a:t>
            </a:r>
          </a:p>
          <a:p>
            <a:pPr lvl="1"/>
            <a:r>
              <a:rPr lang="en-US" dirty="0" smtClean="0"/>
              <a:t>Ohio</a:t>
            </a:r>
          </a:p>
          <a:p>
            <a:pPr lvl="1"/>
            <a:r>
              <a:rPr lang="en-US" dirty="0" smtClean="0"/>
              <a:t>Illinois</a:t>
            </a:r>
          </a:p>
          <a:p>
            <a:pPr lvl="1"/>
            <a:r>
              <a:rPr lang="en-US" dirty="0" smtClean="0"/>
              <a:t>Minnesota</a:t>
            </a:r>
          </a:p>
          <a:p>
            <a:r>
              <a:rPr lang="en-US" dirty="0" smtClean="0"/>
              <a:t>4% Change in 4-year Indiana Enrollment</a:t>
            </a:r>
          </a:p>
          <a:p>
            <a:pPr lvl="1"/>
            <a:r>
              <a:rPr lang="en-US" dirty="0" smtClean="0"/>
              <a:t>Fall 2008 to Fall 2009</a:t>
            </a:r>
          </a:p>
          <a:p>
            <a:r>
              <a:rPr lang="en-US" dirty="0" smtClean="0"/>
              <a:t>8% Change in 4-year Indiana Enrollment</a:t>
            </a:r>
          </a:p>
          <a:p>
            <a:pPr lvl="1"/>
            <a:r>
              <a:rPr lang="en-US" dirty="0" smtClean="0"/>
              <a:t>Fall 2005 to Fall 2009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029200" y="381000"/>
          <a:ext cx="4114800" cy="202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0" y="2514600"/>
          <a:ext cx="4505326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457200"/>
          <a:ext cx="4724400" cy="1981200"/>
        </p:xfrm>
        <a:graphic>
          <a:graphicData uri="http://schemas.openxmlformats.org/drawingml/2006/table">
            <a:tbl>
              <a:tblPr/>
              <a:tblGrid>
                <a:gridCol w="611655"/>
                <a:gridCol w="582984"/>
                <a:gridCol w="582984"/>
                <a:gridCol w="582984"/>
                <a:gridCol w="582984"/>
                <a:gridCol w="582984"/>
                <a:gridCol w="586170"/>
                <a:gridCol w="611655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Public, 4-year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State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% Change 08 to 09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 Change 05 to 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Indiana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195,035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194,586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198,791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202,946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210,972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Ohio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299,728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300,576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306,356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313,862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333,199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Illinois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202,325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202,853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202,493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202,127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204,781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Minnesota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129,143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129,538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131,444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132,814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135,946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4876800" y="2590800"/>
          <a:ext cx="4043363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 Enrollment State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3733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25% Change in Indiana 2-year  Enrollment</a:t>
            </a:r>
          </a:p>
          <a:p>
            <a:pPr lvl="1"/>
            <a:r>
              <a:rPr lang="en-US" dirty="0" smtClean="0"/>
              <a:t>Fall 2008 to Fall 2009</a:t>
            </a:r>
          </a:p>
          <a:p>
            <a:pPr lvl="2"/>
            <a:r>
              <a:rPr lang="en-US" dirty="0" smtClean="0"/>
              <a:t>14% - Ohio</a:t>
            </a:r>
          </a:p>
          <a:p>
            <a:pPr lvl="2"/>
            <a:r>
              <a:rPr lang="en-US" dirty="0" smtClean="0"/>
              <a:t>8% - Illinois</a:t>
            </a:r>
          </a:p>
          <a:p>
            <a:pPr lvl="2"/>
            <a:r>
              <a:rPr lang="en-US" dirty="0" smtClean="0"/>
              <a:t>8% - Minnesota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1752600"/>
            <a:ext cx="3733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72% Change in 2-year Indiana Enrollment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800" dirty="0" smtClean="0"/>
              <a:t>Fall 2005 to Fall 2009</a:t>
            </a:r>
          </a:p>
          <a:p>
            <a:pPr marL="1143000" marR="0" lvl="2" indent="-2286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22% - Ohio</a:t>
            </a:r>
          </a:p>
          <a:p>
            <a:pPr marL="1143000" marR="0" lvl="2" indent="-2286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9% - Illinois</a:t>
            </a:r>
          </a:p>
          <a:p>
            <a:pPr marL="1143000" marR="0" lvl="2" indent="-2286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20% - Minnesota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5029200" y="609600"/>
          <a:ext cx="3914775" cy="1952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304800" y="2895600"/>
          <a:ext cx="4343399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953000" y="2743200"/>
          <a:ext cx="4191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609600"/>
          <a:ext cx="4724400" cy="1981200"/>
        </p:xfrm>
        <a:graphic>
          <a:graphicData uri="http://schemas.openxmlformats.org/drawingml/2006/table">
            <a:tbl>
              <a:tblPr/>
              <a:tblGrid>
                <a:gridCol w="611655"/>
                <a:gridCol w="582984"/>
                <a:gridCol w="582984"/>
                <a:gridCol w="582984"/>
                <a:gridCol w="582984"/>
                <a:gridCol w="582984"/>
                <a:gridCol w="586170"/>
                <a:gridCol w="611655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Public, 2-year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State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2009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 Change 08 to 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% Change 05 to 09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Indiana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71,778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73,873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83,359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99,255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123,690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Ohio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172,351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172,118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177,105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185,218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210,965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Illinois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352,824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350,508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347,277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357,157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383,960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Minnesota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112,111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114,616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119,326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123,778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134,224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Fall Headcount Enrollment by Student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Four-year Fall 2010</a:t>
            </a:r>
          </a:p>
          <a:p>
            <a:pPr lvl="1"/>
            <a:r>
              <a:rPr lang="en-US" dirty="0" smtClean="0"/>
              <a:t>Graduate Students Make up 18% of the Enrollment</a:t>
            </a:r>
          </a:p>
          <a:p>
            <a:pPr lvl="1"/>
            <a:r>
              <a:rPr lang="en-US" dirty="0" smtClean="0"/>
              <a:t>Consistent Over the last Three Years</a:t>
            </a:r>
          </a:p>
          <a:p>
            <a:pPr lvl="1"/>
            <a:r>
              <a:rPr lang="en-US" dirty="0" smtClean="0"/>
              <a:t>Consistent Over all 4-year Non-research Institutions</a:t>
            </a:r>
          </a:p>
          <a:p>
            <a:pPr lvl="1"/>
            <a:r>
              <a:rPr lang="en-US" dirty="0" smtClean="0"/>
              <a:t>Research Institutions</a:t>
            </a:r>
          </a:p>
          <a:p>
            <a:pPr lvl="2"/>
            <a:r>
              <a:rPr lang="en-US" dirty="0" smtClean="0"/>
              <a:t>23% Make up Graduate Students</a:t>
            </a:r>
          </a:p>
          <a:p>
            <a:pPr lvl="2"/>
            <a:r>
              <a:rPr lang="en-US" dirty="0" smtClean="0"/>
              <a:t>77% = Undergraduates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304800"/>
          <a:ext cx="91440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Fall Headcount Enrollment by Residency Status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676400"/>
          <a:ext cx="5867401" cy="809625"/>
        </p:xfrm>
        <a:graphic>
          <a:graphicData uri="http://schemas.openxmlformats.org/drawingml/2006/table">
            <a:tbl>
              <a:tblPr/>
              <a:tblGrid>
                <a:gridCol w="1367161"/>
                <a:gridCol w="750040"/>
                <a:gridCol w="750040"/>
                <a:gridCol w="750040"/>
                <a:gridCol w="750040"/>
                <a:gridCol w="750040"/>
                <a:gridCol w="750040"/>
              </a:tblGrid>
              <a:tr h="161925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Residency Status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Research Institutions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Other 4-year Institutions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Resident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46,817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47,024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46,449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107,196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113,505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119,821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Non-resident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34,970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36,375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37,078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13,963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14,310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11,848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81,787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83,399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83,527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121,159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127,815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131,669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00200" y="3200400"/>
            <a:ext cx="5715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At IUB and PUWL 56%  of Enrollment are Indiana Resident Students and 44% are Non-Hoosiers - Fall 2010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All Other 4-year Institutions Combined Report 91% of the Student Body as Indiana Resident Students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Fall Reciprocity Headcount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Reciprocity Campuses Include</a:t>
            </a:r>
          </a:p>
          <a:p>
            <a:pPr lvl="1"/>
            <a:r>
              <a:rPr lang="en-US" dirty="0" smtClean="0"/>
              <a:t>IU-East</a:t>
            </a:r>
          </a:p>
          <a:p>
            <a:pPr lvl="1"/>
            <a:r>
              <a:rPr lang="en-US" dirty="0" smtClean="0"/>
              <a:t>IU-Southeast</a:t>
            </a:r>
          </a:p>
          <a:p>
            <a:pPr lvl="1"/>
            <a:r>
              <a:rPr lang="en-US" dirty="0" smtClean="0"/>
              <a:t>University of Southern Indiana</a:t>
            </a:r>
          </a:p>
          <a:p>
            <a:pPr lvl="1"/>
            <a:r>
              <a:rPr lang="en-US" dirty="0" smtClean="0"/>
              <a:t>Ball State University</a:t>
            </a:r>
          </a:p>
          <a:p>
            <a:pPr lvl="1"/>
            <a:r>
              <a:rPr lang="en-US" dirty="0" smtClean="0"/>
              <a:t>ITCCI</a:t>
            </a:r>
          </a:p>
          <a:p>
            <a:pPr lvl="2"/>
            <a:r>
              <a:rPr lang="en-US" dirty="0" smtClean="0"/>
              <a:t>Muncie</a:t>
            </a:r>
          </a:p>
          <a:p>
            <a:pPr lvl="2"/>
            <a:r>
              <a:rPr lang="en-US" dirty="0" smtClean="0"/>
              <a:t>Richmond</a:t>
            </a:r>
          </a:p>
          <a:p>
            <a:pPr lvl="2"/>
            <a:r>
              <a:rPr lang="en-US" dirty="0" smtClean="0"/>
              <a:t>Madison</a:t>
            </a:r>
          </a:p>
          <a:p>
            <a:pPr lvl="2"/>
            <a:r>
              <a:rPr lang="en-US" dirty="0" smtClean="0"/>
              <a:t>Evansville</a:t>
            </a:r>
          </a:p>
          <a:p>
            <a:pPr lvl="2"/>
            <a:r>
              <a:rPr lang="en-US" dirty="0" smtClean="0"/>
              <a:t>Sellersburg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Fall Headcount Enrollment by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4-year Part-time	24%</a:t>
            </a:r>
          </a:p>
          <a:p>
            <a:r>
              <a:rPr lang="en-US" dirty="0" smtClean="0"/>
              <a:t>4-year Full-time	76%</a:t>
            </a:r>
          </a:p>
          <a:p>
            <a:endParaRPr lang="en-US" dirty="0" smtClean="0"/>
          </a:p>
          <a:p>
            <a:r>
              <a:rPr lang="en-US" dirty="0" smtClean="0"/>
              <a:t>In the 4-year Public Sector</a:t>
            </a:r>
          </a:p>
          <a:p>
            <a:pPr lvl="1"/>
            <a:r>
              <a:rPr lang="en-US" dirty="0" smtClean="0"/>
              <a:t>Part-time Enrollment Increased by 1% over Fall 2009</a:t>
            </a:r>
          </a:p>
          <a:p>
            <a:pPr lvl="1"/>
            <a:r>
              <a:rPr lang="en-US" dirty="0" smtClean="0"/>
              <a:t>Full-time Enrollment Increased by 2% over Fall 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228600"/>
          <a:ext cx="8991600" cy="6400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Fall Headcount Enrollment by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2-year Part-time	56%</a:t>
            </a:r>
          </a:p>
          <a:p>
            <a:r>
              <a:rPr lang="en-US" dirty="0" smtClean="0"/>
              <a:t>2-year Full-time	44%</a:t>
            </a:r>
          </a:p>
          <a:p>
            <a:endParaRPr lang="en-US" dirty="0" smtClean="0"/>
          </a:p>
          <a:p>
            <a:r>
              <a:rPr lang="en-US" dirty="0" smtClean="0"/>
              <a:t>In the 2-year Public Sector</a:t>
            </a:r>
          </a:p>
          <a:p>
            <a:pPr lvl="1"/>
            <a:r>
              <a:rPr lang="en-US" dirty="0" smtClean="0"/>
              <a:t>Part-time Enrollment decreased by 6% over Fall 2009</a:t>
            </a:r>
          </a:p>
          <a:p>
            <a:pPr lvl="1"/>
            <a:r>
              <a:rPr lang="en-US" dirty="0" smtClean="0"/>
              <a:t>Full-time Enrollment Increased by 13% over Fall 2009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228600"/>
          <a:ext cx="9144000" cy="6629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Fall Headcount and FTE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Full-time Equivalency</a:t>
            </a:r>
          </a:p>
          <a:p>
            <a:pPr lvl="1"/>
            <a:r>
              <a:rPr lang="en-US" dirty="0" smtClean="0"/>
              <a:t>Total Undergraduate Credit Hours/15</a:t>
            </a:r>
          </a:p>
          <a:p>
            <a:pPr lvl="1"/>
            <a:r>
              <a:rPr lang="en-US" dirty="0" smtClean="0"/>
              <a:t>Total Graduate Credit Hours/12</a:t>
            </a:r>
          </a:p>
          <a:p>
            <a:r>
              <a:rPr lang="en-US" dirty="0" smtClean="0"/>
              <a:t>4-year increase over Fall 2009</a:t>
            </a:r>
          </a:p>
          <a:p>
            <a:pPr lvl="1"/>
            <a:r>
              <a:rPr lang="en-US" dirty="0" smtClean="0"/>
              <a:t>2% Headcount</a:t>
            </a:r>
          </a:p>
          <a:p>
            <a:pPr lvl="1"/>
            <a:r>
              <a:rPr lang="en-US" dirty="0" smtClean="0"/>
              <a:t>1% FTE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Fall Headcount and FTE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2-year increase over Fall 2009</a:t>
            </a:r>
          </a:p>
          <a:p>
            <a:pPr lvl="1"/>
            <a:r>
              <a:rPr lang="en-US" dirty="0" smtClean="0"/>
              <a:t>2% Headcount</a:t>
            </a:r>
          </a:p>
          <a:p>
            <a:pPr lvl="1"/>
            <a:r>
              <a:rPr lang="en-US" dirty="0" smtClean="0"/>
              <a:t>6% FTE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4A5CA-085C-4308-810F-6A2C3376DC5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resenter xmlns="5314087c-b7d3-4c6e-8e27-ce2ab08fe4e0">Jennifer Seabaugh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1167F22D76A149880EA57B9B2929A0" ma:contentTypeVersion="1" ma:contentTypeDescription="Create a new document." ma:contentTypeScope="" ma:versionID="2545ba9ba6ed9a5fb0660c23934a5189">
  <xsd:schema xmlns:xsd="http://www.w3.org/2001/XMLSchema" xmlns:p="http://schemas.microsoft.com/office/2006/metadata/properties" xmlns:ns2="5314087c-b7d3-4c6e-8e27-ce2ab08fe4e0" targetNamespace="http://schemas.microsoft.com/office/2006/metadata/properties" ma:root="true" ma:fieldsID="b5bca23496e24a05d9e8e1982622b6a5" ns2:_="">
    <xsd:import namespace="5314087c-b7d3-4c6e-8e27-ce2ab08fe4e0"/>
    <xsd:element name="properties">
      <xsd:complexType>
        <xsd:sequence>
          <xsd:element name="documentManagement">
            <xsd:complexType>
              <xsd:all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5314087c-b7d3-4c6e-8e27-ce2ab08fe4e0" elementFormDefault="qualified">
    <xsd:import namespace="http://schemas.microsoft.com/office/2006/documentManagement/types"/>
    <xsd:element name="Presenter" ma:index="2" ma:displayName="Presenter" ma:default="NA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 ma:readOnly="tru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110BCF1-7B0A-4E22-AAC7-4C649B61A50B}">
  <ds:schemaRefs>
    <ds:schemaRef ds:uri="http://schemas.microsoft.com/office/2006/metadata/properties"/>
    <ds:schemaRef ds:uri="5314087c-b7d3-4c6e-8e27-ce2ab08fe4e0"/>
  </ds:schemaRefs>
</ds:datastoreItem>
</file>

<file path=customXml/itemProps2.xml><?xml version="1.0" encoding="utf-8"?>
<ds:datastoreItem xmlns:ds="http://schemas.openxmlformats.org/officeDocument/2006/customXml" ds:itemID="{62AF5E00-ACE6-40FA-904D-9AD82766E0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027DBC-1766-4EF7-A0F3-1BB0825395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14087c-b7d3-4c6e-8e27-ce2ab08fe4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675</Words>
  <Application>Microsoft Office PowerPoint</Application>
  <PresentationFormat>On-screen Show (4:3)</PresentationFormat>
  <Paragraphs>242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Fall 2010 Enrollment Survey Summary</vt:lpstr>
      <vt:lpstr>Fall Headcount Enrollment by Status</vt:lpstr>
      <vt:lpstr>Slide 3</vt:lpstr>
      <vt:lpstr>Fall Headcount Enrollment by Status</vt:lpstr>
      <vt:lpstr>Slide 5</vt:lpstr>
      <vt:lpstr>Fall Headcount and FTE Enrollment</vt:lpstr>
      <vt:lpstr>Slide 7</vt:lpstr>
      <vt:lpstr>Fall Headcount and FTE Enrollment</vt:lpstr>
      <vt:lpstr>Slide 9</vt:lpstr>
      <vt:lpstr>Fall Enrollment State Comparison</vt:lpstr>
      <vt:lpstr>Slide 11</vt:lpstr>
      <vt:lpstr>Fall Enrollment State Comparison</vt:lpstr>
      <vt:lpstr>Slide 13</vt:lpstr>
      <vt:lpstr>Fall Headcount Enrollment by Student Level</vt:lpstr>
      <vt:lpstr>Slide 15</vt:lpstr>
      <vt:lpstr>Fall Headcount Enrollment by Residency Status</vt:lpstr>
      <vt:lpstr>Slide 17</vt:lpstr>
      <vt:lpstr>Fall Reciprocity Headcount Enrollment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6-Fall 2010 Enrollment Survey Summary</dc:title>
  <dc:creator>jennifers</dc:creator>
  <cp:lastModifiedBy>rosemaryp</cp:lastModifiedBy>
  <cp:revision>10</cp:revision>
  <dcterms:created xsi:type="dcterms:W3CDTF">2010-09-28T21:02:56Z</dcterms:created>
  <dcterms:modified xsi:type="dcterms:W3CDTF">2010-10-13T17:55:07Z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0x010100311167F22D76A149880EA57B9B2929A0</vt:lpwstr>
  </property>
</Properties>
</file>