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Default Extension="tiff" ContentType="image/tiff"/>
  <Override PartName="/ppt/notesSlides/notesSlide8.xml" ContentType="application/vnd.openxmlformats-officedocument.presentationml.notesSlide+xml"/>
  <Override PartName="/ppt/charts/chart6.xml" ContentType="application/vnd.openxmlformats-officedocument.drawingml.chart+xml"/>
  <Override PartName="/ppt/notesSlides/notesSlide9.xml" ContentType="application/vnd.openxmlformats-officedocument.presentationml.notesSlide+xml"/>
  <Override PartName="/ppt/charts/chart7.xml" ContentType="application/vnd.openxmlformats-officedocument.drawingml.chart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notesSlides/notesSlide7.xml" ContentType="application/vnd.openxmlformats-officedocument.presentationml.notesSlide+xml"/>
  <Override PartName="/ppt/charts/chart5.xml" ContentType="application/vnd.openxmlformats-officedocument.drawingml.chart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notesSlides/notesSlide4.xml" ContentType="application/vnd.openxmlformats-officedocument.presentationml.notesSlide+xml"/>
  <Override PartName="/ppt/charts/chart1.xml" ContentType="application/vnd.openxmlformats-officedocument.drawingml.chart+xml"/>
  <Override PartName="/ppt/notesSlides/notesSlide5.xml" ContentType="application/vnd.openxmlformats-officedocument.presentationml.notesSlide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6"/>
  </p:notesMasterIdLst>
  <p:sldIdLst>
    <p:sldId id="256" r:id="rId2"/>
    <p:sldId id="262" r:id="rId3"/>
    <p:sldId id="257" r:id="rId4"/>
    <p:sldId id="291" r:id="rId5"/>
    <p:sldId id="275" r:id="rId6"/>
    <p:sldId id="279" r:id="rId7"/>
    <p:sldId id="280" r:id="rId8"/>
    <p:sldId id="278" r:id="rId9"/>
    <p:sldId id="289" r:id="rId10"/>
    <p:sldId id="288" r:id="rId11"/>
    <p:sldId id="290" r:id="rId12"/>
    <p:sldId id="281" r:id="rId13"/>
    <p:sldId id="292" r:id="rId14"/>
    <p:sldId id="293" r:id="rId15"/>
    <p:sldId id="294" r:id="rId16"/>
    <p:sldId id="287" r:id="rId17"/>
    <p:sldId id="295" r:id="rId18"/>
    <p:sldId id="296" r:id="rId19"/>
    <p:sldId id="297" r:id="rId20"/>
    <p:sldId id="284" r:id="rId21"/>
    <p:sldId id="286" r:id="rId22"/>
    <p:sldId id="283" r:id="rId23"/>
    <p:sldId id="285" r:id="rId24"/>
    <p:sldId id="277" r:id="rId25"/>
  </p:sldIdLst>
  <p:sldSz cx="9144000" cy="6858000" type="screen4x3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2BB1C"/>
    <a:srgbClr val="8BA4D5"/>
    <a:srgbClr val="F8981C"/>
    <a:srgbClr val="D4CFB4"/>
    <a:srgbClr val="800000"/>
    <a:srgbClr val="A50021"/>
    <a:srgbClr val="000066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367" autoAdjust="0"/>
    <p:restoredTop sz="87627" autoAdjust="0"/>
  </p:normalViewPr>
  <p:slideViewPr>
    <p:cSldViewPr showGuides="1">
      <p:cViewPr varScale="1">
        <p:scale>
          <a:sx n="57" d="100"/>
          <a:sy n="57" d="100"/>
        </p:scale>
        <p:origin x="-516" y="-90"/>
      </p:cViewPr>
      <p:guideLst>
        <p:guide orient="horz" pos="945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Book2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Book2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rpoulin\Documents\Indiana%20Cost%20Price%20Models%2003-09-12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Book2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rpoulin\Documents\Indiana%20Cost%20Price%20Models%2003-09-12.xlsx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rpoulin\Documents\Indiana%20Cost%20Price%20Models%2003-09-12.xlsx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rpoulin\Documents\Indiana%20Cost%20Price%20Models%2003-09-12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plotArea>
      <c:layout/>
      <c:pieChart>
        <c:varyColors val="1"/>
        <c:ser>
          <c:idx val="0"/>
          <c:order val="0"/>
          <c:cat>
            <c:strRef>
              <c:f>Sheet1!$B$5:$B$6</c:f>
              <c:strCache>
                <c:ptCount val="2"/>
                <c:pt idx="0">
                  <c:v>Yes</c:v>
                </c:pt>
                <c:pt idx="1">
                  <c:v>No</c:v>
                </c:pt>
              </c:strCache>
            </c:strRef>
          </c:cat>
          <c:val>
            <c:numRef>
              <c:f>Sheet1!$C$5:$C$6</c:f>
              <c:numCache>
                <c:formatCode>0.0</c:formatCode>
                <c:ptCount val="2"/>
                <c:pt idx="0">
                  <c:v>63.5</c:v>
                </c:pt>
                <c:pt idx="1">
                  <c:v>36.5</c:v>
                </c:pt>
              </c:numCache>
            </c:numRef>
          </c:val>
        </c:ser>
        <c:firstSliceAng val="0"/>
      </c:pieChart>
    </c:plotArea>
    <c:plotVisOnly val="1"/>
  </c:chart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plotArea>
      <c:layout/>
      <c:pieChart>
        <c:varyColors val="1"/>
        <c:ser>
          <c:idx val="0"/>
          <c:order val="0"/>
          <c:cat>
            <c:strRef>
              <c:f>Sheet1!$B$5:$B$6</c:f>
              <c:strCache>
                <c:ptCount val="2"/>
                <c:pt idx="0">
                  <c:v>Yes</c:v>
                </c:pt>
                <c:pt idx="1">
                  <c:v>No</c:v>
                </c:pt>
              </c:strCache>
            </c:strRef>
          </c:cat>
          <c:val>
            <c:numRef>
              <c:f>Sheet1!$C$5:$C$6</c:f>
              <c:numCache>
                <c:formatCode>0.0</c:formatCode>
                <c:ptCount val="2"/>
                <c:pt idx="0">
                  <c:v>63.5</c:v>
                </c:pt>
                <c:pt idx="1">
                  <c:v>36.5</c:v>
                </c:pt>
              </c:numCache>
            </c:numRef>
          </c:val>
        </c:ser>
        <c:firstSliceAng val="0"/>
      </c:pieChart>
    </c:plotArea>
    <c:plotVisOnly val="1"/>
  </c:chart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plotArea>
      <c:layout/>
      <c:pieChart>
        <c:varyColors val="1"/>
        <c:ser>
          <c:idx val="0"/>
          <c:order val="0"/>
          <c:cat>
            <c:strRef>
              <c:f>Sheet1!$P$26:$P$27</c:f>
              <c:strCache>
                <c:ptCount val="2"/>
                <c:pt idx="0">
                  <c:v>charge more</c:v>
                </c:pt>
                <c:pt idx="1">
                  <c:v>charge less</c:v>
                </c:pt>
              </c:strCache>
            </c:strRef>
          </c:cat>
          <c:val>
            <c:numRef>
              <c:f>Sheet1!$Q$26:$Q$27</c:f>
              <c:numCache>
                <c:formatCode>0.0</c:formatCode>
                <c:ptCount val="2"/>
                <c:pt idx="0">
                  <c:v>80.7</c:v>
                </c:pt>
                <c:pt idx="1">
                  <c:v>19.299999999999986</c:v>
                </c:pt>
              </c:numCache>
            </c:numRef>
          </c:val>
        </c:ser>
        <c:firstSliceAng val="0"/>
      </c:pieChart>
    </c:plotArea>
    <c:plotVisOnly val="1"/>
  </c:chart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plotArea>
      <c:layout/>
      <c:pieChart>
        <c:varyColors val="1"/>
        <c:ser>
          <c:idx val="0"/>
          <c:order val="0"/>
          <c:cat>
            <c:strRef>
              <c:f>Sheet1!$N$26:$N$31</c:f>
              <c:strCache>
                <c:ptCount val="6"/>
                <c:pt idx="0">
                  <c:v>over $251 more</c:v>
                </c:pt>
                <c:pt idx="1">
                  <c:v>$101 - $200 more</c:v>
                </c:pt>
                <c:pt idx="2">
                  <c:v>$0 - $100 more</c:v>
                </c:pt>
                <c:pt idx="3">
                  <c:v>$0 - $100 less</c:v>
                </c:pt>
                <c:pt idx="4">
                  <c:v>$101 - $250 less</c:v>
                </c:pt>
                <c:pt idx="5">
                  <c:v>over $251 less</c:v>
                </c:pt>
              </c:strCache>
            </c:strRef>
          </c:cat>
          <c:val>
            <c:numRef>
              <c:f>Sheet1!$O$26:$O$31</c:f>
              <c:numCache>
                <c:formatCode>0.0</c:formatCode>
                <c:ptCount val="6"/>
                <c:pt idx="0">
                  <c:v>21.7</c:v>
                </c:pt>
                <c:pt idx="1">
                  <c:v>25.3</c:v>
                </c:pt>
                <c:pt idx="2">
                  <c:v>33.700000000000003</c:v>
                </c:pt>
                <c:pt idx="3">
                  <c:v>4.8</c:v>
                </c:pt>
                <c:pt idx="4">
                  <c:v>4.8</c:v>
                </c:pt>
                <c:pt idx="5">
                  <c:v>9.6</c:v>
                </c:pt>
              </c:numCache>
            </c:numRef>
          </c:val>
        </c:ser>
        <c:firstSliceAng val="0"/>
      </c:pieChart>
    </c:plotArea>
    <c:plotVisOnly val="1"/>
  </c:chart>
  <c:externalData r:id="rId1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plotArea>
      <c:layout/>
      <c:pieChart>
        <c:varyColors val="1"/>
        <c:ser>
          <c:idx val="0"/>
          <c:order val="0"/>
          <c:cat>
            <c:strRef>
              <c:f>Sheet1!$F$42:$F$46</c:f>
              <c:strCache>
                <c:ptCount val="5"/>
                <c:pt idx="0">
                  <c:v>76-100%</c:v>
                </c:pt>
                <c:pt idx="1">
                  <c:v>51-75%</c:v>
                </c:pt>
                <c:pt idx="2">
                  <c:v>26-50%</c:v>
                </c:pt>
                <c:pt idx="3">
                  <c:v>0-25%</c:v>
                </c:pt>
                <c:pt idx="4">
                  <c:v>Unknown</c:v>
                </c:pt>
              </c:strCache>
            </c:strRef>
          </c:cat>
          <c:val>
            <c:numRef>
              <c:f>Sheet1!$G$42:$G$46</c:f>
              <c:numCache>
                <c:formatCode>0.0</c:formatCode>
                <c:ptCount val="5"/>
                <c:pt idx="0">
                  <c:v>35.68</c:v>
                </c:pt>
                <c:pt idx="1">
                  <c:v>5.53</c:v>
                </c:pt>
                <c:pt idx="2">
                  <c:v>6.03</c:v>
                </c:pt>
                <c:pt idx="3">
                  <c:v>12.57</c:v>
                </c:pt>
                <c:pt idx="4">
                  <c:v>40.200000000000003</c:v>
                </c:pt>
              </c:numCache>
            </c:numRef>
          </c:val>
        </c:ser>
        <c:firstSliceAng val="0"/>
      </c:pieChart>
    </c:plotArea>
    <c:plotVisOnly val="1"/>
  </c:chart>
  <c:externalData r:id="rId1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plotArea>
      <c:layout/>
      <c:pieChart>
        <c:varyColors val="1"/>
        <c:ser>
          <c:idx val="0"/>
          <c:order val="0"/>
          <c:cat>
            <c:strRef>
              <c:f>Sheet1!$F$42:$F$46</c:f>
              <c:strCache>
                <c:ptCount val="5"/>
                <c:pt idx="0">
                  <c:v>76-100%</c:v>
                </c:pt>
                <c:pt idx="1">
                  <c:v>51-75%</c:v>
                </c:pt>
                <c:pt idx="2">
                  <c:v>26-50%</c:v>
                </c:pt>
                <c:pt idx="3">
                  <c:v>0-25%</c:v>
                </c:pt>
                <c:pt idx="4">
                  <c:v>Unknown</c:v>
                </c:pt>
              </c:strCache>
            </c:strRef>
          </c:cat>
          <c:val>
            <c:numRef>
              <c:f>Sheet1!$G$42:$G$46</c:f>
              <c:numCache>
                <c:formatCode>0.0</c:formatCode>
                <c:ptCount val="5"/>
                <c:pt idx="0">
                  <c:v>35.68</c:v>
                </c:pt>
                <c:pt idx="1">
                  <c:v>5.53</c:v>
                </c:pt>
                <c:pt idx="2">
                  <c:v>6.03</c:v>
                </c:pt>
                <c:pt idx="3">
                  <c:v>12.57</c:v>
                </c:pt>
                <c:pt idx="4">
                  <c:v>40.200000000000003</c:v>
                </c:pt>
              </c:numCache>
            </c:numRef>
          </c:val>
        </c:ser>
        <c:firstSliceAng val="0"/>
      </c:pieChart>
    </c:plotArea>
    <c:plotVisOnly val="1"/>
  </c:chart>
  <c:externalData r:id="rId1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plotArea>
      <c:layout/>
      <c:pieChart>
        <c:varyColors val="1"/>
        <c:ser>
          <c:idx val="0"/>
          <c:order val="0"/>
          <c:cat>
            <c:strRef>
              <c:f>Sheet1!$F$56:$F$60</c:f>
              <c:strCache>
                <c:ptCount val="5"/>
                <c:pt idx="0">
                  <c:v>76-100%</c:v>
                </c:pt>
                <c:pt idx="1">
                  <c:v>51-75%</c:v>
                </c:pt>
                <c:pt idx="2">
                  <c:v>26-50%</c:v>
                </c:pt>
                <c:pt idx="3">
                  <c:v>0-25%</c:v>
                </c:pt>
                <c:pt idx="4">
                  <c:v>Unknown</c:v>
                </c:pt>
              </c:strCache>
            </c:strRef>
          </c:cat>
          <c:val>
            <c:numRef>
              <c:f>Sheet1!$G$56:$G$60</c:f>
              <c:numCache>
                <c:formatCode>0.0</c:formatCode>
                <c:ptCount val="5"/>
                <c:pt idx="0">
                  <c:v>12.56</c:v>
                </c:pt>
                <c:pt idx="1">
                  <c:v>8.0400000000000009</c:v>
                </c:pt>
                <c:pt idx="2">
                  <c:v>12.56</c:v>
                </c:pt>
                <c:pt idx="3">
                  <c:v>31.67</c:v>
                </c:pt>
                <c:pt idx="4">
                  <c:v>35.18</c:v>
                </c:pt>
              </c:numCache>
            </c:numRef>
          </c:val>
        </c:ser>
        <c:firstSliceAng val="0"/>
      </c:pieChart>
    </c:plotArea>
    <c:plotVisOnly val="1"/>
  </c:chart>
  <c:externalData r:id="rId1"/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6206FEA9-C25B-4E10-8A7E-8EB06A6F92F9}" type="datetimeFigureOut">
              <a:rPr lang="en-US" smtClean="0"/>
              <a:pPr/>
              <a:t>3/8/2012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</p:spPr>
        <p:txBody>
          <a:bodyPr vert="horz" lIns="96661" tIns="48331" rIns="96661" bIns="4833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951AA392-3436-4120-BDCD-308FB7A67B7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1AA392-3436-4120-BDCD-308FB7A67B78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These</a:t>
            </a:r>
            <a:r>
              <a:rPr lang="en-US" baseline="0" dirty="0" smtClean="0"/>
              <a:t> are special fees on top of tuition that are not charged to on-campus students.</a:t>
            </a:r>
          </a:p>
          <a:p>
            <a:r>
              <a:rPr lang="en-US" baseline="0" dirty="0" smtClean="0"/>
              <a:t>Second is special fees just for the program.</a:t>
            </a:r>
          </a:p>
          <a:p>
            <a:r>
              <a:rPr lang="en-US" baseline="0" dirty="0" smtClean="0"/>
              <a:t>A minority of the institutions impose each fee.</a:t>
            </a:r>
          </a:p>
          <a:p>
            <a:r>
              <a:rPr lang="en-US" baseline="0" dirty="0" smtClean="0"/>
              <a:t>What we should check to see the </a:t>
            </a:r>
            <a:r>
              <a:rPr lang="en-US" baseline="0" dirty="0" err="1" smtClean="0"/>
              <a:t>cummulative</a:t>
            </a:r>
            <a:r>
              <a:rPr lang="en-US" baseline="0" dirty="0" smtClean="0"/>
              <a:t> effect of these.  If one charges one fee and another charges another fee, how many </a:t>
            </a:r>
            <a:r>
              <a:rPr lang="en-US" baseline="0" dirty="0" err="1" smtClean="0"/>
              <a:t>instituitons</a:t>
            </a:r>
            <a:r>
              <a:rPr lang="en-US" baseline="0" dirty="0" smtClean="0"/>
              <a:t> charge a fee of some sort…or is it the same </a:t>
            </a:r>
            <a:r>
              <a:rPr lang="en-US" baseline="0" dirty="0" err="1" smtClean="0"/>
              <a:t>instittuions</a:t>
            </a:r>
            <a:r>
              <a:rPr lang="en-US" baseline="0" dirty="0" smtClean="0"/>
              <a:t> charging multiple fees???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1AA392-3436-4120-BDCD-308FB7A67B78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1AA392-3436-4120-BDCD-308FB7A67B78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Scale Matters</a:t>
            </a:r>
          </a:p>
          <a:p>
            <a:r>
              <a:rPr lang="en-US" dirty="0" smtClean="0"/>
              <a:t>Also cited from the related California</a:t>
            </a:r>
            <a:r>
              <a:rPr lang="en-US" baseline="0" dirty="0" smtClean="0"/>
              <a:t> State U BRIDGE project, the cases analyzed had higher fixed (course-related) costs and lower variable (enrollment-related) costs than similar classroom courses.  Economies of scale can be realized, as enrollment increases fixed costs are spread over larger numbers of students, which lowers the average cost per student.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1AA392-3436-4120-BDCD-308FB7A67B78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North Dakota</a:t>
            </a:r>
            <a:r>
              <a:rPr lang="en-US" baseline="0" dirty="0" smtClean="0"/>
              <a:t> story.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1AA392-3436-4120-BDCD-308FB7A67B78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Focus often</a:t>
            </a:r>
            <a:r>
              <a:rPr lang="en-US" baseline="0" dirty="0" smtClean="0"/>
              <a:t> is on access, reaching new groups, serving students differently, faculty development, and integrating technologies.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1AA392-3436-4120-BDCD-308FB7A67B78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1AA392-3436-4120-BDCD-308FB7A67B78}" type="slidenum">
              <a:rPr lang="en-US" smtClean="0"/>
              <a:pPr/>
              <a:t>24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1AA392-3436-4120-BDCD-308FB7A67B78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1AA392-3436-4120-BDCD-308FB7A67B78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baseline="0" dirty="0" smtClean="0"/>
              <a:t>A word about the terms Tuition and Fees.  </a:t>
            </a:r>
          </a:p>
          <a:p>
            <a:r>
              <a:rPr lang="en-US" baseline="0" dirty="0" smtClean="0"/>
              <a:t>I use them separately, I noted that Fees is sometimes used to mean both.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1AA392-3436-4120-BDCD-308FB7A67B78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Doct</a:t>
            </a:r>
            <a:r>
              <a:rPr lang="en-US" dirty="0" smtClean="0"/>
              <a:t>      46</a:t>
            </a:r>
          </a:p>
          <a:p>
            <a:r>
              <a:rPr lang="en-US" dirty="0" smtClean="0"/>
              <a:t>Masters</a:t>
            </a:r>
            <a:r>
              <a:rPr lang="en-US" baseline="0" dirty="0" smtClean="0"/>
              <a:t>  40</a:t>
            </a:r>
          </a:p>
          <a:p>
            <a:r>
              <a:rPr lang="en-US" baseline="0" dirty="0" smtClean="0"/>
              <a:t>4-year     4</a:t>
            </a:r>
          </a:p>
          <a:p>
            <a:r>
              <a:rPr lang="en-US" baseline="0" dirty="0" smtClean="0"/>
              <a:t>Assoc      54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1AA392-3436-4120-BDCD-308FB7A67B78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This represents only 72 institutions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1AA392-3436-4120-BDCD-308FB7A67B78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40% is</a:t>
            </a:r>
            <a:r>
              <a:rPr lang="en-US" baseline="0" dirty="0" smtClean="0"/>
              <a:t> unknown.  That’s a bit worrisome.  </a:t>
            </a:r>
          </a:p>
          <a:p>
            <a:r>
              <a:rPr lang="en-US" baseline="0" dirty="0" smtClean="0"/>
              <a:t>However, for many institutions, the money goes into a central pot and the percentage is unknown.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1AA392-3436-4120-BDCD-308FB7A67B78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One quarter make all their money on what they charge.  </a:t>
            </a:r>
          </a:p>
          <a:p>
            <a:r>
              <a:rPr lang="en-US" dirty="0" smtClean="0"/>
              <a:t>Only a small number get no income</a:t>
            </a:r>
            <a:r>
              <a:rPr lang="en-US" baseline="0" dirty="0" smtClean="0"/>
              <a:t> from the tuition they charge.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1AA392-3436-4120-BDCD-308FB7A67B78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At some institutions,</a:t>
            </a:r>
            <a:r>
              <a:rPr lang="en-US" baseline="0" dirty="0" smtClean="0"/>
              <a:t> there is an agreement that some of the income goes back to the academic unit.</a:t>
            </a:r>
            <a:endParaRPr lang="en-US" dirty="0" smtClean="0"/>
          </a:p>
          <a:p>
            <a:r>
              <a:rPr lang="en-US" dirty="0" smtClean="0"/>
              <a:t>35%  are unknown</a:t>
            </a:r>
            <a:r>
              <a:rPr lang="en-US" baseline="0" dirty="0" smtClean="0"/>
              <a:t> on this one.  This is a bit more disconcerting.</a:t>
            </a:r>
          </a:p>
          <a:p>
            <a:r>
              <a:rPr lang="en-US" baseline="0" dirty="0" smtClean="0"/>
              <a:t>This is a management issue.  </a:t>
            </a:r>
          </a:p>
          <a:p>
            <a:r>
              <a:rPr lang="en-US" baseline="0" dirty="0" smtClean="0"/>
              <a:t>We may be facing the same issue in which the money goes into a pool and it is difficult or not impossible to calculate a percentage.</a:t>
            </a:r>
          </a:p>
          <a:p>
            <a:r>
              <a:rPr lang="en-US" baseline="0" dirty="0" smtClean="0"/>
              <a:t>OR</a:t>
            </a:r>
          </a:p>
          <a:p>
            <a:r>
              <a:rPr lang="en-US" baseline="0" dirty="0" smtClean="0"/>
              <a:t>It may vary by program and our question did not capture that option.</a:t>
            </a:r>
          </a:p>
          <a:p>
            <a:endParaRPr lang="en-US" baseline="0" dirty="0" smtClean="0"/>
          </a:p>
          <a:p>
            <a:r>
              <a:rPr lang="en-US" baseline="0" dirty="0" smtClean="0"/>
              <a:t>One in five institutions do not reimburse the academic programs.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1AA392-3436-4120-BDCD-308FB7A67B78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9144000" cy="2971800"/>
          </a:xfrm>
          <a:prstGeom prst="rect">
            <a:avLst/>
          </a:prstGeom>
          <a:solidFill>
            <a:schemeClr val="bg2"/>
          </a:solidFill>
          <a:effectLst>
            <a:reflection blurRad="6350" stA="50000" endA="300" endPos="90000" dist="50800" dir="5400000" sy="-100000" algn="bl" rotWithShape="0"/>
          </a:effectLst>
          <a:scene3d>
            <a:camera prst="orthographicFront"/>
            <a:lightRig rig="threePt" dir="t"/>
          </a:scene3d>
          <a:sp3d contourW="12700" prstMaterial="translucentPowder">
            <a:bevelT w="190500" h="88900" prst="softRound"/>
            <a:contourClr>
              <a:schemeClr val="tx2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559175"/>
            <a:ext cx="7772400" cy="1470025"/>
          </a:xfrm>
          <a:prstGeom prst="rect">
            <a:avLst/>
          </a:prstGeom>
        </p:spPr>
        <p:txBody>
          <a:bodyPr/>
          <a:lstStyle>
            <a:lvl1pPr algn="ctr">
              <a:defRPr>
                <a:solidFill>
                  <a:schemeClr val="bg2">
                    <a:lumMod val="2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800600"/>
            <a:ext cx="6400800" cy="10668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pic>
        <p:nvPicPr>
          <p:cNvPr id="12" name="Picture 11" descr="wcet-cmyk-withTag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1344434" y="531004"/>
            <a:ext cx="6455131" cy="1938368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sz="quarter" idx="11"/>
          </p:nvPr>
        </p:nvSpPr>
        <p:spPr>
          <a:xfrm>
            <a:off x="457200" y="1752600"/>
            <a:ext cx="8305800" cy="4343400"/>
          </a:xfrm>
          <a:prstGeom prst="rect">
            <a:avLst/>
          </a:prstGeom>
        </p:spPr>
        <p:txBody>
          <a:bodyPr/>
          <a:lstStyle>
            <a:lvl1pPr>
              <a:buClr>
                <a:srgbClr val="FFC000"/>
              </a:buClr>
              <a:buSzPct val="110000"/>
              <a:buFont typeface="Arial" pitchFamily="34" charset="0"/>
              <a:buChar char="•"/>
              <a:defRPr/>
            </a:lvl1pPr>
            <a:lvl2pPr>
              <a:buClr>
                <a:srgbClr val="FFC000"/>
              </a:buClr>
              <a:buSzPct val="110000"/>
              <a:buFont typeface="Arial" pitchFamily="34" charset="0"/>
              <a:buChar char="•"/>
              <a:defRPr/>
            </a:lvl2pPr>
            <a:lvl3pPr>
              <a:buClr>
                <a:srgbClr val="FFC000"/>
              </a:buClr>
              <a:buSzPct val="110000"/>
              <a:buFont typeface="Arial" pitchFamily="34" charset="0"/>
              <a:buChar char="•"/>
              <a:defRPr/>
            </a:lvl3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457200" y="248814"/>
            <a:ext cx="8229600" cy="1046586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tif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/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wcet_horiz_rgb_sm.tif"/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r="44639"/>
          <a:stretch>
            <a:fillRect/>
          </a:stretch>
        </p:blipFill>
        <p:spPr>
          <a:xfrm>
            <a:off x="228600" y="6248400"/>
            <a:ext cx="1447800" cy="458625"/>
          </a:xfrm>
          <a:prstGeom prst="rect">
            <a:avLst/>
          </a:prstGeom>
        </p:spPr>
      </p:pic>
      <p:cxnSp>
        <p:nvCxnSpPr>
          <p:cNvPr id="6" name="Straight Connector 5"/>
          <p:cNvCxnSpPr/>
          <p:nvPr userDrawn="1"/>
        </p:nvCxnSpPr>
        <p:spPr>
          <a:xfrm>
            <a:off x="304800" y="1500188"/>
            <a:ext cx="8534400" cy="0"/>
          </a:xfrm>
          <a:prstGeom prst="line">
            <a:avLst/>
          </a:prstGeom>
          <a:ln w="19050">
            <a:solidFill>
              <a:srgbClr val="B2BB1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 userDrawn="1"/>
        </p:nvSpPr>
        <p:spPr>
          <a:xfrm>
            <a:off x="7315200" y="6324600"/>
            <a:ext cx="1752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0" dirty="0" smtClean="0"/>
              <a:t>wcet.wiche.edu</a:t>
            </a:r>
            <a:endParaRPr lang="en-US" b="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344488" indent="-344488" algn="l" defTabSz="914400" rtl="0" eaLnBrk="1" latinLnBrk="0" hangingPunct="1">
        <a:spcBef>
          <a:spcPct val="20000"/>
        </a:spcBef>
        <a:buClr>
          <a:schemeClr val="accent2">
            <a:lumMod val="50000"/>
          </a:schemeClr>
        </a:buClr>
        <a:buFont typeface="Wingdings" pitchFamily="2" charset="2"/>
        <a:buChar char="§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90563" indent="-346075" algn="l" defTabSz="914400" rtl="0" eaLnBrk="1" latinLnBrk="0" hangingPunct="1">
        <a:spcBef>
          <a:spcPct val="20000"/>
        </a:spcBef>
        <a:buClr>
          <a:schemeClr val="accent2">
            <a:lumMod val="50000"/>
          </a:schemeClr>
        </a:buClr>
        <a:buFont typeface="Wingdings" pitchFamily="2" charset="2"/>
        <a:buChar char="§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027113" indent="-336550" algn="l" defTabSz="914400" rtl="0" eaLnBrk="1" latinLnBrk="0" hangingPunct="1">
        <a:spcBef>
          <a:spcPct val="20000"/>
        </a:spcBef>
        <a:buClr>
          <a:schemeClr val="accent2">
            <a:lumMod val="50000"/>
          </a:schemeClr>
        </a:buClr>
        <a:buFont typeface="Wingdings" pitchFamily="2" charset="2"/>
        <a:buChar char="§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Distance Education: Costs &amp; Pricing</a:t>
            </a:r>
            <a:br>
              <a:rPr lang="en-US" dirty="0" smtClean="0"/>
            </a:br>
            <a:r>
              <a:rPr lang="en-US" sz="3200" dirty="0" smtClean="0"/>
              <a:t>Indiana Commission for</a:t>
            </a:r>
            <a:br>
              <a:rPr lang="en-US" sz="3200" dirty="0" smtClean="0"/>
            </a:br>
            <a:r>
              <a:rPr lang="en-US" sz="3200" dirty="0" smtClean="0"/>
              <a:t>Higher Education 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sz="2800" dirty="0" smtClean="0"/>
          </a:p>
          <a:p>
            <a:endParaRPr lang="en-US" sz="2800" dirty="0" smtClean="0"/>
          </a:p>
          <a:p>
            <a:r>
              <a:rPr lang="en-US" sz="2800" smtClean="0"/>
              <a:t>March 9, </a:t>
            </a:r>
            <a:r>
              <a:rPr lang="en-US" sz="2800" dirty="0" smtClean="0"/>
              <a:t>2012</a:t>
            </a:r>
            <a:endParaRPr lang="en-US" sz="2800" dirty="0"/>
          </a:p>
        </p:txBody>
      </p:sp>
      <p:pic>
        <p:nvPicPr>
          <p:cNvPr id="4" name="Picture 3" descr="rPoulin.jpg"/>
          <p:cNvPicPr>
            <a:picLocks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696200" y="5029200"/>
            <a:ext cx="1447800" cy="1828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Chart 8"/>
          <p:cNvGraphicFramePr/>
          <p:nvPr/>
        </p:nvGraphicFramePr>
        <p:xfrm>
          <a:off x="914400" y="1600200"/>
          <a:ext cx="4572000" cy="45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" name="Content Placeholder 1"/>
          <p:cNvSpPr>
            <a:spLocks noGrp="1"/>
          </p:cNvSpPr>
          <p:nvPr>
            <p:ph sz="quarter" idx="11"/>
          </p:nvPr>
        </p:nvSpPr>
        <p:spPr/>
        <p:txBody>
          <a:bodyPr/>
          <a:lstStyle/>
          <a:p>
            <a:pPr>
              <a:buNone/>
            </a:pPr>
            <a:endParaRPr lang="en-US" sz="1200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046586"/>
          </a:xfrm>
        </p:spPr>
        <p:txBody>
          <a:bodyPr>
            <a:noAutofit/>
          </a:bodyPr>
          <a:lstStyle/>
          <a:p>
            <a:r>
              <a:rPr lang="en-US" sz="2800" b="1" u="sng" dirty="0" smtClean="0"/>
              <a:t>Percentage of the operational budget </a:t>
            </a:r>
            <a:r>
              <a:rPr lang="en-US" sz="2800" b="1" dirty="0" smtClean="0"/>
              <a:t>for online courses and programs at your institution that comes from the tuition and fees charged to students:</a:t>
            </a:r>
            <a:endParaRPr lang="en-US" sz="2800" dirty="0"/>
          </a:p>
        </p:txBody>
      </p:sp>
      <p:sp>
        <p:nvSpPr>
          <p:cNvPr id="5" name="TextBox 4"/>
          <p:cNvSpPr txBox="1"/>
          <p:nvPr/>
        </p:nvSpPr>
        <p:spPr>
          <a:xfrm>
            <a:off x="152400" y="2819400"/>
            <a:ext cx="2650277" cy="523220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en-US" sz="2800" dirty="0" smtClean="0"/>
              <a:t>Unknown  40.2%</a:t>
            </a:r>
            <a:endParaRPr lang="en-US" sz="2800" dirty="0"/>
          </a:p>
        </p:txBody>
      </p:sp>
      <p:sp>
        <p:nvSpPr>
          <p:cNvPr id="6" name="TextBox 5"/>
          <p:cNvSpPr txBox="1"/>
          <p:nvPr/>
        </p:nvSpPr>
        <p:spPr>
          <a:xfrm>
            <a:off x="3276600" y="2209800"/>
            <a:ext cx="2525050" cy="523220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en-US" sz="2800" dirty="0" smtClean="0"/>
              <a:t>76-100%  35.7%</a:t>
            </a:r>
            <a:endParaRPr lang="en-US" sz="2800" dirty="0"/>
          </a:p>
        </p:txBody>
      </p:sp>
      <p:sp>
        <p:nvSpPr>
          <p:cNvPr id="7" name="TextBox 6"/>
          <p:cNvSpPr txBox="1"/>
          <p:nvPr/>
        </p:nvSpPr>
        <p:spPr>
          <a:xfrm>
            <a:off x="6248400" y="2057400"/>
            <a:ext cx="289560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dirty="0" smtClean="0"/>
              <a:t>  </a:t>
            </a:r>
            <a:r>
              <a:rPr lang="en-US" sz="3200" dirty="0" smtClean="0"/>
              <a:t>Those with:</a:t>
            </a:r>
          </a:p>
          <a:p>
            <a:endParaRPr lang="en-US" sz="3200" dirty="0" smtClean="0"/>
          </a:p>
          <a:p>
            <a:r>
              <a:rPr lang="en-US" sz="3200" dirty="0" smtClean="0"/>
              <a:t>100%    25.1%</a:t>
            </a:r>
          </a:p>
          <a:p>
            <a:r>
              <a:rPr lang="en-US" sz="3200" dirty="0" smtClean="0"/>
              <a:t>     0%     4.5%</a:t>
            </a:r>
            <a:endParaRPr lang="en-US" sz="3200" dirty="0"/>
          </a:p>
        </p:txBody>
      </p:sp>
      <p:sp>
        <p:nvSpPr>
          <p:cNvPr id="8" name="TextBox 7"/>
          <p:cNvSpPr txBox="1"/>
          <p:nvPr/>
        </p:nvSpPr>
        <p:spPr>
          <a:xfrm>
            <a:off x="152400" y="1752600"/>
            <a:ext cx="2368725" cy="523220"/>
          </a:xfrm>
          <a:prstGeom prst="rect">
            <a:avLst/>
          </a:prstGeom>
          <a:solidFill>
            <a:schemeClr val="tx1"/>
          </a:solidFill>
        </p:spPr>
        <p:txBody>
          <a:bodyPr wrap="none" rtlCol="0">
            <a:spAutoFit/>
          </a:bodyPr>
          <a:lstStyle/>
          <a:p>
            <a:r>
              <a:rPr lang="en-US" sz="2800" dirty="0" smtClean="0">
                <a:solidFill>
                  <a:srgbClr val="FFFF00"/>
                </a:solidFill>
              </a:rPr>
              <a:t>All Institutions</a:t>
            </a:r>
            <a:endParaRPr lang="en-US" sz="2800" dirty="0">
              <a:solidFill>
                <a:srgbClr val="FFFF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724400" y="4800600"/>
            <a:ext cx="2323072" cy="1384995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en-US" sz="2800" dirty="0" smtClean="0"/>
              <a:t>51-75%   5.5%</a:t>
            </a:r>
          </a:p>
          <a:p>
            <a:r>
              <a:rPr lang="en-US" sz="2800" dirty="0" smtClean="0"/>
              <a:t>26-50%   6.0%</a:t>
            </a:r>
          </a:p>
          <a:p>
            <a:r>
              <a:rPr lang="en-US" sz="2800" dirty="0" smtClean="0"/>
              <a:t>0-25%    12.6%</a:t>
            </a:r>
            <a:endParaRPr lang="en-US" sz="2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Chart 10"/>
          <p:cNvGraphicFramePr/>
          <p:nvPr/>
        </p:nvGraphicFramePr>
        <p:xfrm>
          <a:off x="838200" y="1524000"/>
          <a:ext cx="4572000" cy="4648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" name="Content Placeholder 1"/>
          <p:cNvSpPr>
            <a:spLocks noGrp="1"/>
          </p:cNvSpPr>
          <p:nvPr>
            <p:ph sz="quarter" idx="11"/>
          </p:nvPr>
        </p:nvSpPr>
        <p:spPr/>
        <p:txBody>
          <a:bodyPr/>
          <a:lstStyle/>
          <a:p>
            <a:pPr>
              <a:buNone/>
            </a:pPr>
            <a:endParaRPr lang="en-US" sz="1200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046586"/>
          </a:xfrm>
        </p:spPr>
        <p:txBody>
          <a:bodyPr>
            <a:noAutofit/>
          </a:bodyPr>
          <a:lstStyle/>
          <a:p>
            <a:r>
              <a:rPr lang="en-US" sz="2800" b="1" dirty="0" smtClean="0"/>
              <a:t>Percentage of the tuition and fee revenues from online courses and programs </a:t>
            </a:r>
            <a:r>
              <a:rPr lang="en-US" sz="2800" b="1" u="sng" dirty="0" smtClean="0"/>
              <a:t>revert back to the academic units</a:t>
            </a:r>
            <a:r>
              <a:rPr lang="en-US" sz="2800" b="1" dirty="0" smtClean="0"/>
              <a:t> that offer these courses and programs:</a:t>
            </a:r>
            <a:endParaRPr lang="en-US" sz="2800" dirty="0"/>
          </a:p>
        </p:txBody>
      </p:sp>
      <p:sp>
        <p:nvSpPr>
          <p:cNvPr id="5" name="TextBox 4"/>
          <p:cNvSpPr txBox="1"/>
          <p:nvPr/>
        </p:nvSpPr>
        <p:spPr>
          <a:xfrm>
            <a:off x="152400" y="2819400"/>
            <a:ext cx="2650277" cy="523220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en-US" sz="2800" dirty="0" smtClean="0"/>
              <a:t>Unknown  35.2%</a:t>
            </a:r>
            <a:endParaRPr lang="en-US" sz="2800" dirty="0"/>
          </a:p>
        </p:txBody>
      </p:sp>
      <p:sp>
        <p:nvSpPr>
          <p:cNvPr id="6" name="TextBox 5"/>
          <p:cNvSpPr txBox="1"/>
          <p:nvPr/>
        </p:nvSpPr>
        <p:spPr>
          <a:xfrm>
            <a:off x="2590800" y="5257800"/>
            <a:ext cx="2159566" cy="523220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en-US" sz="2800" dirty="0" smtClean="0"/>
              <a:t>0-25%  31.7%</a:t>
            </a:r>
            <a:endParaRPr lang="en-US" sz="2800" dirty="0"/>
          </a:p>
        </p:txBody>
      </p:sp>
      <p:sp>
        <p:nvSpPr>
          <p:cNvPr id="7" name="TextBox 6"/>
          <p:cNvSpPr txBox="1"/>
          <p:nvPr/>
        </p:nvSpPr>
        <p:spPr>
          <a:xfrm>
            <a:off x="6248400" y="3276600"/>
            <a:ext cx="28956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dirty="0" smtClean="0"/>
              <a:t>  </a:t>
            </a:r>
            <a:r>
              <a:rPr lang="en-US" sz="3200" dirty="0" smtClean="0"/>
              <a:t>Those with:</a:t>
            </a:r>
          </a:p>
          <a:p>
            <a:endParaRPr lang="en-US" sz="3200" dirty="0" smtClean="0"/>
          </a:p>
          <a:p>
            <a:r>
              <a:rPr lang="en-US" sz="3200" dirty="0" smtClean="0"/>
              <a:t>   0%    21.1%</a:t>
            </a:r>
            <a:endParaRPr lang="en-US" sz="3200" dirty="0"/>
          </a:p>
        </p:txBody>
      </p:sp>
      <p:sp>
        <p:nvSpPr>
          <p:cNvPr id="8" name="TextBox 7"/>
          <p:cNvSpPr txBox="1"/>
          <p:nvPr/>
        </p:nvSpPr>
        <p:spPr>
          <a:xfrm>
            <a:off x="152400" y="1752600"/>
            <a:ext cx="2368725" cy="523220"/>
          </a:xfrm>
          <a:prstGeom prst="rect">
            <a:avLst/>
          </a:prstGeom>
          <a:solidFill>
            <a:schemeClr val="tx1"/>
          </a:solidFill>
        </p:spPr>
        <p:txBody>
          <a:bodyPr wrap="none" rtlCol="0">
            <a:spAutoFit/>
          </a:bodyPr>
          <a:lstStyle/>
          <a:p>
            <a:r>
              <a:rPr lang="en-US" sz="2800" dirty="0" smtClean="0">
                <a:solidFill>
                  <a:srgbClr val="FFFF00"/>
                </a:solidFill>
              </a:rPr>
              <a:t>All Institutions</a:t>
            </a:r>
            <a:endParaRPr lang="en-US" sz="2800" dirty="0">
              <a:solidFill>
                <a:srgbClr val="FFFF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886200" y="1676400"/>
            <a:ext cx="2606804" cy="1384995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en-US" sz="2800" dirty="0" smtClean="0"/>
              <a:t>76-100%  12.6%</a:t>
            </a:r>
          </a:p>
          <a:p>
            <a:r>
              <a:rPr lang="en-US" sz="2800" dirty="0" smtClean="0"/>
              <a:t>51-75%      8.0%</a:t>
            </a:r>
          </a:p>
          <a:p>
            <a:r>
              <a:rPr lang="en-US" sz="2800" dirty="0" smtClean="0"/>
              <a:t>26-50%     12.6%</a:t>
            </a:r>
            <a:endParaRPr lang="en-US" sz="2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1"/>
          </p:nvPr>
        </p:nvSpPr>
        <p:spPr/>
        <p:txBody>
          <a:bodyPr/>
          <a:lstStyle/>
          <a:p>
            <a:pPr>
              <a:buNone/>
            </a:pPr>
            <a:endParaRPr lang="en-US" sz="1200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800" b="1" dirty="0" smtClean="0"/>
              <a:t>In addition to tuition…</a:t>
            </a:r>
            <a:br>
              <a:rPr lang="en-US" sz="2800" b="1" dirty="0" smtClean="0"/>
            </a:br>
            <a:r>
              <a:rPr lang="en-US" sz="2800" b="1" dirty="0" smtClean="0"/>
              <a:t>do students in online programs </a:t>
            </a:r>
            <a:r>
              <a:rPr lang="en-US" sz="2800" b="1" u="sng" dirty="0" smtClean="0"/>
              <a:t>incur special fees</a:t>
            </a:r>
            <a:r>
              <a:rPr lang="en-US" sz="2800" b="1" dirty="0" smtClean="0"/>
              <a:t> not charged to students in on-campus programs?</a:t>
            </a:r>
            <a:endParaRPr lang="en-US" sz="2800" b="1" dirty="0"/>
          </a:p>
        </p:txBody>
      </p:sp>
      <p:graphicFrame>
        <p:nvGraphicFramePr>
          <p:cNvPr id="9" name="Table 8"/>
          <p:cNvGraphicFramePr>
            <a:graphicFrameLocks noGrp="1"/>
          </p:cNvGraphicFramePr>
          <p:nvPr/>
        </p:nvGraphicFramePr>
        <p:xfrm>
          <a:off x="457200" y="1828800"/>
          <a:ext cx="8229600" cy="3464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72000"/>
                <a:gridCol w="1219200"/>
                <a:gridCol w="1219200"/>
                <a:gridCol w="1219200"/>
              </a:tblGrid>
              <a:tr h="66040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For All Institutions…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No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Some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All</a:t>
                      </a:r>
                      <a:endParaRPr lang="en-US" sz="2800" dirty="0"/>
                    </a:p>
                  </a:txBody>
                  <a:tcPr/>
                </a:tc>
              </a:tr>
              <a:tr h="660400">
                <a:tc>
                  <a:txBody>
                    <a:bodyPr/>
                    <a:lstStyle/>
                    <a:p>
                      <a:pPr algn="l"/>
                      <a:r>
                        <a:rPr lang="en-US" sz="2400" dirty="0" smtClean="0"/>
                        <a:t>Special fees for online courses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63.5%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8.6%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27.9%</a:t>
                      </a:r>
                      <a:endParaRPr lang="en-US" sz="2400" dirty="0"/>
                    </a:p>
                  </a:txBody>
                  <a:tcPr/>
                </a:tc>
              </a:tr>
              <a:tr h="660400">
                <a:tc>
                  <a:txBody>
                    <a:bodyPr/>
                    <a:lstStyle/>
                    <a:p>
                      <a:pPr algn="l"/>
                      <a:r>
                        <a:rPr lang="en-US" sz="2400" dirty="0" smtClean="0"/>
                        <a:t>Special</a:t>
                      </a:r>
                      <a:r>
                        <a:rPr lang="en-US" sz="2400" baseline="0" dirty="0" smtClean="0"/>
                        <a:t> fees for individual online programs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81.2%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13.7%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5.1%</a:t>
                      </a:r>
                      <a:endParaRPr lang="en-US" sz="2400" dirty="0"/>
                    </a:p>
                  </a:txBody>
                  <a:tcPr/>
                </a:tc>
              </a:tr>
              <a:tr h="660400">
                <a:tc>
                  <a:txBody>
                    <a:bodyPr/>
                    <a:lstStyle/>
                    <a:p>
                      <a:pPr algn="l"/>
                      <a:r>
                        <a:rPr lang="en-US" sz="2400" dirty="0" smtClean="0"/>
                        <a:t>Technology</a:t>
                      </a:r>
                      <a:r>
                        <a:rPr lang="en-US" sz="2400" baseline="0" dirty="0" smtClean="0"/>
                        <a:t> fee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74.6%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8.1%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17.3%</a:t>
                      </a:r>
                      <a:endParaRPr lang="en-US" sz="2400" dirty="0"/>
                    </a:p>
                  </a:txBody>
                  <a:tcPr/>
                </a:tc>
              </a:tr>
              <a:tr h="660400">
                <a:tc>
                  <a:txBody>
                    <a:bodyPr/>
                    <a:lstStyle/>
                    <a:p>
                      <a:pPr algn="l"/>
                      <a:r>
                        <a:rPr lang="en-US" sz="2400" dirty="0" smtClean="0"/>
                        <a:t>Curriculum fee/course materials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81.2%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17.3%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1.5%</a:t>
                      </a:r>
                      <a:endParaRPr lang="en-US" sz="24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1"/>
          </p:nvPr>
        </p:nvSpPr>
        <p:spPr>
          <a:xfrm>
            <a:off x="381000" y="1905000"/>
            <a:ext cx="4724400" cy="4343400"/>
          </a:xfrm>
        </p:spPr>
        <p:txBody>
          <a:bodyPr/>
          <a:lstStyle/>
          <a:p>
            <a:r>
              <a:rPr lang="en-US" dirty="0" smtClean="0"/>
              <a:t>Step-by-step procedures that enable institutional leaders to analyze the costs of alternative modes of instruction.</a:t>
            </a:r>
          </a:p>
          <a:p>
            <a:endParaRPr lang="en-US" dirty="0" smtClean="0"/>
          </a:p>
          <a:p>
            <a:r>
              <a:rPr lang="en-US" dirty="0" smtClean="0"/>
              <a:t>Last updated in 2002.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Technology Costing Methodology</a:t>
            </a:r>
            <a:br>
              <a:rPr lang="en-US" dirty="0" smtClean="0"/>
            </a:br>
            <a:endParaRPr lang="en-US" dirty="0"/>
          </a:p>
        </p:txBody>
      </p:sp>
      <p:pic>
        <p:nvPicPr>
          <p:cNvPr id="4" name="Picture 3" descr="\\fs6\all_staff\wcet\WCET\Logos2010Temp\header-withtag.jpg"/>
          <p:cNvPicPr/>
          <p:nvPr/>
        </p:nvPicPr>
        <p:blipFill>
          <a:blip r:embed="rId3" cstate="print"/>
          <a:srcRect l="787" t="2000"/>
          <a:stretch>
            <a:fillRect/>
          </a:stretch>
        </p:blipFill>
        <p:spPr bwMode="auto">
          <a:xfrm>
            <a:off x="5257800" y="4648200"/>
            <a:ext cx="3657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5"/>
          <p:cNvSpPr txBox="1"/>
          <p:nvPr/>
        </p:nvSpPr>
        <p:spPr>
          <a:xfrm>
            <a:off x="3019375" y="5867400"/>
            <a:ext cx="612462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wcet.wiche.edu/learn/technology-costing-methodology</a:t>
            </a:r>
            <a:endParaRPr lang="en-US" sz="2000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400800" y="1066800"/>
            <a:ext cx="2438400" cy="18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257800" y="2971800"/>
            <a:ext cx="8239125" cy="1571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1"/>
          </p:nvPr>
        </p:nvSpPr>
        <p:spPr>
          <a:xfrm>
            <a:off x="381000" y="1905000"/>
            <a:ext cx="8305800" cy="4343400"/>
          </a:xfrm>
        </p:spPr>
        <p:txBody>
          <a:bodyPr/>
          <a:lstStyle/>
          <a:p>
            <a:r>
              <a:rPr lang="en-US" dirty="0" smtClean="0"/>
              <a:t>Scale matters.</a:t>
            </a:r>
          </a:p>
          <a:p>
            <a:r>
              <a:rPr lang="en-US" dirty="0" smtClean="0"/>
              <a:t>Costs depend on technology.</a:t>
            </a:r>
          </a:p>
          <a:p>
            <a:r>
              <a:rPr lang="en-US" dirty="0" smtClean="0"/>
              <a:t>There is a trade-off between planning and development costs.</a:t>
            </a:r>
          </a:p>
          <a:p>
            <a:r>
              <a:rPr lang="en-US" dirty="0" smtClean="0"/>
              <a:t>The biggest cost of technology-mediated education:  People.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Technology Costing Methodology</a:t>
            </a:r>
            <a:br>
              <a:rPr lang="en-US" dirty="0" smtClean="0"/>
            </a:br>
            <a:r>
              <a:rPr lang="en-US" dirty="0" smtClean="0"/>
              <a:t>Lesson Learned (in the Handbook)</a:t>
            </a:r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400800" y="1371600"/>
            <a:ext cx="2438400" cy="18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1"/>
          </p:nvPr>
        </p:nvSpPr>
        <p:spPr>
          <a:xfrm>
            <a:off x="381000" y="1905000"/>
            <a:ext cx="8305800" cy="4343400"/>
          </a:xfrm>
        </p:spPr>
        <p:txBody>
          <a:bodyPr/>
          <a:lstStyle/>
          <a:p>
            <a:r>
              <a:rPr lang="en-US" dirty="0" smtClean="0"/>
              <a:t>Many people don’t want to know.</a:t>
            </a:r>
          </a:p>
          <a:p>
            <a:endParaRPr lang="en-US" dirty="0" smtClean="0"/>
          </a:p>
          <a:p>
            <a:r>
              <a:rPr lang="en-US" dirty="0" smtClean="0"/>
              <a:t>You can control costs…</a:t>
            </a:r>
          </a:p>
          <a:p>
            <a:pPr lvl="1"/>
            <a:r>
              <a:rPr lang="en-US" dirty="0" smtClean="0"/>
              <a:t>But only if it is a </a:t>
            </a:r>
            <a:r>
              <a:rPr lang="en-US" u="sng" dirty="0" smtClean="0"/>
              <a:t>stated goal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Technology Costing Methodology</a:t>
            </a:r>
            <a:br>
              <a:rPr lang="en-US" dirty="0" smtClean="0"/>
            </a:br>
            <a:r>
              <a:rPr lang="en-US" dirty="0" smtClean="0"/>
              <a:t>Lesson Learned (</a:t>
            </a:r>
            <a:r>
              <a:rPr lang="en-US" u="sng" dirty="0" smtClean="0"/>
              <a:t>NOT</a:t>
            </a:r>
            <a:r>
              <a:rPr lang="en-US" dirty="0" smtClean="0"/>
              <a:t> in the Handbook)</a:t>
            </a:r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400800" y="1371600"/>
            <a:ext cx="2438400" cy="18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1"/>
          </p:nvPr>
        </p:nvSpPr>
        <p:spPr/>
        <p:txBody>
          <a:bodyPr/>
          <a:lstStyle/>
          <a:p>
            <a:pPr>
              <a:buNone/>
            </a:pPr>
            <a:endParaRPr lang="en-US" sz="1200" dirty="0" smtClean="0"/>
          </a:p>
          <a:p>
            <a:pPr lvl="0">
              <a:buNone/>
            </a:pPr>
            <a:r>
              <a:rPr lang="en-US" dirty="0" smtClean="0"/>
              <a:t>Faculty Roles</a:t>
            </a:r>
          </a:p>
          <a:p>
            <a:pPr lvl="0"/>
            <a:r>
              <a:rPr lang="en-US" dirty="0" smtClean="0"/>
              <a:t>Design the course</a:t>
            </a:r>
          </a:p>
          <a:p>
            <a:pPr lvl="0"/>
            <a:r>
              <a:rPr lang="en-US" dirty="0" smtClean="0"/>
              <a:t>Instructional Design</a:t>
            </a:r>
          </a:p>
          <a:p>
            <a:pPr lvl="0"/>
            <a:r>
              <a:rPr lang="en-US" dirty="0" smtClean="0"/>
              <a:t>Teach the course</a:t>
            </a:r>
          </a:p>
          <a:p>
            <a:pPr lvl="0"/>
            <a:r>
              <a:rPr lang="en-US" dirty="0" smtClean="0"/>
              <a:t>Tutoring</a:t>
            </a:r>
          </a:p>
          <a:p>
            <a:pPr lvl="0"/>
            <a:r>
              <a:rPr lang="en-US" dirty="0" smtClean="0"/>
              <a:t>Assessment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b="1" dirty="0" smtClean="0"/>
              <a:t>Cost &amp; Price</a:t>
            </a: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1"/>
          </p:nvPr>
        </p:nvSpPr>
        <p:spPr/>
        <p:txBody>
          <a:bodyPr/>
          <a:lstStyle/>
          <a:p>
            <a:pPr>
              <a:buNone/>
            </a:pPr>
            <a:endParaRPr lang="en-US" sz="1200" dirty="0" smtClean="0"/>
          </a:p>
          <a:p>
            <a:pPr>
              <a:buNone/>
            </a:pPr>
            <a:r>
              <a:rPr lang="en-US" dirty="0" smtClean="0"/>
              <a:t>How will this distance education save money?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sz="4400" dirty="0" smtClean="0"/>
              <a:t>You must make it an explicit goal.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b="1" dirty="0" smtClean="0"/>
              <a:t>Cost Savings</a:t>
            </a: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1"/>
          </p:nvPr>
        </p:nvSpPr>
        <p:spPr>
          <a:xfrm>
            <a:off x="457200" y="1295400"/>
            <a:ext cx="8305800" cy="4876800"/>
          </a:xfrm>
        </p:spPr>
        <p:txBody>
          <a:bodyPr/>
          <a:lstStyle/>
          <a:p>
            <a:pPr>
              <a:buNone/>
            </a:pPr>
            <a:endParaRPr lang="en-US" sz="1200" dirty="0" smtClean="0"/>
          </a:p>
          <a:p>
            <a:pPr>
              <a:buNone/>
            </a:pPr>
            <a:r>
              <a:rPr lang="en-US" dirty="0" smtClean="0"/>
              <a:t>Collaboration:</a:t>
            </a:r>
          </a:p>
          <a:p>
            <a:r>
              <a:rPr lang="en-US" dirty="0" smtClean="0"/>
              <a:t>Institute for Academic Alliances:  GP IDEA, AG*IDEA, and Big XII Engineering Alliance </a:t>
            </a:r>
            <a:r>
              <a:rPr lang="en-US" sz="2000" dirty="0" smtClean="0"/>
              <a:t>(http://www.iaa.ksu.edu)</a:t>
            </a:r>
          </a:p>
          <a:p>
            <a:r>
              <a:rPr lang="en-US" dirty="0" smtClean="0"/>
              <a:t>NEXus:  Nursing Education Exchange </a:t>
            </a:r>
            <a:r>
              <a:rPr lang="en-US" sz="2000" dirty="0" smtClean="0"/>
              <a:t>(http://www.winnexus.org)</a:t>
            </a:r>
          </a:p>
          <a:p>
            <a:r>
              <a:rPr lang="en-US" dirty="0" smtClean="0"/>
              <a:t>Online Consortium of Independent Colleges and Universities  </a:t>
            </a:r>
            <a:r>
              <a:rPr lang="en-US" sz="2000" dirty="0" smtClean="0"/>
              <a:t>(http://www.ocicu.org)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b="1" dirty="0" smtClean="0"/>
              <a:t>Cost savings</a:t>
            </a: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1"/>
          </p:nvPr>
        </p:nvSpPr>
        <p:spPr>
          <a:xfrm>
            <a:off x="457200" y="1295400"/>
            <a:ext cx="8305800" cy="4876800"/>
          </a:xfrm>
        </p:spPr>
        <p:txBody>
          <a:bodyPr/>
          <a:lstStyle/>
          <a:p>
            <a:pPr>
              <a:buNone/>
            </a:pPr>
            <a:endParaRPr lang="en-US" sz="1200" dirty="0" smtClean="0"/>
          </a:p>
          <a:p>
            <a:pPr>
              <a:buNone/>
            </a:pPr>
            <a:r>
              <a:rPr lang="en-US" dirty="0" smtClean="0"/>
              <a:t>Collaboration:</a:t>
            </a:r>
          </a:p>
          <a:p>
            <a:r>
              <a:rPr lang="en-US" dirty="0" smtClean="0"/>
              <a:t>University of Texas Online Consortium </a:t>
            </a:r>
            <a:r>
              <a:rPr lang="en-US" sz="2000" dirty="0" smtClean="0"/>
              <a:t>(http://www.utcoursesonline.org)</a:t>
            </a:r>
          </a:p>
          <a:p>
            <a:r>
              <a:rPr lang="en-US" dirty="0" smtClean="0"/>
              <a:t>Washington Online  </a:t>
            </a:r>
            <a:r>
              <a:rPr lang="en-US" sz="2000" dirty="0" smtClean="0"/>
              <a:t>(http://waol.org)</a:t>
            </a:r>
          </a:p>
          <a:p>
            <a:r>
              <a:rPr lang="en-US" dirty="0" smtClean="0"/>
              <a:t>Illinois ICE  </a:t>
            </a:r>
            <a:r>
              <a:rPr lang="en-US" sz="2000" dirty="0" smtClean="0"/>
              <a:t>(http://www.ilcco.net/ice)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b="1" dirty="0" smtClean="0"/>
              <a:t>Cost savings</a:t>
            </a: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1"/>
          </p:nvPr>
        </p:nvSpPr>
        <p:spPr/>
        <p:txBody>
          <a:bodyPr/>
          <a:lstStyle/>
          <a:p>
            <a:r>
              <a:rPr lang="en-US" dirty="0" smtClean="0"/>
              <a:t>What is WCET?</a:t>
            </a:r>
          </a:p>
          <a:p>
            <a:r>
              <a:rPr lang="en-US" dirty="0" smtClean="0"/>
              <a:t>Managing Online Education Survey Results</a:t>
            </a:r>
          </a:p>
          <a:p>
            <a:r>
              <a:rPr lang="en-US" dirty="0" smtClean="0"/>
              <a:t>Technology Costing Methodology Lessons Learned</a:t>
            </a:r>
          </a:p>
          <a:p>
            <a:r>
              <a:rPr lang="en-US" dirty="0" smtClean="0"/>
              <a:t>Cost &amp; Price Models</a:t>
            </a:r>
          </a:p>
          <a:p>
            <a:r>
              <a:rPr lang="en-US" dirty="0" smtClean="0"/>
              <a:t>Cost Savings</a:t>
            </a:r>
          </a:p>
          <a:p>
            <a:r>
              <a:rPr lang="en-US" dirty="0" smtClean="0"/>
              <a:t>QUESTIONS?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Today’s Agenda</a:t>
            </a:r>
            <a:endParaRPr 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1"/>
          </p:nvPr>
        </p:nvSpPr>
        <p:spPr/>
        <p:txBody>
          <a:bodyPr/>
          <a:lstStyle/>
          <a:p>
            <a:pPr>
              <a:buNone/>
            </a:pPr>
            <a:endParaRPr lang="en-US" sz="1200" dirty="0" smtClean="0"/>
          </a:p>
          <a:p>
            <a:pPr>
              <a:buNone/>
            </a:pPr>
            <a:r>
              <a:rPr lang="en-US" dirty="0" smtClean="0"/>
              <a:t>Open University of the United Kingdom Model:</a:t>
            </a:r>
          </a:p>
          <a:p>
            <a:r>
              <a:rPr lang="en-US" dirty="0" smtClean="0"/>
              <a:t>Rio Salado College </a:t>
            </a:r>
            <a:r>
              <a:rPr lang="en-US" sz="2000" dirty="0" smtClean="0"/>
              <a:t>(http://www.riosalado.edu)</a:t>
            </a:r>
          </a:p>
          <a:p>
            <a:r>
              <a:rPr lang="en-US" dirty="0" smtClean="0"/>
              <a:t>Colorado Community Colleges Online </a:t>
            </a:r>
            <a:r>
              <a:rPr lang="en-US" sz="2000" dirty="0" smtClean="0"/>
              <a:t>(http://www.ccconline.org)</a:t>
            </a:r>
          </a:p>
          <a:p>
            <a:r>
              <a:rPr lang="en-US" dirty="0" smtClean="0"/>
              <a:t>Many for-profit universities</a:t>
            </a:r>
          </a:p>
          <a:p>
            <a:endParaRPr lang="en-US" dirty="0" smtClean="0"/>
          </a:p>
          <a:p>
            <a:pPr>
              <a:buNone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b="1" dirty="0" smtClean="0"/>
              <a:t>Cost savings</a:t>
            </a:r>
            <a:endParaRPr lang="en-US" b="1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1"/>
          </p:nvPr>
        </p:nvSpPr>
        <p:spPr/>
        <p:txBody>
          <a:bodyPr/>
          <a:lstStyle/>
          <a:p>
            <a:pPr>
              <a:buNone/>
            </a:pPr>
            <a:endParaRPr lang="en-US" sz="1200" dirty="0" smtClean="0"/>
          </a:p>
          <a:p>
            <a:pPr>
              <a:buNone/>
            </a:pPr>
            <a:r>
              <a:rPr lang="en-US" dirty="0" smtClean="0"/>
              <a:t>A separate institution:</a:t>
            </a:r>
          </a:p>
          <a:p>
            <a:r>
              <a:rPr lang="en-US" dirty="0" smtClean="0"/>
              <a:t>Charter Oak College </a:t>
            </a:r>
            <a:r>
              <a:rPr lang="en-US" sz="2000" dirty="0" smtClean="0"/>
              <a:t>(http://www.charteroak.edu)</a:t>
            </a:r>
          </a:p>
          <a:p>
            <a:r>
              <a:rPr lang="en-US" dirty="0" smtClean="0"/>
              <a:t>Edison State College </a:t>
            </a:r>
            <a:r>
              <a:rPr lang="en-US" sz="2000" dirty="0" smtClean="0"/>
              <a:t>(http://www.tesc.edu)</a:t>
            </a:r>
          </a:p>
          <a:p>
            <a:r>
              <a:rPr lang="en-US" dirty="0" smtClean="0"/>
              <a:t>Rio Salado College </a:t>
            </a:r>
            <a:r>
              <a:rPr lang="en-US" sz="2000" dirty="0" smtClean="0"/>
              <a:t>(http://www.riosalado.edu)</a:t>
            </a:r>
          </a:p>
          <a:p>
            <a:r>
              <a:rPr lang="en-US" dirty="0" smtClean="0"/>
              <a:t>CSU Global Campus </a:t>
            </a:r>
            <a:r>
              <a:rPr lang="en-US" sz="2000" dirty="0" smtClean="0"/>
              <a:t>(http://csuglobal.edu)</a:t>
            </a:r>
          </a:p>
          <a:p>
            <a:endParaRPr lang="en-US" dirty="0" smtClean="0"/>
          </a:p>
          <a:p>
            <a:r>
              <a:rPr lang="en-US" dirty="0" smtClean="0"/>
              <a:t>Beware: Illinois, Maine, NYU examples 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b="1" dirty="0" smtClean="0"/>
              <a:t>Cost savings</a:t>
            </a:r>
            <a:endParaRPr lang="en-US" b="1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1"/>
          </p:nvPr>
        </p:nvSpPr>
        <p:spPr/>
        <p:txBody>
          <a:bodyPr/>
          <a:lstStyle/>
          <a:p>
            <a:pPr>
              <a:buNone/>
            </a:pPr>
            <a:endParaRPr lang="en-US" sz="1200" dirty="0" smtClean="0"/>
          </a:p>
          <a:p>
            <a:pPr>
              <a:buNone/>
            </a:pPr>
            <a:r>
              <a:rPr lang="en-US" dirty="0" smtClean="0"/>
              <a:t>Transformation:</a:t>
            </a:r>
          </a:p>
          <a:p>
            <a:r>
              <a:rPr lang="en-US" dirty="0" smtClean="0"/>
              <a:t>Virginia Tech Math Emporium </a:t>
            </a:r>
            <a:r>
              <a:rPr lang="en-US" sz="2000" dirty="0" smtClean="0"/>
              <a:t>(http://www.emporium.vt.edu)</a:t>
            </a:r>
          </a:p>
          <a:p>
            <a:r>
              <a:rPr lang="en-US" dirty="0" smtClean="0"/>
              <a:t>National Center for Academic Transformation </a:t>
            </a:r>
            <a:r>
              <a:rPr lang="en-US" sz="2000" dirty="0" smtClean="0"/>
              <a:t>(http://www.thencat.org/)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b="1" dirty="0" smtClean="0"/>
              <a:t>Cost savings</a:t>
            </a:r>
            <a:endParaRPr lang="en-US" b="1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1"/>
          </p:nvPr>
        </p:nvSpPr>
        <p:spPr/>
        <p:txBody>
          <a:bodyPr/>
          <a:lstStyle/>
          <a:p>
            <a:pPr>
              <a:buNone/>
            </a:pPr>
            <a:endParaRPr lang="en-US" sz="1200" dirty="0" smtClean="0"/>
          </a:p>
          <a:p>
            <a:pPr>
              <a:buNone/>
            </a:pPr>
            <a:r>
              <a:rPr lang="en-US" dirty="0" smtClean="0"/>
              <a:t>Innovative Models:</a:t>
            </a:r>
          </a:p>
          <a:p>
            <a:r>
              <a:rPr lang="en-US" dirty="0" smtClean="0"/>
              <a:t>Western Governor University (heard of it?) </a:t>
            </a:r>
            <a:r>
              <a:rPr lang="en-US" sz="2000" dirty="0" smtClean="0"/>
              <a:t>(http://www.wgu.edu)</a:t>
            </a:r>
          </a:p>
          <a:p>
            <a:r>
              <a:rPr lang="en-US" dirty="0" smtClean="0"/>
              <a:t>Kentucky’s Community &amp; Technical Colleges Learn On Demand </a:t>
            </a:r>
            <a:r>
              <a:rPr lang="en-US" sz="2000" dirty="0" smtClean="0"/>
              <a:t>(http://learnondemand.kctcs.edu)</a:t>
            </a:r>
          </a:p>
          <a:p>
            <a:endParaRPr lang="en-US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b="1" dirty="0" smtClean="0"/>
              <a:t>Cost savings</a:t>
            </a:r>
            <a:endParaRPr lang="en-US" b="1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1"/>
          </p:nvPr>
        </p:nvSpPr>
        <p:spPr>
          <a:xfrm>
            <a:off x="152400" y="1752600"/>
            <a:ext cx="4572000" cy="4343400"/>
          </a:xfrm>
        </p:spPr>
        <p:txBody>
          <a:bodyPr/>
          <a:lstStyle/>
          <a:p>
            <a:pPr algn="ctr">
              <a:buNone/>
            </a:pPr>
            <a:r>
              <a:rPr lang="en-US" dirty="0" smtClean="0"/>
              <a:t>QUESTIONS????</a:t>
            </a:r>
          </a:p>
          <a:p>
            <a:pPr algn="ctr">
              <a:buNone/>
            </a:pPr>
            <a:endParaRPr lang="en-US" sz="1200" dirty="0" smtClean="0"/>
          </a:p>
          <a:p>
            <a:pPr algn="ctr">
              <a:buNone/>
            </a:pPr>
            <a:r>
              <a:rPr lang="en-US" dirty="0" smtClean="0"/>
              <a:t>Russ Poulin</a:t>
            </a:r>
            <a:br>
              <a:rPr lang="en-US" dirty="0" smtClean="0"/>
            </a:br>
            <a:r>
              <a:rPr lang="en-US" dirty="0" smtClean="0"/>
              <a:t>rpoulin@wiche.edu</a:t>
            </a:r>
          </a:p>
          <a:p>
            <a:pPr algn="ctr">
              <a:buNone/>
            </a:pPr>
            <a:endParaRPr lang="en-US" dirty="0" smtClean="0"/>
          </a:p>
          <a:p>
            <a:pPr algn="ctr">
              <a:buNone/>
            </a:pPr>
            <a:r>
              <a:rPr lang="en-US" dirty="0" smtClean="0"/>
              <a:t>wcet.wiche.edu</a:t>
            </a:r>
          </a:p>
          <a:p>
            <a:pPr algn="ctr">
              <a:buNone/>
            </a:pPr>
            <a:r>
              <a:rPr lang="en-US" dirty="0" smtClean="0"/>
              <a:t>wcetblog.wordpress.com</a:t>
            </a:r>
          </a:p>
          <a:p>
            <a:pPr algn="ctr">
              <a:buNone/>
            </a:pPr>
            <a:endParaRPr lang="en-US" sz="1200" dirty="0" smtClean="0"/>
          </a:p>
          <a:p>
            <a:pPr algn="ctr">
              <a:buNone/>
            </a:pPr>
            <a:endParaRPr lang="en-US" dirty="0" smtClean="0"/>
          </a:p>
          <a:p>
            <a:endParaRPr lang="en-US" dirty="0" smtClean="0"/>
          </a:p>
          <a:p>
            <a:pPr>
              <a:buNone/>
            </a:pPr>
            <a:endParaRPr lang="en-US" dirty="0" smtClean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Picture 3" descr="\\fs6\all_staff\wcet\WCET\Logos2010Temp\header-withtag.jpg"/>
          <p:cNvPicPr/>
          <p:nvPr/>
        </p:nvPicPr>
        <p:blipFill>
          <a:blip r:embed="rId3" cstate="print"/>
          <a:srcRect l="787" t="2000"/>
          <a:stretch>
            <a:fillRect/>
          </a:stretch>
        </p:blipFill>
        <p:spPr bwMode="auto">
          <a:xfrm>
            <a:off x="2514600" y="152400"/>
            <a:ext cx="3657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9" descr="AR Trying on Glasses 1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4572000" y="2286000"/>
            <a:ext cx="4775200" cy="35814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>
                <a:solidFill>
                  <a:schemeClr val="bg1"/>
                </a:solidFill>
              </a:rPr>
              <a:t>WICHE Cooperative for Educational Technologies</a:t>
            </a:r>
          </a:p>
          <a:p>
            <a:endParaRPr lang="en-US" dirty="0" smtClean="0"/>
          </a:p>
          <a:p>
            <a:pPr algn="ctr">
              <a:buNone/>
            </a:pPr>
            <a:r>
              <a:rPr lang="en-US" dirty="0" smtClean="0"/>
              <a:t>WCET accelerates the adoption of effective practices and policies, advancing excellence in technology-enhanced teaching and learning in higher education.</a:t>
            </a:r>
          </a:p>
          <a:p>
            <a:pPr>
              <a:buNone/>
            </a:pPr>
            <a:endParaRPr lang="en-US" dirty="0" smtClean="0"/>
          </a:p>
          <a:p>
            <a:pPr algn="ctr">
              <a:buNone/>
            </a:pPr>
            <a:r>
              <a:rPr lang="en-US" dirty="0" smtClean="0"/>
              <a:t>http://wcet.wiche.edu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Picture 3" descr="\\fs6\all_staff\wcet\WCET\Logos2010Temp\header-withtag.jpg"/>
          <p:cNvPicPr/>
          <p:nvPr/>
        </p:nvPicPr>
        <p:blipFill>
          <a:blip r:embed="rId3" cstate="print"/>
          <a:srcRect l="787" t="2000"/>
          <a:stretch>
            <a:fillRect/>
          </a:stretch>
        </p:blipFill>
        <p:spPr bwMode="auto">
          <a:xfrm>
            <a:off x="2514600" y="152400"/>
            <a:ext cx="3657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1"/>
          </p:nvPr>
        </p:nvSpPr>
        <p:spPr>
          <a:xfrm>
            <a:off x="381000" y="1905000"/>
            <a:ext cx="4724400" cy="4343400"/>
          </a:xfrm>
        </p:spPr>
        <p:txBody>
          <a:bodyPr/>
          <a:lstStyle/>
          <a:p>
            <a:r>
              <a:rPr lang="en-US" dirty="0" smtClean="0"/>
              <a:t>Soon to be released results.</a:t>
            </a:r>
          </a:p>
          <a:p>
            <a:endParaRPr lang="en-US" dirty="0" smtClean="0"/>
          </a:p>
          <a:p>
            <a:r>
              <a:rPr lang="en-US" dirty="0" smtClean="0"/>
              <a:t>199 institutions from throughout U.S. and all sectors.</a:t>
            </a:r>
          </a:p>
          <a:p>
            <a:endParaRPr lang="en-US" dirty="0" smtClean="0"/>
          </a:p>
          <a:p>
            <a:r>
              <a:rPr lang="en-US" dirty="0" smtClean="0"/>
              <a:t>154 are public.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Managing Online Education Survey</a:t>
            </a:r>
            <a:br>
              <a:rPr lang="en-US" dirty="0" smtClean="0"/>
            </a:br>
            <a:endParaRPr lang="en-US" dirty="0"/>
          </a:p>
        </p:txBody>
      </p:sp>
      <p:pic>
        <p:nvPicPr>
          <p:cNvPr id="4" name="Picture 3" descr="\\fs6\all_staff\wcet\WCET\Logos2010Temp\header-withtag.jpg"/>
          <p:cNvPicPr/>
          <p:nvPr/>
        </p:nvPicPr>
        <p:blipFill>
          <a:blip r:embed="rId3" cstate="print"/>
          <a:srcRect l="787" t="2000"/>
          <a:stretch>
            <a:fillRect/>
          </a:stretch>
        </p:blipFill>
        <p:spPr bwMode="auto">
          <a:xfrm>
            <a:off x="5181600" y="4191000"/>
            <a:ext cx="3657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181600" y="2057400"/>
            <a:ext cx="3581400" cy="12530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5"/>
          <p:cNvSpPr txBox="1"/>
          <p:nvPr/>
        </p:nvSpPr>
        <p:spPr>
          <a:xfrm>
            <a:off x="5486400" y="3429000"/>
            <a:ext cx="311745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www.campuscomputing.net</a:t>
            </a: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1"/>
          </p:nvPr>
        </p:nvSpPr>
        <p:spPr/>
        <p:txBody>
          <a:bodyPr/>
          <a:lstStyle/>
          <a:p>
            <a:pPr>
              <a:buNone/>
            </a:pPr>
            <a:endParaRPr lang="en-US" sz="1200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046586"/>
          </a:xfrm>
        </p:spPr>
        <p:txBody>
          <a:bodyPr>
            <a:noAutofit/>
          </a:bodyPr>
          <a:lstStyle/>
          <a:p>
            <a:r>
              <a:rPr lang="en-US" sz="2800" b="1" dirty="0" smtClean="0"/>
              <a:t>Do students in your online programs </a:t>
            </a:r>
            <a:r>
              <a:rPr lang="en-US" sz="2800" b="1" u="sng" dirty="0" smtClean="0"/>
              <a:t>pay the same total tuition</a:t>
            </a:r>
            <a:r>
              <a:rPr lang="en-US" sz="2800" b="1" dirty="0" smtClean="0"/>
              <a:t> (not including special fees for books or course materials) as students in your on-campus programs</a:t>
            </a:r>
            <a:r>
              <a:rPr lang="en-US" sz="2800" dirty="0" smtClean="0"/>
              <a:t>?</a:t>
            </a:r>
            <a:endParaRPr lang="en-US" sz="2800" dirty="0"/>
          </a:p>
        </p:txBody>
      </p:sp>
      <p:graphicFrame>
        <p:nvGraphicFramePr>
          <p:cNvPr id="4" name="Chart 3"/>
          <p:cNvGraphicFramePr/>
          <p:nvPr/>
        </p:nvGraphicFramePr>
        <p:xfrm>
          <a:off x="914400" y="1524000"/>
          <a:ext cx="5410200" cy="4648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838200" y="2819400"/>
            <a:ext cx="1665841" cy="523220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en-US" sz="2800" dirty="0" smtClean="0"/>
              <a:t>No  36.5%</a:t>
            </a:r>
            <a:endParaRPr lang="en-US" sz="2800" dirty="0"/>
          </a:p>
        </p:txBody>
      </p:sp>
      <p:sp>
        <p:nvSpPr>
          <p:cNvPr id="6" name="TextBox 5"/>
          <p:cNvSpPr txBox="1"/>
          <p:nvPr/>
        </p:nvSpPr>
        <p:spPr>
          <a:xfrm>
            <a:off x="3352800" y="4495800"/>
            <a:ext cx="1712200" cy="523220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en-US" sz="2800" dirty="0" smtClean="0"/>
              <a:t>Yes  63.5%</a:t>
            </a:r>
            <a:endParaRPr lang="en-US" sz="2800" dirty="0"/>
          </a:p>
        </p:txBody>
      </p:sp>
      <p:sp>
        <p:nvSpPr>
          <p:cNvPr id="8" name="TextBox 7"/>
          <p:cNvSpPr txBox="1"/>
          <p:nvPr/>
        </p:nvSpPr>
        <p:spPr>
          <a:xfrm>
            <a:off x="2667000" y="1752600"/>
            <a:ext cx="2368725" cy="523220"/>
          </a:xfrm>
          <a:prstGeom prst="rect">
            <a:avLst/>
          </a:prstGeom>
          <a:solidFill>
            <a:schemeClr val="tx1"/>
          </a:solidFill>
        </p:spPr>
        <p:txBody>
          <a:bodyPr wrap="none" rtlCol="0">
            <a:spAutoFit/>
          </a:bodyPr>
          <a:lstStyle/>
          <a:p>
            <a:r>
              <a:rPr lang="en-US" sz="2800" dirty="0" smtClean="0">
                <a:solidFill>
                  <a:srgbClr val="FFFF00"/>
                </a:solidFill>
              </a:rPr>
              <a:t>All Institutions</a:t>
            </a:r>
            <a:endParaRPr lang="en-US" sz="2800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1"/>
          </p:nvPr>
        </p:nvSpPr>
        <p:spPr/>
        <p:txBody>
          <a:bodyPr/>
          <a:lstStyle/>
          <a:p>
            <a:pPr>
              <a:buNone/>
            </a:pPr>
            <a:endParaRPr lang="en-US" sz="1200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046586"/>
          </a:xfrm>
        </p:spPr>
        <p:txBody>
          <a:bodyPr>
            <a:noAutofit/>
          </a:bodyPr>
          <a:lstStyle/>
          <a:p>
            <a:r>
              <a:rPr lang="en-US" sz="2800" b="1" dirty="0" smtClean="0"/>
              <a:t>Do students in your online programs </a:t>
            </a:r>
            <a:r>
              <a:rPr lang="en-US" sz="2800" b="1" u="sng" dirty="0" smtClean="0"/>
              <a:t>pay the same total tuition</a:t>
            </a:r>
            <a:r>
              <a:rPr lang="en-US" sz="2800" b="1" dirty="0" smtClean="0"/>
              <a:t> (not including special fees for books or course materials) as students in your on-campus programs</a:t>
            </a:r>
            <a:r>
              <a:rPr lang="en-US" sz="2800" dirty="0" smtClean="0"/>
              <a:t>?</a:t>
            </a:r>
            <a:endParaRPr lang="en-US" sz="2800" dirty="0"/>
          </a:p>
        </p:txBody>
      </p:sp>
      <p:graphicFrame>
        <p:nvGraphicFramePr>
          <p:cNvPr id="4" name="Chart 3"/>
          <p:cNvGraphicFramePr/>
          <p:nvPr/>
        </p:nvGraphicFramePr>
        <p:xfrm>
          <a:off x="914400" y="1524000"/>
          <a:ext cx="5410200" cy="4648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838200" y="2819400"/>
            <a:ext cx="1665841" cy="523220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en-US" sz="2800" dirty="0" smtClean="0"/>
              <a:t>No  36.5%</a:t>
            </a:r>
            <a:endParaRPr lang="en-US" sz="2800" dirty="0"/>
          </a:p>
        </p:txBody>
      </p:sp>
      <p:sp>
        <p:nvSpPr>
          <p:cNvPr id="6" name="TextBox 5"/>
          <p:cNvSpPr txBox="1"/>
          <p:nvPr/>
        </p:nvSpPr>
        <p:spPr>
          <a:xfrm>
            <a:off x="3352800" y="4495800"/>
            <a:ext cx="1712200" cy="523220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en-US" sz="2800" dirty="0" smtClean="0"/>
              <a:t>Yes  63.5%</a:t>
            </a:r>
            <a:endParaRPr lang="en-US" sz="2800" dirty="0"/>
          </a:p>
        </p:txBody>
      </p:sp>
      <p:sp>
        <p:nvSpPr>
          <p:cNvPr id="7" name="TextBox 6"/>
          <p:cNvSpPr txBox="1"/>
          <p:nvPr/>
        </p:nvSpPr>
        <p:spPr>
          <a:xfrm>
            <a:off x="6019800" y="1981200"/>
            <a:ext cx="2895600" cy="32932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dirty="0" smtClean="0"/>
              <a:t>Public Universities</a:t>
            </a:r>
          </a:p>
          <a:p>
            <a:r>
              <a:rPr lang="en-US" sz="2600" dirty="0" smtClean="0"/>
              <a:t>Responding ‘Yes’</a:t>
            </a:r>
          </a:p>
          <a:p>
            <a:endParaRPr lang="en-US" sz="2600" dirty="0" smtClean="0"/>
          </a:p>
          <a:p>
            <a:r>
              <a:rPr lang="en-US" sz="2600" dirty="0" smtClean="0"/>
              <a:t>By Highest Offering:</a:t>
            </a:r>
          </a:p>
          <a:p>
            <a:r>
              <a:rPr lang="en-US" sz="2600" dirty="0" smtClean="0"/>
              <a:t>Doctoral –      56.5%</a:t>
            </a:r>
          </a:p>
          <a:p>
            <a:r>
              <a:rPr lang="en-US" sz="2600" dirty="0" smtClean="0"/>
              <a:t>Masters –       53.8%</a:t>
            </a:r>
          </a:p>
          <a:p>
            <a:r>
              <a:rPr lang="en-US" sz="2600" dirty="0" smtClean="0"/>
              <a:t>4-Year –          50.0%</a:t>
            </a:r>
          </a:p>
          <a:p>
            <a:r>
              <a:rPr lang="en-US" sz="2600" dirty="0" smtClean="0"/>
              <a:t>Associates –  74.1%</a:t>
            </a:r>
            <a:endParaRPr lang="en-US" sz="2600" dirty="0"/>
          </a:p>
        </p:txBody>
      </p:sp>
      <p:sp>
        <p:nvSpPr>
          <p:cNvPr id="8" name="TextBox 7"/>
          <p:cNvSpPr txBox="1"/>
          <p:nvPr/>
        </p:nvSpPr>
        <p:spPr>
          <a:xfrm>
            <a:off x="2667000" y="1752600"/>
            <a:ext cx="2368725" cy="523220"/>
          </a:xfrm>
          <a:prstGeom prst="rect">
            <a:avLst/>
          </a:prstGeom>
          <a:solidFill>
            <a:schemeClr val="tx1"/>
          </a:solidFill>
        </p:spPr>
        <p:txBody>
          <a:bodyPr wrap="none" rtlCol="0">
            <a:spAutoFit/>
          </a:bodyPr>
          <a:lstStyle/>
          <a:p>
            <a:r>
              <a:rPr lang="en-US" sz="2800" dirty="0" smtClean="0">
                <a:solidFill>
                  <a:srgbClr val="FFFF00"/>
                </a:solidFill>
              </a:rPr>
              <a:t>All Institutions</a:t>
            </a:r>
            <a:endParaRPr lang="en-US" sz="2800" dirty="0">
              <a:solidFill>
                <a:srgbClr val="FFFF00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" name="Chart 12"/>
          <p:cNvGraphicFramePr/>
          <p:nvPr/>
        </p:nvGraphicFramePr>
        <p:xfrm>
          <a:off x="2362200" y="1524000"/>
          <a:ext cx="4572000" cy="4648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" name="Content Placeholder 1"/>
          <p:cNvSpPr>
            <a:spLocks noGrp="1"/>
          </p:cNvSpPr>
          <p:nvPr>
            <p:ph sz="quarter" idx="11"/>
          </p:nvPr>
        </p:nvSpPr>
        <p:spPr/>
        <p:txBody>
          <a:bodyPr/>
          <a:lstStyle/>
          <a:p>
            <a:pPr>
              <a:buNone/>
            </a:pPr>
            <a:endParaRPr lang="en-US" sz="1200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800" b="1" dirty="0" smtClean="0"/>
              <a:t>If “no” to previous question…</a:t>
            </a:r>
            <a:br>
              <a:rPr lang="en-US" sz="2800" b="1" dirty="0" smtClean="0"/>
            </a:br>
            <a:r>
              <a:rPr lang="en-US" sz="2800" b="1" u="sng" dirty="0" smtClean="0"/>
              <a:t>Compared to our on-campus</a:t>
            </a:r>
            <a:r>
              <a:rPr lang="en-US" sz="2800" b="1" dirty="0" smtClean="0"/>
              <a:t> courses and programs tuition/fees for one term in our online program are:</a:t>
            </a:r>
            <a:endParaRPr lang="en-US" sz="28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5105400" y="4038600"/>
            <a:ext cx="2810000" cy="461665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en-US" sz="2400" dirty="0" smtClean="0"/>
              <a:t>Charge MORE  80.7%</a:t>
            </a:r>
            <a:endParaRPr lang="en-US" sz="2400" dirty="0"/>
          </a:p>
        </p:txBody>
      </p:sp>
      <p:sp>
        <p:nvSpPr>
          <p:cNvPr id="8" name="TextBox 7"/>
          <p:cNvSpPr txBox="1"/>
          <p:nvPr/>
        </p:nvSpPr>
        <p:spPr>
          <a:xfrm>
            <a:off x="5181600" y="1600200"/>
            <a:ext cx="2278957" cy="523220"/>
          </a:xfrm>
          <a:prstGeom prst="rect">
            <a:avLst/>
          </a:prstGeom>
          <a:solidFill>
            <a:schemeClr val="tx1"/>
          </a:solidFill>
        </p:spPr>
        <p:txBody>
          <a:bodyPr wrap="none" rtlCol="0">
            <a:spAutoFit/>
          </a:bodyPr>
          <a:lstStyle/>
          <a:p>
            <a:r>
              <a:rPr lang="en-US" sz="2800" dirty="0" smtClean="0">
                <a:solidFill>
                  <a:srgbClr val="FFFF00"/>
                </a:solidFill>
              </a:rPr>
              <a:t>All Institutions</a:t>
            </a:r>
            <a:endParaRPr lang="en-US" sz="2800" dirty="0">
              <a:solidFill>
                <a:srgbClr val="FFFF0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447800" y="2057400"/>
            <a:ext cx="2585772" cy="461665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en-US" sz="2400" dirty="0" smtClean="0"/>
              <a:t>Charge LESS  19.3%</a:t>
            </a:r>
            <a:endParaRPr lang="en-US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Chart 8"/>
          <p:cNvGraphicFramePr/>
          <p:nvPr/>
        </p:nvGraphicFramePr>
        <p:xfrm>
          <a:off x="2286000" y="1524000"/>
          <a:ext cx="4572000" cy="4648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Content Placeholder 1"/>
          <p:cNvSpPr>
            <a:spLocks noGrp="1"/>
          </p:cNvSpPr>
          <p:nvPr>
            <p:ph sz="quarter" idx="11"/>
          </p:nvPr>
        </p:nvSpPr>
        <p:spPr/>
        <p:txBody>
          <a:bodyPr/>
          <a:lstStyle/>
          <a:p>
            <a:pPr>
              <a:buNone/>
            </a:pPr>
            <a:endParaRPr lang="en-US" sz="1200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800" b="1" dirty="0" smtClean="0"/>
              <a:t>If “no” to previous question…</a:t>
            </a:r>
            <a:br>
              <a:rPr lang="en-US" sz="2800" b="1" dirty="0" smtClean="0"/>
            </a:br>
            <a:r>
              <a:rPr lang="en-US" sz="2800" b="1" u="sng" dirty="0" smtClean="0"/>
              <a:t>Compared to our on-campus </a:t>
            </a:r>
            <a:r>
              <a:rPr lang="en-US" sz="2800" b="1" dirty="0" smtClean="0"/>
              <a:t>courses and programs tuition/fees for one term in our online program are:</a:t>
            </a:r>
            <a:endParaRPr lang="en-US" sz="28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5105400" y="2667000"/>
            <a:ext cx="3128742" cy="461665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en-US" sz="2400" dirty="0" smtClean="0"/>
              <a:t>Over $251 More  21.7%</a:t>
            </a:r>
            <a:endParaRPr lang="en-US" sz="2400" dirty="0"/>
          </a:p>
        </p:txBody>
      </p:sp>
      <p:sp>
        <p:nvSpPr>
          <p:cNvPr id="8" name="TextBox 7"/>
          <p:cNvSpPr txBox="1"/>
          <p:nvPr/>
        </p:nvSpPr>
        <p:spPr>
          <a:xfrm>
            <a:off x="5181600" y="1600200"/>
            <a:ext cx="2278957" cy="523220"/>
          </a:xfrm>
          <a:prstGeom prst="rect">
            <a:avLst/>
          </a:prstGeom>
          <a:solidFill>
            <a:schemeClr val="tx1"/>
          </a:solidFill>
        </p:spPr>
        <p:txBody>
          <a:bodyPr wrap="none" rtlCol="0">
            <a:spAutoFit/>
          </a:bodyPr>
          <a:lstStyle/>
          <a:p>
            <a:r>
              <a:rPr lang="en-US" sz="2800" dirty="0" smtClean="0">
                <a:solidFill>
                  <a:srgbClr val="FFFF00"/>
                </a:solidFill>
              </a:rPr>
              <a:t>All Institutions</a:t>
            </a:r>
            <a:endParaRPr lang="en-US" sz="2800" dirty="0">
              <a:solidFill>
                <a:srgbClr val="FFFF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181600" y="5029200"/>
            <a:ext cx="3372205" cy="461665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en-US" sz="2400" dirty="0" smtClean="0"/>
              <a:t>$101 – $250 More  25.3%</a:t>
            </a:r>
            <a:endParaRPr lang="en-US" sz="2400" dirty="0"/>
          </a:p>
        </p:txBody>
      </p:sp>
      <p:sp>
        <p:nvSpPr>
          <p:cNvPr id="11" name="TextBox 10"/>
          <p:cNvSpPr txBox="1"/>
          <p:nvPr/>
        </p:nvSpPr>
        <p:spPr>
          <a:xfrm>
            <a:off x="533400" y="4495800"/>
            <a:ext cx="3061223" cy="461665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en-US" sz="2400" dirty="0" smtClean="0"/>
              <a:t>$0 – $100 More  33.7%</a:t>
            </a:r>
            <a:endParaRPr lang="en-US" sz="2400" dirty="0"/>
          </a:p>
        </p:txBody>
      </p:sp>
      <p:sp>
        <p:nvSpPr>
          <p:cNvPr id="12" name="TextBox 11"/>
          <p:cNvSpPr txBox="1"/>
          <p:nvPr/>
        </p:nvSpPr>
        <p:spPr>
          <a:xfrm>
            <a:off x="152400" y="1524000"/>
            <a:ext cx="3160032" cy="1200329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en-US" sz="2400" dirty="0" smtClean="0"/>
              <a:t>$0 – $100 Less       4.8%</a:t>
            </a:r>
          </a:p>
          <a:p>
            <a:r>
              <a:rPr lang="en-US" sz="2400" dirty="0" smtClean="0"/>
              <a:t>$101 – $250 Less   4.8%</a:t>
            </a:r>
          </a:p>
          <a:p>
            <a:r>
              <a:rPr lang="en-US" sz="2400" dirty="0" smtClean="0"/>
              <a:t>Over $251 Less       9.6%</a:t>
            </a:r>
            <a:endParaRPr lang="en-US" sz="2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Chart 8"/>
          <p:cNvGraphicFramePr/>
          <p:nvPr/>
        </p:nvGraphicFramePr>
        <p:xfrm>
          <a:off x="914400" y="1600200"/>
          <a:ext cx="4572000" cy="45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" name="Content Placeholder 1"/>
          <p:cNvSpPr>
            <a:spLocks noGrp="1"/>
          </p:cNvSpPr>
          <p:nvPr>
            <p:ph sz="quarter" idx="11"/>
          </p:nvPr>
        </p:nvSpPr>
        <p:spPr/>
        <p:txBody>
          <a:bodyPr/>
          <a:lstStyle/>
          <a:p>
            <a:pPr>
              <a:buNone/>
            </a:pPr>
            <a:endParaRPr lang="en-US" sz="1200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046586"/>
          </a:xfrm>
        </p:spPr>
        <p:txBody>
          <a:bodyPr>
            <a:noAutofit/>
          </a:bodyPr>
          <a:lstStyle/>
          <a:p>
            <a:r>
              <a:rPr lang="en-US" sz="2800" b="1" u="sng" dirty="0" smtClean="0"/>
              <a:t>Percentage of the operational budget </a:t>
            </a:r>
            <a:r>
              <a:rPr lang="en-US" sz="2800" b="1" dirty="0" smtClean="0"/>
              <a:t>for online courses and programs at your institution that comes from the tuition and fees charged to students:</a:t>
            </a:r>
            <a:endParaRPr lang="en-US" sz="2800" dirty="0"/>
          </a:p>
        </p:txBody>
      </p:sp>
      <p:sp>
        <p:nvSpPr>
          <p:cNvPr id="5" name="TextBox 4"/>
          <p:cNvSpPr txBox="1"/>
          <p:nvPr/>
        </p:nvSpPr>
        <p:spPr>
          <a:xfrm>
            <a:off x="152400" y="2819400"/>
            <a:ext cx="2650277" cy="523220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en-US" sz="2800" dirty="0" smtClean="0"/>
              <a:t>Unknown  40.2%</a:t>
            </a:r>
            <a:endParaRPr lang="en-US" sz="2800" dirty="0"/>
          </a:p>
        </p:txBody>
      </p:sp>
      <p:sp>
        <p:nvSpPr>
          <p:cNvPr id="6" name="TextBox 5"/>
          <p:cNvSpPr txBox="1"/>
          <p:nvPr/>
        </p:nvSpPr>
        <p:spPr>
          <a:xfrm>
            <a:off x="3276600" y="2209800"/>
            <a:ext cx="2525050" cy="523220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en-US" sz="2800" dirty="0" smtClean="0"/>
              <a:t>76-100%  35.7%</a:t>
            </a:r>
            <a:endParaRPr lang="en-US" sz="2800" dirty="0"/>
          </a:p>
        </p:txBody>
      </p:sp>
      <p:sp>
        <p:nvSpPr>
          <p:cNvPr id="8" name="TextBox 7"/>
          <p:cNvSpPr txBox="1"/>
          <p:nvPr/>
        </p:nvSpPr>
        <p:spPr>
          <a:xfrm>
            <a:off x="152400" y="1752600"/>
            <a:ext cx="2368725" cy="523220"/>
          </a:xfrm>
          <a:prstGeom prst="rect">
            <a:avLst/>
          </a:prstGeom>
          <a:solidFill>
            <a:schemeClr val="tx1"/>
          </a:solidFill>
        </p:spPr>
        <p:txBody>
          <a:bodyPr wrap="none" rtlCol="0">
            <a:spAutoFit/>
          </a:bodyPr>
          <a:lstStyle/>
          <a:p>
            <a:r>
              <a:rPr lang="en-US" sz="2800" dirty="0" smtClean="0">
                <a:solidFill>
                  <a:srgbClr val="FFFF00"/>
                </a:solidFill>
              </a:rPr>
              <a:t>All Institutions</a:t>
            </a:r>
            <a:endParaRPr lang="en-US" sz="2800" dirty="0">
              <a:solidFill>
                <a:srgbClr val="FFFF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724400" y="4800600"/>
            <a:ext cx="2323072" cy="1384995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en-US" sz="2800" dirty="0" smtClean="0"/>
              <a:t>51-75%   5.5%</a:t>
            </a:r>
          </a:p>
          <a:p>
            <a:r>
              <a:rPr lang="en-US" sz="2800" dirty="0" smtClean="0"/>
              <a:t>26-50%   6.0%</a:t>
            </a:r>
          </a:p>
          <a:p>
            <a:r>
              <a:rPr lang="en-US" sz="2800" dirty="0" smtClean="0"/>
              <a:t>0-25%    12.6%</a:t>
            </a:r>
            <a:endParaRPr lang="en-US" sz="2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wcet1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wcet1</Template>
  <TotalTime>1201</TotalTime>
  <Words>1153</Words>
  <Application>Microsoft Office PowerPoint</Application>
  <PresentationFormat>On-screen Show (4:3)</PresentationFormat>
  <Paragraphs>225</Paragraphs>
  <Slides>24</Slides>
  <Notes>15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5" baseType="lpstr">
      <vt:lpstr>wcet1</vt:lpstr>
      <vt:lpstr>Distance Education: Costs &amp; Pricing Indiana Commission for Higher Education  </vt:lpstr>
      <vt:lpstr>Today’s Agenda</vt:lpstr>
      <vt:lpstr>Slide 3</vt:lpstr>
      <vt:lpstr>Managing Online Education Survey </vt:lpstr>
      <vt:lpstr>Do students in your online programs pay the same total tuition (not including special fees for books or course materials) as students in your on-campus programs?</vt:lpstr>
      <vt:lpstr>Do students in your online programs pay the same total tuition (not including special fees for books or course materials) as students in your on-campus programs?</vt:lpstr>
      <vt:lpstr>If “no” to previous question… Compared to our on-campus courses and programs tuition/fees for one term in our online program are:</vt:lpstr>
      <vt:lpstr>If “no” to previous question… Compared to our on-campus courses and programs tuition/fees for one term in our online program are:</vt:lpstr>
      <vt:lpstr>Percentage of the operational budget for online courses and programs at your institution that comes from the tuition and fees charged to students:</vt:lpstr>
      <vt:lpstr>Percentage of the operational budget for online courses and programs at your institution that comes from the tuition and fees charged to students:</vt:lpstr>
      <vt:lpstr>Percentage of the tuition and fee revenues from online courses and programs revert back to the academic units that offer these courses and programs:</vt:lpstr>
      <vt:lpstr>In addition to tuition… do students in online programs incur special fees not charged to students in on-campus programs?</vt:lpstr>
      <vt:lpstr>Technology Costing Methodology </vt:lpstr>
      <vt:lpstr>Technology Costing Methodology Lesson Learned (in the Handbook)</vt:lpstr>
      <vt:lpstr>Technology Costing Methodology Lesson Learned (NOT in the Handbook)</vt:lpstr>
      <vt:lpstr>Cost &amp; Price</vt:lpstr>
      <vt:lpstr>Cost Savings</vt:lpstr>
      <vt:lpstr>Cost savings</vt:lpstr>
      <vt:lpstr>Cost savings</vt:lpstr>
      <vt:lpstr>Cost savings</vt:lpstr>
      <vt:lpstr>Cost savings</vt:lpstr>
      <vt:lpstr>Cost savings</vt:lpstr>
      <vt:lpstr>Cost savings</vt:lpstr>
      <vt:lpstr>Slide 24</vt:lpstr>
    </vt:vector>
  </TitlesOfParts>
  <Company>WICHE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callen</dc:creator>
  <cp:lastModifiedBy>rosemaryp</cp:lastModifiedBy>
  <cp:revision>106</cp:revision>
  <dcterms:created xsi:type="dcterms:W3CDTF">2012-01-19T22:16:57Z</dcterms:created>
  <dcterms:modified xsi:type="dcterms:W3CDTF">2012-03-08T15:29:52Z</dcterms:modified>
</cp:coreProperties>
</file>