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9"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68" y="6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12724FD-5DFC-4653-9F11-4C8815CE0A89}" type="datetimeFigureOut">
              <a:rPr lang="en-US" smtClean="0"/>
              <a:pPr/>
              <a:t>12/17/2012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42DA740-DCDF-4E20-89A1-77DF8F67E1C0}" type="slidenum">
              <a:rPr lang="en-US" smtClean="0"/>
              <a:pPr/>
              <a:t>‹#›</a:t>
            </a:fld>
            <a:endParaRPr lang="en-US"/>
          </a:p>
        </p:txBody>
      </p:sp>
    </p:spTree>
    <p:extLst>
      <p:ext uri="{BB962C8B-B14F-4D97-AF65-F5344CB8AC3E}">
        <p14:creationId xmlns:p14="http://schemas.microsoft.com/office/powerpoint/2010/main" xmlns="" val="3961435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direct.ed.gov/RepayCalc/dlindex2.html"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www.rentjungle.com/average-rent-in-indianapolis-rent-trends/" TargetMode="External"/><Relationship Id="rId4" Type="http://schemas.openxmlformats.org/officeDocument/2006/relationships/hyperlink" Target="http://www.payscale.com/mypayscale.aspx"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money.usnews.com/money/personal-finance/articles/2012/03/29/are-you-in-over-your-hea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hlinkClick r:id="rId3"/>
              </a:rPr>
              <a:t>http://www.direct.ed.gov/RepayCalc/dlindex2.html</a:t>
            </a:r>
            <a:r>
              <a:rPr lang="en-US" dirty="0"/>
              <a:t> repayment plans </a:t>
            </a:r>
          </a:p>
          <a:p>
            <a:r>
              <a:rPr lang="en-US" dirty="0"/>
              <a:t>  </a:t>
            </a:r>
          </a:p>
          <a:p>
            <a:r>
              <a:rPr lang="en-US" u="sng" dirty="0">
                <a:hlinkClick r:id="rId4"/>
              </a:rPr>
              <a:t>http://www.payscale.com/mypayscale.aspx</a:t>
            </a:r>
            <a:r>
              <a:rPr lang="en-US" dirty="0"/>
              <a:t> Indy salaries </a:t>
            </a:r>
          </a:p>
          <a:p>
            <a:r>
              <a:rPr lang="en-US" dirty="0"/>
              <a:t>  </a:t>
            </a:r>
          </a:p>
          <a:p>
            <a:r>
              <a:rPr lang="en-US" u="sng" dirty="0">
                <a:hlinkClick r:id="rId5"/>
              </a:rPr>
              <a:t>http://www.rentjungle.com/average-rent-in-indianapolis-rent-trends/</a:t>
            </a:r>
            <a:r>
              <a:rPr lang="en-US" dirty="0"/>
              <a:t> Indy rent </a:t>
            </a:r>
          </a:p>
          <a:p>
            <a:endParaRPr lang="en-US" dirty="0"/>
          </a:p>
        </p:txBody>
      </p:sp>
      <p:sp>
        <p:nvSpPr>
          <p:cNvPr id="4" name="Slide Number Placeholder 3"/>
          <p:cNvSpPr>
            <a:spLocks noGrp="1"/>
          </p:cNvSpPr>
          <p:nvPr>
            <p:ph type="sldNum" sz="quarter" idx="10"/>
          </p:nvPr>
        </p:nvSpPr>
        <p:spPr/>
        <p:txBody>
          <a:bodyPr/>
          <a:lstStyle/>
          <a:p>
            <a:fld id="{642DA740-DCDF-4E20-89A1-77DF8F67E1C0}" type="slidenum">
              <a:rPr lang="en-US" smtClean="0"/>
              <a:pPr/>
              <a:t>1</a:t>
            </a:fld>
            <a:endParaRPr lang="en-US"/>
          </a:p>
        </p:txBody>
      </p:sp>
    </p:spTree>
    <p:extLst>
      <p:ext uri="{BB962C8B-B14F-4D97-AF65-F5344CB8AC3E}">
        <p14:creationId xmlns:p14="http://schemas.microsoft.com/office/powerpoint/2010/main" xmlns="" val="854275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u="sng" dirty="0">
                <a:hlinkClick r:id="rId3"/>
              </a:rPr>
              <a:t>http://money.usnews.com/money/personal-finance/articles/2012/03/29/are-you-in-over-your-head</a:t>
            </a:r>
            <a:endParaRPr lang="en-US" dirty="0"/>
          </a:p>
        </p:txBody>
      </p:sp>
      <p:sp>
        <p:nvSpPr>
          <p:cNvPr id="4" name="Slide Number Placeholder 3"/>
          <p:cNvSpPr>
            <a:spLocks noGrp="1"/>
          </p:cNvSpPr>
          <p:nvPr>
            <p:ph type="sldNum" sz="quarter" idx="10"/>
          </p:nvPr>
        </p:nvSpPr>
        <p:spPr/>
        <p:txBody>
          <a:bodyPr/>
          <a:lstStyle/>
          <a:p>
            <a:fld id="{642DA740-DCDF-4E20-89A1-77DF8F67E1C0}" type="slidenum">
              <a:rPr lang="en-US" smtClean="0"/>
              <a:pPr/>
              <a:t>2</a:t>
            </a:fld>
            <a:endParaRPr lang="en-US"/>
          </a:p>
        </p:txBody>
      </p:sp>
    </p:spTree>
    <p:extLst>
      <p:ext uri="{BB962C8B-B14F-4D97-AF65-F5344CB8AC3E}">
        <p14:creationId xmlns:p14="http://schemas.microsoft.com/office/powerpoint/2010/main" xmlns="" val="259892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04640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53765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97775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132215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51668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226193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15476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1796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2813419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7918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9B0B2-A242-40DF-87BB-0A274113CCD9}" type="datetimeFigureOut">
              <a:rPr lang="en-US" smtClean="0"/>
              <a:pPr/>
              <a:t>12/17/2012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369516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9B0B2-A242-40DF-87BB-0A274113CCD9}" type="datetimeFigureOut">
              <a:rPr lang="en-US" smtClean="0"/>
              <a:pPr/>
              <a:t>12/17/2012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EC493-A032-4B63-B5C2-289007B4739A}" type="slidenum">
              <a:rPr lang="en-US" smtClean="0"/>
              <a:pPr/>
              <a:t>‹#›</a:t>
            </a:fld>
            <a:endParaRPr lang="en-US"/>
          </a:p>
        </p:txBody>
      </p:sp>
    </p:spTree>
    <p:extLst>
      <p:ext uri="{BB962C8B-B14F-4D97-AF65-F5344CB8AC3E}">
        <p14:creationId xmlns:p14="http://schemas.microsoft.com/office/powerpoint/2010/main" xmlns="" val="13516939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Paying the Bill</a:t>
            </a:r>
            <a:endParaRPr lang="en-US" dirty="0"/>
          </a:p>
        </p:txBody>
      </p:sp>
      <p:sp>
        <p:nvSpPr>
          <p:cNvPr id="4" name="Isosceles Triangle 3"/>
          <p:cNvSpPr/>
          <p:nvPr/>
        </p:nvSpPr>
        <p:spPr>
          <a:xfrm>
            <a:off x="3810000" y="1508376"/>
            <a:ext cx="762000" cy="838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1333500" y="784476"/>
            <a:ext cx="5715000" cy="1447800"/>
          </a:xfrm>
          <a:prstGeom prst="line">
            <a:avLst/>
          </a:prstGeom>
        </p:spPr>
        <p:style>
          <a:lnRef idx="2">
            <a:schemeClr val="accent5"/>
          </a:lnRef>
          <a:fillRef idx="0">
            <a:schemeClr val="accent5"/>
          </a:fillRef>
          <a:effectRef idx="1">
            <a:schemeClr val="accent5"/>
          </a:effectRef>
          <a:fontRef idx="minor">
            <a:schemeClr val="tx1"/>
          </a:fontRef>
        </p:style>
      </p:cxnSp>
      <p:pic>
        <p:nvPicPr>
          <p:cNvPr id="1029" name="Picture 5" descr="Money Ja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780773">
            <a:off x="6417476" y="557186"/>
            <a:ext cx="1527175" cy="1638491"/>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7" name="Content Placeholder 6"/>
          <p:cNvSpPr>
            <a:spLocks noGrp="1"/>
          </p:cNvSpPr>
          <p:nvPr>
            <p:ph idx="1"/>
          </p:nvPr>
        </p:nvSpPr>
        <p:spPr>
          <a:xfrm>
            <a:off x="457200" y="1927476"/>
            <a:ext cx="8229600" cy="4525963"/>
          </a:xfrm>
        </p:spPr>
        <p:txBody>
          <a:bodyPr/>
          <a:lstStyle/>
          <a:p>
            <a:pPr marL="0" indent="0">
              <a:buNone/>
            </a:pPr>
            <a:endParaRPr lang="en-US" dirty="0" smtClean="0"/>
          </a:p>
          <a:p>
            <a:pPr marL="0" indent="0">
              <a:buNone/>
            </a:pPr>
            <a:r>
              <a:rPr lang="en-US" sz="2000" b="1" dirty="0" smtClean="0"/>
              <a:t>Simplified Post-Graduation Student Budget for an Indiana Student with $27,000 in loan debt (4 years of Direct Loans): </a:t>
            </a:r>
            <a:endParaRPr lang="en-US" sz="2000" b="1" dirty="0"/>
          </a:p>
        </p:txBody>
      </p:sp>
      <p:graphicFrame>
        <p:nvGraphicFramePr>
          <p:cNvPr id="8" name="Table 7"/>
          <p:cNvGraphicFramePr>
            <a:graphicFrameLocks noGrp="1"/>
          </p:cNvGraphicFramePr>
          <p:nvPr>
            <p:extLst>
              <p:ext uri="{D42A27DB-BD31-4B8C-83A1-F6EECF244321}">
                <p14:modId xmlns:p14="http://schemas.microsoft.com/office/powerpoint/2010/main" xmlns="" val="3793449747"/>
              </p:ext>
            </p:extLst>
          </p:nvPr>
        </p:nvGraphicFramePr>
        <p:xfrm>
          <a:off x="419100" y="3276600"/>
          <a:ext cx="8305800" cy="3515360"/>
        </p:xfrm>
        <a:graphic>
          <a:graphicData uri="http://schemas.openxmlformats.org/drawingml/2006/table">
            <a:tbl>
              <a:tblPr firstRow="1" bandRow="1">
                <a:tableStyleId>{5C22544A-7EE6-4342-B048-85BDC9FD1C3A}</a:tableStyleId>
              </a:tblPr>
              <a:tblGrid>
                <a:gridCol w="6599593"/>
                <a:gridCol w="1706207"/>
              </a:tblGrid>
              <a:tr h="558800">
                <a:tc>
                  <a:txBody>
                    <a:bodyPr/>
                    <a:lstStyle/>
                    <a:p>
                      <a:r>
                        <a:rPr lang="en-US" dirty="0" smtClean="0"/>
                        <a:t>Direct</a:t>
                      </a:r>
                      <a:r>
                        <a:rPr lang="en-US" baseline="0" dirty="0" smtClean="0"/>
                        <a:t> Subsidized Loan payments (Standard Payment for $19,000)</a:t>
                      </a:r>
                      <a:endParaRPr lang="en-US" dirty="0"/>
                    </a:p>
                  </a:txBody>
                  <a:tcPr/>
                </a:tc>
                <a:tc>
                  <a:txBody>
                    <a:bodyPr/>
                    <a:lstStyle/>
                    <a:p>
                      <a:r>
                        <a:rPr lang="en-US" dirty="0" smtClean="0"/>
                        <a:t>$186.99</a:t>
                      </a:r>
                      <a:endParaRPr lang="en-US" dirty="0"/>
                    </a:p>
                  </a:txBody>
                  <a:tcPr/>
                </a:tc>
              </a:tr>
              <a:tr h="558800">
                <a:tc>
                  <a:txBody>
                    <a:bodyPr/>
                    <a:lstStyle/>
                    <a:p>
                      <a:r>
                        <a:rPr lang="en-US" dirty="0" smtClean="0"/>
                        <a:t>Direct Unsubsidized Loan payments (Standard Payment for $8,000)</a:t>
                      </a:r>
                      <a:endParaRPr lang="en-US" dirty="0"/>
                    </a:p>
                  </a:txBody>
                  <a:tcPr/>
                </a:tc>
                <a:tc>
                  <a:txBody>
                    <a:bodyPr/>
                    <a:lstStyle/>
                    <a:p>
                      <a:r>
                        <a:rPr lang="en-US" dirty="0" smtClean="0"/>
                        <a:t>$92.06</a:t>
                      </a:r>
                      <a:endParaRPr lang="en-US" dirty="0"/>
                    </a:p>
                  </a:txBody>
                  <a:tcPr/>
                </a:tc>
              </a:tr>
              <a:tr h="558800">
                <a:tc>
                  <a:txBody>
                    <a:bodyPr/>
                    <a:lstStyle/>
                    <a:p>
                      <a:r>
                        <a:rPr lang="en-US" dirty="0" smtClean="0"/>
                        <a:t>Average monthly rent for a 1 bedroom</a:t>
                      </a:r>
                      <a:r>
                        <a:rPr lang="en-US" baseline="0" dirty="0" smtClean="0"/>
                        <a:t> apartment in Indianapolis</a:t>
                      </a:r>
                      <a:endParaRPr lang="en-US" dirty="0"/>
                    </a:p>
                  </a:txBody>
                  <a:tcPr/>
                </a:tc>
                <a:tc>
                  <a:txBody>
                    <a:bodyPr/>
                    <a:lstStyle/>
                    <a:p>
                      <a:r>
                        <a:rPr lang="en-US" dirty="0" smtClean="0"/>
                        <a:t>$586</a:t>
                      </a:r>
                      <a:endParaRPr lang="en-US" dirty="0"/>
                    </a:p>
                  </a:txBody>
                  <a:tcPr/>
                </a:tc>
              </a:tr>
              <a:tr h="558800">
                <a:tc>
                  <a:txBody>
                    <a:bodyPr/>
                    <a:lstStyle/>
                    <a:p>
                      <a:r>
                        <a:rPr lang="en-US" dirty="0" smtClean="0"/>
                        <a:t>Average</a:t>
                      </a:r>
                      <a:r>
                        <a:rPr lang="en-US" baseline="0" dirty="0" smtClean="0"/>
                        <a:t> credit card payment (based on average of $5,000 debt @15.00% interest)</a:t>
                      </a:r>
                      <a:endParaRPr lang="en-US" dirty="0"/>
                    </a:p>
                  </a:txBody>
                  <a:tcPr/>
                </a:tc>
                <a:tc>
                  <a:txBody>
                    <a:bodyPr/>
                    <a:lstStyle/>
                    <a:p>
                      <a:r>
                        <a:rPr lang="en-US" dirty="0" smtClean="0"/>
                        <a:t>$110</a:t>
                      </a:r>
                      <a:endParaRPr lang="en-US" dirty="0"/>
                    </a:p>
                  </a:txBody>
                  <a:tcPr/>
                </a:tc>
              </a:tr>
              <a:tr h="558800">
                <a:tc>
                  <a:txBody>
                    <a:bodyPr/>
                    <a:lstStyle/>
                    <a:p>
                      <a:r>
                        <a:rPr lang="en-US" dirty="0" smtClean="0"/>
                        <a:t>Car payment (based on $15,000 car @7.5% for 60 months)</a:t>
                      </a:r>
                      <a:endParaRPr lang="en-US" dirty="0"/>
                    </a:p>
                  </a:txBody>
                  <a:tcPr/>
                </a:tc>
                <a:tc>
                  <a:txBody>
                    <a:bodyPr/>
                    <a:lstStyle/>
                    <a:p>
                      <a:r>
                        <a:rPr lang="en-US" dirty="0" smtClean="0"/>
                        <a:t>$304.33</a:t>
                      </a:r>
                      <a:endParaRPr lang="en-US" dirty="0"/>
                    </a:p>
                  </a:txBody>
                  <a:tcPr/>
                </a:tc>
              </a:tr>
              <a:tr h="558800">
                <a:tc>
                  <a:txBody>
                    <a:bodyPr/>
                    <a:lstStyle/>
                    <a:p>
                      <a:r>
                        <a:rPr lang="en-US" dirty="0" smtClean="0"/>
                        <a:t>Monthly payments</a:t>
                      </a:r>
                      <a:r>
                        <a:rPr lang="en-US" baseline="0" dirty="0" smtClean="0"/>
                        <a:t> for just loans, rent, credit card and car (excluding utilities, food, insurance, entertainment, etc.)</a:t>
                      </a:r>
                      <a:endParaRPr lang="en-US" dirty="0"/>
                    </a:p>
                  </a:txBody>
                  <a:tcPr/>
                </a:tc>
                <a:tc>
                  <a:txBody>
                    <a:bodyPr/>
                    <a:lstStyle/>
                    <a:p>
                      <a:r>
                        <a:rPr lang="en-US" dirty="0" smtClean="0"/>
                        <a:t>$1,279.38</a:t>
                      </a:r>
                      <a:endParaRPr lang="en-US" dirty="0"/>
                    </a:p>
                  </a:txBody>
                  <a:tcPr>
                    <a:solidFill>
                      <a:srgbClr val="FFFF00"/>
                    </a:solidFill>
                  </a:tcPr>
                </a:tc>
              </a:tr>
            </a:tbl>
          </a:graphicData>
        </a:graphic>
      </p:graphicFrame>
      <p:cxnSp>
        <p:nvCxnSpPr>
          <p:cNvPr id="10" name="Straight Connector 9"/>
          <p:cNvCxnSpPr/>
          <p:nvPr/>
        </p:nvCxnSpPr>
        <p:spPr>
          <a:xfrm>
            <a:off x="457200" y="6172200"/>
            <a:ext cx="82296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xmlns="" val="3834106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Average Indiana Salaries for High Skill, Low Wage (Relative to Loan Debt) Jobs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213300160"/>
              </p:ext>
            </p:extLst>
          </p:nvPr>
        </p:nvGraphicFramePr>
        <p:xfrm>
          <a:off x="457200" y="1524000"/>
          <a:ext cx="8229600" cy="2926080"/>
        </p:xfrm>
        <a:graphic>
          <a:graphicData uri="http://schemas.openxmlformats.org/drawingml/2006/table">
            <a:tbl>
              <a:tblPr firstRow="1" bandRow="1">
                <a:tableStyleId>{5C22544A-7EE6-4342-B048-85BDC9FD1C3A}</a:tableStyleId>
              </a:tblPr>
              <a:tblGrid>
                <a:gridCol w="2057400"/>
                <a:gridCol w="2057400"/>
                <a:gridCol w="2057400"/>
                <a:gridCol w="2057400"/>
              </a:tblGrid>
              <a:tr h="218440">
                <a:tc>
                  <a:txBody>
                    <a:bodyPr/>
                    <a:lstStyle/>
                    <a:p>
                      <a:r>
                        <a:rPr lang="en-US" dirty="0" smtClean="0"/>
                        <a:t>Job</a:t>
                      </a:r>
                      <a:endParaRPr lang="en-US" dirty="0"/>
                    </a:p>
                  </a:txBody>
                  <a:tcPr/>
                </a:tc>
                <a:tc>
                  <a:txBody>
                    <a:bodyPr/>
                    <a:lstStyle/>
                    <a:p>
                      <a:r>
                        <a:rPr lang="en-US" dirty="0" smtClean="0"/>
                        <a:t>High School Teacher</a:t>
                      </a:r>
                      <a:endParaRPr lang="en-US" dirty="0"/>
                    </a:p>
                  </a:txBody>
                  <a:tcPr/>
                </a:tc>
                <a:tc>
                  <a:txBody>
                    <a:bodyPr/>
                    <a:lstStyle/>
                    <a:p>
                      <a:r>
                        <a:rPr lang="en-US" dirty="0" smtClean="0"/>
                        <a:t>Elementary School Teacher</a:t>
                      </a:r>
                      <a:endParaRPr lang="en-US" dirty="0"/>
                    </a:p>
                  </a:txBody>
                  <a:tcPr/>
                </a:tc>
                <a:tc>
                  <a:txBody>
                    <a:bodyPr/>
                    <a:lstStyle/>
                    <a:p>
                      <a:r>
                        <a:rPr lang="en-US" dirty="0" smtClean="0"/>
                        <a:t>Social Worker</a:t>
                      </a:r>
                      <a:endParaRPr lang="en-US" dirty="0"/>
                    </a:p>
                  </a:txBody>
                  <a:tcPr/>
                </a:tc>
              </a:tr>
              <a:tr h="218440">
                <a:tc>
                  <a:txBody>
                    <a:bodyPr/>
                    <a:lstStyle/>
                    <a:p>
                      <a:r>
                        <a:rPr lang="en-US" dirty="0" smtClean="0"/>
                        <a:t>Experience</a:t>
                      </a:r>
                      <a:endParaRPr lang="en-US" dirty="0"/>
                    </a:p>
                  </a:txBody>
                  <a:tcPr/>
                </a:tc>
                <a:tc>
                  <a:txBody>
                    <a:bodyPr/>
                    <a:lstStyle/>
                    <a:p>
                      <a:r>
                        <a:rPr lang="en-US" dirty="0" smtClean="0"/>
                        <a:t>0</a:t>
                      </a:r>
                      <a:r>
                        <a:rPr lang="en-US" baseline="0" dirty="0" smtClean="0"/>
                        <a:t> years</a:t>
                      </a:r>
                      <a:endParaRPr lang="en-US" dirty="0"/>
                    </a:p>
                  </a:txBody>
                  <a:tcPr/>
                </a:tc>
                <a:tc>
                  <a:txBody>
                    <a:bodyPr/>
                    <a:lstStyle/>
                    <a:p>
                      <a:r>
                        <a:rPr lang="en-US" dirty="0" smtClean="0"/>
                        <a:t>0 years</a:t>
                      </a:r>
                      <a:endParaRPr lang="en-US" dirty="0"/>
                    </a:p>
                  </a:txBody>
                  <a:tcPr/>
                </a:tc>
                <a:tc>
                  <a:txBody>
                    <a:bodyPr/>
                    <a:lstStyle/>
                    <a:p>
                      <a:r>
                        <a:rPr lang="en-US" dirty="0" smtClean="0"/>
                        <a:t>0 years</a:t>
                      </a:r>
                      <a:endParaRPr lang="en-US" dirty="0"/>
                    </a:p>
                  </a:txBody>
                  <a:tcPr/>
                </a:tc>
              </a:tr>
              <a:tr h="218440">
                <a:tc>
                  <a:txBody>
                    <a:bodyPr/>
                    <a:lstStyle/>
                    <a:p>
                      <a:r>
                        <a:rPr lang="en-US" dirty="0" smtClean="0"/>
                        <a:t>Average Annual Salary</a:t>
                      </a:r>
                      <a:endParaRPr lang="en-US" dirty="0"/>
                    </a:p>
                  </a:txBody>
                  <a:tcPr/>
                </a:tc>
                <a:tc>
                  <a:txBody>
                    <a:bodyPr/>
                    <a:lstStyle/>
                    <a:p>
                      <a:r>
                        <a:rPr lang="en-US" dirty="0" smtClean="0"/>
                        <a:t>$34,000</a:t>
                      </a:r>
                      <a:endParaRPr lang="en-US" dirty="0"/>
                    </a:p>
                  </a:txBody>
                  <a:tcPr/>
                </a:tc>
                <a:tc>
                  <a:txBody>
                    <a:bodyPr/>
                    <a:lstStyle/>
                    <a:p>
                      <a:r>
                        <a:rPr lang="en-US" dirty="0" smtClean="0"/>
                        <a:t>$32,000</a:t>
                      </a:r>
                      <a:endParaRPr lang="en-US" dirty="0"/>
                    </a:p>
                  </a:txBody>
                  <a:tcPr/>
                </a:tc>
                <a:tc>
                  <a:txBody>
                    <a:bodyPr/>
                    <a:lstStyle/>
                    <a:p>
                      <a:r>
                        <a:rPr lang="en-US" dirty="0" smtClean="0"/>
                        <a:t>34,000</a:t>
                      </a:r>
                      <a:endParaRPr lang="en-US" dirty="0"/>
                    </a:p>
                  </a:txBody>
                  <a:tcPr/>
                </a:tc>
              </a:tr>
              <a:tr h="218440">
                <a:tc>
                  <a:txBody>
                    <a:bodyPr/>
                    <a:lstStyle/>
                    <a:p>
                      <a:r>
                        <a:rPr lang="en-US" dirty="0" smtClean="0"/>
                        <a:t>Gross</a:t>
                      </a:r>
                      <a:r>
                        <a:rPr lang="en-US" baseline="0" dirty="0" smtClean="0"/>
                        <a:t> Monthly Earnings</a:t>
                      </a:r>
                      <a:endParaRPr lang="en-US" dirty="0"/>
                    </a:p>
                  </a:txBody>
                  <a:tcPr>
                    <a:solidFill>
                      <a:srgbClr val="FFFF99"/>
                    </a:solidFill>
                  </a:tcPr>
                </a:tc>
                <a:tc>
                  <a:txBody>
                    <a:bodyPr/>
                    <a:lstStyle/>
                    <a:p>
                      <a:r>
                        <a:rPr lang="en-US" dirty="0" smtClean="0"/>
                        <a:t>$2,833</a:t>
                      </a:r>
                      <a:endParaRPr lang="en-US" dirty="0"/>
                    </a:p>
                  </a:txBody>
                  <a:tcPr>
                    <a:solidFill>
                      <a:srgbClr val="FFFF99"/>
                    </a:solidFill>
                  </a:tcPr>
                </a:tc>
                <a:tc>
                  <a:txBody>
                    <a:bodyPr/>
                    <a:lstStyle/>
                    <a:p>
                      <a:r>
                        <a:rPr lang="en-US" dirty="0" smtClean="0"/>
                        <a:t>$2,667</a:t>
                      </a:r>
                      <a:endParaRPr lang="en-US" dirty="0"/>
                    </a:p>
                  </a:txBody>
                  <a:tcPr>
                    <a:solidFill>
                      <a:srgbClr val="FFFF9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$2,833</a:t>
                      </a:r>
                    </a:p>
                    <a:p>
                      <a:endParaRPr lang="en-US" dirty="0"/>
                    </a:p>
                  </a:txBody>
                  <a:tcPr>
                    <a:solidFill>
                      <a:srgbClr val="FFFF99"/>
                    </a:solidFill>
                  </a:tcPr>
                </a:tc>
              </a:tr>
              <a:tr h="218440">
                <a:tc>
                  <a:txBody>
                    <a:bodyPr/>
                    <a:lstStyle/>
                    <a:p>
                      <a:r>
                        <a:rPr lang="en-US" dirty="0" smtClean="0"/>
                        <a:t>%</a:t>
                      </a:r>
                      <a:r>
                        <a:rPr lang="en-US" baseline="0" dirty="0" smtClean="0"/>
                        <a:t> Earnings Going to Student Loans</a:t>
                      </a:r>
                      <a:endParaRPr lang="en-US" dirty="0"/>
                    </a:p>
                  </a:txBody>
                  <a:tcPr>
                    <a:solidFill>
                      <a:srgbClr val="FFFF00"/>
                    </a:solidFill>
                  </a:tcPr>
                </a:tc>
                <a:tc>
                  <a:txBody>
                    <a:bodyPr/>
                    <a:lstStyle/>
                    <a:p>
                      <a:r>
                        <a:rPr lang="en-US" dirty="0" smtClean="0"/>
                        <a:t>9.8%</a:t>
                      </a:r>
                      <a:endParaRPr lang="en-US" dirty="0"/>
                    </a:p>
                  </a:txBody>
                  <a:tcPr>
                    <a:solidFill>
                      <a:srgbClr val="FFFF00"/>
                    </a:solidFill>
                  </a:tcPr>
                </a:tc>
                <a:tc>
                  <a:txBody>
                    <a:bodyPr/>
                    <a:lstStyle/>
                    <a:p>
                      <a:r>
                        <a:rPr lang="en-US" dirty="0" smtClean="0"/>
                        <a:t>10.5%</a:t>
                      </a:r>
                      <a:endParaRPr lang="en-US" dirty="0"/>
                    </a:p>
                  </a:txBody>
                  <a:tcPr>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9.8%</a:t>
                      </a:r>
                    </a:p>
                    <a:p>
                      <a:endParaRPr lang="en-US" dirty="0"/>
                    </a:p>
                  </a:txBody>
                  <a:tcPr>
                    <a:solidFill>
                      <a:srgbClr val="FFFF00"/>
                    </a:solidFill>
                  </a:tcPr>
                </a:tc>
              </a:tr>
            </a:tbl>
          </a:graphicData>
        </a:graphic>
      </p:graphicFrame>
      <p:sp>
        <p:nvSpPr>
          <p:cNvPr id="6" name="TextBox 5"/>
          <p:cNvSpPr txBox="1"/>
          <p:nvPr/>
        </p:nvSpPr>
        <p:spPr>
          <a:xfrm>
            <a:off x="533400" y="4419600"/>
            <a:ext cx="8382000" cy="3077766"/>
          </a:xfrm>
          <a:prstGeom prst="rect">
            <a:avLst/>
          </a:prstGeom>
          <a:noFill/>
        </p:spPr>
        <p:txBody>
          <a:bodyPr wrap="square" rtlCol="0">
            <a:spAutoFit/>
          </a:bodyPr>
          <a:lstStyle/>
          <a:p>
            <a:r>
              <a:rPr lang="en-US" sz="2000" b="1" dirty="0" smtClean="0"/>
              <a:t>Debt-to-Income Analysis</a:t>
            </a:r>
          </a:p>
          <a:p>
            <a:r>
              <a:rPr lang="en-US" sz="2000" dirty="0" smtClean="0"/>
              <a:t>With $1,279  in monthly expenses:</a:t>
            </a:r>
          </a:p>
          <a:p>
            <a:pPr marL="285750" indent="-285750">
              <a:buFont typeface="Arial" pitchFamily="34" charset="0"/>
              <a:buChar char="•"/>
            </a:pPr>
            <a:r>
              <a:rPr lang="en-US" sz="2000" dirty="0"/>
              <a:t>Total debt to income for Social Worker or HS Teacher= 45%</a:t>
            </a:r>
          </a:p>
          <a:p>
            <a:pPr marL="285750" indent="-285750">
              <a:buFont typeface="Arial" pitchFamily="34" charset="0"/>
              <a:buChar char="•"/>
            </a:pPr>
            <a:r>
              <a:rPr lang="en-US" sz="2000" dirty="0"/>
              <a:t>Total Debt to Income for Elementary School Teacher= 48</a:t>
            </a:r>
            <a:r>
              <a:rPr lang="en-US" sz="2000" dirty="0" smtClean="0"/>
              <a:t>%</a:t>
            </a:r>
          </a:p>
          <a:p>
            <a:r>
              <a:rPr lang="en-US" b="1" i="1" dirty="0"/>
              <a:t>Most lenders prefer DTI to be 35-40%, at 45 OR 48% any money that would need to be borrowed in the future would be extremely difficult to obtain.  Making payments would be difficult at this level of DTI, because it doesn't include living expenses.</a:t>
            </a:r>
            <a:endParaRPr lang="en-US" i="1" dirty="0"/>
          </a:p>
          <a:p>
            <a:endParaRPr lang="en-US" sz="2000" dirty="0"/>
          </a:p>
          <a:p>
            <a:pPr marL="285750" indent="-285750">
              <a:buFont typeface="Arial" pitchFamily="34" charset="0"/>
              <a:buChar char="•"/>
            </a:pPr>
            <a:endParaRPr lang="en-US" sz="2000" dirty="0"/>
          </a:p>
          <a:p>
            <a:endParaRPr lang="en-US" sz="2000" dirty="0"/>
          </a:p>
        </p:txBody>
      </p:sp>
    </p:spTree>
    <p:extLst>
      <p:ext uri="{BB962C8B-B14F-4D97-AF65-F5344CB8AC3E}">
        <p14:creationId xmlns:p14="http://schemas.microsoft.com/office/powerpoint/2010/main" xmlns="" val="93465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TotalTime>
  <Words>272</Words>
  <Application>Microsoft Office PowerPoint</Application>
  <PresentationFormat>On-screen Show (4:3)</PresentationFormat>
  <Paragraphs>51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Paying the Bill</vt:lpstr>
      <vt:lpstr>Average Indiana Salaries for High Skill, Low Wage (Relative to Loan Debt) Jobs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rosemaryp</cp:lastModifiedBy>
  <cp:revision>18</cp:revision>
  <cp:lastPrinted>2012-12-10T21:13:35Z</cp:lastPrinted>
  <dcterms:created xsi:type="dcterms:W3CDTF">2012-12-07T19:42:14Z</dcterms:created>
  <dcterms:modified xsi:type="dcterms:W3CDTF">2012-12-17T18:01:10Z</dcterms:modified>
</cp:coreProperties>
</file>