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1" r:id="rId3"/>
    <p:sldId id="263" r:id="rId4"/>
    <p:sldId id="266" r:id="rId5"/>
    <p:sldId id="268" r:id="rId6"/>
    <p:sldId id="270" r:id="rId7"/>
    <p:sldId id="273" r:id="rId8"/>
    <p:sldId id="274" r:id="rId9"/>
    <p:sldId id="276" r:id="rId10"/>
    <p:sldId id="277" r:id="rId11"/>
    <p:sldId id="27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2" autoAdjust="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2AA75-2C4A-437F-ADCB-4D9D7333FE6C}" type="datetimeFigureOut">
              <a:rPr lang="en-US" smtClean="0"/>
              <a:pPr/>
              <a:t>8/11/2011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5177B-EF68-4DDF-8D59-FF07EBA83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5177B-EF68-4DDF-8D59-FF07EBA836A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5177B-EF68-4DDF-8D59-FF07EBA836A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5177B-EF68-4DDF-8D59-FF07EBA836A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5177B-EF68-4DDF-8D59-FF07EBA836A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5177B-EF68-4DDF-8D59-FF07EBA836A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5177B-EF68-4DDF-8D59-FF07EBA836A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5177B-EF68-4DDF-8D59-FF07EBA836A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5177B-EF68-4DDF-8D59-FF07EBA836A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5177B-EF68-4DDF-8D59-FF07EBA836A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5177B-EF68-4DDF-8D59-FF07EBA836A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5177B-EF68-4DDF-8D59-FF07EBA836A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191E-A9C4-40A1-B6B1-3D620D5035A7}" type="datetimeFigureOut">
              <a:rPr lang="en-US" smtClean="0"/>
              <a:pPr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6EE8-88D3-4CFA-A816-0F5A289D7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191E-A9C4-40A1-B6B1-3D620D5035A7}" type="datetimeFigureOut">
              <a:rPr lang="en-US" smtClean="0"/>
              <a:pPr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6EE8-88D3-4CFA-A816-0F5A289D7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191E-A9C4-40A1-B6B1-3D620D5035A7}" type="datetimeFigureOut">
              <a:rPr lang="en-US" smtClean="0"/>
              <a:pPr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6EE8-88D3-4CFA-A816-0F5A289D7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191E-A9C4-40A1-B6B1-3D620D5035A7}" type="datetimeFigureOut">
              <a:rPr lang="en-US" smtClean="0"/>
              <a:pPr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6EE8-88D3-4CFA-A816-0F5A289D7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191E-A9C4-40A1-B6B1-3D620D5035A7}" type="datetimeFigureOut">
              <a:rPr lang="en-US" smtClean="0"/>
              <a:pPr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6EE8-88D3-4CFA-A816-0F5A289D7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191E-A9C4-40A1-B6B1-3D620D5035A7}" type="datetimeFigureOut">
              <a:rPr lang="en-US" smtClean="0"/>
              <a:pPr/>
              <a:t>8/11/2011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6EE8-88D3-4CFA-A816-0F5A289D7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191E-A9C4-40A1-B6B1-3D620D5035A7}" type="datetimeFigureOut">
              <a:rPr lang="en-US" smtClean="0"/>
              <a:pPr/>
              <a:t>8/11/2011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6EE8-88D3-4CFA-A816-0F5A289D7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191E-A9C4-40A1-B6B1-3D620D5035A7}" type="datetimeFigureOut">
              <a:rPr lang="en-US" smtClean="0"/>
              <a:pPr/>
              <a:t>8/11/2011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6EE8-88D3-4CFA-A816-0F5A289D7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191E-A9C4-40A1-B6B1-3D620D5035A7}" type="datetimeFigureOut">
              <a:rPr lang="en-US" smtClean="0"/>
              <a:pPr/>
              <a:t>8/11/2011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6EE8-88D3-4CFA-A816-0F5A289D7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191E-A9C4-40A1-B6B1-3D620D5035A7}" type="datetimeFigureOut">
              <a:rPr lang="en-US" smtClean="0"/>
              <a:pPr/>
              <a:t>8/11/2011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6EE8-88D3-4CFA-A816-0F5A289D7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191E-A9C4-40A1-B6B1-3D620D5035A7}" type="datetimeFigureOut">
              <a:rPr lang="en-US" smtClean="0"/>
              <a:pPr/>
              <a:t>8/11/2011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6EE8-88D3-4CFA-A816-0F5A289D7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B191E-A9C4-40A1-B6B1-3D620D5035A7}" type="datetimeFigureOut">
              <a:rPr lang="en-US" smtClean="0"/>
              <a:pPr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56EE8-88D3-4CFA-A816-0F5A289D7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848600" cy="190817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Smarter Choices, Faster Completion</a:t>
            </a:r>
            <a:r>
              <a:rPr lang="en-US" dirty="0" smtClean="0">
                <a:solidFill>
                  <a:schemeClr val="bg1"/>
                </a:solidFill>
              </a:rPr>
              <a:t>: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sz="4000" dirty="0" smtClean="0">
                <a:solidFill>
                  <a:schemeClr val="bg1"/>
                </a:solidFill>
              </a:rPr>
              <a:t>Indiana’s </a:t>
            </a:r>
            <a:r>
              <a:rPr lang="en-US" sz="4000" dirty="0" smtClean="0">
                <a:solidFill>
                  <a:schemeClr val="bg1"/>
                </a:solidFill>
              </a:rPr>
              <a:t>Complete College America Grant Initiative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91491"/>
          </a:xfrm>
        </p:spPr>
        <p:txBody>
          <a:bodyPr>
            <a:normAutofit/>
          </a:bodyPr>
          <a:lstStyle/>
          <a:p>
            <a:r>
              <a:rPr lang="en-US" sz="4000" b="1" cap="small" dirty="0" smtClean="0">
                <a:solidFill>
                  <a:schemeClr val="bg1"/>
                </a:solidFill>
              </a:rPr>
              <a:t>NEXT STEPS </a:t>
            </a:r>
            <a:endParaRPr lang="en-US" sz="4000" b="1" cap="small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61362"/>
            <a:ext cx="8366826" cy="4839854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Planning &amp; Design</a:t>
            </a:r>
          </a:p>
          <a:p>
            <a:pPr lvl="1"/>
            <a:r>
              <a:rPr lang="en-US" sz="2400" dirty="0" smtClean="0">
                <a:solidFill>
                  <a:schemeClr val="bg1"/>
                </a:solidFill>
                <a:latin typeface="+mj-lt"/>
              </a:rPr>
              <a:t>August 2011 to December 2011</a:t>
            </a:r>
          </a:p>
          <a:p>
            <a:pPr lvl="1"/>
            <a:endParaRPr lang="en-US" sz="2400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Implementation &amp; Evaluation </a:t>
            </a:r>
          </a:p>
          <a:p>
            <a:pPr lvl="1"/>
            <a:r>
              <a:rPr lang="en-US" sz="2400" b="1" dirty="0" smtClean="0">
                <a:solidFill>
                  <a:schemeClr val="bg1"/>
                </a:solidFill>
              </a:rPr>
              <a:t>January 2012 to December 2012</a:t>
            </a:r>
            <a:endParaRPr lang="en-US" sz="2400" b="1" dirty="0" smtClean="0">
              <a:solidFill>
                <a:schemeClr val="bg1"/>
              </a:solidFill>
              <a:latin typeface="+mj-lt"/>
            </a:endParaRPr>
          </a:p>
          <a:p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Replication &amp; Scaling</a:t>
            </a:r>
          </a:p>
          <a:p>
            <a:pPr lvl="1"/>
            <a:r>
              <a:rPr lang="en-US" sz="2400" b="1" dirty="0" smtClean="0">
                <a:solidFill>
                  <a:schemeClr val="bg1"/>
                </a:solidFill>
              </a:rPr>
              <a:t>January </a:t>
            </a:r>
            <a:r>
              <a:rPr lang="en-US" sz="2400" b="1" dirty="0" smtClean="0">
                <a:solidFill>
                  <a:schemeClr val="bg1"/>
                </a:solidFill>
              </a:rPr>
              <a:t>2013  and Beyond</a:t>
            </a:r>
            <a:endParaRPr lang="en-US" sz="2800" b="1" dirty="0" smtClean="0">
              <a:solidFill>
                <a:schemeClr val="bg1"/>
              </a:solidFill>
            </a:endParaRPr>
          </a:p>
          <a:p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pPr lvl="1">
              <a:buNone/>
            </a:pPr>
            <a:endParaRPr lang="en-US" sz="2400" dirty="0" smtClean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pPr marL="457200" indent="-223838">
              <a:spcBef>
                <a:spcPts val="0"/>
              </a:spcBef>
              <a:defRPr/>
            </a:pPr>
            <a:r>
              <a:rPr lang="en-US" sz="3000" b="1" dirty="0" smtClean="0">
                <a:solidFill>
                  <a:schemeClr val="bg1"/>
                </a:solidFill>
                <a:latin typeface="+mj-lt"/>
              </a:rPr>
              <a:t>National nonprofit founded in 2009</a:t>
            </a:r>
            <a:r>
              <a:rPr lang="en-US" sz="3000" b="1" dirty="0" smtClean="0">
                <a:solidFill>
                  <a:schemeClr val="bg1"/>
                </a:solidFill>
                <a:latin typeface="+mj-lt"/>
              </a:rPr>
              <a:t/>
            </a:r>
            <a:br>
              <a:rPr lang="en-US" sz="3000" b="1" dirty="0" smtClean="0">
                <a:solidFill>
                  <a:schemeClr val="bg1"/>
                </a:solidFill>
                <a:latin typeface="+mj-lt"/>
              </a:rPr>
            </a:br>
            <a:endParaRPr lang="en-US" sz="3000" b="1" dirty="0" smtClean="0">
              <a:solidFill>
                <a:schemeClr val="bg1"/>
              </a:solidFill>
              <a:latin typeface="+mj-lt"/>
            </a:endParaRPr>
          </a:p>
          <a:p>
            <a:pPr marL="457200" indent="-223838">
              <a:spcBef>
                <a:spcPts val="0"/>
              </a:spcBef>
              <a:defRPr/>
            </a:pPr>
            <a:r>
              <a:rPr lang="en-US" sz="3000" b="1" dirty="0" smtClean="0">
                <a:solidFill>
                  <a:schemeClr val="bg1"/>
                </a:solidFill>
                <a:latin typeface="+mj-lt"/>
              </a:rPr>
              <a:t>Focused on </a:t>
            </a:r>
            <a:r>
              <a:rPr lang="en-US" sz="3000" b="1" dirty="0" smtClean="0">
                <a:solidFill>
                  <a:schemeClr val="bg1"/>
                </a:solidFill>
                <a:latin typeface="+mj-lt"/>
              </a:rPr>
              <a:t>supporting </a:t>
            </a:r>
            <a:r>
              <a:rPr lang="en-US" sz="3000" b="1" dirty="0" smtClean="0">
                <a:solidFill>
                  <a:schemeClr val="bg1"/>
                </a:solidFill>
                <a:latin typeface="+mj-lt"/>
              </a:rPr>
              <a:t>state policy reforms that boost college completion:</a:t>
            </a:r>
          </a:p>
          <a:p>
            <a:pPr marL="457200" indent="-223838">
              <a:spcBef>
                <a:spcPts val="0"/>
              </a:spcBef>
              <a:defRPr/>
            </a:pPr>
            <a:endParaRPr lang="en-US" sz="3000" b="1" dirty="0" smtClean="0">
              <a:solidFill>
                <a:schemeClr val="bg1"/>
              </a:solidFill>
              <a:latin typeface="+mj-lt"/>
            </a:endParaRPr>
          </a:p>
          <a:p>
            <a:pPr marL="857250" lvl="1" indent="-223838">
              <a:spcBef>
                <a:spcPts val="0"/>
              </a:spcBef>
              <a:defRPr/>
            </a:pPr>
            <a:r>
              <a:rPr lang="en-US" sz="2600" dirty="0" smtClean="0">
                <a:solidFill>
                  <a:schemeClr val="bg1"/>
                </a:solidFill>
                <a:latin typeface="+mj-lt"/>
              </a:rPr>
              <a:t>Increasing </a:t>
            </a:r>
            <a:r>
              <a:rPr lang="en-US" sz="2600" dirty="0" smtClean="0">
                <a:solidFill>
                  <a:schemeClr val="bg1"/>
                </a:solidFill>
                <a:latin typeface="+mj-lt"/>
              </a:rPr>
              <a:t>the number of students successfully completing college degrees and certificates of value </a:t>
            </a:r>
            <a:endParaRPr lang="en-US" sz="2600" dirty="0" smtClean="0">
              <a:solidFill>
                <a:schemeClr val="bg1"/>
              </a:solidFill>
              <a:latin typeface="+mj-lt"/>
            </a:endParaRPr>
          </a:p>
          <a:p>
            <a:pPr marL="857250" lvl="1" indent="-223838">
              <a:spcBef>
                <a:spcPts val="0"/>
              </a:spcBef>
              <a:buNone/>
              <a:defRPr/>
            </a:pPr>
            <a:endParaRPr lang="en-US" sz="2600" dirty="0" smtClean="0">
              <a:solidFill>
                <a:schemeClr val="bg1"/>
              </a:solidFill>
              <a:latin typeface="+mj-lt"/>
            </a:endParaRPr>
          </a:p>
          <a:p>
            <a:pPr marL="857250" lvl="1" indent="-223838">
              <a:spcBef>
                <a:spcPts val="0"/>
              </a:spcBef>
              <a:defRPr/>
            </a:pPr>
            <a:r>
              <a:rPr lang="en-US" sz="2600" dirty="0" smtClean="0">
                <a:solidFill>
                  <a:schemeClr val="bg1"/>
                </a:solidFill>
                <a:latin typeface="+mj-lt"/>
              </a:rPr>
              <a:t>Closing the college attainment gap for underrepresented populations </a:t>
            </a:r>
          </a:p>
        </p:txBody>
      </p:sp>
      <p:pic>
        <p:nvPicPr>
          <p:cNvPr id="6" name="Picture 5" descr="CCA horizont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5923" y="341100"/>
            <a:ext cx="8820503" cy="582536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 l="26667" t="42000" r="42500" b="22000"/>
          <a:stretch>
            <a:fillRect/>
          </a:stretch>
        </p:blipFill>
        <p:spPr bwMode="auto">
          <a:xfrm>
            <a:off x="1752600" y="1689656"/>
            <a:ext cx="5638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" y="1752600"/>
            <a:ext cx="17969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Arkansas</a:t>
            </a:r>
          </a:p>
          <a:p>
            <a:r>
              <a:rPr lang="en-US" dirty="0" smtClean="0"/>
              <a:t>Colorado</a:t>
            </a:r>
          </a:p>
          <a:p>
            <a:r>
              <a:rPr lang="en-US" dirty="0" smtClean="0"/>
              <a:t>Connecticut</a:t>
            </a:r>
          </a:p>
          <a:p>
            <a:r>
              <a:rPr lang="en-US" dirty="0" smtClean="0"/>
              <a:t>Florida</a:t>
            </a:r>
          </a:p>
          <a:p>
            <a:r>
              <a:rPr lang="en-US" dirty="0" smtClean="0"/>
              <a:t>Georgia</a:t>
            </a:r>
          </a:p>
          <a:p>
            <a:r>
              <a:rPr lang="en-US" dirty="0" smtClean="0"/>
              <a:t>Hawaii</a:t>
            </a:r>
          </a:p>
          <a:p>
            <a:r>
              <a:rPr lang="en-US" dirty="0" smtClean="0"/>
              <a:t>Idaho</a:t>
            </a:r>
          </a:p>
          <a:p>
            <a:r>
              <a:rPr lang="en-US" dirty="0" smtClean="0"/>
              <a:t>Illinois</a:t>
            </a:r>
          </a:p>
          <a:p>
            <a:r>
              <a:rPr lang="en-US" dirty="0" smtClean="0"/>
              <a:t>Indiana</a:t>
            </a:r>
          </a:p>
          <a:p>
            <a:r>
              <a:rPr lang="en-US" dirty="0" smtClean="0"/>
              <a:t>Kentucky</a:t>
            </a:r>
            <a:br>
              <a:rPr lang="en-US" dirty="0" smtClean="0"/>
            </a:br>
            <a:r>
              <a:rPr lang="en-US" dirty="0" smtClean="0"/>
              <a:t>Louisiana</a:t>
            </a:r>
          </a:p>
          <a:p>
            <a:r>
              <a:rPr lang="en-US" dirty="0" smtClean="0"/>
              <a:t>Maine</a:t>
            </a:r>
            <a:br>
              <a:rPr lang="en-US" dirty="0" smtClean="0"/>
            </a:br>
            <a:r>
              <a:rPr lang="en-US" dirty="0" smtClean="0"/>
              <a:t>Maryland</a:t>
            </a:r>
          </a:p>
          <a:p>
            <a:r>
              <a:rPr lang="en-US" dirty="0" smtClean="0"/>
              <a:t>Massachusetts</a:t>
            </a:r>
          </a:p>
          <a:p>
            <a:r>
              <a:rPr lang="en-US" dirty="0" smtClean="0"/>
              <a:t>Minnesota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239000" y="1828800"/>
            <a:ext cx="1600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Missouri</a:t>
            </a:r>
          </a:p>
          <a:p>
            <a:pPr algn="r"/>
            <a:r>
              <a:rPr lang="en-US" dirty="0" smtClean="0"/>
              <a:t>Nevada</a:t>
            </a:r>
          </a:p>
          <a:p>
            <a:pPr algn="r"/>
            <a:r>
              <a:rPr lang="en-US" dirty="0" smtClean="0"/>
              <a:t>New Mexico</a:t>
            </a:r>
            <a:br>
              <a:rPr lang="en-US" dirty="0" smtClean="0"/>
            </a:br>
            <a:r>
              <a:rPr lang="en-US" dirty="0" smtClean="0"/>
              <a:t>Ohio</a:t>
            </a:r>
          </a:p>
          <a:p>
            <a:pPr algn="r"/>
            <a:r>
              <a:rPr lang="en-US" dirty="0" smtClean="0"/>
              <a:t>Oklahoma</a:t>
            </a:r>
          </a:p>
          <a:p>
            <a:pPr algn="r"/>
            <a:r>
              <a:rPr lang="en-US" dirty="0" smtClean="0"/>
              <a:t>Oregon</a:t>
            </a:r>
          </a:p>
          <a:p>
            <a:pPr algn="r"/>
            <a:r>
              <a:rPr lang="en-US" dirty="0" smtClean="0"/>
              <a:t>Pennsylvania</a:t>
            </a:r>
          </a:p>
          <a:p>
            <a:pPr algn="r"/>
            <a:r>
              <a:rPr lang="en-US" dirty="0" smtClean="0"/>
              <a:t>Rhode Island</a:t>
            </a:r>
          </a:p>
          <a:p>
            <a:pPr algn="r"/>
            <a:r>
              <a:rPr lang="en-US" dirty="0" smtClean="0"/>
              <a:t>South Dakota</a:t>
            </a:r>
          </a:p>
          <a:p>
            <a:pPr algn="r"/>
            <a:r>
              <a:rPr lang="en-US" dirty="0" smtClean="0"/>
              <a:t>Tennessee</a:t>
            </a:r>
          </a:p>
          <a:p>
            <a:pPr algn="r"/>
            <a:r>
              <a:rPr lang="en-US" dirty="0" smtClean="0"/>
              <a:t>Texas</a:t>
            </a:r>
          </a:p>
          <a:p>
            <a:pPr algn="r"/>
            <a:r>
              <a:rPr lang="en-US" dirty="0" smtClean="0"/>
              <a:t>Utah</a:t>
            </a:r>
          </a:p>
          <a:p>
            <a:pPr algn="r"/>
            <a:r>
              <a:rPr lang="en-US" dirty="0" smtClean="0"/>
              <a:t>Vermont</a:t>
            </a:r>
          </a:p>
          <a:p>
            <a:pPr algn="r"/>
            <a:r>
              <a:rPr lang="en-US" dirty="0" smtClean="0"/>
              <a:t>West Virginia</a:t>
            </a:r>
          </a:p>
          <a:p>
            <a:endParaRPr lang="en-US" dirty="0"/>
          </a:p>
        </p:txBody>
      </p:sp>
      <p:pic>
        <p:nvPicPr>
          <p:cNvPr id="7" name="Picture 6" descr="Alliance Log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101008" y="59636"/>
            <a:ext cx="2511440" cy="160546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24200" y="16764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29 Member States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91491"/>
          </a:xfrm>
        </p:spPr>
        <p:txBody>
          <a:bodyPr>
            <a:normAutofit/>
          </a:bodyPr>
          <a:lstStyle/>
          <a:p>
            <a:r>
              <a:rPr lang="en-US" sz="4000" b="1" cap="small" dirty="0" smtClean="0">
                <a:solidFill>
                  <a:schemeClr val="bg1"/>
                </a:solidFill>
              </a:rPr>
              <a:t>The </a:t>
            </a:r>
            <a:r>
              <a:rPr lang="en-US" sz="4000" b="1" cap="small" dirty="0" smtClean="0">
                <a:solidFill>
                  <a:schemeClr val="bg1"/>
                </a:solidFill>
              </a:rPr>
              <a:t>Completion Innovation </a:t>
            </a:r>
            <a:r>
              <a:rPr lang="en-US" sz="4000" b="1" cap="small" dirty="0" smtClean="0">
                <a:solidFill>
                  <a:schemeClr val="bg1"/>
                </a:solidFill>
              </a:rPr>
              <a:t>Challenge</a:t>
            </a:r>
            <a:endParaRPr lang="en-US" sz="4000" b="1" cap="small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0874"/>
            <a:ext cx="7620000" cy="4839854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$1 million national grant competition open to all 50 states</a:t>
            </a:r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pPr>
              <a:buNone/>
            </a:pPr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33</a:t>
            </a:r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 states entered contest, 10 states selected</a:t>
            </a:r>
          </a:p>
          <a:p>
            <a:pPr>
              <a:buNone/>
            </a:pPr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Winners </a:t>
            </a:r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receive 18-month grant  to implement innovative, high-impact completion initiatives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91491"/>
          </a:xfrm>
        </p:spPr>
        <p:txBody>
          <a:bodyPr>
            <a:normAutofit/>
          </a:bodyPr>
          <a:lstStyle/>
          <a:p>
            <a:r>
              <a:rPr lang="en-US" sz="4000" b="1" cap="small" dirty="0" smtClean="0">
                <a:solidFill>
                  <a:schemeClr val="bg1"/>
                </a:solidFill>
              </a:rPr>
              <a:t>Core Completion strategy </a:t>
            </a:r>
            <a:r>
              <a:rPr lang="en-US" sz="4000" b="1" cap="small" dirty="0" smtClean="0">
                <a:solidFill>
                  <a:schemeClr val="bg1"/>
                </a:solidFill>
              </a:rPr>
              <a:t>Themes</a:t>
            </a:r>
            <a:endParaRPr lang="en-US" sz="4000" b="1" cap="small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440874"/>
            <a:ext cx="7452426" cy="483985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b="1" dirty="0" smtClean="0">
                <a:solidFill>
                  <a:schemeClr val="bg1"/>
                </a:solidFill>
                <a:latin typeface="+mj-lt"/>
              </a:rPr>
              <a:t>Time</a:t>
            </a:r>
            <a:endParaRPr lang="en-US" b="1" dirty="0" smtClean="0">
              <a:solidFill>
                <a:schemeClr val="bg1"/>
              </a:solidFill>
              <a:latin typeface="+mj-lt"/>
            </a:endParaRPr>
          </a:p>
          <a:p>
            <a:pPr marL="514350" indent="-514350">
              <a:buFont typeface="+mj-lt"/>
              <a:buAutoNum type="arabicParenR"/>
            </a:pPr>
            <a:endParaRPr lang="en-US" b="1" dirty="0" smtClean="0">
              <a:solidFill>
                <a:schemeClr val="bg1"/>
              </a:solidFill>
              <a:latin typeface="+mj-lt"/>
            </a:endParaRPr>
          </a:p>
          <a:p>
            <a:pPr marL="514350" indent="-514350">
              <a:buFont typeface="+mj-lt"/>
              <a:buAutoNum type="arabicParenR"/>
            </a:pPr>
            <a:r>
              <a:rPr lang="en-US" b="1" dirty="0" smtClean="0">
                <a:solidFill>
                  <a:schemeClr val="bg1"/>
                </a:solidFill>
                <a:latin typeface="+mj-lt"/>
              </a:rPr>
              <a:t>Choice</a:t>
            </a:r>
            <a:endParaRPr lang="en-US" b="1" dirty="0" smtClean="0">
              <a:solidFill>
                <a:schemeClr val="bg1"/>
              </a:solidFill>
              <a:latin typeface="+mj-lt"/>
            </a:endParaRPr>
          </a:p>
          <a:p>
            <a:pPr marL="514350" indent="-514350">
              <a:buFont typeface="+mj-lt"/>
              <a:buAutoNum type="arabicParenR"/>
            </a:pPr>
            <a:endParaRPr lang="en-US" b="1" dirty="0" smtClean="0">
              <a:solidFill>
                <a:schemeClr val="bg1"/>
              </a:solidFill>
              <a:latin typeface="+mj-lt"/>
            </a:endParaRPr>
          </a:p>
          <a:p>
            <a:pPr marL="514350" indent="-514350">
              <a:buFont typeface="+mj-lt"/>
              <a:buAutoNum type="arabicParenR"/>
            </a:pPr>
            <a:r>
              <a:rPr lang="en-US" b="1" dirty="0" smtClean="0">
                <a:solidFill>
                  <a:schemeClr val="bg1"/>
                </a:solidFill>
                <a:latin typeface="+mj-lt"/>
              </a:rPr>
              <a:t>Structure</a:t>
            </a:r>
            <a:endParaRPr lang="en-US" b="1" dirty="0" smtClean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91491"/>
          </a:xfrm>
        </p:spPr>
        <p:txBody>
          <a:bodyPr>
            <a:normAutofit/>
          </a:bodyPr>
          <a:lstStyle/>
          <a:p>
            <a:r>
              <a:rPr lang="en-US" sz="4000" b="1" cap="small" dirty="0" smtClean="0">
                <a:solidFill>
                  <a:schemeClr val="bg1"/>
                </a:solidFill>
              </a:rPr>
              <a:t>Smarter Choices, Faster Completion</a:t>
            </a:r>
            <a:endParaRPr lang="en-US" sz="4000" b="1" cap="small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0874"/>
            <a:ext cx="8366826" cy="48398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KEY STRATEGIES: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Remediation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Redesign</a:t>
            </a:r>
            <a:endParaRPr lang="en-US" sz="2800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2800" dirty="0" smtClean="0">
                <a:solidFill>
                  <a:schemeClr val="bg1"/>
                </a:solidFill>
                <a:latin typeface="+mj-lt"/>
              </a:rPr>
              <a:t>Structured Student Support</a:t>
            </a:r>
            <a:endParaRPr lang="en-US" sz="2800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2800" dirty="0" smtClean="0">
                <a:solidFill>
                  <a:schemeClr val="bg1"/>
                </a:solidFill>
                <a:latin typeface="+mj-lt"/>
              </a:rPr>
              <a:t>State Policies, Metrics &amp; Incentives</a:t>
            </a:r>
          </a:p>
          <a:p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pPr>
              <a:buNone/>
            </a:pPr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IMPLEMENTATION PARTNERS: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+mj-lt"/>
              </a:rPr>
              <a:t>Ivy Tech Community College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+mj-lt"/>
              </a:rPr>
              <a:t>Indiana University (Regional Campuses)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+mj-lt"/>
              </a:rPr>
              <a:t>Commission for Higher Education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91491"/>
          </a:xfrm>
        </p:spPr>
        <p:txBody>
          <a:bodyPr>
            <a:normAutofit/>
          </a:bodyPr>
          <a:lstStyle/>
          <a:p>
            <a:r>
              <a:rPr lang="en-US" sz="4000" b="1" cap="small" dirty="0" smtClean="0">
                <a:solidFill>
                  <a:schemeClr val="bg1"/>
                </a:solidFill>
              </a:rPr>
              <a:t>Redesigning Remediation</a:t>
            </a:r>
            <a:endParaRPr lang="en-US" sz="4000" b="1" cap="small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0874"/>
            <a:ext cx="8366826" cy="511232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CHALLENGE:</a:t>
            </a:r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2800" dirty="0" smtClean="0">
                <a:solidFill>
                  <a:schemeClr val="bg1"/>
                </a:solidFill>
                <a:latin typeface="+mj-lt"/>
              </a:rPr>
              <a:t>More than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two-thirds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of Indiana’s community college students require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remediation</a:t>
            </a:r>
            <a:endParaRPr lang="en-US" sz="2800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2800" dirty="0" smtClean="0">
                <a:solidFill>
                  <a:schemeClr val="bg1"/>
                </a:solidFill>
                <a:latin typeface="+mj-lt"/>
              </a:rPr>
              <a:t>Fewer than 25% of students placed in remedial courses ever earn a degree</a:t>
            </a:r>
          </a:p>
          <a:p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pPr>
              <a:buNone/>
            </a:pPr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OPPORTUNITY: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Targeted </a:t>
            </a:r>
            <a:r>
              <a:rPr lang="en-US" sz="2800" dirty="0" smtClean="0">
                <a:solidFill>
                  <a:schemeClr val="bg1"/>
                </a:solidFill>
              </a:rPr>
              <a:t>identification of student </a:t>
            </a:r>
            <a:r>
              <a:rPr lang="en-US" sz="2800" dirty="0" smtClean="0">
                <a:solidFill>
                  <a:schemeClr val="bg1"/>
                </a:solidFill>
              </a:rPr>
              <a:t>need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+mj-lt"/>
              </a:rPr>
              <a:t>Tiered Interventions: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400" dirty="0" smtClean="0">
                <a:solidFill>
                  <a:schemeClr val="bg1"/>
                </a:solidFill>
                <a:latin typeface="+mj-lt"/>
              </a:rPr>
              <a:t>Co-Requisite </a:t>
            </a:r>
            <a:r>
              <a:rPr lang="en-US" sz="2400" dirty="0" smtClean="0">
                <a:solidFill>
                  <a:schemeClr val="bg1"/>
                </a:solidFill>
              </a:rPr>
              <a:t>Component</a:t>
            </a:r>
            <a:endParaRPr lang="en-US" sz="2400" dirty="0" smtClean="0">
              <a:solidFill>
                <a:schemeClr val="bg1"/>
              </a:solidFill>
              <a:latin typeface="+mj-lt"/>
            </a:endParaRPr>
          </a:p>
          <a:p>
            <a:pPr marL="914400" lvl="1" indent="-457200">
              <a:buFont typeface="+mj-lt"/>
              <a:buAutoNum type="arabicParenR"/>
            </a:pPr>
            <a:r>
              <a:rPr lang="en-US" sz="2400" dirty="0" smtClean="0">
                <a:solidFill>
                  <a:schemeClr val="bg1"/>
                </a:solidFill>
                <a:latin typeface="+mj-lt"/>
              </a:rPr>
              <a:t>Modular/Emporium Component</a:t>
            </a:r>
          </a:p>
          <a:p>
            <a:pPr lvl="1"/>
            <a:endParaRPr lang="en-US" sz="2400" dirty="0" smtClean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91491"/>
          </a:xfrm>
        </p:spPr>
        <p:txBody>
          <a:bodyPr>
            <a:normAutofit/>
          </a:bodyPr>
          <a:lstStyle/>
          <a:p>
            <a:r>
              <a:rPr lang="en-US" sz="4000" b="1" cap="small" dirty="0" smtClean="0">
                <a:solidFill>
                  <a:schemeClr val="bg1"/>
                </a:solidFill>
              </a:rPr>
              <a:t>Structured Student Support</a:t>
            </a:r>
            <a:endParaRPr lang="en-US" sz="4000" b="1" cap="small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61362"/>
            <a:ext cx="8366826" cy="48398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CHALLENGE:</a:t>
            </a:r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2800" dirty="0" smtClean="0">
                <a:solidFill>
                  <a:schemeClr val="bg1"/>
                </a:solidFill>
                <a:latin typeface="+mj-lt"/>
              </a:rPr>
              <a:t>Less than a third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of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college freshman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graduate within four years (29.5%) 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+mj-lt"/>
              </a:rPr>
              <a:t>J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ust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over half graduate within six </a:t>
            </a:r>
            <a:r>
              <a:rPr lang="en-US" sz="2800" dirty="0" smtClean="0">
                <a:solidFill>
                  <a:schemeClr val="bg1"/>
                </a:solidFill>
                <a:latin typeface="+mj-lt"/>
              </a:rPr>
              <a:t>years (52.6%)</a:t>
            </a:r>
          </a:p>
          <a:p>
            <a:pPr>
              <a:buNone/>
            </a:pPr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pPr>
              <a:buNone/>
            </a:pPr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OPPORTUNITY: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+mj-lt"/>
              </a:rPr>
              <a:t>“Smart Choices” degree maps and advising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+mj-lt"/>
              </a:rPr>
              <a:t>Block scheduling (including summer coursework)</a:t>
            </a:r>
            <a:endParaRPr lang="en-US" sz="2400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2800" dirty="0" smtClean="0">
                <a:solidFill>
                  <a:schemeClr val="bg1"/>
                </a:solidFill>
              </a:rPr>
              <a:t>Cohort-based enrollment opportunities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91491"/>
          </a:xfrm>
        </p:spPr>
        <p:txBody>
          <a:bodyPr>
            <a:normAutofit/>
          </a:bodyPr>
          <a:lstStyle/>
          <a:p>
            <a:r>
              <a:rPr lang="en-US" sz="4000" b="1" cap="small" dirty="0" smtClean="0">
                <a:solidFill>
                  <a:schemeClr val="bg1"/>
                </a:solidFill>
              </a:rPr>
              <a:t>State Policy Priorities</a:t>
            </a:r>
            <a:endParaRPr lang="en-US" sz="4000" b="1" cap="small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61362"/>
            <a:ext cx="8366826" cy="4839854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Clear </a:t>
            </a:r>
            <a:r>
              <a:rPr lang="en-US" sz="2800" b="1" dirty="0" smtClean="0">
                <a:solidFill>
                  <a:schemeClr val="bg1"/>
                </a:solidFill>
              </a:rPr>
              <a:t>Completion </a:t>
            </a:r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Targets</a:t>
            </a:r>
          </a:p>
          <a:p>
            <a:pPr lvl="1"/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Type:</a:t>
            </a:r>
            <a:r>
              <a:rPr lang="en-US" sz="2400" dirty="0" smtClean="0">
                <a:solidFill>
                  <a:schemeClr val="bg1"/>
                </a:solidFill>
                <a:latin typeface="+mj-lt"/>
              </a:rPr>
              <a:t> Degrees and Certificates</a:t>
            </a:r>
          </a:p>
          <a:p>
            <a:pPr lvl="1"/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Level:</a:t>
            </a:r>
            <a:r>
              <a:rPr lang="en-US" sz="2400" dirty="0" smtClean="0">
                <a:solidFill>
                  <a:schemeClr val="bg1"/>
                </a:solidFill>
                <a:latin typeface="+mj-lt"/>
              </a:rPr>
              <a:t> State, Institution, Campus</a:t>
            </a:r>
          </a:p>
          <a:p>
            <a:pPr lvl="1"/>
            <a:endParaRPr lang="en-US" sz="2400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Performance </a:t>
            </a:r>
            <a:r>
              <a:rPr lang="en-US" sz="2800" b="1" dirty="0" smtClean="0">
                <a:solidFill>
                  <a:schemeClr val="bg1"/>
                </a:solidFill>
                <a:latin typeface="+mj-lt"/>
              </a:rPr>
              <a:t>Funding Formula Refinements</a:t>
            </a:r>
          </a:p>
          <a:p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New Strategic Plan: Reaching Higher 2.0</a:t>
            </a:r>
            <a:endParaRPr lang="en-US" sz="2800" b="1" dirty="0" smtClean="0">
              <a:solidFill>
                <a:schemeClr val="bg1"/>
              </a:solidFill>
            </a:endParaRPr>
          </a:p>
          <a:p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pPr lvl="1">
              <a:buNone/>
            </a:pPr>
            <a:endParaRPr lang="en-US" sz="2400" dirty="0" smtClean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261</Words>
  <Application>Microsoft Office PowerPoint</Application>
  <PresentationFormat>On-screen Show (4:3)</PresentationFormat>
  <Paragraphs>103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Smarter Choices, Faster Completion:  Indiana’s Complete College America Grant Initiative</vt:lpstr>
      <vt:lpstr>Slide 2</vt:lpstr>
      <vt:lpstr>Slide 3</vt:lpstr>
      <vt:lpstr>The Completion Innovation Challenge</vt:lpstr>
      <vt:lpstr>Core Completion strategy Themes</vt:lpstr>
      <vt:lpstr>Smarter Choices, Faster Completion</vt:lpstr>
      <vt:lpstr>Redesigning Remediation</vt:lpstr>
      <vt:lpstr>Structured Student Support</vt:lpstr>
      <vt:lpstr>State Policy Priorities</vt:lpstr>
      <vt:lpstr>NEXT STEPS 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Smarter Choices, Faster Completion: Indiana’s Innovation Challenge</dc:title>
  <dc:creator>tatumm</dc:creator>
  <cp:lastModifiedBy>jasonb</cp:lastModifiedBy>
  <cp:revision>28</cp:revision>
  <dcterms:created xsi:type="dcterms:W3CDTF">2011-08-10T20:41:23Z</dcterms:created>
  <dcterms:modified xsi:type="dcterms:W3CDTF">2011-08-11T16:17:36Z</dcterms:modified>
</cp:coreProperties>
</file>