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2" r:id="rId2"/>
    <p:sldId id="448" r:id="rId3"/>
    <p:sldId id="450" r:id="rId4"/>
    <p:sldId id="456" r:id="rId5"/>
    <p:sldId id="446" r:id="rId6"/>
    <p:sldId id="459" r:id="rId7"/>
    <p:sldId id="451" r:id="rId8"/>
    <p:sldId id="452" r:id="rId9"/>
    <p:sldId id="453" r:id="rId10"/>
    <p:sldId id="449" r:id="rId11"/>
    <p:sldId id="457" r:id="rId12"/>
    <p:sldId id="454" r:id="rId13"/>
    <p:sldId id="445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00"/>
    <a:srgbClr val="A6792B"/>
    <a:srgbClr val="B28F01"/>
    <a:srgbClr val="C89004"/>
    <a:srgbClr val="C28A2F"/>
    <a:srgbClr val="B56B1E"/>
    <a:srgbClr val="EBEB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86741" autoAdjust="0"/>
  </p:normalViewPr>
  <p:slideViewPr>
    <p:cSldViewPr snapToGrid="0" snapToObjects="1" showGuides="1">
      <p:cViewPr varScale="1">
        <p:scale>
          <a:sx n="60" d="100"/>
          <a:sy n="60" d="100"/>
        </p:scale>
        <p:origin x="-510" y="-90"/>
      </p:cViewPr>
      <p:guideLst>
        <p:guide orient="horz" pos="857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824" y="-112"/>
      </p:cViewPr>
      <p:guideLst>
        <p:guide orient="horz" pos="5445"/>
        <p:guide pos="436"/>
        <p:guide pos="401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413" cy="464820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7" y="2"/>
            <a:ext cx="3037413" cy="464820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7D71942B-F4B7-4630-BCDE-60E9C37C1470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9"/>
            <a:ext cx="3037413" cy="464820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7" y="8829979"/>
            <a:ext cx="3037413" cy="464820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33B96500-BCEA-464A-B951-4D8F06A1A0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289" tIns="46144" rIns="92289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2289" tIns="46144" rIns="92289" bIns="46144" rtlCol="0"/>
          <a:lstStyle>
            <a:lvl1pPr algn="r">
              <a:defRPr sz="1200"/>
            </a:lvl1pPr>
          </a:lstStyle>
          <a:p>
            <a:fld id="{8ACDEA11-09D8-0047-934D-466D1C0949CB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81038"/>
            <a:ext cx="46497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9" tIns="46144" rIns="92289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23" y="4399652"/>
            <a:ext cx="5655380" cy="4199519"/>
          </a:xfrm>
          <a:prstGeom prst="rect">
            <a:avLst/>
          </a:prstGeom>
        </p:spPr>
        <p:txBody>
          <a:bodyPr vert="horz" lIns="92289" tIns="46144" rIns="92289" bIns="46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9" tIns="46144" rIns="92289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289" tIns="46144" rIns="92289" bIns="46144" rtlCol="0" anchor="b"/>
          <a:lstStyle>
            <a:lvl1pPr algn="r">
              <a:defRPr sz="1200">
                <a:latin typeface="+mn-lt"/>
                <a:cs typeface="Arial"/>
              </a:defRPr>
            </a:lvl1pPr>
          </a:lstStyle>
          <a:p>
            <a:fld id="{34B780C4-158C-C449-9AF8-18C4920457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Arial"/>
      </a:defRPr>
    </a:lvl1pPr>
    <a:lvl2pPr marL="4572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Arial"/>
      </a:defRPr>
    </a:lvl2pPr>
    <a:lvl3pPr marL="9144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Arial"/>
      </a:defRPr>
    </a:lvl3pPr>
    <a:lvl4pPr marL="13716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Arial"/>
      </a:defRPr>
    </a:lvl4pPr>
    <a:lvl5pPr marL="18288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61988"/>
            <a:ext cx="4692650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3ACB1F-2DB1-4B06-9D93-BF89D2AD4CA9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0" name="Notes Placeholder 4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61988"/>
            <a:ext cx="4692650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3ACB1F-2DB1-4B06-9D93-BF89D2AD4CA9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0" name="Notes Placeholder 4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A7A95-6ADA-2243-AF8B-28852FC083D9}" type="datetimeFigureOut">
              <a:rPr lang="en-US" smtClean="0"/>
              <a:pPr/>
              <a:t>9/16/2010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4AF10-C6E0-DA4A-97C1-471FAAEE2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fld id="{7FCC944A-832F-A446-83ED-6786DCF0AB4D}" type="datetime1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fld id="{4251A6D1-54B9-AA4C-9DB1-6CFF01C87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al Background white3NoRoad.jp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14" name="Picture 10" descr="PU_sigK132C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71463" y="206375"/>
            <a:ext cx="1528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 userDrawn="1"/>
        </p:nvSpPr>
        <p:spPr bwMode="auto">
          <a:xfrm>
            <a:off x="2400300" y="419100"/>
            <a:ext cx="6296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Arial"/>
                <a:ea typeface="Arial" pitchFamily="-109" charset="0"/>
                <a:cs typeface="Arial"/>
              </a:rPr>
              <a:t>2011-13</a:t>
            </a:r>
            <a:r>
              <a:rPr lang="en-US" sz="1600" baseline="0" dirty="0" smtClean="0">
                <a:latin typeface="Arial"/>
                <a:ea typeface="Arial" pitchFamily="-109" charset="0"/>
                <a:cs typeface="Arial"/>
              </a:rPr>
              <a:t> Legislative Request </a:t>
            </a:r>
            <a:r>
              <a:rPr lang="en-US" sz="1600" kern="1200" dirty="0" smtClean="0">
                <a:solidFill>
                  <a:srgbClr val="CC9933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600" dirty="0" smtClean="0">
                <a:latin typeface="Arial"/>
                <a:ea typeface="Arial" pitchFamily="-109" charset="0"/>
                <a:cs typeface="Arial"/>
              </a:rPr>
              <a:t> DATE</a:t>
            </a:r>
            <a:endParaRPr lang="en-US" sz="1600" dirty="0">
              <a:latin typeface="Arial"/>
              <a:ea typeface="Arial" pitchFamily="-109" charset="0"/>
              <a:cs typeface="Arial"/>
            </a:endParaRPr>
          </a:p>
        </p:txBody>
      </p:sp>
      <p:sp>
        <p:nvSpPr>
          <p:cNvPr id="16" name="Rectangle 21"/>
          <p:cNvSpPr>
            <a:spLocks noChangeArrowheads="1"/>
          </p:cNvSpPr>
          <p:nvPr userDrawn="1"/>
        </p:nvSpPr>
        <p:spPr bwMode="auto">
          <a:xfrm>
            <a:off x="0" y="1058863"/>
            <a:ext cx="9144000" cy="60801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3176" y="0"/>
            <a:ext cx="9140822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22" name="Picture 21" descr="PU_sigK132REV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6557" y="6180138"/>
            <a:ext cx="1622181" cy="514350"/>
          </a:xfrm>
          <a:prstGeom prst="rect">
            <a:avLst/>
          </a:prstGeom>
          <a:noFill/>
        </p:spPr>
      </p:pic>
      <p:pic>
        <p:nvPicPr>
          <p:cNvPr id="23" name="Picture 6" descr="HeaderBar.jpg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176" y="224256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3174" y="0"/>
            <a:ext cx="9144002" cy="4191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75" y="-11114"/>
            <a:ext cx="9144000" cy="6858001"/>
            <a:chOff x="3175" y="-11114"/>
            <a:chExt cx="9144000" cy="6858001"/>
          </a:xfrm>
        </p:grpSpPr>
        <p:pic>
          <p:nvPicPr>
            <p:cNvPr id="2050" name="Picture 5" descr="T4Title0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175" y="-11114"/>
              <a:ext cx="9144000" cy="685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Rectangle 3"/>
            <p:cNvSpPr>
              <a:spLocks noChangeArrowheads="1"/>
            </p:cNvSpPr>
            <p:nvPr/>
          </p:nvSpPr>
          <p:spPr bwMode="auto">
            <a:xfrm>
              <a:off x="3175" y="5922962"/>
              <a:ext cx="9139238" cy="9239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11114"/>
            <a:ext cx="9144000" cy="21463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454150"/>
            <a:ext cx="9144000" cy="460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6000">
                <a:schemeClr val="tx1">
                  <a:lumMod val="65000"/>
                  <a:lumOff val="35000"/>
                </a:schemeClr>
              </a:gs>
              <a:gs pos="74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Arial" pitchFamily="-109" charset="0"/>
              <a:cs typeface="Arial" pitchFamily="-109" charset="0"/>
            </a:endParaRPr>
          </a:p>
        </p:txBody>
      </p:sp>
      <p:sp>
        <p:nvSpPr>
          <p:cNvPr id="2054" name="Rectangle 9"/>
          <p:cNvSpPr txBox="1">
            <a:spLocks noChangeArrowheads="1"/>
          </p:cNvSpPr>
          <p:nvPr/>
        </p:nvSpPr>
        <p:spPr bwMode="auto">
          <a:xfrm>
            <a:off x="0" y="1519238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September 10, 2010 </a:t>
            </a:r>
            <a:r>
              <a:rPr lang="en-US" dirty="0" smtClean="0">
                <a:solidFill>
                  <a:srgbClr val="CC9900"/>
                </a:solidFill>
                <a:latin typeface="Arial"/>
                <a:cs typeface="Arial"/>
              </a:rPr>
              <a:t>•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President France A. C</a:t>
            </a:r>
            <a:r>
              <a:rPr lang="en-US" dirty="0" smtClean="0">
                <a:solidFill>
                  <a:schemeClr val="bg1"/>
                </a:solidFill>
              </a:rPr>
              <a:t>órdova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55" name="Rectangle 9"/>
          <p:cNvSpPr txBox="1">
            <a:spLocks noChangeArrowheads="1"/>
          </p:cNvSpPr>
          <p:nvPr/>
        </p:nvSpPr>
        <p:spPr bwMode="auto">
          <a:xfrm>
            <a:off x="-1588" y="636588"/>
            <a:ext cx="9144001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CC9933"/>
                </a:solidFill>
                <a:latin typeface="Times"/>
                <a:cs typeface="Times"/>
              </a:rPr>
              <a:t>Indiana Commission for Higher Education</a:t>
            </a:r>
            <a:endParaRPr lang="en-US" sz="3600" dirty="0">
              <a:solidFill>
                <a:srgbClr val="CC9933"/>
              </a:solidFill>
              <a:latin typeface="Times"/>
              <a:cs typeface="Times"/>
            </a:endParaRPr>
          </a:p>
        </p:txBody>
      </p:sp>
      <p:pic>
        <p:nvPicPr>
          <p:cNvPr id="13" name="Picture 12" descr="PU_sigK132REV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03" y="121443"/>
            <a:ext cx="1870770" cy="594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75" y="5922962"/>
            <a:ext cx="9139238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143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2011-2013 Legislative Request Base Adjustments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6454" y="1291165"/>
          <a:ext cx="8307917" cy="53035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30500"/>
                <a:gridCol w="1882357"/>
                <a:gridCol w="1952040"/>
                <a:gridCol w="1743020"/>
              </a:tblGrid>
              <a:tr h="5590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 ADJUSTMENT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WEST</a:t>
                      </a:r>
                      <a:r>
                        <a:rPr lang="en-US" baseline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LAFAYETTE</a:t>
                      </a:r>
                      <a:endParaRPr lang="en-US" sz="800" b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REGIONAL CAMPUSES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Research Support Adjustment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$11,136,221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$11,136,221</a:t>
                      </a:r>
                    </a:p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5590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Successfully Completed Credit Hours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$6,301,900</a:t>
                      </a:r>
                    </a:p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$6,301,900</a:t>
                      </a:r>
                    </a:p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5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Successfully Completed Credit Hours for Dual Credit Students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$116,875</a:t>
                      </a:r>
                      <a:endParaRPr lang="en-US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$645,150</a:t>
                      </a:r>
                      <a:endParaRPr lang="en-US" b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$762,025</a:t>
                      </a:r>
                      <a:endParaRPr lang="en-US" b="1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3194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Degree Change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$5,000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$1,240,000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$1,235,000</a:t>
                      </a:r>
                      <a:endParaRPr lang="en-US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 to Degree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$388,937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$28,628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$360,309</a:t>
                      </a:r>
                      <a:endParaRPr lang="en-US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5590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Low-Income Degree Completion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$452,500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$295,000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$747,500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3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$12,089,533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$8,453,422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$20,542,955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319434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31943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Debt Service*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$1,862,945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$8,600,441</a:t>
                      </a:r>
                      <a:endParaRPr lang="en-US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$10,463,386</a:t>
                      </a:r>
                      <a:endParaRPr lang="en-US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454" y="6569888"/>
            <a:ext cx="1052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  <a:latin typeface="Arial"/>
                <a:cs typeface="Arial"/>
              </a:rPr>
              <a:t>*Cumulative</a:t>
            </a:r>
            <a:endParaRPr lang="en-US" sz="1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" y="5922962"/>
            <a:ext cx="9139238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143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2011-2013 Capital Request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" y="1227667"/>
          <a:ext cx="8731250" cy="5440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3083"/>
                <a:gridCol w="1238250"/>
                <a:gridCol w="1291167"/>
                <a:gridCol w="1312333"/>
                <a:gridCol w="1312334"/>
                <a:gridCol w="1344083"/>
              </a:tblGrid>
              <a:tr h="54793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 ADJUSTMENT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PRIORITY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endParaRPr lang="en-US" sz="1500" b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BONDING REQUEST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NON-STATE FUNDING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0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Repair</a:t>
                      </a:r>
                      <a:r>
                        <a:rPr lang="en-US" sz="15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&amp; Rehabilitation (R&amp;R)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$48,412,189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$48,412,189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68662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Special R&amp;R – </a:t>
                      </a:r>
                      <a:b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Fort Wayne</a:t>
                      </a:r>
                    </a:p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(Helmke Library Renovation)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Four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$13,500,000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$13,500,000</a:t>
                      </a:r>
                    </a:p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62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Special</a:t>
                      </a:r>
                      <a:r>
                        <a:rPr lang="en-US" sz="15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R&amp;R – </a:t>
                      </a:r>
                      <a:br>
                        <a:rPr lang="en-US" sz="15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5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North Central</a:t>
                      </a:r>
                    </a:p>
                    <a:p>
                      <a:r>
                        <a:rPr lang="en-US" sz="15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(Chiller Power Plant)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Five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$3,500,000</a:t>
                      </a:r>
                      <a:endParaRPr lang="en-US" sz="15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$3,500,000</a:t>
                      </a:r>
                      <a:endParaRPr lang="en-US" sz="1500" b="1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15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39780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Construction – WL</a:t>
                      </a:r>
                      <a:endParaRPr lang="en-US" sz="1500" baseline="0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en-US" sz="15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(Agricultural and Life Sciences Building)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One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$38,000,000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$20,000,000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$58,000,000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0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Construction – Calumet</a:t>
                      </a:r>
                    </a:p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(Emerging Technologies</a:t>
                      </a:r>
                      <a:r>
                        <a:rPr lang="en-US" sz="15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Building)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Two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$27,600,000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$27,600,000</a:t>
                      </a:r>
                    </a:p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39780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Construction – North Central</a:t>
                      </a:r>
                    </a:p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(Science Building)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Three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$33,400,000</a:t>
                      </a:r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$33,400,000</a:t>
                      </a:r>
                    </a:p>
                    <a:p>
                      <a:pPr algn="ctr"/>
                      <a:endParaRPr lang="en-US" sz="15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826222" y="399899"/>
            <a:ext cx="7780337" cy="5284787"/>
            <a:chOff x="805" y="651"/>
            <a:chExt cx="4955" cy="3366"/>
          </a:xfrm>
        </p:grpSpPr>
        <p:pic>
          <p:nvPicPr>
            <p:cNvPr id="8" name="Picture 17" descr="fortwaynecollag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806" y="2451"/>
              <a:ext cx="495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8" descr="NorthCentcollag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06" y="3366"/>
              <a:ext cx="4954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Calumetcollag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06" y="1563"/>
              <a:ext cx="495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0" descr="Westlafcollage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05" y="651"/>
              <a:ext cx="4955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827792" y="2780094"/>
            <a:ext cx="4545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Purdue University Calumet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827792" y="4259644"/>
            <a:ext cx="5586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Indiana University-Purdue University Fort Wayne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827792" y="5701094"/>
            <a:ext cx="4545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Purdue University North Central</a:t>
            </a: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929392" y="3105531"/>
            <a:ext cx="7591425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929392" y="4585081"/>
            <a:ext cx="7591425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929392" y="6026531"/>
            <a:ext cx="7591425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7917" y="758147"/>
            <a:ext cx="8053916" cy="1168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6" descr="HeaderBar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76" y="224256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174" y="0"/>
            <a:ext cx="9144002" cy="4191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176" y="4191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Regional Campuses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4Title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5" y="-11114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11114"/>
            <a:ext cx="9144000" cy="21463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454150"/>
            <a:ext cx="9144000" cy="460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6000">
                <a:schemeClr val="tx1">
                  <a:lumMod val="65000"/>
                  <a:lumOff val="35000"/>
                </a:schemeClr>
              </a:gs>
              <a:gs pos="74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Arial" pitchFamily="-109" charset="0"/>
              <a:cs typeface="Arial" pitchFamily="-109" charset="0"/>
            </a:endParaRPr>
          </a:p>
        </p:txBody>
      </p:sp>
      <p:sp>
        <p:nvSpPr>
          <p:cNvPr id="2054" name="Rectangle 9"/>
          <p:cNvSpPr txBox="1">
            <a:spLocks noChangeArrowheads="1"/>
          </p:cNvSpPr>
          <p:nvPr/>
        </p:nvSpPr>
        <p:spPr bwMode="auto">
          <a:xfrm>
            <a:off x="0" y="1519238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September 10, 2010 </a:t>
            </a:r>
            <a:r>
              <a:rPr lang="en-US" dirty="0" smtClean="0">
                <a:solidFill>
                  <a:srgbClr val="CC9900"/>
                </a:solidFill>
                <a:latin typeface="Arial"/>
                <a:cs typeface="Arial"/>
              </a:rPr>
              <a:t>•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President France A. C</a:t>
            </a:r>
            <a:r>
              <a:rPr lang="en-US" dirty="0" smtClean="0">
                <a:solidFill>
                  <a:schemeClr val="bg1"/>
                </a:solidFill>
              </a:rPr>
              <a:t>órdova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55" name="Rectangle 9"/>
          <p:cNvSpPr txBox="1">
            <a:spLocks noChangeArrowheads="1"/>
          </p:cNvSpPr>
          <p:nvPr/>
        </p:nvSpPr>
        <p:spPr bwMode="auto">
          <a:xfrm>
            <a:off x="-1588" y="636588"/>
            <a:ext cx="9144001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CC9933"/>
                </a:solidFill>
                <a:latin typeface="Times"/>
                <a:cs typeface="Times"/>
              </a:rPr>
              <a:t>Indiana Commission for Higher Education</a:t>
            </a:r>
            <a:endParaRPr lang="en-US" sz="3600" dirty="0">
              <a:solidFill>
                <a:srgbClr val="CC9933"/>
              </a:solidFill>
              <a:latin typeface="Times"/>
              <a:cs typeface="Times"/>
            </a:endParaRP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175" y="5922962"/>
            <a:ext cx="9139238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" name="Picture 8" descr="PU_sigK132REV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03" y="121443"/>
            <a:ext cx="1870770" cy="594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175" y="0"/>
            <a:ext cx="9139238" cy="6846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174" y="0"/>
            <a:ext cx="9144002" cy="4191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87" y="43166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Purdue’s Strategic Plan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PatchBa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7" y="141655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37001" y="2518275"/>
            <a:ext cx="4573587" cy="1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bl" rotWithShape="0">
              <a:srgbClr val="808080">
                <a:alpha val="42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Launching Tomorrow’s Leaders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 </a:t>
            </a: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Discovery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with </a:t>
            </a: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Delivery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    Meeting Global Challenges</a:t>
            </a:r>
          </a:p>
        </p:txBody>
      </p:sp>
      <p:pic>
        <p:nvPicPr>
          <p:cNvPr id="9" name="Picture 8" descr="Strategic Plan Brochur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62523">
            <a:off x="950345" y="1645089"/>
            <a:ext cx="2770188" cy="3587750"/>
          </a:xfrm>
          <a:prstGeom prst="rect">
            <a:avLst/>
          </a:prstGeom>
          <a:noFill/>
          <a:ln w="9525">
            <a:solidFill>
              <a:schemeClr val="tx1">
                <a:alpha val="40000"/>
              </a:schemeClr>
            </a:solidFill>
            <a:miter lim="800000"/>
            <a:headEnd/>
            <a:tailEnd/>
          </a:ln>
          <a:effectLst>
            <a:outerShdw dist="38100" dir="8100000" algn="b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87" y="43166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Meeting Budget Challenges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7" descr="aer-centcampusBLKFAD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7" y="3332162"/>
            <a:ext cx="91440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5280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>
                <a:srgbClr val="C28A2F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Achieve cost reductions through savings and new revenue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62" y="3374494"/>
            <a:ext cx="9139238" cy="2022985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63763" y="1989678"/>
            <a:ext cx="48133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28A2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Strategic Sourcing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28A2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Technology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28A2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Conservation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28A2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Administrative Review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28A2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Compensation and Benefits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28A2F"/>
              </a:buClr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Academic Program Review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75" y="5922962"/>
            <a:ext cx="9139238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587" y="43166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Improving Our Reputation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2238" y="2635243"/>
            <a:ext cx="5269050" cy="2167896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CC9933"/>
                </a:solidFill>
                <a:latin typeface="Arial"/>
                <a:cs typeface="Arial"/>
              </a:rPr>
              <a:t>18</a:t>
            </a:r>
            <a:r>
              <a:rPr lang="en-US" sz="2400" baseline="30000" dirty="0" smtClean="0">
                <a:solidFill>
                  <a:srgbClr val="CC9933"/>
                </a:solidFill>
                <a:latin typeface="Arial"/>
                <a:cs typeface="Arial"/>
              </a:rPr>
              <a:t>th</a:t>
            </a:r>
            <a:r>
              <a:rPr lang="en-US" sz="2400" b="1" dirty="0" smtClean="0">
                <a:solidFill>
                  <a:srgbClr val="CC9933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among public universities</a:t>
            </a:r>
          </a:p>
          <a:p>
            <a:pPr lvl="0">
              <a:spcBef>
                <a:spcPct val="0"/>
              </a:spcBef>
              <a:defRPr/>
            </a:pP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CC9933"/>
                </a:solidFill>
                <a:latin typeface="Arial"/>
                <a:cs typeface="Arial"/>
              </a:rPr>
              <a:t>56</a:t>
            </a:r>
            <a:r>
              <a:rPr lang="en-US" sz="2400" baseline="30000" dirty="0" smtClean="0">
                <a:solidFill>
                  <a:srgbClr val="CC9933"/>
                </a:solidFill>
                <a:latin typeface="Arial"/>
                <a:cs typeface="Arial"/>
              </a:rPr>
              <a:t>th</a:t>
            </a:r>
            <a:r>
              <a:rPr lang="en-US" sz="2400" b="1" dirty="0" smtClean="0">
                <a:solidFill>
                  <a:srgbClr val="CC9933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among all universities</a:t>
            </a:r>
          </a:p>
          <a:p>
            <a:pPr lvl="0">
              <a:spcBef>
                <a:spcPct val="0"/>
              </a:spcBef>
              <a:defRPr/>
            </a:pPr>
            <a:endParaRPr lang="en-US" sz="800" b="1" dirty="0" smtClean="0">
              <a:solidFill>
                <a:srgbClr val="CC9933"/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CC9933"/>
                </a:solidFill>
                <a:latin typeface="Arial"/>
                <a:cs typeface="Arial"/>
              </a:rPr>
              <a:t>Among Top 12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universities for undergraduate teaching quality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8" name="Picture 17" descr="students_campus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080" y="2584267"/>
            <a:ext cx="2955014" cy="1964879"/>
          </a:xfrm>
          <a:prstGeom prst="rect">
            <a:avLst/>
          </a:prstGeom>
          <a:ln w="25400">
            <a:solidFill>
              <a:srgbClr val="A6792B"/>
            </a:solidFill>
            <a:miter lim="800000"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4764" y="2182313"/>
            <a:ext cx="781265" cy="78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938" y="0"/>
            <a:ext cx="9139238" cy="684688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75" y="5922962"/>
            <a:ext cx="9139238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83168"/>
            <a:ext cx="9144000" cy="6070244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481280"/>
            <a:ext cx="9139238" cy="954107"/>
          </a:xfrm>
          <a:prstGeom prst="rect">
            <a:avLst/>
          </a:prstGeom>
          <a:solidFill>
            <a:schemeClr val="tx1">
              <a:alpha val="77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3174" y="0"/>
            <a:ext cx="9144002" cy="4191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Arial" pitchFamily="-109" charset="0"/>
              <a:cs typeface="Arial" pitchFamily="-10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842000" y="1418751"/>
            <a:ext cx="3297238" cy="954107"/>
          </a:xfrm>
          <a:prstGeom prst="rect">
            <a:avLst/>
          </a:prstGeom>
          <a:solidFill>
            <a:schemeClr val="tx1">
              <a:alpha val="77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95872" y="481280"/>
            <a:ext cx="85490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FFFFFF"/>
                </a:solidFill>
                <a:latin typeface="Arial"/>
                <a:cs typeface="Arial"/>
              </a:rPr>
              <a:t>“…a reputation as big as space itself, and a student body trained to think locally as well as globally.”</a:t>
            </a:r>
          </a:p>
          <a:p>
            <a:pPr lvl="0" algn="ctr">
              <a:spcBef>
                <a:spcPct val="0"/>
              </a:spcBef>
              <a:defRPr/>
            </a:pPr>
            <a:endParaRPr lang="en-US" sz="2800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lang="en-US" i="1" dirty="0" err="1" smtClean="0">
                <a:solidFill>
                  <a:srgbClr val="FFFFFF"/>
                </a:solidFill>
                <a:latin typeface="Arial"/>
                <a:cs typeface="Arial"/>
              </a:rPr>
              <a:t>U.S.News</a:t>
            </a:r>
            <a:r>
              <a:rPr lang="en-US" i="1" dirty="0" smtClean="0">
                <a:solidFill>
                  <a:srgbClr val="FFFFFF"/>
                </a:solidFill>
                <a:latin typeface="Arial"/>
                <a:cs typeface="Arial"/>
              </a:rPr>
              <a:t> &amp; World Report</a:t>
            </a:r>
            <a:endParaRPr lang="en-US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75" y="5922962"/>
            <a:ext cx="9139238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587" y="43166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Improving Our Reputation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2238" y="2291792"/>
            <a:ext cx="5269050" cy="1853061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CC9933"/>
                </a:solidFill>
                <a:latin typeface="Arial"/>
                <a:cs typeface="Arial"/>
              </a:rPr>
              <a:t>Highest annual net ROI </a:t>
            </a:r>
            <a:r>
              <a:rPr lang="en-US" sz="2800" b="1" dirty="0" smtClean="0">
                <a:solidFill>
                  <a:srgbClr val="CC9933"/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srgbClr val="CC9933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among Indiana’s higher education institutions</a:t>
            </a:r>
          </a:p>
          <a:p>
            <a:pPr>
              <a:buClr>
                <a:srgbClr val="C28A2F"/>
              </a:buClr>
            </a:pP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080" y="2421095"/>
            <a:ext cx="2955014" cy="1723758"/>
          </a:xfrm>
          <a:prstGeom prst="rect">
            <a:avLst/>
          </a:prstGeom>
          <a:ln w="25400">
            <a:solidFill>
              <a:srgbClr val="A6792B"/>
            </a:solidFill>
            <a:miter lim="800000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4764" y="2050452"/>
            <a:ext cx="2222500" cy="60325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73815" y="4865687"/>
            <a:ext cx="6393195" cy="9260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million earning </a:t>
            </a:r>
            <a:r>
              <a:rPr lang="en-US" sz="3000" i="1" dirty="0" smtClean="0">
                <a:solidFill>
                  <a:srgbClr val="CC9933"/>
                </a:solidFill>
                <a:latin typeface="Arial"/>
                <a:cs typeface="Arial"/>
              </a:rPr>
              <a:t>potential</a:t>
            </a: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28A2F"/>
              </a:buClr>
              <a:buSzTx/>
              <a:buFont typeface="Arial"/>
              <a:buChar char="•"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87" y="43166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Launching Tomorrow’s Leaders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7171" y="1799889"/>
            <a:ext cx="4116387" cy="3394472"/>
          </a:xfrm>
        </p:spPr>
        <p:txBody>
          <a:bodyPr/>
          <a:lstStyle/>
          <a:p>
            <a:pPr>
              <a:buClr>
                <a:srgbClr val="C28A2F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Preparedness</a:t>
            </a:r>
          </a:p>
          <a:p>
            <a:pPr>
              <a:buClr>
                <a:srgbClr val="C28A2F"/>
              </a:buClr>
            </a:pPr>
            <a:endParaRPr lang="en-US" sz="1200" cap="small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lr>
                <a:srgbClr val="C28A2F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Affordability</a:t>
            </a:r>
          </a:p>
          <a:p>
            <a:pPr>
              <a:buClr>
                <a:srgbClr val="C28A2F"/>
              </a:buClr>
            </a:pP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lr>
                <a:srgbClr val="C28A2F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Retention</a:t>
            </a: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4967817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0" y="4660900"/>
            <a:ext cx="12700" cy="12700"/>
          </a:xfrm>
          <a:prstGeom prst="rect">
            <a:avLst/>
          </a:prstGeom>
        </p:spPr>
      </p:pic>
      <p:pic>
        <p:nvPicPr>
          <p:cNvPr id="9" name="Picture 8" descr="grad.tif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96022" y="4012692"/>
            <a:ext cx="3039343" cy="2412096"/>
          </a:xfrm>
          <a:prstGeom prst="rect">
            <a:avLst/>
          </a:prstGeom>
          <a:ln w="25400">
            <a:solidFill>
              <a:srgbClr val="A6792B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BGR_move-in_1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413" y="2481902"/>
            <a:ext cx="3301302" cy="2191698"/>
          </a:xfrm>
          <a:prstGeom prst="rect">
            <a:avLst/>
          </a:prstGeom>
          <a:ln w="25400">
            <a:solidFill>
              <a:srgbClr val="A6792B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87" y="43166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Discovery with Delivery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3" descr="Disco_Pano13_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1460" y="1398958"/>
            <a:ext cx="7284255" cy="2326915"/>
          </a:xfrm>
          <a:prstGeom prst="rect">
            <a:avLst/>
          </a:prstGeom>
          <a:ln w="25400" cmpd="sng">
            <a:solidFill>
              <a:srgbClr val="C89004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792418" y="3836283"/>
            <a:ext cx="5525206" cy="2556060"/>
          </a:xfrm>
        </p:spPr>
        <p:txBody>
          <a:bodyPr/>
          <a:lstStyle/>
          <a:p>
            <a:pPr>
              <a:buClr>
                <a:srgbClr val="C89004"/>
              </a:buClr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$440 million sponsored program awards</a:t>
            </a:r>
          </a:p>
          <a:p>
            <a:pPr>
              <a:buClr>
                <a:srgbClr val="C89004"/>
              </a:buClr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28% increase from FY 2009</a:t>
            </a:r>
          </a:p>
          <a:p>
            <a:pPr>
              <a:buClr>
                <a:srgbClr val="C89004"/>
              </a:buClr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3,000 undergraduate students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0857" y="3290364"/>
            <a:ext cx="2640557" cy="1834087"/>
          </a:xfrm>
          <a:prstGeom prst="rect">
            <a:avLst/>
          </a:prstGeom>
          <a:ln w="25400" cmpd="sng">
            <a:solidFill>
              <a:srgbClr val="C89004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587" y="43166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Meeting Global Challenges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13" descr="Asia_Globe_NAS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5243" y="1979079"/>
            <a:ext cx="3737054" cy="367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2087238" y="1842095"/>
            <a:ext cx="6476688" cy="371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50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Global Policy Research Institute</a:t>
            </a:r>
          </a:p>
          <a:p>
            <a:pPr marL="457200" indent="-457200">
              <a:spcAft>
                <a:spcPts val="500"/>
              </a:spcAft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spcAft>
                <a:spcPts val="500"/>
              </a:spcAft>
              <a:buClr>
                <a:srgbClr val="CF97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Agriculture</a:t>
            </a:r>
          </a:p>
          <a:p>
            <a:pPr marL="457200" indent="-457200">
              <a:spcAft>
                <a:spcPts val="500"/>
              </a:spcAft>
              <a:buClr>
                <a:srgbClr val="CF97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</a:p>
          <a:p>
            <a:pPr marL="457200" indent="-457200">
              <a:spcAft>
                <a:spcPts val="500"/>
              </a:spcAft>
              <a:buClr>
                <a:srgbClr val="CF97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</a:p>
          <a:p>
            <a:pPr marL="457200" indent="-457200">
              <a:spcAft>
                <a:spcPts val="500"/>
              </a:spcAft>
              <a:buClr>
                <a:srgbClr val="CF97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</a:p>
          <a:p>
            <a:pPr marL="457200" indent="-457200">
              <a:spcAft>
                <a:spcPts val="500"/>
              </a:spcAft>
              <a:buClr>
                <a:srgbClr val="CF97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Economy</a:t>
            </a:r>
          </a:p>
          <a:p>
            <a:pPr marL="457200" indent="-457200">
              <a:spcAft>
                <a:spcPts val="500"/>
              </a:spcAft>
              <a:buClr>
                <a:srgbClr val="CF97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Energy Systems</a:t>
            </a:r>
          </a:p>
          <a:p>
            <a:pPr marL="457200" indent="-457200">
              <a:spcAft>
                <a:spcPts val="500"/>
              </a:spcAft>
              <a:buClr>
                <a:srgbClr val="CF97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Society and Leadership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32&quot;/&gt;&lt;/object&gt;&lt;object type=&quot;3&quot; unique_id=&quot;10005&quot;&gt;&lt;property id=&quot;20148&quot; value=&quot;5&quot;/&gt;&lt;property id=&quot;20300&quot; value=&quot;Slide 2&quot;/&gt;&lt;property id=&quot;20307&quot; value=&quot;434&quot;/&gt;&lt;/object&gt;&lt;object type=&quot;3&quot; unique_id=&quot;10006&quot;&gt;&lt;property id=&quot;20148&quot; value=&quot;5&quot;/&gt;&lt;property id=&quot;20300&quot; value=&quot;Slide 3&quot;/&gt;&lt;property id=&quot;20307&quot; value=&quot;436&quot;/&gt;&lt;/object&gt;&lt;object type=&quot;3&quot; unique_id=&quot;10007&quot;&gt;&lt;property id=&quot;20148&quot; value=&quot;5&quot;/&gt;&lt;property id=&quot;20300&quot; value=&quot;Slide 4&quot;/&gt;&lt;property id=&quot;20307&quot; value=&quot;437&quot;/&gt;&lt;/object&gt;&lt;object type=&quot;3&quot; unique_id=&quot;10008&quot;&gt;&lt;property id=&quot;20148&quot; value=&quot;5&quot;/&gt;&lt;property id=&quot;20300&quot; value=&quot;Slide 5&quot;/&gt;&lt;property id=&quot;20307&quot; value=&quot;438&quot;/&gt;&lt;/object&gt;&lt;object type=&quot;3&quot; unique_id=&quot;10009&quot;&gt;&lt;property id=&quot;20148&quot; value=&quot;5&quot;/&gt;&lt;property id=&quot;20300&quot; value=&quot;Slide 6&quot;/&gt;&lt;property id=&quot;20307&quot; value=&quot;439&quot;/&gt;&lt;/object&gt;&lt;object type=&quot;3&quot; unique_id=&quot;10010&quot;&gt;&lt;property id=&quot;20148&quot; value=&quot;5&quot;/&gt;&lt;property id=&quot;20300&quot; value=&quot;Slide 7&quot;/&gt;&lt;property id=&quot;20307&quot; value=&quot;440&quot;/&gt;&lt;/object&gt;&lt;object type=&quot;3&quot; unique_id=&quot;10011&quot;&gt;&lt;property id=&quot;20148&quot; value=&quot;5&quot;/&gt;&lt;property id=&quot;20300&quot; value=&quot;Slide 8&quot;/&gt;&lt;property id=&quot;20307&quot; value=&quot;441&quot;/&gt;&lt;/object&gt;&lt;object type=&quot;3&quot; unique_id=&quot;10012&quot;&gt;&lt;property id=&quot;20148&quot; value=&quot;5&quot;/&gt;&lt;property id=&quot;20300&quot; value=&quot;Slide 9&quot;/&gt;&lt;property id=&quot;20307&quot; value=&quot;443&quot;/&gt;&lt;/object&gt;&lt;object type=&quot;3&quot; unique_id=&quot;10013&quot;&gt;&lt;property id=&quot;20148&quot; value=&quot;5&quot;/&gt;&lt;property id=&quot;20300&quot; value=&quot;Slide 10&quot;/&gt;&lt;property id=&quot;20307&quot; value=&quot;44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9234</TotalTime>
  <Words>356</Words>
  <Application>Microsoft Office PowerPoint</Application>
  <PresentationFormat>On-screen Show (4:3)</PresentationFormat>
  <Paragraphs>126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ITCR</dc:creator>
  <cp:lastModifiedBy>rosemaryp</cp:lastModifiedBy>
  <cp:revision>579</cp:revision>
  <cp:lastPrinted>2010-09-10T11:28:26Z</cp:lastPrinted>
  <dcterms:created xsi:type="dcterms:W3CDTF">2010-09-10T12:07:30Z</dcterms:created>
  <dcterms:modified xsi:type="dcterms:W3CDTF">2010-09-16T14:45:03Z</dcterms:modified>
</cp:coreProperties>
</file>