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4"/>
  </p:notesMasterIdLst>
  <p:sldIdLst>
    <p:sldId id="260" r:id="rId5"/>
    <p:sldId id="266" r:id="rId6"/>
    <p:sldId id="264" r:id="rId7"/>
    <p:sldId id="262" r:id="rId8"/>
    <p:sldId id="265" r:id="rId9"/>
    <p:sldId id="261" r:id="rId10"/>
    <p:sldId id="263" r:id="rId11"/>
    <p:sldId id="257" r:id="rId12"/>
    <p:sldId id="267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8E1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1" y="4560571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C8C237-E3E4-4035-861A-85D801C96E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86006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4C41D7-D075-4DD6-B0AE-8DC95151C4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C91354C-540D-453C-B3EF-80175900FB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C15795-1181-4160-BC43-37A28F48F9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3E4FD7-24C3-42B2-9118-390A5011AD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F4D707-5F27-4BE3-9100-B1939D0FC2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C48614-EED3-4090-9886-5BFE6AF5D3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5A5BCCC-C2C9-401A-A3CD-139232BF9D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C10DB94-C413-4205-B66E-B45957C11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F2DD4D-15C2-458E-9601-8F2BEA3336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553A56D-7420-4518-9B0E-EFBEDDB932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A5FE81-21E2-4555-81D9-0CA1F5BB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0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fld id="{265209F2-F92C-4950-B0FF-27991D51791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Univer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Univer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Univer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Univer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Univer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Univer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Univer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Univer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-16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Univers" pitchFamily="34" charset="0"/>
        <a:buChar char="−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83698" y="181768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lnSpc>
                <a:spcPct val="80000"/>
              </a:lnSpc>
            </a:pPr>
            <a:r>
              <a:rPr lang="en-US" sz="4800" b="1" dirty="0" smtClean="0">
                <a:solidFill>
                  <a:schemeClr val="tx2"/>
                </a:solidFill>
                <a:latin typeface="Univers" pitchFamily="34" charset="0"/>
              </a:rPr>
              <a:t>Closing Indiana’s Achievement Gap</a:t>
            </a:r>
            <a:endParaRPr lang="en-US" sz="4800" b="1" dirty="0">
              <a:solidFill>
                <a:schemeClr val="tx2"/>
              </a:solidFill>
              <a:latin typeface="Univers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04800" y="2819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endParaRPr lang="en-US" dirty="0">
              <a:solidFill>
                <a:schemeClr val="bg2"/>
              </a:solidFill>
              <a:latin typeface="Univers" pitchFamily="34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51155" y="401222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lnSpc>
                <a:spcPct val="150000"/>
              </a:lnSpc>
            </a:pPr>
            <a:r>
              <a:rPr lang="en-US" sz="1500" b="1" dirty="0" smtClean="0">
                <a:solidFill>
                  <a:srgbClr val="E58E1A"/>
                </a:solidFill>
                <a:latin typeface="Univers" pitchFamily="34" charset="0"/>
              </a:rPr>
              <a:t>Presented to Indiana Commission for Higher Education</a:t>
            </a:r>
            <a:endParaRPr lang="en-US" sz="1500" b="1" dirty="0">
              <a:solidFill>
                <a:srgbClr val="E58E1A"/>
              </a:solidFill>
              <a:latin typeface="Univers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7239000" y="381000"/>
            <a:ext cx="1905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lnSpc>
                <a:spcPct val="80000"/>
              </a:lnSpc>
            </a:pPr>
            <a:r>
              <a:rPr lang="en-US" sz="1600" b="1" dirty="0" smtClean="0">
                <a:solidFill>
                  <a:srgbClr val="E58E1A"/>
                </a:solidFill>
                <a:latin typeface="Univers" pitchFamily="34" charset="0"/>
              </a:rPr>
              <a:t>March 14, 2013</a:t>
            </a:r>
            <a:endParaRPr lang="en-US" sz="700" b="1" dirty="0">
              <a:solidFill>
                <a:srgbClr val="E58E1A"/>
              </a:solidFill>
              <a:latin typeface="Univers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51155" y="3962400"/>
            <a:ext cx="7772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lnSpc>
                <a:spcPct val="80000"/>
              </a:lnSpc>
            </a:pPr>
            <a:endParaRPr lang="en-US" sz="2000" b="1" dirty="0" smtClean="0">
              <a:solidFill>
                <a:schemeClr val="tx2"/>
              </a:solidFill>
              <a:latin typeface="Univers" pitchFamily="34" charset="0"/>
            </a:endParaRPr>
          </a:p>
          <a:p>
            <a:pPr eaLnBrk="1" hangingPunct="1"/>
            <a:endParaRPr lang="en-US" sz="2000" b="1" dirty="0" smtClean="0">
              <a:solidFill>
                <a:schemeClr val="tx2"/>
              </a:solidFill>
              <a:latin typeface="Univers" pitchFamily="34" charset="0"/>
            </a:endParaRPr>
          </a:p>
          <a:p>
            <a:pPr eaLnBrk="1" hangingPunct="1"/>
            <a:r>
              <a:rPr lang="en-US" sz="2000" b="1" dirty="0" smtClean="0">
                <a:solidFill>
                  <a:schemeClr val="tx2"/>
                </a:solidFill>
                <a:latin typeface="Univers" pitchFamily="34" charset="0"/>
              </a:rPr>
              <a:t>Elizabeth R. Gutierrez</a:t>
            </a:r>
          </a:p>
          <a:p>
            <a:pPr eaLnBrk="1" hangingPunct="1"/>
            <a:r>
              <a:rPr lang="en-US" sz="2000" b="1" dirty="0" smtClean="0">
                <a:solidFill>
                  <a:schemeClr val="tx2"/>
                </a:solidFill>
                <a:latin typeface="Univers" pitchFamily="34" charset="0"/>
              </a:rPr>
              <a:t>Director of State Policy</a:t>
            </a:r>
          </a:p>
          <a:p>
            <a:pPr eaLnBrk="1" hangingPunct="1"/>
            <a:r>
              <a:rPr lang="en-US" sz="2000" b="1" dirty="0" smtClean="0">
                <a:solidFill>
                  <a:schemeClr val="tx2"/>
                </a:solidFill>
                <a:latin typeface="Univers" pitchFamily="34" charset="0"/>
              </a:rPr>
              <a:t>Lumina Foundation</a:t>
            </a:r>
            <a:endParaRPr lang="en-US" sz="2000" b="1" dirty="0">
              <a:solidFill>
                <a:schemeClr val="tx2"/>
              </a:solidFill>
              <a:latin typeface="Univers" pitchFamily="34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304800" y="5105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lnSpc>
                <a:spcPct val="80000"/>
              </a:lnSpc>
            </a:pPr>
            <a:endParaRPr lang="en-US" dirty="0">
              <a:solidFill>
                <a:schemeClr val="tx2"/>
              </a:solidFill>
              <a:latin typeface="Univer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7924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Univers"/>
              </a:rPr>
              <a:t>The </a:t>
            </a:r>
            <a:r>
              <a:rPr lang="en-US" sz="2800" b="1" dirty="0" smtClean="0">
                <a:latin typeface="Univers"/>
              </a:rPr>
              <a:t>Nation and Indiana’s Challenge</a:t>
            </a:r>
          </a:p>
          <a:p>
            <a:endParaRPr lang="en-US" sz="2800" b="1" dirty="0" smtClean="0">
              <a:latin typeface="Univers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latin typeface="Univers"/>
              </a:rPr>
              <a:t>U.S. Attainment and Achievement Gaps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b="1" dirty="0" smtClean="0">
              <a:latin typeface="Univers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latin typeface="Univers"/>
              </a:rPr>
              <a:t>Indiana’s Attainment and Achievement Gaps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b="1" dirty="0" smtClean="0">
              <a:latin typeface="Univers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latin typeface="Univers"/>
              </a:rPr>
              <a:t>Preview of </a:t>
            </a:r>
            <a:r>
              <a:rPr lang="en-US" sz="2800" b="1" i="1" dirty="0" smtClean="0">
                <a:latin typeface="Univers"/>
              </a:rPr>
              <a:t>A</a:t>
            </a:r>
            <a:r>
              <a:rPr lang="en-US" sz="2800" b="1" dirty="0" smtClean="0">
                <a:latin typeface="Univers"/>
              </a:rPr>
              <a:t> </a:t>
            </a:r>
            <a:r>
              <a:rPr lang="en-US" sz="2800" b="1" i="1" dirty="0" smtClean="0">
                <a:latin typeface="Univers"/>
              </a:rPr>
              <a:t>Stronger Nation Through Higher Education </a:t>
            </a:r>
            <a:r>
              <a:rPr lang="en-US" sz="2800" b="1" dirty="0" smtClean="0">
                <a:latin typeface="Univers"/>
              </a:rPr>
              <a:t>report (April 2013 release)</a:t>
            </a:r>
            <a:endParaRPr lang="en-US" sz="2800" b="1" dirty="0">
              <a:latin typeface="Univer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767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38200"/>
            <a:ext cx="76962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06705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09600"/>
            <a:ext cx="80010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105517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8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27710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9600"/>
            <a:ext cx="83058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979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14400"/>
            <a:ext cx="84582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01263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6868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583809"/>
            <a:ext cx="7924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Univers"/>
              </a:rPr>
              <a:t>Indiana’s Challenge &amp; Opportunity</a:t>
            </a:r>
          </a:p>
          <a:p>
            <a:endParaRPr lang="en-US" sz="2800" b="1" dirty="0">
              <a:latin typeface="Univers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latin typeface="Univers"/>
              </a:rPr>
              <a:t>Growing Latino population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latin typeface="Univers"/>
              </a:rPr>
              <a:t>Younger than the general population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latin typeface="Univers"/>
              </a:rPr>
              <a:t>Opportunity to prepare students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latin typeface="Univers"/>
              </a:rPr>
              <a:t>Connect higher education policy with K12 policy efforts</a:t>
            </a:r>
          </a:p>
          <a:p>
            <a:r>
              <a:rPr lang="en-US" sz="2800" b="1" dirty="0" smtClean="0">
                <a:latin typeface="Univers"/>
              </a:rPr>
              <a:t>     (for example, Common Core State </a:t>
            </a:r>
          </a:p>
          <a:p>
            <a:r>
              <a:rPr lang="en-US" sz="2800" b="1" dirty="0" smtClean="0">
                <a:latin typeface="Univers"/>
              </a:rPr>
              <a:t>      Standards for college readiness)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>
                <a:latin typeface="Univers"/>
              </a:rPr>
              <a:t>Learn from other states’ </a:t>
            </a:r>
            <a:r>
              <a:rPr lang="en-US" sz="2800" b="1" dirty="0" smtClean="0">
                <a:latin typeface="Univers"/>
              </a:rPr>
              <a:t>experiences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latin typeface="Univers"/>
              </a:rPr>
              <a:t>Use data as a guide</a:t>
            </a:r>
            <a:endParaRPr lang="en-US" sz="2800" b="1" dirty="0">
              <a:latin typeface="Univers"/>
            </a:endParaRPr>
          </a:p>
          <a:p>
            <a:endParaRPr lang="en-US" sz="2800" b="1" dirty="0">
              <a:latin typeface="Univer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969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16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4020B708E29A4C988446F3D1D1FAFD" ma:contentTypeVersion="0" ma:contentTypeDescription="Create a new document." ma:contentTypeScope="" ma:versionID="9ecc59668b5d7fcc44d3b8b0e502703e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18E42A2-62E2-4FCE-AE02-4116AE80495D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E495C21-F079-4B6E-82E0-244DA1224E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69AB80-CAD0-4F9E-AE5F-9D5C881944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104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 Presentation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Brainstorm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Lumina PPT Template</dc:title>
  <dc:creator>Linda Tuttle</dc:creator>
  <cp:lastModifiedBy>Rosemary Price</cp:lastModifiedBy>
  <cp:revision>36</cp:revision>
  <cp:lastPrinted>2013-03-04T16:14:35Z</cp:lastPrinted>
  <dcterms:created xsi:type="dcterms:W3CDTF">2011-01-10T15:33:48Z</dcterms:created>
  <dcterms:modified xsi:type="dcterms:W3CDTF">2013-03-13T17:15:33Z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0x010100C94020B708E29A4C988446F3D1D1FAFD</vt:lpwstr>
  </property>
</Properties>
</file>