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6" r:id="rId2"/>
    <p:sldId id="306" r:id="rId3"/>
    <p:sldId id="308" r:id="rId4"/>
    <p:sldId id="262" r:id="rId5"/>
    <p:sldId id="309" r:id="rId6"/>
    <p:sldId id="304" r:id="rId7"/>
    <p:sldId id="265" r:id="rId8"/>
    <p:sldId id="276" r:id="rId9"/>
    <p:sldId id="279" r:id="rId10"/>
    <p:sldId id="278" r:id="rId11"/>
    <p:sldId id="260" r:id="rId12"/>
    <p:sldId id="292" r:id="rId13"/>
    <p:sldId id="293" r:id="rId14"/>
    <p:sldId id="281" r:id="rId15"/>
    <p:sldId id="282" r:id="rId16"/>
    <p:sldId id="294" r:id="rId17"/>
    <p:sldId id="300" r:id="rId18"/>
    <p:sldId id="302" r:id="rId19"/>
    <p:sldId id="299" r:id="rId20"/>
    <p:sldId id="301" r:id="rId21"/>
    <p:sldId id="303" r:id="rId22"/>
    <p:sldId id="290" r:id="rId23"/>
    <p:sldId id="295" r:id="rId24"/>
    <p:sldId id="286" r:id="rId25"/>
    <p:sldId id="287" r:id="rId26"/>
    <p:sldId id="285" r:id="rId27"/>
    <p:sldId id="288" r:id="rId28"/>
    <p:sldId id="298" r:id="rId29"/>
    <p:sldId id="291" r:id="rId30"/>
    <p:sldId id="297" r:id="rId3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63" autoAdjust="0"/>
  </p:normalViewPr>
  <p:slideViewPr>
    <p:cSldViewPr snapToGrid="0" snapToObjects="1">
      <p:cViewPr varScale="1">
        <p:scale>
          <a:sx n="50" d="100"/>
          <a:sy n="50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2FB90-C1CF-45B3-A0CB-8F5BF44C2E57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24295-5567-4821-B05D-CF73A00DF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4CF8E62-94F2-4380-91BA-88747427A8A2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EFFE456-FE10-4771-9742-93048E00E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291C5-54D3-4F01-8A5F-07CEEA789B6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00EF6A-2BE6-494D-9DDB-48D9298B57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F5B4E3-7841-404F-82A7-E735D48F6F7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FE456-FE10-4771-9742-93048E00E1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AC5-4267-9442-9668-F2AAB64E3B1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53E5-52E7-ED4C-9138-E75318796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AC5-4267-9442-9668-F2AAB64E3B1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53E5-52E7-ED4C-9138-E75318796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AC5-4267-9442-9668-F2AAB64E3B1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53E5-52E7-ED4C-9138-E75318796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AC5-4267-9442-9668-F2AAB64E3B1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53E5-52E7-ED4C-9138-E75318796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AC5-4267-9442-9668-F2AAB64E3B1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53E5-52E7-ED4C-9138-E75318796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AC5-4267-9442-9668-F2AAB64E3B1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53E5-52E7-ED4C-9138-E75318796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AC5-4267-9442-9668-F2AAB64E3B1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53E5-52E7-ED4C-9138-E75318796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AC5-4267-9442-9668-F2AAB64E3B1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53E5-52E7-ED4C-9138-E75318796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AC5-4267-9442-9668-F2AAB64E3B1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53E5-52E7-ED4C-9138-E75318796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AC5-4267-9442-9668-F2AAB64E3B1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53E5-52E7-ED4C-9138-E75318796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AC5-4267-9442-9668-F2AAB64E3B1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53E5-52E7-ED4C-9138-E75318796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3AC5-4267-9442-9668-F2AAB64E3B1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753E5-52E7-ED4C-9138-E75318796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asonb\AppData\Local\Microsoft\Windows\Temporary Internet Files\Content.Outlook\GM3CJ8RY\bla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85331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Indiana’s 2011 Cash for College Campaign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174" y="513994"/>
            <a:ext cx="7125195" cy="1143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</a:rPr>
              <a:t>MIDDLE SCHOOLS: </a:t>
            </a:r>
            <a:r>
              <a:rPr lang="en-US" sz="3500" b="1" i="1" dirty="0" smtClean="0">
                <a:solidFill>
                  <a:schemeClr val="bg1"/>
                </a:solidFill>
                <a:latin typeface="Calibri" pitchFamily="34" charset="0"/>
              </a:rPr>
              <a:t>Manage Money</a:t>
            </a:r>
            <a:endParaRPr lang="en-US" sz="35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0118"/>
            <a:ext cx="8229600" cy="40756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Franklin Gothic Book" pitchFamily="34" charset="0"/>
              </a:rPr>
              <a:t>Learn the “cash for college” lingo </a:t>
            </a:r>
            <a:endParaRPr lang="en-US" sz="2400" b="1" u="sng" dirty="0" smtClean="0">
              <a:latin typeface="Franklin Gothic Boo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Franklin Gothic Book" pitchFamily="34" charset="0"/>
              </a:rPr>
              <a:t>Create a budget/savings plan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Franklin Gothic Book" pitchFamily="34" charset="0"/>
              </a:rPr>
              <a:t>Open a checking/savings account (w/ parent permission)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Franklin Gothic Book" pitchFamily="34" charset="0"/>
              </a:rPr>
              <a:t>Contribute to a </a:t>
            </a:r>
            <a:r>
              <a:rPr lang="en-US" sz="2400" b="1" dirty="0" err="1" smtClean="0">
                <a:latin typeface="Franklin Gothic Book" pitchFamily="34" charset="0"/>
              </a:rPr>
              <a:t>CollegeChoice</a:t>
            </a:r>
            <a:r>
              <a:rPr lang="en-US" sz="2400" b="1" dirty="0" smtClean="0">
                <a:latin typeface="Franklin Gothic Book" pitchFamily="34" charset="0"/>
              </a:rPr>
              <a:t> 529 Savings Plan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Franklin Gothic Book" pitchFamily="34" charset="0"/>
              </a:rPr>
              <a:t>Ask parents about joining </a:t>
            </a:r>
            <a:r>
              <a:rPr lang="en-US" sz="2400" b="1" dirty="0" err="1" smtClean="0">
                <a:latin typeface="Franklin Gothic Book" pitchFamily="34" charset="0"/>
              </a:rPr>
              <a:t>UPromise</a:t>
            </a:r>
            <a:endParaRPr lang="en-US" sz="2400" b="1" dirty="0" smtClean="0">
              <a:latin typeface="Franklin Gothic Boo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Franklin Gothic Book" pitchFamily="34" charset="0"/>
              </a:rPr>
              <a:t>Sign up for Twenty-first Century Scholars (if eligible)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670" y="560294"/>
            <a:ext cx="7036129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HIGH SCHOOLS: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Finish Strong</a:t>
            </a:r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0118"/>
            <a:ext cx="8229600" cy="40756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Every </a:t>
            </a:r>
            <a:r>
              <a:rPr lang="en-US" sz="2800" b="1" dirty="0" smtClean="0"/>
              <a:t>senior</a:t>
            </a:r>
            <a:r>
              <a:rPr lang="en-US" sz="2800" dirty="0" smtClean="0"/>
              <a:t> will </a:t>
            </a:r>
            <a:r>
              <a:rPr lang="en-US" sz="2800" b="1" u="sng" dirty="0" smtClean="0"/>
              <a:t>file the FAFSA online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Every </a:t>
            </a:r>
            <a:r>
              <a:rPr lang="en-US" sz="2800" b="1" dirty="0" smtClean="0"/>
              <a:t>junior</a:t>
            </a:r>
            <a:r>
              <a:rPr lang="en-US" sz="2800" dirty="0" smtClean="0"/>
              <a:t> will </a:t>
            </a:r>
            <a:r>
              <a:rPr lang="en-US" sz="2800" b="1" u="sng" dirty="0" smtClean="0"/>
              <a:t>scout out scholarships</a:t>
            </a:r>
            <a:r>
              <a:rPr lang="en-US" sz="28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Every </a:t>
            </a:r>
            <a:r>
              <a:rPr lang="en-US" sz="2800" b="1" dirty="0" smtClean="0"/>
              <a:t>sophomore</a:t>
            </a:r>
            <a:r>
              <a:rPr lang="en-US" sz="2800" dirty="0" smtClean="0"/>
              <a:t> will </a:t>
            </a:r>
            <a:r>
              <a:rPr lang="en-US" sz="2800" b="1" u="sng" dirty="0" smtClean="0"/>
              <a:t>calculate the cost of college</a:t>
            </a:r>
            <a:endParaRPr lang="en-US" sz="2800" u="sng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Every </a:t>
            </a:r>
            <a:r>
              <a:rPr lang="en-US" sz="2800" b="1" dirty="0" smtClean="0"/>
              <a:t>freshman</a:t>
            </a:r>
            <a:r>
              <a:rPr lang="en-US" sz="2800" dirty="0" smtClean="0"/>
              <a:t> will </a:t>
            </a:r>
            <a:r>
              <a:rPr lang="en-US" sz="2800" b="1" u="sng" dirty="0" smtClean="0"/>
              <a:t>take the tough courses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69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COLLEGE STUDENTS: </a:t>
            </a:r>
            <a:b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Complete &amp; Continue</a:t>
            </a:r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0118"/>
            <a:ext cx="8229600" cy="40756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 smtClean="0"/>
              <a:t>Annual FAFSA filing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Work study, fellowships and other programs offering tuition discounts and/or stipends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Loan forgiveness and payment plans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College savings plans and tax credits</a:t>
            </a:r>
            <a:endParaRPr lang="en-US" sz="28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611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ADULT STUDENTS: </a:t>
            </a:r>
            <a:b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Research &amp; Return</a:t>
            </a:r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0118"/>
            <a:ext cx="8229600" cy="40756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 smtClean="0"/>
              <a:t>Comparing college costs (IndianaCollegeCosts.org)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smtClean="0"/>
              <a:t>FAFSA filing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smtClean="0"/>
              <a:t>College aid for part-time students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smtClean="0"/>
              <a:t>Employer tuition reimbursement programs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smtClean="0"/>
              <a:t>College savings plans and tax credits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1" y="560294"/>
            <a:ext cx="721426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Cash for College Resources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2475" y="1703294"/>
            <a:ext cx="8420582" cy="442286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Student Contests: </a:t>
            </a:r>
            <a:r>
              <a:rPr lang="en-US" sz="2800" dirty="0" smtClean="0"/>
              <a:t>K-8, High School, College/Adult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Events: </a:t>
            </a:r>
            <a:r>
              <a:rPr lang="en-US" sz="2800" dirty="0" smtClean="0"/>
              <a:t>FAFSA Friday, College Goal Sunday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Website: </a:t>
            </a:r>
            <a:r>
              <a:rPr lang="en-US" sz="2800" dirty="0" smtClean="0"/>
              <a:t>CashForCollegeIndiana.org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Services: </a:t>
            </a:r>
            <a:r>
              <a:rPr lang="en-US" sz="2800" dirty="0" smtClean="0"/>
              <a:t>Indiana College Costs Estimator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Videos: </a:t>
            </a:r>
            <a:r>
              <a:rPr lang="en-US" sz="2800" dirty="0" smtClean="0"/>
              <a:t>Step-by-Step FAFSA guide</a:t>
            </a:r>
            <a:r>
              <a:rPr lang="en-US" sz="28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Promotional Materials: </a:t>
            </a:r>
            <a:r>
              <a:rPr lang="en-US" sz="2800" dirty="0" smtClean="0"/>
              <a:t>Cash for College 101, Posters,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0294"/>
            <a:ext cx="914399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	Student Scholarship Contests  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62150"/>
            <a:ext cx="8229600" cy="41640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Cash for College </a:t>
            </a:r>
            <a:r>
              <a:rPr lang="en-US" sz="2800" b="1" dirty="0" smtClean="0"/>
              <a:t>Smartphone App</a:t>
            </a:r>
            <a:r>
              <a:rPr lang="en-US" sz="2800" dirty="0" smtClean="0"/>
              <a:t> Contest - </a:t>
            </a:r>
            <a:r>
              <a:rPr lang="en-US" sz="2800" b="1" dirty="0" smtClean="0"/>
              <a:t>$10,000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Cash for College </a:t>
            </a:r>
            <a:r>
              <a:rPr lang="en-US" sz="2800" b="1" dirty="0" smtClean="0"/>
              <a:t>Student Campaign </a:t>
            </a:r>
            <a:r>
              <a:rPr lang="en-US" sz="2800" dirty="0" smtClean="0"/>
              <a:t>Contest -</a:t>
            </a:r>
            <a:r>
              <a:rPr lang="en-US" sz="2800" b="1" dirty="0" smtClean="0"/>
              <a:t> $5,000</a:t>
            </a:r>
            <a:r>
              <a:rPr lang="en-US" sz="2400" b="1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College Goal Sunday </a:t>
            </a:r>
            <a:r>
              <a:rPr lang="en-US" sz="2800" b="1" dirty="0" smtClean="0"/>
              <a:t>Scholarship Drawings </a:t>
            </a:r>
            <a:r>
              <a:rPr lang="en-US" sz="2800" dirty="0" smtClean="0"/>
              <a:t>-</a:t>
            </a:r>
            <a:r>
              <a:rPr lang="en-US" sz="2800" b="1" dirty="0" smtClean="0"/>
              <a:t> $1,000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College 529 Savings Plan </a:t>
            </a:r>
            <a:r>
              <a:rPr lang="en-US" sz="2800" b="1" dirty="0" smtClean="0"/>
              <a:t>Essay/Poster</a:t>
            </a:r>
            <a:r>
              <a:rPr lang="en-US" sz="2800" dirty="0" smtClean="0"/>
              <a:t> Contest - </a:t>
            </a:r>
            <a:r>
              <a:rPr lang="en-US" sz="2800" b="1" dirty="0" smtClean="0"/>
              <a:t>$529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000" i="1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1" y="560294"/>
            <a:ext cx="721426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Indiana College Costs Estimator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38350"/>
            <a:ext cx="8229600" cy="40878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Expected Family Contribution (EFC) estimates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Side-by-side cost comparisons of Indiana colleges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Live “Ask the Experts” sessions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“What if” scenarios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And more…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1" y="560294"/>
            <a:ext cx="721426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IndianaCollegeCosts.org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 descr="Screen shot 2011-01-19 at 11.28.0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188" y="1528106"/>
            <a:ext cx="5601543" cy="4486111"/>
          </a:xfrm>
          <a:prstGeom prst="rect">
            <a:avLst/>
          </a:prstGeom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2350324" y="6131009"/>
            <a:ext cx="4788237" cy="45719"/>
          </a:xfrm>
          <a:prstGeom prst="ellipse">
            <a:avLst/>
          </a:prstGeom>
          <a:solidFill>
            <a:srgbClr val="D9D9D9">
              <a:alpha val="7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1" y="560294"/>
            <a:ext cx="677548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Events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Screen shot 2011-01-19 at 11.36.4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24" y="2100574"/>
            <a:ext cx="7868475" cy="356764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2350324" y="5839029"/>
            <a:ext cx="4788237" cy="45719"/>
          </a:xfrm>
          <a:prstGeom prst="ellipse">
            <a:avLst/>
          </a:prstGeom>
          <a:solidFill>
            <a:srgbClr val="D9D9D9">
              <a:alpha val="7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1" y="560294"/>
            <a:ext cx="721426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CashforCollegeIndiana.org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8" descr="CFC_screenpri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0834"/>
            <a:ext cx="9144000" cy="5143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2350324" y="6131009"/>
            <a:ext cx="4788237" cy="45719"/>
          </a:xfrm>
          <a:prstGeom prst="ellipse">
            <a:avLst/>
          </a:prstGeom>
          <a:solidFill>
            <a:srgbClr val="D9D9D9">
              <a:alpha val="7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1143000"/>
          </a:xfrm>
        </p:spPr>
        <p:txBody>
          <a:bodyPr/>
          <a:lstStyle/>
          <a:p>
            <a:r>
              <a:rPr lang="en-US" sz="3800" b="1" dirty="0" smtClean="0">
                <a:solidFill>
                  <a:schemeClr val="bg1"/>
                </a:solidFill>
              </a:rPr>
              <a:t>Learn More Indiana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8763" y="1905000"/>
            <a:ext cx="8428037" cy="4648200"/>
          </a:xfrm>
        </p:spPr>
        <p:txBody>
          <a:bodyPr>
            <a:normAutofit/>
          </a:bodyPr>
          <a:lstStyle/>
          <a:p>
            <a:pPr indent="0">
              <a:buFont typeface="Arial" charset="0"/>
              <a:buNone/>
              <a:defRPr/>
            </a:pPr>
            <a:r>
              <a:rPr lang="en-US" sz="2800" b="1" u="sng" dirty="0" smtClean="0">
                <a:latin typeface="+mj-lt"/>
              </a:rPr>
              <a:t>VISION</a:t>
            </a:r>
          </a:p>
          <a:p>
            <a:pPr indent="0">
              <a:buFont typeface="Arial" charset="0"/>
              <a:buNone/>
              <a:defRPr/>
            </a:pPr>
            <a:r>
              <a:rPr lang="en-US" sz="2400" dirty="0" smtClean="0">
                <a:latin typeface="+mj-lt"/>
              </a:rPr>
              <a:t>Learn More Indiana is a state-led </a:t>
            </a:r>
            <a:r>
              <a:rPr lang="en-US" sz="2400" b="1" dirty="0" smtClean="0">
                <a:latin typeface="+mj-lt"/>
              </a:rPr>
              <a:t>communication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b="1" dirty="0" smtClean="0">
                <a:latin typeface="+mj-lt"/>
              </a:rPr>
              <a:t>outreach </a:t>
            </a:r>
            <a:r>
              <a:rPr lang="en-US" sz="2400" dirty="0" smtClean="0">
                <a:latin typeface="+mj-lt"/>
              </a:rPr>
              <a:t>initiative working to help all Hoosiers </a:t>
            </a:r>
            <a:r>
              <a:rPr lang="en-US" sz="2400" b="1" dirty="0" smtClean="0">
                <a:latin typeface="+mj-lt"/>
              </a:rPr>
              <a:t>succeed in school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b="1" dirty="0" smtClean="0">
                <a:latin typeface="+mj-lt"/>
              </a:rPr>
              <a:t>complete college </a:t>
            </a:r>
            <a:r>
              <a:rPr lang="en-US" sz="2400" dirty="0" smtClean="0">
                <a:latin typeface="+mj-lt"/>
              </a:rPr>
              <a:t>and </a:t>
            </a:r>
            <a:r>
              <a:rPr lang="en-US" sz="2400" b="1" dirty="0" smtClean="0">
                <a:latin typeface="+mj-lt"/>
              </a:rPr>
              <a:t>connect to careers</a:t>
            </a:r>
            <a:r>
              <a:rPr lang="en-US" sz="2400" dirty="0" smtClean="0">
                <a:latin typeface="+mj-lt"/>
              </a:rPr>
              <a:t>.</a:t>
            </a:r>
          </a:p>
          <a:p>
            <a:pPr indent="0">
              <a:buFont typeface="Arial" charset="0"/>
              <a:buNone/>
              <a:defRPr/>
            </a:pPr>
            <a:endParaRPr lang="en-US" sz="2800" b="1" dirty="0" smtClean="0">
              <a:latin typeface="+mj-lt"/>
            </a:endParaRPr>
          </a:p>
          <a:p>
            <a:pPr indent="0">
              <a:buFont typeface="Arial" charset="0"/>
              <a:buNone/>
              <a:defRPr/>
            </a:pPr>
            <a:r>
              <a:rPr lang="en-US" sz="2800" b="1" u="sng" dirty="0" smtClean="0">
                <a:latin typeface="+mj-lt"/>
              </a:rPr>
              <a:t>MISSION</a:t>
            </a:r>
          </a:p>
          <a:p>
            <a:pPr indent="0">
              <a:buFont typeface="Arial" charset="0"/>
              <a:buNone/>
              <a:defRPr/>
            </a:pPr>
            <a:r>
              <a:rPr lang="en-US" sz="2400" dirty="0" smtClean="0"/>
              <a:t>In </a:t>
            </a:r>
            <a:r>
              <a:rPr lang="en-US" sz="2400" b="1" dirty="0" smtClean="0"/>
              <a:t>print, in person, on the phone </a:t>
            </a:r>
            <a:r>
              <a:rPr lang="en-US" sz="2400" dirty="0" smtClean="0"/>
              <a:t>and </a:t>
            </a:r>
            <a:r>
              <a:rPr lang="en-US" sz="2400" b="1" dirty="0" smtClean="0"/>
              <a:t>on the web</a:t>
            </a:r>
            <a:r>
              <a:rPr lang="en-US" sz="2400" dirty="0" smtClean="0"/>
              <a:t>,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dirty="0" smtClean="0"/>
              <a:t>Learn More Indiana helps Hoosiers </a:t>
            </a:r>
            <a:r>
              <a:rPr lang="en-US" sz="2400" b="1" dirty="0" smtClean="0"/>
              <a:t>plan, prepare </a:t>
            </a:r>
            <a:r>
              <a:rPr lang="en-US" sz="2400" dirty="0" smtClean="0"/>
              <a:t>and</a:t>
            </a:r>
            <a:r>
              <a:rPr lang="en-US" sz="2400" b="1" dirty="0" smtClean="0"/>
              <a:t> pay </a:t>
            </a:r>
            <a:br>
              <a:rPr lang="en-US" sz="2400" b="1" dirty="0" smtClean="0"/>
            </a:br>
            <a:r>
              <a:rPr lang="en-US" sz="2400" dirty="0" smtClean="0"/>
              <a:t>for</a:t>
            </a:r>
            <a:r>
              <a:rPr lang="en-US" sz="2400" b="1" dirty="0" smtClean="0"/>
              <a:t> college </a:t>
            </a:r>
            <a:r>
              <a:rPr lang="en-US" sz="2400" dirty="0" smtClean="0"/>
              <a:t>and</a:t>
            </a:r>
            <a:r>
              <a:rPr lang="en-US" sz="2400" b="1" dirty="0" smtClean="0"/>
              <a:t> career success</a:t>
            </a:r>
            <a:r>
              <a:rPr lang="en-US" sz="2400" dirty="0" smtClean="0"/>
              <a:t>.</a:t>
            </a: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1" y="560294"/>
            <a:ext cx="721426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FAFSA Videos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Screen shot 2011-01-19 at 11.50.0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47" y="1878482"/>
            <a:ext cx="6461934" cy="3975816"/>
          </a:xfrm>
          <a:prstGeom prst="rect">
            <a:avLst/>
          </a:prstGeom>
        </p:spPr>
      </p:pic>
      <p:pic>
        <p:nvPicPr>
          <p:cNvPr id="7" name="Picture 6" descr="Screen shot 2011-01-19 at 11.50.5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481" y="1893081"/>
            <a:ext cx="1673752" cy="299582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72541" y="6051675"/>
            <a:ext cx="4788237" cy="45719"/>
          </a:xfrm>
          <a:prstGeom prst="ellipse">
            <a:avLst/>
          </a:prstGeom>
          <a:solidFill>
            <a:srgbClr val="D9D9D9">
              <a:alpha val="7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1" y="560294"/>
            <a:ext cx="721426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Implementation Guide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Screen shot 2011-01-19 at 11.55.1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893" y="2056596"/>
            <a:ext cx="2635250" cy="34163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shot 2011-01-19 at 11.54.5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546" y="2056596"/>
            <a:ext cx="2647950" cy="34163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shot 2011-01-19 at 11.54.39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338" y="2043896"/>
            <a:ext cx="2641600" cy="3429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shot 2011-01-19 at 11.54.14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799" y="2056596"/>
            <a:ext cx="2647950" cy="3429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1197059" y="5793983"/>
            <a:ext cx="6729809" cy="45719"/>
          </a:xfrm>
          <a:prstGeom prst="ellipse">
            <a:avLst/>
          </a:prstGeom>
          <a:solidFill>
            <a:srgbClr val="D9D9D9">
              <a:alpha val="7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asonb\AppData\Local\Microsoft\Windows\Temporary Internet Files\Content.Outlook\GM3CJ8RY\101ins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asonb\AppData\Local\Microsoft\Windows\Temporary Internet Files\Content.Outlook\GM3CJ8RY\poster_reve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800" b="1" smtClean="0">
                <a:solidFill>
                  <a:schemeClr val="bg1"/>
                </a:solidFill>
                <a:cs typeface="Calibri" charset="0"/>
              </a:rPr>
              <a:t>Campaigns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55800"/>
            <a:ext cx="86868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/>
              <a:t>Three annual statewide campaigns:</a:t>
            </a:r>
          </a:p>
          <a:p>
            <a:pPr marL="914400" lvl="1" indent="-457200">
              <a:buFont typeface="+mj-lt"/>
              <a:buAutoNum type="arabicParenR"/>
              <a:defRPr/>
            </a:pPr>
            <a:r>
              <a:rPr lang="en-US" sz="2400" dirty="0" smtClean="0"/>
              <a:t>College GO! Week (</a:t>
            </a:r>
            <a:r>
              <a:rPr lang="en-US" sz="2400" b="1" dirty="0" smtClean="0"/>
              <a:t>Planning</a:t>
            </a:r>
            <a:r>
              <a:rPr lang="en-US" sz="2400" dirty="0" smtClean="0"/>
              <a:t>) –– FALL </a:t>
            </a:r>
          </a:p>
          <a:p>
            <a:pPr marL="914400" lvl="1" indent="-457200">
              <a:buFont typeface="+mj-lt"/>
              <a:buAutoNum type="arabicParenR"/>
              <a:defRPr/>
            </a:pPr>
            <a:r>
              <a:rPr lang="en-US" sz="2400" dirty="0" smtClean="0"/>
              <a:t>Cash for College (</a:t>
            </a:r>
            <a:r>
              <a:rPr lang="en-US" sz="2400" b="1" dirty="0" smtClean="0"/>
              <a:t>Paying</a:t>
            </a:r>
            <a:r>
              <a:rPr lang="en-US" sz="2400" dirty="0" smtClean="0"/>
              <a:t>) –– WINTER</a:t>
            </a:r>
          </a:p>
          <a:p>
            <a:pPr marL="914400" lvl="1" indent="-457200">
              <a:buFont typeface="+mj-lt"/>
              <a:buAutoNum type="arabicParenR"/>
              <a:defRPr/>
            </a:pPr>
            <a:r>
              <a:rPr lang="en-US" sz="2400" dirty="0" smtClean="0"/>
              <a:t>KnowHow2Go (</a:t>
            </a:r>
            <a:r>
              <a:rPr lang="en-US" sz="2400" b="1" dirty="0" smtClean="0"/>
              <a:t>Preparing</a:t>
            </a:r>
            <a:r>
              <a:rPr lang="en-US" sz="2400" dirty="0" smtClean="0"/>
              <a:t>) –– SPRING/SUMMER</a:t>
            </a:r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Guiding principles: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Clear college success focus for each campaign</a:t>
            </a:r>
          </a:p>
          <a:p>
            <a:pPr lvl="1">
              <a:defRPr/>
            </a:pPr>
            <a:r>
              <a:rPr lang="en-US" sz="2400" dirty="0" smtClean="0"/>
              <a:t>Specific, practical steps for students at each level</a:t>
            </a:r>
          </a:p>
          <a:p>
            <a:pPr lvl="1">
              <a:defRPr/>
            </a:pPr>
            <a:r>
              <a:rPr lang="en-US" sz="2400" dirty="0" smtClean="0"/>
              <a:t>State driven, locally led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47650" y="18700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asonb\AppData\Local\Microsoft\Windows\Temporary Internet Files\Content.Outlook\GM3CJ8RY\bla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85331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385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Student Perceptions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3348744255_120865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 rot="8906402">
            <a:off x="1775031" y="1154522"/>
            <a:ext cx="5308600" cy="523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17359" y="2495176"/>
            <a:ext cx="2339698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70% </a:t>
            </a:r>
          </a:p>
          <a:p>
            <a:pPr algn="ctr"/>
            <a:r>
              <a:rPr lang="en-US" sz="2000" b="1" cap="none" spc="0" dirty="0" smtClean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first-generation college students think they can’t afford college</a:t>
            </a:r>
            <a:endParaRPr lang="en-US" sz="2000" b="1" cap="none" spc="0" dirty="0">
              <a:ln w="1905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76200" y="381000"/>
            <a:ext cx="9144000" cy="1143000"/>
          </a:xfrm>
        </p:spPr>
        <p:txBody>
          <a:bodyPr/>
          <a:lstStyle/>
          <a:p>
            <a:r>
              <a:rPr lang="en-US" sz="3800" b="1" dirty="0" smtClean="0">
                <a:solidFill>
                  <a:schemeClr val="bg1"/>
                </a:solidFill>
              </a:rPr>
              <a:t>Indiana Affordability Facts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2122" y="1604963"/>
            <a:ext cx="8317811" cy="46482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endParaRPr lang="en-US" b="1" dirty="0" smtClean="0"/>
          </a:p>
          <a:p>
            <a:pPr>
              <a:spcAft>
                <a:spcPts val="2400"/>
              </a:spcAft>
              <a:defRPr/>
            </a:pPr>
            <a:r>
              <a:rPr lang="en-US" sz="2400" dirty="0" smtClean="0"/>
              <a:t>Indiana college tuition and fees have grown by nearly 300 percent since 1990.</a:t>
            </a:r>
          </a:p>
          <a:p>
            <a:pPr>
              <a:spcAft>
                <a:spcPts val="2400"/>
              </a:spcAft>
              <a:defRPr/>
            </a:pPr>
            <a:r>
              <a:rPr lang="en-US" sz="2400" dirty="0" smtClean="0"/>
              <a:t>Indiana’s college debt load ranks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highest in the country.</a:t>
            </a:r>
          </a:p>
          <a:p>
            <a:pPr>
              <a:spcAft>
                <a:spcPts val="2400"/>
              </a:spcAft>
              <a:defRPr/>
            </a:pPr>
            <a:r>
              <a:rPr lang="en-US" sz="2400" dirty="0" smtClean="0"/>
              <a:t>Nearly two-thirds of Hoosiers graduate with college debt –– and those who do not graduate are 10 times more likely to default on their college loans.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385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Reality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8093"/>
            <a:ext cx="8229600" cy="4274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>
                <a:latin typeface="+mj-lt"/>
              </a:rPr>
              <a:t>Financial aid is available:</a:t>
            </a:r>
          </a:p>
          <a:p>
            <a:pPr>
              <a:buNone/>
            </a:pPr>
            <a:endParaRPr lang="en-US" sz="1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+mj-lt"/>
              </a:rPr>
              <a:t>Federal government gives out </a:t>
            </a:r>
            <a:r>
              <a:rPr lang="en-US" sz="3000" b="1" dirty="0" smtClean="0">
                <a:latin typeface="+mj-lt"/>
              </a:rPr>
              <a:t>$83 billion 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+mj-lt"/>
              </a:rPr>
              <a:t>State provides an extra </a:t>
            </a:r>
            <a:r>
              <a:rPr lang="en-US" sz="3000" b="1" dirty="0" smtClean="0">
                <a:latin typeface="+mj-lt"/>
              </a:rPr>
              <a:t>$250 million</a:t>
            </a:r>
            <a:endParaRPr lang="en-US" sz="3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+mj-lt"/>
              </a:rPr>
              <a:t>Indiana’s public colleges give out </a:t>
            </a:r>
            <a:r>
              <a:rPr lang="en-US" sz="3000" b="1" dirty="0" smtClean="0">
                <a:latin typeface="+mj-lt"/>
              </a:rPr>
              <a:t>$170 million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Indiana’s private colleges give out </a:t>
            </a:r>
            <a:r>
              <a:rPr lang="en-US" sz="3000" b="1" dirty="0" smtClean="0"/>
              <a:t>$519 million</a:t>
            </a:r>
          </a:p>
          <a:p>
            <a:endParaRPr lang="en-US" sz="30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0" y="457200"/>
            <a:ext cx="6648450" cy="1143000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+mn-lt"/>
              </a:rPr>
              <a:t>Cash for College Campaign</a:t>
            </a:r>
            <a:endParaRPr lang="en-US" sz="3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128"/>
            <a:ext cx="8229600" cy="444944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Goal: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Help Hoosier students and families </a:t>
            </a:r>
            <a:r>
              <a:rPr lang="en-US" b="1" dirty="0" smtClean="0"/>
              <a:t>prepare to pay </a:t>
            </a:r>
            <a:r>
              <a:rPr lang="en-US" dirty="0" smtClean="0"/>
              <a:t>for education and training after high school </a:t>
            </a:r>
          </a:p>
          <a:p>
            <a:pPr lvl="1"/>
            <a:r>
              <a:rPr lang="en-US" dirty="0" smtClean="0"/>
              <a:t>Raise awareness about the </a:t>
            </a:r>
            <a:r>
              <a:rPr lang="en-US" b="1" dirty="0" smtClean="0"/>
              <a:t>billions of dollars in financial aid </a:t>
            </a:r>
            <a:r>
              <a:rPr lang="en-US" dirty="0" smtClean="0"/>
              <a:t>available. </a:t>
            </a:r>
          </a:p>
          <a:p>
            <a:endParaRPr lang="en-US" dirty="0" smtClean="0"/>
          </a:p>
          <a:p>
            <a:r>
              <a:rPr lang="en-US" b="1" dirty="0" smtClean="0"/>
              <a:t>Strategy:</a:t>
            </a:r>
          </a:p>
          <a:p>
            <a:pPr lvl="1"/>
            <a:r>
              <a:rPr lang="en-US" dirty="0" smtClean="0"/>
              <a:t>Share practical tips and resources with students and local communities leading up to Indiana’s </a:t>
            </a:r>
            <a:r>
              <a:rPr lang="en-US" b="1" dirty="0" smtClean="0"/>
              <a:t>March 10 FAFSA filing deadline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Offer student incentives to turn </a:t>
            </a:r>
            <a:r>
              <a:rPr lang="en-US" b="1" dirty="0" smtClean="0"/>
              <a:t>awareness</a:t>
            </a:r>
            <a:r>
              <a:rPr lang="en-US" dirty="0" smtClean="0"/>
              <a:t> </a:t>
            </a:r>
            <a:r>
              <a:rPr lang="en-US" b="1" dirty="0" smtClean="0"/>
              <a:t>into</a:t>
            </a:r>
            <a:r>
              <a:rPr lang="en-US" dirty="0" smtClean="0"/>
              <a:t> </a:t>
            </a:r>
            <a:r>
              <a:rPr lang="en-US" b="1" dirty="0" smtClean="0"/>
              <a:t>action</a:t>
            </a:r>
            <a:r>
              <a:rPr lang="en-US" dirty="0" smtClean="0"/>
              <a:t>.</a:t>
            </a:r>
          </a:p>
          <a:p>
            <a:endParaRPr lang="en-US" dirty="0" smtClean="0">
              <a:latin typeface="Franklin Gothic Book" pitchFamily="34" charset="0"/>
            </a:endParaRPr>
          </a:p>
          <a:p>
            <a:pPr>
              <a:buNone/>
            </a:pPr>
            <a:endParaRPr lang="en-US" dirty="0" smtClean="0">
              <a:latin typeface="Franklin Gothic Book" pitchFamily="34" charset="0"/>
            </a:endParaRPr>
          </a:p>
          <a:p>
            <a:pPr>
              <a:buNone/>
            </a:pPr>
            <a:endParaRPr lang="en-US" dirty="0" smtClean="0">
              <a:latin typeface="Franklin Gothic Book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0" y="498332"/>
            <a:ext cx="9144000" cy="1143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Grade-specific student goals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07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Action steps for students focused on: </a:t>
            </a:r>
          </a:p>
          <a:p>
            <a:pPr lvl="1"/>
            <a:r>
              <a:rPr lang="en-US" b="1" dirty="0" smtClean="0"/>
              <a:t>Saving:  </a:t>
            </a:r>
            <a:r>
              <a:rPr lang="en-US" dirty="0" smtClean="0"/>
              <a:t>college savings plans, budgeting, etc.</a:t>
            </a:r>
            <a:endParaRPr lang="en-US" b="1" dirty="0" smtClean="0"/>
          </a:p>
          <a:p>
            <a:pPr lvl="1"/>
            <a:r>
              <a:rPr lang="en-US" b="1" dirty="0" smtClean="0"/>
              <a:t>Applying:  </a:t>
            </a:r>
            <a:r>
              <a:rPr lang="en-US" dirty="0" smtClean="0"/>
              <a:t>FAFSA filing, scholarship options, etc.</a:t>
            </a:r>
          </a:p>
          <a:p>
            <a:pPr lvl="1"/>
            <a:r>
              <a:rPr lang="en-US" b="1" dirty="0" smtClean="0"/>
              <a:t>Paying: </a:t>
            </a:r>
            <a:r>
              <a:rPr lang="en-US" dirty="0" smtClean="0"/>
              <a:t>borrowing tips, payment plans,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41" y="444544"/>
            <a:ext cx="7214260" cy="1143000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</a:rPr>
              <a:t>ELEMENTARY SCHOOLS: </a:t>
            </a:r>
            <a:r>
              <a:rPr lang="en-US" sz="3500" b="1" i="1" dirty="0" smtClean="0">
                <a:solidFill>
                  <a:schemeClr val="bg1"/>
                </a:solidFill>
                <a:latin typeface="Calibri" pitchFamily="34" charset="0"/>
              </a:rPr>
              <a:t>Start Saving</a:t>
            </a:r>
            <a:endParaRPr lang="en-US" sz="35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0118"/>
            <a:ext cx="8229600" cy="40756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Open an Indiana </a:t>
            </a:r>
            <a:r>
              <a:rPr lang="en-US" sz="2400" b="1" dirty="0" err="1" smtClean="0"/>
              <a:t>CollegeChoice</a:t>
            </a:r>
            <a:r>
              <a:rPr lang="en-US" sz="2400" b="1" dirty="0" smtClean="0"/>
              <a:t> 529 Savings Plan </a:t>
            </a:r>
            <a:endParaRPr lang="en-US" sz="2400" b="1" u="sng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Ask parents about joining </a:t>
            </a:r>
            <a:r>
              <a:rPr lang="en-US" sz="2400" b="1" dirty="0" err="1" smtClean="0"/>
              <a:t>UPromise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Think about your future:</a:t>
            </a:r>
          </a:p>
          <a:p>
            <a:pPr lvl="1"/>
            <a:r>
              <a:rPr lang="en-US" sz="2000" dirty="0" smtClean="0"/>
              <a:t>What career do you want? </a:t>
            </a:r>
          </a:p>
          <a:p>
            <a:pPr lvl="1"/>
            <a:r>
              <a:rPr lang="en-US" sz="2000" dirty="0" smtClean="0"/>
              <a:t>Which college do you want to attend?</a:t>
            </a:r>
          </a:p>
          <a:p>
            <a:pPr lvl="1"/>
            <a:r>
              <a:rPr lang="en-US" sz="2000" dirty="0" smtClean="0"/>
              <a:t>Do you have a plan to make it happen?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647</Words>
  <Application>Microsoft Office PowerPoint</Application>
  <PresentationFormat>On-screen Show (4:3)</PresentationFormat>
  <Paragraphs>131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Learn More Indiana</vt:lpstr>
      <vt:lpstr>Campaigns</vt:lpstr>
      <vt:lpstr>Student Perceptions</vt:lpstr>
      <vt:lpstr>Indiana Affordability Facts</vt:lpstr>
      <vt:lpstr>The Reality</vt:lpstr>
      <vt:lpstr>Cash for College Campaign</vt:lpstr>
      <vt:lpstr>Grade-specific student goals</vt:lpstr>
      <vt:lpstr>ELEMENTARY SCHOOLS: Start Saving</vt:lpstr>
      <vt:lpstr>MIDDLE SCHOOLS: Manage Money</vt:lpstr>
      <vt:lpstr>HIGH SCHOOLS: Finish Strong</vt:lpstr>
      <vt:lpstr>COLLEGE STUDENTS:  Complete &amp; Continue</vt:lpstr>
      <vt:lpstr>ADULT STUDENTS:  Research &amp; Return</vt:lpstr>
      <vt:lpstr>Cash for College Resources</vt:lpstr>
      <vt:lpstr> Student Scholarship Contests  </vt:lpstr>
      <vt:lpstr>Indiana College Costs Estimator</vt:lpstr>
      <vt:lpstr>IndianaCollegeCosts.org</vt:lpstr>
      <vt:lpstr>Events</vt:lpstr>
      <vt:lpstr>CashforCollegeIndiana.org</vt:lpstr>
      <vt:lpstr>FAFSA Videos</vt:lpstr>
      <vt:lpstr>Implementation Guide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ICHE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Lintner</dc:creator>
  <cp:lastModifiedBy>rosemaryp</cp:lastModifiedBy>
  <cp:revision>90</cp:revision>
  <dcterms:created xsi:type="dcterms:W3CDTF">2011-01-24T15:16:04Z</dcterms:created>
  <dcterms:modified xsi:type="dcterms:W3CDTF">2011-02-14T23:51:20Z</dcterms:modified>
</cp:coreProperties>
</file>