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doc" ContentType="application/msword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ttj\Dropbox\Fleck%20Education\Current%20Projects%20FE\16%20IDOE%20CTE%20Data%20Analysis\14-15%20State%20Core%20Indicator%20Sumnmary%20Tables%2011-9-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solidFill>
                  <a:schemeClr val="tx1">
                    <a:lumMod val="65000"/>
                    <a:lumOff val="35000"/>
                  </a:schemeClr>
                </a:solidFill>
              </a:rPr>
              <a:t>CTE Enrollment as a Percentage of Total 9-12 Enrollment</a:t>
            </a:r>
          </a:p>
        </c:rich>
      </c:tx>
      <c:layout>
        <c:manualLayout>
          <c:xMode val="edge"/>
          <c:yMode val="edge"/>
          <c:x val="0.10946580873153901"/>
          <c:y val="3.703737762706668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759896837116107"/>
          <c:y val="0.2324074074074074"/>
          <c:w val="0.85240103162883896"/>
          <c:h val="0.6627777777777778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2 in Microsoft Word]By EGR'!$D$19:$D$21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'[Chart 2 in Microsoft Word]By EGR'!$E$19:$E$21</c:f>
              <c:numCache>
                <c:formatCode>#,##0</c:formatCode>
                <c:ptCount val="3"/>
                <c:pt idx="0">
                  <c:v>163990</c:v>
                </c:pt>
                <c:pt idx="1">
                  <c:v>167913</c:v>
                </c:pt>
                <c:pt idx="2">
                  <c:v>174707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7D-49BA-9EEE-6364619E0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46467528"/>
        <c:axId val="546467920"/>
      </c:barChart>
      <c:catAx>
        <c:axId val="546467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467920"/>
        <c:crosses val="autoZero"/>
        <c:auto val="1"/>
        <c:lblAlgn val="ctr"/>
        <c:lblOffset val="100"/>
        <c:noMultiLvlLbl val="0"/>
      </c:catAx>
      <c:valAx>
        <c:axId val="54646792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467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Graduation</a:t>
            </a:r>
            <a:r>
              <a:rPr lang="en-US" baseline="0"/>
              <a:t> Rates</a:t>
            </a:r>
            <a:endParaRPr lang="en-US"/>
          </a:p>
        </c:rich>
      </c:tx>
      <c:layout>
        <c:manualLayout>
          <c:xMode val="edge"/>
          <c:yMode val="edge"/>
          <c:x val="0.32891927268781324"/>
          <c:y val="3.7878787878787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826805288809212"/>
          <c:y val="0.11741981404866765"/>
          <c:w val="0.54465810312796759"/>
          <c:h val="0.73851802423002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'Sheet2 (2)'!$B$83</c:f>
              <c:strCache>
                <c:ptCount val="1"/>
                <c:pt idx="0">
                  <c:v>State CTE Avg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'Sheet2 (2)'!$C$82:$E$82</c:f>
              <c:strCache>
                <c:ptCount val="3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</c:strCache>
            </c:strRef>
          </c:cat>
          <c:val>
            <c:numRef>
              <c:f>'Sheet2 (2)'!$C$83:$E$83</c:f>
              <c:numCache>
                <c:formatCode>0.00%</c:formatCode>
                <c:ptCount val="3"/>
                <c:pt idx="0">
                  <c:v>0.94689999999999996</c:v>
                </c:pt>
                <c:pt idx="1">
                  <c:v>0.94979999999999998</c:v>
                </c:pt>
                <c:pt idx="2">
                  <c:v>0.95179999999999998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59-4201-AB4E-CB1BE2549587}"/>
            </c:ext>
          </c:extLst>
        </c:ser>
        <c:ser>
          <c:idx val="1"/>
          <c:order val="1"/>
          <c:tx>
            <c:strRef>
              <c:f>'Sheet2 (2)'!$B$84</c:f>
              <c:strCache>
                <c:ptCount val="1"/>
                <c:pt idx="0">
                  <c:v>State Grad Rate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3.67177358644122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759-4201-AB4E-CB1BE254958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0546094528881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759-4201-AB4E-CB1BE254958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004157426058177E-2"/>
                  <c:y val="-6.94436422255635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759-4201-AB4E-CB1BE254958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'Sheet2 (2)'!$C$82:$E$82</c:f>
              <c:strCache>
                <c:ptCount val="3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</c:strCache>
            </c:strRef>
          </c:cat>
          <c:val>
            <c:numRef>
              <c:f>'Sheet2 (2)'!$C$84:$E$84</c:f>
              <c:numCache>
                <c:formatCode>0.00%</c:formatCode>
                <c:ptCount val="3"/>
                <c:pt idx="0">
                  <c:v>0.88600000000000001</c:v>
                </c:pt>
                <c:pt idx="1">
                  <c:v>0.89800000000000002</c:v>
                </c:pt>
                <c:pt idx="2">
                  <c:v>0.88900000000000001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59-4201-AB4E-CB1BE2549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6468704"/>
        <c:axId val="546469096"/>
      </c:barChart>
      <c:catAx>
        <c:axId val="54646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6469096"/>
        <c:crosses val="autoZero"/>
        <c:auto val="1"/>
        <c:lblAlgn val="ctr"/>
        <c:lblOffset val="100"/>
        <c:noMultiLvlLbl val="0"/>
      </c:catAx>
      <c:valAx>
        <c:axId val="546469096"/>
        <c:scaling>
          <c:orientation val="minMax"/>
          <c:min val="0.75000000000000011"/>
        </c:scaling>
        <c:delete val="0"/>
        <c:axPos val="l"/>
        <c:majorGridlines>
          <c:spPr>
            <a:ln>
              <a:solidFill>
                <a:schemeClr val="bg1">
                  <a:lumMod val="65000"/>
                  <a:alpha val="42000"/>
                </a:schemeClr>
              </a:solidFill>
            </a:ln>
          </c:spPr>
        </c:majorGridlines>
        <c:numFmt formatCode="0.00%" sourceLinked="1"/>
        <c:majorTickMark val="out"/>
        <c:minorTickMark val="none"/>
        <c:tickLblPos val="nextTo"/>
        <c:crossAx val="54646870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3175">
      <a:solidFill>
        <a:schemeClr val="tx1"/>
      </a:solidFill>
    </a:ln>
  </c:spPr>
  <c:txPr>
    <a:bodyPr/>
    <a:lstStyle/>
    <a:p>
      <a:pPr>
        <a:defRPr>
          <a:ln>
            <a:noFill/>
          </a:ln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CB6235-59A5-42B8-92F0-A50DC9F605BC}" type="doc">
      <dgm:prSet loTypeId="urn:microsoft.com/office/officeart/2005/8/layout/default#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AED473-378B-4B12-876E-5207B0F486D8}">
      <dgm:prSet phldrT="[Text]" custT="1"/>
      <dgm:spPr>
        <a:ln w="28575"/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Agriculture</a:t>
          </a:r>
          <a:r>
            <a:rPr lang="en-US" sz="2000" dirty="0" smtClean="0">
              <a:solidFill>
                <a:schemeClr val="bg1"/>
              </a:solidFill>
            </a:rPr>
            <a:t/>
          </a:r>
          <a:br>
            <a:rPr lang="en-US" sz="2000" dirty="0" smtClean="0">
              <a:solidFill>
                <a:schemeClr val="bg1"/>
              </a:solidFill>
            </a:rPr>
          </a:br>
          <a:r>
            <a:rPr lang="en-US" sz="1200" dirty="0" smtClean="0">
              <a:solidFill>
                <a:schemeClr val="bg1"/>
              </a:solidFill>
            </a:rPr>
            <a:t>Agribusiness</a:t>
          </a:r>
          <a:br>
            <a:rPr lang="en-US" sz="1200" dirty="0" smtClean="0">
              <a:solidFill>
                <a:schemeClr val="bg1"/>
              </a:solidFill>
            </a:rPr>
          </a:br>
          <a:r>
            <a:rPr lang="en-US" sz="1200" dirty="0" smtClean="0">
              <a:solidFill>
                <a:schemeClr val="bg1"/>
              </a:solidFill>
            </a:rPr>
            <a:t>Life Sciences</a:t>
          </a:r>
          <a:br>
            <a:rPr lang="en-US" sz="1200" dirty="0" smtClean="0">
              <a:solidFill>
                <a:schemeClr val="bg1"/>
              </a:solidFill>
            </a:rPr>
          </a:br>
          <a:r>
            <a:rPr lang="en-US" sz="1200" dirty="0" smtClean="0">
              <a:solidFill>
                <a:schemeClr val="bg1"/>
              </a:solidFill>
            </a:rPr>
            <a:t>Horticulture</a:t>
          </a:r>
          <a:endParaRPr lang="en-US" sz="1200" dirty="0">
            <a:solidFill>
              <a:schemeClr val="bg1"/>
            </a:solidFill>
          </a:endParaRPr>
        </a:p>
      </dgm:t>
    </dgm:pt>
    <dgm:pt modelId="{5B6AE280-70D4-45F6-87AD-35FCF21D8CEF}" type="parTrans" cxnId="{E757273F-8B74-4E3C-98B4-6EFB6A6523D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516F615-06E5-47B9-9C81-9FCF74915DD0}" type="sibTrans" cxnId="{E757273F-8B74-4E3C-98B4-6EFB6A6523D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69217C-03D6-4BE7-A154-90ECA8B0AF34}">
      <dgm:prSet phldrT="[Text]" custT="1"/>
      <dgm:spPr>
        <a:ln w="28575"/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Architecture &amp; Construction</a:t>
          </a:r>
          <a:r>
            <a: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Construction Trades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Facilities Management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Drafting &amp; Design</a:t>
          </a:r>
          <a:endParaRPr lang="en-US" sz="1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A80FB0-8580-4BB1-9B7A-5B004073ECD8}" type="parTrans" cxnId="{28EA5CE6-9F4E-4BF1-94C2-176D52FEDE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D18F74-6F39-4D38-8241-C255748F1418}" type="sibTrans" cxnId="{28EA5CE6-9F4E-4BF1-94C2-176D52FEDE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937334-6159-4AE5-A14B-07C799AC10C0}">
      <dgm:prSet phldrT="[Text]" custT="1"/>
      <dgm:spPr>
        <a:solidFill>
          <a:srgbClr val="669900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Education &amp; Training</a:t>
          </a:r>
          <a: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Early Childhood Education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Education Careers</a:t>
          </a:r>
          <a:endParaRPr lang="en-US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90AFB6-9FDF-415B-85DC-C21422FF823D}" type="parTrans" cxnId="{46C0B9F6-B6B3-4052-95DA-8439E1F90A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981AC3D-6A28-4846-90D6-D9ECA799A87B}" type="sibTrans" cxnId="{46C0B9F6-B6B3-4052-95DA-8439E1F90A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F15F89A-859A-4117-A15A-936CDDFB4518}">
      <dgm:prSet phldrT="[Text]" custT="1"/>
      <dgm:spPr>
        <a:solidFill>
          <a:srgbClr val="8BDC62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Health Science</a:t>
          </a:r>
          <a: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Biomedical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Health Care Specialties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Nursing                  Dental</a:t>
          </a:r>
          <a:endParaRPr lang="en-US" sz="22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27C8B2-1F12-4953-9C92-D1EDAA77633E}" type="parTrans" cxnId="{1B14051C-0FAA-4F69-9C6E-7A7C94D498D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7773624-65B2-4753-9C83-705C61871A49}" type="sibTrans" cxnId="{1B14051C-0FAA-4F69-9C6E-7A7C94D498D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1F0880-F6FB-4D15-9619-40858D3994F2}">
      <dgm:prSet phldrT="[Text]" custT="1"/>
      <dgm:spPr>
        <a:solidFill>
          <a:srgbClr val="BBD852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Hospitality  Human Services</a:t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Culinary Arts       Hospitality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 &amp; Social Services   Cosmetology</a:t>
          </a:r>
          <a:endParaRPr lang="en-U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4F6A19-F41C-4A6D-B046-72064AA04C47}" type="parTrans" cxnId="{970096CE-3937-4CD6-BB1A-462B9C35C4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3A60FC-0955-473F-815E-02AB97B27E2E}" type="sibTrans" cxnId="{970096CE-3937-4CD6-BB1A-462B9C35C4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70E310-48C8-4F9D-B7DB-D44C7E66BF31}">
      <dgm:prSet phldrT="[Text]" custT="1"/>
      <dgm:spPr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Arts, AV &amp; Communications</a:t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Communications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Visual Arts</a:t>
          </a:r>
          <a:endParaRPr lang="en-U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F6674A-EC48-4F23-A148-307B6587E23C}" type="parTrans" cxnId="{FD765BC5-BFF8-45D1-9885-A3B05D65F75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A525823-83F5-4633-9C73-6DB29532F660}" type="sibTrans" cxnId="{FD765BC5-BFF8-45D1-9885-A3B05D65F75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2C327B-319C-4996-8000-02D736690C34}">
      <dgm:prSet phldrT="[Text]" custT="1"/>
      <dgm:spPr>
        <a:solidFill>
          <a:srgbClr val="47DA66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Business, Finance &amp; Marketing</a:t>
          </a:r>
          <a: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Finance &amp; Accounting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Entrepreneurship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Marketing</a:t>
          </a:r>
          <a:endParaRPr lang="en-US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52AE77-75BA-4CF5-888C-6B7F60EBD807}" type="parTrans" cxnId="{DE4439D6-BF7C-4E84-B981-5109EE97D2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8A8F858-C48C-48A6-B6C8-9EAA7D54EE38}" type="sibTrans" cxnId="{DE4439D6-BF7C-4E84-B981-5109EE97D2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16BA9E-6273-4E46-8345-A26D8EFDB4AF}">
      <dgm:prSet phldrT="[Text]" custT="1"/>
      <dgm:spPr>
        <a:solidFill>
          <a:srgbClr val="ABD317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Manufacturing &amp; Logistics</a:t>
          </a:r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Advanced Manufacturing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Electronics           Logistics   Machining            Welding</a:t>
          </a:r>
          <a:endParaRPr lang="en-U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2EED8F-20EC-44A0-B492-DFC4C0E55AF5}" type="parTrans" cxnId="{9EAD898A-403F-4480-93A7-CB3B5190ED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BACE91-DBEE-47E6-8D25-CE82F25EDA6A}" type="sibTrans" cxnId="{9EAD898A-403F-4480-93A7-CB3B5190ED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4956738-7067-414D-8473-557511306B98}">
      <dgm:prSet phldrT="[Text]" custT="1"/>
      <dgm:spPr>
        <a:solidFill>
          <a:srgbClr val="DBD113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 Safety</a:t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Criminal Justice</a:t>
          </a:r>
        </a:p>
        <a:p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EMT/Paramedics</a:t>
          </a:r>
        </a:p>
        <a:p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Fire &amp; Rescue</a:t>
          </a:r>
          <a:endParaRPr lang="en-U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79F17B-4597-4C76-B26B-1C2A493C27F3}" type="parTrans" cxnId="{19975A23-6488-4C11-9E08-3E8A97A28E2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45C96A1-E704-43DC-9B15-96A89C39B0D9}" type="sibTrans" cxnId="{19975A23-6488-4C11-9E08-3E8A97A28E2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DA172BF-99F8-4B77-A8BE-27CD7656CC21}">
      <dgm:prSet phldrT="[Text]" custT="1"/>
      <dgm:spPr>
        <a:solidFill>
          <a:srgbClr val="E46C0A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pPr algn="ctr"/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Transportation</a:t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Automotive	           Diesel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Collision Repair      Aviation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Mobile Equipment 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Tractor Trailer</a:t>
          </a:r>
        </a:p>
      </dgm:t>
    </dgm:pt>
    <dgm:pt modelId="{C050F12C-5114-43C3-96BF-B21318FCF7C6}" type="parTrans" cxnId="{928AF45D-C04C-4298-B678-265C6A6C78C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5006024-E379-4704-BA3F-8222B9871A5C}" type="sibTrans" cxnId="{928AF45D-C04C-4298-B678-265C6A6C78C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1106F2F-FC44-4DC5-9D18-2E87409448B4}">
      <dgm:prSet phldrT="[Text]" custT="1"/>
      <dgm:spPr>
        <a:solidFill>
          <a:srgbClr val="D8BC56"/>
        </a:solid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Information Technology</a:t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Programming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 Support</a:t>
          </a:r>
          <a:endParaRPr lang="en-US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9731E4-767D-4556-8E66-E0D6A68A0A76}" type="parTrans" cxnId="{3CF8AB10-68B9-48D5-859C-66A08C65D7F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5D99BA-4CA4-46AE-9B05-69BDB67D81E6}" type="sibTrans" cxnId="{3CF8AB10-68B9-48D5-859C-66A08C65D7F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FE7B52C-DACB-4B11-9B1D-5F8983632F30}">
      <dgm:prSet phldrT="[Text]" custT="1"/>
      <dgm:spPr>
        <a:solidFill>
          <a:srgbClr val="F3C046"/>
        </a:solidFill>
        <a:ln w="28575"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STEM</a:t>
          </a:r>
          <a:br>
            <a: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 &amp; Professional 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Careers  integrating 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       Technology</a:t>
          </a:r>
          <a:b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Science           Mathematics</a:t>
          </a:r>
          <a:endParaRPr lang="en-U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C4AE1-4337-4856-B398-BF410F880D34}" type="parTrans" cxnId="{6CB080BD-1391-4CCB-B963-47D55ED534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8AD7CCA-BE27-4425-93B5-9D175C9DD69C}" type="sibTrans" cxnId="{6CB080BD-1391-4CCB-B963-47D55ED534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D57D3E-EC6F-4E9E-91A9-EDCFB766512E}" type="pres">
      <dgm:prSet presAssocID="{3ECB6235-59A5-42B8-92F0-A50DC9F605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13C575-8D43-45AD-B2F4-969A57F79B18}" type="pres">
      <dgm:prSet presAssocID="{86AED473-378B-4B12-876E-5207B0F486D8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A0A1F-B72D-4683-BB57-576700C349AB}" type="pres">
      <dgm:prSet presAssocID="{C516F615-06E5-47B9-9C81-9FCF74915DD0}" presName="sibTrans" presStyleCnt="0"/>
      <dgm:spPr/>
    </dgm:pt>
    <dgm:pt modelId="{D4DA7DBD-2FE4-4E6C-9B17-D46C3D0D362C}" type="pres">
      <dgm:prSet presAssocID="{4A69217C-03D6-4BE7-A154-90ECA8B0AF34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12ECB-FD7D-49DA-A1F4-A4D498D2846B}" type="pres">
      <dgm:prSet presAssocID="{76D18F74-6F39-4D38-8241-C255748F1418}" presName="sibTrans" presStyleCnt="0"/>
      <dgm:spPr/>
    </dgm:pt>
    <dgm:pt modelId="{4C6B6413-C02B-4ACF-BED0-6CEF4CAC6DFD}" type="pres">
      <dgm:prSet presAssocID="{C970E310-48C8-4F9D-B7DB-D44C7E66BF31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6B9A5-FF5F-4A9C-92C3-8B8FF1A945B6}" type="pres">
      <dgm:prSet presAssocID="{BA525823-83F5-4633-9C73-6DB29532F660}" presName="sibTrans" presStyleCnt="0"/>
      <dgm:spPr/>
    </dgm:pt>
    <dgm:pt modelId="{036FCD0E-FEE1-49FB-A68A-FA76AA4C0545}" type="pres">
      <dgm:prSet presAssocID="{C22C327B-319C-4996-8000-02D736690C34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68F11-67D7-4ECA-8D9C-C1A8EEF66146}" type="pres">
      <dgm:prSet presAssocID="{48A8F858-C48C-48A6-B6C8-9EAA7D54EE38}" presName="sibTrans" presStyleCnt="0"/>
      <dgm:spPr/>
    </dgm:pt>
    <dgm:pt modelId="{241B3ACD-767B-4EE4-83C8-CAED7D202E18}" type="pres">
      <dgm:prSet presAssocID="{E9937334-6159-4AE5-A14B-07C799AC10C0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81F61-C9FB-4150-8B56-779D9B367338}" type="pres">
      <dgm:prSet presAssocID="{3981AC3D-6A28-4846-90D6-D9ECA799A87B}" presName="sibTrans" presStyleCnt="0"/>
      <dgm:spPr/>
    </dgm:pt>
    <dgm:pt modelId="{3807511B-A89B-4990-9A34-FAD1337D12A5}" type="pres">
      <dgm:prSet presAssocID="{8F15F89A-859A-4117-A15A-936CDDFB4518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4F36F-D670-4152-9C70-EA95E7B12764}" type="pres">
      <dgm:prSet presAssocID="{E7773624-65B2-4753-9C83-705C61871A49}" presName="sibTrans" presStyleCnt="0"/>
      <dgm:spPr/>
    </dgm:pt>
    <dgm:pt modelId="{1541C1A2-8880-422E-A593-BE638C393862}" type="pres">
      <dgm:prSet presAssocID="{C91F0880-F6FB-4D15-9619-40858D3994F2}" presName="node" presStyleLbl="node1" presStyleIdx="6" presStyleCnt="12" custScaleX="1031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ACF41-0060-41D1-9D9C-6FD38A6DC74D}" type="pres">
      <dgm:prSet presAssocID="{A73A60FC-0955-473F-815E-02AB97B27E2E}" presName="sibTrans" presStyleCnt="0"/>
      <dgm:spPr/>
    </dgm:pt>
    <dgm:pt modelId="{BF3952ED-1370-42F9-9131-8122833DE1FB}" type="pres">
      <dgm:prSet presAssocID="{01106F2F-FC44-4DC5-9D18-2E87409448B4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5C85E0-AAFB-417F-A9FA-526CB115569F}" type="pres">
      <dgm:prSet presAssocID="{635D99BA-4CA4-46AE-9B05-69BDB67D81E6}" presName="sibTrans" presStyleCnt="0"/>
      <dgm:spPr/>
    </dgm:pt>
    <dgm:pt modelId="{31EF7C51-2D45-416C-B30C-EA1BFF22E89E}" type="pres">
      <dgm:prSet presAssocID="{2416BA9E-6273-4E46-8345-A26D8EFDB4AF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3976-9312-401B-AF6C-C45442041A5F}" type="pres">
      <dgm:prSet presAssocID="{65BACE91-DBEE-47E6-8D25-CE82F25EDA6A}" presName="sibTrans" presStyleCnt="0"/>
      <dgm:spPr/>
    </dgm:pt>
    <dgm:pt modelId="{033A806B-F943-47B2-98E3-9A43593D88EA}" type="pres">
      <dgm:prSet presAssocID="{44956738-7067-414D-8473-557511306B98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C0532A-9088-4C24-91E1-E1D383F05821}" type="pres">
      <dgm:prSet presAssocID="{D45C96A1-E704-43DC-9B15-96A89C39B0D9}" presName="sibTrans" presStyleCnt="0"/>
      <dgm:spPr/>
    </dgm:pt>
    <dgm:pt modelId="{7D01E221-3B4F-49EE-A8D1-8ECC77E55069}" type="pres">
      <dgm:prSet presAssocID="{2FE7B52C-DACB-4B11-9B1D-5F8983632F30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BB3A2-EA5F-4200-99F9-7868D2EA098A}" type="pres">
      <dgm:prSet presAssocID="{A8AD7CCA-BE27-4425-93B5-9D175C9DD69C}" presName="sibTrans" presStyleCnt="0"/>
      <dgm:spPr/>
    </dgm:pt>
    <dgm:pt modelId="{83748D9A-47C9-465E-A832-541342BB2F38}" type="pres">
      <dgm:prSet presAssocID="{2DA172BF-99F8-4B77-A8BE-27CD7656CC21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661846-9379-4245-BEF1-CF60E2F32DA2}" type="presOf" srcId="{3ECB6235-59A5-42B8-92F0-A50DC9F605BC}" destId="{99D57D3E-EC6F-4E9E-91A9-EDCFB766512E}" srcOrd="0" destOrd="0" presId="urn:microsoft.com/office/officeart/2005/8/layout/default#3"/>
    <dgm:cxn modelId="{662F15D9-53EB-4267-B39A-F5F565BD6154}" type="presOf" srcId="{E9937334-6159-4AE5-A14B-07C799AC10C0}" destId="{241B3ACD-767B-4EE4-83C8-CAED7D202E18}" srcOrd="0" destOrd="0" presId="urn:microsoft.com/office/officeart/2005/8/layout/default#3"/>
    <dgm:cxn modelId="{970096CE-3937-4CD6-BB1A-462B9C35C4EB}" srcId="{3ECB6235-59A5-42B8-92F0-A50DC9F605BC}" destId="{C91F0880-F6FB-4D15-9619-40858D3994F2}" srcOrd="6" destOrd="0" parTransId="{C34F6A19-F41C-4A6D-B046-72064AA04C47}" sibTransId="{A73A60FC-0955-473F-815E-02AB97B27E2E}"/>
    <dgm:cxn modelId="{2C53AB4F-DC99-4C60-9CA1-8C9C7A3CF220}" type="presOf" srcId="{2FE7B52C-DACB-4B11-9B1D-5F8983632F30}" destId="{7D01E221-3B4F-49EE-A8D1-8ECC77E55069}" srcOrd="0" destOrd="0" presId="urn:microsoft.com/office/officeart/2005/8/layout/default#3"/>
    <dgm:cxn modelId="{93BE95C8-685E-43E1-A471-D892A17725B9}" type="presOf" srcId="{44956738-7067-414D-8473-557511306B98}" destId="{033A806B-F943-47B2-98E3-9A43593D88EA}" srcOrd="0" destOrd="0" presId="urn:microsoft.com/office/officeart/2005/8/layout/default#3"/>
    <dgm:cxn modelId="{928AF45D-C04C-4298-B678-265C6A6C78C8}" srcId="{3ECB6235-59A5-42B8-92F0-A50DC9F605BC}" destId="{2DA172BF-99F8-4B77-A8BE-27CD7656CC21}" srcOrd="11" destOrd="0" parTransId="{C050F12C-5114-43C3-96BF-B21318FCF7C6}" sibTransId="{D5006024-E379-4704-BA3F-8222B9871A5C}"/>
    <dgm:cxn modelId="{0415FDC8-C0D2-47A9-9D15-7B883C924F03}" type="presOf" srcId="{C91F0880-F6FB-4D15-9619-40858D3994F2}" destId="{1541C1A2-8880-422E-A593-BE638C393862}" srcOrd="0" destOrd="0" presId="urn:microsoft.com/office/officeart/2005/8/layout/default#3"/>
    <dgm:cxn modelId="{3CF8AB10-68B9-48D5-859C-66A08C65D7F0}" srcId="{3ECB6235-59A5-42B8-92F0-A50DC9F605BC}" destId="{01106F2F-FC44-4DC5-9D18-2E87409448B4}" srcOrd="7" destOrd="0" parTransId="{419731E4-767D-4556-8E66-E0D6A68A0A76}" sibTransId="{635D99BA-4CA4-46AE-9B05-69BDB67D81E6}"/>
    <dgm:cxn modelId="{9EAD898A-403F-4480-93A7-CB3B5190ED0F}" srcId="{3ECB6235-59A5-42B8-92F0-A50DC9F605BC}" destId="{2416BA9E-6273-4E46-8345-A26D8EFDB4AF}" srcOrd="8" destOrd="0" parTransId="{612EED8F-20EC-44A0-B492-DFC4C0E55AF5}" sibTransId="{65BACE91-DBEE-47E6-8D25-CE82F25EDA6A}"/>
    <dgm:cxn modelId="{1B14051C-0FAA-4F69-9C6E-7A7C94D498D8}" srcId="{3ECB6235-59A5-42B8-92F0-A50DC9F605BC}" destId="{8F15F89A-859A-4117-A15A-936CDDFB4518}" srcOrd="5" destOrd="0" parTransId="{8327C8B2-1F12-4953-9C92-D1EDAA77633E}" sibTransId="{E7773624-65B2-4753-9C83-705C61871A49}"/>
    <dgm:cxn modelId="{B8278112-8987-4A6B-B76A-334221F8CE70}" type="presOf" srcId="{01106F2F-FC44-4DC5-9D18-2E87409448B4}" destId="{BF3952ED-1370-42F9-9131-8122833DE1FB}" srcOrd="0" destOrd="0" presId="urn:microsoft.com/office/officeart/2005/8/layout/default#3"/>
    <dgm:cxn modelId="{E5E4CDB2-6D5D-4CEA-8545-C4A4D555E6F0}" type="presOf" srcId="{8F15F89A-859A-4117-A15A-936CDDFB4518}" destId="{3807511B-A89B-4990-9A34-FAD1337D12A5}" srcOrd="0" destOrd="0" presId="urn:microsoft.com/office/officeart/2005/8/layout/default#3"/>
    <dgm:cxn modelId="{9DD5F6DE-FA03-4B2D-A8E3-01FED7EB2C46}" type="presOf" srcId="{4A69217C-03D6-4BE7-A154-90ECA8B0AF34}" destId="{D4DA7DBD-2FE4-4E6C-9B17-D46C3D0D362C}" srcOrd="0" destOrd="0" presId="urn:microsoft.com/office/officeart/2005/8/layout/default#3"/>
    <dgm:cxn modelId="{0535042F-56B3-4923-9818-48C81D19546B}" type="presOf" srcId="{86AED473-378B-4B12-876E-5207B0F486D8}" destId="{C313C575-8D43-45AD-B2F4-969A57F79B18}" srcOrd="0" destOrd="0" presId="urn:microsoft.com/office/officeart/2005/8/layout/default#3"/>
    <dgm:cxn modelId="{1BB02951-D1E1-48FD-B171-C76DA0B4AF24}" type="presOf" srcId="{2DA172BF-99F8-4B77-A8BE-27CD7656CC21}" destId="{83748D9A-47C9-465E-A832-541342BB2F38}" srcOrd="0" destOrd="0" presId="urn:microsoft.com/office/officeart/2005/8/layout/default#3"/>
    <dgm:cxn modelId="{28EA5CE6-9F4E-4BF1-94C2-176D52FEDE95}" srcId="{3ECB6235-59A5-42B8-92F0-A50DC9F605BC}" destId="{4A69217C-03D6-4BE7-A154-90ECA8B0AF34}" srcOrd="1" destOrd="0" parTransId="{AAA80FB0-8580-4BB1-9B7A-5B004073ECD8}" sibTransId="{76D18F74-6F39-4D38-8241-C255748F1418}"/>
    <dgm:cxn modelId="{FD765BC5-BFF8-45D1-9885-A3B05D65F753}" srcId="{3ECB6235-59A5-42B8-92F0-A50DC9F605BC}" destId="{C970E310-48C8-4F9D-B7DB-D44C7E66BF31}" srcOrd="2" destOrd="0" parTransId="{1DF6674A-EC48-4F23-A148-307B6587E23C}" sibTransId="{BA525823-83F5-4633-9C73-6DB29532F660}"/>
    <dgm:cxn modelId="{0D3A35AF-A052-46D5-B7A1-D0158DA7FE1C}" type="presOf" srcId="{C970E310-48C8-4F9D-B7DB-D44C7E66BF31}" destId="{4C6B6413-C02B-4ACF-BED0-6CEF4CAC6DFD}" srcOrd="0" destOrd="0" presId="urn:microsoft.com/office/officeart/2005/8/layout/default#3"/>
    <dgm:cxn modelId="{DE4439D6-BF7C-4E84-B981-5109EE97D22F}" srcId="{3ECB6235-59A5-42B8-92F0-A50DC9F605BC}" destId="{C22C327B-319C-4996-8000-02D736690C34}" srcOrd="3" destOrd="0" parTransId="{2B52AE77-75BA-4CF5-888C-6B7F60EBD807}" sibTransId="{48A8F858-C48C-48A6-B6C8-9EAA7D54EE38}"/>
    <dgm:cxn modelId="{19975A23-6488-4C11-9E08-3E8A97A28E2B}" srcId="{3ECB6235-59A5-42B8-92F0-A50DC9F605BC}" destId="{44956738-7067-414D-8473-557511306B98}" srcOrd="9" destOrd="0" parTransId="{1E79F17B-4597-4C76-B26B-1C2A493C27F3}" sibTransId="{D45C96A1-E704-43DC-9B15-96A89C39B0D9}"/>
    <dgm:cxn modelId="{46C0B9F6-B6B3-4052-95DA-8439E1F90A31}" srcId="{3ECB6235-59A5-42B8-92F0-A50DC9F605BC}" destId="{E9937334-6159-4AE5-A14B-07C799AC10C0}" srcOrd="4" destOrd="0" parTransId="{1C90AFB6-9FDF-415B-85DC-C21422FF823D}" sibTransId="{3981AC3D-6A28-4846-90D6-D9ECA799A87B}"/>
    <dgm:cxn modelId="{6CB080BD-1391-4CCB-B963-47D55ED53435}" srcId="{3ECB6235-59A5-42B8-92F0-A50DC9F605BC}" destId="{2FE7B52C-DACB-4B11-9B1D-5F8983632F30}" srcOrd="10" destOrd="0" parTransId="{5AAC4AE1-4337-4856-B398-BF410F880D34}" sibTransId="{A8AD7CCA-BE27-4425-93B5-9D175C9DD69C}"/>
    <dgm:cxn modelId="{E757273F-8B74-4E3C-98B4-6EFB6A6523D8}" srcId="{3ECB6235-59A5-42B8-92F0-A50DC9F605BC}" destId="{86AED473-378B-4B12-876E-5207B0F486D8}" srcOrd="0" destOrd="0" parTransId="{5B6AE280-70D4-45F6-87AD-35FCF21D8CEF}" sibTransId="{C516F615-06E5-47B9-9C81-9FCF74915DD0}"/>
    <dgm:cxn modelId="{7EC1AACD-D178-49C6-883C-EC2A08F796F3}" type="presOf" srcId="{C22C327B-319C-4996-8000-02D736690C34}" destId="{036FCD0E-FEE1-49FB-A68A-FA76AA4C0545}" srcOrd="0" destOrd="0" presId="urn:microsoft.com/office/officeart/2005/8/layout/default#3"/>
    <dgm:cxn modelId="{68340EEC-FB3C-4327-BC02-AF54F91E3106}" type="presOf" srcId="{2416BA9E-6273-4E46-8345-A26D8EFDB4AF}" destId="{31EF7C51-2D45-416C-B30C-EA1BFF22E89E}" srcOrd="0" destOrd="0" presId="urn:microsoft.com/office/officeart/2005/8/layout/default#3"/>
    <dgm:cxn modelId="{E7FAD0F2-70F9-47B3-AC3E-7BB18F7EB3A1}" type="presParOf" srcId="{99D57D3E-EC6F-4E9E-91A9-EDCFB766512E}" destId="{C313C575-8D43-45AD-B2F4-969A57F79B18}" srcOrd="0" destOrd="0" presId="urn:microsoft.com/office/officeart/2005/8/layout/default#3"/>
    <dgm:cxn modelId="{085EA63D-3A96-4830-8C32-71A8C671C198}" type="presParOf" srcId="{99D57D3E-EC6F-4E9E-91A9-EDCFB766512E}" destId="{544A0A1F-B72D-4683-BB57-576700C349AB}" srcOrd="1" destOrd="0" presId="urn:microsoft.com/office/officeart/2005/8/layout/default#3"/>
    <dgm:cxn modelId="{90A880A4-2C25-4183-865A-EE36EFE4AE62}" type="presParOf" srcId="{99D57D3E-EC6F-4E9E-91A9-EDCFB766512E}" destId="{D4DA7DBD-2FE4-4E6C-9B17-D46C3D0D362C}" srcOrd="2" destOrd="0" presId="urn:microsoft.com/office/officeart/2005/8/layout/default#3"/>
    <dgm:cxn modelId="{3A5AAC7B-BD73-44EA-823E-C9632F89DFD6}" type="presParOf" srcId="{99D57D3E-EC6F-4E9E-91A9-EDCFB766512E}" destId="{0AD12ECB-FD7D-49DA-A1F4-A4D498D2846B}" srcOrd="3" destOrd="0" presId="urn:microsoft.com/office/officeart/2005/8/layout/default#3"/>
    <dgm:cxn modelId="{8B84F7F7-094B-4E61-ADCB-BBB02B675E1E}" type="presParOf" srcId="{99D57D3E-EC6F-4E9E-91A9-EDCFB766512E}" destId="{4C6B6413-C02B-4ACF-BED0-6CEF4CAC6DFD}" srcOrd="4" destOrd="0" presId="urn:microsoft.com/office/officeart/2005/8/layout/default#3"/>
    <dgm:cxn modelId="{4A429A3C-0134-49BE-8AA5-600572007CDD}" type="presParOf" srcId="{99D57D3E-EC6F-4E9E-91A9-EDCFB766512E}" destId="{2236B9A5-FF5F-4A9C-92C3-8B8FF1A945B6}" srcOrd="5" destOrd="0" presId="urn:microsoft.com/office/officeart/2005/8/layout/default#3"/>
    <dgm:cxn modelId="{35EEE811-1AF5-4C36-ABC6-4D174D09B68D}" type="presParOf" srcId="{99D57D3E-EC6F-4E9E-91A9-EDCFB766512E}" destId="{036FCD0E-FEE1-49FB-A68A-FA76AA4C0545}" srcOrd="6" destOrd="0" presId="urn:microsoft.com/office/officeart/2005/8/layout/default#3"/>
    <dgm:cxn modelId="{64FE24D7-47C8-47D6-9087-C4F5BCCB0EB1}" type="presParOf" srcId="{99D57D3E-EC6F-4E9E-91A9-EDCFB766512E}" destId="{F7B68F11-67D7-4ECA-8D9C-C1A8EEF66146}" srcOrd="7" destOrd="0" presId="urn:microsoft.com/office/officeart/2005/8/layout/default#3"/>
    <dgm:cxn modelId="{5C24366C-20C6-42B1-95B0-27A2C39948F8}" type="presParOf" srcId="{99D57D3E-EC6F-4E9E-91A9-EDCFB766512E}" destId="{241B3ACD-767B-4EE4-83C8-CAED7D202E18}" srcOrd="8" destOrd="0" presId="urn:microsoft.com/office/officeart/2005/8/layout/default#3"/>
    <dgm:cxn modelId="{429EB09D-64C8-4A1C-8466-0EFE1CD7BB6B}" type="presParOf" srcId="{99D57D3E-EC6F-4E9E-91A9-EDCFB766512E}" destId="{FA681F61-C9FB-4150-8B56-779D9B367338}" srcOrd="9" destOrd="0" presId="urn:microsoft.com/office/officeart/2005/8/layout/default#3"/>
    <dgm:cxn modelId="{7A7D74C1-2F1F-4263-AE8A-411DE217CF5E}" type="presParOf" srcId="{99D57D3E-EC6F-4E9E-91A9-EDCFB766512E}" destId="{3807511B-A89B-4990-9A34-FAD1337D12A5}" srcOrd="10" destOrd="0" presId="urn:microsoft.com/office/officeart/2005/8/layout/default#3"/>
    <dgm:cxn modelId="{88EE27E5-EDC0-4F94-83E8-4F0E3D3DAFEF}" type="presParOf" srcId="{99D57D3E-EC6F-4E9E-91A9-EDCFB766512E}" destId="{BBA4F36F-D670-4152-9C70-EA95E7B12764}" srcOrd="11" destOrd="0" presId="urn:microsoft.com/office/officeart/2005/8/layout/default#3"/>
    <dgm:cxn modelId="{68F5D6DB-B220-4F38-B817-B14C04B0D357}" type="presParOf" srcId="{99D57D3E-EC6F-4E9E-91A9-EDCFB766512E}" destId="{1541C1A2-8880-422E-A593-BE638C393862}" srcOrd="12" destOrd="0" presId="urn:microsoft.com/office/officeart/2005/8/layout/default#3"/>
    <dgm:cxn modelId="{4C12B99A-DDF1-4F64-BBE3-52315B0BDD03}" type="presParOf" srcId="{99D57D3E-EC6F-4E9E-91A9-EDCFB766512E}" destId="{04EACF41-0060-41D1-9D9C-6FD38A6DC74D}" srcOrd="13" destOrd="0" presId="urn:microsoft.com/office/officeart/2005/8/layout/default#3"/>
    <dgm:cxn modelId="{F928517D-8881-4E76-B4A8-51E28D7143DC}" type="presParOf" srcId="{99D57D3E-EC6F-4E9E-91A9-EDCFB766512E}" destId="{BF3952ED-1370-42F9-9131-8122833DE1FB}" srcOrd="14" destOrd="0" presId="urn:microsoft.com/office/officeart/2005/8/layout/default#3"/>
    <dgm:cxn modelId="{61BAD974-965E-4960-A17A-F10A38E0D64A}" type="presParOf" srcId="{99D57D3E-EC6F-4E9E-91A9-EDCFB766512E}" destId="{835C85E0-AAFB-417F-A9FA-526CB115569F}" srcOrd="15" destOrd="0" presId="urn:microsoft.com/office/officeart/2005/8/layout/default#3"/>
    <dgm:cxn modelId="{E48C1776-A33F-42F4-97AC-513D66A0F83C}" type="presParOf" srcId="{99D57D3E-EC6F-4E9E-91A9-EDCFB766512E}" destId="{31EF7C51-2D45-416C-B30C-EA1BFF22E89E}" srcOrd="16" destOrd="0" presId="urn:microsoft.com/office/officeart/2005/8/layout/default#3"/>
    <dgm:cxn modelId="{58D5C485-998D-4B17-A3DF-84A13311F8A7}" type="presParOf" srcId="{99D57D3E-EC6F-4E9E-91A9-EDCFB766512E}" destId="{2C8A3976-9312-401B-AF6C-C45442041A5F}" srcOrd="17" destOrd="0" presId="urn:microsoft.com/office/officeart/2005/8/layout/default#3"/>
    <dgm:cxn modelId="{C22E4710-4AEF-45C2-9AD5-C1FB4C7AEA52}" type="presParOf" srcId="{99D57D3E-EC6F-4E9E-91A9-EDCFB766512E}" destId="{033A806B-F943-47B2-98E3-9A43593D88EA}" srcOrd="18" destOrd="0" presId="urn:microsoft.com/office/officeart/2005/8/layout/default#3"/>
    <dgm:cxn modelId="{0F2F84EB-0424-441D-A112-DD383975C4E6}" type="presParOf" srcId="{99D57D3E-EC6F-4E9E-91A9-EDCFB766512E}" destId="{6BC0532A-9088-4C24-91E1-E1D383F05821}" srcOrd="19" destOrd="0" presId="urn:microsoft.com/office/officeart/2005/8/layout/default#3"/>
    <dgm:cxn modelId="{DC7C9E82-A919-4B5A-8419-1F5FC5B07FAE}" type="presParOf" srcId="{99D57D3E-EC6F-4E9E-91A9-EDCFB766512E}" destId="{7D01E221-3B4F-49EE-A8D1-8ECC77E55069}" srcOrd="20" destOrd="0" presId="urn:microsoft.com/office/officeart/2005/8/layout/default#3"/>
    <dgm:cxn modelId="{C2D1CFCB-F4A1-415C-A3AF-3CFDF7A399B5}" type="presParOf" srcId="{99D57D3E-EC6F-4E9E-91A9-EDCFB766512E}" destId="{49CBB3A2-EA5F-4200-99F9-7868D2EA098A}" srcOrd="21" destOrd="0" presId="urn:microsoft.com/office/officeart/2005/8/layout/default#3"/>
    <dgm:cxn modelId="{51DF5F91-E441-4CCD-8BFD-476F94ECBCE7}" type="presParOf" srcId="{99D57D3E-EC6F-4E9E-91A9-EDCFB766512E}" destId="{83748D9A-47C9-465E-A832-541342BB2F38}" srcOrd="2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0.23542</cdr:x>
      <cdr:y>0.75694</cdr:y>
    </cdr:from>
    <cdr:to>
      <cdr:x>0.28125</cdr:x>
      <cdr:y>0.83333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6325" y="2076450"/>
          <a:ext cx="2095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0.21042</cdr:x>
      <cdr:y>0.73761</cdr:y>
    </cdr:from>
    <cdr:to>
      <cdr:x>0.31667</cdr:x>
      <cdr:y>0.83673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2025" y="2409825"/>
          <a:ext cx="48577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0.21615</cdr:x>
      <cdr:y>0.62866</cdr:y>
    </cdr:from>
    <cdr:to>
      <cdr:x>0.36312</cdr:x>
      <cdr:y>0.88268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99726" y="820357"/>
          <a:ext cx="475776" cy="3314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000" b="1">
              <a:solidFill>
                <a:schemeClr val="bg1"/>
              </a:solidFill>
            </a:rPr>
            <a:t>51.8</a:t>
          </a:r>
          <a:r>
            <a:rPr lang="en-US" sz="900" b="1">
              <a:solidFill>
                <a:schemeClr val="bg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0.49861</cdr:x>
      <cdr:y>0.60676</cdr:y>
    </cdr:from>
    <cdr:to>
      <cdr:x>0.64398</cdr:x>
      <cdr:y>0.85769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14109" y="791782"/>
          <a:ext cx="470596" cy="327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000" b="1">
              <a:solidFill>
                <a:schemeClr val="bg1"/>
              </a:solidFill>
            </a:rPr>
            <a:t>53.1</a:t>
          </a:r>
          <a:r>
            <a:rPr lang="en-US" sz="900" b="1">
              <a:solidFill>
                <a:schemeClr val="bg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0.77861</cdr:x>
      <cdr:y>0.57027</cdr:y>
    </cdr:from>
    <cdr:to>
      <cdr:x>0.92507</cdr:x>
      <cdr:y>0.8181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20535" y="744157"/>
          <a:ext cx="474125" cy="32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000" b="1">
              <a:solidFill>
                <a:schemeClr val="bg1"/>
              </a:solidFill>
            </a:rPr>
            <a:t>54.4%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0.75194</cdr:x>
      <cdr:y>0.1875</cdr:y>
    </cdr:from>
    <cdr:to>
      <cdr:x>0.77979</cdr:x>
      <cdr:y>0.34547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2771775" y="314325"/>
          <a:ext cx="102657" cy="2648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none" lIns="50800" tIns="50800" rIns="50800" bIns="50800" numCol="1" spcCol="38100" rtlCol="0" anchor="t">
          <a:spAutoFit/>
        </a:bodyPr>
        <a:lstStyle xmlns:a="http://schemas.openxmlformats.org/drawingml/2006/main"/>
        <a:p xmlns:a="http://schemas.openxmlformats.org/drawingml/2006/main">
          <a:pPr marL="0" marR="0" indent="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endParaRPr kumimoji="0" lang="en-US" sz="11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endParaRPr>
        </a:p>
      </cdr:txBody>
    </cdr:sp>
  </cdr:relSizeAnchor>
  <cdr:relSizeAnchor xmlns:cdr="http://schemas.openxmlformats.org/drawingml/2006/chartDrawing">
    <cdr:from>
      <cdr:x>0.71542</cdr:x>
      <cdr:y>0.53904</cdr:y>
    </cdr:from>
    <cdr:to>
      <cdr:x>0.9845</cdr:x>
      <cdr:y>0.79378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2637155" y="903652"/>
          <a:ext cx="991870" cy="427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t">
          <a:spAutoFit/>
        </a:bodyPr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rgbClr val="0070C0"/>
              </a:solidFill>
              <a:effectLst/>
              <a:latin typeface="+mn-lt"/>
              <a:ea typeface="+mn-ea"/>
              <a:cs typeface="+mn-cs"/>
              <a:sym typeface="Wingdings 2" panose="05020102010507070707" pitchFamily="18" charset="2"/>
            </a:rPr>
            <a:t></a:t>
          </a:r>
          <a:r>
            <a:rPr lang="en-US" sz="1100" dirty="0">
              <a:effectLst/>
              <a:latin typeface="+mn-lt"/>
              <a:ea typeface="+mn-ea"/>
              <a:cs typeface="+mn-cs"/>
            </a:rPr>
            <a:t> </a:t>
          </a:r>
          <a:r>
            <a:rPr lang="en-US" sz="800" dirty="0">
              <a:effectLst/>
              <a:latin typeface="+mn-lt"/>
              <a:ea typeface="+mn-ea"/>
              <a:cs typeface="+mn-cs"/>
            </a:rPr>
            <a:t>State CTE </a:t>
          </a:r>
          <a:r>
            <a:rPr lang="en-US" sz="800" dirty="0" err="1">
              <a:effectLst/>
              <a:latin typeface="+mn-lt"/>
              <a:ea typeface="+mn-ea"/>
              <a:cs typeface="+mn-cs"/>
            </a:rPr>
            <a:t>Avg</a:t>
          </a:r>
          <a:endParaRPr lang="en-US" sz="800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r>
            <a:rPr lang="en-US" sz="1100" dirty="0">
              <a:solidFill>
                <a:srgbClr val="7030A0"/>
              </a:solidFill>
              <a:effectLst/>
              <a:latin typeface="+mn-lt"/>
              <a:ea typeface="+mn-ea"/>
              <a:cs typeface="+mn-cs"/>
              <a:sym typeface="Wingdings 2" panose="05020102010507070707" pitchFamily="18" charset="2"/>
            </a:rPr>
            <a:t></a:t>
          </a:r>
          <a:r>
            <a:rPr lang="en-US" sz="1100" dirty="0">
              <a:effectLst/>
              <a:latin typeface="+mn-lt"/>
              <a:ea typeface="+mn-ea"/>
              <a:cs typeface="+mn-cs"/>
            </a:rPr>
            <a:t> </a:t>
          </a:r>
          <a:r>
            <a:rPr lang="en-US" sz="800" dirty="0">
              <a:effectLst/>
              <a:latin typeface="+mn-lt"/>
              <a:ea typeface="+mn-ea"/>
              <a:cs typeface="+mn-cs"/>
            </a:rPr>
            <a:t>State Grad Rate</a:t>
          </a:r>
          <a:endParaRPr kumimoji="0" lang="en-US" sz="11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F362F-1E4B-4031-B0F1-021D6AD1595F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747A9-D95C-40BE-ABEB-3206EB373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7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09D28-69EC-4C6E-BEBE-D4EDB7811B9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9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Celya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17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08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4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45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50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2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34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99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Amanda-Federal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for Career and Technical Education (CTE) programs includes the stipulation that schools seek to reduce gender stereotypes in career preparation programs for occupations employing less than 25% of one gender. To reach this goal, schools and states must set targets, and annually report progress in increasing the percentage of “non-traditional” students who enroll and complete CTE programs.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14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Amanda- Identify the courses you teach from the list in your packet.  If your course is on the list, you need to work on non-traditional enrollment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2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08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68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80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66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8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17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16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5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63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38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3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Amanda- As a CTE teacher, we must help others understand</a:t>
            </a:r>
            <a:r>
              <a:rPr lang="en-US" baseline="0" dirty="0" smtClean="0"/>
              <a:t> the benefits of CTE for students.  The following a few important points to include when sharing with others about how CTE is learning that works for Indiana.  </a:t>
            </a:r>
            <a:r>
              <a:rPr lang="en-US" dirty="0" smtClean="0"/>
              <a:t>Enrollment in CTE programs continues to grow.  54.4% of students</a:t>
            </a:r>
            <a:r>
              <a:rPr lang="en-US" baseline="0" dirty="0" smtClean="0"/>
              <a:t> participated in CTE in 2016.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74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3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For CTE concentrators who left high school in 2015, just over half (52 percent) earned dual credits. This was a significant increase from the previous year (40.7 percent) and represents an increase of nearly 15 percentage points since 2013. </a:t>
            </a:r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0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from Advance</a:t>
            </a:r>
            <a:r>
              <a:rPr lang="en-US" baseline="0" dirty="0" smtClean="0"/>
              <a:t> CTE research.  They conducted focus groups with parents and students to discover more about CTE messaging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65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Sue will do a brain break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85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2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Alyson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9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1E38-0C4C-4E06-80AE-31B7B557D8A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9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846" y="646268"/>
            <a:ext cx="9517551" cy="28636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847" y="3602038"/>
            <a:ext cx="766755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6" y="2260428"/>
            <a:ext cx="1465654" cy="1706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47" y="267736"/>
            <a:ext cx="1709253" cy="17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7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4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3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5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221" y="834059"/>
            <a:ext cx="949849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221" y="3839369"/>
            <a:ext cx="712274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6" y="2260428"/>
            <a:ext cx="1465654" cy="1706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47" y="267736"/>
            <a:ext cx="1709253" cy="17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0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70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1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05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0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3A40-4C44-784C-8738-DE31C57F43DD}" type="datetimeFigureOut">
              <a:rPr lang="en-US">
                <a:solidFill>
                  <a:prstClr val="black"/>
                </a:solidFill>
              </a:rPr>
              <a:pPr/>
              <a:t>9/20/2017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98A8-0906-0941-9D5C-4E77C86C11E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" y="6311899"/>
            <a:ext cx="1249920" cy="473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0" y="6311898"/>
            <a:ext cx="407072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0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9320" y="1463036"/>
            <a:ext cx="8287315" cy="42780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3" tIns="45692" rIns="91383" bIns="45692">
            <a:spAutoFit/>
          </a:bodyPr>
          <a:lstStyle/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Indiana 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CTE</a:t>
            </a:r>
            <a:endParaRPr lang="en-US" sz="40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New &amp; Newer Teachers</a:t>
            </a: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Workshop</a:t>
            </a: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September 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21, 2017</a:t>
            </a:r>
            <a:endParaRPr lang="en-US" sz="28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Indiana Department of Education</a:t>
            </a: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In collaboration with Indiana ACTE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171" y="3464919"/>
            <a:ext cx="941832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Career Pathways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1649" y="1615190"/>
            <a:ext cx="8412480" cy="3970271"/>
          </a:xfrm>
          <a:prstGeom prst="rect">
            <a:avLst/>
          </a:prstGeom>
          <a:solidFill>
            <a:srgbClr val="1A2E52"/>
          </a:solidFill>
        </p:spPr>
        <p:txBody>
          <a:bodyPr wrap="square" lIns="91392" tIns="45697" rIns="91392" bIns="45697">
            <a:spAutoFit/>
          </a:bodyPr>
          <a:lstStyle/>
          <a:p>
            <a:pPr defTabSz="913930">
              <a:spcAft>
                <a:spcPts val="1800"/>
              </a:spcAft>
              <a:buClr>
                <a:srgbClr val="D2570C"/>
              </a:buClr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Career Pathway Plans include</a:t>
            </a:r>
          </a:p>
          <a:p>
            <a:pPr marL="342727" indent="-342727" defTabSz="913930">
              <a:spcAft>
                <a:spcPts val="18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Sequenced CTE courses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342727" indent="-342727" defTabSz="913930">
              <a:spcAft>
                <a:spcPts val="18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Labor market need and wage information </a:t>
            </a:r>
          </a:p>
          <a:p>
            <a:pPr marL="342727" indent="-342727" defTabSz="913930">
              <a:spcAft>
                <a:spcPts val="18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Needed industry skills standards</a:t>
            </a:r>
          </a:p>
          <a:p>
            <a:pPr marL="342727" indent="-342727" defTabSz="913930"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Making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students ready for the next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steps</a:t>
            </a:r>
          </a:p>
          <a:p>
            <a:pPr defTabSz="913930">
              <a:spcAft>
                <a:spcPts val="1800"/>
              </a:spcAft>
              <a:buClr>
                <a:srgbClr val="D2570C"/>
              </a:buClr>
            </a:pP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30225" y="179388"/>
          <a:ext cx="10250488" cy="556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9285355" imgH="6352150" progId="Word.Document.8">
                  <p:embed/>
                </p:oleObj>
              </mc:Choice>
              <mc:Fallback>
                <p:oleObj name="Document" r:id="rId3" imgW="9285355" imgH="635215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225" y="179388"/>
                        <a:ext cx="10250488" cy="556418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chemeClr val="accent6">
                            <a:alpha val="83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77204" y="5721109"/>
            <a:ext cx="461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472C4">
                    <a:lumMod val="75000"/>
                  </a:srgbClr>
                </a:solidFill>
              </a:rPr>
              <a:t>www.doe.in.gov/pathways</a:t>
            </a:r>
            <a:endParaRPr lang="en-US" sz="2800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26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9916206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Career Pathways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1649" y="1615190"/>
            <a:ext cx="9904014" cy="4262659"/>
          </a:xfrm>
          <a:prstGeom prst="rect">
            <a:avLst/>
          </a:prstGeom>
          <a:solidFill>
            <a:srgbClr val="1A2E52"/>
          </a:solidFill>
        </p:spPr>
        <p:txBody>
          <a:bodyPr wrap="square" lIns="91392" tIns="45697" rIns="91392" bIns="45697">
            <a:spAutoFit/>
          </a:bodyPr>
          <a:lstStyle/>
          <a:p>
            <a:pPr marL="341313" indent="-341313" defTabSz="913930"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 is a philosophy</a:t>
            </a:r>
          </a:p>
          <a:p>
            <a:pPr marL="914400" lvl="3" indent="-341313" defTabSz="91393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Logical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 of courses</a:t>
            </a:r>
          </a:p>
          <a:p>
            <a:pPr marL="914400" lvl="3" indent="-341313" defTabSz="91393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high school into college and career</a:t>
            </a:r>
          </a:p>
          <a:p>
            <a:pPr marL="341313" indent="-341313" defTabSz="913930"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Customize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individualize the state models</a:t>
            </a:r>
            <a:endParaRPr lang="en-US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1313" indent="-341313" defTabSz="913930"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templates to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other pathways</a:t>
            </a:r>
          </a:p>
          <a:p>
            <a:pPr marL="341313" indent="-341313" defTabSz="913930"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EXPECTS students to explore careers and develop a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with their 4-year graduation plans</a:t>
            </a:r>
          </a:p>
        </p:txBody>
      </p:sp>
    </p:spTree>
    <p:extLst>
      <p:ext uri="{BB962C8B-B14F-4D97-AF65-F5344CB8AC3E}">
        <p14:creationId xmlns:p14="http://schemas.microsoft.com/office/powerpoint/2010/main" val="38278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CTE Districts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7686" y="1582211"/>
            <a:ext cx="8412480" cy="4004417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  <a:p>
            <a:endParaRPr lang="en-US" sz="3200" dirty="0">
              <a:solidFill>
                <a:prstClr val="white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 </a:t>
            </a:r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1695713"/>
            <a:ext cx="2164079" cy="369861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043215" y="159773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47 districts representing over 95% of Indiana’s public school corporations.</a:t>
            </a:r>
            <a:r>
              <a:rPr lang="en-US" dirty="0"/>
              <a:t> </a:t>
            </a:r>
            <a:endParaRPr lang="en-US" dirty="0" smtClean="0"/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Visit www.iacted.org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245904" y="2402568"/>
          <a:ext cx="5900057" cy="312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73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8412480" cy="351197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2340429" y="1981200"/>
          <a:ext cx="5974896" cy="27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15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8412480" cy="4004417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prstClr val="white"/>
                </a:solidFill>
              </a:rPr>
              <a:t>In </a:t>
            </a:r>
            <a:r>
              <a:rPr lang="en-US" sz="3200" dirty="0">
                <a:solidFill>
                  <a:prstClr val="white"/>
                </a:solidFill>
              </a:rPr>
              <a:t>2015, 13,615 CTE concentrators earned an industry certification.  This represents approximately 20% of all students who completed high school in 2015.</a:t>
            </a: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69" y="3753803"/>
            <a:ext cx="1304245" cy="10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8412480" cy="4127528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Dual </a:t>
            </a:r>
            <a:r>
              <a:rPr lang="en-US" sz="2400" dirty="0">
                <a:solidFill>
                  <a:prstClr val="white"/>
                </a:solidFill>
              </a:rPr>
              <a:t>Credit Attainment Earning dual credits (high school credit that also counts for college credit) during high school can help prepare students for postsecondary success. </a:t>
            </a:r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726" y="2794356"/>
            <a:ext cx="7774414" cy="27972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43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990284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9902840" cy="369664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cs typeface="Arial" panose="020B0604020202020204" pitchFamily="34" charset="0"/>
              </a:rPr>
              <a:t>Prospective Parents and Students are Attracted to the “Real World” Benefits of CTE</a:t>
            </a:r>
          </a:p>
          <a:p>
            <a:r>
              <a:rPr lang="en-US" sz="1900" dirty="0">
                <a:solidFill>
                  <a:prstClr val="white"/>
                </a:solidFill>
                <a:cs typeface="Arial" panose="020B0604020202020204" pitchFamily="34" charset="0"/>
              </a:rPr>
              <a:t>Prospective parents and students want to hear about the tangible outcomes from CTE programs.  The opportunity to gain “real world” skills.</a:t>
            </a:r>
          </a:p>
          <a:p>
            <a:endParaRPr lang="en-US" sz="1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92D050"/>
                </a:solidFill>
                <a:cs typeface="Arial" panose="020B0604020202020204" pitchFamily="34" charset="0"/>
              </a:rPr>
              <a:t>College and Career Success are Both Important Goals for Parents and Students</a:t>
            </a:r>
            <a:endParaRPr lang="en-US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prstClr val="white"/>
                </a:solidFill>
                <a:cs typeface="Arial" panose="020B0604020202020204" pitchFamily="34" charset="0"/>
              </a:rPr>
              <a:t>“College” and “careers” are often presented as separate paths-or even pitted against one another-but parents and students see these as complementary and desire both.  </a:t>
            </a:r>
            <a:endParaRPr lang="en-US" sz="19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7" y="1871663"/>
            <a:ext cx="3932237" cy="1600200"/>
          </a:xfrm>
          <a:solidFill>
            <a:srgbClr val="1A2E5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37" r="337"/>
          <a:stretch>
            <a:fillRect/>
          </a:stretch>
        </p:blipFill>
        <p:spPr>
          <a:xfrm>
            <a:off x="4916774" y="350871"/>
            <a:ext cx="6978364" cy="55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3973640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5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Celebrate CTE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algn="ctr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Amanda </a:t>
            </a:r>
            <a:r>
              <a:rPr lang="en-US" sz="30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McCammon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, Director</a:t>
            </a:r>
          </a:p>
          <a:p>
            <a:pPr algn="ctr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PK-16 Division</a:t>
            </a:r>
          </a:p>
          <a:p>
            <a:pPr algn="ctr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Indiana DOE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810504"/>
            <a:ext cx="3932237" cy="1600200"/>
          </a:xfrm>
          <a:solidFill>
            <a:srgbClr val="1A2E52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8" r="1178"/>
          <a:stretch>
            <a:fillRect/>
          </a:stretch>
        </p:blipFill>
        <p:spPr>
          <a:xfrm>
            <a:off x="4772025" y="712034"/>
            <a:ext cx="6843703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8412480" cy="4004417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You!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We are ALL CTE!</a:t>
            </a:r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8412480" cy="4004417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536027"/>
            <a:ext cx="858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&amp; Newer Teacher Workshop</a:t>
            </a:r>
            <a:endParaRPr 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2126980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5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Workshop Overview</a:t>
            </a:r>
            <a:endParaRPr lang="en-US" sz="5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1039659" y="489491"/>
            <a:ext cx="9900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 Department of Education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4270" y="3206427"/>
            <a:ext cx="41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472C4">
                    <a:lumMod val="75000"/>
                  </a:srgbClr>
                </a:solidFill>
              </a:rPr>
              <a:t>www.doe.in.gov</a:t>
            </a:r>
            <a:endParaRPr lang="en-US" sz="2800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46" y="1729725"/>
            <a:ext cx="60864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298875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Today’s Agenda, Action Planning</a:t>
            </a: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Breakout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 and Lunch</a:t>
            </a: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Non-traditional Initiatives</a:t>
            </a: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4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298875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Today’s Agenda, Action 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Planning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Breakout 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 and Lunch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Non-traditional Initiatives</a:t>
            </a:r>
          </a:p>
        </p:txBody>
      </p:sp>
    </p:spTree>
    <p:extLst>
      <p:ext uri="{BB962C8B-B14F-4D97-AF65-F5344CB8AC3E}">
        <p14:creationId xmlns:p14="http://schemas.microsoft.com/office/powerpoint/2010/main" val="34584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Planning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9457" y="1591056"/>
            <a:ext cx="8412480" cy="3388864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Good ideas to implement</a:t>
            </a:r>
          </a:p>
          <a:p>
            <a:pPr marL="1315208" lvl="2" indent="-401573" fontAlgn="base">
              <a:spcBef>
                <a:spcPct val="0"/>
              </a:spcBef>
              <a:spcAft>
                <a:spcPts val="180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Within the next week</a:t>
            </a:r>
          </a:p>
          <a:p>
            <a:pPr marL="1315208" lvl="2" indent="-401573" fontAlgn="base">
              <a:spcBef>
                <a:spcPct val="0"/>
              </a:spcBef>
              <a:spcAft>
                <a:spcPts val="180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By the end of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this semester</a:t>
            </a:r>
            <a:endParaRPr lang="en-US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1315208" lvl="2" indent="-401573" fontAlgn="base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By the end of the school year</a:t>
            </a:r>
          </a:p>
          <a:p>
            <a:pPr marL="913635" lvl="2" fontAlgn="base">
              <a:spcBef>
                <a:spcPct val="0"/>
              </a:spcBef>
              <a:buClr>
                <a:srgbClr val="FFCC00"/>
              </a:buClr>
            </a:pPr>
            <a:endParaRPr lang="en-US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3604308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Today’s Agenda, Action Planning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Breakout 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 and Lunch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Non-traditional Initiatives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043213" y="489491"/>
            <a:ext cx="10081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&amp; Industry Connections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9457" y="1578356"/>
            <a:ext cx="8412480" cy="3850529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913635" lvl="1" indent="-457200" fontAlgn="base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16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Industry Partnerships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Advisory Boards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Work Based Learning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Resources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Support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  <a:defRPr/>
            </a:pPr>
            <a:endParaRPr lang="en-US" sz="30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98" y="3669711"/>
            <a:ext cx="4088674" cy="15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554834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CTE?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3282" y="1907765"/>
            <a:ext cx="8412480" cy="351197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89439" y="2792731"/>
            <a:ext cx="6402161" cy="164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Indiana’s cutting-edge, rigorous and relevant K-12 Career and Technical Education programs prepare youth for success in future careers.  Students in Indiana’s secondary CTE programs gain knowledge, skills, and abilities needed for success in post-secondary education and economically viable career opportunities.  </a:t>
            </a:r>
            <a:endParaRPr lang="en-US" altLang="en-US" sz="1900" dirty="0">
              <a:solidFill>
                <a:prstClr val="white"/>
              </a:solidFill>
            </a:endParaRPr>
          </a:p>
        </p:txBody>
      </p:sp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5304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6225" y="48180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12302" y="2135304"/>
            <a:ext cx="5115055" cy="76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5235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Career and Technical Education (CTE)</a:t>
            </a:r>
            <a:endParaRPr lang="en-US" altLang="en-US" sz="1600" b="1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6225" y="9390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5235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2F759E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120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en-US" altLang="en-US" sz="120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lang="en-US" altLang="en-US" sz="120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043215" y="489491"/>
            <a:ext cx="9222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Management 101</a:t>
            </a:r>
            <a:endParaRPr lang="en-US" sz="4800" kern="0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457" y="1578356"/>
            <a:ext cx="8412480" cy="3850529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913635" lvl="1" indent="-457200" fontAlgn="base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16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Tips and tricks of the trade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Thriving 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Motivating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Managing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Measuring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defRPr/>
            </a:pPr>
            <a:endParaRPr lang="en-US" sz="30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977" y="2605470"/>
            <a:ext cx="4718710" cy="19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>
            <a:off x="1043215" y="489491"/>
            <a:ext cx="8906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to the Standards - ? ? </a:t>
            </a:r>
            <a:endParaRPr lang="en-US" sz="4800" kern="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 w="12700" cap="flat" cmpd="sng" algn="ctr">
            <a:solidFill>
              <a:srgbClr val="373545"/>
            </a:solidFill>
            <a:prstDash val="solid"/>
            <a:miter lim="800000"/>
          </a:ln>
          <a:effectLst/>
        </p:spPr>
        <p:txBody>
          <a:bodyPr lIns="91392" tIns="45697" rIns="91392" bIns="45697" rtlCol="0" anchor="ctr"/>
          <a:lstStyle/>
          <a:p>
            <a:pPr algn="ctr" defTabSz="91393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457" y="1578356"/>
            <a:ext cx="8412480" cy="38505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64251" tIns="32125" rIns="64251" bIns="32125" rtlCol="0">
            <a:spAutoFit/>
          </a:bodyPr>
          <a:lstStyle/>
          <a:p>
            <a:pPr marL="913635" lvl="1" indent="-457200" fontAlgn="base">
              <a:spcBef>
                <a:spcPct val="0"/>
              </a:spcBef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16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What’s that mean?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Where?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How?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Who?</a:t>
            </a:r>
          </a:p>
          <a:p>
            <a:pPr marL="913635" lvl="1" indent="-457200" fontAlgn="base">
              <a:spcBef>
                <a:spcPct val="0"/>
              </a:spcBef>
              <a:spcAft>
                <a:spcPts val="1200"/>
              </a:spcAft>
              <a:buClr>
                <a:srgbClr val="EAE400"/>
              </a:buClr>
              <a:buFont typeface="Wingdings" panose="05000000000000000000" pitchFamily="2" charset="2"/>
              <a:buChar char="§"/>
            </a:pPr>
            <a:r>
              <a:rPr lang="en-US" sz="3000" b="1" i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When?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  <a:defRPr/>
            </a:pPr>
            <a:endParaRPr lang="en-US" sz="30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091" y="3087641"/>
            <a:ext cx="5081996" cy="19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9901918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9428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Breakout Sessions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172" y="1591066"/>
            <a:ext cx="10146948" cy="377358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00050" lvl="2" indent="-285750" fontAlgn="base">
              <a:spcBef>
                <a:spcPct val="0"/>
              </a:spcBef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Conflicts in the Classroom</a:t>
            </a:r>
          </a:p>
          <a:p>
            <a:pPr marL="914400" lvl="5" indent="-285750" defTabSz="69215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 Veterans Hall 1 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96F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Blue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Green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Red</a:t>
            </a:r>
            <a:endParaRPr lang="en-US" sz="32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00050" lvl="2" indent="-285750" defTabSz="692150" fontAlgn="base">
              <a:spcBef>
                <a:spcPct val="0"/>
              </a:spcBef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Utilizing Standards in the Classroom</a:t>
            </a:r>
          </a:p>
          <a:p>
            <a:pPr marL="1090613" lvl="5" indent="-461963" defTabSz="6985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Veterans Hall 2		</a:t>
            </a: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Red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96F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Blue	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Green</a:t>
            </a:r>
            <a:endParaRPr lang="en-US" sz="3200" b="1" dirty="0">
              <a:solidFill>
                <a:srgbClr val="96F6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00050" lvl="2" indent="-287338" defTabSz="692150" fontAlgn="base">
              <a:spcBef>
                <a:spcPct val="0"/>
              </a:spcBef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Connecting to Business and Community</a:t>
            </a:r>
          </a:p>
          <a:p>
            <a:pPr marL="1090613" lvl="3" indent="-461963" defTabSz="698500" fontAlgn="base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Veterans Hall 3		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Green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Red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 	</a:t>
            </a:r>
            <a:r>
              <a:rPr lang="en-US" sz="3200" b="1" dirty="0">
                <a:solidFill>
                  <a:srgbClr val="96F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Blue</a:t>
            </a:r>
            <a:endParaRPr lang="en-US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1085850" lvl="4" defTabSz="698500" fontAlgn="base">
              <a:spcBef>
                <a:spcPct val="0"/>
              </a:spcBef>
            </a:pPr>
            <a:endParaRPr lang="en-US" sz="1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3604308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Today’s Agenda, Action Planning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Breakout 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 and Lunch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Non-traditional Initiatives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3604308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Today’s Agenda, Action Planning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Breakout 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 and Lunch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Non-traditional Initiatives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9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90" y="4854354"/>
            <a:ext cx="1724697" cy="1034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88" y="1635947"/>
            <a:ext cx="2259874" cy="16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CTSO’s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27" y="3752595"/>
            <a:ext cx="1417196" cy="1807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227" y="1530715"/>
            <a:ext cx="2269591" cy="1504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09" y="1598891"/>
            <a:ext cx="2289905" cy="1368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7" y="3245513"/>
            <a:ext cx="1741661" cy="1410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38" y="3245513"/>
            <a:ext cx="2326733" cy="1353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54" y="4854353"/>
            <a:ext cx="2885614" cy="11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298875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Today’s Agenda, Action Planning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Breakout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 and Lunch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Sessions</a:t>
            </a:r>
          </a:p>
          <a:p>
            <a:pPr marL="456435" indent="-457200"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Non-traditional </a:t>
            </a: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Initiatives</a:t>
            </a:r>
            <a:endParaRPr lang="en-US" sz="3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557320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" name="Inspiring The Future - Redraw The Bal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non-traditional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250639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2400" dirty="0">
                <a:solidFill>
                  <a:prstClr val="white"/>
                </a:solidFill>
              </a:rPr>
              <a:t>A ‘non-traditional’ CTE student is considered one who is pursuing a career or technical education program related to an occupation which employs less than 25% of their </a:t>
            </a:r>
            <a:r>
              <a:rPr lang="en-US" sz="2400" dirty="0">
                <a:solidFill>
                  <a:prstClr val="white"/>
                </a:solidFill>
              </a:rPr>
              <a:t>gender.</a:t>
            </a: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Example: A female student enrolled in engineering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r>
              <a:rPr lang="en-US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Example: A male student enrolled in early childhood education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9896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Non-traditional courses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10025742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213" y="1677484"/>
            <a:ext cx="10081987" cy="4365084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6999515" y="1676942"/>
            <a:ext cx="39406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2530" y="1758428"/>
            <a:ext cx="934593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Non-traditional courses exist for both male and female students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CTE Programs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457" y="1578356"/>
            <a:ext cx="8412480" cy="3758196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Business</a:t>
            </a:r>
            <a:r>
              <a:rPr lang="en-US" sz="2400" dirty="0">
                <a:solidFill>
                  <a:prstClr val="white"/>
                </a:solidFill>
              </a:rPr>
              <a:t>, Marketing, IT and </a:t>
            </a:r>
            <a:r>
              <a:rPr lang="en-US" sz="2400" dirty="0">
                <a:solidFill>
                  <a:prstClr val="white"/>
                </a:solidFill>
              </a:rPr>
              <a:t>Entrepreneurship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Engineering </a:t>
            </a:r>
            <a:r>
              <a:rPr lang="en-US" sz="2400" dirty="0">
                <a:solidFill>
                  <a:prstClr val="white"/>
                </a:solidFill>
              </a:rPr>
              <a:t>and </a:t>
            </a:r>
            <a:r>
              <a:rPr lang="en-US" sz="2400" dirty="0">
                <a:solidFill>
                  <a:prstClr val="white"/>
                </a:solidFill>
              </a:rPr>
              <a:t>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Family </a:t>
            </a:r>
            <a:r>
              <a:rPr lang="en-US" sz="2400" dirty="0">
                <a:solidFill>
                  <a:prstClr val="white"/>
                </a:solidFill>
              </a:rPr>
              <a:t>and Consumer </a:t>
            </a:r>
            <a:r>
              <a:rPr lang="en-US" sz="2400" dirty="0">
                <a:solidFill>
                  <a:prstClr val="white"/>
                </a:solidFill>
              </a:rPr>
              <a:t>Sciences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Health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Trade </a:t>
            </a:r>
            <a:r>
              <a:rPr lang="en-US" sz="2400" dirty="0">
                <a:solidFill>
                  <a:prstClr val="white"/>
                </a:solidFill>
              </a:rPr>
              <a:t>and </a:t>
            </a:r>
            <a:r>
              <a:rPr lang="en-US" sz="2400" dirty="0">
                <a:solidFill>
                  <a:prstClr val="white"/>
                </a:solidFill>
              </a:rPr>
              <a:t>Industry  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>
                <a:solidFill>
                  <a:prstClr val="white"/>
                </a:solidFill>
              </a:rPr>
              <a:t>Programs </a:t>
            </a:r>
            <a:r>
              <a:rPr lang="en-US" sz="2400" dirty="0">
                <a:solidFill>
                  <a:prstClr val="white"/>
                </a:solidFill>
              </a:rPr>
              <a:t>are delivered through Area CTE Districts, in which schools collaborate to maximize the CTE course sequences and pathways offered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should we focus on non-traditional?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8"/>
          <a:stretch/>
        </p:blipFill>
        <p:spPr bwMode="auto">
          <a:xfrm>
            <a:off x="6343741" y="1711213"/>
            <a:ext cx="1964690" cy="3954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Box 102"/>
          <p:cNvSpPr txBox="1"/>
          <p:nvPr/>
        </p:nvSpPr>
        <p:spPr>
          <a:xfrm>
            <a:off x="2275113" y="2861853"/>
            <a:ext cx="3069771" cy="167749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Male/Female </a:t>
            </a:r>
            <a:br>
              <a:rPr lang="en-US" sz="2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Enrollments in CTE Non-Traditional Courses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8425543" y="5205981"/>
            <a:ext cx="859971" cy="45937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8425542" y="2703103"/>
            <a:ext cx="859971" cy="45937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3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should we focus on females?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pic>
        <p:nvPicPr>
          <p:cNvPr id="409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/>
          <a:stretch>
            <a:fillRect/>
          </a:stretch>
        </p:blipFill>
        <p:spPr bwMode="auto">
          <a:xfrm>
            <a:off x="1894114" y="3054124"/>
            <a:ext cx="5098143" cy="25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0"/>
          <p:cNvSpPr txBox="1">
            <a:spLocks noChangeArrowheads="1"/>
          </p:cNvSpPr>
          <p:nvPr/>
        </p:nvSpPr>
        <p:spPr bwMode="auto">
          <a:xfrm>
            <a:off x="1894114" y="2149942"/>
            <a:ext cx="6161315" cy="904181"/>
          </a:xfrm>
          <a:prstGeom prst="rect">
            <a:avLst/>
          </a:prstGeom>
          <a:solidFill>
            <a:schemeClr val="accent6"/>
          </a:solidFill>
          <a:ln w="6350">
            <a:solidFill>
              <a:srgbClr val="40404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Median Annual Earnings of Women </a:t>
            </a:r>
            <a:br>
              <a:rPr lang="en-US" alt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% of Men’s Median Annual Earnings 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7697" y="57203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https://www.doe.in.gov/sites/default/files/cte/17-changing-equation-non-traditional-report-final.pdf</a:t>
            </a:r>
          </a:p>
        </p:txBody>
      </p:sp>
    </p:spTree>
    <p:extLst>
      <p:ext uri="{BB962C8B-B14F-4D97-AF65-F5344CB8AC3E}">
        <p14:creationId xmlns:p14="http://schemas.microsoft.com/office/powerpoint/2010/main" val="41026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should we focus on males?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Males can find great career fulfillment because the work connects directly to students interests and not just gender norms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Males have the opportunity to find employment in crowded job markets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Males in traditionally female professions can be beneficial to individuals, business, society and the economy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now?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tudents were surveyed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184402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chemeClr val="bg1"/>
                </a:solidFill>
              </a:rPr>
              <a:t>Question: What Would Help You Consider a Non-Traditional CTE Course?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“I had a clear understanding of what was involved in the course (expectations were clear)”</a:t>
            </a:r>
          </a:p>
          <a:p>
            <a:r>
              <a:rPr lang="en-US" dirty="0">
                <a:solidFill>
                  <a:schemeClr val="bg1"/>
                </a:solidFill>
              </a:rPr>
              <a:t>“I was given more information about the </a:t>
            </a:r>
            <a:r>
              <a:rPr lang="en-US" dirty="0" smtClean="0">
                <a:solidFill>
                  <a:schemeClr val="bg1"/>
                </a:solidFill>
              </a:rPr>
              <a:t>course”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Responses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184402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Question: Were There Factors that Helped you Decide to Enroll in a Non-Traditional Course?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The course or pathway aligned to my career goals and future plans, or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A friend, parent, teacher or counselor recommended I take the course.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Key Strategies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184402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Be Data Intentional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Brainstorm Creative Recruitment/Enrollment Strategies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Proactively Reach Out to Students Expressing Interest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Find and Remove Potential Barriers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Provide Supports for Non-Traditional Students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Key Strategies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184402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Be Data Intentional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</a:rPr>
              <a:t>Brainstorm Creative Recruitment/Enrollment Strategies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Proactively Reach Out to Students Expressing Interest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Find and Remove Potential Barriers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</a:rPr>
              <a:t>Provide Supports for Non-Traditional Students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Non-traditional Plan of Action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184402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Recruitment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-Summer non-traditional camps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20816" y="174029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Support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-Mentoring groups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3" y="489491"/>
            <a:ext cx="11018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Instructions</a:t>
            </a:r>
            <a:endParaRPr lang="en-US" sz="4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184402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0158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/>
            </a:r>
            <a:br>
              <a:rPr lang="en-US" alt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</a:br>
            <a:endParaRPr lang="en-US" altLang="en-US" sz="9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32114" y="1763426"/>
            <a:ext cx="80772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Develop one plan of action for recruiting non-traditional students into your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 one method of support for non-traditional students enrolled in your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Share at your tables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lyson mcintyre"/>
          <p:cNvSpPr>
            <a:spLocks noChangeAspect="1" noChangeArrowheads="1"/>
          </p:cNvSpPr>
          <p:nvPr/>
        </p:nvSpPr>
        <p:spPr bwMode="auto">
          <a:xfrm>
            <a:off x="1524000" y="-136524"/>
            <a:ext cx="8382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3157" r="10435" b="15353"/>
          <a:stretch/>
        </p:blipFill>
        <p:spPr>
          <a:xfrm>
            <a:off x="3940612" y="109731"/>
            <a:ext cx="1788918" cy="283464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t="2651" r="12521" b="20772"/>
          <a:stretch/>
        </p:blipFill>
        <p:spPr>
          <a:xfrm>
            <a:off x="4912939" y="3077271"/>
            <a:ext cx="1775107" cy="283464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0" t="1169" r="16372" b="16388"/>
          <a:stretch/>
        </p:blipFill>
        <p:spPr>
          <a:xfrm>
            <a:off x="1009036" y="3073400"/>
            <a:ext cx="1835764" cy="2834640"/>
          </a:xfrm>
          <a:prstGeom prst="rect">
            <a:avLst/>
          </a:prstGeom>
          <a:ln w="19050">
            <a:solidFill>
              <a:schemeClr val="accent6"/>
            </a:solidFill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-58" r="8252" b="14251"/>
          <a:stretch/>
        </p:blipFill>
        <p:spPr>
          <a:xfrm>
            <a:off x="5894644" y="115316"/>
            <a:ext cx="1745599" cy="283464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9954" r="21717" b="25385"/>
          <a:stretch/>
        </p:blipFill>
        <p:spPr>
          <a:xfrm>
            <a:off x="2971974" y="3077271"/>
            <a:ext cx="1803400" cy="283464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r="3998" b="3618"/>
          <a:stretch/>
        </p:blipFill>
        <p:spPr>
          <a:xfrm>
            <a:off x="2103370" y="116529"/>
            <a:ext cx="1704930" cy="283464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r="13623" b="18212"/>
          <a:stretch/>
        </p:blipFill>
        <p:spPr>
          <a:xfrm>
            <a:off x="6822831" y="3073400"/>
            <a:ext cx="1934308" cy="28346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988684" y="5808114"/>
            <a:ext cx="419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472C4">
                    <a:lumMod val="75000"/>
                  </a:srgbClr>
                </a:solidFill>
              </a:rPr>
              <a:t>www.doe.in.gov/CTE</a:t>
            </a:r>
            <a:endParaRPr lang="en-US" sz="2800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86" y="109731"/>
            <a:ext cx="1889948" cy="2834640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9859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Overview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219861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33" y="2400299"/>
            <a:ext cx="7380118" cy="32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9901918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9428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Breakout Sessions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172" y="1591066"/>
            <a:ext cx="10146948" cy="377358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00050" lvl="2" indent="-285750" fontAlgn="base">
              <a:spcBef>
                <a:spcPct val="0"/>
              </a:spcBef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Conflicts in the Classroom</a:t>
            </a:r>
          </a:p>
          <a:p>
            <a:pPr marL="914400" lvl="5" indent="-285750" defTabSz="69215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 Veterans Hall 1 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96F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Blue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Green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Red</a:t>
            </a:r>
            <a:endParaRPr lang="en-US" sz="32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00050" lvl="2" indent="-285750" defTabSz="692150" fontAlgn="base">
              <a:spcBef>
                <a:spcPct val="0"/>
              </a:spcBef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Utilizing Standards in the Classroom</a:t>
            </a:r>
          </a:p>
          <a:p>
            <a:pPr marL="1090613" lvl="5" indent="-461963" defTabSz="6985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Veterans Hall 2		</a:t>
            </a: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Red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96F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Blue	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Green</a:t>
            </a:r>
            <a:endParaRPr lang="en-US" sz="3200" b="1" dirty="0">
              <a:solidFill>
                <a:srgbClr val="96F6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00050" lvl="2" indent="-287338" defTabSz="692150" fontAlgn="base">
              <a:spcBef>
                <a:spcPct val="0"/>
              </a:spcBef>
              <a:spcAft>
                <a:spcPts val="600"/>
              </a:spcAft>
              <a:buClr>
                <a:srgbClr val="D2570C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Connecting to Business and Community</a:t>
            </a:r>
          </a:p>
          <a:p>
            <a:pPr marL="1090613" lvl="3" indent="-461963" defTabSz="698500" fontAlgn="base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Veterans Hall 3		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Green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	</a:t>
            </a:r>
            <a:r>
              <a:rPr lang="en-US" sz="32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Red</a:t>
            </a: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 	</a:t>
            </a:r>
            <a:r>
              <a:rPr lang="en-US" sz="3200" b="1" dirty="0">
                <a:solidFill>
                  <a:srgbClr val="96F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Blue</a:t>
            </a:r>
            <a:endParaRPr lang="en-US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1085850" lvl="4" defTabSz="698500" fontAlgn="base">
              <a:spcBef>
                <a:spcPct val="0"/>
              </a:spcBef>
            </a:pPr>
            <a:endParaRPr lang="en-US" sz="1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9320" y="1463036"/>
            <a:ext cx="8287315" cy="42780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3" tIns="45692" rIns="91383" bIns="45692">
            <a:spAutoFit/>
          </a:bodyPr>
          <a:lstStyle/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Indiana CTE</a:t>
            </a: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New &amp; Newer Teachers</a:t>
            </a: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Workshop Concluding Session</a:t>
            </a:r>
            <a:endParaRPr lang="en-US" sz="4000" b="1" dirty="0">
              <a:solidFill>
                <a:srgbClr val="2683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2683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September </a:t>
            </a:r>
            <a:r>
              <a:rPr lang="en-US" sz="28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21, 2017</a:t>
            </a:r>
            <a:endParaRPr lang="en-US" sz="2800" b="1" dirty="0">
              <a:solidFill>
                <a:srgbClr val="2683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2683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2683C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charset="0"/>
            </a:endParaRP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Indiana Department of Education</a:t>
            </a:r>
          </a:p>
          <a:p>
            <a:pPr defTabSz="642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683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In collaboration with Indiana ACTE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171" y="3464919"/>
            <a:ext cx="941832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Concluding Session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29680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 Key Takeaways / Action 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Planning</a:t>
            </a: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Career Pathways</a:t>
            </a: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Good News about </a:t>
            </a: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CTE</a:t>
            </a: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Partnerships</a:t>
            </a: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Classroom Management</a:t>
            </a: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Standards</a:t>
            </a: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Networking</a:t>
            </a: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913635" lvl="1" indent="-457200" fontAlgn="base">
              <a:spcBef>
                <a:spcPct val="0"/>
              </a:spcBef>
              <a:spcAft>
                <a:spcPts val="600"/>
              </a:spcAft>
              <a:buClr>
                <a:srgbClr val="DFDA00"/>
              </a:buClr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CTSOs </a:t>
            </a:r>
          </a:p>
        </p:txBody>
      </p:sp>
    </p:spTree>
    <p:extLst>
      <p:ext uri="{BB962C8B-B14F-4D97-AF65-F5344CB8AC3E}">
        <p14:creationId xmlns:p14="http://schemas.microsoft.com/office/powerpoint/2010/main" val="6406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Concluding Session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3604308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 Key Takeaways / Action Planning</a:t>
            </a: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Workshop Evaluation</a:t>
            </a:r>
          </a:p>
          <a:p>
            <a:pPr marL="457200" indent="-457200" fontAlgn="base">
              <a:spcBef>
                <a:spcPct val="0"/>
              </a:spcBef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PDP or PGP Points</a:t>
            </a:r>
          </a:p>
          <a:p>
            <a:pPr marL="457200" indent="-457200" fontAlgn="base">
              <a:spcBef>
                <a:spcPct val="0"/>
              </a:spcBef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3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pitchFamily="-84" charset="0"/>
              </a:rPr>
              <a:t>Sub Pay Reimbursement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  <a:buClr>
                <a:srgbClr val="92D050"/>
              </a:buClr>
            </a:pPr>
            <a:endParaRPr lang="en-US" sz="3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Wrap up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457" y="1578356"/>
            <a:ext cx="8412480" cy="4173695"/>
          </a:xfrm>
          <a:prstGeom prst="rect">
            <a:avLst/>
          </a:prstGeom>
          <a:solidFill>
            <a:srgbClr val="1A2E52"/>
          </a:solidFill>
        </p:spPr>
        <p:txBody>
          <a:bodyPr wrap="square" lIns="64251" tIns="32125" rIns="64251" bIns="32125" rtlCol="0">
            <a:spAutoFit/>
          </a:bodyPr>
          <a:lstStyle/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sym typeface="Gill Sans" pitchFamily="-84" charset="0"/>
              </a:rPr>
              <a:t>Thank </a:t>
            </a:r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sym typeface="Gill Sans" pitchFamily="-84" charset="0"/>
              </a:rPr>
              <a:t>You –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sym typeface="Gill Sans" pitchFamily="-84" charset="0"/>
              </a:rPr>
              <a:t>We’re Glad You Came!</a:t>
            </a: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6715" y="1527706"/>
            <a:ext cx="9125856" cy="4801268"/>
          </a:xfrm>
          <a:prstGeom prst="rect">
            <a:avLst/>
          </a:prstGeom>
          <a:solidFill>
            <a:srgbClr val="1A2E52"/>
          </a:solidFill>
          <a:ln>
            <a:solidFill>
              <a:schemeClr val="accent6"/>
            </a:solidFill>
          </a:ln>
        </p:spPr>
        <p:txBody>
          <a:bodyPr wrap="square" lIns="91392" tIns="45697" rIns="91392" bIns="45697" rtlCol="0">
            <a:spAutoFit/>
          </a:bodyPr>
          <a:lstStyle/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Amanda </a:t>
            </a:r>
            <a:r>
              <a:rPr lang="en-US" sz="26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McCammon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PK-16</a:t>
            </a: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Campbell, Support for CTE and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Perkins</a:t>
            </a: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 Deaton, State Director for Career &amp; Technical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Celya Glowacki, Career Pathways, Agriculture</a:t>
            </a:r>
            <a:endParaRPr lang="en-US" sz="2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 Henry, Health Science, Health &amp; Wellness, Physical Ed</a:t>
            </a: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Alyson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McIntyre-Reiger, Work Based Learning &amp; FACS</a:t>
            </a: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Davis Moore, Trade &amp;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Industry, Civil Rights</a:t>
            </a:r>
            <a:endParaRPr lang="en-US" sz="26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 Ogle, </a:t>
            </a: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Perkins Administrator</a:t>
            </a:r>
          </a:p>
          <a:p>
            <a:pPr marL="342900" indent="-342900" defTabSz="913930">
              <a:spcAft>
                <a:spcPts val="300"/>
              </a:spcAft>
              <a:buClr>
                <a:srgbClr val="92D050"/>
              </a:buClr>
              <a:buFont typeface="+mj-lt"/>
              <a:buAutoNum type="arabicPeriod"/>
            </a:pPr>
            <a:r>
              <a:rPr lang="en-US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Rinehart, Engineering &amp; Technology, TSA Adviser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457" y="1227266"/>
            <a:ext cx="9133114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DOE’s CTE 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8412480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Career Pathways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1649" y="1615190"/>
            <a:ext cx="8412480" cy="4231881"/>
          </a:xfrm>
          <a:prstGeom prst="rect">
            <a:avLst/>
          </a:prstGeom>
          <a:solidFill>
            <a:srgbClr val="1A2E52"/>
          </a:solidFill>
        </p:spPr>
        <p:txBody>
          <a:bodyPr wrap="square" lIns="91392" tIns="45697" rIns="91392" bIns="45697">
            <a:spAutoFit/>
          </a:bodyPr>
          <a:lstStyle/>
          <a:p>
            <a:pPr defTabSz="913930" eaLnBrk="0" hangingPunct="0">
              <a:spcAft>
                <a:spcPts val="1800"/>
              </a:spcAft>
              <a:buClr>
                <a:srgbClr val="D2570C"/>
              </a:buClr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 Career Pathway is</a:t>
            </a:r>
          </a:p>
          <a:p>
            <a:pPr marL="347485" indent="-347485" defTabSz="913930" eaLnBrk="0" hangingPunct="0">
              <a:spcAft>
                <a:spcPts val="18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an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aligned sequence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of secondary and postsecondary courses </a:t>
            </a:r>
          </a:p>
          <a:p>
            <a:pPr marL="347485" indent="-347485" defTabSz="913930" eaLnBrk="0" hangingPunct="0">
              <a:spcAft>
                <a:spcPts val="18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that leads to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industry certification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and/or a 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college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credential or degree </a:t>
            </a:r>
          </a:p>
          <a:p>
            <a:pPr marL="347485" indent="-347485" defTabSz="913930" eaLnBrk="0" hangingPunct="0"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in a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high wage, high demand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occupation</a:t>
            </a:r>
          </a:p>
          <a:p>
            <a:pPr defTabSz="913930" eaLnBrk="0" hangingPunct="0">
              <a:spcAft>
                <a:spcPts val="2400"/>
              </a:spcAft>
              <a:buClr>
                <a:srgbClr val="D2570C"/>
              </a:buClr>
            </a:pPr>
            <a:endParaRPr lang="en-US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7" y="1227266"/>
            <a:ext cx="9473292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Career Pathways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1648" y="1615190"/>
            <a:ext cx="9461101" cy="3816383"/>
          </a:xfrm>
          <a:prstGeom prst="rect">
            <a:avLst/>
          </a:prstGeom>
          <a:solidFill>
            <a:srgbClr val="1A2E52"/>
          </a:solidFill>
        </p:spPr>
        <p:txBody>
          <a:bodyPr wrap="square" lIns="91392" tIns="45697" rIns="91392" bIns="45697">
            <a:spAutoFit/>
          </a:bodyPr>
          <a:lstStyle/>
          <a:p>
            <a:pPr defTabSz="913930" eaLnBrk="0" hangingPunct="0">
              <a:spcAft>
                <a:spcPts val="1200"/>
              </a:spcAft>
              <a:buClr>
                <a:srgbClr val="FF0000"/>
              </a:buClr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Pathways are organized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by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Career Clusters</a:t>
            </a:r>
          </a:p>
          <a:p>
            <a:pPr marL="347485" indent="-347485" defTabSz="913930" eaLnBrk="0" hangingPunct="0">
              <a:spcAft>
                <a:spcPts val="12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Clusters are groupings of occupations</a:t>
            </a:r>
          </a:p>
          <a:p>
            <a:pPr marL="1261420" lvl="2" indent="-347485" defTabSz="913930" eaLnBrk="0" hangingPunct="0">
              <a:spcAft>
                <a:spcPts val="1200"/>
              </a:spcAft>
              <a:buClr>
                <a:srgbClr val="92D05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Based on economic sectors and </a:t>
            </a:r>
          </a:p>
          <a:p>
            <a:pPr marL="1261420" lvl="2" indent="-347485" defTabSz="913930" eaLnBrk="0" hangingPunct="0">
              <a:spcAft>
                <a:spcPts val="1200"/>
              </a:spcAft>
              <a:buClr>
                <a:srgbClr val="92D05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Common </a:t>
            </a: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knowledge &amp; skills required</a:t>
            </a:r>
          </a:p>
          <a:p>
            <a:pPr marL="347485" indent="-347485" defTabSz="913930" eaLnBrk="0" hangingPunct="0">
              <a:spcAft>
                <a:spcPts val="12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Nationally – 16 clusters</a:t>
            </a:r>
          </a:p>
          <a:p>
            <a:pPr marL="347485" indent="-347485" defTabSz="913930" eaLnBrk="0" hangingPunct="0">
              <a:spcAft>
                <a:spcPts val="1200"/>
              </a:spcAft>
              <a:buClr>
                <a:srgbClr val="D2570C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Indiana – organized into 12 clusters</a:t>
            </a:r>
          </a:p>
        </p:txBody>
      </p:sp>
    </p:spTree>
    <p:extLst>
      <p:ext uri="{BB962C8B-B14F-4D97-AF65-F5344CB8AC3E}">
        <p14:creationId xmlns:p14="http://schemas.microsoft.com/office/powerpoint/2010/main" val="41113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456" y="1227266"/>
            <a:ext cx="9201831" cy="274320"/>
          </a:xfrm>
          <a:prstGeom prst="rect">
            <a:avLst/>
          </a:prstGeom>
          <a:solidFill>
            <a:srgbClr val="D2570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7" rIns="91392" bIns="45697" rtlCol="0" anchor="ctr"/>
          <a:lstStyle/>
          <a:p>
            <a:pPr algn="ctr" defTabSz="91393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043215" y="489491"/>
            <a:ext cx="830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Indiana’s Career Clusters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1130808" y="1385189"/>
          <a:ext cx="9170480" cy="492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67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1469</Words>
  <Application>Microsoft Office PowerPoint</Application>
  <PresentationFormat>Widescreen</PresentationFormat>
  <Paragraphs>437</Paragraphs>
  <Slides>55</Slides>
  <Notes>30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 Unicode MS</vt:lpstr>
      <vt:lpstr>Arial</vt:lpstr>
      <vt:lpstr>Calibri</vt:lpstr>
      <vt:lpstr>Forte</vt:lpstr>
      <vt:lpstr>Gill Sans</vt:lpstr>
      <vt:lpstr>Helvetica</vt:lpstr>
      <vt:lpstr>Times New Roman</vt:lpstr>
      <vt:lpstr>Verdana</vt:lpstr>
      <vt:lpstr>Wingdings</vt:lpstr>
      <vt:lpstr>Wingdings 2</vt:lpstr>
      <vt:lpstr>1_Office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Parents</vt:lpstr>
      <vt:lpstr>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Indiana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McIntyre-Reiger, Alyson</dc:creator>
  <cp:lastModifiedBy>McIntyre-Reiger, Alyson</cp:lastModifiedBy>
  <cp:revision>3</cp:revision>
  <dcterms:created xsi:type="dcterms:W3CDTF">2017-09-20T14:07:47Z</dcterms:created>
  <dcterms:modified xsi:type="dcterms:W3CDTF">2017-09-20T15:24:14Z</dcterms:modified>
</cp:coreProperties>
</file>