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3"/>
  </p:notesMasterIdLst>
  <p:sldIdLst>
    <p:sldId id="256" r:id="rId6"/>
    <p:sldId id="260" r:id="rId7"/>
    <p:sldId id="259" r:id="rId8"/>
    <p:sldId id="258" r:id="rId9"/>
    <p:sldId id="257" r:id="rId10"/>
    <p:sldId id="261" r:id="rId11"/>
    <p:sldId id="286" r:id="rId12"/>
    <p:sldId id="265" r:id="rId13"/>
    <p:sldId id="263" r:id="rId14"/>
    <p:sldId id="266" r:id="rId15"/>
    <p:sldId id="267" r:id="rId16"/>
    <p:sldId id="268" r:id="rId17"/>
    <p:sldId id="287" r:id="rId18"/>
    <p:sldId id="270" r:id="rId19"/>
    <p:sldId id="271" r:id="rId20"/>
    <p:sldId id="272" r:id="rId21"/>
    <p:sldId id="273" r:id="rId22"/>
    <p:sldId id="274" r:id="rId23"/>
    <p:sldId id="275" r:id="rId24"/>
    <p:sldId id="276" r:id="rId25"/>
    <p:sldId id="277" r:id="rId26"/>
    <p:sldId id="278" r:id="rId27"/>
    <p:sldId id="279" r:id="rId28"/>
    <p:sldId id="285" r:id="rId29"/>
    <p:sldId id="282" r:id="rId30"/>
    <p:sldId id="283" r:id="rId31"/>
    <p:sldId id="28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9892" autoAdjust="0"/>
  </p:normalViewPr>
  <p:slideViewPr>
    <p:cSldViewPr snapToGrid="0" snapToObjects="1">
      <p:cViewPr varScale="1">
        <p:scale>
          <a:sx n="57" d="100"/>
          <a:sy n="57" d="100"/>
        </p:scale>
        <p:origin x="118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96A4D2-4C25-4EEB-804D-D04BAF3557EB}"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393982DF-62A9-49CD-9F38-EBEF69F8F5F3}">
      <dgm:prSet phldrT="[Text]" custT="1"/>
      <dgm:spPr/>
      <dgm:t>
        <a:bodyPr/>
        <a:lstStyle/>
        <a:p>
          <a:r>
            <a:rPr lang="en-US" sz="1800" dirty="0" smtClean="0"/>
            <a:t>What do I want students to learn?</a:t>
          </a:r>
          <a:endParaRPr lang="en-US" sz="1800" dirty="0"/>
        </a:p>
      </dgm:t>
    </dgm:pt>
    <dgm:pt modelId="{0628FAC4-400E-4CB8-B74E-031E45DA378C}" type="parTrans" cxnId="{EB945CE5-8FC3-4FC5-BE9C-D7972D2A2D56}">
      <dgm:prSet/>
      <dgm:spPr/>
      <dgm:t>
        <a:bodyPr/>
        <a:lstStyle/>
        <a:p>
          <a:endParaRPr lang="en-US"/>
        </a:p>
      </dgm:t>
    </dgm:pt>
    <dgm:pt modelId="{F34286AB-78F1-446F-A6A3-A7114588A5FF}" type="sibTrans" cxnId="{EB945CE5-8FC3-4FC5-BE9C-D7972D2A2D56}">
      <dgm:prSet/>
      <dgm:spPr/>
      <dgm:t>
        <a:bodyPr/>
        <a:lstStyle/>
        <a:p>
          <a:endParaRPr lang="en-US"/>
        </a:p>
      </dgm:t>
    </dgm:pt>
    <dgm:pt modelId="{E78D3508-68A6-44CB-8877-2756DC25DA27}">
      <dgm:prSet phldrT="[Text]"/>
      <dgm:spPr/>
      <dgm:t>
        <a:bodyPr/>
        <a:lstStyle/>
        <a:p>
          <a:r>
            <a:rPr lang="en-US" dirty="0" smtClean="0"/>
            <a:t>What teaching and learning activities will I use?</a:t>
          </a:r>
          <a:endParaRPr lang="en-US" dirty="0"/>
        </a:p>
      </dgm:t>
    </dgm:pt>
    <dgm:pt modelId="{076FB5E3-C65B-45F2-A2C2-C43A5D2D852B}" type="parTrans" cxnId="{F38283A4-E7AB-4043-888F-BCD11718114A}">
      <dgm:prSet/>
      <dgm:spPr/>
      <dgm:t>
        <a:bodyPr/>
        <a:lstStyle/>
        <a:p>
          <a:endParaRPr lang="en-US"/>
        </a:p>
      </dgm:t>
    </dgm:pt>
    <dgm:pt modelId="{7D42E301-F382-4171-94BF-058C73C7DE66}" type="sibTrans" cxnId="{F38283A4-E7AB-4043-888F-BCD11718114A}">
      <dgm:prSet/>
      <dgm:spPr/>
      <dgm:t>
        <a:bodyPr/>
        <a:lstStyle/>
        <a:p>
          <a:endParaRPr lang="en-US"/>
        </a:p>
      </dgm:t>
    </dgm:pt>
    <dgm:pt modelId="{2A96C6F2-4039-472E-A73F-9CDCA53E5FB1}">
      <dgm:prSet phldrT="[Text]"/>
      <dgm:spPr/>
      <dgm:t>
        <a:bodyPr/>
        <a:lstStyle/>
        <a:p>
          <a:r>
            <a:rPr lang="en-US" dirty="0" smtClean="0"/>
            <a:t>How will I check for understanding?</a:t>
          </a:r>
          <a:endParaRPr lang="en-US" dirty="0"/>
        </a:p>
      </dgm:t>
    </dgm:pt>
    <dgm:pt modelId="{9C40FADF-0763-4133-A9FF-119542F43C3C}" type="parTrans" cxnId="{A1D65DF1-DC3C-424D-AC2C-C499E32270FE}">
      <dgm:prSet/>
      <dgm:spPr/>
      <dgm:t>
        <a:bodyPr/>
        <a:lstStyle/>
        <a:p>
          <a:endParaRPr lang="en-US"/>
        </a:p>
      </dgm:t>
    </dgm:pt>
    <dgm:pt modelId="{D7DD1803-D5A0-4107-BCC9-5EBD47CEC412}" type="sibTrans" cxnId="{A1D65DF1-DC3C-424D-AC2C-C499E32270FE}">
      <dgm:prSet/>
      <dgm:spPr/>
      <dgm:t>
        <a:bodyPr/>
        <a:lstStyle/>
        <a:p>
          <a:endParaRPr lang="en-US"/>
        </a:p>
      </dgm:t>
    </dgm:pt>
    <dgm:pt modelId="{F453DE40-AE31-4A3E-90E9-1F7FFA40EF1D}">
      <dgm:prSet/>
      <dgm:spPr/>
      <dgm:t>
        <a:bodyPr/>
        <a:lstStyle/>
        <a:p>
          <a:r>
            <a:rPr lang="en-US" dirty="0" smtClean="0"/>
            <a:t>Reflection on lesson and how the standard was met. </a:t>
          </a:r>
          <a:endParaRPr lang="en-US" dirty="0"/>
        </a:p>
      </dgm:t>
    </dgm:pt>
    <dgm:pt modelId="{D44512C9-2781-4294-972C-7D33DB17F8B1}" type="parTrans" cxnId="{01138D25-9B1D-4952-A5C4-A2E4B8804F6D}">
      <dgm:prSet/>
      <dgm:spPr/>
      <dgm:t>
        <a:bodyPr/>
        <a:lstStyle/>
        <a:p>
          <a:endParaRPr lang="en-US"/>
        </a:p>
      </dgm:t>
    </dgm:pt>
    <dgm:pt modelId="{947A8D03-CC47-4022-A01E-4AFFE5CC6326}" type="sibTrans" cxnId="{01138D25-9B1D-4952-A5C4-A2E4B8804F6D}">
      <dgm:prSet/>
      <dgm:spPr/>
      <dgm:t>
        <a:bodyPr/>
        <a:lstStyle/>
        <a:p>
          <a:endParaRPr lang="en-US"/>
        </a:p>
      </dgm:t>
    </dgm:pt>
    <dgm:pt modelId="{9E1FEA01-1894-41E3-9FA0-6E845006851E}" type="pres">
      <dgm:prSet presAssocID="{2B96A4D2-4C25-4EEB-804D-D04BAF3557EB}" presName="cycle" presStyleCnt="0">
        <dgm:presLayoutVars>
          <dgm:dir/>
          <dgm:resizeHandles val="exact"/>
        </dgm:presLayoutVars>
      </dgm:prSet>
      <dgm:spPr/>
      <dgm:t>
        <a:bodyPr/>
        <a:lstStyle/>
        <a:p>
          <a:endParaRPr lang="en-US"/>
        </a:p>
      </dgm:t>
    </dgm:pt>
    <dgm:pt modelId="{AA1B61D2-2583-4EE9-AC3E-4DD510A08504}" type="pres">
      <dgm:prSet presAssocID="{393982DF-62A9-49CD-9F38-EBEF69F8F5F3}" presName="node" presStyleLbl="node1" presStyleIdx="0" presStyleCnt="4">
        <dgm:presLayoutVars>
          <dgm:bulletEnabled val="1"/>
        </dgm:presLayoutVars>
      </dgm:prSet>
      <dgm:spPr/>
      <dgm:t>
        <a:bodyPr/>
        <a:lstStyle/>
        <a:p>
          <a:endParaRPr lang="en-US"/>
        </a:p>
      </dgm:t>
    </dgm:pt>
    <dgm:pt modelId="{79578D23-14BC-4DC7-BA84-D41276FDDB4B}" type="pres">
      <dgm:prSet presAssocID="{393982DF-62A9-49CD-9F38-EBEF69F8F5F3}" presName="spNode" presStyleCnt="0"/>
      <dgm:spPr/>
    </dgm:pt>
    <dgm:pt modelId="{95F6440C-9223-4D7E-B9B8-3D4498AB14F2}" type="pres">
      <dgm:prSet presAssocID="{F34286AB-78F1-446F-A6A3-A7114588A5FF}" presName="sibTrans" presStyleLbl="sibTrans1D1" presStyleIdx="0" presStyleCnt="4"/>
      <dgm:spPr/>
      <dgm:t>
        <a:bodyPr/>
        <a:lstStyle/>
        <a:p>
          <a:endParaRPr lang="en-US"/>
        </a:p>
      </dgm:t>
    </dgm:pt>
    <dgm:pt modelId="{184C4409-24BF-4392-9E9D-5C98A554E68F}" type="pres">
      <dgm:prSet presAssocID="{E78D3508-68A6-44CB-8877-2756DC25DA27}" presName="node" presStyleLbl="node1" presStyleIdx="1" presStyleCnt="4">
        <dgm:presLayoutVars>
          <dgm:bulletEnabled val="1"/>
        </dgm:presLayoutVars>
      </dgm:prSet>
      <dgm:spPr/>
      <dgm:t>
        <a:bodyPr/>
        <a:lstStyle/>
        <a:p>
          <a:endParaRPr lang="en-US"/>
        </a:p>
      </dgm:t>
    </dgm:pt>
    <dgm:pt modelId="{9744583F-D027-4C3F-9F6F-D1DC88223CB8}" type="pres">
      <dgm:prSet presAssocID="{E78D3508-68A6-44CB-8877-2756DC25DA27}" presName="spNode" presStyleCnt="0"/>
      <dgm:spPr/>
    </dgm:pt>
    <dgm:pt modelId="{EACE97D0-ECB3-4749-84D8-DB2896F53E2B}" type="pres">
      <dgm:prSet presAssocID="{7D42E301-F382-4171-94BF-058C73C7DE66}" presName="sibTrans" presStyleLbl="sibTrans1D1" presStyleIdx="1" presStyleCnt="4"/>
      <dgm:spPr/>
      <dgm:t>
        <a:bodyPr/>
        <a:lstStyle/>
        <a:p>
          <a:endParaRPr lang="en-US"/>
        </a:p>
      </dgm:t>
    </dgm:pt>
    <dgm:pt modelId="{1A0517CC-AC50-4ADB-A8C1-E55E8CC37B71}" type="pres">
      <dgm:prSet presAssocID="{2A96C6F2-4039-472E-A73F-9CDCA53E5FB1}" presName="node" presStyleLbl="node1" presStyleIdx="2" presStyleCnt="4">
        <dgm:presLayoutVars>
          <dgm:bulletEnabled val="1"/>
        </dgm:presLayoutVars>
      </dgm:prSet>
      <dgm:spPr/>
      <dgm:t>
        <a:bodyPr/>
        <a:lstStyle/>
        <a:p>
          <a:endParaRPr lang="en-US"/>
        </a:p>
      </dgm:t>
    </dgm:pt>
    <dgm:pt modelId="{044EF6F8-5072-4BF7-B5C7-FED4361746F2}" type="pres">
      <dgm:prSet presAssocID="{2A96C6F2-4039-472E-A73F-9CDCA53E5FB1}" presName="spNode" presStyleCnt="0"/>
      <dgm:spPr/>
    </dgm:pt>
    <dgm:pt modelId="{21759700-6AC6-422B-899C-6FE983AB819F}" type="pres">
      <dgm:prSet presAssocID="{D7DD1803-D5A0-4107-BCC9-5EBD47CEC412}" presName="sibTrans" presStyleLbl="sibTrans1D1" presStyleIdx="2" presStyleCnt="4"/>
      <dgm:spPr/>
      <dgm:t>
        <a:bodyPr/>
        <a:lstStyle/>
        <a:p>
          <a:endParaRPr lang="en-US"/>
        </a:p>
      </dgm:t>
    </dgm:pt>
    <dgm:pt modelId="{CA3F7A91-3440-45B6-871E-1EC904F28858}" type="pres">
      <dgm:prSet presAssocID="{F453DE40-AE31-4A3E-90E9-1F7FFA40EF1D}" presName="node" presStyleLbl="node1" presStyleIdx="3" presStyleCnt="4">
        <dgm:presLayoutVars>
          <dgm:bulletEnabled val="1"/>
        </dgm:presLayoutVars>
      </dgm:prSet>
      <dgm:spPr/>
      <dgm:t>
        <a:bodyPr/>
        <a:lstStyle/>
        <a:p>
          <a:endParaRPr lang="en-US"/>
        </a:p>
      </dgm:t>
    </dgm:pt>
    <dgm:pt modelId="{56789554-BD49-4EFB-9933-324FDB0E6D3D}" type="pres">
      <dgm:prSet presAssocID="{F453DE40-AE31-4A3E-90E9-1F7FFA40EF1D}" presName="spNode" presStyleCnt="0"/>
      <dgm:spPr/>
    </dgm:pt>
    <dgm:pt modelId="{AFB725CB-A7E3-43B1-8D77-1ED3C6A37139}" type="pres">
      <dgm:prSet presAssocID="{947A8D03-CC47-4022-A01E-4AFFE5CC6326}" presName="sibTrans" presStyleLbl="sibTrans1D1" presStyleIdx="3" presStyleCnt="4"/>
      <dgm:spPr/>
      <dgm:t>
        <a:bodyPr/>
        <a:lstStyle/>
        <a:p>
          <a:endParaRPr lang="en-US"/>
        </a:p>
      </dgm:t>
    </dgm:pt>
  </dgm:ptLst>
  <dgm:cxnLst>
    <dgm:cxn modelId="{EB945CE5-8FC3-4FC5-BE9C-D7972D2A2D56}" srcId="{2B96A4D2-4C25-4EEB-804D-D04BAF3557EB}" destId="{393982DF-62A9-49CD-9F38-EBEF69F8F5F3}" srcOrd="0" destOrd="0" parTransId="{0628FAC4-400E-4CB8-B74E-031E45DA378C}" sibTransId="{F34286AB-78F1-446F-A6A3-A7114588A5FF}"/>
    <dgm:cxn modelId="{A1D65DF1-DC3C-424D-AC2C-C499E32270FE}" srcId="{2B96A4D2-4C25-4EEB-804D-D04BAF3557EB}" destId="{2A96C6F2-4039-472E-A73F-9CDCA53E5FB1}" srcOrd="2" destOrd="0" parTransId="{9C40FADF-0763-4133-A9FF-119542F43C3C}" sibTransId="{D7DD1803-D5A0-4107-BCC9-5EBD47CEC412}"/>
    <dgm:cxn modelId="{92E353B3-8BCA-40EB-BC84-B1789F8EF020}" type="presOf" srcId="{2A96C6F2-4039-472E-A73F-9CDCA53E5FB1}" destId="{1A0517CC-AC50-4ADB-A8C1-E55E8CC37B71}" srcOrd="0" destOrd="0" presId="urn:microsoft.com/office/officeart/2005/8/layout/cycle5"/>
    <dgm:cxn modelId="{E53742D2-97C6-4E36-8D77-775D696BB98E}" type="presOf" srcId="{D7DD1803-D5A0-4107-BCC9-5EBD47CEC412}" destId="{21759700-6AC6-422B-899C-6FE983AB819F}" srcOrd="0" destOrd="0" presId="urn:microsoft.com/office/officeart/2005/8/layout/cycle5"/>
    <dgm:cxn modelId="{18C80037-0CCC-4542-B283-72B3E67A8E84}" type="presOf" srcId="{F453DE40-AE31-4A3E-90E9-1F7FFA40EF1D}" destId="{CA3F7A91-3440-45B6-871E-1EC904F28858}" srcOrd="0" destOrd="0" presId="urn:microsoft.com/office/officeart/2005/8/layout/cycle5"/>
    <dgm:cxn modelId="{CB432BAB-BA38-49AA-B88D-6A79A2CE1FA2}" type="presOf" srcId="{2B96A4D2-4C25-4EEB-804D-D04BAF3557EB}" destId="{9E1FEA01-1894-41E3-9FA0-6E845006851E}" srcOrd="0" destOrd="0" presId="urn:microsoft.com/office/officeart/2005/8/layout/cycle5"/>
    <dgm:cxn modelId="{F38283A4-E7AB-4043-888F-BCD11718114A}" srcId="{2B96A4D2-4C25-4EEB-804D-D04BAF3557EB}" destId="{E78D3508-68A6-44CB-8877-2756DC25DA27}" srcOrd="1" destOrd="0" parTransId="{076FB5E3-C65B-45F2-A2C2-C43A5D2D852B}" sibTransId="{7D42E301-F382-4171-94BF-058C73C7DE66}"/>
    <dgm:cxn modelId="{15953158-524A-4DEF-B2C0-6F65B60625E5}" type="presOf" srcId="{947A8D03-CC47-4022-A01E-4AFFE5CC6326}" destId="{AFB725CB-A7E3-43B1-8D77-1ED3C6A37139}" srcOrd="0" destOrd="0" presId="urn:microsoft.com/office/officeart/2005/8/layout/cycle5"/>
    <dgm:cxn modelId="{7153E4CC-3FC4-40A1-9E9B-9DB07C94C56E}" type="presOf" srcId="{7D42E301-F382-4171-94BF-058C73C7DE66}" destId="{EACE97D0-ECB3-4749-84D8-DB2896F53E2B}" srcOrd="0" destOrd="0" presId="urn:microsoft.com/office/officeart/2005/8/layout/cycle5"/>
    <dgm:cxn modelId="{01138D25-9B1D-4952-A5C4-A2E4B8804F6D}" srcId="{2B96A4D2-4C25-4EEB-804D-D04BAF3557EB}" destId="{F453DE40-AE31-4A3E-90E9-1F7FFA40EF1D}" srcOrd="3" destOrd="0" parTransId="{D44512C9-2781-4294-972C-7D33DB17F8B1}" sibTransId="{947A8D03-CC47-4022-A01E-4AFFE5CC6326}"/>
    <dgm:cxn modelId="{0DCB76D3-F1F4-4C72-A007-1E30533ED94D}" type="presOf" srcId="{E78D3508-68A6-44CB-8877-2756DC25DA27}" destId="{184C4409-24BF-4392-9E9D-5C98A554E68F}" srcOrd="0" destOrd="0" presId="urn:microsoft.com/office/officeart/2005/8/layout/cycle5"/>
    <dgm:cxn modelId="{AA2F5964-F9FF-4C9C-974A-C47A36B4C718}" type="presOf" srcId="{F34286AB-78F1-446F-A6A3-A7114588A5FF}" destId="{95F6440C-9223-4D7E-B9B8-3D4498AB14F2}" srcOrd="0" destOrd="0" presId="urn:microsoft.com/office/officeart/2005/8/layout/cycle5"/>
    <dgm:cxn modelId="{CC8F28C0-4241-44D3-BD33-9E183DAF0131}" type="presOf" srcId="{393982DF-62A9-49CD-9F38-EBEF69F8F5F3}" destId="{AA1B61D2-2583-4EE9-AC3E-4DD510A08504}" srcOrd="0" destOrd="0" presId="urn:microsoft.com/office/officeart/2005/8/layout/cycle5"/>
    <dgm:cxn modelId="{A1303FFE-C4DC-4C30-9EC2-50B44759024A}" type="presParOf" srcId="{9E1FEA01-1894-41E3-9FA0-6E845006851E}" destId="{AA1B61D2-2583-4EE9-AC3E-4DD510A08504}" srcOrd="0" destOrd="0" presId="urn:microsoft.com/office/officeart/2005/8/layout/cycle5"/>
    <dgm:cxn modelId="{EBB3816E-A284-43E5-BE70-855557B2E0C0}" type="presParOf" srcId="{9E1FEA01-1894-41E3-9FA0-6E845006851E}" destId="{79578D23-14BC-4DC7-BA84-D41276FDDB4B}" srcOrd="1" destOrd="0" presId="urn:microsoft.com/office/officeart/2005/8/layout/cycle5"/>
    <dgm:cxn modelId="{6F03DFCE-0C38-492E-B3F8-8AB41A08441E}" type="presParOf" srcId="{9E1FEA01-1894-41E3-9FA0-6E845006851E}" destId="{95F6440C-9223-4D7E-B9B8-3D4498AB14F2}" srcOrd="2" destOrd="0" presId="urn:microsoft.com/office/officeart/2005/8/layout/cycle5"/>
    <dgm:cxn modelId="{E0BB0DB0-818D-4BEA-BFCB-6BD80DF9E764}" type="presParOf" srcId="{9E1FEA01-1894-41E3-9FA0-6E845006851E}" destId="{184C4409-24BF-4392-9E9D-5C98A554E68F}" srcOrd="3" destOrd="0" presId="urn:microsoft.com/office/officeart/2005/8/layout/cycle5"/>
    <dgm:cxn modelId="{261E5D66-25C7-4333-A36E-4713AE5C3F1A}" type="presParOf" srcId="{9E1FEA01-1894-41E3-9FA0-6E845006851E}" destId="{9744583F-D027-4C3F-9F6F-D1DC88223CB8}" srcOrd="4" destOrd="0" presId="urn:microsoft.com/office/officeart/2005/8/layout/cycle5"/>
    <dgm:cxn modelId="{11C64C32-547A-417C-B1E9-A09B8909634A}" type="presParOf" srcId="{9E1FEA01-1894-41E3-9FA0-6E845006851E}" destId="{EACE97D0-ECB3-4749-84D8-DB2896F53E2B}" srcOrd="5" destOrd="0" presId="urn:microsoft.com/office/officeart/2005/8/layout/cycle5"/>
    <dgm:cxn modelId="{09284654-C5B9-4101-95AF-37406B88CFB4}" type="presParOf" srcId="{9E1FEA01-1894-41E3-9FA0-6E845006851E}" destId="{1A0517CC-AC50-4ADB-A8C1-E55E8CC37B71}" srcOrd="6" destOrd="0" presId="urn:microsoft.com/office/officeart/2005/8/layout/cycle5"/>
    <dgm:cxn modelId="{26D9FC1F-F82F-471E-8318-23722CE65034}" type="presParOf" srcId="{9E1FEA01-1894-41E3-9FA0-6E845006851E}" destId="{044EF6F8-5072-4BF7-B5C7-FED4361746F2}" srcOrd="7" destOrd="0" presId="urn:microsoft.com/office/officeart/2005/8/layout/cycle5"/>
    <dgm:cxn modelId="{BD66C8F5-D218-49EB-9438-C5E16E9EE849}" type="presParOf" srcId="{9E1FEA01-1894-41E3-9FA0-6E845006851E}" destId="{21759700-6AC6-422B-899C-6FE983AB819F}" srcOrd="8" destOrd="0" presId="urn:microsoft.com/office/officeart/2005/8/layout/cycle5"/>
    <dgm:cxn modelId="{20073F36-FBF5-4581-84DA-C5C41AB247AE}" type="presParOf" srcId="{9E1FEA01-1894-41E3-9FA0-6E845006851E}" destId="{CA3F7A91-3440-45B6-871E-1EC904F28858}" srcOrd="9" destOrd="0" presId="urn:microsoft.com/office/officeart/2005/8/layout/cycle5"/>
    <dgm:cxn modelId="{D1F6C19E-FB99-4AFE-A8F8-4000EFC7B42B}" type="presParOf" srcId="{9E1FEA01-1894-41E3-9FA0-6E845006851E}" destId="{56789554-BD49-4EFB-9933-324FDB0E6D3D}" srcOrd="10" destOrd="0" presId="urn:microsoft.com/office/officeart/2005/8/layout/cycle5"/>
    <dgm:cxn modelId="{45ACCCD2-8383-4FEF-A1A9-B82C865D0D21}" type="presParOf" srcId="{9E1FEA01-1894-41E3-9FA0-6E845006851E}" destId="{AFB725CB-A7E3-43B1-8D77-1ED3C6A37139}"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B61D2-2583-4EE9-AC3E-4DD510A08504}">
      <dsp:nvSpPr>
        <dsp:cNvPr id="0" name=""/>
        <dsp:cNvSpPr/>
      </dsp:nvSpPr>
      <dsp:spPr>
        <a:xfrm>
          <a:off x="3008980" y="166"/>
          <a:ext cx="1872425" cy="12170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What do I want students to learn?</a:t>
          </a:r>
          <a:endParaRPr lang="en-US" sz="1800" kern="1200" dirty="0"/>
        </a:p>
      </dsp:txBody>
      <dsp:txXfrm>
        <a:off x="3068393" y="59579"/>
        <a:ext cx="1753599" cy="1098250"/>
      </dsp:txXfrm>
    </dsp:sp>
    <dsp:sp modelId="{95F6440C-9223-4D7E-B9B8-3D4498AB14F2}">
      <dsp:nvSpPr>
        <dsp:cNvPr id="0" name=""/>
        <dsp:cNvSpPr/>
      </dsp:nvSpPr>
      <dsp:spPr>
        <a:xfrm>
          <a:off x="1936059" y="608704"/>
          <a:ext cx="4018268" cy="4018268"/>
        </a:xfrm>
        <a:custGeom>
          <a:avLst/>
          <a:gdLst/>
          <a:ahLst/>
          <a:cxnLst/>
          <a:rect l="0" t="0" r="0" b="0"/>
          <a:pathLst>
            <a:path>
              <a:moveTo>
                <a:pt x="3203344" y="393435"/>
              </a:moveTo>
              <a:arcTo wR="2009134" hR="2009134" stAng="18388152" swAng="163224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84C4409-24BF-4392-9E9D-5C98A554E68F}">
      <dsp:nvSpPr>
        <dsp:cNvPr id="0" name=""/>
        <dsp:cNvSpPr/>
      </dsp:nvSpPr>
      <dsp:spPr>
        <a:xfrm>
          <a:off x="5018114" y="2009300"/>
          <a:ext cx="1872425" cy="12170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What teaching and learning activities will I use?</a:t>
          </a:r>
          <a:endParaRPr lang="en-US" sz="1800" kern="1200" dirty="0"/>
        </a:p>
      </dsp:txBody>
      <dsp:txXfrm>
        <a:off x="5077527" y="2068713"/>
        <a:ext cx="1753599" cy="1098250"/>
      </dsp:txXfrm>
    </dsp:sp>
    <dsp:sp modelId="{EACE97D0-ECB3-4749-84D8-DB2896F53E2B}">
      <dsp:nvSpPr>
        <dsp:cNvPr id="0" name=""/>
        <dsp:cNvSpPr/>
      </dsp:nvSpPr>
      <dsp:spPr>
        <a:xfrm>
          <a:off x="1936059" y="608704"/>
          <a:ext cx="4018268" cy="4018268"/>
        </a:xfrm>
        <a:custGeom>
          <a:avLst/>
          <a:gdLst/>
          <a:ahLst/>
          <a:cxnLst/>
          <a:rect l="0" t="0" r="0" b="0"/>
          <a:pathLst>
            <a:path>
              <a:moveTo>
                <a:pt x="3809880" y="2900161"/>
              </a:moveTo>
              <a:arcTo wR="2009134" hR="2009134" stAng="1579600" swAng="163224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A0517CC-AC50-4ADB-A8C1-E55E8CC37B71}">
      <dsp:nvSpPr>
        <dsp:cNvPr id="0" name=""/>
        <dsp:cNvSpPr/>
      </dsp:nvSpPr>
      <dsp:spPr>
        <a:xfrm>
          <a:off x="3008980" y="4018434"/>
          <a:ext cx="1872425" cy="12170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How will I check for understanding?</a:t>
          </a:r>
          <a:endParaRPr lang="en-US" sz="1800" kern="1200" dirty="0"/>
        </a:p>
      </dsp:txBody>
      <dsp:txXfrm>
        <a:off x="3068393" y="4077847"/>
        <a:ext cx="1753599" cy="1098250"/>
      </dsp:txXfrm>
    </dsp:sp>
    <dsp:sp modelId="{21759700-6AC6-422B-899C-6FE983AB819F}">
      <dsp:nvSpPr>
        <dsp:cNvPr id="0" name=""/>
        <dsp:cNvSpPr/>
      </dsp:nvSpPr>
      <dsp:spPr>
        <a:xfrm>
          <a:off x="1936059" y="608704"/>
          <a:ext cx="4018268" cy="4018268"/>
        </a:xfrm>
        <a:custGeom>
          <a:avLst/>
          <a:gdLst/>
          <a:ahLst/>
          <a:cxnLst/>
          <a:rect l="0" t="0" r="0" b="0"/>
          <a:pathLst>
            <a:path>
              <a:moveTo>
                <a:pt x="814923" y="3624832"/>
              </a:moveTo>
              <a:arcTo wR="2009134" hR="2009134" stAng="7588152" swAng="163224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A3F7A91-3440-45B6-871E-1EC904F28858}">
      <dsp:nvSpPr>
        <dsp:cNvPr id="0" name=""/>
        <dsp:cNvSpPr/>
      </dsp:nvSpPr>
      <dsp:spPr>
        <a:xfrm>
          <a:off x="999846" y="2009300"/>
          <a:ext cx="1872425" cy="12170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Reflection on lesson and how the standard was met. </a:t>
          </a:r>
          <a:endParaRPr lang="en-US" sz="1800" kern="1200" dirty="0"/>
        </a:p>
      </dsp:txBody>
      <dsp:txXfrm>
        <a:off x="1059259" y="2068713"/>
        <a:ext cx="1753599" cy="1098250"/>
      </dsp:txXfrm>
    </dsp:sp>
    <dsp:sp modelId="{AFB725CB-A7E3-43B1-8D77-1ED3C6A37139}">
      <dsp:nvSpPr>
        <dsp:cNvPr id="0" name=""/>
        <dsp:cNvSpPr/>
      </dsp:nvSpPr>
      <dsp:spPr>
        <a:xfrm>
          <a:off x="1936059" y="608704"/>
          <a:ext cx="4018268" cy="4018268"/>
        </a:xfrm>
        <a:custGeom>
          <a:avLst/>
          <a:gdLst/>
          <a:ahLst/>
          <a:cxnLst/>
          <a:rect l="0" t="0" r="0" b="0"/>
          <a:pathLst>
            <a:path>
              <a:moveTo>
                <a:pt x="208387" y="1118106"/>
              </a:moveTo>
              <a:arcTo wR="2009134" hR="2009134" stAng="12379600" swAng="163224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DD7F00-94B7-4C40-A974-7180B3759E37}" type="datetimeFigureOut">
              <a:rPr lang="en-US" smtClean="0"/>
              <a:t>8/30/2017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5C3D23-8CF1-494C-8502-80ECFDC95B0C}" type="slidenum">
              <a:rPr lang="en-US" smtClean="0"/>
              <a:t>‹#›</a:t>
            </a:fld>
            <a:endParaRPr lang="en-US"/>
          </a:p>
        </p:txBody>
      </p:sp>
    </p:spTree>
    <p:extLst>
      <p:ext uri="{BB962C8B-B14F-4D97-AF65-F5344CB8AC3E}">
        <p14:creationId xmlns:p14="http://schemas.microsoft.com/office/powerpoint/2010/main" val="2490959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dglossary.org/curriculum/"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edglossary.org/assessment/"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Mary</a:t>
            </a:r>
            <a:endParaRPr lang="en-US" dirty="0"/>
          </a:p>
        </p:txBody>
      </p:sp>
      <p:sp>
        <p:nvSpPr>
          <p:cNvPr id="4" name="Slide Number Placeholder 3"/>
          <p:cNvSpPr>
            <a:spLocks noGrp="1"/>
          </p:cNvSpPr>
          <p:nvPr>
            <p:ph type="sldNum" sz="quarter" idx="10"/>
          </p:nvPr>
        </p:nvSpPr>
        <p:spPr/>
        <p:txBody>
          <a:bodyPr/>
          <a:lstStyle/>
          <a:p>
            <a:fld id="{114301D2-B9AE-42E4-804C-1EDBB7D85A1B}" type="slidenum">
              <a:rPr lang="en-US" smtClean="0"/>
              <a:pPr/>
              <a:t>2</a:t>
            </a:fld>
            <a:endParaRPr lang="en-US"/>
          </a:p>
        </p:txBody>
      </p:sp>
    </p:spTree>
    <p:extLst>
      <p:ext uri="{BB962C8B-B14F-4D97-AF65-F5344CB8AC3E}">
        <p14:creationId xmlns:p14="http://schemas.microsoft.com/office/powerpoint/2010/main" val="3896815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a:t>
            </a:r>
            <a:endParaRPr lang="en-US" dirty="0" smtClean="0"/>
          </a:p>
        </p:txBody>
      </p:sp>
      <p:sp>
        <p:nvSpPr>
          <p:cNvPr id="4" name="Slide Number Placeholder 3"/>
          <p:cNvSpPr>
            <a:spLocks noGrp="1"/>
          </p:cNvSpPr>
          <p:nvPr>
            <p:ph type="sldNum" sz="quarter" idx="10"/>
          </p:nvPr>
        </p:nvSpPr>
        <p:spPr/>
        <p:txBody>
          <a:bodyPr/>
          <a:lstStyle/>
          <a:p>
            <a:fld id="{3F5C3D23-8CF1-494C-8502-80ECFDC95B0C}" type="slidenum">
              <a:rPr lang="en-US" smtClean="0"/>
              <a:t>12</a:t>
            </a:fld>
            <a:endParaRPr lang="en-US"/>
          </a:p>
        </p:txBody>
      </p:sp>
    </p:spTree>
    <p:extLst>
      <p:ext uri="{BB962C8B-B14F-4D97-AF65-F5344CB8AC3E}">
        <p14:creationId xmlns:p14="http://schemas.microsoft.com/office/powerpoint/2010/main" val="3853322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a:t>
            </a:r>
            <a:endParaRPr lang="en-US" dirty="0"/>
          </a:p>
        </p:txBody>
      </p:sp>
      <p:sp>
        <p:nvSpPr>
          <p:cNvPr id="4" name="Slide Number Placeholder 3"/>
          <p:cNvSpPr>
            <a:spLocks noGrp="1"/>
          </p:cNvSpPr>
          <p:nvPr>
            <p:ph type="sldNum" sz="quarter" idx="10"/>
          </p:nvPr>
        </p:nvSpPr>
        <p:spPr/>
        <p:txBody>
          <a:bodyPr/>
          <a:lstStyle/>
          <a:p>
            <a:fld id="{3F5C3D23-8CF1-494C-8502-80ECFDC95B0C}" type="slidenum">
              <a:rPr lang="en-US" smtClean="0"/>
              <a:t>13</a:t>
            </a:fld>
            <a:endParaRPr lang="en-US"/>
          </a:p>
        </p:txBody>
      </p:sp>
    </p:spTree>
    <p:extLst>
      <p:ext uri="{BB962C8B-B14F-4D97-AF65-F5344CB8AC3E}">
        <p14:creationId xmlns:p14="http://schemas.microsoft.com/office/powerpoint/2010/main" val="2970296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a:t>
            </a:r>
            <a:endParaRPr lang="en-US" dirty="0"/>
          </a:p>
        </p:txBody>
      </p:sp>
      <p:sp>
        <p:nvSpPr>
          <p:cNvPr id="4" name="Slide Number Placeholder 3"/>
          <p:cNvSpPr>
            <a:spLocks noGrp="1"/>
          </p:cNvSpPr>
          <p:nvPr>
            <p:ph type="sldNum" sz="quarter" idx="10"/>
          </p:nvPr>
        </p:nvSpPr>
        <p:spPr/>
        <p:txBody>
          <a:bodyPr/>
          <a:lstStyle/>
          <a:p>
            <a:fld id="{3F5C3D23-8CF1-494C-8502-80ECFDC95B0C}" type="slidenum">
              <a:rPr lang="en-US" smtClean="0"/>
              <a:t>14</a:t>
            </a:fld>
            <a:endParaRPr lang="en-US"/>
          </a:p>
        </p:txBody>
      </p:sp>
    </p:spTree>
    <p:extLst>
      <p:ext uri="{BB962C8B-B14F-4D97-AF65-F5344CB8AC3E}">
        <p14:creationId xmlns:p14="http://schemas.microsoft.com/office/powerpoint/2010/main" val="1523894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Sue</a:t>
            </a:r>
          </a:p>
          <a:p>
            <a:endParaRPr lang="en-US" dirty="0" smtClean="0">
              <a:solidFill>
                <a:srgbClr val="FF0000"/>
              </a:solidFill>
            </a:endParaRPr>
          </a:p>
          <a:p>
            <a:r>
              <a:rPr lang="en-US" dirty="0" smtClean="0">
                <a:solidFill>
                  <a:srgbClr val="FF0000"/>
                </a:solidFill>
              </a:rPr>
              <a:t>http</a:t>
            </a:r>
            <a:r>
              <a:rPr lang="en-US" dirty="0" smtClean="0">
                <a:solidFill>
                  <a:srgbClr val="FF0000"/>
                </a:solidFill>
              </a:rPr>
              <a:t>://www.crlt.umich.edu/gsis/p2_5 </a:t>
            </a:r>
          </a:p>
          <a:p>
            <a:r>
              <a:rPr lang="en-US" dirty="0" smtClean="0">
                <a:solidFill>
                  <a:srgbClr val="FF0000"/>
                </a:solidFill>
              </a:rPr>
              <a:t>Objectives</a:t>
            </a:r>
          </a:p>
          <a:p>
            <a:r>
              <a:rPr lang="en-US" dirty="0" smtClean="0">
                <a:solidFill>
                  <a:srgbClr val="FF0000"/>
                </a:solidFill>
              </a:rPr>
              <a:t>Unit/topics</a:t>
            </a:r>
          </a:p>
          <a:p>
            <a:r>
              <a:rPr lang="en-US" dirty="0" smtClean="0">
                <a:solidFill>
                  <a:srgbClr val="FF0000"/>
                </a:solidFill>
              </a:rPr>
              <a:t>Activities</a:t>
            </a:r>
          </a:p>
          <a:p>
            <a:r>
              <a:rPr lang="en-US" dirty="0" smtClean="0">
                <a:solidFill>
                  <a:srgbClr val="FF0000"/>
                </a:solidFill>
              </a:rPr>
              <a:t>Materials needed </a:t>
            </a:r>
          </a:p>
          <a:p>
            <a:r>
              <a:rPr lang="en-US" dirty="0" smtClean="0">
                <a:solidFill>
                  <a:srgbClr val="FF0000"/>
                </a:solidFill>
              </a:rPr>
              <a:t>Other?</a:t>
            </a:r>
          </a:p>
          <a:p>
            <a:endParaRPr lang="en-US" dirty="0" smtClean="0">
              <a:solidFill>
                <a:srgbClr val="FF0000"/>
              </a:solidFill>
            </a:endParaRPr>
          </a:p>
          <a:p>
            <a:r>
              <a:rPr lang="en-US" dirty="0" smtClean="0">
                <a:solidFill>
                  <a:srgbClr val="FF0000"/>
                </a:solidFill>
              </a:rPr>
              <a:t>Add to this? And beyond…. </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3F5C3D23-8CF1-494C-8502-80ECFDC95B0C}" type="slidenum">
              <a:rPr lang="en-US" smtClean="0"/>
              <a:t>15</a:t>
            </a:fld>
            <a:endParaRPr lang="en-US"/>
          </a:p>
        </p:txBody>
      </p:sp>
    </p:spTree>
    <p:extLst>
      <p:ext uri="{BB962C8B-B14F-4D97-AF65-F5344CB8AC3E}">
        <p14:creationId xmlns:p14="http://schemas.microsoft.com/office/powerpoint/2010/main" val="2769147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Sue/Mary </a:t>
            </a:r>
            <a:endParaRPr lang="en-US" dirty="0"/>
          </a:p>
        </p:txBody>
      </p:sp>
      <p:sp>
        <p:nvSpPr>
          <p:cNvPr id="4" name="Slide Number Placeholder 3"/>
          <p:cNvSpPr>
            <a:spLocks noGrp="1"/>
          </p:cNvSpPr>
          <p:nvPr>
            <p:ph type="sldNum" sz="quarter" idx="10"/>
          </p:nvPr>
        </p:nvSpPr>
        <p:spPr/>
        <p:txBody>
          <a:bodyPr/>
          <a:lstStyle/>
          <a:p>
            <a:fld id="{95DFC376-B723-49CE-8D80-4521E61FD298}" type="slidenum">
              <a:rPr lang="en-US" smtClean="0"/>
              <a:t>16</a:t>
            </a:fld>
            <a:endParaRPr lang="en-US"/>
          </a:p>
        </p:txBody>
      </p:sp>
    </p:spTree>
    <p:extLst>
      <p:ext uri="{BB962C8B-B14F-4D97-AF65-F5344CB8AC3E}">
        <p14:creationId xmlns:p14="http://schemas.microsoft.com/office/powerpoint/2010/main" val="1555919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a:t>
            </a:r>
            <a:endParaRPr lang="en-US" dirty="0"/>
          </a:p>
        </p:txBody>
      </p:sp>
      <p:sp>
        <p:nvSpPr>
          <p:cNvPr id="4" name="Slide Number Placeholder 3"/>
          <p:cNvSpPr>
            <a:spLocks noGrp="1"/>
          </p:cNvSpPr>
          <p:nvPr>
            <p:ph type="sldNum" sz="quarter" idx="10"/>
          </p:nvPr>
        </p:nvSpPr>
        <p:spPr/>
        <p:txBody>
          <a:bodyPr/>
          <a:lstStyle/>
          <a:p>
            <a:fld id="{3F5C3D23-8CF1-494C-8502-80ECFDC95B0C}" type="slidenum">
              <a:rPr lang="en-US" smtClean="0"/>
              <a:t>17</a:t>
            </a:fld>
            <a:endParaRPr lang="en-US"/>
          </a:p>
        </p:txBody>
      </p:sp>
    </p:spTree>
    <p:extLst>
      <p:ext uri="{BB962C8B-B14F-4D97-AF65-F5344CB8AC3E}">
        <p14:creationId xmlns:p14="http://schemas.microsoft.com/office/powerpoint/2010/main" val="3569060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a:t>
            </a:r>
            <a:endParaRPr lang="en-US" dirty="0"/>
          </a:p>
        </p:txBody>
      </p:sp>
      <p:sp>
        <p:nvSpPr>
          <p:cNvPr id="4" name="Slide Number Placeholder 3"/>
          <p:cNvSpPr>
            <a:spLocks noGrp="1"/>
          </p:cNvSpPr>
          <p:nvPr>
            <p:ph type="sldNum" sz="quarter" idx="10"/>
          </p:nvPr>
        </p:nvSpPr>
        <p:spPr/>
        <p:txBody>
          <a:bodyPr/>
          <a:lstStyle/>
          <a:p>
            <a:fld id="{3F5C3D23-8CF1-494C-8502-80ECFDC95B0C}" type="slidenum">
              <a:rPr lang="en-US" smtClean="0"/>
              <a:t>18</a:t>
            </a:fld>
            <a:endParaRPr lang="en-US"/>
          </a:p>
        </p:txBody>
      </p:sp>
    </p:spTree>
    <p:extLst>
      <p:ext uri="{BB962C8B-B14F-4D97-AF65-F5344CB8AC3E}">
        <p14:creationId xmlns:p14="http://schemas.microsoft.com/office/powerpoint/2010/main" val="3825884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a:t>
            </a:r>
            <a:endParaRPr lang="en-US" dirty="0"/>
          </a:p>
        </p:txBody>
      </p:sp>
      <p:sp>
        <p:nvSpPr>
          <p:cNvPr id="4" name="Slide Number Placeholder 3"/>
          <p:cNvSpPr>
            <a:spLocks noGrp="1"/>
          </p:cNvSpPr>
          <p:nvPr>
            <p:ph type="sldNum" sz="quarter" idx="10"/>
          </p:nvPr>
        </p:nvSpPr>
        <p:spPr/>
        <p:txBody>
          <a:bodyPr/>
          <a:lstStyle/>
          <a:p>
            <a:fld id="{3F5C3D23-8CF1-494C-8502-80ECFDC95B0C}" type="slidenum">
              <a:rPr lang="en-US" smtClean="0"/>
              <a:t>19</a:t>
            </a:fld>
            <a:endParaRPr lang="en-US"/>
          </a:p>
        </p:txBody>
      </p:sp>
    </p:spTree>
    <p:extLst>
      <p:ext uri="{BB962C8B-B14F-4D97-AF65-F5344CB8AC3E}">
        <p14:creationId xmlns:p14="http://schemas.microsoft.com/office/powerpoint/2010/main" val="3854643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a:t>
            </a:r>
            <a:endParaRPr lang="en-US" dirty="0"/>
          </a:p>
        </p:txBody>
      </p:sp>
      <p:sp>
        <p:nvSpPr>
          <p:cNvPr id="4" name="Slide Number Placeholder 3"/>
          <p:cNvSpPr>
            <a:spLocks noGrp="1"/>
          </p:cNvSpPr>
          <p:nvPr>
            <p:ph type="sldNum" sz="quarter" idx="10"/>
          </p:nvPr>
        </p:nvSpPr>
        <p:spPr/>
        <p:txBody>
          <a:bodyPr/>
          <a:lstStyle/>
          <a:p>
            <a:fld id="{3F5C3D23-8CF1-494C-8502-80ECFDC95B0C}" type="slidenum">
              <a:rPr lang="en-US" smtClean="0"/>
              <a:t>20</a:t>
            </a:fld>
            <a:endParaRPr lang="en-US"/>
          </a:p>
        </p:txBody>
      </p:sp>
    </p:spTree>
    <p:extLst>
      <p:ext uri="{BB962C8B-B14F-4D97-AF65-F5344CB8AC3E}">
        <p14:creationId xmlns:p14="http://schemas.microsoft.com/office/powerpoint/2010/main" val="4252937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a:t>
            </a:r>
            <a:endParaRPr lang="en-US" dirty="0"/>
          </a:p>
        </p:txBody>
      </p:sp>
      <p:sp>
        <p:nvSpPr>
          <p:cNvPr id="4" name="Slide Number Placeholder 3"/>
          <p:cNvSpPr>
            <a:spLocks noGrp="1"/>
          </p:cNvSpPr>
          <p:nvPr>
            <p:ph type="sldNum" sz="quarter" idx="10"/>
          </p:nvPr>
        </p:nvSpPr>
        <p:spPr/>
        <p:txBody>
          <a:bodyPr/>
          <a:lstStyle/>
          <a:p>
            <a:fld id="{3F5C3D23-8CF1-494C-8502-80ECFDC95B0C}" type="slidenum">
              <a:rPr lang="en-US" smtClean="0"/>
              <a:t>21</a:t>
            </a:fld>
            <a:endParaRPr lang="en-US"/>
          </a:p>
        </p:txBody>
      </p:sp>
    </p:spTree>
    <p:extLst>
      <p:ext uri="{BB962C8B-B14F-4D97-AF65-F5344CB8AC3E}">
        <p14:creationId xmlns:p14="http://schemas.microsoft.com/office/powerpoint/2010/main" val="3698799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a:t>
            </a:r>
            <a:endParaRPr lang="en-US" dirty="0"/>
          </a:p>
        </p:txBody>
      </p:sp>
      <p:sp>
        <p:nvSpPr>
          <p:cNvPr id="4" name="Slide Number Placeholder 3"/>
          <p:cNvSpPr>
            <a:spLocks noGrp="1"/>
          </p:cNvSpPr>
          <p:nvPr>
            <p:ph type="sldNum" sz="quarter" idx="10"/>
          </p:nvPr>
        </p:nvSpPr>
        <p:spPr/>
        <p:txBody>
          <a:bodyPr/>
          <a:lstStyle/>
          <a:p>
            <a:fld id="{3F5C3D23-8CF1-494C-8502-80ECFDC95B0C}" type="slidenum">
              <a:rPr lang="en-US" smtClean="0"/>
              <a:t>3</a:t>
            </a:fld>
            <a:endParaRPr lang="en-US"/>
          </a:p>
        </p:txBody>
      </p:sp>
    </p:spTree>
    <p:extLst>
      <p:ext uri="{BB962C8B-B14F-4D97-AF65-F5344CB8AC3E}">
        <p14:creationId xmlns:p14="http://schemas.microsoft.com/office/powerpoint/2010/main" val="661545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a:t>
            </a:r>
          </a:p>
          <a:p>
            <a:r>
              <a:rPr lang="en-US" dirty="0" smtClean="0"/>
              <a:t>Includes</a:t>
            </a:r>
            <a:r>
              <a:rPr lang="en-US" dirty="0" smtClean="0"/>
              <a:t>..</a:t>
            </a:r>
          </a:p>
          <a:p>
            <a:pPr lvl="1"/>
            <a:r>
              <a:rPr lang="en-US" dirty="0" smtClean="0"/>
              <a:t>Methods</a:t>
            </a:r>
          </a:p>
          <a:p>
            <a:pPr lvl="1"/>
            <a:r>
              <a:rPr lang="en-US" dirty="0" smtClean="0"/>
              <a:t>Learning experiences</a:t>
            </a:r>
          </a:p>
          <a:p>
            <a:pPr lvl="1"/>
            <a:r>
              <a:rPr lang="en-US" dirty="0" smtClean="0"/>
              <a:t>Timing</a:t>
            </a:r>
          </a:p>
          <a:p>
            <a:pPr lvl="1"/>
            <a:r>
              <a:rPr lang="en-US" dirty="0" smtClean="0"/>
              <a:t>Standards</a:t>
            </a:r>
          </a:p>
          <a:p>
            <a:pPr lvl="1"/>
            <a:r>
              <a:rPr lang="en-US" dirty="0" smtClean="0"/>
              <a:t>Objectives</a:t>
            </a:r>
          </a:p>
          <a:p>
            <a:pPr lvl="1"/>
            <a:r>
              <a:rPr lang="en-US" dirty="0" smtClean="0"/>
              <a:t>Materials Needed</a:t>
            </a:r>
          </a:p>
          <a:p>
            <a:pPr lvl="1"/>
            <a:r>
              <a:rPr lang="en-US" dirty="0" smtClean="0"/>
              <a:t>Student Assignments and Follow-up</a:t>
            </a:r>
          </a:p>
          <a:p>
            <a:pPr lvl="1"/>
            <a:r>
              <a:rPr lang="en-US" dirty="0" smtClean="0"/>
              <a:t>Scripting if needed…</a:t>
            </a:r>
          </a:p>
          <a:p>
            <a:endParaRPr lang="en-US" dirty="0"/>
          </a:p>
        </p:txBody>
      </p:sp>
      <p:sp>
        <p:nvSpPr>
          <p:cNvPr id="4" name="Slide Number Placeholder 3"/>
          <p:cNvSpPr>
            <a:spLocks noGrp="1"/>
          </p:cNvSpPr>
          <p:nvPr>
            <p:ph type="sldNum" sz="quarter" idx="10"/>
          </p:nvPr>
        </p:nvSpPr>
        <p:spPr/>
        <p:txBody>
          <a:bodyPr/>
          <a:lstStyle/>
          <a:p>
            <a:fld id="{95DFC376-B723-49CE-8D80-4521E61FD298}" type="slidenum">
              <a:rPr lang="en-US" smtClean="0"/>
              <a:t>22</a:t>
            </a:fld>
            <a:endParaRPr lang="en-US"/>
          </a:p>
        </p:txBody>
      </p:sp>
    </p:spTree>
    <p:extLst>
      <p:ext uri="{BB962C8B-B14F-4D97-AF65-F5344CB8AC3E}">
        <p14:creationId xmlns:p14="http://schemas.microsoft.com/office/powerpoint/2010/main" val="1117333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a:t>
            </a:r>
            <a:endParaRPr lang="en-US" dirty="0"/>
          </a:p>
        </p:txBody>
      </p:sp>
      <p:sp>
        <p:nvSpPr>
          <p:cNvPr id="4" name="Slide Number Placeholder 3"/>
          <p:cNvSpPr>
            <a:spLocks noGrp="1"/>
          </p:cNvSpPr>
          <p:nvPr>
            <p:ph type="sldNum" sz="quarter" idx="10"/>
          </p:nvPr>
        </p:nvSpPr>
        <p:spPr/>
        <p:txBody>
          <a:bodyPr/>
          <a:lstStyle/>
          <a:p>
            <a:fld id="{3F5C3D23-8CF1-494C-8502-80ECFDC95B0C}" type="slidenum">
              <a:rPr lang="en-US" smtClean="0"/>
              <a:t>23</a:t>
            </a:fld>
            <a:endParaRPr lang="en-US"/>
          </a:p>
        </p:txBody>
      </p:sp>
    </p:spTree>
    <p:extLst>
      <p:ext uri="{BB962C8B-B14F-4D97-AF65-F5344CB8AC3E}">
        <p14:creationId xmlns:p14="http://schemas.microsoft.com/office/powerpoint/2010/main" val="1244233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Sue</a:t>
            </a:r>
            <a:endParaRPr lang="en-US" dirty="0"/>
          </a:p>
        </p:txBody>
      </p:sp>
      <p:sp>
        <p:nvSpPr>
          <p:cNvPr id="4" name="Slide Number Placeholder 3"/>
          <p:cNvSpPr>
            <a:spLocks noGrp="1"/>
          </p:cNvSpPr>
          <p:nvPr>
            <p:ph type="sldNum" sz="quarter" idx="10"/>
          </p:nvPr>
        </p:nvSpPr>
        <p:spPr/>
        <p:txBody>
          <a:bodyPr/>
          <a:lstStyle/>
          <a:p>
            <a:fld id="{3F5C3D23-8CF1-494C-8502-80ECFDC95B0C}" type="slidenum">
              <a:rPr lang="en-US" smtClean="0"/>
              <a:t>24</a:t>
            </a:fld>
            <a:endParaRPr lang="en-US"/>
          </a:p>
        </p:txBody>
      </p:sp>
    </p:spTree>
    <p:extLst>
      <p:ext uri="{BB962C8B-B14F-4D97-AF65-F5344CB8AC3E}">
        <p14:creationId xmlns:p14="http://schemas.microsoft.com/office/powerpoint/2010/main" val="858142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a:t>
            </a:r>
            <a:endParaRPr lang="en-US" dirty="0"/>
          </a:p>
        </p:txBody>
      </p:sp>
      <p:sp>
        <p:nvSpPr>
          <p:cNvPr id="4" name="Slide Number Placeholder 3"/>
          <p:cNvSpPr>
            <a:spLocks noGrp="1"/>
          </p:cNvSpPr>
          <p:nvPr>
            <p:ph type="sldNum" sz="quarter" idx="10"/>
          </p:nvPr>
        </p:nvSpPr>
        <p:spPr/>
        <p:txBody>
          <a:bodyPr/>
          <a:lstStyle/>
          <a:p>
            <a:fld id="{4DE24D69-AC61-4A0F-9882-680D67F13222}" type="slidenum">
              <a:rPr lang="en-US" smtClean="0"/>
              <a:t>25</a:t>
            </a:fld>
            <a:endParaRPr lang="en-US"/>
          </a:p>
        </p:txBody>
      </p:sp>
    </p:spTree>
    <p:extLst>
      <p:ext uri="{BB962C8B-B14F-4D97-AF65-F5344CB8AC3E}">
        <p14:creationId xmlns:p14="http://schemas.microsoft.com/office/powerpoint/2010/main" val="3505585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Mary</a:t>
            </a:r>
          </a:p>
          <a:p>
            <a:r>
              <a:rPr lang="en-US" sz="1200" kern="1200" dirty="0" smtClean="0">
                <a:solidFill>
                  <a:schemeClr val="tx1"/>
                </a:solidFill>
                <a:effectLst/>
                <a:latin typeface="+mn-lt"/>
                <a:ea typeface="+mn-ea"/>
                <a:cs typeface="+mn-cs"/>
              </a:rPr>
              <a:t>each </a:t>
            </a:r>
            <a:r>
              <a:rPr lang="en-US" sz="1200" kern="1200" dirty="0" smtClean="0">
                <a:solidFill>
                  <a:schemeClr val="tx1"/>
                </a:solidFill>
                <a:effectLst/>
                <a:latin typeface="+mn-lt"/>
                <a:ea typeface="+mn-ea"/>
                <a:cs typeface="+mn-cs"/>
              </a:rPr>
              <a:t>student should have a pathway plan and regardless of the course they teach, they need to get kids to see how this particular course fits into the pathway plan. So maybe instead of the big picture bullets you have on slide 46, you could simply focus on their responsibility to see that kids have a pathway plan and help them find the pathway plans their courses are on.</a:t>
            </a:r>
            <a:endParaRPr lang="en-US" dirty="0"/>
          </a:p>
        </p:txBody>
      </p:sp>
      <p:sp>
        <p:nvSpPr>
          <p:cNvPr id="4" name="Slide Number Placeholder 3"/>
          <p:cNvSpPr>
            <a:spLocks noGrp="1"/>
          </p:cNvSpPr>
          <p:nvPr>
            <p:ph type="sldNum" sz="quarter" idx="10"/>
          </p:nvPr>
        </p:nvSpPr>
        <p:spPr/>
        <p:txBody>
          <a:bodyPr/>
          <a:lstStyle/>
          <a:p>
            <a:fld id="{95DFC376-B723-49CE-8D80-4521E61FD298}" type="slidenum">
              <a:rPr lang="en-US" smtClean="0"/>
              <a:t>26</a:t>
            </a:fld>
            <a:endParaRPr lang="en-US"/>
          </a:p>
        </p:txBody>
      </p:sp>
    </p:spTree>
    <p:extLst>
      <p:ext uri="{BB962C8B-B14F-4D97-AF65-F5344CB8AC3E}">
        <p14:creationId xmlns:p14="http://schemas.microsoft.com/office/powerpoint/2010/main" val="7397620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E24D69-AC61-4A0F-9882-680D67F13222}" type="slidenum">
              <a:rPr lang="en-US" smtClean="0"/>
              <a:t>27</a:t>
            </a:fld>
            <a:endParaRPr lang="en-US"/>
          </a:p>
        </p:txBody>
      </p:sp>
    </p:spTree>
    <p:extLst>
      <p:ext uri="{BB962C8B-B14F-4D97-AF65-F5344CB8AC3E}">
        <p14:creationId xmlns:p14="http://schemas.microsoft.com/office/powerpoint/2010/main" val="1771659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Sue</a:t>
            </a:r>
            <a:endParaRPr lang="en-US" dirty="0"/>
          </a:p>
        </p:txBody>
      </p:sp>
      <p:sp>
        <p:nvSpPr>
          <p:cNvPr id="4" name="Slide Number Placeholder 3"/>
          <p:cNvSpPr>
            <a:spLocks noGrp="1"/>
          </p:cNvSpPr>
          <p:nvPr>
            <p:ph type="sldNum" sz="quarter" idx="10"/>
          </p:nvPr>
        </p:nvSpPr>
        <p:spPr/>
        <p:txBody>
          <a:bodyPr/>
          <a:lstStyle/>
          <a:p>
            <a:fld id="{3F5C3D23-8CF1-494C-8502-80ECFDC95B0C}" type="slidenum">
              <a:rPr lang="en-US" smtClean="0"/>
              <a:t>4</a:t>
            </a:fld>
            <a:endParaRPr lang="en-US"/>
          </a:p>
        </p:txBody>
      </p:sp>
    </p:spTree>
    <p:extLst>
      <p:ext uri="{BB962C8B-B14F-4D97-AF65-F5344CB8AC3E}">
        <p14:creationId xmlns:p14="http://schemas.microsoft.com/office/powerpoint/2010/main" val="3394579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Sue</a:t>
            </a:r>
            <a:endParaRPr lang="en-US" dirty="0"/>
          </a:p>
        </p:txBody>
      </p:sp>
      <p:sp>
        <p:nvSpPr>
          <p:cNvPr id="4" name="Slide Number Placeholder 3"/>
          <p:cNvSpPr>
            <a:spLocks noGrp="1"/>
          </p:cNvSpPr>
          <p:nvPr>
            <p:ph type="sldNum" sz="quarter" idx="10"/>
          </p:nvPr>
        </p:nvSpPr>
        <p:spPr/>
        <p:txBody>
          <a:bodyPr/>
          <a:lstStyle/>
          <a:p>
            <a:fld id="{3F5C3D23-8CF1-494C-8502-80ECFDC95B0C}" type="slidenum">
              <a:rPr lang="en-US" smtClean="0"/>
              <a:t>5</a:t>
            </a:fld>
            <a:endParaRPr lang="en-US"/>
          </a:p>
        </p:txBody>
      </p:sp>
    </p:spTree>
    <p:extLst>
      <p:ext uri="{BB962C8B-B14F-4D97-AF65-F5344CB8AC3E}">
        <p14:creationId xmlns:p14="http://schemas.microsoft.com/office/powerpoint/2010/main" val="3587144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Sue</a:t>
            </a:r>
          </a:p>
          <a:p>
            <a:r>
              <a:rPr lang="en-US" sz="1200" b="0" i="0" kern="1200" dirty="0" smtClean="0">
                <a:solidFill>
                  <a:schemeClr val="tx1"/>
                </a:solidFill>
                <a:effectLst/>
                <a:latin typeface="+mn-lt"/>
                <a:ea typeface="+mn-ea"/>
                <a:cs typeface="+mn-cs"/>
              </a:rPr>
              <a:t>Educational </a:t>
            </a:r>
            <a:r>
              <a:rPr lang="en-US" sz="1200" b="0" i="0" kern="1200" dirty="0" smtClean="0">
                <a:solidFill>
                  <a:schemeClr val="tx1"/>
                </a:solidFill>
                <a:effectLst/>
                <a:latin typeface="+mn-lt"/>
                <a:ea typeface="+mn-ea"/>
                <a:cs typeface="+mn-cs"/>
              </a:rPr>
              <a:t>standards are the learning goals for what students should know and be able to do at each grade level. Education standards are </a:t>
            </a:r>
            <a:r>
              <a:rPr lang="en-US" sz="1200" b="0" i="1" kern="1200" dirty="0" smtClean="0">
                <a:solidFill>
                  <a:schemeClr val="tx1"/>
                </a:solidFill>
                <a:effectLst/>
                <a:latin typeface="+mn-lt"/>
                <a:ea typeface="+mn-ea"/>
                <a:cs typeface="+mn-cs"/>
              </a:rPr>
              <a:t>not</a:t>
            </a:r>
            <a:r>
              <a:rPr lang="en-US" sz="1200" b="0" i="0" kern="1200" dirty="0" smtClean="0">
                <a:solidFill>
                  <a:schemeClr val="tx1"/>
                </a:solidFill>
                <a:effectLst/>
                <a:latin typeface="+mn-lt"/>
                <a:ea typeface="+mn-ea"/>
                <a:cs typeface="+mn-cs"/>
              </a:rPr>
              <a:t> a curriculum. Local communities and educators choose their own curriculum, which is a detailed plan for day to day teaching. In other words, the standards are </a:t>
            </a:r>
            <a:r>
              <a:rPr lang="en-US" sz="1200" b="0" i="0" u="sng" kern="1200" dirty="0" smtClean="0">
                <a:solidFill>
                  <a:schemeClr val="tx1"/>
                </a:solidFill>
                <a:effectLst/>
                <a:latin typeface="+mn-lt"/>
                <a:ea typeface="+mn-ea"/>
                <a:cs typeface="+mn-cs"/>
              </a:rPr>
              <a:t>what</a:t>
            </a:r>
            <a:r>
              <a:rPr lang="en-US" sz="1200" b="0" i="0" kern="1200" dirty="0" smtClean="0">
                <a:solidFill>
                  <a:schemeClr val="tx1"/>
                </a:solidFill>
                <a:effectLst/>
                <a:latin typeface="+mn-lt"/>
                <a:ea typeface="+mn-ea"/>
                <a:cs typeface="+mn-cs"/>
              </a:rPr>
              <a:t> students need to know and be able to do, and curriculum is </a:t>
            </a:r>
            <a:r>
              <a:rPr lang="en-US" sz="1200" b="0" i="0" u="sng" kern="1200" dirty="0" smtClean="0">
                <a:solidFill>
                  <a:schemeClr val="tx1"/>
                </a:solidFill>
                <a:effectLst/>
                <a:latin typeface="+mn-lt"/>
                <a:ea typeface="+mn-ea"/>
                <a:cs typeface="+mn-cs"/>
              </a:rPr>
              <a:t>how</a:t>
            </a:r>
            <a:r>
              <a:rPr lang="en-US" sz="1200" b="0" i="0" kern="1200" dirty="0" smtClean="0">
                <a:solidFill>
                  <a:schemeClr val="tx1"/>
                </a:solidFill>
                <a:effectLst/>
                <a:latin typeface="+mn-lt"/>
                <a:ea typeface="+mn-ea"/>
                <a:cs typeface="+mn-cs"/>
              </a:rPr>
              <a:t> students will learn it.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Learning standards are concise, written descriptions of what students are expected to know and be able to do at a specific stage of their education. Learning standards describe educational objectives—i.e., what students should have learned by the end of a course, grade level, or grade span—but they do not describe any particular teaching practice, </a:t>
            </a:r>
            <a:r>
              <a:rPr lang="en-US" sz="1200" b="1" i="0" u="sng" kern="1200" dirty="0" smtClean="0">
                <a:solidFill>
                  <a:schemeClr val="tx1"/>
                </a:solidFill>
                <a:effectLst/>
                <a:latin typeface="+mn-lt"/>
                <a:ea typeface="+mn-ea"/>
                <a:cs typeface="+mn-cs"/>
                <a:hlinkClick r:id="rId3"/>
              </a:rPr>
              <a:t>curriculum</a:t>
            </a:r>
            <a:r>
              <a:rPr lang="en-US" sz="1200" b="0" i="0" kern="1200" dirty="0" smtClean="0">
                <a:solidFill>
                  <a:schemeClr val="tx1"/>
                </a:solidFill>
                <a:effectLst/>
                <a:latin typeface="+mn-lt"/>
                <a:ea typeface="+mn-ea"/>
                <a:cs typeface="+mn-cs"/>
              </a:rPr>
              <a:t>, or </a:t>
            </a:r>
            <a:r>
              <a:rPr lang="en-US" sz="1200" b="1" i="0" u="sng" kern="1200" dirty="0" smtClean="0">
                <a:solidFill>
                  <a:schemeClr val="tx1"/>
                </a:solidFill>
                <a:effectLst/>
                <a:latin typeface="+mn-lt"/>
                <a:ea typeface="+mn-ea"/>
                <a:cs typeface="+mn-cs"/>
                <a:hlinkClick r:id="rId4"/>
              </a:rPr>
              <a:t>assessment</a:t>
            </a:r>
            <a:r>
              <a:rPr lang="en-US" sz="1200" b="0" i="0" kern="1200" dirty="0" smtClean="0">
                <a:solidFill>
                  <a:schemeClr val="tx1"/>
                </a:solidFill>
                <a:effectLst/>
                <a:latin typeface="+mn-lt"/>
                <a:ea typeface="+mn-ea"/>
                <a:cs typeface="+mn-cs"/>
              </a:rPr>
              <a:t> method (although this is a source of ongoing confusion and debate).</a:t>
            </a:r>
            <a:endParaRPr lang="en-US" dirty="0"/>
          </a:p>
        </p:txBody>
      </p:sp>
      <p:sp>
        <p:nvSpPr>
          <p:cNvPr id="4" name="Slide Number Placeholder 3"/>
          <p:cNvSpPr>
            <a:spLocks noGrp="1"/>
          </p:cNvSpPr>
          <p:nvPr>
            <p:ph type="sldNum" sz="quarter" idx="10"/>
          </p:nvPr>
        </p:nvSpPr>
        <p:spPr/>
        <p:txBody>
          <a:bodyPr/>
          <a:lstStyle/>
          <a:p>
            <a:fld id="{3F5C3D23-8CF1-494C-8502-80ECFDC95B0C}" type="slidenum">
              <a:rPr lang="en-US" smtClean="0"/>
              <a:t>6</a:t>
            </a:fld>
            <a:endParaRPr lang="en-US"/>
          </a:p>
        </p:txBody>
      </p:sp>
    </p:spTree>
    <p:extLst>
      <p:ext uri="{BB962C8B-B14F-4D97-AF65-F5344CB8AC3E}">
        <p14:creationId xmlns:p14="http://schemas.microsoft.com/office/powerpoint/2010/main" val="2420131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a:t>
            </a:r>
            <a:endParaRPr lang="en-US" dirty="0"/>
          </a:p>
        </p:txBody>
      </p:sp>
      <p:sp>
        <p:nvSpPr>
          <p:cNvPr id="4" name="Slide Number Placeholder 3"/>
          <p:cNvSpPr>
            <a:spLocks noGrp="1"/>
          </p:cNvSpPr>
          <p:nvPr>
            <p:ph type="sldNum" sz="quarter" idx="10"/>
          </p:nvPr>
        </p:nvSpPr>
        <p:spPr/>
        <p:txBody>
          <a:bodyPr/>
          <a:lstStyle/>
          <a:p>
            <a:fld id="{3F5C3D23-8CF1-494C-8502-80ECFDC95B0C}" type="slidenum">
              <a:rPr lang="en-US" smtClean="0"/>
              <a:t>8</a:t>
            </a:fld>
            <a:endParaRPr lang="en-US"/>
          </a:p>
        </p:txBody>
      </p:sp>
    </p:spTree>
    <p:extLst>
      <p:ext uri="{BB962C8B-B14F-4D97-AF65-F5344CB8AC3E}">
        <p14:creationId xmlns:p14="http://schemas.microsoft.com/office/powerpoint/2010/main" val="4186787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a:t>
            </a:r>
            <a:endParaRPr lang="en-US" dirty="0"/>
          </a:p>
        </p:txBody>
      </p:sp>
      <p:sp>
        <p:nvSpPr>
          <p:cNvPr id="4" name="Slide Number Placeholder 3"/>
          <p:cNvSpPr>
            <a:spLocks noGrp="1"/>
          </p:cNvSpPr>
          <p:nvPr>
            <p:ph type="sldNum" sz="quarter" idx="10"/>
          </p:nvPr>
        </p:nvSpPr>
        <p:spPr/>
        <p:txBody>
          <a:bodyPr/>
          <a:lstStyle/>
          <a:p>
            <a:fld id="{3F5C3D23-8CF1-494C-8502-80ECFDC95B0C}" type="slidenum">
              <a:rPr lang="en-US" smtClean="0"/>
              <a:t>9</a:t>
            </a:fld>
            <a:endParaRPr lang="en-US"/>
          </a:p>
        </p:txBody>
      </p:sp>
    </p:spTree>
    <p:extLst>
      <p:ext uri="{BB962C8B-B14F-4D97-AF65-F5344CB8AC3E}">
        <p14:creationId xmlns:p14="http://schemas.microsoft.com/office/powerpoint/2010/main" val="1338598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a:t>
            </a:r>
            <a:endParaRPr lang="en-US" dirty="0"/>
          </a:p>
        </p:txBody>
      </p:sp>
      <p:sp>
        <p:nvSpPr>
          <p:cNvPr id="4" name="Slide Number Placeholder 3"/>
          <p:cNvSpPr>
            <a:spLocks noGrp="1"/>
          </p:cNvSpPr>
          <p:nvPr>
            <p:ph type="sldNum" sz="quarter" idx="10"/>
          </p:nvPr>
        </p:nvSpPr>
        <p:spPr/>
        <p:txBody>
          <a:bodyPr/>
          <a:lstStyle/>
          <a:p>
            <a:fld id="{3F5C3D23-8CF1-494C-8502-80ECFDC95B0C}" type="slidenum">
              <a:rPr lang="en-US" smtClean="0"/>
              <a:t>10</a:t>
            </a:fld>
            <a:endParaRPr lang="en-US"/>
          </a:p>
        </p:txBody>
      </p:sp>
    </p:spTree>
    <p:extLst>
      <p:ext uri="{BB962C8B-B14F-4D97-AF65-F5344CB8AC3E}">
        <p14:creationId xmlns:p14="http://schemas.microsoft.com/office/powerpoint/2010/main" val="234399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a:t>
            </a:r>
            <a:endParaRPr lang="en-US" dirty="0"/>
          </a:p>
        </p:txBody>
      </p:sp>
      <p:sp>
        <p:nvSpPr>
          <p:cNvPr id="4" name="Slide Number Placeholder 3"/>
          <p:cNvSpPr>
            <a:spLocks noGrp="1"/>
          </p:cNvSpPr>
          <p:nvPr>
            <p:ph type="sldNum" sz="quarter" idx="10"/>
          </p:nvPr>
        </p:nvSpPr>
        <p:spPr/>
        <p:txBody>
          <a:bodyPr/>
          <a:lstStyle/>
          <a:p>
            <a:fld id="{3F5C3D23-8CF1-494C-8502-80ECFDC95B0C}" type="slidenum">
              <a:rPr lang="en-US" smtClean="0"/>
              <a:t>11</a:t>
            </a:fld>
            <a:endParaRPr lang="en-US"/>
          </a:p>
        </p:txBody>
      </p:sp>
    </p:spTree>
    <p:extLst>
      <p:ext uri="{BB962C8B-B14F-4D97-AF65-F5344CB8AC3E}">
        <p14:creationId xmlns:p14="http://schemas.microsoft.com/office/powerpoint/2010/main" val="16348887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F13A40-4C44-784C-8738-DE31C57F43DD}"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698A8-0906-0941-9D5C-4E77C86C11E3}" type="slidenum">
              <a:rPr lang="en-US" smtClean="0"/>
              <a:t>‹#›</a:t>
            </a:fld>
            <a:endParaRPr lang="en-US"/>
          </a:p>
        </p:txBody>
      </p:sp>
    </p:spTree>
    <p:extLst>
      <p:ext uri="{BB962C8B-B14F-4D97-AF65-F5344CB8AC3E}">
        <p14:creationId xmlns:p14="http://schemas.microsoft.com/office/powerpoint/2010/main" val="1121229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F13A40-4C44-784C-8738-DE31C57F43DD}"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698A8-0906-0941-9D5C-4E77C86C11E3}" type="slidenum">
              <a:rPr lang="en-US" smtClean="0"/>
              <a:t>‹#›</a:t>
            </a:fld>
            <a:endParaRPr lang="en-US"/>
          </a:p>
        </p:txBody>
      </p:sp>
    </p:spTree>
    <p:extLst>
      <p:ext uri="{BB962C8B-B14F-4D97-AF65-F5344CB8AC3E}">
        <p14:creationId xmlns:p14="http://schemas.microsoft.com/office/powerpoint/2010/main" val="354051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F13A40-4C44-784C-8738-DE31C57F43DD}"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698A8-0906-0941-9D5C-4E77C86C11E3}" type="slidenum">
              <a:rPr lang="en-US" smtClean="0"/>
              <a:t>‹#›</a:t>
            </a:fld>
            <a:endParaRPr lang="en-US"/>
          </a:p>
        </p:txBody>
      </p:sp>
    </p:spTree>
    <p:extLst>
      <p:ext uri="{BB962C8B-B14F-4D97-AF65-F5344CB8AC3E}">
        <p14:creationId xmlns:p14="http://schemas.microsoft.com/office/powerpoint/2010/main" val="2011454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F13A40-4C44-784C-8738-DE31C57F43DD}"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698A8-0906-0941-9D5C-4E77C86C11E3}" type="slidenum">
              <a:rPr lang="en-US" smtClean="0"/>
              <a:t>‹#›</a:t>
            </a:fld>
            <a:endParaRPr lang="en-US"/>
          </a:p>
        </p:txBody>
      </p:sp>
    </p:spTree>
    <p:extLst>
      <p:ext uri="{BB962C8B-B14F-4D97-AF65-F5344CB8AC3E}">
        <p14:creationId xmlns:p14="http://schemas.microsoft.com/office/powerpoint/2010/main" val="334800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F13A40-4C44-784C-8738-DE31C57F43DD}" type="datetimeFigureOut">
              <a:rPr lang="en-US" smtClean="0"/>
              <a:t>8/30/2017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698A8-0906-0941-9D5C-4E77C86C11E3}" type="slidenum">
              <a:rPr lang="en-US" smtClean="0"/>
              <a:t>‹#›</a:t>
            </a:fld>
            <a:endParaRPr lang="en-US"/>
          </a:p>
        </p:txBody>
      </p:sp>
    </p:spTree>
    <p:extLst>
      <p:ext uri="{BB962C8B-B14F-4D97-AF65-F5344CB8AC3E}">
        <p14:creationId xmlns:p14="http://schemas.microsoft.com/office/powerpoint/2010/main" val="588327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F13A40-4C44-784C-8738-DE31C57F43DD}" type="datetimeFigureOut">
              <a:rPr lang="en-US" smtClean="0"/>
              <a:t>8/30/2017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698A8-0906-0941-9D5C-4E77C86C11E3}" type="slidenum">
              <a:rPr lang="en-US" smtClean="0"/>
              <a:t>‹#›</a:t>
            </a:fld>
            <a:endParaRPr lang="en-US"/>
          </a:p>
        </p:txBody>
      </p:sp>
    </p:spTree>
    <p:extLst>
      <p:ext uri="{BB962C8B-B14F-4D97-AF65-F5344CB8AC3E}">
        <p14:creationId xmlns:p14="http://schemas.microsoft.com/office/powerpoint/2010/main" val="1004052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F13A40-4C44-784C-8738-DE31C57F43DD}" type="datetimeFigureOut">
              <a:rPr lang="en-US" smtClean="0"/>
              <a:t>8/30/2017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3698A8-0906-0941-9D5C-4E77C86C11E3}" type="slidenum">
              <a:rPr lang="en-US" smtClean="0"/>
              <a:t>‹#›</a:t>
            </a:fld>
            <a:endParaRPr lang="en-US"/>
          </a:p>
        </p:txBody>
      </p:sp>
    </p:spTree>
    <p:extLst>
      <p:ext uri="{BB962C8B-B14F-4D97-AF65-F5344CB8AC3E}">
        <p14:creationId xmlns:p14="http://schemas.microsoft.com/office/powerpoint/2010/main" val="180087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F13A40-4C44-784C-8738-DE31C57F43DD}" type="datetimeFigureOut">
              <a:rPr lang="en-US" smtClean="0"/>
              <a:t>8/30/2017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3698A8-0906-0941-9D5C-4E77C86C11E3}" type="slidenum">
              <a:rPr lang="en-US" smtClean="0"/>
              <a:t>‹#›</a:t>
            </a:fld>
            <a:endParaRPr lang="en-US"/>
          </a:p>
        </p:txBody>
      </p:sp>
    </p:spTree>
    <p:extLst>
      <p:ext uri="{BB962C8B-B14F-4D97-AF65-F5344CB8AC3E}">
        <p14:creationId xmlns:p14="http://schemas.microsoft.com/office/powerpoint/2010/main" val="931179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F13A40-4C44-784C-8738-DE31C57F43DD}" type="datetimeFigureOut">
              <a:rPr lang="en-US" smtClean="0"/>
              <a:t>8/30/2017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3698A8-0906-0941-9D5C-4E77C86C11E3}" type="slidenum">
              <a:rPr lang="en-US" smtClean="0"/>
              <a:t>‹#›</a:t>
            </a:fld>
            <a:endParaRPr lang="en-US"/>
          </a:p>
        </p:txBody>
      </p:sp>
    </p:spTree>
    <p:extLst>
      <p:ext uri="{BB962C8B-B14F-4D97-AF65-F5344CB8AC3E}">
        <p14:creationId xmlns:p14="http://schemas.microsoft.com/office/powerpoint/2010/main" val="1614974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F13A40-4C44-784C-8738-DE31C57F43DD}" type="datetimeFigureOut">
              <a:rPr lang="en-US" smtClean="0"/>
              <a:t>8/30/2017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698A8-0906-0941-9D5C-4E77C86C11E3}" type="slidenum">
              <a:rPr lang="en-US" smtClean="0"/>
              <a:t>‹#›</a:t>
            </a:fld>
            <a:endParaRPr lang="en-US"/>
          </a:p>
        </p:txBody>
      </p:sp>
    </p:spTree>
    <p:extLst>
      <p:ext uri="{BB962C8B-B14F-4D97-AF65-F5344CB8AC3E}">
        <p14:creationId xmlns:p14="http://schemas.microsoft.com/office/powerpoint/2010/main" val="830623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F13A40-4C44-784C-8738-DE31C57F43DD}" type="datetimeFigureOut">
              <a:rPr lang="en-US" smtClean="0"/>
              <a:t>8/30/2017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698A8-0906-0941-9D5C-4E77C86C11E3}" type="slidenum">
              <a:rPr lang="en-US" smtClean="0"/>
              <a:t>‹#›</a:t>
            </a:fld>
            <a:endParaRPr lang="en-US"/>
          </a:p>
        </p:txBody>
      </p:sp>
    </p:spTree>
    <p:extLst>
      <p:ext uri="{BB962C8B-B14F-4D97-AF65-F5344CB8AC3E}">
        <p14:creationId xmlns:p14="http://schemas.microsoft.com/office/powerpoint/2010/main" val="1651744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13A40-4C44-784C-8738-DE31C57F43DD}" type="datetimeFigureOut">
              <a:rPr lang="en-US" smtClean="0"/>
              <a:t>8/30/2017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3698A8-0906-0941-9D5C-4E77C86C11E3}" type="slidenum">
              <a:rPr lang="en-US" smtClean="0"/>
              <a:t>‹#›</a:t>
            </a:fld>
            <a:endParaRPr lang="en-US"/>
          </a:p>
        </p:txBody>
      </p:sp>
    </p:spTree>
    <p:extLst>
      <p:ext uri="{BB962C8B-B14F-4D97-AF65-F5344CB8AC3E}">
        <p14:creationId xmlns:p14="http://schemas.microsoft.com/office/powerpoint/2010/main" val="1517500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package" Target="../embeddings/Microsoft_Word_Document1.docx"/></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14.emf"/><Relationship Id="rId4" Type="http://schemas.openxmlformats.org/officeDocument/2006/relationships/oleObject" Target="../embeddings/Microsoft_Word_97_-_2003_Document1.doc"/></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15.emf"/><Relationship Id="rId4" Type="http://schemas.openxmlformats.org/officeDocument/2006/relationships/oleObject" Target="../embeddings/Microsoft_Word_97_-_2003_Document2.doc"/></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image" Target="../media/image16.emf"/><Relationship Id="rId4" Type="http://schemas.openxmlformats.org/officeDocument/2006/relationships/oleObject" Target="../embeddings/Microsoft_Word_97_-_2003_Document3.doc"/></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g"/><Relationship Id="rId7"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www.doe.in.gov/cte"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hyperlink" Target="mailto:mrinehart@doe.in.gov" TargetMode="External"/><Relationship Id="rId7" Type="http://schemas.openxmlformats.org/officeDocument/2006/relationships/hyperlink" Target="mailto:suhenry@doe.in.gov"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doe.in.gov/standard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doe.in.gov/standards/what-are-standards"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5.tm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to Use Standards in the Classroom</a:t>
            </a:r>
            <a:endParaRPr lang="en-US" dirty="0"/>
          </a:p>
        </p:txBody>
      </p:sp>
      <p:sp>
        <p:nvSpPr>
          <p:cNvPr id="3" name="Subtitle 2"/>
          <p:cNvSpPr>
            <a:spLocks noGrp="1"/>
          </p:cNvSpPr>
          <p:nvPr>
            <p:ph type="subTitle" idx="1"/>
          </p:nvPr>
        </p:nvSpPr>
        <p:spPr/>
        <p:txBody>
          <a:bodyPr/>
          <a:lstStyle/>
          <a:p>
            <a:r>
              <a:rPr lang="en-US" b="1" i="1" dirty="0" smtClean="0"/>
              <a:t>New and Newer Teacher Workshop</a:t>
            </a:r>
          </a:p>
          <a:p>
            <a:r>
              <a:rPr lang="en-US" dirty="0" smtClean="0"/>
              <a:t>Mary Rinehart</a:t>
            </a:r>
          </a:p>
          <a:p>
            <a:r>
              <a:rPr lang="en-US" dirty="0" smtClean="0"/>
              <a:t>Sue Henry, BSN, RN</a:t>
            </a:r>
          </a:p>
        </p:txBody>
      </p:sp>
    </p:spTree>
    <p:extLst>
      <p:ext uri="{BB962C8B-B14F-4D97-AF65-F5344CB8AC3E}">
        <p14:creationId xmlns:p14="http://schemas.microsoft.com/office/powerpoint/2010/main" val="8350844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
        <p:nvSpPr>
          <p:cNvPr id="3" name="TextBox 2"/>
          <p:cNvSpPr txBox="1"/>
          <p:nvPr/>
        </p:nvSpPr>
        <p:spPr>
          <a:xfrm>
            <a:off x="0" y="867904"/>
            <a:ext cx="2495227" cy="369332"/>
          </a:xfrm>
          <a:prstGeom prst="rect">
            <a:avLst/>
          </a:prstGeom>
          <a:noFill/>
        </p:spPr>
        <p:txBody>
          <a:bodyPr wrap="square" rtlCol="0">
            <a:spAutoFit/>
          </a:bodyPr>
          <a:lstStyle/>
          <a:p>
            <a:r>
              <a:rPr lang="en-US" dirty="0" smtClean="0">
                <a:latin typeface="Arial Black" panose="020B0A04020102020204" pitchFamily="34" charset="0"/>
              </a:rPr>
              <a:t>Framework</a:t>
            </a:r>
            <a:endParaRPr lang="en-US" dirty="0">
              <a:latin typeface="Arial Black" panose="020B0A04020102020204" pitchFamily="34" charset="0"/>
            </a:endParaRPr>
          </a:p>
        </p:txBody>
      </p:sp>
      <p:sp>
        <p:nvSpPr>
          <p:cNvPr id="4" name="TextBox 3"/>
          <p:cNvSpPr txBox="1"/>
          <p:nvPr/>
        </p:nvSpPr>
        <p:spPr>
          <a:xfrm>
            <a:off x="1795221" y="2105140"/>
            <a:ext cx="2869769" cy="369332"/>
          </a:xfrm>
          <a:prstGeom prst="rect">
            <a:avLst/>
          </a:prstGeom>
          <a:noFill/>
        </p:spPr>
        <p:txBody>
          <a:bodyPr wrap="square" rtlCol="0">
            <a:spAutoFit/>
          </a:bodyPr>
          <a:lstStyle/>
          <a:p>
            <a:r>
              <a:rPr lang="en-US" dirty="0" smtClean="0">
                <a:latin typeface="Arial Black" panose="020B0A04020102020204" pitchFamily="34" charset="0"/>
              </a:rPr>
              <a:t>Content Standards</a:t>
            </a:r>
            <a:endParaRPr lang="en-US" dirty="0">
              <a:latin typeface="Arial Black" panose="020B0A04020102020204" pitchFamily="34" charset="0"/>
            </a:endParaRPr>
          </a:p>
        </p:txBody>
      </p:sp>
      <p:sp>
        <p:nvSpPr>
          <p:cNvPr id="5" name="TextBox 4"/>
          <p:cNvSpPr txBox="1"/>
          <p:nvPr/>
        </p:nvSpPr>
        <p:spPr>
          <a:xfrm>
            <a:off x="3035085" y="3429000"/>
            <a:ext cx="2495227" cy="369332"/>
          </a:xfrm>
          <a:prstGeom prst="rect">
            <a:avLst/>
          </a:prstGeom>
          <a:noFill/>
        </p:spPr>
        <p:txBody>
          <a:bodyPr wrap="square" rtlCol="0">
            <a:spAutoFit/>
          </a:bodyPr>
          <a:lstStyle/>
          <a:p>
            <a:r>
              <a:rPr lang="en-US" dirty="0" smtClean="0">
                <a:latin typeface="Arial Black" panose="020B0A04020102020204" pitchFamily="34" charset="0"/>
              </a:rPr>
              <a:t>Domain</a:t>
            </a:r>
            <a:endParaRPr lang="en-US" dirty="0">
              <a:latin typeface="Arial Black" panose="020B0A04020102020204" pitchFamily="34" charset="0"/>
            </a:endParaRPr>
          </a:p>
        </p:txBody>
      </p:sp>
      <p:sp>
        <p:nvSpPr>
          <p:cNvPr id="6" name="TextBox 5"/>
          <p:cNvSpPr txBox="1"/>
          <p:nvPr/>
        </p:nvSpPr>
        <p:spPr>
          <a:xfrm>
            <a:off x="4362773" y="4686785"/>
            <a:ext cx="2495227" cy="369332"/>
          </a:xfrm>
          <a:prstGeom prst="rect">
            <a:avLst/>
          </a:prstGeom>
          <a:noFill/>
        </p:spPr>
        <p:txBody>
          <a:bodyPr wrap="square" rtlCol="0">
            <a:spAutoFit/>
          </a:bodyPr>
          <a:lstStyle/>
          <a:p>
            <a:r>
              <a:rPr lang="en-US" dirty="0" smtClean="0">
                <a:latin typeface="Arial Black" panose="020B0A04020102020204" pitchFamily="34" charset="0"/>
              </a:rPr>
              <a:t>Core Standard</a:t>
            </a:r>
            <a:endParaRPr lang="en-US" dirty="0">
              <a:latin typeface="Arial Black" panose="020B0A04020102020204" pitchFamily="34" charset="0"/>
            </a:endParaRPr>
          </a:p>
        </p:txBody>
      </p:sp>
      <p:sp>
        <p:nvSpPr>
          <p:cNvPr id="7" name="TextBox 6"/>
          <p:cNvSpPr txBox="1"/>
          <p:nvPr/>
        </p:nvSpPr>
        <p:spPr>
          <a:xfrm>
            <a:off x="5610386" y="6305226"/>
            <a:ext cx="5066992" cy="369332"/>
          </a:xfrm>
          <a:prstGeom prst="rect">
            <a:avLst/>
          </a:prstGeom>
          <a:noFill/>
        </p:spPr>
        <p:txBody>
          <a:bodyPr wrap="square" rtlCol="0">
            <a:spAutoFit/>
          </a:bodyPr>
          <a:lstStyle/>
          <a:p>
            <a:r>
              <a:rPr lang="en-US" dirty="0" smtClean="0">
                <a:latin typeface="Arial Black" panose="020B0A04020102020204" pitchFamily="34" charset="0"/>
              </a:rPr>
              <a:t>Standards / Competencies </a:t>
            </a:r>
            <a:r>
              <a:rPr lang="en-US" dirty="0">
                <a:latin typeface="Arial Black" panose="020B0A04020102020204" pitchFamily="34" charset="0"/>
              </a:rPr>
              <a:t>/ </a:t>
            </a:r>
            <a:r>
              <a:rPr lang="en-US" dirty="0" smtClean="0">
                <a:latin typeface="Arial Black" panose="020B0A04020102020204" pitchFamily="34" charset="0"/>
              </a:rPr>
              <a:t> Indicators</a:t>
            </a:r>
            <a:endParaRPr lang="en-US" dirty="0">
              <a:latin typeface="Arial Black" panose="020B0A04020102020204" pitchFamily="34" charset="0"/>
            </a:endParaRPr>
          </a:p>
        </p:txBody>
      </p:sp>
    </p:spTree>
    <p:extLst>
      <p:ext uri="{BB962C8B-B14F-4D97-AF65-F5344CB8AC3E}">
        <p14:creationId xmlns:p14="http://schemas.microsoft.com/office/powerpoint/2010/main" val="36021880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f-bus-facs-pcc-01-2016.pdf - Google Chrome"/>
          <p:cNvPicPr>
            <a:picLocks noChangeAspect="1"/>
          </p:cNvPicPr>
          <p:nvPr/>
        </p:nvPicPr>
        <p:blipFill rotWithShape="1">
          <a:blip r:embed="rId3">
            <a:extLst>
              <a:ext uri="{28A0092B-C50C-407E-A947-70E740481C1C}">
                <a14:useLocalDpi xmlns:a14="http://schemas.microsoft.com/office/drawing/2010/main" val="0"/>
              </a:ext>
            </a:extLst>
          </a:blip>
          <a:srcRect l="17840" t="14463" r="19051" b="6441"/>
          <a:stretch/>
        </p:blipFill>
        <p:spPr>
          <a:xfrm>
            <a:off x="0" y="0"/>
            <a:ext cx="6818813" cy="6858000"/>
          </a:xfrm>
          <a:prstGeom prst="rect">
            <a:avLst/>
          </a:prstGeom>
        </p:spPr>
      </p:pic>
      <p:sp>
        <p:nvSpPr>
          <p:cNvPr id="3" name="Rectangular Callout 2"/>
          <p:cNvSpPr/>
          <p:nvPr/>
        </p:nvSpPr>
        <p:spPr>
          <a:xfrm>
            <a:off x="7229739" y="689675"/>
            <a:ext cx="2200759" cy="712922"/>
          </a:xfrm>
          <a:prstGeom prst="wedgeRectCallout">
            <a:avLst>
              <a:gd name="adj1" fmla="val -162179"/>
              <a:gd name="adj2" fmla="val 373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Course Title and Description</a:t>
            </a:r>
            <a:endParaRPr lang="en-US" dirty="0">
              <a:solidFill>
                <a:schemeClr val="bg1"/>
              </a:solidFill>
            </a:endParaRPr>
          </a:p>
        </p:txBody>
      </p:sp>
      <p:sp>
        <p:nvSpPr>
          <p:cNvPr id="4" name="Rectangular Callout 3"/>
          <p:cNvSpPr/>
          <p:nvPr/>
        </p:nvSpPr>
        <p:spPr>
          <a:xfrm>
            <a:off x="6384861" y="1813948"/>
            <a:ext cx="3890516" cy="794288"/>
          </a:xfrm>
          <a:prstGeom prst="wedgeRectCallout">
            <a:avLst>
              <a:gd name="adj1" fmla="val -114688"/>
              <a:gd name="adj2" fmla="val 1471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Course/Code #, Grade Level(s), Prerequisite(s), Credits, Diploma Info</a:t>
            </a:r>
            <a:endParaRPr lang="en-US" dirty="0">
              <a:solidFill>
                <a:schemeClr val="bg1"/>
              </a:solidFill>
            </a:endParaRPr>
          </a:p>
        </p:txBody>
      </p:sp>
      <p:sp>
        <p:nvSpPr>
          <p:cNvPr id="5" name="Rectangular Callout 4"/>
          <p:cNvSpPr/>
          <p:nvPr/>
        </p:nvSpPr>
        <p:spPr>
          <a:xfrm>
            <a:off x="6384862" y="3642102"/>
            <a:ext cx="3534054" cy="619932"/>
          </a:xfrm>
          <a:prstGeom prst="wedgeRectCallout">
            <a:avLst>
              <a:gd name="adj1" fmla="val -106587"/>
              <a:gd name="adj2" fmla="val 697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CTSO Opportunities</a:t>
            </a:r>
            <a:endParaRPr lang="en-US" dirty="0">
              <a:solidFill>
                <a:schemeClr val="bg1"/>
              </a:solidFill>
            </a:endParaRPr>
          </a:p>
        </p:txBody>
      </p:sp>
      <p:sp>
        <p:nvSpPr>
          <p:cNvPr id="6" name="Rectangular Callout 5"/>
          <p:cNvSpPr/>
          <p:nvPr/>
        </p:nvSpPr>
        <p:spPr>
          <a:xfrm>
            <a:off x="7229739" y="5295900"/>
            <a:ext cx="2689177" cy="570854"/>
          </a:xfrm>
          <a:prstGeom prst="wedgeRectCallout">
            <a:avLst>
              <a:gd name="adj1" fmla="val -230954"/>
              <a:gd name="adj2" fmla="val -156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CONTENT STANDARDS</a:t>
            </a:r>
            <a:endParaRPr lang="en-US" dirty="0">
              <a:solidFill>
                <a:schemeClr val="bg1"/>
              </a:solidFill>
            </a:endParaRPr>
          </a:p>
        </p:txBody>
      </p:sp>
    </p:spTree>
    <p:extLst>
      <p:ext uri="{BB962C8B-B14F-4D97-AF65-F5344CB8AC3E}">
        <p14:creationId xmlns:p14="http://schemas.microsoft.com/office/powerpoint/2010/main" val="34800764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f-bus-facs-pcc-01-2016.pdf - Google Chrome"/>
          <p:cNvPicPr>
            <a:picLocks noChangeAspect="1"/>
          </p:cNvPicPr>
          <p:nvPr/>
        </p:nvPicPr>
        <p:blipFill rotWithShape="1">
          <a:blip r:embed="rId3">
            <a:extLst>
              <a:ext uri="{28A0092B-C50C-407E-A947-70E740481C1C}">
                <a14:useLocalDpi xmlns:a14="http://schemas.microsoft.com/office/drawing/2010/main" val="0"/>
              </a:ext>
            </a:extLst>
          </a:blip>
          <a:srcRect l="17659" t="9040" r="19050"/>
          <a:stretch/>
        </p:blipFill>
        <p:spPr>
          <a:xfrm>
            <a:off x="3055621" y="0"/>
            <a:ext cx="5946440" cy="6858000"/>
          </a:xfrm>
          <a:prstGeom prst="rect">
            <a:avLst/>
          </a:prstGeom>
        </p:spPr>
      </p:pic>
      <p:sp>
        <p:nvSpPr>
          <p:cNvPr id="3" name="Rectangular Callout 2"/>
          <p:cNvSpPr/>
          <p:nvPr/>
        </p:nvSpPr>
        <p:spPr>
          <a:xfrm>
            <a:off x="387458" y="573438"/>
            <a:ext cx="3130658" cy="619931"/>
          </a:xfrm>
          <a:prstGeom prst="wedgeRectCallout">
            <a:avLst>
              <a:gd name="adj1" fmla="val 54569"/>
              <a:gd name="adj2" fmla="val -1097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CONTENT STANDARDS</a:t>
            </a:r>
            <a:endParaRPr lang="en-US" dirty="0">
              <a:solidFill>
                <a:schemeClr val="bg1"/>
              </a:solidFill>
            </a:endParaRPr>
          </a:p>
        </p:txBody>
      </p:sp>
      <p:sp>
        <p:nvSpPr>
          <p:cNvPr id="4" name="Rectangular Callout 3"/>
          <p:cNvSpPr/>
          <p:nvPr/>
        </p:nvSpPr>
        <p:spPr>
          <a:xfrm>
            <a:off x="7471412" y="701300"/>
            <a:ext cx="1834093" cy="631556"/>
          </a:xfrm>
          <a:prstGeom prst="wedgeRectCallout">
            <a:avLst>
              <a:gd name="adj1" fmla="val -187067"/>
              <a:gd name="adj2" fmla="val -1009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DOMAIN</a:t>
            </a:r>
            <a:endParaRPr lang="en-US" dirty="0">
              <a:solidFill>
                <a:schemeClr val="bg1"/>
              </a:solidFill>
            </a:endParaRPr>
          </a:p>
        </p:txBody>
      </p:sp>
      <p:sp>
        <p:nvSpPr>
          <p:cNvPr id="5" name="Rectangular Callout 4"/>
          <p:cNvSpPr/>
          <p:nvPr/>
        </p:nvSpPr>
        <p:spPr>
          <a:xfrm>
            <a:off x="690903" y="1604075"/>
            <a:ext cx="2061274" cy="767166"/>
          </a:xfrm>
          <a:prstGeom prst="wedgeRectCallout">
            <a:avLst>
              <a:gd name="adj1" fmla="val 104942"/>
              <a:gd name="adj2" fmla="val -951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STANDARDS</a:t>
            </a:r>
            <a:endParaRPr lang="en-US" dirty="0">
              <a:solidFill>
                <a:schemeClr val="bg1"/>
              </a:solidFill>
            </a:endParaRPr>
          </a:p>
        </p:txBody>
      </p:sp>
      <p:sp>
        <p:nvSpPr>
          <p:cNvPr id="7" name="Rectangular Callout 6"/>
          <p:cNvSpPr/>
          <p:nvPr/>
        </p:nvSpPr>
        <p:spPr>
          <a:xfrm>
            <a:off x="7887284" y="2119397"/>
            <a:ext cx="1834093" cy="631556"/>
          </a:xfrm>
          <a:prstGeom prst="wedgeRectCallout">
            <a:avLst>
              <a:gd name="adj1" fmla="val -232698"/>
              <a:gd name="adj2" fmla="val -2997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CORE STANDARD</a:t>
            </a:r>
            <a:endParaRPr lang="en-US" dirty="0">
              <a:solidFill>
                <a:schemeClr val="bg1"/>
              </a:solidFill>
            </a:endParaRPr>
          </a:p>
        </p:txBody>
      </p:sp>
    </p:spTree>
    <p:extLst>
      <p:ext uri="{BB962C8B-B14F-4D97-AF65-F5344CB8AC3E}">
        <p14:creationId xmlns:p14="http://schemas.microsoft.com/office/powerpoint/2010/main" val="7250882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
        <p:nvSpPr>
          <p:cNvPr id="3" name="TextBox 2"/>
          <p:cNvSpPr txBox="1"/>
          <p:nvPr/>
        </p:nvSpPr>
        <p:spPr>
          <a:xfrm>
            <a:off x="0" y="867904"/>
            <a:ext cx="2495227" cy="369332"/>
          </a:xfrm>
          <a:prstGeom prst="rect">
            <a:avLst/>
          </a:prstGeom>
          <a:noFill/>
        </p:spPr>
        <p:txBody>
          <a:bodyPr wrap="square" rtlCol="0">
            <a:spAutoFit/>
          </a:bodyPr>
          <a:lstStyle/>
          <a:p>
            <a:r>
              <a:rPr lang="en-US" dirty="0" smtClean="0">
                <a:solidFill>
                  <a:prstClr val="black"/>
                </a:solidFill>
                <a:latin typeface="Arial Black" panose="020B0A04020102020204" pitchFamily="34" charset="0"/>
              </a:rPr>
              <a:t>Framework</a:t>
            </a:r>
            <a:endParaRPr lang="en-US" dirty="0">
              <a:solidFill>
                <a:prstClr val="black"/>
              </a:solidFill>
              <a:latin typeface="Arial Black" panose="020B0A04020102020204" pitchFamily="34" charset="0"/>
            </a:endParaRPr>
          </a:p>
        </p:txBody>
      </p:sp>
      <p:sp>
        <p:nvSpPr>
          <p:cNvPr id="4" name="TextBox 3"/>
          <p:cNvSpPr txBox="1"/>
          <p:nvPr/>
        </p:nvSpPr>
        <p:spPr>
          <a:xfrm>
            <a:off x="1795221" y="2105140"/>
            <a:ext cx="2869769" cy="369332"/>
          </a:xfrm>
          <a:prstGeom prst="rect">
            <a:avLst/>
          </a:prstGeom>
          <a:noFill/>
        </p:spPr>
        <p:txBody>
          <a:bodyPr wrap="square" rtlCol="0">
            <a:spAutoFit/>
          </a:bodyPr>
          <a:lstStyle/>
          <a:p>
            <a:r>
              <a:rPr lang="en-US" dirty="0" smtClean="0">
                <a:solidFill>
                  <a:prstClr val="black"/>
                </a:solidFill>
                <a:latin typeface="Arial Black" panose="020B0A04020102020204" pitchFamily="34" charset="0"/>
              </a:rPr>
              <a:t>Content Standards</a:t>
            </a:r>
            <a:endParaRPr lang="en-US" dirty="0">
              <a:solidFill>
                <a:prstClr val="black"/>
              </a:solidFill>
              <a:latin typeface="Arial Black" panose="020B0A04020102020204" pitchFamily="34" charset="0"/>
            </a:endParaRPr>
          </a:p>
        </p:txBody>
      </p:sp>
      <p:sp>
        <p:nvSpPr>
          <p:cNvPr id="5" name="TextBox 4"/>
          <p:cNvSpPr txBox="1"/>
          <p:nvPr/>
        </p:nvSpPr>
        <p:spPr>
          <a:xfrm>
            <a:off x="3035085" y="3429000"/>
            <a:ext cx="2495227" cy="369332"/>
          </a:xfrm>
          <a:prstGeom prst="rect">
            <a:avLst/>
          </a:prstGeom>
          <a:noFill/>
        </p:spPr>
        <p:txBody>
          <a:bodyPr wrap="square" rtlCol="0">
            <a:spAutoFit/>
          </a:bodyPr>
          <a:lstStyle/>
          <a:p>
            <a:r>
              <a:rPr lang="en-US" dirty="0" smtClean="0">
                <a:solidFill>
                  <a:prstClr val="black"/>
                </a:solidFill>
                <a:latin typeface="Arial Black" panose="020B0A04020102020204" pitchFamily="34" charset="0"/>
              </a:rPr>
              <a:t>Domain</a:t>
            </a:r>
            <a:endParaRPr lang="en-US" dirty="0">
              <a:solidFill>
                <a:prstClr val="black"/>
              </a:solidFill>
              <a:latin typeface="Arial Black" panose="020B0A04020102020204" pitchFamily="34" charset="0"/>
            </a:endParaRPr>
          </a:p>
        </p:txBody>
      </p:sp>
      <p:sp>
        <p:nvSpPr>
          <p:cNvPr id="6" name="TextBox 5"/>
          <p:cNvSpPr txBox="1"/>
          <p:nvPr/>
        </p:nvSpPr>
        <p:spPr>
          <a:xfrm>
            <a:off x="4362773" y="4686785"/>
            <a:ext cx="2495227" cy="369332"/>
          </a:xfrm>
          <a:prstGeom prst="rect">
            <a:avLst/>
          </a:prstGeom>
          <a:noFill/>
        </p:spPr>
        <p:txBody>
          <a:bodyPr wrap="square" rtlCol="0">
            <a:spAutoFit/>
          </a:bodyPr>
          <a:lstStyle/>
          <a:p>
            <a:r>
              <a:rPr lang="en-US" dirty="0" smtClean="0">
                <a:solidFill>
                  <a:prstClr val="black"/>
                </a:solidFill>
                <a:latin typeface="Arial Black" panose="020B0A04020102020204" pitchFamily="34" charset="0"/>
              </a:rPr>
              <a:t>Core Standard</a:t>
            </a:r>
            <a:endParaRPr lang="en-US" dirty="0">
              <a:solidFill>
                <a:prstClr val="black"/>
              </a:solidFill>
              <a:latin typeface="Arial Black" panose="020B0A04020102020204" pitchFamily="34" charset="0"/>
            </a:endParaRPr>
          </a:p>
        </p:txBody>
      </p:sp>
      <p:sp>
        <p:nvSpPr>
          <p:cNvPr id="7" name="TextBox 6"/>
          <p:cNvSpPr txBox="1"/>
          <p:nvPr/>
        </p:nvSpPr>
        <p:spPr>
          <a:xfrm>
            <a:off x="5610386" y="6305226"/>
            <a:ext cx="5066992" cy="369332"/>
          </a:xfrm>
          <a:prstGeom prst="rect">
            <a:avLst/>
          </a:prstGeom>
          <a:noFill/>
        </p:spPr>
        <p:txBody>
          <a:bodyPr wrap="square" rtlCol="0">
            <a:spAutoFit/>
          </a:bodyPr>
          <a:lstStyle/>
          <a:p>
            <a:r>
              <a:rPr lang="en-US" dirty="0" smtClean="0">
                <a:solidFill>
                  <a:prstClr val="black"/>
                </a:solidFill>
                <a:latin typeface="Arial Black" panose="020B0A04020102020204" pitchFamily="34" charset="0"/>
              </a:rPr>
              <a:t>Standards / Competencies </a:t>
            </a:r>
            <a:r>
              <a:rPr lang="en-US" dirty="0">
                <a:solidFill>
                  <a:prstClr val="black"/>
                </a:solidFill>
                <a:latin typeface="Arial Black" panose="020B0A04020102020204" pitchFamily="34" charset="0"/>
              </a:rPr>
              <a:t>/ </a:t>
            </a:r>
            <a:r>
              <a:rPr lang="en-US" dirty="0" smtClean="0">
                <a:solidFill>
                  <a:prstClr val="black"/>
                </a:solidFill>
                <a:latin typeface="Arial Black" panose="020B0A04020102020204" pitchFamily="34" charset="0"/>
              </a:rPr>
              <a:t> Indicators</a:t>
            </a:r>
            <a:endParaRPr lang="en-US"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6449688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500" y="-154983"/>
            <a:ext cx="7429500" cy="6858000"/>
          </a:xfrm>
          <a:prstGeom prst="rect">
            <a:avLst/>
          </a:prstGeom>
        </p:spPr>
      </p:pic>
      <p:sp>
        <p:nvSpPr>
          <p:cNvPr id="3" name="TextBox 2"/>
          <p:cNvSpPr txBox="1"/>
          <p:nvPr/>
        </p:nvSpPr>
        <p:spPr>
          <a:xfrm>
            <a:off x="376479" y="2335298"/>
            <a:ext cx="5357894" cy="1877437"/>
          </a:xfrm>
          <a:prstGeom prst="rect">
            <a:avLst/>
          </a:prstGeom>
          <a:noFill/>
        </p:spPr>
        <p:txBody>
          <a:bodyPr wrap="square" rtlCol="0">
            <a:spAutoFit/>
          </a:bodyPr>
          <a:lstStyle/>
          <a:p>
            <a:r>
              <a:rPr lang="en-US" sz="4400" dirty="0" smtClean="0">
                <a:latin typeface="Arial Black" panose="020B0A04020102020204" pitchFamily="34" charset="0"/>
              </a:rPr>
              <a:t>focus on the end</a:t>
            </a:r>
          </a:p>
          <a:p>
            <a:r>
              <a:rPr lang="en-US" sz="7200" dirty="0" smtClean="0">
                <a:solidFill>
                  <a:srgbClr val="FF0000"/>
                </a:solidFill>
                <a:latin typeface="Arial Black" panose="020B0A04020102020204" pitchFamily="34" charset="0"/>
              </a:rPr>
              <a:t>TARGET</a:t>
            </a:r>
            <a:r>
              <a:rPr lang="en-US" sz="7200" dirty="0" smtClean="0">
                <a:latin typeface="Arial Black" panose="020B0A04020102020204" pitchFamily="34" charset="0"/>
              </a:rPr>
              <a:t>…</a:t>
            </a:r>
            <a:endParaRPr lang="en-US" sz="7200" dirty="0">
              <a:latin typeface="Arial Black" panose="020B0A04020102020204" pitchFamily="34" charset="0"/>
            </a:endParaRPr>
          </a:p>
        </p:txBody>
      </p:sp>
      <p:sp>
        <p:nvSpPr>
          <p:cNvPr id="4" name="TextBox 3"/>
          <p:cNvSpPr txBox="1"/>
          <p:nvPr/>
        </p:nvSpPr>
        <p:spPr>
          <a:xfrm>
            <a:off x="0" y="5145437"/>
            <a:ext cx="3363132" cy="1712563"/>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0404216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773" y="163391"/>
            <a:ext cx="10515600" cy="1325563"/>
          </a:xfrm>
        </p:spPr>
        <p:txBody>
          <a:bodyPr>
            <a:normAutofit/>
          </a:bodyPr>
          <a:lstStyle/>
          <a:p>
            <a:r>
              <a:rPr lang="en-US" sz="4200" dirty="0" smtClean="0"/>
              <a:t>Building a Lesson </a:t>
            </a:r>
            <a:endParaRPr lang="en-US" sz="4200" dirty="0"/>
          </a:p>
        </p:txBody>
      </p:sp>
      <p:graphicFrame>
        <p:nvGraphicFramePr>
          <p:cNvPr id="5" name="Diagram 4"/>
          <p:cNvGraphicFramePr/>
          <p:nvPr>
            <p:extLst>
              <p:ext uri="{D42A27DB-BD31-4B8C-83A1-F6EECF244321}">
                <p14:modId xmlns:p14="http://schemas.microsoft.com/office/powerpoint/2010/main" val="728820969"/>
              </p:ext>
            </p:extLst>
          </p:nvPr>
        </p:nvGraphicFramePr>
        <p:xfrm>
          <a:off x="1799303" y="884903"/>
          <a:ext cx="7890387" cy="5235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7477412" y="515570"/>
            <a:ext cx="4525297" cy="1754326"/>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dirty="0" smtClean="0"/>
              <a:t>What is the Standard to met?</a:t>
            </a:r>
          </a:p>
          <a:p>
            <a:pPr marL="285750" indent="-285750">
              <a:buFont typeface="Arial" panose="020B0604020202020204" pitchFamily="34" charset="0"/>
              <a:buChar char="•"/>
            </a:pPr>
            <a:r>
              <a:rPr lang="en-US" dirty="0" smtClean="0"/>
              <a:t>What is the topic of the lesson?</a:t>
            </a:r>
          </a:p>
          <a:p>
            <a:pPr marL="285750" indent="-285750">
              <a:buFont typeface="Arial" panose="020B0604020202020204" pitchFamily="34" charset="0"/>
              <a:buChar char="•"/>
            </a:pPr>
            <a:r>
              <a:rPr lang="en-US" dirty="0" smtClean="0"/>
              <a:t>What do I want students to learn?</a:t>
            </a:r>
          </a:p>
          <a:p>
            <a:pPr marL="285750" indent="-285750">
              <a:buFont typeface="Arial" panose="020B0604020202020204" pitchFamily="34" charset="0"/>
              <a:buChar char="•"/>
            </a:pPr>
            <a:r>
              <a:rPr lang="en-US" dirty="0" smtClean="0"/>
              <a:t>What do I want them to understand and be able to do at the end of class?</a:t>
            </a:r>
          </a:p>
          <a:p>
            <a:pPr marL="285750" indent="-285750">
              <a:buFont typeface="Arial" panose="020B0604020202020204" pitchFamily="34" charset="0"/>
              <a:buChar char="•"/>
            </a:pPr>
            <a:r>
              <a:rPr lang="en-US" dirty="0" smtClean="0"/>
              <a:t>What are the learning objectives?</a:t>
            </a:r>
            <a:endParaRPr lang="en-US" dirty="0"/>
          </a:p>
        </p:txBody>
      </p:sp>
      <p:sp>
        <p:nvSpPr>
          <p:cNvPr id="8" name="TextBox 7"/>
          <p:cNvSpPr txBox="1"/>
          <p:nvPr/>
        </p:nvSpPr>
        <p:spPr>
          <a:xfrm>
            <a:off x="8023120" y="4350663"/>
            <a:ext cx="3982064" cy="1477328"/>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dirty="0" smtClean="0"/>
              <a:t>What will I do to explain the topic?</a:t>
            </a:r>
          </a:p>
          <a:p>
            <a:pPr marL="285750" indent="-285750">
              <a:buFont typeface="Arial" panose="020B0604020202020204" pitchFamily="34" charset="0"/>
              <a:buChar char="•"/>
            </a:pPr>
            <a:r>
              <a:rPr lang="en-US" dirty="0" smtClean="0"/>
              <a:t>What will I do to illustrate the topic in a different way?</a:t>
            </a:r>
          </a:p>
          <a:p>
            <a:pPr marL="285750" indent="-285750">
              <a:buFont typeface="Arial" panose="020B0604020202020204" pitchFamily="34" charset="0"/>
              <a:buChar char="•"/>
            </a:pPr>
            <a:r>
              <a:rPr lang="en-US" dirty="0" smtClean="0"/>
              <a:t>How can I engage students in the topic?</a:t>
            </a:r>
          </a:p>
        </p:txBody>
      </p:sp>
      <p:sp>
        <p:nvSpPr>
          <p:cNvPr id="9" name="TextBox 8"/>
          <p:cNvSpPr txBox="1"/>
          <p:nvPr/>
        </p:nvSpPr>
        <p:spPr>
          <a:xfrm>
            <a:off x="471952" y="4351927"/>
            <a:ext cx="3023420" cy="1754326"/>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dirty="0" smtClean="0"/>
              <a:t>What questions will I ask students to check for understanding</a:t>
            </a:r>
          </a:p>
          <a:p>
            <a:pPr marL="285750" indent="-285750">
              <a:buFont typeface="Arial" panose="020B0604020202020204" pitchFamily="34" charset="0"/>
              <a:buChar char="•"/>
            </a:pPr>
            <a:r>
              <a:rPr lang="en-US" dirty="0" smtClean="0"/>
              <a:t>What will I have students do to demonstrate that they are following?</a:t>
            </a:r>
            <a:endParaRPr lang="en-US" dirty="0"/>
          </a:p>
        </p:txBody>
      </p:sp>
      <p:sp>
        <p:nvSpPr>
          <p:cNvPr id="6" name="TextBox 5"/>
          <p:cNvSpPr txBox="1"/>
          <p:nvPr/>
        </p:nvSpPr>
        <p:spPr>
          <a:xfrm>
            <a:off x="218773" y="1488954"/>
            <a:ext cx="3097633"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US" dirty="0" smtClean="0"/>
              <a:t>What worked well and why?</a:t>
            </a:r>
          </a:p>
          <a:p>
            <a:pPr marL="285750" indent="-285750">
              <a:buFont typeface="Arial" panose="020B0604020202020204" pitchFamily="34" charset="0"/>
              <a:buChar char="•"/>
            </a:pPr>
            <a:r>
              <a:rPr lang="en-US" dirty="0" smtClean="0"/>
              <a:t>What could I do better next time?</a:t>
            </a:r>
            <a:endParaRPr lang="en-US" dirty="0"/>
          </a:p>
        </p:txBody>
      </p:sp>
    </p:spTree>
    <p:extLst>
      <p:ext uri="{BB962C8B-B14F-4D97-AF65-F5344CB8AC3E}">
        <p14:creationId xmlns:p14="http://schemas.microsoft.com/office/powerpoint/2010/main" val="1503066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801978"/>
            <a:ext cx="12191999" cy="3139321"/>
          </a:xfrm>
          <a:prstGeom prst="rect">
            <a:avLst/>
          </a:prstGeom>
          <a:solidFill>
            <a:srgbClr val="92D050"/>
          </a:solidFill>
        </p:spPr>
        <p:txBody>
          <a:bodyPr wrap="square" rtlCol="0">
            <a:spAutoFit/>
          </a:bodyPr>
          <a:lstStyle/>
          <a:p>
            <a:r>
              <a:rPr lang="en-US" sz="2800" dirty="0" smtClean="0">
                <a:latin typeface="Arial Black" panose="020B0A04020102020204" pitchFamily="34" charset="0"/>
              </a:rPr>
              <a:t>Activity #2:</a:t>
            </a:r>
          </a:p>
          <a:p>
            <a:endParaRPr lang="en-US" dirty="0">
              <a:latin typeface="Arial Black" panose="020B0A04020102020204" pitchFamily="34" charset="0"/>
            </a:endParaRPr>
          </a:p>
          <a:p>
            <a:r>
              <a:rPr lang="en-US" u="sng" dirty="0" smtClean="0">
                <a:latin typeface="Arial" panose="020B0604020202020204" pitchFamily="34" charset="0"/>
                <a:cs typeface="Arial" panose="020B0604020202020204" pitchFamily="34" charset="0"/>
              </a:rPr>
              <a:t>Directions</a:t>
            </a:r>
            <a:r>
              <a:rPr lang="en-US" dirty="0" smtClean="0">
                <a:latin typeface="Arial Black" panose="020B0A04020102020204" pitchFamily="34" charset="0"/>
              </a:rPr>
              <a:t> – </a:t>
            </a:r>
          </a:p>
          <a:p>
            <a:endParaRPr lang="en-US" dirty="0" smtClean="0">
              <a:latin typeface="Arial Black" panose="020B0A04020102020204" pitchFamily="34" charset="0"/>
            </a:endParaRP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Work with a partner to “</a:t>
            </a:r>
            <a:r>
              <a:rPr lang="en-US" sz="2000" dirty="0" err="1" smtClean="0">
                <a:latin typeface="Arial" panose="020B0604020202020204" pitchFamily="34" charset="0"/>
                <a:cs typeface="Arial" panose="020B0604020202020204" pitchFamily="34" charset="0"/>
              </a:rPr>
              <a:t>quickstorm</a:t>
            </a:r>
            <a:r>
              <a:rPr lang="en-US" sz="2000" dirty="0" smtClean="0">
                <a:latin typeface="Arial" panose="020B0604020202020204" pitchFamily="34" charset="0"/>
                <a:cs typeface="Arial" panose="020B0604020202020204" pitchFamily="34" charset="0"/>
              </a:rPr>
              <a:t>” ways of teaching standards PCC-7.1</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What activities would help teach these standards?</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Time: 3 minutes</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Small group to whole group</a:t>
            </a:r>
          </a:p>
          <a:p>
            <a:endParaRPr lang="en-US" dirty="0">
              <a:latin typeface="Arial Black" panose="020B0A04020102020204" pitchFamily="34" charset="0"/>
            </a:endParaRPr>
          </a:p>
          <a:p>
            <a:endParaRPr lang="en-US" dirty="0">
              <a:latin typeface="Arial Black" panose="020B0A04020102020204" pitchFamily="34" charset="0"/>
            </a:endParaRPr>
          </a:p>
        </p:txBody>
      </p:sp>
      <p:pic>
        <p:nvPicPr>
          <p:cNvPr id="4" name="Picture 3" descr="cf-busfacs-preparingcc_7-11-14.pdf - Google Chrome"/>
          <p:cNvPicPr>
            <a:picLocks noChangeAspect="1"/>
          </p:cNvPicPr>
          <p:nvPr/>
        </p:nvPicPr>
        <p:blipFill rotWithShape="1">
          <a:blip r:embed="rId3">
            <a:extLst>
              <a:ext uri="{28A0092B-C50C-407E-A947-70E740481C1C}">
                <a14:useLocalDpi xmlns:a14="http://schemas.microsoft.com/office/drawing/2010/main" val="0"/>
              </a:ext>
            </a:extLst>
          </a:blip>
          <a:srcRect l="24948" t="35137" r="22247" b="31547"/>
          <a:stretch/>
        </p:blipFill>
        <p:spPr>
          <a:xfrm>
            <a:off x="-1" y="0"/>
            <a:ext cx="12191999" cy="3821170"/>
          </a:xfrm>
          <a:prstGeom prst="rect">
            <a:avLst/>
          </a:prstGeom>
        </p:spPr>
      </p:pic>
    </p:spTree>
    <p:extLst>
      <p:ext uri="{BB962C8B-B14F-4D97-AF65-F5344CB8AC3E}">
        <p14:creationId xmlns:p14="http://schemas.microsoft.com/office/powerpoint/2010/main" val="1312011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Planning to Teach</a:t>
            </a:r>
            <a:endParaRPr lang="en-US" dirty="0"/>
          </a:p>
        </p:txBody>
      </p:sp>
      <p:sp>
        <p:nvSpPr>
          <p:cNvPr id="7" name="Content Placeholder 6"/>
          <p:cNvSpPr>
            <a:spLocks noGrp="1"/>
          </p:cNvSpPr>
          <p:nvPr>
            <p:ph sz="half" idx="1"/>
          </p:nvPr>
        </p:nvSpPr>
        <p:spPr/>
        <p:txBody>
          <a:bodyPr/>
          <a:lstStyle/>
          <a:p>
            <a:pPr marL="0" indent="0">
              <a:buNone/>
            </a:pPr>
            <a:r>
              <a:rPr lang="en-US" u="sng" dirty="0" smtClean="0"/>
              <a:t>Course Planning Tools:</a:t>
            </a:r>
          </a:p>
          <a:p>
            <a:r>
              <a:rPr lang="en-US" dirty="0" smtClean="0"/>
              <a:t>Pacing Guides</a:t>
            </a:r>
          </a:p>
          <a:p>
            <a:r>
              <a:rPr lang="en-US" dirty="0" smtClean="0"/>
              <a:t>Semester Plans</a:t>
            </a:r>
          </a:p>
          <a:p>
            <a:r>
              <a:rPr lang="en-US" dirty="0" smtClean="0"/>
              <a:t>Block Plans</a:t>
            </a:r>
          </a:p>
          <a:p>
            <a:r>
              <a:rPr lang="en-US" dirty="0" smtClean="0"/>
              <a:t>Weekly Plans</a:t>
            </a:r>
          </a:p>
          <a:p>
            <a:r>
              <a:rPr lang="en-US" dirty="0" smtClean="0"/>
              <a:t>Daily Lesson Plans</a:t>
            </a:r>
          </a:p>
          <a:p>
            <a:pPr marL="0" indent="0">
              <a:buNone/>
            </a:pPr>
            <a:endParaRPr lang="en-US" dirty="0"/>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03521" y="1512715"/>
            <a:ext cx="4280344" cy="4079254"/>
          </a:xfrm>
        </p:spPr>
      </p:pic>
    </p:spTree>
    <p:extLst>
      <p:ext uri="{BB962C8B-B14F-4D97-AF65-F5344CB8AC3E}">
        <p14:creationId xmlns:p14="http://schemas.microsoft.com/office/powerpoint/2010/main" val="6724036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Pacing Guides</a:t>
            </a:r>
            <a:endParaRPr lang="en-US" dirty="0"/>
          </a:p>
        </p:txBody>
      </p:sp>
      <p:sp>
        <p:nvSpPr>
          <p:cNvPr id="6" name="Content Placeholder 5"/>
          <p:cNvSpPr>
            <a:spLocks noGrp="1"/>
          </p:cNvSpPr>
          <p:nvPr>
            <p:ph sz="half" idx="1"/>
          </p:nvPr>
        </p:nvSpPr>
        <p:spPr/>
        <p:txBody>
          <a:bodyPr>
            <a:normAutofit/>
          </a:bodyPr>
          <a:lstStyle/>
          <a:p>
            <a:r>
              <a:rPr lang="en-US" dirty="0" smtClean="0"/>
              <a:t>Set the “pace”</a:t>
            </a:r>
          </a:p>
          <a:p>
            <a:r>
              <a:rPr lang="en-US" dirty="0" smtClean="0"/>
              <a:t>Communicate to students and others</a:t>
            </a:r>
          </a:p>
        </p:txBody>
      </p:sp>
      <p:sp>
        <p:nvSpPr>
          <p:cNvPr id="7" name="TextBox 6"/>
          <p:cNvSpPr txBox="1"/>
          <p:nvPr/>
        </p:nvSpPr>
        <p:spPr>
          <a:xfrm>
            <a:off x="2975020" y="2743200"/>
            <a:ext cx="184731" cy="369332"/>
          </a:xfrm>
          <a:prstGeom prst="rect">
            <a:avLst/>
          </a:prstGeom>
          <a:noFill/>
        </p:spPr>
        <p:txBody>
          <a:bodyPr wrap="none" rtlCol="0">
            <a:spAutoFit/>
          </a:bodyPr>
          <a:lstStyle/>
          <a:p>
            <a:endParaRPr lang="en-US" dirty="0"/>
          </a:p>
        </p:txBody>
      </p:sp>
      <p:pic>
        <p:nvPicPr>
          <p:cNvPr id="9" name="Picture 8"/>
          <p:cNvPicPr>
            <a:picLocks noChangeAspect="1"/>
          </p:cNvPicPr>
          <p:nvPr/>
        </p:nvPicPr>
        <p:blipFill rotWithShape="1">
          <a:blip r:embed="rId3"/>
          <a:srcRect l="4610" r="11080"/>
          <a:stretch/>
        </p:blipFill>
        <p:spPr>
          <a:xfrm>
            <a:off x="6235314" y="1339609"/>
            <a:ext cx="5485534" cy="3545845"/>
          </a:xfrm>
          <a:prstGeom prst="rect">
            <a:avLst/>
          </a:prstGeom>
          <a:ln>
            <a:solidFill>
              <a:schemeClr val="tx1"/>
            </a:solidFill>
          </a:ln>
        </p:spPr>
      </p:pic>
    </p:spTree>
    <p:extLst>
      <p:ext uri="{BB962C8B-B14F-4D97-AF65-F5344CB8AC3E}">
        <p14:creationId xmlns:p14="http://schemas.microsoft.com/office/powerpoint/2010/main" val="39545501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Semester Plans</a:t>
            </a:r>
            <a:endParaRPr lang="en-US" dirty="0"/>
          </a:p>
        </p:txBody>
      </p:sp>
      <p:sp>
        <p:nvSpPr>
          <p:cNvPr id="6" name="Content Placeholder 5"/>
          <p:cNvSpPr>
            <a:spLocks noGrp="1"/>
          </p:cNvSpPr>
          <p:nvPr>
            <p:ph sz="half" idx="1"/>
          </p:nvPr>
        </p:nvSpPr>
        <p:spPr/>
        <p:txBody>
          <a:bodyPr/>
          <a:lstStyle/>
          <a:p>
            <a:r>
              <a:rPr lang="en-US" dirty="0" smtClean="0"/>
              <a:t>A layout of the units, week by week, for the semester.</a:t>
            </a:r>
          </a:p>
          <a:p>
            <a:r>
              <a:rPr lang="en-US" dirty="0" smtClean="0"/>
              <a:t>Usually included in the syllabus. </a:t>
            </a:r>
          </a:p>
          <a:p>
            <a:r>
              <a:rPr lang="en-US" dirty="0" smtClean="0"/>
              <a:t>Great to give to students and post in the classroom to show them what is next and help keep everyone on track. </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2279512173"/>
              </p:ext>
            </p:extLst>
          </p:nvPr>
        </p:nvGraphicFramePr>
        <p:xfrm>
          <a:off x="6984437" y="676275"/>
          <a:ext cx="4613275" cy="5500688"/>
        </p:xfrm>
        <a:graphic>
          <a:graphicData uri="http://schemas.openxmlformats.org/presentationml/2006/ole">
            <mc:AlternateContent xmlns:mc="http://schemas.openxmlformats.org/markup-compatibility/2006">
              <mc:Choice xmlns:v="urn:schemas-microsoft-com:vml" Requires="v">
                <p:oleObj spid="_x0000_s1044" name="Document" r:id="rId4" imgW="6692938" imgH="7921651" progId="Word.Document.12">
                  <p:embed/>
                </p:oleObj>
              </mc:Choice>
              <mc:Fallback>
                <p:oleObj name="Document" r:id="rId4" imgW="6692938" imgH="7921651" progId="Word.Document.12">
                  <p:embed/>
                  <p:pic>
                    <p:nvPicPr>
                      <p:cNvPr id="0" name=""/>
                      <p:cNvPicPr/>
                      <p:nvPr/>
                    </p:nvPicPr>
                    <p:blipFill>
                      <a:blip r:embed="rId5"/>
                      <a:stretch>
                        <a:fillRect/>
                      </a:stretch>
                    </p:blipFill>
                    <p:spPr>
                      <a:xfrm>
                        <a:off x="6984437" y="676275"/>
                        <a:ext cx="4613275" cy="5500688"/>
                      </a:xfrm>
                      <a:prstGeom prst="rect">
                        <a:avLst/>
                      </a:prstGeom>
                    </p:spPr>
                  </p:pic>
                </p:oleObj>
              </mc:Fallback>
            </mc:AlternateContent>
          </a:graphicData>
        </a:graphic>
      </p:graphicFrame>
    </p:spTree>
    <p:extLst>
      <p:ext uri="{BB962C8B-B14F-4D97-AF65-F5344CB8AC3E}">
        <p14:creationId xmlns:p14="http://schemas.microsoft.com/office/powerpoint/2010/main" val="5917460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Brain Drainer </a:t>
            </a:r>
            <a:r>
              <a:rPr lang="en-US" dirty="0"/>
              <a:t>D</a:t>
            </a:r>
            <a:r>
              <a:rPr lang="en-US" dirty="0" smtClean="0"/>
              <a:t>irections</a:t>
            </a:r>
            <a:endParaRPr lang="en-US" dirty="0"/>
          </a:p>
        </p:txBody>
      </p:sp>
      <p:sp>
        <p:nvSpPr>
          <p:cNvPr id="4" name="Rectangle 3"/>
          <p:cNvSpPr/>
          <p:nvPr/>
        </p:nvSpPr>
        <p:spPr>
          <a:xfrm>
            <a:off x="1828800" y="1676401"/>
            <a:ext cx="8534400" cy="43434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2133600" y="2133600"/>
            <a:ext cx="1600200" cy="3733800"/>
            <a:chOff x="1143000" y="2362200"/>
            <a:chExt cx="1600200" cy="3733800"/>
          </a:xfrm>
          <a:solidFill>
            <a:srgbClr val="004E7E"/>
          </a:solidFill>
        </p:grpSpPr>
        <p:sp>
          <p:nvSpPr>
            <p:cNvPr id="5" name="Smiley Face 4"/>
            <p:cNvSpPr/>
            <p:nvPr/>
          </p:nvSpPr>
          <p:spPr>
            <a:xfrm>
              <a:off x="1524000" y="2362200"/>
              <a:ext cx="838200" cy="990600"/>
            </a:xfrm>
            <a:prstGeom prst="smileyFace">
              <a:avLst/>
            </a:prstGeom>
            <a:solidFill>
              <a:schemeClr val="bg2">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1295400" y="3352800"/>
              <a:ext cx="1295400" cy="16002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c 6"/>
            <p:cNvSpPr/>
            <p:nvPr/>
          </p:nvSpPr>
          <p:spPr>
            <a:xfrm>
              <a:off x="1752600" y="3505200"/>
              <a:ext cx="990600" cy="1554480"/>
            </a:xfrm>
            <a:prstGeom prst="arc">
              <a:avLst>
                <a:gd name="adj1" fmla="val 15278803"/>
                <a:gd name="adj2" fmla="val 226901"/>
              </a:avLst>
            </a:prstGeom>
            <a:grpFill/>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Arc 7"/>
            <p:cNvSpPr/>
            <p:nvPr/>
          </p:nvSpPr>
          <p:spPr>
            <a:xfrm flipH="1">
              <a:off x="1143000" y="3505200"/>
              <a:ext cx="990600" cy="1554480"/>
            </a:xfrm>
            <a:prstGeom prst="arc">
              <a:avLst>
                <a:gd name="adj1" fmla="val 15218041"/>
                <a:gd name="adj2" fmla="val 226901"/>
              </a:avLst>
            </a:prstGeom>
            <a:grpFill/>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Connector 9"/>
            <p:cNvCxnSpPr/>
            <p:nvPr/>
          </p:nvCxnSpPr>
          <p:spPr>
            <a:xfrm>
              <a:off x="1752600" y="4953000"/>
              <a:ext cx="0" cy="914400"/>
            </a:xfrm>
            <a:prstGeom prst="line">
              <a:avLst/>
            </a:prstGeom>
            <a:grpFill/>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133600" y="4953000"/>
              <a:ext cx="0" cy="914400"/>
            </a:xfrm>
            <a:prstGeom prst="line">
              <a:avLst/>
            </a:prstGeom>
            <a:grpFill/>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Isosceles Triangle 11"/>
            <p:cNvSpPr/>
            <p:nvPr/>
          </p:nvSpPr>
          <p:spPr>
            <a:xfrm rot="10800000">
              <a:off x="1676399" y="5867400"/>
              <a:ext cx="228600" cy="2286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rot="10800000">
              <a:off x="1981200" y="5867400"/>
              <a:ext cx="228600" cy="2286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8724900" y="2095234"/>
            <a:ext cx="1600200" cy="3733800"/>
            <a:chOff x="5181600" y="2438400"/>
            <a:chExt cx="1600200" cy="3733800"/>
          </a:xfrm>
          <a:solidFill>
            <a:schemeClr val="tx1">
              <a:lumMod val="75000"/>
            </a:schemeClr>
          </a:solidFill>
        </p:grpSpPr>
        <p:sp>
          <p:nvSpPr>
            <p:cNvPr id="16" name="Smiley Face 15"/>
            <p:cNvSpPr/>
            <p:nvPr/>
          </p:nvSpPr>
          <p:spPr>
            <a:xfrm>
              <a:off x="5562600" y="2438400"/>
              <a:ext cx="838200" cy="990600"/>
            </a:xfrm>
            <a:prstGeom prst="smileyFace">
              <a:avLst/>
            </a:prstGeom>
            <a:solidFill>
              <a:schemeClr val="bg2">
                <a:lumMod val="75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5334000" y="3429000"/>
              <a:ext cx="1295400" cy="16002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c 17"/>
            <p:cNvSpPr/>
            <p:nvPr/>
          </p:nvSpPr>
          <p:spPr>
            <a:xfrm>
              <a:off x="5791200" y="3581400"/>
              <a:ext cx="990600" cy="1554480"/>
            </a:xfrm>
            <a:prstGeom prst="arc">
              <a:avLst>
                <a:gd name="adj1" fmla="val 15278803"/>
                <a:gd name="adj2" fmla="val 226901"/>
              </a:avLst>
            </a:prstGeom>
            <a:grpFill/>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c 18"/>
            <p:cNvSpPr/>
            <p:nvPr/>
          </p:nvSpPr>
          <p:spPr>
            <a:xfrm flipH="1">
              <a:off x="5181600" y="3581400"/>
              <a:ext cx="990600" cy="1554480"/>
            </a:xfrm>
            <a:prstGeom prst="arc">
              <a:avLst>
                <a:gd name="adj1" fmla="val 15218041"/>
                <a:gd name="adj2" fmla="val 226901"/>
              </a:avLst>
            </a:prstGeom>
            <a:grpFill/>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 name="Straight Connector 19"/>
            <p:cNvCxnSpPr/>
            <p:nvPr/>
          </p:nvCxnSpPr>
          <p:spPr>
            <a:xfrm>
              <a:off x="5791200" y="5029200"/>
              <a:ext cx="0" cy="914400"/>
            </a:xfrm>
            <a:prstGeom prst="line">
              <a:avLst/>
            </a:prstGeom>
            <a:grpFill/>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172200" y="5029200"/>
              <a:ext cx="0" cy="914400"/>
            </a:xfrm>
            <a:prstGeom prst="line">
              <a:avLst/>
            </a:prstGeom>
            <a:grpFill/>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Isosceles Triangle 21"/>
            <p:cNvSpPr/>
            <p:nvPr/>
          </p:nvSpPr>
          <p:spPr>
            <a:xfrm rot="10800000">
              <a:off x="5714999" y="5943600"/>
              <a:ext cx="228600" cy="2286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rot="10800000">
              <a:off x="6019800" y="5943600"/>
              <a:ext cx="228600" cy="2286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5600700" y="1528852"/>
            <a:ext cx="1295400" cy="1862048"/>
          </a:xfrm>
          <a:prstGeom prst="rect">
            <a:avLst/>
          </a:prstGeom>
          <a:noFill/>
        </p:spPr>
        <p:txBody>
          <a:bodyPr wrap="square" rtlCol="0">
            <a:spAutoFit/>
          </a:bodyPr>
          <a:lstStyle/>
          <a:p>
            <a:r>
              <a:rPr lang="en-US" sz="115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27" name="TextBox 26"/>
          <p:cNvSpPr txBox="1"/>
          <p:nvPr/>
        </p:nvSpPr>
        <p:spPr>
          <a:xfrm>
            <a:off x="5619749" y="3776752"/>
            <a:ext cx="1295400" cy="1862048"/>
          </a:xfrm>
          <a:prstGeom prst="rect">
            <a:avLst/>
          </a:prstGeom>
          <a:noFill/>
        </p:spPr>
        <p:txBody>
          <a:bodyPr wrap="square" rtlCol="0">
            <a:spAutoFit/>
          </a:bodyPr>
          <a:lstStyle/>
          <a:p>
            <a:r>
              <a:rPr lang="en-US" sz="115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cxnSp>
        <p:nvCxnSpPr>
          <p:cNvPr id="29" name="Straight Arrow Connector 28"/>
          <p:cNvCxnSpPr/>
          <p:nvPr/>
        </p:nvCxnSpPr>
        <p:spPr>
          <a:xfrm>
            <a:off x="5331157" y="3379527"/>
            <a:ext cx="1828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5331157" y="3818530"/>
            <a:ext cx="1828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ounded Rectangular Callout 30"/>
          <p:cNvSpPr/>
          <p:nvPr/>
        </p:nvSpPr>
        <p:spPr>
          <a:xfrm>
            <a:off x="3581400" y="1981200"/>
            <a:ext cx="1295400" cy="609600"/>
          </a:xfrm>
          <a:prstGeom prst="wedgeRoundRectCallout">
            <a:avLst>
              <a:gd name="adj1" fmla="val -64836"/>
              <a:gd name="adj2" fmla="val 89495"/>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Share</a:t>
            </a:r>
            <a:endParaRPr lang="en-US" dirty="0">
              <a:solidFill>
                <a:schemeClr val="tx1"/>
              </a:solidFill>
            </a:endParaRPr>
          </a:p>
        </p:txBody>
      </p:sp>
      <p:sp>
        <p:nvSpPr>
          <p:cNvPr id="33" name="Rounded Rectangular Callout 32"/>
          <p:cNvSpPr/>
          <p:nvPr/>
        </p:nvSpPr>
        <p:spPr>
          <a:xfrm>
            <a:off x="7516411" y="1859930"/>
            <a:ext cx="1295400" cy="762000"/>
          </a:xfrm>
          <a:prstGeom prst="wedgeRoundRectCallout">
            <a:avLst>
              <a:gd name="adj1" fmla="val 73590"/>
              <a:gd name="adj2" fmla="val 99235"/>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Best Guess</a:t>
            </a:r>
            <a:endParaRPr lang="en-US" dirty="0">
              <a:solidFill>
                <a:schemeClr val="tx1"/>
              </a:solidFill>
            </a:endParaRPr>
          </a:p>
        </p:txBody>
      </p:sp>
    </p:spTree>
    <p:extLst>
      <p:ext uri="{BB962C8B-B14F-4D97-AF65-F5344CB8AC3E}">
        <p14:creationId xmlns:p14="http://schemas.microsoft.com/office/powerpoint/2010/main" val="16533917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dissolve">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dissolve">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strVal val="#ppt_w*0.70"/>
                                          </p:val>
                                        </p:tav>
                                        <p:tav tm="100000">
                                          <p:val>
                                            <p:strVal val="#ppt_w"/>
                                          </p:val>
                                        </p:tav>
                                      </p:tavLst>
                                    </p:anim>
                                    <p:anim calcmode="lin" valueType="num">
                                      <p:cBhvr>
                                        <p:cTn id="26" dur="1000" fill="hold"/>
                                        <p:tgtEl>
                                          <p:spTgt spid="29"/>
                                        </p:tgtEl>
                                        <p:attrNameLst>
                                          <p:attrName>ppt_h</p:attrName>
                                        </p:attrNameLst>
                                      </p:cBhvr>
                                      <p:tavLst>
                                        <p:tav tm="0">
                                          <p:val>
                                            <p:strVal val="#ppt_h"/>
                                          </p:val>
                                        </p:tav>
                                        <p:tav tm="100000">
                                          <p:val>
                                            <p:strVal val="#ppt_h"/>
                                          </p:val>
                                        </p:tav>
                                      </p:tavLst>
                                    </p:anim>
                                    <p:animEffect transition="in" filter="fade">
                                      <p:cBhvr>
                                        <p:cTn id="27" dur="10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1000" fill="hold"/>
                                        <p:tgtEl>
                                          <p:spTgt spid="30"/>
                                        </p:tgtEl>
                                        <p:attrNameLst>
                                          <p:attrName>ppt_w</p:attrName>
                                        </p:attrNameLst>
                                      </p:cBhvr>
                                      <p:tavLst>
                                        <p:tav tm="0">
                                          <p:val>
                                            <p:strVal val="#ppt_w*0.70"/>
                                          </p:val>
                                        </p:tav>
                                        <p:tav tm="100000">
                                          <p:val>
                                            <p:strVal val="#ppt_w"/>
                                          </p:val>
                                        </p:tav>
                                      </p:tavLst>
                                    </p:anim>
                                    <p:anim calcmode="lin" valueType="num">
                                      <p:cBhvr>
                                        <p:cTn id="33" dur="1000" fill="hold"/>
                                        <p:tgtEl>
                                          <p:spTgt spid="30"/>
                                        </p:tgtEl>
                                        <p:attrNameLst>
                                          <p:attrName>ppt_h</p:attrName>
                                        </p:attrNameLst>
                                      </p:cBhvr>
                                      <p:tavLst>
                                        <p:tav tm="0">
                                          <p:val>
                                            <p:strVal val="#ppt_h"/>
                                          </p:val>
                                        </p:tav>
                                        <p:tav tm="100000">
                                          <p:val>
                                            <p:strVal val="#ppt_h"/>
                                          </p:val>
                                        </p:tav>
                                      </p:tavLst>
                                    </p:anim>
                                    <p:animEffect transition="in" filter="fade">
                                      <p:cBhvr>
                                        <p:cTn id="34" dur="10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dissolv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dissolve">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1" grpId="0" animBg="1"/>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Unit/Block Plans</a:t>
            </a:r>
            <a:endParaRPr lang="en-US" dirty="0"/>
          </a:p>
        </p:txBody>
      </p:sp>
      <p:sp>
        <p:nvSpPr>
          <p:cNvPr id="5" name="Content Placeholder 4"/>
          <p:cNvSpPr>
            <a:spLocks noGrp="1"/>
          </p:cNvSpPr>
          <p:nvPr>
            <p:ph sz="half" idx="1"/>
          </p:nvPr>
        </p:nvSpPr>
        <p:spPr/>
        <p:txBody>
          <a:bodyPr/>
          <a:lstStyle/>
          <a:p>
            <a:r>
              <a:rPr lang="en-US" dirty="0" smtClean="0"/>
              <a:t>A “snapshot” of the topics you will cover on each day of a unit</a:t>
            </a:r>
          </a:p>
          <a:p>
            <a:r>
              <a:rPr lang="en-US" dirty="0" smtClean="0"/>
              <a:t>Ranges from a few days to a few weeks or a month.</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120851629"/>
              </p:ext>
            </p:extLst>
          </p:nvPr>
        </p:nvGraphicFramePr>
        <p:xfrm>
          <a:off x="6669287" y="1690688"/>
          <a:ext cx="4785555" cy="3268344"/>
        </p:xfrm>
        <a:graphic>
          <a:graphicData uri="http://schemas.openxmlformats.org/presentationml/2006/ole">
            <mc:AlternateContent xmlns:mc="http://schemas.openxmlformats.org/markup-compatibility/2006">
              <mc:Choice xmlns:v="urn:schemas-microsoft-com:vml" Requires="v">
                <p:oleObj spid="_x0000_s2068" name="Document" r:id="rId4" imgW="9287875" imgH="6343852" progId="Word.Document.8">
                  <p:embed/>
                </p:oleObj>
              </mc:Choice>
              <mc:Fallback>
                <p:oleObj name="Document" r:id="rId4" imgW="9287875" imgH="6343852" progId="Word.Document.8">
                  <p:embed/>
                  <p:pic>
                    <p:nvPicPr>
                      <p:cNvPr id="0" name=""/>
                      <p:cNvPicPr/>
                      <p:nvPr/>
                    </p:nvPicPr>
                    <p:blipFill>
                      <a:blip r:embed="rId5"/>
                      <a:stretch>
                        <a:fillRect/>
                      </a:stretch>
                    </p:blipFill>
                    <p:spPr>
                      <a:xfrm>
                        <a:off x="6669287" y="1690688"/>
                        <a:ext cx="4785555" cy="3268344"/>
                      </a:xfrm>
                      <a:prstGeom prst="rect">
                        <a:avLst/>
                      </a:prstGeom>
                    </p:spPr>
                  </p:pic>
                </p:oleObj>
              </mc:Fallback>
            </mc:AlternateContent>
          </a:graphicData>
        </a:graphic>
      </p:graphicFrame>
    </p:spTree>
    <p:extLst>
      <p:ext uri="{BB962C8B-B14F-4D97-AF65-F5344CB8AC3E}">
        <p14:creationId xmlns:p14="http://schemas.microsoft.com/office/powerpoint/2010/main" val="42208026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Weekly Plans</a:t>
            </a:r>
            <a:endParaRPr lang="en-US" dirty="0"/>
          </a:p>
        </p:txBody>
      </p:sp>
      <p:sp>
        <p:nvSpPr>
          <p:cNvPr id="5" name="Content Placeholder 4"/>
          <p:cNvSpPr>
            <a:spLocks noGrp="1"/>
          </p:cNvSpPr>
          <p:nvPr>
            <p:ph sz="half" idx="1"/>
          </p:nvPr>
        </p:nvSpPr>
        <p:spPr/>
        <p:txBody>
          <a:bodyPr/>
          <a:lstStyle/>
          <a:p>
            <a:r>
              <a:rPr lang="en-US" dirty="0" smtClean="0"/>
              <a:t>Contain the details for each lesson for the week, including </a:t>
            </a:r>
          </a:p>
          <a:p>
            <a:pPr lvl="1"/>
            <a:r>
              <a:rPr lang="en-US" dirty="0" smtClean="0"/>
              <a:t>Materials</a:t>
            </a:r>
          </a:p>
          <a:p>
            <a:pPr lvl="1"/>
            <a:r>
              <a:rPr lang="en-US" dirty="0" smtClean="0"/>
              <a:t>Learning goals/objectives</a:t>
            </a:r>
          </a:p>
          <a:p>
            <a:pPr lvl="1"/>
            <a:r>
              <a:rPr lang="en-US" dirty="0" smtClean="0"/>
              <a:t>Standards</a:t>
            </a:r>
          </a:p>
          <a:p>
            <a:pPr lvl="1"/>
            <a:r>
              <a:rPr lang="en-US" dirty="0" smtClean="0"/>
              <a:t>Assignment(s)</a:t>
            </a:r>
          </a:p>
          <a:p>
            <a:pPr lvl="1"/>
            <a:r>
              <a:rPr lang="en-US" dirty="0" smtClean="0"/>
              <a:t>Assessment(s)</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991100076"/>
              </p:ext>
            </p:extLst>
          </p:nvPr>
        </p:nvGraphicFramePr>
        <p:xfrm>
          <a:off x="6273511" y="1562869"/>
          <a:ext cx="5380269" cy="3769954"/>
        </p:xfrm>
        <a:graphic>
          <a:graphicData uri="http://schemas.openxmlformats.org/presentationml/2006/ole">
            <mc:AlternateContent xmlns:mc="http://schemas.openxmlformats.org/markup-compatibility/2006">
              <mc:Choice xmlns:v="urn:schemas-microsoft-com:vml" Requires="v">
                <p:oleObj spid="_x0000_s3092" name="Document" r:id="rId4" imgW="9297952" imgH="6514850" progId="Word.Document.8">
                  <p:embed/>
                </p:oleObj>
              </mc:Choice>
              <mc:Fallback>
                <p:oleObj name="Document" r:id="rId4" imgW="9297952" imgH="6514850" progId="Word.Document.8">
                  <p:embed/>
                  <p:pic>
                    <p:nvPicPr>
                      <p:cNvPr id="0" name=""/>
                      <p:cNvPicPr/>
                      <p:nvPr/>
                    </p:nvPicPr>
                    <p:blipFill>
                      <a:blip r:embed="rId5"/>
                      <a:stretch>
                        <a:fillRect/>
                      </a:stretch>
                    </p:blipFill>
                    <p:spPr>
                      <a:xfrm>
                        <a:off x="6273511" y="1562869"/>
                        <a:ext cx="5380269" cy="3769954"/>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1121676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Daily Lesson Plans</a:t>
            </a:r>
            <a:endParaRPr lang="en-US" dirty="0"/>
          </a:p>
        </p:txBody>
      </p:sp>
      <p:sp>
        <p:nvSpPr>
          <p:cNvPr id="6" name="Content Placeholder 5"/>
          <p:cNvSpPr>
            <a:spLocks noGrp="1"/>
          </p:cNvSpPr>
          <p:nvPr>
            <p:ph sz="half" idx="1"/>
          </p:nvPr>
        </p:nvSpPr>
        <p:spPr/>
        <p:txBody>
          <a:bodyPr>
            <a:normAutofit/>
          </a:bodyPr>
          <a:lstStyle/>
          <a:p>
            <a:r>
              <a:rPr lang="en-US" dirty="0" smtClean="0"/>
              <a:t>Details for a day</a:t>
            </a:r>
          </a:p>
          <a:p>
            <a:pPr lvl="1"/>
            <a:r>
              <a:rPr lang="en-US" dirty="0" smtClean="0"/>
              <a:t>Learning </a:t>
            </a:r>
            <a:r>
              <a:rPr lang="en-US" dirty="0"/>
              <a:t>experiences</a:t>
            </a:r>
          </a:p>
          <a:p>
            <a:pPr lvl="1"/>
            <a:r>
              <a:rPr lang="en-US" dirty="0"/>
              <a:t>Timing</a:t>
            </a:r>
          </a:p>
          <a:p>
            <a:pPr lvl="1"/>
            <a:r>
              <a:rPr lang="en-US" dirty="0"/>
              <a:t>Standards</a:t>
            </a:r>
          </a:p>
          <a:p>
            <a:pPr lvl="1"/>
            <a:r>
              <a:rPr lang="en-US" dirty="0"/>
              <a:t>Objectives</a:t>
            </a:r>
          </a:p>
          <a:p>
            <a:pPr lvl="1"/>
            <a:r>
              <a:rPr lang="en-US" dirty="0"/>
              <a:t>Materials Needed</a:t>
            </a:r>
          </a:p>
          <a:p>
            <a:pPr lvl="1"/>
            <a:r>
              <a:rPr lang="en-US" dirty="0"/>
              <a:t>Student Assignments and Follow-up</a:t>
            </a:r>
          </a:p>
          <a:p>
            <a:pPr lvl="1"/>
            <a:r>
              <a:rPr lang="en-US" dirty="0"/>
              <a:t>Scripting </a:t>
            </a:r>
            <a:r>
              <a:rPr lang="en-US" dirty="0" smtClean="0"/>
              <a:t>as needed</a:t>
            </a:r>
            <a:endParaRPr lang="en-US" dirty="0"/>
          </a:p>
          <a:p>
            <a:endParaRPr lang="en-US" dirty="0" smtClean="0"/>
          </a:p>
        </p:txBody>
      </p:sp>
      <p:graphicFrame>
        <p:nvGraphicFramePr>
          <p:cNvPr id="7" name="Object 6"/>
          <p:cNvGraphicFramePr>
            <a:graphicFrameLocks noChangeAspect="1"/>
          </p:cNvGraphicFramePr>
          <p:nvPr>
            <p:extLst>
              <p:ext uri="{D42A27DB-BD31-4B8C-83A1-F6EECF244321}">
                <p14:modId xmlns:p14="http://schemas.microsoft.com/office/powerpoint/2010/main" val="2809812191"/>
              </p:ext>
            </p:extLst>
          </p:nvPr>
        </p:nvGraphicFramePr>
        <p:xfrm>
          <a:off x="7093656" y="445492"/>
          <a:ext cx="4260144" cy="5394869"/>
        </p:xfrm>
        <a:graphic>
          <a:graphicData uri="http://schemas.openxmlformats.org/presentationml/2006/ole">
            <mc:AlternateContent xmlns:mc="http://schemas.openxmlformats.org/markup-compatibility/2006">
              <mc:Choice xmlns:v="urn:schemas-microsoft-com:vml" Requires="v">
                <p:oleObj spid="_x0000_s4116" name="Document" r:id="rId4" imgW="6649772" imgH="8802354" progId="Word.Document.8">
                  <p:embed/>
                </p:oleObj>
              </mc:Choice>
              <mc:Fallback>
                <p:oleObj name="Document" r:id="rId4" imgW="6649772" imgH="8802354" progId="Word.Document.8">
                  <p:embed/>
                  <p:pic>
                    <p:nvPicPr>
                      <p:cNvPr id="0" name=""/>
                      <p:cNvPicPr/>
                      <p:nvPr/>
                    </p:nvPicPr>
                    <p:blipFill>
                      <a:blip r:embed="rId5"/>
                      <a:stretch>
                        <a:fillRect/>
                      </a:stretch>
                    </p:blipFill>
                    <p:spPr>
                      <a:xfrm>
                        <a:off x="7093656" y="445492"/>
                        <a:ext cx="4260144" cy="5394869"/>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1811405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Activity #3</a:t>
            </a:r>
            <a:endParaRPr lang="en-US" dirty="0"/>
          </a:p>
        </p:txBody>
      </p:sp>
      <p:sp>
        <p:nvSpPr>
          <p:cNvPr id="6" name="Content Placeholder 5"/>
          <p:cNvSpPr>
            <a:spLocks noGrp="1"/>
          </p:cNvSpPr>
          <p:nvPr>
            <p:ph idx="1"/>
          </p:nvPr>
        </p:nvSpPr>
        <p:spPr>
          <a:xfrm>
            <a:off x="838200" y="1825625"/>
            <a:ext cx="10444566" cy="4351338"/>
          </a:xfrm>
        </p:spPr>
        <p:txBody>
          <a:bodyPr/>
          <a:lstStyle/>
          <a:p>
            <a:pPr marL="0" indent="0">
              <a:buNone/>
            </a:pPr>
            <a:r>
              <a:rPr lang="en-US" u="sng" dirty="0" smtClean="0"/>
              <a:t>Directions </a:t>
            </a:r>
            <a:r>
              <a:rPr lang="en-US" dirty="0" smtClean="0"/>
              <a:t>-</a:t>
            </a:r>
          </a:p>
          <a:p>
            <a:r>
              <a:rPr lang="en-US" dirty="0" smtClean="0">
                <a:solidFill>
                  <a:schemeClr val="accent1"/>
                </a:solidFill>
              </a:rPr>
              <a:t>Choose a partner in the same content area</a:t>
            </a:r>
          </a:p>
          <a:p>
            <a:r>
              <a:rPr lang="en-US" dirty="0" smtClean="0"/>
              <a:t>Select a lesson planning tool (semester, block, weekly, or daily plan)</a:t>
            </a:r>
          </a:p>
          <a:p>
            <a:r>
              <a:rPr lang="en-US" dirty="0" smtClean="0"/>
              <a:t>Insert some standards and “</a:t>
            </a:r>
            <a:r>
              <a:rPr lang="en-US" dirty="0" err="1" smtClean="0"/>
              <a:t>quickstorm</a:t>
            </a:r>
            <a:r>
              <a:rPr lang="en-US" dirty="0" smtClean="0"/>
              <a:t>” an IDEA for a lesson</a:t>
            </a:r>
          </a:p>
          <a:p>
            <a:r>
              <a:rPr lang="en-US" dirty="0" smtClean="0"/>
              <a:t>Finish the rest when you are back in your classroom!</a:t>
            </a:r>
          </a:p>
          <a:p>
            <a:r>
              <a:rPr lang="en-US" dirty="0" smtClean="0"/>
              <a:t>Time: 5 minutes</a:t>
            </a:r>
          </a:p>
          <a:p>
            <a:r>
              <a:rPr lang="en-US" dirty="0" smtClean="0"/>
              <a:t>Small Group/Whole Group</a:t>
            </a:r>
            <a:endParaRPr lang="en-US" dirty="0"/>
          </a:p>
        </p:txBody>
      </p:sp>
    </p:spTree>
    <p:extLst>
      <p:ext uri="{BB962C8B-B14F-4D97-AF65-F5344CB8AC3E}">
        <p14:creationId xmlns:p14="http://schemas.microsoft.com/office/powerpoint/2010/main" val="26735217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Career and Technical Student Organizations</a:t>
            </a:r>
            <a:endParaRPr lang="en-US" sz="4000" dirty="0"/>
          </a:p>
        </p:txBody>
      </p:sp>
      <p:sp>
        <p:nvSpPr>
          <p:cNvPr id="3" name="Content Placeholder 2"/>
          <p:cNvSpPr>
            <a:spLocks noGrp="1"/>
          </p:cNvSpPr>
          <p:nvPr>
            <p:ph idx="1"/>
          </p:nvPr>
        </p:nvSpPr>
        <p:spPr>
          <a:xfrm>
            <a:off x="838200" y="1825625"/>
            <a:ext cx="7647039" cy="4351338"/>
          </a:xfrm>
        </p:spPr>
        <p:txBody>
          <a:bodyPr/>
          <a:lstStyle/>
          <a:p>
            <a:r>
              <a:rPr lang="en-US" dirty="0" smtClean="0"/>
              <a:t>Key </a:t>
            </a:r>
            <a:r>
              <a:rPr lang="en-US" dirty="0"/>
              <a:t>components of a strong CTE program</a:t>
            </a:r>
          </a:p>
          <a:p>
            <a:r>
              <a:rPr lang="en-US" dirty="0" smtClean="0"/>
              <a:t>Ready-made teaching resources </a:t>
            </a:r>
          </a:p>
          <a:p>
            <a:r>
              <a:rPr lang="en-US" dirty="0" smtClean="0"/>
              <a:t>Instructional Strategies</a:t>
            </a:r>
          </a:p>
          <a:p>
            <a:r>
              <a:rPr lang="en-US" dirty="0" smtClean="0"/>
              <a:t>Visit the CTSO website and contact the state advisor to connect competitive events to standards in your content area</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4168" y="1825625"/>
            <a:ext cx="2387395" cy="2029286"/>
          </a:xfrm>
          <a:prstGeom prst="rect">
            <a:avLst/>
          </a:prstGeom>
        </p:spPr>
      </p:pic>
      <p:pic>
        <p:nvPicPr>
          <p:cNvPr id="5" name="Picture 4"/>
          <p:cNvPicPr>
            <a:picLocks noChangeAspect="1"/>
          </p:cNvPicPr>
          <p:nvPr/>
        </p:nvPicPr>
        <p:blipFill>
          <a:blip r:embed="rId4"/>
          <a:stretch>
            <a:fillRect/>
          </a:stretch>
        </p:blipFill>
        <p:spPr>
          <a:xfrm>
            <a:off x="391288" y="5029338"/>
            <a:ext cx="1200822" cy="718031"/>
          </a:xfrm>
          <a:prstGeom prst="rect">
            <a:avLst/>
          </a:prstGeom>
        </p:spPr>
      </p:pic>
      <p:pic>
        <p:nvPicPr>
          <p:cNvPr id="6" name="Picture 5"/>
          <p:cNvPicPr>
            <a:picLocks noChangeAspect="1"/>
          </p:cNvPicPr>
          <p:nvPr/>
        </p:nvPicPr>
        <p:blipFill>
          <a:blip r:embed="rId5"/>
          <a:stretch>
            <a:fillRect/>
          </a:stretch>
        </p:blipFill>
        <p:spPr>
          <a:xfrm>
            <a:off x="1855161" y="5260257"/>
            <a:ext cx="1267300" cy="271041"/>
          </a:xfrm>
          <a:prstGeom prst="rect">
            <a:avLst/>
          </a:prstGeom>
        </p:spPr>
      </p:pic>
      <p:pic>
        <p:nvPicPr>
          <p:cNvPr id="7" name="Picture 6"/>
          <p:cNvPicPr>
            <a:picLocks noChangeAspect="1"/>
          </p:cNvPicPr>
          <p:nvPr/>
        </p:nvPicPr>
        <p:blipFill>
          <a:blip r:embed="rId6"/>
          <a:stretch>
            <a:fillRect/>
          </a:stretch>
        </p:blipFill>
        <p:spPr>
          <a:xfrm>
            <a:off x="3385512" y="4915926"/>
            <a:ext cx="1074704" cy="831443"/>
          </a:xfrm>
          <a:prstGeom prst="rect">
            <a:avLst/>
          </a:prstGeom>
        </p:spPr>
      </p:pic>
      <p:pic>
        <p:nvPicPr>
          <p:cNvPr id="8" name="Picture 7"/>
          <p:cNvPicPr>
            <a:picLocks noChangeAspect="1"/>
          </p:cNvPicPr>
          <p:nvPr/>
        </p:nvPicPr>
        <p:blipFill>
          <a:blip r:embed="rId7"/>
          <a:stretch>
            <a:fillRect/>
          </a:stretch>
        </p:blipFill>
        <p:spPr>
          <a:xfrm>
            <a:off x="4780080" y="4999842"/>
            <a:ext cx="1172656" cy="701125"/>
          </a:xfrm>
          <a:prstGeom prst="rect">
            <a:avLst/>
          </a:prstGeom>
        </p:spPr>
      </p:pic>
      <p:pic>
        <p:nvPicPr>
          <p:cNvPr id="9" name="Picture 8"/>
          <p:cNvPicPr>
            <a:picLocks noChangeAspect="1"/>
          </p:cNvPicPr>
          <p:nvPr/>
        </p:nvPicPr>
        <p:blipFill>
          <a:blip r:embed="rId8"/>
          <a:stretch>
            <a:fillRect/>
          </a:stretch>
        </p:blipFill>
        <p:spPr>
          <a:xfrm>
            <a:off x="6399648" y="4915926"/>
            <a:ext cx="721809" cy="844488"/>
          </a:xfrm>
          <a:prstGeom prst="rect">
            <a:avLst/>
          </a:prstGeom>
        </p:spPr>
      </p:pic>
      <p:pic>
        <p:nvPicPr>
          <p:cNvPr id="10" name="Picture 9"/>
          <p:cNvPicPr>
            <a:picLocks noChangeAspect="1"/>
          </p:cNvPicPr>
          <p:nvPr/>
        </p:nvPicPr>
        <p:blipFill>
          <a:blip r:embed="rId9"/>
          <a:stretch>
            <a:fillRect/>
          </a:stretch>
        </p:blipFill>
        <p:spPr>
          <a:xfrm>
            <a:off x="7418571" y="5029338"/>
            <a:ext cx="1731002" cy="671629"/>
          </a:xfrm>
          <a:prstGeom prst="rect">
            <a:avLst/>
          </a:prstGeom>
        </p:spPr>
      </p:pic>
      <p:pic>
        <p:nvPicPr>
          <p:cNvPr id="11" name="Picture 10"/>
          <p:cNvPicPr>
            <a:picLocks noChangeAspect="1"/>
          </p:cNvPicPr>
          <p:nvPr/>
        </p:nvPicPr>
        <p:blipFill>
          <a:blip r:embed="rId10"/>
          <a:stretch>
            <a:fillRect/>
          </a:stretch>
        </p:blipFill>
        <p:spPr>
          <a:xfrm>
            <a:off x="9446687" y="4994529"/>
            <a:ext cx="1147945" cy="531456"/>
          </a:xfrm>
          <a:prstGeom prst="rect">
            <a:avLst/>
          </a:prstGeom>
        </p:spPr>
      </p:pic>
      <p:pic>
        <p:nvPicPr>
          <p:cNvPr id="12" name="Picture 11"/>
          <p:cNvPicPr>
            <a:picLocks noChangeAspect="1"/>
          </p:cNvPicPr>
          <p:nvPr/>
        </p:nvPicPr>
        <p:blipFill>
          <a:blip r:embed="rId11"/>
          <a:stretch>
            <a:fillRect/>
          </a:stretch>
        </p:blipFill>
        <p:spPr>
          <a:xfrm>
            <a:off x="11047869" y="4999842"/>
            <a:ext cx="932630" cy="559578"/>
          </a:xfrm>
          <a:prstGeom prst="rect">
            <a:avLst/>
          </a:prstGeom>
        </p:spPr>
      </p:pic>
    </p:spTree>
    <p:extLst>
      <p:ext uri="{BB962C8B-B14F-4D97-AF65-F5344CB8AC3E}">
        <p14:creationId xmlns:p14="http://schemas.microsoft.com/office/powerpoint/2010/main" val="1275131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866775" y="365919"/>
            <a:ext cx="8518922" cy="618910"/>
          </a:xfrm>
          <a:prstGeom prst="rect">
            <a:avLst/>
          </a:prstGeom>
          <a:solidFill>
            <a:schemeClr val="tx1"/>
          </a:solidFill>
          <a:ln>
            <a:noFill/>
          </a:ln>
          <a:effectLst>
            <a:outerShdw blurRad="50800" dist="101600" dir="2700000" algn="tl" rotWithShape="0">
              <a:srgbClr val="80808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4251" tIns="32125" rIns="64251" bIns="32125"/>
          <a:lstStyle/>
          <a:p>
            <a:pPr algn="ctr" fontAlgn="base">
              <a:spcBef>
                <a:spcPct val="0"/>
              </a:spcBef>
              <a:spcAft>
                <a:spcPct val="0"/>
              </a:spcAft>
              <a:defRPr/>
            </a:pPr>
            <a:endParaRPr lang="en-US" sz="2800">
              <a:solidFill>
                <a:srgbClr val="FFFFFF"/>
              </a:solidFill>
              <a:sym typeface="Gill Sans" charset="0"/>
            </a:endParaRPr>
          </a:p>
        </p:txBody>
      </p:sp>
      <p:sp>
        <p:nvSpPr>
          <p:cNvPr id="6" name="Rectangle 5"/>
          <p:cNvSpPr>
            <a:spLocks noChangeArrowheads="1"/>
          </p:cNvSpPr>
          <p:nvPr/>
        </p:nvSpPr>
        <p:spPr bwMode="auto">
          <a:xfrm>
            <a:off x="920353" y="355546"/>
            <a:ext cx="8411766" cy="557320"/>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51" tIns="32125" rIns="64251" bIns="32125">
            <a:spAutoFit/>
          </a:bodyPr>
          <a:lstStyle/>
          <a:p>
            <a:pPr algn="ctr" fontAlgn="base">
              <a:spcBef>
                <a:spcPct val="0"/>
              </a:spcBef>
              <a:spcAft>
                <a:spcPct val="0"/>
              </a:spcAft>
              <a:defRPr/>
            </a:pPr>
            <a:r>
              <a:rPr lang="en-US" sz="3200" b="1" dirty="0">
                <a:solidFill>
                  <a:schemeClr val="bg1"/>
                </a:solidFill>
                <a:sym typeface="Gill Sans" charset="0"/>
              </a:rPr>
              <a:t>Career </a:t>
            </a:r>
            <a:r>
              <a:rPr lang="en-US" sz="3200" b="1" dirty="0" smtClean="0">
                <a:solidFill>
                  <a:schemeClr val="bg1"/>
                </a:solidFill>
                <a:sym typeface="Gill Sans" charset="0"/>
              </a:rPr>
              <a:t>Pathway: Entrepreneurship</a:t>
            </a:r>
            <a:endParaRPr lang="en-US" sz="3200" dirty="0">
              <a:solidFill>
                <a:schemeClr val="bg1"/>
              </a:solidFill>
              <a:sym typeface="Gill Sans" charset="0"/>
            </a:endParaRPr>
          </a:p>
        </p:txBody>
      </p:sp>
      <p:pic>
        <p:nvPicPr>
          <p:cNvPr id="3" name="Content Placeholder 2" descr="Screen Clipping"/>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32387" y="1553497"/>
            <a:ext cx="8221336" cy="4514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p:cNvSpPr/>
          <p:nvPr/>
        </p:nvSpPr>
        <p:spPr>
          <a:xfrm>
            <a:off x="4489903" y="2646947"/>
            <a:ext cx="2807368" cy="2021306"/>
          </a:xfrm>
          <a:prstGeom prst="rect">
            <a:avLst/>
          </a:prstGeom>
          <a:solidFill>
            <a:srgbClr val="FFFF66">
              <a:alpha val="3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25816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Career Pathways</a:t>
            </a:r>
            <a:endParaRPr lang="en-US" dirty="0"/>
          </a:p>
        </p:txBody>
      </p:sp>
      <p:sp>
        <p:nvSpPr>
          <p:cNvPr id="6" name="Content Placeholder 5"/>
          <p:cNvSpPr>
            <a:spLocks noGrp="1"/>
          </p:cNvSpPr>
          <p:nvPr>
            <p:ph sz="half" idx="1"/>
          </p:nvPr>
        </p:nvSpPr>
        <p:spPr/>
        <p:txBody>
          <a:bodyPr>
            <a:normAutofit/>
          </a:bodyPr>
          <a:lstStyle/>
          <a:p>
            <a:r>
              <a:rPr lang="en-US" dirty="0" smtClean="0"/>
              <a:t>Find the pathway for your courses: </a:t>
            </a:r>
            <a:r>
              <a:rPr lang="en-US" u="sng" dirty="0" smtClean="0">
                <a:hlinkClick r:id="rId3"/>
              </a:rPr>
              <a:t>http</a:t>
            </a:r>
            <a:r>
              <a:rPr lang="en-US" u="sng" dirty="0">
                <a:hlinkClick r:id="rId3"/>
              </a:rPr>
              <a:t>://</a:t>
            </a:r>
            <a:r>
              <a:rPr lang="en-US" u="sng" dirty="0" smtClean="0">
                <a:hlinkClick r:id="rId3"/>
              </a:rPr>
              <a:t>www.doe.in.gov/cte</a:t>
            </a:r>
            <a:endParaRPr lang="en-US" u="sng" dirty="0" smtClean="0"/>
          </a:p>
          <a:p>
            <a:r>
              <a:rPr lang="en-US" dirty="0" smtClean="0"/>
              <a:t>Help each student have a pathway plan</a:t>
            </a:r>
          </a:p>
          <a:p>
            <a:r>
              <a:rPr lang="en-US" dirty="0" smtClean="0"/>
              <a:t>Foster understanding of how courses fit pathway </a:t>
            </a:r>
          </a:p>
          <a:p>
            <a:pPr marL="457200" lvl="1" indent="0">
              <a:buNone/>
            </a:pPr>
            <a:endParaRPr lang="en-US" dirty="0"/>
          </a:p>
          <a:p>
            <a:endParaRPr lang="en-US" dirty="0"/>
          </a:p>
        </p:txBody>
      </p:sp>
      <p:pic>
        <p:nvPicPr>
          <p:cNvPr id="3" name="Content Placeholder 2"/>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511110" y="1500160"/>
            <a:ext cx="6680890" cy="3272471"/>
          </a:xfrm>
        </p:spPr>
      </p:pic>
    </p:spTree>
    <p:extLst>
      <p:ext uri="{BB962C8B-B14F-4D97-AF65-F5344CB8AC3E}">
        <p14:creationId xmlns:p14="http://schemas.microsoft.com/office/powerpoint/2010/main" val="12965267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5823" y="396265"/>
            <a:ext cx="8730932" cy="1325563"/>
          </a:xfrm>
        </p:spPr>
        <p:txBody>
          <a:bodyPr/>
          <a:lstStyle/>
          <a:p>
            <a:pPr algn="ctr" fontAlgn="base">
              <a:spcAft>
                <a:spcPct val="0"/>
              </a:spcAft>
              <a:defRPr/>
            </a:pPr>
            <a:r>
              <a:rPr lang="en-US" b="1" dirty="0">
                <a:solidFill>
                  <a:schemeClr val="accent2"/>
                </a:solidFill>
                <a:sym typeface="Gill Sans" charset="0"/>
              </a:rPr>
              <a:t>Contact Information</a:t>
            </a:r>
            <a:endParaRPr lang="en-US" dirty="0">
              <a:solidFill>
                <a:schemeClr val="accent2"/>
              </a:solidFill>
              <a:sym typeface="Gill Sans" charset="0"/>
            </a:endParaRPr>
          </a:p>
        </p:txBody>
      </p:sp>
      <p:sp>
        <p:nvSpPr>
          <p:cNvPr id="10" name="Text Placeholder 9"/>
          <p:cNvSpPr>
            <a:spLocks noGrp="1"/>
          </p:cNvSpPr>
          <p:nvPr>
            <p:ph type="body" idx="1"/>
          </p:nvPr>
        </p:nvSpPr>
        <p:spPr>
          <a:xfrm>
            <a:off x="1865647" y="1935655"/>
            <a:ext cx="4411481" cy="823912"/>
          </a:xfrm>
        </p:spPr>
        <p:txBody>
          <a:bodyPr/>
          <a:lstStyle/>
          <a:p>
            <a:pPr algn="ctr"/>
            <a:r>
              <a:rPr lang="en-US" sz="2800" dirty="0"/>
              <a:t>Mary Rinehart</a:t>
            </a:r>
          </a:p>
        </p:txBody>
      </p:sp>
      <p:sp>
        <p:nvSpPr>
          <p:cNvPr id="11" name="Content Placeholder 10"/>
          <p:cNvSpPr>
            <a:spLocks noGrp="1"/>
          </p:cNvSpPr>
          <p:nvPr>
            <p:ph sz="half" idx="2"/>
          </p:nvPr>
        </p:nvSpPr>
        <p:spPr>
          <a:xfrm>
            <a:off x="1865647" y="2791630"/>
            <a:ext cx="4411481" cy="3684588"/>
          </a:xfrm>
        </p:spPr>
        <p:txBody>
          <a:bodyPr>
            <a:normAutofit/>
          </a:bodyPr>
          <a:lstStyle/>
          <a:p>
            <a:pPr marL="151714" indent="0">
              <a:buNone/>
            </a:pPr>
            <a:r>
              <a:rPr lang="en-US" dirty="0" smtClean="0"/>
              <a:t>Engineering and Technology Specialist</a:t>
            </a:r>
          </a:p>
          <a:p>
            <a:pPr marL="151714" indent="0">
              <a:buNone/>
            </a:pPr>
            <a:r>
              <a:rPr lang="en-US" dirty="0" smtClean="0"/>
              <a:t>317-232-0815</a:t>
            </a:r>
          </a:p>
          <a:p>
            <a:pPr marL="151714" indent="0">
              <a:buNone/>
            </a:pPr>
            <a:r>
              <a:rPr lang="en-US" dirty="0" smtClean="0">
                <a:hlinkClick r:id="rId3"/>
              </a:rPr>
              <a:t>mrinehart@doe.in.gov</a:t>
            </a:r>
            <a:endParaRPr lang="en-US" dirty="0" smtClean="0"/>
          </a:p>
          <a:p>
            <a:pPr marL="151714" indent="0">
              <a:buNone/>
            </a:pPr>
            <a:r>
              <a:rPr lang="en-US" dirty="0" smtClean="0"/>
              <a:t>@</a:t>
            </a:r>
            <a:r>
              <a:rPr lang="en-US" dirty="0" err="1" smtClean="0"/>
              <a:t>IndianaETE</a:t>
            </a:r>
            <a:endParaRPr lang="en-US" dirty="0" smtClean="0"/>
          </a:p>
          <a:p>
            <a:pPr marL="0" indent="0">
              <a:buNone/>
            </a:pPr>
            <a:endParaRPr lang="en-US" dirty="0"/>
          </a:p>
        </p:txBody>
      </p:sp>
      <p:sp>
        <p:nvSpPr>
          <p:cNvPr id="12" name="Text Placeholder 11"/>
          <p:cNvSpPr>
            <a:spLocks noGrp="1"/>
          </p:cNvSpPr>
          <p:nvPr>
            <p:ph type="body" sz="quarter" idx="3"/>
          </p:nvPr>
        </p:nvSpPr>
        <p:spPr>
          <a:xfrm>
            <a:off x="7227574" y="1933965"/>
            <a:ext cx="4495800" cy="823912"/>
          </a:xfrm>
        </p:spPr>
        <p:txBody>
          <a:bodyPr/>
          <a:lstStyle/>
          <a:p>
            <a:pPr algn="ctr"/>
            <a:r>
              <a:rPr lang="en-US" sz="2800" dirty="0" smtClean="0"/>
              <a:t>Sue Henry, BSN, RN</a:t>
            </a:r>
            <a:endParaRPr lang="en-US" sz="2800" dirty="0"/>
          </a:p>
        </p:txBody>
      </p:sp>
      <p:pic>
        <p:nvPicPr>
          <p:cNvPr id="5" name="Content Placeholder 4"/>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277128" y="2791630"/>
            <a:ext cx="1357086" cy="18094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95" y="2837321"/>
            <a:ext cx="1347452" cy="17966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r="21495" b="4666"/>
          <a:stretch/>
        </p:blipFill>
        <p:spPr>
          <a:xfrm>
            <a:off x="4724616" y="4754729"/>
            <a:ext cx="629256" cy="362130"/>
          </a:xfrm>
          <a:prstGeom prst="rect">
            <a:avLst/>
          </a:prstGeom>
        </p:spPr>
      </p:pic>
      <p:sp>
        <p:nvSpPr>
          <p:cNvPr id="6" name="TextBox 5"/>
          <p:cNvSpPr txBox="1"/>
          <p:nvPr/>
        </p:nvSpPr>
        <p:spPr>
          <a:xfrm>
            <a:off x="7881256" y="2757877"/>
            <a:ext cx="3842117" cy="2246769"/>
          </a:xfrm>
          <a:prstGeom prst="rect">
            <a:avLst/>
          </a:prstGeom>
          <a:noFill/>
        </p:spPr>
        <p:txBody>
          <a:bodyPr wrap="square" rtlCol="0">
            <a:spAutoFit/>
          </a:bodyPr>
          <a:lstStyle/>
          <a:p>
            <a:r>
              <a:rPr lang="en-US" sz="2800" dirty="0" smtClean="0"/>
              <a:t>Health Science/Health &amp; Wellness/PE Specialist</a:t>
            </a:r>
          </a:p>
          <a:p>
            <a:r>
              <a:rPr lang="en-US" sz="2800" dirty="0" smtClean="0"/>
              <a:t>317-234-0217</a:t>
            </a:r>
          </a:p>
          <a:p>
            <a:r>
              <a:rPr lang="en-US" sz="2800" dirty="0" smtClean="0">
                <a:hlinkClick r:id="rId7"/>
              </a:rPr>
              <a:t>suhenry@doe.in.gov</a:t>
            </a:r>
            <a:r>
              <a:rPr lang="en-US" sz="2800" dirty="0" smtClean="0"/>
              <a:t> </a:t>
            </a:r>
            <a:endParaRPr lang="en-US" sz="2800" dirty="0"/>
          </a:p>
        </p:txBody>
      </p:sp>
    </p:spTree>
    <p:extLst>
      <p:ext uri="{BB962C8B-B14F-4D97-AF65-F5344CB8AC3E}">
        <p14:creationId xmlns:p14="http://schemas.microsoft.com/office/powerpoint/2010/main" val="13883980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Share!</a:t>
            </a:r>
            <a:endParaRPr lang="en-US" dirty="0"/>
          </a:p>
        </p:txBody>
      </p:sp>
      <p:pic>
        <p:nvPicPr>
          <p:cNvPr id="9" name="Picture 8"/>
          <p:cNvPicPr>
            <a:picLocks noChangeAspect="1"/>
          </p:cNvPicPr>
          <p:nvPr/>
        </p:nvPicPr>
        <p:blipFill>
          <a:blip r:embed="rId3"/>
          <a:stretch>
            <a:fillRect/>
          </a:stretch>
        </p:blipFill>
        <p:spPr>
          <a:xfrm>
            <a:off x="7401847" y="2022986"/>
            <a:ext cx="3570953" cy="3570953"/>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073" y="2022985"/>
            <a:ext cx="4485353" cy="3491259"/>
          </a:xfrm>
          <a:prstGeom prst="rect">
            <a:avLst/>
          </a:prstGeom>
        </p:spPr>
      </p:pic>
    </p:spTree>
    <p:extLst>
      <p:ext uri="{BB962C8B-B14F-4D97-AF65-F5344CB8AC3E}">
        <p14:creationId xmlns:p14="http://schemas.microsoft.com/office/powerpoint/2010/main" val="2367181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Objectives</a:t>
            </a:r>
            <a:endParaRPr lang="en-US" dirty="0"/>
          </a:p>
        </p:txBody>
      </p:sp>
      <p:sp>
        <p:nvSpPr>
          <p:cNvPr id="3" name="Content Placeholder 2"/>
          <p:cNvSpPr>
            <a:spLocks noGrp="1"/>
          </p:cNvSpPr>
          <p:nvPr>
            <p:ph idx="1"/>
          </p:nvPr>
        </p:nvSpPr>
        <p:spPr/>
        <p:txBody>
          <a:bodyPr/>
          <a:lstStyle/>
          <a:p>
            <a:pPr marL="0" indent="0">
              <a:buNone/>
            </a:pPr>
            <a:r>
              <a:rPr lang="en-US" dirty="0" smtClean="0"/>
              <a:t>Participants will be able to…</a:t>
            </a:r>
          </a:p>
          <a:p>
            <a:pPr lvl="1">
              <a:spcBef>
                <a:spcPts val="1200"/>
              </a:spcBef>
              <a:buFont typeface="Arial" panose="020B0604020202020204" pitchFamily="34" charset="0"/>
              <a:buChar char="•"/>
            </a:pPr>
            <a:r>
              <a:rPr lang="en-US" dirty="0" smtClean="0"/>
              <a:t>Define a standard.</a:t>
            </a:r>
          </a:p>
          <a:p>
            <a:pPr lvl="1">
              <a:spcBef>
                <a:spcPts val="1200"/>
              </a:spcBef>
            </a:pPr>
            <a:r>
              <a:rPr lang="en-US" dirty="0" smtClean="0"/>
              <a:t>Download standards for courses taught from the IDOE webpage.</a:t>
            </a:r>
          </a:p>
          <a:p>
            <a:pPr lvl="1">
              <a:spcBef>
                <a:spcPts val="1200"/>
              </a:spcBef>
            </a:pPr>
            <a:r>
              <a:rPr lang="en-US" dirty="0" smtClean="0"/>
              <a:t>Connect standards to course </a:t>
            </a:r>
            <a:r>
              <a:rPr lang="en-US" dirty="0" smtClean="0"/>
              <a:t>objectives </a:t>
            </a:r>
            <a:r>
              <a:rPr lang="en-US" dirty="0" smtClean="0"/>
              <a:t>and activities. </a:t>
            </a:r>
          </a:p>
          <a:p>
            <a:pPr lvl="1">
              <a:spcBef>
                <a:spcPts val="1200"/>
              </a:spcBef>
            </a:pPr>
            <a:r>
              <a:rPr lang="en-US" dirty="0" smtClean="0"/>
              <a:t>Describe types of planning guides including pacing guides, semester plans, unit/block plans, weekly plans, and daily plans.</a:t>
            </a:r>
          </a:p>
          <a:p>
            <a:pPr marL="914400" lvl="1" indent="-457200">
              <a:buFont typeface="+mj-lt"/>
              <a:buAutoNum type="arabicPeriod"/>
            </a:pPr>
            <a:endParaRPr lang="en-US" dirty="0"/>
          </a:p>
        </p:txBody>
      </p:sp>
    </p:spTree>
    <p:extLst>
      <p:ext uri="{BB962C8B-B14F-4D97-AF65-F5344CB8AC3E}">
        <p14:creationId xmlns:p14="http://schemas.microsoft.com/office/powerpoint/2010/main" val="2384203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Outline</a:t>
            </a:r>
            <a:endParaRPr lang="en-US" dirty="0"/>
          </a:p>
        </p:txBody>
      </p:sp>
      <p:sp>
        <p:nvSpPr>
          <p:cNvPr id="3" name="Content Placeholder 2"/>
          <p:cNvSpPr>
            <a:spLocks noGrp="1"/>
          </p:cNvSpPr>
          <p:nvPr>
            <p:ph sz="half" idx="1"/>
          </p:nvPr>
        </p:nvSpPr>
        <p:spPr/>
        <p:txBody>
          <a:bodyPr/>
          <a:lstStyle/>
          <a:p>
            <a:r>
              <a:rPr lang="en-US" dirty="0" smtClean="0"/>
              <a:t>What is a Standard?</a:t>
            </a:r>
          </a:p>
          <a:p>
            <a:r>
              <a:rPr lang="en-US" dirty="0" smtClean="0"/>
              <a:t>Standards Location</a:t>
            </a:r>
          </a:p>
          <a:p>
            <a:r>
              <a:rPr lang="en-US" dirty="0" smtClean="0"/>
              <a:t>Building </a:t>
            </a:r>
            <a:r>
              <a:rPr lang="en-US" dirty="0"/>
              <a:t>a Lesson</a:t>
            </a:r>
          </a:p>
          <a:p>
            <a:pPr marL="0" indent="0">
              <a:buNone/>
            </a:pPr>
            <a:endParaRPr lang="en-US" dirty="0"/>
          </a:p>
        </p:txBody>
      </p:sp>
      <p:sp>
        <p:nvSpPr>
          <p:cNvPr id="4" name="Content Placeholder 3"/>
          <p:cNvSpPr>
            <a:spLocks noGrp="1"/>
          </p:cNvSpPr>
          <p:nvPr>
            <p:ph sz="half" idx="2"/>
          </p:nvPr>
        </p:nvSpPr>
        <p:spPr/>
        <p:txBody>
          <a:bodyPr/>
          <a:lstStyle/>
          <a:p>
            <a:r>
              <a:rPr lang="en-US" dirty="0" smtClean="0"/>
              <a:t>Planning Guides</a:t>
            </a:r>
          </a:p>
          <a:p>
            <a:r>
              <a:rPr lang="en-US" dirty="0" smtClean="0"/>
              <a:t>CTSOs</a:t>
            </a:r>
          </a:p>
          <a:p>
            <a:r>
              <a:rPr lang="en-US" dirty="0" smtClean="0"/>
              <a:t>Pathways</a:t>
            </a:r>
            <a:endParaRPr lang="en-US" dirty="0"/>
          </a:p>
          <a:p>
            <a:endParaRPr lang="en-US" dirty="0"/>
          </a:p>
        </p:txBody>
      </p:sp>
    </p:spTree>
    <p:extLst>
      <p:ext uri="{BB962C8B-B14F-4D97-AF65-F5344CB8AC3E}">
        <p14:creationId xmlns:p14="http://schemas.microsoft.com/office/powerpoint/2010/main" val="666716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Standard?</a:t>
            </a:r>
            <a:endParaRPr lang="en-US" dirty="0"/>
          </a:p>
        </p:txBody>
      </p:sp>
      <p:sp>
        <p:nvSpPr>
          <p:cNvPr id="3" name="Content Placeholder 2"/>
          <p:cNvSpPr>
            <a:spLocks noGrp="1"/>
          </p:cNvSpPr>
          <p:nvPr>
            <p:ph idx="1"/>
          </p:nvPr>
        </p:nvSpPr>
        <p:spPr>
          <a:xfrm>
            <a:off x="838200" y="1287742"/>
            <a:ext cx="10515600" cy="4776881"/>
          </a:xfrm>
        </p:spPr>
        <p:txBody>
          <a:bodyPr>
            <a:normAutofit/>
          </a:bodyPr>
          <a:lstStyle/>
          <a:p>
            <a:endParaRPr lang="en-US" dirty="0" smtClean="0"/>
          </a:p>
          <a:p>
            <a:pPr marL="0" indent="0">
              <a:buNone/>
            </a:pPr>
            <a:endParaRPr lang="en-US" dirty="0"/>
          </a:p>
          <a:p>
            <a:pPr marL="0" indent="0">
              <a:buNone/>
            </a:pPr>
            <a:r>
              <a:rPr lang="en-US" dirty="0" smtClean="0"/>
              <a:t>Educational Standards are….</a:t>
            </a:r>
          </a:p>
          <a:p>
            <a:pPr marL="0" indent="0">
              <a:buNone/>
            </a:pPr>
            <a:endParaRPr lang="en-US" dirty="0"/>
          </a:p>
          <a:p>
            <a:pPr marL="0" indent="0">
              <a:buNone/>
            </a:pPr>
            <a:r>
              <a:rPr lang="en-US" dirty="0" smtClean="0"/>
              <a:t>benchmark measures that define what students should </a:t>
            </a:r>
            <a:r>
              <a:rPr lang="en-US" b="1" dirty="0" smtClean="0"/>
              <a:t>know and be able to do at the end of the grade level or course.</a:t>
            </a:r>
            <a:endParaRPr lang="en-US" dirty="0" smtClean="0"/>
          </a:p>
          <a:p>
            <a:pPr marL="0" indent="0">
              <a:buNone/>
            </a:pPr>
            <a:endParaRPr lang="en-US" dirty="0" smtClean="0"/>
          </a:p>
        </p:txBody>
      </p:sp>
    </p:spTree>
    <p:extLst>
      <p:ext uri="{BB962C8B-B14F-4D97-AF65-F5344CB8AC3E}">
        <p14:creationId xmlns:p14="http://schemas.microsoft.com/office/powerpoint/2010/main" val="2753088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Standard?</a:t>
            </a:r>
            <a:endParaRPr lang="en-US" dirty="0"/>
          </a:p>
        </p:txBody>
      </p:sp>
      <p:sp>
        <p:nvSpPr>
          <p:cNvPr id="3" name="Content Placeholder 2"/>
          <p:cNvSpPr>
            <a:spLocks noGrp="1"/>
          </p:cNvSpPr>
          <p:nvPr>
            <p:ph idx="1"/>
          </p:nvPr>
        </p:nvSpPr>
        <p:spPr/>
        <p:txBody>
          <a:bodyPr/>
          <a:lstStyle/>
          <a:p>
            <a:r>
              <a:rPr lang="en-US" dirty="0"/>
              <a:t>Standards…</a:t>
            </a:r>
          </a:p>
          <a:p>
            <a:pPr lvl="1"/>
            <a:r>
              <a:rPr lang="en-US" dirty="0"/>
              <a:t>Should be used as the basis for curriculum and instructional </a:t>
            </a:r>
            <a:r>
              <a:rPr lang="en-US" dirty="0" smtClean="0"/>
              <a:t>development</a:t>
            </a:r>
            <a:endParaRPr lang="en-US" u="sng" dirty="0"/>
          </a:p>
          <a:p>
            <a:pPr lvl="1"/>
            <a:r>
              <a:rPr lang="en-US" dirty="0"/>
              <a:t>Are NOT a </a:t>
            </a:r>
            <a:r>
              <a:rPr lang="en-US" dirty="0" smtClean="0"/>
              <a:t>curriculum</a:t>
            </a:r>
          </a:p>
          <a:p>
            <a:pPr lvl="1"/>
            <a:r>
              <a:rPr lang="en-US" dirty="0" smtClean="0"/>
              <a:t>Used as a map to develop or choose a curriculum (local choice)</a:t>
            </a:r>
          </a:p>
          <a:p>
            <a:pPr lvl="2"/>
            <a:r>
              <a:rPr lang="en-US" sz="2400" dirty="0" smtClean="0"/>
              <a:t>Standards </a:t>
            </a:r>
            <a:r>
              <a:rPr lang="en-US" sz="2400" dirty="0"/>
              <a:t>are </a:t>
            </a:r>
            <a:r>
              <a:rPr lang="en-US" sz="2400" u="sng" dirty="0"/>
              <a:t>what</a:t>
            </a:r>
            <a:r>
              <a:rPr lang="en-US" sz="2400" dirty="0"/>
              <a:t> students need to know and be able to do, and curriculum is </a:t>
            </a:r>
            <a:r>
              <a:rPr lang="en-US" sz="2400" u="sng" dirty="0"/>
              <a:t>how</a:t>
            </a:r>
            <a:r>
              <a:rPr lang="en-US" sz="2400" dirty="0"/>
              <a:t> students will learn </a:t>
            </a:r>
            <a:r>
              <a:rPr lang="en-US" sz="2400" dirty="0" smtClean="0"/>
              <a:t>it</a:t>
            </a:r>
            <a:endParaRPr lang="en-US" sz="2400" dirty="0"/>
          </a:p>
        </p:txBody>
      </p:sp>
    </p:spTree>
    <p:extLst>
      <p:ext uri="{BB962C8B-B14F-4D97-AF65-F5344CB8AC3E}">
        <p14:creationId xmlns:p14="http://schemas.microsoft.com/office/powerpoint/2010/main" val="2109024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Activity #1</a:t>
            </a:r>
            <a:endParaRPr lang="en-US" dirty="0"/>
          </a:p>
        </p:txBody>
      </p:sp>
      <p:sp>
        <p:nvSpPr>
          <p:cNvPr id="6" name="Content Placeholder 5"/>
          <p:cNvSpPr>
            <a:spLocks noGrp="1"/>
          </p:cNvSpPr>
          <p:nvPr>
            <p:ph idx="1"/>
          </p:nvPr>
        </p:nvSpPr>
        <p:spPr/>
        <p:txBody>
          <a:bodyPr/>
          <a:lstStyle/>
          <a:p>
            <a:pPr marL="0" indent="0">
              <a:buNone/>
            </a:pPr>
            <a:r>
              <a:rPr lang="en-US" u="sng" dirty="0" smtClean="0"/>
              <a:t>Directions:</a:t>
            </a:r>
          </a:p>
          <a:p>
            <a:r>
              <a:rPr lang="en-US" dirty="0" smtClean="0"/>
              <a:t>Find the standards for one of the classes you teach</a:t>
            </a:r>
          </a:p>
          <a:p>
            <a:r>
              <a:rPr lang="en-US" dirty="0" smtClean="0"/>
              <a:t>Download and save</a:t>
            </a:r>
          </a:p>
          <a:p>
            <a:r>
              <a:rPr lang="en-US" i="1" dirty="0">
                <a:hlinkClick r:id="rId3"/>
              </a:rPr>
              <a:t>http://www.doe.in.gov/standards</a:t>
            </a:r>
            <a:r>
              <a:rPr lang="en-US" i="1" dirty="0"/>
              <a:t> </a:t>
            </a:r>
          </a:p>
          <a:p>
            <a:r>
              <a:rPr lang="en-US" dirty="0" smtClean="0"/>
              <a:t>Time: 3 minutes</a:t>
            </a:r>
          </a:p>
          <a:p>
            <a:r>
              <a:rPr lang="en-US" dirty="0" smtClean="0"/>
              <a:t>Individual Discovery</a:t>
            </a:r>
            <a:endParaRPr lang="en-US" dirty="0"/>
          </a:p>
        </p:txBody>
      </p:sp>
    </p:spTree>
    <p:extLst>
      <p:ext uri="{BB962C8B-B14F-4D97-AF65-F5344CB8AC3E}">
        <p14:creationId xmlns:p14="http://schemas.microsoft.com/office/powerpoint/2010/main" val="2245200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What are Standards? | IDOE - Internet Explorer">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8323"/>
            <a:ext cx="12192000" cy="6809106"/>
          </a:xfrm>
          <a:prstGeom prst="rect">
            <a:avLst/>
          </a:prstGeom>
        </p:spPr>
      </p:pic>
    </p:spTree>
    <p:extLst>
      <p:ext uri="{BB962C8B-B14F-4D97-AF65-F5344CB8AC3E}">
        <p14:creationId xmlns:p14="http://schemas.microsoft.com/office/powerpoint/2010/main" val="31896297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356fc40a-2c05-4234-aca6-3aac47c4303b">NV2ZH7633T4V-918364394-37</_dlc_DocId>
    <Document_x0020_Type xmlns="356fc40a-2c05-4234-aca6-3aac47c4303b">Template</Document_x0020_Type>
    <_dlc_DocIdUrl xmlns="356fc40a-2c05-4234-aca6-3aac47c4303b">
      <Url>https://ingov.sharepoint.com/sites/DOEPortal/communication/_layouts/15/DocIdRedir.aspx?ID=NV2ZH7633T4V-918364394-37</Url>
      <Description>NV2ZH7633T4V-918364394-37</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Communication" ma:contentTypeID="0x010100CDF09AFB16DBA246AA1829C99C4EC51500BE04A5D6E7FA1447A0D86780DC66C8B3" ma:contentTypeVersion="9" ma:contentTypeDescription="" ma:contentTypeScope="" ma:versionID="1d16007a31e91456774be9ea387cd731">
  <xsd:schema xmlns:xsd="http://www.w3.org/2001/XMLSchema" xmlns:xs="http://www.w3.org/2001/XMLSchema" xmlns:p="http://schemas.microsoft.com/office/2006/metadata/properties" xmlns:ns2="356fc40a-2c05-4234-aca6-3aac47c4303b" targetNamespace="http://schemas.microsoft.com/office/2006/metadata/properties" ma:root="true" ma:fieldsID="db4fce2e6230a092cf4226b7470ccfea" ns2:_="">
    <xsd:import namespace="356fc40a-2c05-4234-aca6-3aac47c4303b"/>
    <xsd:element name="properties">
      <xsd:complexType>
        <xsd:sequence>
          <xsd:element name="documentManagement">
            <xsd:complexType>
              <xsd:all>
                <xsd:element ref="ns2:_dlc_DocId" minOccurs="0"/>
                <xsd:element ref="ns2:_dlc_DocIdUrl" minOccurs="0"/>
                <xsd:element ref="ns2:_dlc_DocIdPersistId" minOccurs="0"/>
                <xsd:element ref="ns2: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6fc40a-2c05-4234-aca6-3aac47c4303b"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Document_x0020_Type" ma:index="7" nillable="true" ma:displayName="Document Type" ma:format="Dropdown" ma:internalName="Document_x0020_Type" ma:readOnly="false">
      <xsd:simpleType>
        <xsd:restriction base="dms:Choice">
          <xsd:enumeration value="Template"/>
          <xsd:enumeration value="Logo"/>
          <xsd:enumeration value="Guidelin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2D15C8-7B9A-405B-8FDE-0B7B028F9D72}">
  <ds:schemaRefs>
    <ds:schemaRef ds:uri="http://schemas.microsoft.com/sharepoint/events"/>
  </ds:schemaRefs>
</ds:datastoreItem>
</file>

<file path=customXml/itemProps2.xml><?xml version="1.0" encoding="utf-8"?>
<ds:datastoreItem xmlns:ds="http://schemas.openxmlformats.org/officeDocument/2006/customXml" ds:itemID="{313B8FC6-3B43-4D45-902C-FF40D49988B3}">
  <ds:schemaRefs>
    <ds:schemaRef ds:uri="http://schemas.microsoft.com/sharepoint/v3/contenttype/forms"/>
  </ds:schemaRefs>
</ds:datastoreItem>
</file>

<file path=customXml/itemProps3.xml><?xml version="1.0" encoding="utf-8"?>
<ds:datastoreItem xmlns:ds="http://schemas.openxmlformats.org/officeDocument/2006/customXml" ds:itemID="{03DE20D8-33E4-49CA-B4C7-4F80237B38AC}">
  <ds:schemaRefs>
    <ds:schemaRef ds:uri="http://schemas.microsoft.com/office/2006/metadata/properties"/>
    <ds:schemaRef ds:uri="http://purl.org/dc/elements/1.1/"/>
    <ds:schemaRef ds:uri="http://purl.org/dc/dcmitype/"/>
    <ds:schemaRef ds:uri="http://schemas.openxmlformats.org/package/2006/metadata/core-properties"/>
    <ds:schemaRef ds:uri="http://schemas.microsoft.com/office/infopath/2007/PartnerControls"/>
    <ds:schemaRef ds:uri="http://schemas.microsoft.com/office/2006/documentManagement/types"/>
    <ds:schemaRef ds:uri="356fc40a-2c05-4234-aca6-3aac47c4303b"/>
    <ds:schemaRef ds:uri="http://www.w3.org/XML/1998/namespace"/>
    <ds:schemaRef ds:uri="http://purl.org/dc/terms/"/>
  </ds:schemaRefs>
</ds:datastoreItem>
</file>

<file path=customXml/itemProps4.xml><?xml version="1.0" encoding="utf-8"?>
<ds:datastoreItem xmlns:ds="http://schemas.openxmlformats.org/officeDocument/2006/customXml" ds:itemID="{BBF16BCD-8234-45AF-9238-4CA1C53BD9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6fc40a-2c05-4234-aca6-3aac47c430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403</TotalTime>
  <Words>934</Words>
  <Application>Microsoft Office PowerPoint</Application>
  <PresentationFormat>Widescreen</PresentationFormat>
  <Paragraphs>219</Paragraphs>
  <Slides>27</Slides>
  <Notes>25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3" baseType="lpstr">
      <vt:lpstr>Arial</vt:lpstr>
      <vt:lpstr>Arial Black</vt:lpstr>
      <vt:lpstr>Calibri</vt:lpstr>
      <vt:lpstr>Gill Sans</vt:lpstr>
      <vt:lpstr>Office Theme</vt:lpstr>
      <vt:lpstr>Document</vt:lpstr>
      <vt:lpstr>How to Use Standards in the Classroom</vt:lpstr>
      <vt:lpstr>Brain Drainer Directions</vt:lpstr>
      <vt:lpstr>Share!</vt:lpstr>
      <vt:lpstr>Session Objectives</vt:lpstr>
      <vt:lpstr>Session Outline</vt:lpstr>
      <vt:lpstr>What is a Standard?</vt:lpstr>
      <vt:lpstr>What is a Standard?</vt:lpstr>
      <vt:lpstr>Activity #1</vt:lpstr>
      <vt:lpstr>PowerPoint Presentation</vt:lpstr>
      <vt:lpstr>PowerPoint Presentation</vt:lpstr>
      <vt:lpstr>PowerPoint Presentation</vt:lpstr>
      <vt:lpstr>PowerPoint Presentation</vt:lpstr>
      <vt:lpstr>PowerPoint Presentation</vt:lpstr>
      <vt:lpstr>PowerPoint Presentation</vt:lpstr>
      <vt:lpstr>Building a Lesson </vt:lpstr>
      <vt:lpstr>PowerPoint Presentation</vt:lpstr>
      <vt:lpstr>Planning to Teach</vt:lpstr>
      <vt:lpstr>Pacing Guides</vt:lpstr>
      <vt:lpstr>Semester Plans</vt:lpstr>
      <vt:lpstr>Unit/Block Plans</vt:lpstr>
      <vt:lpstr>Weekly Plans</vt:lpstr>
      <vt:lpstr>Daily Lesson Plans</vt:lpstr>
      <vt:lpstr>Activity #3</vt:lpstr>
      <vt:lpstr>Career and Technical Student Organizations</vt:lpstr>
      <vt:lpstr>PowerPoint Presentation</vt:lpstr>
      <vt:lpstr>Career Pathways</vt:lpstr>
      <vt:lpstr>Contact Information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Bailey</dc:creator>
  <cp:lastModifiedBy>Rinehart, Mary</cp:lastModifiedBy>
  <cp:revision>33</cp:revision>
  <dcterms:created xsi:type="dcterms:W3CDTF">2017-01-23T18:11:18Z</dcterms:created>
  <dcterms:modified xsi:type="dcterms:W3CDTF">2017-08-30T19:04:13Z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31ca1202-4648-42f2-9688-137bdb37050b</vt:lpwstr>
  </property>
  <property fmtid="{D5CDD505-2E9C-101B-9397-08002B2CF9AE}" pid="3" name="ContentTypeId">
    <vt:lpwstr>0x010100CDF09AFB16DBA246AA1829C99C4EC51500BE04A5D6E7FA1447A0D86780DC66C8B3</vt:lpwstr>
  </property>
</Properties>
</file>