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1"/>
  </p:sldMasterIdLst>
  <p:notesMasterIdLst>
    <p:notesMasterId r:id="rId31"/>
  </p:notesMasterIdLst>
  <p:handoutMasterIdLst>
    <p:handoutMasterId r:id="rId32"/>
  </p:handoutMasterIdLst>
  <p:sldIdLst>
    <p:sldId id="388" r:id="rId2"/>
    <p:sldId id="389" r:id="rId3"/>
    <p:sldId id="398" r:id="rId4"/>
    <p:sldId id="370" r:id="rId5"/>
    <p:sldId id="371" r:id="rId6"/>
    <p:sldId id="372" r:id="rId7"/>
    <p:sldId id="376" r:id="rId8"/>
    <p:sldId id="377" r:id="rId9"/>
    <p:sldId id="378" r:id="rId10"/>
    <p:sldId id="379" r:id="rId11"/>
    <p:sldId id="394" r:id="rId12"/>
    <p:sldId id="409" r:id="rId13"/>
    <p:sldId id="380" r:id="rId14"/>
    <p:sldId id="381" r:id="rId15"/>
    <p:sldId id="383" r:id="rId16"/>
    <p:sldId id="408" r:id="rId17"/>
    <p:sldId id="401" r:id="rId18"/>
    <p:sldId id="393" r:id="rId19"/>
    <p:sldId id="397" r:id="rId20"/>
    <p:sldId id="395" r:id="rId21"/>
    <p:sldId id="391" r:id="rId22"/>
    <p:sldId id="385" r:id="rId23"/>
    <p:sldId id="384" r:id="rId24"/>
    <p:sldId id="399" r:id="rId25"/>
    <p:sldId id="386" r:id="rId26"/>
    <p:sldId id="400" r:id="rId27"/>
    <p:sldId id="405" r:id="rId28"/>
    <p:sldId id="404" r:id="rId29"/>
    <p:sldId id="407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0B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2416" autoAdjust="0"/>
  </p:normalViewPr>
  <p:slideViewPr>
    <p:cSldViewPr snapToGrid="0" snapToObjects="1">
      <p:cViewPr varScale="1">
        <p:scale>
          <a:sx n="60" d="100"/>
          <a:sy n="60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Total Number of Opioids </a:t>
            </a:r>
            <a:r>
              <a:rPr lang="en-US" dirty="0" smtClean="0"/>
              <a:t>Prescribed in the United States</a:t>
            </a:r>
            <a:endParaRPr lang="en-US" dirty="0"/>
          </a:p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1991-2013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12874799999999"/>
          <c:y val="0.168608919"/>
          <c:w val="0.88482403799999998"/>
          <c:h val="0.78402465600000004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4450" dist="50800" dir="5400000" sx="96000" rotWithShape="0">
                <a:srgbClr val="000000">
                  <a:alpha val="34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/>
              <c:spPr>
                <a:noFill/>
                <a:ln>
                  <a:noFill/>
                </a:ln>
                <a:effectLst>
                  <a:glow rad="139700">
                    <a:srgbClr val="FFFF00">
                      <a:alpha val="40000"/>
                    </a:srgb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spPr>
                <a:noFill/>
                <a:ln>
                  <a:noFill/>
                </a:ln>
                <a:effectLst>
                  <a:glow rad="139700">
                    <a:srgbClr val="FFFF00">
                      <a:alpha val="40000"/>
                    </a:srgb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/>
              <c:spPr>
                <a:noFill/>
                <a:ln>
                  <a:noFill/>
                </a:ln>
                <a:effectLst>
                  <a:glow rad="139700">
                    <a:srgbClr val="FFFF00">
                      <a:alpha val="40000"/>
                    </a:srgb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glow rad="139700">
                  <a:srgbClr val="FFFF00">
                    <a:alpha val="40000"/>
                  </a:srgbClr>
                </a:glow>
              </a:effectLst>
            </c:spPr>
            <c:txPr>
              <a:bodyPr rot="0" spcFirstLastPara="1" vertOverflow="ellipsis" vert="horz" wrap="square" lIns="38100" tIns="0" rIns="38100" bIns="19050" anchor="b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76</c:v>
                </c:pt>
                <c:pt idx="1">
                  <c:v>79</c:v>
                </c:pt>
                <c:pt idx="2">
                  <c:v>82</c:v>
                </c:pt>
                <c:pt idx="3">
                  <c:v>85</c:v>
                </c:pt>
                <c:pt idx="4">
                  <c:v>87</c:v>
                </c:pt>
                <c:pt idx="5">
                  <c:v>94</c:v>
                </c:pt>
                <c:pt idx="6">
                  <c:v>97</c:v>
                </c:pt>
                <c:pt idx="7">
                  <c:v>105</c:v>
                </c:pt>
                <c:pt idx="8">
                  <c:v>116</c:v>
                </c:pt>
                <c:pt idx="9">
                  <c:v>126</c:v>
                </c:pt>
                <c:pt idx="10">
                  <c:v>138</c:v>
                </c:pt>
                <c:pt idx="11">
                  <c:v>142</c:v>
                </c:pt>
                <c:pt idx="12">
                  <c:v>149</c:v>
                </c:pt>
                <c:pt idx="13">
                  <c:v>155</c:v>
                </c:pt>
                <c:pt idx="14">
                  <c:v>163</c:v>
                </c:pt>
                <c:pt idx="15">
                  <c:v>174</c:v>
                </c:pt>
                <c:pt idx="16">
                  <c:v>184</c:v>
                </c:pt>
                <c:pt idx="17">
                  <c:v>196</c:v>
                </c:pt>
                <c:pt idx="18">
                  <c:v>202</c:v>
                </c:pt>
                <c:pt idx="19">
                  <c:v>210</c:v>
                </c:pt>
                <c:pt idx="20">
                  <c:v>219</c:v>
                </c:pt>
                <c:pt idx="21">
                  <c:v>217</c:v>
                </c:pt>
                <c:pt idx="22">
                  <c:v>207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47520"/>
        <c:axId val="75698176"/>
      </c:lineChart>
      <c:catAx>
        <c:axId val="8794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9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98176"/>
        <c:crosses val="autoZero"/>
        <c:auto val="1"/>
        <c:lblAlgn val="ctr"/>
        <c:lblOffset val="100"/>
        <c:noMultiLvlLbl val="0"/>
      </c:catAx>
      <c:valAx>
        <c:axId val="7569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4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56DE-4F3F-9B43-A92F-C380B6C7DB81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6CD2-57C4-C344-85D5-1309CF61F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36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AF8070-5FFB-4892-BF2B-2219A817B522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CFC14C-B34C-4C4C-9E94-BFC144119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4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Laysaver</a:t>
            </a:r>
            <a:r>
              <a:rPr lang="en-US" dirty="0" smtClean="0"/>
              <a:t>”—Chief Deputy AG Matt Light &amp; Dr. Joan</a:t>
            </a:r>
            <a:r>
              <a:rPr lang="en-US" baseline="0" dirty="0" smtClean="0"/>
              <a:t> </a:t>
            </a:r>
            <a:r>
              <a:rPr lang="en-US" baseline="0" smtClean="0"/>
              <a:t>Duwve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EAF7A-20D6-4F5B-8504-B6518231D4D6}" type="slidenum">
              <a:rPr lang="en-US" smtClean="0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41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JAMA April 28, 2015 ED Naloxone distribution study</a:t>
            </a:r>
            <a:r>
              <a:rPr lang="en-US" baseline="0" dirty="0" smtClean="0">
                <a:effectLst/>
              </a:rPr>
              <a:t> (v. referral, S-BIRT)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9B0AE-1E5A-4F29-B9A6-04D0EC032F2F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26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3B26-4882-418F-B86D-646C80832ACC}" type="slidenum">
              <a:rPr lang="en-US" smtClean="0"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255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Pros/Cons: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Ease</a:t>
            </a:r>
            <a:r>
              <a:rPr lang="en-US" baseline="0" dirty="0" smtClean="0"/>
              <a:t> of Use</a:t>
            </a:r>
          </a:p>
          <a:p>
            <a:r>
              <a:rPr lang="en-US" baseline="0" dirty="0" smtClean="0"/>
              <a:t>Safety</a:t>
            </a:r>
          </a:p>
          <a:p>
            <a:r>
              <a:rPr lang="en-US" baseline="0" dirty="0" smtClean="0"/>
              <a:t>Effectiveness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3B26-4882-418F-B86D-646C80832ACC}" type="slidenum">
              <a:rPr lang="en-US" smtClean="0"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255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23855-6247-4897-A179-5D250B80743C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20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81E6F-A7ED-4FCC-94F3-193EB5E789F3}" type="slidenum">
              <a:rPr lang="en-US" smtClean="0">
                <a:solidFill>
                  <a:prstClr val="black"/>
                </a:solidFill>
              </a:rPr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84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Sen. Jim Merritt</a:t>
            </a:r>
          </a:p>
          <a:p>
            <a:r>
              <a:rPr lang="en-US" dirty="0" smtClean="0"/>
              <a:t>Finblooms and FYSB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3B26-4882-418F-B86D-646C80832ACC}" type="slidenum">
              <a:rPr lang="en-US" smtClean="0"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255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3B26-4882-418F-B86D-646C80832ACC}" type="slidenum">
              <a:rPr lang="en-US" smtClean="0"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255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 1:</a:t>
            </a:r>
            <a:r>
              <a:rPr lang="en-US" baseline="0" dirty="0" smtClean="0"/>
              <a:t>  Prescriber provides direct prescription; filled by pharmacy</a:t>
            </a:r>
          </a:p>
          <a:p>
            <a:r>
              <a:rPr lang="en-US" baseline="0" dirty="0" smtClean="0"/>
              <a:t>Path 2:  Prescriber writes standing order to entity; pharmacy fills order to entity; entity distributes</a:t>
            </a:r>
          </a:p>
          <a:p>
            <a:r>
              <a:rPr lang="en-US" baseline="0" dirty="0" smtClean="0"/>
              <a:t>Path 3:  Pharmacy registers as entity; Prescriber writes standing order to Pharmacy Entity; Pharmacy distributes “behind the counter”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5DFC-25BC-4B84-8711-3887053231DC}" type="slidenum">
              <a:rPr lang="en-US" smtClean="0"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9595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3B26-4882-418F-B86D-646C80832ACC}" type="slidenum">
              <a:rPr lang="en-US" smtClean="0"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255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Civil Immunity is more about PERCEIVED barrier…no known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3B26-4882-418F-B86D-646C80832ACC}" type="slidenum">
              <a:rPr lang="en-US" smtClean="0"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25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Liability</a:t>
            </a:r>
            <a:r>
              <a:rPr lang="en-US" baseline="0" dirty="0" smtClean="0"/>
              <a:t> for prescribers, dispensers, and those that administer naloxone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AG’s Advisory Opinion promotes widespread distribution of naloxone—Top Law Enforcement </a:t>
            </a:r>
            <a:r>
              <a:rPr lang="en-US" baseline="0" dirty="0" smtClean="0"/>
              <a:t>Official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9931-B787-4EAB-88DE-0157987D3696}" type="slidenum">
              <a:rPr lang="en-US" smtClean="0">
                <a:solidFill>
                  <a:prstClr val="black"/>
                </a:solidFill>
              </a:rPr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85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3B26-4882-418F-B86D-646C80832ACC}" type="slidenum">
              <a:rPr lang="en-US" smtClean="0"/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255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3B26-4882-418F-B86D-646C80832ACC}" type="slidenum">
              <a:rPr lang="en-US" smtClean="0"/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255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ODL</a:t>
            </a:r>
          </a:p>
          <a:p>
            <a:endParaRPr lang="en-US" dirty="0" smtClean="0"/>
          </a:p>
          <a:p>
            <a:r>
              <a:rPr lang="en-US" dirty="0" smtClean="0"/>
              <a:t>Entity registration</a:t>
            </a:r>
            <a:r>
              <a:rPr lang="en-US" baseline="0" dirty="0" smtClean="0"/>
              <a:t> very easy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72F0-D189-45FA-8323-2494BEC8BB50}" type="slidenum">
              <a:rPr lang="en-US" smtClean="0"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6030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2238-9A7A-4BAD-B956-0C3FC9D43D28}" type="slidenum">
              <a:rPr lang="en-US" smtClean="0"/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774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D2238-9A7A-4BAD-B956-0C3FC9D43D28}" type="slidenum">
              <a:rPr lang="en-US" smtClean="0"/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774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5DFC-25BC-4B84-8711-3887053231DC}" type="slidenum">
              <a:rPr lang="en-US" smtClean="0"/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9595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5DFC-25BC-4B84-8711-3887053231DC}" type="slidenum">
              <a:rPr lang="en-US" smtClean="0"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9595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5DFC-25BC-4B84-8711-3887053231DC}" type="slidenum">
              <a:rPr lang="en-US" smtClean="0"/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9595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5DFC-25BC-4B84-8711-3887053231DC}" type="slidenum">
              <a:rPr lang="en-US" smtClean="0"/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9595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9931-B787-4EAB-88DE-0157987D3696}" type="slidenum">
              <a:rPr lang="en-US" smtClean="0">
                <a:solidFill>
                  <a:prstClr val="black"/>
                </a:solidFill>
              </a:rPr>
              <a:t>29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8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isn’t just background for this group; this is about STIGMA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9931-B787-4EAB-88DE-0157987D3696}" type="slidenum">
              <a:rPr lang="en-US" smtClean="0">
                <a:solidFill>
                  <a:prstClr val="black"/>
                </a:solidFill>
              </a:rPr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8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999 drug overdose deaths in Indiana in 2012</a:t>
            </a:r>
          </a:p>
          <a:p>
            <a:pPr lvl="1"/>
            <a:r>
              <a:rPr lang="en-US" sz="3200" dirty="0" smtClean="0"/>
              <a:t>40.6% of those deaths were of Hoosiers 45 or older</a:t>
            </a:r>
          </a:p>
          <a:p>
            <a:pPr lvl="1"/>
            <a:r>
              <a:rPr lang="en-US" sz="3200" dirty="0" smtClean="0"/>
              <a:t>Ages 45 to 54:  		252</a:t>
            </a:r>
          </a:p>
          <a:p>
            <a:pPr lvl="1"/>
            <a:r>
              <a:rPr lang="en-US" sz="3200" dirty="0" smtClean="0"/>
              <a:t>Ages 55 and up:		153</a:t>
            </a:r>
          </a:p>
          <a:p>
            <a:endParaRPr lang="en-US" dirty="0" smtClean="0"/>
          </a:p>
          <a:p>
            <a:r>
              <a:rPr lang="en-US" dirty="0" smtClean="0"/>
              <a:t>It’s not</a:t>
            </a:r>
            <a:r>
              <a:rPr lang="en-US" baseline="0" dirty="0" smtClean="0"/>
              <a:t> just teenagers.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721E-BCDA-4257-A82F-58990EC36EC8}" type="slidenum">
              <a:rPr lang="en-US" smtClean="0">
                <a:solidFill>
                  <a:prstClr val="black"/>
                </a:solidFill>
              </a:rPr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9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2AAED-D06E-45DA-A087-15C650497336}" type="slidenum">
              <a:rPr lang="en-US" smtClean="0">
                <a:solidFill>
                  <a:prstClr val="black"/>
                </a:solidFill>
              </a:rPr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8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FF7D9-EF2E-4963-AA74-F5BFB2B0D79D}" type="slidenum">
              <a:rPr lang="en-US" smtClean="0">
                <a:solidFill>
                  <a:prstClr val="black"/>
                </a:solidFill>
              </a:rPr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6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7066" indent="-291179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4717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604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6491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98C833-8459-46D9-A29B-2048D7B7B47C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t>7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7066" indent="-291179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4717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604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6491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62DBFC-0D1E-41B4-9A9B-2B5248714F51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t>8</a:t>
            </a:fld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14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AF7-DDEF-477C-BE1C-3F5C4AD53C13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dup0" fmla="*/ 0 w 9144000"/>
                <a:gd name="connsiteY0dup0" fmla="*/ 1270659 h 1330035"/>
                <a:gd name="connsiteX1dup0" fmla="*/ 1674420 w 9144000"/>
                <a:gd name="connsiteY1dup0" fmla="*/ 1318160 h 1330035"/>
                <a:gd name="connsiteX2dup0" fmla="*/ 4120737 w 9144000"/>
                <a:gd name="connsiteY2dup0" fmla="*/ 1199407 h 1330035"/>
                <a:gd name="connsiteX3dup0" fmla="*/ 7172696 w 9144000"/>
                <a:gd name="connsiteY3dup0" fmla="*/ 760020 h 1330035"/>
                <a:gd name="connsiteX4dup0" fmla="*/ 9144000 w 9144000"/>
                <a:gd name="connsiteY4dup0" fmla="*/ 0 h 1330035"/>
                <a:gd name="connsiteX0dup0dup1" fmla="*/ 0 w 9144000"/>
                <a:gd name="connsiteY0dup0dup1" fmla="*/ 1270659 h 1330035"/>
                <a:gd name="connsiteX1dup0dup1" fmla="*/ 1674420 w 9144000"/>
                <a:gd name="connsiteY1dup0dup1" fmla="*/ 1318160 h 1330035"/>
                <a:gd name="connsiteX2dup0dup1" fmla="*/ 4120737 w 9144000"/>
                <a:gd name="connsiteY2dup0dup1" fmla="*/ 1199407 h 1330035"/>
                <a:gd name="connsiteX3dup0dup1" fmla="*/ 7172696 w 9144000"/>
                <a:gd name="connsiteY3dup0dup1" fmla="*/ 760020 h 1330035"/>
                <a:gd name="connsiteX4dup0dup1" fmla="*/ 9144000 w 9144000"/>
                <a:gd name="connsiteY4dup0dup1" fmla="*/ 0 h 1330035"/>
                <a:gd name="connsiteX0dup0dup1dup2" fmla="*/ 0 w 9144000"/>
                <a:gd name="connsiteY0dup0dup1dup2" fmla="*/ 1270659 h 1330035"/>
                <a:gd name="connsiteX1dup0dup1dup2" fmla="*/ 1674420 w 9144000"/>
                <a:gd name="connsiteY1dup0dup1dup2" fmla="*/ 1318160 h 1330035"/>
                <a:gd name="connsiteX2dup0dup1dup2" fmla="*/ 4120737 w 9144000"/>
                <a:gd name="connsiteY2dup0dup1dup2" fmla="*/ 1199407 h 1330035"/>
                <a:gd name="connsiteX3dup0dup1dup2" fmla="*/ 7172696 w 9144000"/>
                <a:gd name="connsiteY3dup0dup1dup2" fmla="*/ 760020 h 1330035"/>
                <a:gd name="connsiteX4dup0dup1dup2" fmla="*/ 9144000 w 9144000"/>
                <a:gd name="connsiteY4dup0dup1dup2" fmla="*/ 0 h 1330035"/>
                <a:gd name="connsiteX0dup0dup1dup2dup3" fmla="*/ 0 w 9144000"/>
                <a:gd name="connsiteY0dup0dup1dup2dup3" fmla="*/ 1116279 h 1175655"/>
                <a:gd name="connsiteX1dup0dup1dup2dup3" fmla="*/ 1674420 w 9144000"/>
                <a:gd name="connsiteY1dup0dup1dup2dup3" fmla="*/ 1163780 h 1175655"/>
                <a:gd name="connsiteX2dup0dup1dup2dup3" fmla="*/ 4120737 w 9144000"/>
                <a:gd name="connsiteY2dup0dup1dup2dup3" fmla="*/ 1045027 h 1175655"/>
                <a:gd name="connsiteX3dup0dup1dup2dup3" fmla="*/ 7172696 w 9144000"/>
                <a:gd name="connsiteY3dup0dup1dup2dup3" fmla="*/ 605640 h 1175655"/>
                <a:gd name="connsiteX4dup0dup1dup2dup3" fmla="*/ 9144000 w 9144000"/>
                <a:gd name="connsiteY4dup0dup1dup2dup3" fmla="*/ 0 h 1175655"/>
              </a:gdLst>
              <a:ahLst/>
              <a:cxnLst>
                <a:cxn ang="0">
                  <a:pos x="connsiteX0dup0dup1dup2dup3" y="connsiteY0dup0dup1dup2dup3"/>
                </a:cxn>
                <a:cxn ang="0">
                  <a:pos x="connsiteX1dup0dup1dup2dup3" y="connsiteY1dup0dup1dup2dup3"/>
                </a:cxn>
                <a:cxn ang="0">
                  <a:pos x="connsiteX2dup0dup1dup2dup3" y="connsiteY2dup0dup1dup2dup3"/>
                </a:cxn>
                <a:cxn ang="0">
                  <a:pos x="connsiteX3dup0dup1dup2dup3" y="connsiteY3dup0dup1dup2dup3"/>
                </a:cxn>
                <a:cxn ang="0">
                  <a:pos x="connsiteX4dup0dup1dup2dup3" y="connsiteY4dup0dup1dup2dup3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261499"/>
                <a:gd name="connsiteY0dup0" fmla="*/ 105098 h 1388236"/>
                <a:gd name="connsiteX1dup0" fmla="*/ 56357 w 1261499"/>
                <a:gd name="connsiteY1dup0" fmla="*/ 0 h 1388236"/>
                <a:gd name="connsiteX2dup0" fmla="*/ 865241 w 1261499"/>
                <a:gd name="connsiteY2dup0" fmla="*/ 0 h 1388236"/>
                <a:gd name="connsiteX3dup0" fmla="*/ 1261499 w 1261499"/>
                <a:gd name="connsiteY3dup0" fmla="*/ 694118 h 1388236"/>
                <a:gd name="connsiteX4dup0" fmla="*/ 865241 w 1261499"/>
                <a:gd name="connsiteY4dup0" fmla="*/ 1388236 h 1388236"/>
                <a:gd name="connsiteX5dup0" fmla="*/ 56357 w 1261499"/>
                <a:gd name="connsiteY5dup0" fmla="*/ 1388236 h 1388236"/>
                <a:gd name="connsiteX6dup0" fmla="*/ 0 w 1261499"/>
                <a:gd name="connsiteY6dup0" fmla="*/ 105098 h 1388236"/>
                <a:gd name="connsiteX0dup0dup1" fmla="*/ 0 w 1261499"/>
                <a:gd name="connsiteY0dup0dup1" fmla="*/ 105098 h 1388236"/>
                <a:gd name="connsiteX1dup0dup1" fmla="*/ 56357 w 1261499"/>
                <a:gd name="connsiteY1dup0dup1" fmla="*/ 0 h 1388236"/>
                <a:gd name="connsiteX2dup0dup1" fmla="*/ 865241 w 1261499"/>
                <a:gd name="connsiteY2dup0dup1" fmla="*/ 0 h 1388236"/>
                <a:gd name="connsiteX3dup0dup1" fmla="*/ 1261499 w 1261499"/>
                <a:gd name="connsiteY3dup0dup1" fmla="*/ 694118 h 1388236"/>
                <a:gd name="connsiteX4dup0dup1" fmla="*/ 865241 w 1261499"/>
                <a:gd name="connsiteY4dup0dup1" fmla="*/ 1388236 h 1388236"/>
                <a:gd name="connsiteX5dup0dup1" fmla="*/ 744578 w 1261499"/>
                <a:gd name="connsiteY5dup0dup1" fmla="*/ 1387893 h 1388236"/>
                <a:gd name="connsiteX6dup0dup1" fmla="*/ 0 w 1261499"/>
                <a:gd name="connsiteY6dup0dup1" fmla="*/ 105098 h 1388236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601400"/>
                <a:gd name="connsiteY0dup0" fmla="*/ 694118 h 1388236"/>
                <a:gd name="connsiteX1dup0" fmla="*/ 396258 w 1601400"/>
                <a:gd name="connsiteY1dup0" fmla="*/ 0 h 1388236"/>
                <a:gd name="connsiteX2dup0" fmla="*/ 474029 w 1601400"/>
                <a:gd name="connsiteY2dup0" fmla="*/ 4016 h 1388236"/>
                <a:gd name="connsiteX3dup0" fmla="*/ 1601400 w 1601400"/>
                <a:gd name="connsiteY3dup0" fmla="*/ 694118 h 1388236"/>
                <a:gd name="connsiteX4dup0" fmla="*/ 1205142 w 1601400"/>
                <a:gd name="connsiteY4dup0" fmla="*/ 1388236 h 1388236"/>
                <a:gd name="connsiteX5dup0" fmla="*/ 396258 w 1601400"/>
                <a:gd name="connsiteY5dup0" fmla="*/ 1388236 h 1388236"/>
                <a:gd name="connsiteX6dup0" fmla="*/ 0 w 1601400"/>
                <a:gd name="connsiteY6dup0" fmla="*/ 694118 h 1388236"/>
                <a:gd name="connsiteX0dup0dup1" fmla="*/ 0 w 1243407"/>
                <a:gd name="connsiteY0dup0dup1" fmla="*/ 694118 h 1388236"/>
                <a:gd name="connsiteX1dup0dup1" fmla="*/ 396258 w 1243407"/>
                <a:gd name="connsiteY1dup0dup1" fmla="*/ 0 h 1388236"/>
                <a:gd name="connsiteX2dup0dup1" fmla="*/ 474029 w 1243407"/>
                <a:gd name="connsiteY2dup0dup1" fmla="*/ 4016 h 1388236"/>
                <a:gd name="connsiteX3dup0dup1" fmla="*/ 1243407 w 1243407"/>
                <a:gd name="connsiteY3dup0dup1" fmla="*/ 1325983 h 1388236"/>
                <a:gd name="connsiteX4dup0dup1" fmla="*/ 1205142 w 1243407"/>
                <a:gd name="connsiteY4dup0dup1" fmla="*/ 1388236 h 1388236"/>
                <a:gd name="connsiteX5dup0dup1" fmla="*/ 396258 w 1243407"/>
                <a:gd name="connsiteY5dup0dup1" fmla="*/ 1388236 h 1388236"/>
                <a:gd name="connsiteX6dup0dup1" fmla="*/ 0 w 1243407"/>
                <a:gd name="connsiteY6dup0dup1" fmla="*/ 694118 h 1388236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601400"/>
                <a:gd name="connsiteY0dup0" fmla="*/ 694704 h 1388822"/>
                <a:gd name="connsiteX1dup0" fmla="*/ 396258 w 1601400"/>
                <a:gd name="connsiteY1dup0" fmla="*/ 586 h 1388822"/>
                <a:gd name="connsiteX2dup0" fmla="*/ 482002 w 1601400"/>
                <a:gd name="connsiteY2dup0" fmla="*/ 0 h 1388822"/>
                <a:gd name="connsiteX3dup0" fmla="*/ 1601400 w 1601400"/>
                <a:gd name="connsiteY3dup0" fmla="*/ 694704 h 1388822"/>
                <a:gd name="connsiteX4dup0" fmla="*/ 1205142 w 1601400"/>
                <a:gd name="connsiteY4dup0" fmla="*/ 1388822 h 1388822"/>
                <a:gd name="connsiteX5dup0" fmla="*/ 396258 w 1601400"/>
                <a:gd name="connsiteY5dup0" fmla="*/ 1388822 h 1388822"/>
                <a:gd name="connsiteX6dup0" fmla="*/ 0 w 1601400"/>
                <a:gd name="connsiteY6dup0" fmla="*/ 694704 h 1388822"/>
                <a:gd name="connsiteX0dup0dup1" fmla="*/ 0 w 1241871"/>
                <a:gd name="connsiteY0dup0dup1" fmla="*/ 694704 h 1388822"/>
                <a:gd name="connsiteX1dup0dup1" fmla="*/ 396258 w 1241871"/>
                <a:gd name="connsiteY1dup0dup1" fmla="*/ 586 h 1388822"/>
                <a:gd name="connsiteX2dup0dup1" fmla="*/ 482002 w 1241871"/>
                <a:gd name="connsiteY2dup0dup1" fmla="*/ 0 h 1388822"/>
                <a:gd name="connsiteX3dup0dup1" fmla="*/ 1241871 w 1241871"/>
                <a:gd name="connsiteY3dup0dup1" fmla="*/ 1323912 h 1388822"/>
                <a:gd name="connsiteX4dup0dup1" fmla="*/ 1205142 w 1241871"/>
                <a:gd name="connsiteY4dup0dup1" fmla="*/ 1388822 h 1388822"/>
                <a:gd name="connsiteX5dup0dup1" fmla="*/ 396258 w 1241871"/>
                <a:gd name="connsiteY5dup0dup1" fmla="*/ 1388822 h 1388822"/>
                <a:gd name="connsiteX6dup0dup1" fmla="*/ 0 w 1241871"/>
                <a:gd name="connsiteY6dup0dup1" fmla="*/ 694704 h 1388822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3CF42F-3A9C-40FC-A10E-5986E88F675E}" type="slidenum">
              <a:rPr lang="en-US" smtClean="0">
                <a:solidFill>
                  <a:srgbClr val="93A299"/>
                </a:solidFill>
              </a:rPr>
              <a:t>‹#›</a:t>
            </a:fld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7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F42F-3A9C-40FC-A10E-5986E88F6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8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F42F-3A9C-40FC-A10E-5986E88F6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5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F42F-3A9C-40FC-A10E-5986E88F6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6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F42F-3A9C-40FC-A10E-5986E88F6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F42F-3A9C-40FC-A10E-5986E88F6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F42F-3A9C-40FC-A10E-5986E88F6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8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F42F-3A9C-40FC-A10E-5986E88F6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3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F42F-3A9C-40FC-A10E-5986E88F6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8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dup0" fmla="*/ 0 w 9144000"/>
                <a:gd name="connsiteY0dup0" fmla="*/ 1270659 h 1330035"/>
                <a:gd name="connsiteX1dup0" fmla="*/ 1674420 w 9144000"/>
                <a:gd name="connsiteY1dup0" fmla="*/ 1318160 h 1330035"/>
                <a:gd name="connsiteX2dup0" fmla="*/ 4120737 w 9144000"/>
                <a:gd name="connsiteY2dup0" fmla="*/ 1199407 h 1330035"/>
                <a:gd name="connsiteX3dup0" fmla="*/ 7172696 w 9144000"/>
                <a:gd name="connsiteY3dup0" fmla="*/ 760020 h 1330035"/>
                <a:gd name="connsiteX4dup0" fmla="*/ 9144000 w 9144000"/>
                <a:gd name="connsiteY4dup0" fmla="*/ 0 h 1330035"/>
                <a:gd name="connsiteX0dup0dup1" fmla="*/ 0 w 9144000"/>
                <a:gd name="connsiteY0dup0dup1" fmla="*/ 1270659 h 1330035"/>
                <a:gd name="connsiteX1dup0dup1" fmla="*/ 1674420 w 9144000"/>
                <a:gd name="connsiteY1dup0dup1" fmla="*/ 1318160 h 1330035"/>
                <a:gd name="connsiteX2dup0dup1" fmla="*/ 4120737 w 9144000"/>
                <a:gd name="connsiteY2dup0dup1" fmla="*/ 1199407 h 1330035"/>
                <a:gd name="connsiteX3dup0dup1" fmla="*/ 7172696 w 9144000"/>
                <a:gd name="connsiteY3dup0dup1" fmla="*/ 760020 h 1330035"/>
                <a:gd name="connsiteX4dup0dup1" fmla="*/ 9144000 w 9144000"/>
                <a:gd name="connsiteY4dup0dup1" fmla="*/ 0 h 1330035"/>
                <a:gd name="connsiteX0dup0dup1dup2" fmla="*/ 0 w 9144000"/>
                <a:gd name="connsiteY0dup0dup1dup2" fmla="*/ 1270659 h 1330035"/>
                <a:gd name="connsiteX1dup0dup1dup2" fmla="*/ 1674420 w 9144000"/>
                <a:gd name="connsiteY1dup0dup1dup2" fmla="*/ 1318160 h 1330035"/>
                <a:gd name="connsiteX2dup0dup1dup2" fmla="*/ 4120737 w 9144000"/>
                <a:gd name="connsiteY2dup0dup1dup2" fmla="*/ 1199407 h 1330035"/>
                <a:gd name="connsiteX3dup0dup1dup2" fmla="*/ 7172696 w 9144000"/>
                <a:gd name="connsiteY3dup0dup1dup2" fmla="*/ 760020 h 1330035"/>
                <a:gd name="connsiteX4dup0dup1dup2" fmla="*/ 9144000 w 9144000"/>
                <a:gd name="connsiteY4dup0dup1dup2" fmla="*/ 0 h 1330035"/>
                <a:gd name="connsiteX0dup0dup1dup2dup3" fmla="*/ 0 w 9144000"/>
                <a:gd name="connsiteY0dup0dup1dup2dup3" fmla="*/ 1116279 h 1175655"/>
                <a:gd name="connsiteX1dup0dup1dup2dup3" fmla="*/ 1674420 w 9144000"/>
                <a:gd name="connsiteY1dup0dup1dup2dup3" fmla="*/ 1163780 h 1175655"/>
                <a:gd name="connsiteX2dup0dup1dup2dup3" fmla="*/ 4120737 w 9144000"/>
                <a:gd name="connsiteY2dup0dup1dup2dup3" fmla="*/ 1045027 h 1175655"/>
                <a:gd name="connsiteX3dup0dup1dup2dup3" fmla="*/ 7172696 w 9144000"/>
                <a:gd name="connsiteY3dup0dup1dup2dup3" fmla="*/ 605640 h 1175655"/>
                <a:gd name="connsiteX4dup0dup1dup2dup3" fmla="*/ 9144000 w 9144000"/>
                <a:gd name="connsiteY4dup0dup1dup2dup3" fmla="*/ 0 h 1175655"/>
              </a:gdLst>
              <a:ahLst/>
              <a:cxnLst>
                <a:cxn ang="0">
                  <a:pos x="connsiteX0dup0dup1dup2dup3" y="connsiteY0dup0dup1dup2dup3"/>
                </a:cxn>
                <a:cxn ang="0">
                  <a:pos x="connsiteX1dup0dup1dup2dup3" y="connsiteY1dup0dup1dup2dup3"/>
                </a:cxn>
                <a:cxn ang="0">
                  <a:pos x="connsiteX2dup0dup1dup2dup3" y="connsiteY2dup0dup1dup2dup3"/>
                </a:cxn>
                <a:cxn ang="0">
                  <a:pos x="connsiteX3dup0dup1dup2dup3" y="connsiteY3dup0dup1dup2dup3"/>
                </a:cxn>
                <a:cxn ang="0">
                  <a:pos x="connsiteX4dup0dup1dup2dup3" y="connsiteY4dup0dup1dup2dup3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261499"/>
                <a:gd name="connsiteY0dup0" fmla="*/ 105098 h 1388236"/>
                <a:gd name="connsiteX1dup0" fmla="*/ 56357 w 1261499"/>
                <a:gd name="connsiteY1dup0" fmla="*/ 0 h 1388236"/>
                <a:gd name="connsiteX2dup0" fmla="*/ 865241 w 1261499"/>
                <a:gd name="connsiteY2dup0" fmla="*/ 0 h 1388236"/>
                <a:gd name="connsiteX3dup0" fmla="*/ 1261499 w 1261499"/>
                <a:gd name="connsiteY3dup0" fmla="*/ 694118 h 1388236"/>
                <a:gd name="connsiteX4dup0" fmla="*/ 865241 w 1261499"/>
                <a:gd name="connsiteY4dup0" fmla="*/ 1388236 h 1388236"/>
                <a:gd name="connsiteX5dup0" fmla="*/ 56357 w 1261499"/>
                <a:gd name="connsiteY5dup0" fmla="*/ 1388236 h 1388236"/>
                <a:gd name="connsiteX6dup0" fmla="*/ 0 w 1261499"/>
                <a:gd name="connsiteY6dup0" fmla="*/ 105098 h 1388236"/>
                <a:gd name="connsiteX0dup0dup1" fmla="*/ 0 w 1261499"/>
                <a:gd name="connsiteY0dup0dup1" fmla="*/ 105098 h 1388236"/>
                <a:gd name="connsiteX1dup0dup1" fmla="*/ 56357 w 1261499"/>
                <a:gd name="connsiteY1dup0dup1" fmla="*/ 0 h 1388236"/>
                <a:gd name="connsiteX2dup0dup1" fmla="*/ 865241 w 1261499"/>
                <a:gd name="connsiteY2dup0dup1" fmla="*/ 0 h 1388236"/>
                <a:gd name="connsiteX3dup0dup1" fmla="*/ 1261499 w 1261499"/>
                <a:gd name="connsiteY3dup0dup1" fmla="*/ 694118 h 1388236"/>
                <a:gd name="connsiteX4dup0dup1" fmla="*/ 865241 w 1261499"/>
                <a:gd name="connsiteY4dup0dup1" fmla="*/ 1388236 h 1388236"/>
                <a:gd name="connsiteX5dup0dup1" fmla="*/ 744578 w 1261499"/>
                <a:gd name="connsiteY5dup0dup1" fmla="*/ 1387893 h 1388236"/>
                <a:gd name="connsiteX6dup0dup1" fmla="*/ 0 w 1261499"/>
                <a:gd name="connsiteY6dup0dup1" fmla="*/ 105098 h 1388236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601400"/>
                <a:gd name="connsiteY0dup0" fmla="*/ 694118 h 1388236"/>
                <a:gd name="connsiteX1dup0" fmla="*/ 396258 w 1601400"/>
                <a:gd name="connsiteY1dup0" fmla="*/ 0 h 1388236"/>
                <a:gd name="connsiteX2dup0" fmla="*/ 474029 w 1601400"/>
                <a:gd name="connsiteY2dup0" fmla="*/ 4016 h 1388236"/>
                <a:gd name="connsiteX3dup0" fmla="*/ 1601400 w 1601400"/>
                <a:gd name="connsiteY3dup0" fmla="*/ 694118 h 1388236"/>
                <a:gd name="connsiteX4dup0" fmla="*/ 1205142 w 1601400"/>
                <a:gd name="connsiteY4dup0" fmla="*/ 1388236 h 1388236"/>
                <a:gd name="connsiteX5dup0" fmla="*/ 396258 w 1601400"/>
                <a:gd name="connsiteY5dup0" fmla="*/ 1388236 h 1388236"/>
                <a:gd name="connsiteX6dup0" fmla="*/ 0 w 1601400"/>
                <a:gd name="connsiteY6dup0" fmla="*/ 694118 h 1388236"/>
                <a:gd name="connsiteX0dup0dup1" fmla="*/ 0 w 1243407"/>
                <a:gd name="connsiteY0dup0dup1" fmla="*/ 694118 h 1388236"/>
                <a:gd name="connsiteX1dup0dup1" fmla="*/ 396258 w 1243407"/>
                <a:gd name="connsiteY1dup0dup1" fmla="*/ 0 h 1388236"/>
                <a:gd name="connsiteX2dup0dup1" fmla="*/ 474029 w 1243407"/>
                <a:gd name="connsiteY2dup0dup1" fmla="*/ 4016 h 1388236"/>
                <a:gd name="connsiteX3dup0dup1" fmla="*/ 1243407 w 1243407"/>
                <a:gd name="connsiteY3dup0dup1" fmla="*/ 1325983 h 1388236"/>
                <a:gd name="connsiteX4dup0dup1" fmla="*/ 1205142 w 1243407"/>
                <a:gd name="connsiteY4dup0dup1" fmla="*/ 1388236 h 1388236"/>
                <a:gd name="connsiteX5dup0dup1" fmla="*/ 396258 w 1243407"/>
                <a:gd name="connsiteY5dup0dup1" fmla="*/ 1388236 h 1388236"/>
                <a:gd name="connsiteX6dup0dup1" fmla="*/ 0 w 1243407"/>
                <a:gd name="connsiteY6dup0dup1" fmla="*/ 694118 h 1388236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601400"/>
                <a:gd name="connsiteY0dup0" fmla="*/ 694704 h 1388822"/>
                <a:gd name="connsiteX1dup0" fmla="*/ 396258 w 1601400"/>
                <a:gd name="connsiteY1dup0" fmla="*/ 586 h 1388822"/>
                <a:gd name="connsiteX2dup0" fmla="*/ 482002 w 1601400"/>
                <a:gd name="connsiteY2dup0" fmla="*/ 0 h 1388822"/>
                <a:gd name="connsiteX3dup0" fmla="*/ 1601400 w 1601400"/>
                <a:gd name="connsiteY3dup0" fmla="*/ 694704 h 1388822"/>
                <a:gd name="connsiteX4dup0" fmla="*/ 1205142 w 1601400"/>
                <a:gd name="connsiteY4dup0" fmla="*/ 1388822 h 1388822"/>
                <a:gd name="connsiteX5dup0" fmla="*/ 396258 w 1601400"/>
                <a:gd name="connsiteY5dup0" fmla="*/ 1388822 h 1388822"/>
                <a:gd name="connsiteX6dup0" fmla="*/ 0 w 1601400"/>
                <a:gd name="connsiteY6dup0" fmla="*/ 694704 h 1388822"/>
                <a:gd name="connsiteX0dup0dup1" fmla="*/ 0 w 1241871"/>
                <a:gd name="connsiteY0dup0dup1" fmla="*/ 694704 h 1388822"/>
                <a:gd name="connsiteX1dup0dup1" fmla="*/ 396258 w 1241871"/>
                <a:gd name="connsiteY1dup0dup1" fmla="*/ 586 h 1388822"/>
                <a:gd name="connsiteX2dup0dup1" fmla="*/ 482002 w 1241871"/>
                <a:gd name="connsiteY2dup0dup1" fmla="*/ 0 h 1388822"/>
                <a:gd name="connsiteX3dup0dup1" fmla="*/ 1241871 w 1241871"/>
                <a:gd name="connsiteY3dup0dup1" fmla="*/ 1323912 h 1388822"/>
                <a:gd name="connsiteX4dup0dup1" fmla="*/ 1205142 w 1241871"/>
                <a:gd name="connsiteY4dup0dup1" fmla="*/ 1388822 h 1388822"/>
                <a:gd name="connsiteX5dup0dup1" fmla="*/ 396258 w 1241871"/>
                <a:gd name="connsiteY5dup0dup1" fmla="*/ 1388822 h 1388822"/>
                <a:gd name="connsiteX6dup0dup1" fmla="*/ 0 w 1241871"/>
                <a:gd name="connsiteY6dup0dup1" fmla="*/ 694704 h 1388822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F42F-3A9C-40FC-A10E-5986E88F6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21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dup0" fmla="*/ 0 w 9144000"/>
                <a:gd name="connsiteY0dup0" fmla="*/ 1270659 h 1330035"/>
                <a:gd name="connsiteX1dup0" fmla="*/ 1674420 w 9144000"/>
                <a:gd name="connsiteY1dup0" fmla="*/ 1318160 h 1330035"/>
                <a:gd name="connsiteX2dup0" fmla="*/ 4120737 w 9144000"/>
                <a:gd name="connsiteY2dup0" fmla="*/ 1199407 h 1330035"/>
                <a:gd name="connsiteX3dup0" fmla="*/ 7172696 w 9144000"/>
                <a:gd name="connsiteY3dup0" fmla="*/ 760020 h 1330035"/>
                <a:gd name="connsiteX4dup0" fmla="*/ 9144000 w 9144000"/>
                <a:gd name="connsiteY4dup0" fmla="*/ 0 h 1330035"/>
                <a:gd name="connsiteX0dup0dup1" fmla="*/ 0 w 9144000"/>
                <a:gd name="connsiteY0dup0dup1" fmla="*/ 1270659 h 1330035"/>
                <a:gd name="connsiteX1dup0dup1" fmla="*/ 1674420 w 9144000"/>
                <a:gd name="connsiteY1dup0dup1" fmla="*/ 1318160 h 1330035"/>
                <a:gd name="connsiteX2dup0dup1" fmla="*/ 4120737 w 9144000"/>
                <a:gd name="connsiteY2dup0dup1" fmla="*/ 1199407 h 1330035"/>
                <a:gd name="connsiteX3dup0dup1" fmla="*/ 7172696 w 9144000"/>
                <a:gd name="connsiteY3dup0dup1" fmla="*/ 760020 h 1330035"/>
                <a:gd name="connsiteX4dup0dup1" fmla="*/ 9144000 w 9144000"/>
                <a:gd name="connsiteY4dup0dup1" fmla="*/ 0 h 1330035"/>
                <a:gd name="connsiteX0dup0dup1dup2" fmla="*/ 0 w 9144000"/>
                <a:gd name="connsiteY0dup0dup1dup2" fmla="*/ 1270659 h 1330035"/>
                <a:gd name="connsiteX1dup0dup1dup2" fmla="*/ 1674420 w 9144000"/>
                <a:gd name="connsiteY1dup0dup1dup2" fmla="*/ 1318160 h 1330035"/>
                <a:gd name="connsiteX2dup0dup1dup2" fmla="*/ 4120737 w 9144000"/>
                <a:gd name="connsiteY2dup0dup1dup2" fmla="*/ 1199407 h 1330035"/>
                <a:gd name="connsiteX3dup0dup1dup2" fmla="*/ 7172696 w 9144000"/>
                <a:gd name="connsiteY3dup0dup1dup2" fmla="*/ 760020 h 1330035"/>
                <a:gd name="connsiteX4dup0dup1dup2" fmla="*/ 9144000 w 9144000"/>
                <a:gd name="connsiteY4dup0dup1dup2" fmla="*/ 0 h 1330035"/>
                <a:gd name="connsiteX0dup0dup1dup2dup3" fmla="*/ 0 w 9144000"/>
                <a:gd name="connsiteY0dup0dup1dup2dup3" fmla="*/ 1116279 h 1175655"/>
                <a:gd name="connsiteX1dup0dup1dup2dup3" fmla="*/ 1674420 w 9144000"/>
                <a:gd name="connsiteY1dup0dup1dup2dup3" fmla="*/ 1163780 h 1175655"/>
                <a:gd name="connsiteX2dup0dup1dup2dup3" fmla="*/ 4120737 w 9144000"/>
                <a:gd name="connsiteY2dup0dup1dup2dup3" fmla="*/ 1045027 h 1175655"/>
                <a:gd name="connsiteX3dup0dup1dup2dup3" fmla="*/ 7172696 w 9144000"/>
                <a:gd name="connsiteY3dup0dup1dup2dup3" fmla="*/ 605640 h 1175655"/>
                <a:gd name="connsiteX4dup0dup1dup2dup3" fmla="*/ 9144000 w 9144000"/>
                <a:gd name="connsiteY4dup0dup1dup2dup3" fmla="*/ 0 h 1175655"/>
              </a:gdLst>
              <a:ahLst/>
              <a:cxnLst>
                <a:cxn ang="0">
                  <a:pos x="connsiteX0dup0dup1dup2dup3" y="connsiteY0dup0dup1dup2dup3"/>
                </a:cxn>
                <a:cxn ang="0">
                  <a:pos x="connsiteX1dup0dup1dup2dup3" y="connsiteY1dup0dup1dup2dup3"/>
                </a:cxn>
                <a:cxn ang="0">
                  <a:pos x="connsiteX2dup0dup1dup2dup3" y="connsiteY2dup0dup1dup2dup3"/>
                </a:cxn>
                <a:cxn ang="0">
                  <a:pos x="connsiteX3dup0dup1dup2dup3" y="connsiteY3dup0dup1dup2dup3"/>
                </a:cxn>
                <a:cxn ang="0">
                  <a:pos x="connsiteX4dup0dup1dup2dup3" y="connsiteY4dup0dup1dup2dup3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261499"/>
                <a:gd name="connsiteY0dup0" fmla="*/ 105098 h 1388236"/>
                <a:gd name="connsiteX1dup0" fmla="*/ 56357 w 1261499"/>
                <a:gd name="connsiteY1dup0" fmla="*/ 0 h 1388236"/>
                <a:gd name="connsiteX2dup0" fmla="*/ 865241 w 1261499"/>
                <a:gd name="connsiteY2dup0" fmla="*/ 0 h 1388236"/>
                <a:gd name="connsiteX3dup0" fmla="*/ 1261499 w 1261499"/>
                <a:gd name="connsiteY3dup0" fmla="*/ 694118 h 1388236"/>
                <a:gd name="connsiteX4dup0" fmla="*/ 865241 w 1261499"/>
                <a:gd name="connsiteY4dup0" fmla="*/ 1388236 h 1388236"/>
                <a:gd name="connsiteX5dup0" fmla="*/ 56357 w 1261499"/>
                <a:gd name="connsiteY5dup0" fmla="*/ 1388236 h 1388236"/>
                <a:gd name="connsiteX6dup0" fmla="*/ 0 w 1261499"/>
                <a:gd name="connsiteY6dup0" fmla="*/ 105098 h 1388236"/>
                <a:gd name="connsiteX0dup0dup1" fmla="*/ 0 w 1261499"/>
                <a:gd name="connsiteY0dup0dup1" fmla="*/ 105098 h 1388236"/>
                <a:gd name="connsiteX1dup0dup1" fmla="*/ 56357 w 1261499"/>
                <a:gd name="connsiteY1dup0dup1" fmla="*/ 0 h 1388236"/>
                <a:gd name="connsiteX2dup0dup1" fmla="*/ 865241 w 1261499"/>
                <a:gd name="connsiteY2dup0dup1" fmla="*/ 0 h 1388236"/>
                <a:gd name="connsiteX3dup0dup1" fmla="*/ 1261499 w 1261499"/>
                <a:gd name="connsiteY3dup0dup1" fmla="*/ 694118 h 1388236"/>
                <a:gd name="connsiteX4dup0dup1" fmla="*/ 865241 w 1261499"/>
                <a:gd name="connsiteY4dup0dup1" fmla="*/ 1388236 h 1388236"/>
                <a:gd name="connsiteX5dup0dup1" fmla="*/ 744578 w 1261499"/>
                <a:gd name="connsiteY5dup0dup1" fmla="*/ 1387893 h 1388236"/>
                <a:gd name="connsiteX6dup0dup1" fmla="*/ 0 w 1261499"/>
                <a:gd name="connsiteY6dup0dup1" fmla="*/ 105098 h 1388236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601400"/>
                <a:gd name="connsiteY0dup0" fmla="*/ 694118 h 1388236"/>
                <a:gd name="connsiteX1dup0" fmla="*/ 396258 w 1601400"/>
                <a:gd name="connsiteY1dup0" fmla="*/ 0 h 1388236"/>
                <a:gd name="connsiteX2dup0" fmla="*/ 474029 w 1601400"/>
                <a:gd name="connsiteY2dup0" fmla="*/ 4016 h 1388236"/>
                <a:gd name="connsiteX3dup0" fmla="*/ 1601400 w 1601400"/>
                <a:gd name="connsiteY3dup0" fmla="*/ 694118 h 1388236"/>
                <a:gd name="connsiteX4dup0" fmla="*/ 1205142 w 1601400"/>
                <a:gd name="connsiteY4dup0" fmla="*/ 1388236 h 1388236"/>
                <a:gd name="connsiteX5dup0" fmla="*/ 396258 w 1601400"/>
                <a:gd name="connsiteY5dup0" fmla="*/ 1388236 h 1388236"/>
                <a:gd name="connsiteX6dup0" fmla="*/ 0 w 1601400"/>
                <a:gd name="connsiteY6dup0" fmla="*/ 694118 h 1388236"/>
                <a:gd name="connsiteX0dup0dup1" fmla="*/ 0 w 1243407"/>
                <a:gd name="connsiteY0dup0dup1" fmla="*/ 694118 h 1388236"/>
                <a:gd name="connsiteX1dup0dup1" fmla="*/ 396258 w 1243407"/>
                <a:gd name="connsiteY1dup0dup1" fmla="*/ 0 h 1388236"/>
                <a:gd name="connsiteX2dup0dup1" fmla="*/ 474029 w 1243407"/>
                <a:gd name="connsiteY2dup0dup1" fmla="*/ 4016 h 1388236"/>
                <a:gd name="connsiteX3dup0dup1" fmla="*/ 1243407 w 1243407"/>
                <a:gd name="connsiteY3dup0dup1" fmla="*/ 1325983 h 1388236"/>
                <a:gd name="connsiteX4dup0dup1" fmla="*/ 1205142 w 1243407"/>
                <a:gd name="connsiteY4dup0dup1" fmla="*/ 1388236 h 1388236"/>
                <a:gd name="connsiteX5dup0dup1" fmla="*/ 396258 w 1243407"/>
                <a:gd name="connsiteY5dup0dup1" fmla="*/ 1388236 h 1388236"/>
                <a:gd name="connsiteX6dup0dup1" fmla="*/ 0 w 1243407"/>
                <a:gd name="connsiteY6dup0dup1" fmla="*/ 694118 h 1388236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601400"/>
                <a:gd name="connsiteY0dup0" fmla="*/ 694704 h 1388822"/>
                <a:gd name="connsiteX1dup0" fmla="*/ 396258 w 1601400"/>
                <a:gd name="connsiteY1dup0" fmla="*/ 586 h 1388822"/>
                <a:gd name="connsiteX2dup0" fmla="*/ 482002 w 1601400"/>
                <a:gd name="connsiteY2dup0" fmla="*/ 0 h 1388822"/>
                <a:gd name="connsiteX3dup0" fmla="*/ 1601400 w 1601400"/>
                <a:gd name="connsiteY3dup0" fmla="*/ 694704 h 1388822"/>
                <a:gd name="connsiteX4dup0" fmla="*/ 1205142 w 1601400"/>
                <a:gd name="connsiteY4dup0" fmla="*/ 1388822 h 1388822"/>
                <a:gd name="connsiteX5dup0" fmla="*/ 396258 w 1601400"/>
                <a:gd name="connsiteY5dup0" fmla="*/ 1388822 h 1388822"/>
                <a:gd name="connsiteX6dup0" fmla="*/ 0 w 1601400"/>
                <a:gd name="connsiteY6dup0" fmla="*/ 694704 h 1388822"/>
                <a:gd name="connsiteX0dup0dup1" fmla="*/ 0 w 1241871"/>
                <a:gd name="connsiteY0dup0dup1" fmla="*/ 694704 h 1388822"/>
                <a:gd name="connsiteX1dup0dup1" fmla="*/ 396258 w 1241871"/>
                <a:gd name="connsiteY1dup0dup1" fmla="*/ 586 h 1388822"/>
                <a:gd name="connsiteX2dup0dup1" fmla="*/ 482002 w 1241871"/>
                <a:gd name="connsiteY2dup0dup1" fmla="*/ 0 h 1388822"/>
                <a:gd name="connsiteX3dup0dup1" fmla="*/ 1241871 w 1241871"/>
                <a:gd name="connsiteY3dup0dup1" fmla="*/ 1323912 h 1388822"/>
                <a:gd name="connsiteX4dup0dup1" fmla="*/ 1205142 w 1241871"/>
                <a:gd name="connsiteY4dup0dup1" fmla="*/ 1388822 h 1388822"/>
                <a:gd name="connsiteX5dup0dup1" fmla="*/ 396258 w 1241871"/>
                <a:gd name="connsiteY5dup0dup1" fmla="*/ 1388822 h 1388822"/>
                <a:gd name="connsiteX6dup0dup1" fmla="*/ 0 w 1241871"/>
                <a:gd name="connsiteY6dup0dup1" fmla="*/ 694704 h 1388822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F42F-3A9C-40FC-A10E-5986E88F6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7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dup0" fmla="*/ 0 w 9144000"/>
                <a:gd name="connsiteY0dup0" fmla="*/ 1270659 h 1330035"/>
                <a:gd name="connsiteX1dup0" fmla="*/ 1674420 w 9144000"/>
                <a:gd name="connsiteY1dup0" fmla="*/ 1318160 h 1330035"/>
                <a:gd name="connsiteX2dup0" fmla="*/ 4120737 w 9144000"/>
                <a:gd name="connsiteY2dup0" fmla="*/ 1199407 h 1330035"/>
                <a:gd name="connsiteX3dup0" fmla="*/ 7172696 w 9144000"/>
                <a:gd name="connsiteY3dup0" fmla="*/ 760020 h 1330035"/>
                <a:gd name="connsiteX4dup0" fmla="*/ 9144000 w 9144000"/>
                <a:gd name="connsiteY4dup0" fmla="*/ 0 h 1330035"/>
                <a:gd name="connsiteX0dup0dup1" fmla="*/ 0 w 9144000"/>
                <a:gd name="connsiteY0dup0dup1" fmla="*/ 1270659 h 1330035"/>
                <a:gd name="connsiteX1dup0dup1" fmla="*/ 1674420 w 9144000"/>
                <a:gd name="connsiteY1dup0dup1" fmla="*/ 1318160 h 1330035"/>
                <a:gd name="connsiteX2dup0dup1" fmla="*/ 4120737 w 9144000"/>
                <a:gd name="connsiteY2dup0dup1" fmla="*/ 1199407 h 1330035"/>
                <a:gd name="connsiteX3dup0dup1" fmla="*/ 7172696 w 9144000"/>
                <a:gd name="connsiteY3dup0dup1" fmla="*/ 760020 h 1330035"/>
                <a:gd name="connsiteX4dup0dup1" fmla="*/ 9144000 w 9144000"/>
                <a:gd name="connsiteY4dup0dup1" fmla="*/ 0 h 1330035"/>
                <a:gd name="connsiteX0dup0dup1dup2" fmla="*/ 0 w 9144000"/>
                <a:gd name="connsiteY0dup0dup1dup2" fmla="*/ 1270659 h 1330035"/>
                <a:gd name="connsiteX1dup0dup1dup2" fmla="*/ 1674420 w 9144000"/>
                <a:gd name="connsiteY1dup0dup1dup2" fmla="*/ 1318160 h 1330035"/>
                <a:gd name="connsiteX2dup0dup1dup2" fmla="*/ 4120737 w 9144000"/>
                <a:gd name="connsiteY2dup0dup1dup2" fmla="*/ 1199407 h 1330035"/>
                <a:gd name="connsiteX3dup0dup1dup2" fmla="*/ 7172696 w 9144000"/>
                <a:gd name="connsiteY3dup0dup1dup2" fmla="*/ 760020 h 1330035"/>
                <a:gd name="connsiteX4dup0dup1dup2" fmla="*/ 9144000 w 9144000"/>
                <a:gd name="connsiteY4dup0dup1dup2" fmla="*/ 0 h 1330035"/>
                <a:gd name="connsiteX0dup0dup1dup2dup3" fmla="*/ 0 w 9144000"/>
                <a:gd name="connsiteY0dup0dup1dup2dup3" fmla="*/ 1116279 h 1175655"/>
                <a:gd name="connsiteX1dup0dup1dup2dup3" fmla="*/ 1674420 w 9144000"/>
                <a:gd name="connsiteY1dup0dup1dup2dup3" fmla="*/ 1163780 h 1175655"/>
                <a:gd name="connsiteX2dup0dup1dup2dup3" fmla="*/ 4120737 w 9144000"/>
                <a:gd name="connsiteY2dup0dup1dup2dup3" fmla="*/ 1045027 h 1175655"/>
                <a:gd name="connsiteX3dup0dup1dup2dup3" fmla="*/ 7172696 w 9144000"/>
                <a:gd name="connsiteY3dup0dup1dup2dup3" fmla="*/ 605640 h 1175655"/>
                <a:gd name="connsiteX4dup0dup1dup2dup3" fmla="*/ 9144000 w 9144000"/>
                <a:gd name="connsiteY4dup0dup1dup2dup3" fmla="*/ 0 h 1175655"/>
              </a:gdLst>
              <a:ahLst/>
              <a:cxnLst>
                <a:cxn ang="0">
                  <a:pos x="connsiteX0dup0dup1dup2dup3" y="connsiteY0dup0dup1dup2dup3"/>
                </a:cxn>
                <a:cxn ang="0">
                  <a:pos x="connsiteX1dup0dup1dup2dup3" y="connsiteY1dup0dup1dup2dup3"/>
                </a:cxn>
                <a:cxn ang="0">
                  <a:pos x="connsiteX2dup0dup1dup2dup3" y="connsiteY2dup0dup1dup2dup3"/>
                </a:cxn>
                <a:cxn ang="0">
                  <a:pos x="connsiteX3dup0dup1dup2dup3" y="connsiteY3dup0dup1dup2dup3"/>
                </a:cxn>
                <a:cxn ang="0">
                  <a:pos x="connsiteX4dup0dup1dup2dup3" y="connsiteY4dup0dup1dup2dup3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292934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261499"/>
                <a:gd name="connsiteY0dup0" fmla="*/ 105098 h 1388236"/>
                <a:gd name="connsiteX1dup0" fmla="*/ 56357 w 1261499"/>
                <a:gd name="connsiteY1dup0" fmla="*/ 0 h 1388236"/>
                <a:gd name="connsiteX2dup0" fmla="*/ 865241 w 1261499"/>
                <a:gd name="connsiteY2dup0" fmla="*/ 0 h 1388236"/>
                <a:gd name="connsiteX3dup0" fmla="*/ 1261499 w 1261499"/>
                <a:gd name="connsiteY3dup0" fmla="*/ 694118 h 1388236"/>
                <a:gd name="connsiteX4dup0" fmla="*/ 865241 w 1261499"/>
                <a:gd name="connsiteY4dup0" fmla="*/ 1388236 h 1388236"/>
                <a:gd name="connsiteX5dup0" fmla="*/ 56357 w 1261499"/>
                <a:gd name="connsiteY5dup0" fmla="*/ 1388236 h 1388236"/>
                <a:gd name="connsiteX6dup0" fmla="*/ 0 w 1261499"/>
                <a:gd name="connsiteY6dup0" fmla="*/ 105098 h 1388236"/>
                <a:gd name="connsiteX0dup0dup1" fmla="*/ 0 w 1261499"/>
                <a:gd name="connsiteY0dup0dup1" fmla="*/ 105098 h 1388236"/>
                <a:gd name="connsiteX1dup0dup1" fmla="*/ 56357 w 1261499"/>
                <a:gd name="connsiteY1dup0dup1" fmla="*/ 0 h 1388236"/>
                <a:gd name="connsiteX2dup0dup1" fmla="*/ 865241 w 1261499"/>
                <a:gd name="connsiteY2dup0dup1" fmla="*/ 0 h 1388236"/>
                <a:gd name="connsiteX3dup0dup1" fmla="*/ 1261499 w 1261499"/>
                <a:gd name="connsiteY3dup0dup1" fmla="*/ 694118 h 1388236"/>
                <a:gd name="connsiteX4dup0dup1" fmla="*/ 865241 w 1261499"/>
                <a:gd name="connsiteY4dup0dup1" fmla="*/ 1388236 h 1388236"/>
                <a:gd name="connsiteX5dup0dup1" fmla="*/ 744578 w 1261499"/>
                <a:gd name="connsiteY5dup0dup1" fmla="*/ 1387893 h 1388236"/>
                <a:gd name="connsiteX6dup0dup1" fmla="*/ 0 w 1261499"/>
                <a:gd name="connsiteY6dup0dup1" fmla="*/ 105098 h 1388236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601400"/>
                <a:gd name="connsiteY0dup0" fmla="*/ 694118 h 1388236"/>
                <a:gd name="connsiteX1dup0" fmla="*/ 396258 w 1601400"/>
                <a:gd name="connsiteY1dup0" fmla="*/ 0 h 1388236"/>
                <a:gd name="connsiteX2dup0" fmla="*/ 474029 w 1601400"/>
                <a:gd name="connsiteY2dup0" fmla="*/ 4016 h 1388236"/>
                <a:gd name="connsiteX3dup0" fmla="*/ 1601400 w 1601400"/>
                <a:gd name="connsiteY3dup0" fmla="*/ 694118 h 1388236"/>
                <a:gd name="connsiteX4dup0" fmla="*/ 1205142 w 1601400"/>
                <a:gd name="connsiteY4dup0" fmla="*/ 1388236 h 1388236"/>
                <a:gd name="connsiteX5dup0" fmla="*/ 396258 w 1601400"/>
                <a:gd name="connsiteY5dup0" fmla="*/ 1388236 h 1388236"/>
                <a:gd name="connsiteX6dup0" fmla="*/ 0 w 1601400"/>
                <a:gd name="connsiteY6dup0" fmla="*/ 694118 h 1388236"/>
                <a:gd name="connsiteX0dup0dup1" fmla="*/ 0 w 1243407"/>
                <a:gd name="connsiteY0dup0dup1" fmla="*/ 694118 h 1388236"/>
                <a:gd name="connsiteX1dup0dup1" fmla="*/ 396258 w 1243407"/>
                <a:gd name="connsiteY1dup0dup1" fmla="*/ 0 h 1388236"/>
                <a:gd name="connsiteX2dup0dup1" fmla="*/ 474029 w 1243407"/>
                <a:gd name="connsiteY2dup0dup1" fmla="*/ 4016 h 1388236"/>
                <a:gd name="connsiteX3dup0dup1" fmla="*/ 1243407 w 1243407"/>
                <a:gd name="connsiteY3dup0dup1" fmla="*/ 1325983 h 1388236"/>
                <a:gd name="connsiteX4dup0dup1" fmla="*/ 1205142 w 1243407"/>
                <a:gd name="connsiteY4dup0dup1" fmla="*/ 1388236 h 1388236"/>
                <a:gd name="connsiteX5dup0dup1" fmla="*/ 396258 w 1243407"/>
                <a:gd name="connsiteY5dup0dup1" fmla="*/ 1388236 h 1388236"/>
                <a:gd name="connsiteX6dup0dup1" fmla="*/ 0 w 1243407"/>
                <a:gd name="connsiteY6dup0dup1" fmla="*/ 694118 h 1388236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dup0" fmla="*/ 0 w 1601400"/>
                <a:gd name="connsiteY0dup0" fmla="*/ 694704 h 1388822"/>
                <a:gd name="connsiteX1dup0" fmla="*/ 396258 w 1601400"/>
                <a:gd name="connsiteY1dup0" fmla="*/ 586 h 1388822"/>
                <a:gd name="connsiteX2dup0" fmla="*/ 482002 w 1601400"/>
                <a:gd name="connsiteY2dup0" fmla="*/ 0 h 1388822"/>
                <a:gd name="connsiteX3dup0" fmla="*/ 1601400 w 1601400"/>
                <a:gd name="connsiteY3dup0" fmla="*/ 694704 h 1388822"/>
                <a:gd name="connsiteX4dup0" fmla="*/ 1205142 w 1601400"/>
                <a:gd name="connsiteY4dup0" fmla="*/ 1388822 h 1388822"/>
                <a:gd name="connsiteX5dup0" fmla="*/ 396258 w 1601400"/>
                <a:gd name="connsiteY5dup0" fmla="*/ 1388822 h 1388822"/>
                <a:gd name="connsiteX6dup0" fmla="*/ 0 w 1601400"/>
                <a:gd name="connsiteY6dup0" fmla="*/ 694704 h 1388822"/>
                <a:gd name="connsiteX0dup0dup1" fmla="*/ 0 w 1241871"/>
                <a:gd name="connsiteY0dup0dup1" fmla="*/ 694704 h 1388822"/>
                <a:gd name="connsiteX1dup0dup1" fmla="*/ 396258 w 1241871"/>
                <a:gd name="connsiteY1dup0dup1" fmla="*/ 586 h 1388822"/>
                <a:gd name="connsiteX2dup0dup1" fmla="*/ 482002 w 1241871"/>
                <a:gd name="connsiteY2dup0dup1" fmla="*/ 0 h 1388822"/>
                <a:gd name="connsiteX3dup0dup1" fmla="*/ 1241871 w 1241871"/>
                <a:gd name="connsiteY3dup0dup1" fmla="*/ 1323912 h 1388822"/>
                <a:gd name="connsiteX4dup0dup1" fmla="*/ 1205142 w 1241871"/>
                <a:gd name="connsiteY4dup0dup1" fmla="*/ 1388822 h 1388822"/>
                <a:gd name="connsiteX5dup0dup1" fmla="*/ 396258 w 1241871"/>
                <a:gd name="connsiteY5dup0dup1" fmla="*/ 1388822 h 1388822"/>
                <a:gd name="connsiteX6dup0dup1" fmla="*/ 0 w 1241871"/>
                <a:gd name="connsiteY6dup0dup1" fmla="*/ 694704 h 1388822"/>
              </a:gdLst>
              <a:ahLst/>
              <a:cxnLst>
                <a:cxn ang="0">
                  <a:pos x="connsiteX0dup0dup1" y="connsiteY0dup0dup1"/>
                </a:cxn>
                <a:cxn ang="0">
                  <a:pos x="connsiteX1dup0dup1" y="connsiteY1dup0dup1"/>
                </a:cxn>
                <a:cxn ang="0">
                  <a:pos x="connsiteX2dup0dup1" y="connsiteY2dup0dup1"/>
                </a:cxn>
                <a:cxn ang="0">
                  <a:pos x="connsiteX3dup0dup1" y="connsiteY3dup0dup1"/>
                </a:cxn>
                <a:cxn ang="0">
                  <a:pos x="connsiteX4dup0dup1" y="connsiteY4dup0dup1"/>
                </a:cxn>
                <a:cxn ang="0">
                  <a:pos x="connsiteX5dup0dup1" y="connsiteY5dup0dup1"/>
                </a:cxn>
                <a:cxn ang="0">
                  <a:pos x="connsiteX6dup0dup1" y="connsiteY6dup0dup1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14400"/>
            <a:fld id="{9ADD4A36-1FD3-48C9-9A9E-9A57AACC4C77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/>
            <a:endParaRPr lang="en-US" dirty="0">
              <a:solidFill>
                <a:srgbClr val="93A2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14400"/>
            <a:fld id="{383CF42F-3A9C-40FC-A10E-5986E88F6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ptin.in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33365" y="25146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Naloxone for Entities &amp; Laysavers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76800" y="4367048"/>
            <a:ext cx="3309803" cy="170267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Aaron Kochar, J.D.</a:t>
            </a:r>
          </a:p>
          <a:p>
            <a:pPr algn="r"/>
            <a:r>
              <a:rPr lang="en-US" dirty="0" smtClean="0"/>
              <a:t>akochar@yahoo.com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28600"/>
            <a:ext cx="458086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Myths:  </a:t>
            </a:r>
            <a:r>
              <a:rPr lang="en-US" sz="3200" dirty="0" smtClean="0"/>
              <a:t>Why Not Use Naloxone?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/>
          </a:bodyPr>
          <a:lstStyle/>
          <a:p>
            <a:r>
              <a:rPr lang="en-US" dirty="0" smtClean="0"/>
              <a:t>If those with substance use disorder know that Naloxone can save their life, they will abuse more drugs</a:t>
            </a:r>
          </a:p>
          <a:p>
            <a:endParaRPr lang="en-US" dirty="0"/>
          </a:p>
          <a:p>
            <a:r>
              <a:rPr lang="en-US" dirty="0" smtClean="0"/>
              <a:t>Naloxone will keep people from seeking treatment</a:t>
            </a:r>
          </a:p>
          <a:p>
            <a:endParaRPr lang="en-US" dirty="0"/>
          </a:p>
          <a:p>
            <a:r>
              <a:rPr lang="en-US" dirty="0" smtClean="0"/>
              <a:t>People can be violent after receiving Naloxone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158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>
            <a:normAutofit/>
          </a:bodyPr>
          <a:lstStyle/>
          <a:p>
            <a:r>
              <a:rPr lang="en-US" dirty="0" smtClean="0"/>
              <a:t>Training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Stigma Reduction</a:t>
            </a:r>
          </a:p>
          <a:p>
            <a:pPr lvl="1"/>
            <a:r>
              <a:rPr lang="en-US" dirty="0" smtClean="0"/>
              <a:t>The face of a person with opioid or heroin SUD </a:t>
            </a:r>
            <a:endParaRPr lang="en-US" dirty="0"/>
          </a:p>
          <a:p>
            <a:pPr lvl="1"/>
            <a:r>
              <a:rPr lang="en-US" dirty="0"/>
              <a:t>“The suspect and the victim are the same individual</a:t>
            </a:r>
            <a:r>
              <a:rPr lang="en-US" dirty="0" smtClean="0"/>
              <a:t>,” </a:t>
            </a:r>
          </a:p>
          <a:p>
            <a:pPr lvl="2"/>
            <a:r>
              <a:rPr lang="en-US" dirty="0" smtClean="0"/>
              <a:t>Tammy </a:t>
            </a:r>
            <a:r>
              <a:rPr lang="en-US" dirty="0"/>
              <a:t>Watson, Executive Master Trooper, ISP</a:t>
            </a:r>
          </a:p>
          <a:p>
            <a:pPr lvl="1"/>
            <a:r>
              <a:rPr lang="en-US" dirty="0" smtClean="0"/>
              <a:t>SUD has a higher correlation to ACE factors than obesity does to diabetes</a:t>
            </a:r>
          </a:p>
          <a:p>
            <a:pPr lvl="1"/>
            <a:endParaRPr lang="en-US" dirty="0"/>
          </a:p>
          <a:p>
            <a:r>
              <a:rPr lang="en-US" dirty="0" smtClean="0"/>
              <a:t>Harm </a:t>
            </a:r>
            <a:r>
              <a:rPr lang="en-US" dirty="0"/>
              <a:t>Reduction </a:t>
            </a:r>
            <a:r>
              <a:rPr lang="en-US" dirty="0" smtClean="0"/>
              <a:t>Benefits</a:t>
            </a:r>
            <a:endParaRPr lang="en-US" dirty="0"/>
          </a:p>
          <a:p>
            <a:pPr lvl="1"/>
            <a:r>
              <a:rPr lang="en-US" dirty="0" smtClean="0"/>
              <a:t>Provide health care to people even in circumstances that are not ideal</a:t>
            </a:r>
          </a:p>
        </p:txBody>
      </p:sp>
    </p:spTree>
    <p:extLst>
      <p:ext uri="{BB962C8B-B14F-4D97-AF65-F5344CB8AC3E}">
        <p14:creationId xmlns:p14="http://schemas.microsoft.com/office/powerpoint/2010/main" val="31406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>
            <a:normAutofit/>
          </a:bodyPr>
          <a:lstStyle/>
          <a:p>
            <a:r>
              <a:rPr lang="en-US" dirty="0" smtClean="0"/>
              <a:t>Naloxone Delivery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Intravenous</a:t>
            </a:r>
          </a:p>
          <a:p>
            <a:endParaRPr lang="en-US" dirty="0" smtClean="0"/>
          </a:p>
          <a:p>
            <a:r>
              <a:rPr lang="en-US" dirty="0" smtClean="0"/>
              <a:t>Intramuscular</a:t>
            </a:r>
          </a:p>
          <a:p>
            <a:pPr lvl="1"/>
            <a:r>
              <a:rPr lang="en-US" dirty="0" smtClean="0"/>
              <a:t>Needle draw and injection</a:t>
            </a:r>
          </a:p>
          <a:p>
            <a:pPr lvl="1"/>
            <a:r>
              <a:rPr lang="en-US" dirty="0" smtClean="0"/>
              <a:t>Autoinjector:  Evzio</a:t>
            </a:r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Intranasal</a:t>
            </a:r>
          </a:p>
          <a:p>
            <a:pPr lvl="1"/>
            <a:r>
              <a:rPr lang="en-US" dirty="0" smtClean="0"/>
              <a:t>Amphastar with MAD</a:t>
            </a:r>
          </a:p>
          <a:p>
            <a:pPr lvl="1"/>
            <a:r>
              <a:rPr lang="en-US" dirty="0" smtClean="0"/>
              <a:t>Indivior</a:t>
            </a:r>
          </a:p>
        </p:txBody>
      </p:sp>
    </p:spTree>
    <p:extLst>
      <p:ext uri="{BB962C8B-B14F-4D97-AF65-F5344CB8AC3E}">
        <p14:creationId xmlns:p14="http://schemas.microsoft.com/office/powerpoint/2010/main" val="9031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5123" y="690697"/>
            <a:ext cx="4907383" cy="2760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4878" t="15447" b="22764"/>
          <a:stretch>
            <a:fillRect/>
          </a:stretch>
        </p:blipFill>
        <p:spPr>
          <a:xfrm>
            <a:off x="533400" y="457200"/>
            <a:ext cx="3849624" cy="187545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674539">
            <a:off x="2061203" y="1795268"/>
            <a:ext cx="1762820" cy="1568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/>
            <a:tileRect/>
          </a:gradFill>
          <a:ln w="15875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rot="487029">
            <a:off x="7051135" y="3247480"/>
            <a:ext cx="847868" cy="571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57" y="3231345"/>
            <a:ext cx="2725737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7679" y="3219312"/>
            <a:ext cx="3247078" cy="318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4116" y="1750715"/>
            <a:ext cx="8055769" cy="3356570"/>
          </a:xfrm>
        </p:spPr>
      </p:pic>
    </p:spTree>
    <p:extLst>
      <p:ext uri="{BB962C8B-B14F-4D97-AF65-F5344CB8AC3E}">
        <p14:creationId xmlns:p14="http://schemas.microsoft.com/office/powerpoint/2010/main" val="18169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4196"/>
            <a:ext cx="7024744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Indiana’s Naloxone</a:t>
            </a:r>
            <a:br>
              <a:rPr lang="en-US" dirty="0" smtClean="0"/>
            </a:br>
            <a:r>
              <a:rPr lang="en-US" dirty="0" smtClean="0"/>
              <a:t>Legal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SEA 227 (2014):  The Lifeline Law</a:t>
            </a:r>
          </a:p>
          <a:p>
            <a:pPr lvl="1"/>
            <a:r>
              <a:rPr lang="en-US" dirty="0" smtClean="0"/>
              <a:t>“Make </a:t>
            </a:r>
            <a:r>
              <a:rPr lang="en-US" dirty="0"/>
              <a:t>Good </a:t>
            </a:r>
            <a:r>
              <a:rPr lang="en-US" dirty="0" smtClean="0"/>
              <a:t>Decisions -- Make the Call”</a:t>
            </a:r>
            <a:endParaRPr lang="en-US" dirty="0"/>
          </a:p>
          <a:p>
            <a:pPr lvl="1"/>
            <a:r>
              <a:rPr lang="en-US" dirty="0" smtClean="0"/>
              <a:t>First Responders</a:t>
            </a:r>
          </a:p>
          <a:p>
            <a:endParaRPr lang="en-US" dirty="0"/>
          </a:p>
          <a:p>
            <a:r>
              <a:rPr lang="en-US" dirty="0" smtClean="0"/>
              <a:t>SEA 406 (2015):  Aaron’s </a:t>
            </a:r>
            <a:r>
              <a:rPr lang="en-US" dirty="0" smtClean="0"/>
              <a:t>Law</a:t>
            </a:r>
          </a:p>
          <a:p>
            <a:pPr lvl="1"/>
            <a:r>
              <a:rPr lang="en-US" dirty="0" smtClean="0"/>
              <a:t>Laysavers</a:t>
            </a:r>
            <a:endParaRPr lang="en-US" dirty="0" smtClean="0"/>
          </a:p>
          <a:p>
            <a:pPr lvl="1"/>
            <a:r>
              <a:rPr lang="en-US" dirty="0" smtClean="0"/>
              <a:t>Entities</a:t>
            </a:r>
          </a:p>
          <a:p>
            <a:pPr lvl="1"/>
            <a:r>
              <a:rPr lang="en-US" dirty="0" smtClean="0"/>
              <a:t>Standing Orders</a:t>
            </a:r>
          </a:p>
        </p:txBody>
      </p:sp>
    </p:spTree>
    <p:extLst>
      <p:ext uri="{BB962C8B-B14F-4D97-AF65-F5344CB8AC3E}">
        <p14:creationId xmlns:p14="http://schemas.microsoft.com/office/powerpoint/2010/main" val="35093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4196"/>
            <a:ext cx="7024744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Legal </a:t>
            </a:r>
            <a:r>
              <a:rPr lang="en-US" dirty="0" smtClean="0"/>
              <a:t>Basis:</a:t>
            </a:r>
            <a:br>
              <a:rPr lang="en-US" dirty="0" smtClean="0"/>
            </a:br>
            <a:r>
              <a:rPr lang="en-US" dirty="0" smtClean="0"/>
              <a:t>AG’s Advisory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Indiana law allows certain medical procedures to be performed by non-health care workers with </a:t>
            </a:r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CPR, AEDs, </a:t>
            </a:r>
            <a:r>
              <a:rPr lang="en-US" dirty="0" err="1" smtClean="0"/>
              <a:t>EpiPens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Factors:</a:t>
            </a:r>
          </a:p>
          <a:p>
            <a:pPr lvl="1"/>
            <a:r>
              <a:rPr lang="en-US" dirty="0" smtClean="0"/>
              <a:t>Risk of Injury from intervention/skill required,</a:t>
            </a:r>
          </a:p>
          <a:p>
            <a:pPr lvl="1"/>
            <a:r>
              <a:rPr lang="en-US" dirty="0" smtClean="0"/>
              <a:t>Risk of inaction/time critical, and</a:t>
            </a:r>
          </a:p>
          <a:p>
            <a:pPr lvl="1"/>
            <a:r>
              <a:rPr lang="en-US" dirty="0" smtClean="0"/>
              <a:t>Ease of training</a:t>
            </a:r>
          </a:p>
        </p:txBody>
      </p:sp>
    </p:spTree>
    <p:extLst>
      <p:ext uri="{BB962C8B-B14F-4D97-AF65-F5344CB8AC3E}">
        <p14:creationId xmlns:p14="http://schemas.microsoft.com/office/powerpoint/2010/main" val="16571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0" y="-58471"/>
            <a:ext cx="5202621" cy="6974942"/>
          </a:xfrm>
        </p:spPr>
      </p:pic>
    </p:spTree>
    <p:extLst>
      <p:ext uri="{BB962C8B-B14F-4D97-AF65-F5344CB8AC3E}">
        <p14:creationId xmlns:p14="http://schemas.microsoft.com/office/powerpoint/2010/main" val="8745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/>
          <a:lstStyle/>
          <a:p>
            <a:r>
              <a:rPr lang="en-US" dirty="0" smtClean="0"/>
              <a:t>SEA 227 – The Lifeline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Authorizes first responders to carry and administer naloxone</a:t>
            </a:r>
          </a:p>
          <a:p>
            <a:endParaRPr lang="en-US" dirty="0"/>
          </a:p>
          <a:p>
            <a:r>
              <a:rPr lang="en-US" dirty="0" smtClean="0"/>
              <a:t>Broadly defines “First Responders”</a:t>
            </a:r>
          </a:p>
          <a:p>
            <a:pPr lvl="1"/>
            <a:r>
              <a:rPr lang="en-US" dirty="0" smtClean="0"/>
              <a:t>EMS (all tiers):</a:t>
            </a:r>
          </a:p>
          <a:p>
            <a:pPr lvl="2"/>
            <a:r>
              <a:rPr lang="en-US" dirty="0" smtClean="0"/>
              <a:t>Paramedic</a:t>
            </a:r>
            <a:endParaRPr lang="en-US" dirty="0"/>
          </a:p>
          <a:p>
            <a:pPr lvl="2"/>
            <a:r>
              <a:rPr lang="en-US" dirty="0" smtClean="0"/>
              <a:t>Advance Emergency Medical Technician</a:t>
            </a:r>
          </a:p>
          <a:p>
            <a:pPr lvl="2"/>
            <a:r>
              <a:rPr lang="en-US" dirty="0" smtClean="0"/>
              <a:t>Emergency </a:t>
            </a:r>
            <a:r>
              <a:rPr lang="en-US" dirty="0"/>
              <a:t>Medical Technician</a:t>
            </a:r>
          </a:p>
          <a:p>
            <a:pPr lvl="2"/>
            <a:r>
              <a:rPr lang="en-US" dirty="0" smtClean="0"/>
              <a:t>Emergency Medical Responder</a:t>
            </a:r>
          </a:p>
          <a:p>
            <a:pPr lvl="1"/>
            <a:r>
              <a:rPr lang="en-US" dirty="0" smtClean="0"/>
              <a:t>Firefighter or Volunteer Firefighter</a:t>
            </a:r>
          </a:p>
          <a:p>
            <a:pPr lvl="1"/>
            <a:r>
              <a:rPr lang="en-US" dirty="0" smtClean="0"/>
              <a:t>Law Enforcement Officer</a:t>
            </a:r>
          </a:p>
        </p:txBody>
      </p:sp>
    </p:spTree>
    <p:extLst>
      <p:ext uri="{BB962C8B-B14F-4D97-AF65-F5344CB8AC3E}">
        <p14:creationId xmlns:p14="http://schemas.microsoft.com/office/powerpoint/2010/main" val="15815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/>
          <a:lstStyle/>
          <a:p>
            <a:r>
              <a:rPr lang="en-US" dirty="0" smtClean="0"/>
              <a:t>SEA 227 – The Lifeline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Civil Immunity provided to first responders</a:t>
            </a:r>
          </a:p>
          <a:p>
            <a:endParaRPr lang="en-US" dirty="0"/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Follows standards of their </a:t>
            </a:r>
            <a:r>
              <a:rPr lang="en-US" dirty="0" smtClean="0"/>
              <a:t>agency, and</a:t>
            </a:r>
            <a:endParaRPr lang="en-US" dirty="0" smtClean="0"/>
          </a:p>
          <a:p>
            <a:pPr lvl="1"/>
            <a:r>
              <a:rPr lang="en-US" dirty="0" smtClean="0"/>
              <a:t>Doesn’t commit gross negligence or willful misconduct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09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Talk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>
            <a:normAutofit/>
          </a:bodyPr>
          <a:lstStyle/>
          <a:p>
            <a:r>
              <a:rPr lang="en-US" dirty="0" smtClean="0"/>
              <a:t>Indiana’s legal framework has been revised to promote widespread distribution of naloxone to all Hoosiers</a:t>
            </a:r>
          </a:p>
          <a:p>
            <a:endParaRPr lang="en-US" dirty="0"/>
          </a:p>
          <a:p>
            <a:r>
              <a:rPr lang="en-US" dirty="0" smtClean="0"/>
              <a:t>Indiana Laws written to remove barriers</a:t>
            </a:r>
          </a:p>
          <a:p>
            <a:pPr lvl="1"/>
            <a:r>
              <a:rPr lang="en-US" dirty="0" smtClean="0"/>
              <a:t>Existing and</a:t>
            </a:r>
          </a:p>
          <a:p>
            <a:pPr lvl="1"/>
            <a:r>
              <a:rPr lang="en-US" dirty="0" smtClean="0"/>
              <a:t>Perceived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/>
          <a:lstStyle/>
          <a:p>
            <a:r>
              <a:rPr lang="en-US" dirty="0" smtClean="0"/>
              <a:t>SEA 227 – The Lifeline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Prescribers broadly defined:</a:t>
            </a:r>
          </a:p>
          <a:p>
            <a:pPr lvl="1"/>
            <a:r>
              <a:rPr lang="en-US" dirty="0" smtClean="0"/>
              <a:t>A “health care provider”</a:t>
            </a:r>
          </a:p>
          <a:p>
            <a:pPr lvl="1"/>
            <a:r>
              <a:rPr lang="en-US" dirty="0" smtClean="0"/>
              <a:t>who is licensed in Indiana and whose</a:t>
            </a:r>
          </a:p>
          <a:p>
            <a:pPr lvl="1"/>
            <a:r>
              <a:rPr lang="en-US" dirty="0" smtClean="0"/>
              <a:t>scope of practice includes prescribing</a:t>
            </a:r>
          </a:p>
          <a:p>
            <a:pPr lvl="1"/>
            <a:r>
              <a:rPr lang="en-US" dirty="0" smtClean="0"/>
              <a:t>may write:</a:t>
            </a:r>
          </a:p>
          <a:p>
            <a:pPr lvl="2"/>
            <a:r>
              <a:rPr lang="en-US" dirty="0" smtClean="0"/>
              <a:t>Prescription,</a:t>
            </a:r>
          </a:p>
          <a:p>
            <a:pPr lvl="2"/>
            <a:r>
              <a:rPr lang="en-US" dirty="0" smtClean="0"/>
              <a:t>Drug order, or</a:t>
            </a:r>
          </a:p>
          <a:p>
            <a:pPr lvl="2"/>
            <a:r>
              <a:rPr lang="en-US" dirty="0" smtClean="0"/>
              <a:t>Protocol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Dispensers broadly defined:</a:t>
            </a:r>
          </a:p>
          <a:p>
            <a:pPr lvl="1"/>
            <a:r>
              <a:rPr lang="en-US" dirty="0" smtClean="0"/>
              <a:t>A pharmacist licensed under IC 25-26</a:t>
            </a:r>
          </a:p>
          <a:p>
            <a:pPr lvl="1"/>
            <a:r>
              <a:rPr lang="en-US" dirty="0" smtClean="0"/>
              <a:t>may dispense in the name of first responder</a:t>
            </a:r>
          </a:p>
        </p:txBody>
      </p:sp>
    </p:spTree>
    <p:extLst>
      <p:ext uri="{BB962C8B-B14F-4D97-AF65-F5344CB8AC3E}">
        <p14:creationId xmlns:p14="http://schemas.microsoft.com/office/powerpoint/2010/main" val="25194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/>
          <a:lstStyle/>
          <a:p>
            <a:r>
              <a:rPr lang="en-US" dirty="0" smtClean="0"/>
              <a:t>SEA 406 – Aaron’s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Authorizes anyone to carry and administer naloxone</a:t>
            </a:r>
          </a:p>
          <a:p>
            <a:endParaRPr lang="en-US" dirty="0"/>
          </a:p>
          <a:p>
            <a:r>
              <a:rPr lang="en-US" dirty="0"/>
              <a:t>Authorizes Entity Distribution to </a:t>
            </a:r>
            <a:r>
              <a:rPr lang="en-US" dirty="0" smtClean="0"/>
              <a:t>laysavers</a:t>
            </a:r>
          </a:p>
          <a:p>
            <a:endParaRPr lang="en-US" dirty="0"/>
          </a:p>
          <a:p>
            <a:r>
              <a:rPr lang="en-US" dirty="0" smtClean="0"/>
              <a:t>Authorizes Standing Order prescriptions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Provides Civil Immunity to</a:t>
            </a:r>
          </a:p>
          <a:p>
            <a:pPr lvl="1"/>
            <a:r>
              <a:rPr lang="en-US" dirty="0" smtClean="0"/>
              <a:t>Prescribers,</a:t>
            </a:r>
          </a:p>
          <a:p>
            <a:pPr lvl="1"/>
            <a:r>
              <a:rPr lang="en-US" dirty="0" smtClean="0"/>
              <a:t>Dispensers,</a:t>
            </a:r>
          </a:p>
          <a:p>
            <a:pPr lvl="1"/>
            <a:r>
              <a:rPr lang="en-US" dirty="0" smtClean="0"/>
              <a:t>Entities, and</a:t>
            </a:r>
          </a:p>
          <a:p>
            <a:pPr lvl="1"/>
            <a:r>
              <a:rPr lang="en-US" dirty="0" smtClean="0"/>
              <a:t>Laysavers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34153" y="4180625"/>
            <a:ext cx="3455600" cy="234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8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>
            <a:normAutofit/>
          </a:bodyPr>
          <a:lstStyle/>
          <a:p>
            <a:r>
              <a:rPr lang="en-US" dirty="0" smtClean="0"/>
              <a:t>Entity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Allows an entity to register with the ISDH annually</a:t>
            </a:r>
          </a:p>
          <a:p>
            <a:pPr lvl="1"/>
            <a:r>
              <a:rPr lang="en-US" dirty="0" smtClean="0">
                <a:hlinkClick r:id="rId3"/>
              </a:rPr>
              <a:t>http://optin.in.gov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Must have a standing order</a:t>
            </a:r>
          </a:p>
          <a:p>
            <a:endParaRPr lang="en-US" dirty="0"/>
          </a:p>
          <a:p>
            <a:r>
              <a:rPr lang="en-US" dirty="0" smtClean="0"/>
              <a:t>Must educate those receiving naloxone:</a:t>
            </a:r>
          </a:p>
          <a:p>
            <a:pPr lvl="1"/>
            <a:r>
              <a:rPr lang="en-US" dirty="0" smtClean="0"/>
              <a:t>Call 911,</a:t>
            </a:r>
          </a:p>
          <a:p>
            <a:pPr lvl="1"/>
            <a:r>
              <a:rPr lang="en-US" dirty="0" smtClean="0"/>
              <a:t>Drug overdose and treatment,</a:t>
            </a:r>
          </a:p>
          <a:p>
            <a:pPr lvl="1"/>
            <a:r>
              <a:rPr lang="en-US" dirty="0" smtClean="0"/>
              <a:t>How to administer naloxone, and</a:t>
            </a:r>
          </a:p>
          <a:p>
            <a:pPr lvl="1"/>
            <a:r>
              <a:rPr lang="en-US" dirty="0" smtClean="0"/>
              <a:t>Provide drug treatment information and referrals (including those that provide Vivitrol)</a:t>
            </a:r>
          </a:p>
        </p:txBody>
      </p:sp>
    </p:spTree>
    <p:extLst>
      <p:ext uri="{BB962C8B-B14F-4D97-AF65-F5344CB8AC3E}">
        <p14:creationId xmlns:p14="http://schemas.microsoft.com/office/powerpoint/2010/main" val="27817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/>
          <a:lstStyle/>
          <a:p>
            <a:r>
              <a:rPr lang="en-US" dirty="0" smtClean="0"/>
              <a:t>Standing Order Prescription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280701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Allows a prescriber to use a Standing Order to authorize the dispensing of naloxone:</a:t>
            </a:r>
          </a:p>
          <a:p>
            <a:pPr lvl="1"/>
            <a:r>
              <a:rPr lang="en-US" dirty="0" smtClean="0"/>
              <a:t>to one the prescriber has not directly examined, or</a:t>
            </a:r>
          </a:p>
          <a:p>
            <a:pPr lvl="1"/>
            <a:r>
              <a:rPr lang="en-US" dirty="0" smtClean="0"/>
              <a:t>to an entity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/>
              <a:t>Other Standing Orders in Indiana:</a:t>
            </a:r>
          </a:p>
          <a:p>
            <a:pPr lvl="1"/>
            <a:r>
              <a:rPr lang="en-US" dirty="0"/>
              <a:t>Injectable epinephrine </a:t>
            </a:r>
            <a:r>
              <a:rPr lang="en-US" dirty="0" smtClean="0"/>
              <a:t>prescribed to schools</a:t>
            </a:r>
            <a:endParaRPr lang="en-US" dirty="0"/>
          </a:p>
          <a:p>
            <a:pPr lvl="1"/>
            <a:r>
              <a:rPr lang="en-US" dirty="0"/>
              <a:t>Pharmacist administration of </a:t>
            </a:r>
            <a:r>
              <a:rPr lang="en-US" dirty="0" smtClean="0"/>
              <a:t>immunizations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/>
          <a:lstStyle/>
          <a:p>
            <a:r>
              <a:rPr lang="en-US" dirty="0" smtClean="0"/>
              <a:t>Standing Order Prescription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Standing Orders are Important:</a:t>
            </a:r>
          </a:p>
          <a:p>
            <a:pPr lvl="1"/>
            <a:r>
              <a:rPr lang="en-US" dirty="0"/>
              <a:t>Low health care access by those suffering SUD</a:t>
            </a:r>
          </a:p>
          <a:p>
            <a:pPr lvl="1"/>
            <a:r>
              <a:rPr lang="en-US" dirty="0"/>
              <a:t>Low desire to utilize health care available by those suffering SUD</a:t>
            </a:r>
          </a:p>
          <a:p>
            <a:pPr lvl="1"/>
            <a:r>
              <a:rPr lang="en-US" dirty="0"/>
              <a:t>Difficult to fill prescription for family/friends when they aren’t the intended medication </a:t>
            </a:r>
            <a:r>
              <a:rPr lang="en-US" dirty="0" smtClean="0"/>
              <a:t>recipient</a:t>
            </a:r>
          </a:p>
        </p:txBody>
      </p:sp>
    </p:spTree>
    <p:extLst>
      <p:ext uri="{BB962C8B-B14F-4D97-AF65-F5344CB8AC3E}">
        <p14:creationId xmlns:p14="http://schemas.microsoft.com/office/powerpoint/2010/main" val="40116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>
            <a:normAutofit/>
          </a:bodyPr>
          <a:lstStyle/>
          <a:p>
            <a:r>
              <a:rPr lang="en-US" dirty="0" smtClean="0"/>
              <a:t>Civil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Except for an act of gross negligence or willful misconduct</a:t>
            </a:r>
          </a:p>
          <a:p>
            <a:pPr lvl="1"/>
            <a:r>
              <a:rPr lang="en-US" dirty="0" smtClean="0"/>
              <a:t>Prescriber who dispenses or prescribes, or</a:t>
            </a:r>
          </a:p>
          <a:p>
            <a:pPr lvl="1"/>
            <a:r>
              <a:rPr lang="en-US" dirty="0" smtClean="0"/>
              <a:t>Pharmacists who dispenses</a:t>
            </a:r>
          </a:p>
          <a:p>
            <a:r>
              <a:rPr lang="en-US" dirty="0" smtClean="0"/>
              <a:t>are immune from civil liability arising from those actions</a:t>
            </a:r>
          </a:p>
          <a:p>
            <a:endParaRPr lang="en-US" dirty="0"/>
          </a:p>
          <a:p>
            <a:r>
              <a:rPr lang="en-US" dirty="0" smtClean="0"/>
              <a:t>Individual or Entity is immune from civil liability from:</a:t>
            </a:r>
          </a:p>
          <a:p>
            <a:pPr lvl="1"/>
            <a:r>
              <a:rPr lang="en-US" dirty="0" smtClean="0"/>
              <a:t>Obtaining naloxone,</a:t>
            </a:r>
          </a:p>
          <a:p>
            <a:pPr lvl="1"/>
            <a:r>
              <a:rPr lang="en-US" dirty="0" smtClean="0"/>
              <a:t>Administering naloxone in good faith, and</a:t>
            </a:r>
          </a:p>
          <a:p>
            <a:pPr lvl="1"/>
            <a:r>
              <a:rPr lang="en-US" dirty="0" smtClean="0"/>
              <a:t>Acting under a standing order</a:t>
            </a:r>
          </a:p>
        </p:txBody>
      </p:sp>
    </p:spTree>
    <p:extLst>
      <p:ext uri="{BB962C8B-B14F-4D97-AF65-F5344CB8AC3E}">
        <p14:creationId xmlns:p14="http://schemas.microsoft.com/office/powerpoint/2010/main" val="10849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>
            <a:normAutofit/>
          </a:bodyPr>
          <a:lstStyle/>
          <a:p>
            <a:r>
              <a:rPr lang="en-US" dirty="0" smtClean="0"/>
              <a:t>First Responder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Authorized under both laws</a:t>
            </a:r>
          </a:p>
          <a:p>
            <a:endParaRPr lang="en-US" dirty="0"/>
          </a:p>
          <a:p>
            <a:r>
              <a:rPr lang="en-US" dirty="0" smtClean="0"/>
              <a:t>Aaron’s Law provides prescribers and pharmacists explicit civil immunity</a:t>
            </a:r>
          </a:p>
        </p:txBody>
      </p:sp>
    </p:spTree>
    <p:extLst>
      <p:ext uri="{BB962C8B-B14F-4D97-AF65-F5344CB8AC3E}">
        <p14:creationId xmlns:p14="http://schemas.microsoft.com/office/powerpoint/2010/main" val="33829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Doctors to increase individual prescriptions</a:t>
            </a:r>
          </a:p>
          <a:p>
            <a:endParaRPr lang="en-US" dirty="0"/>
          </a:p>
          <a:p>
            <a:r>
              <a:rPr lang="en-US" dirty="0" smtClean="0"/>
              <a:t>Pain Clinic co-prescribing</a:t>
            </a:r>
          </a:p>
          <a:p>
            <a:endParaRPr lang="en-US" dirty="0"/>
          </a:p>
          <a:p>
            <a:r>
              <a:rPr lang="en-US" dirty="0" smtClean="0"/>
              <a:t>Pharmacists increase education to those filling opioid prescriptions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Pharmacies registering as </a:t>
            </a:r>
            <a:r>
              <a:rPr lang="en-US" dirty="0" smtClean="0"/>
              <a:t>Entities</a:t>
            </a:r>
          </a:p>
          <a:p>
            <a:endParaRPr lang="en-US" dirty="0"/>
          </a:p>
          <a:p>
            <a:r>
              <a:rPr lang="en-US" dirty="0" smtClean="0"/>
              <a:t>Offer Rescue Kits to incarcerated people at risk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1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Emergency departments distribute upon discharge</a:t>
            </a:r>
          </a:p>
          <a:p>
            <a:pPr lvl="1"/>
            <a:r>
              <a:rPr lang="en-US" dirty="0" smtClean="0"/>
              <a:t>420,040 ED Visits due to </a:t>
            </a:r>
            <a:r>
              <a:rPr lang="en-US" dirty="0"/>
              <a:t>Prescription </a:t>
            </a:r>
            <a:r>
              <a:rPr lang="en-US" dirty="0" smtClean="0"/>
              <a:t>Opioids</a:t>
            </a:r>
          </a:p>
          <a:p>
            <a:pPr lvl="1"/>
            <a:r>
              <a:rPr lang="en-US" dirty="0" smtClean="0"/>
              <a:t>258,482 ED Visits due to Heroin</a:t>
            </a:r>
          </a:p>
          <a:p>
            <a:endParaRPr lang="en-US" dirty="0"/>
          </a:p>
          <a:p>
            <a:r>
              <a:rPr lang="en-US" dirty="0" smtClean="0"/>
              <a:t>EMS distribution</a:t>
            </a:r>
          </a:p>
          <a:p>
            <a:endParaRPr lang="en-US" dirty="0"/>
          </a:p>
          <a:p>
            <a:r>
              <a:rPr lang="en-US" dirty="0" smtClean="0"/>
              <a:t>Treatment providers (FQHCs, CMHCs, MATs) to provide naloxone rescue kits</a:t>
            </a:r>
          </a:p>
          <a:p>
            <a:endParaRPr lang="en-US" dirty="0"/>
          </a:p>
          <a:p>
            <a:r>
              <a:rPr lang="en-US" dirty="0" smtClean="0"/>
              <a:t>Naloxone distribution with Sterile Syringe Exchange programs</a:t>
            </a:r>
          </a:p>
        </p:txBody>
      </p:sp>
    </p:spTree>
    <p:extLst>
      <p:ext uri="{BB962C8B-B14F-4D97-AF65-F5344CB8AC3E}">
        <p14:creationId xmlns:p14="http://schemas.microsoft.com/office/powerpoint/2010/main" val="18750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Talk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>
            <a:normAutofit/>
          </a:bodyPr>
          <a:lstStyle/>
          <a:p>
            <a:r>
              <a:rPr lang="en-US" dirty="0" smtClean="0"/>
              <a:t>Indiana’s legal framework has been revised to promote widespread distribution of naloxone to all Hoosiers</a:t>
            </a:r>
          </a:p>
          <a:p>
            <a:endParaRPr lang="en-US" dirty="0"/>
          </a:p>
          <a:p>
            <a:r>
              <a:rPr lang="en-US" dirty="0" smtClean="0"/>
              <a:t>Indiana Laws written to remove barriers</a:t>
            </a:r>
          </a:p>
          <a:p>
            <a:pPr lvl="1"/>
            <a:r>
              <a:rPr lang="en-US" dirty="0" smtClean="0"/>
              <a:t>Existing and</a:t>
            </a:r>
          </a:p>
          <a:p>
            <a:pPr lvl="1"/>
            <a:r>
              <a:rPr lang="en-US" dirty="0" smtClean="0"/>
              <a:t>Perceived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Opioid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>
            <a:normAutofit/>
          </a:bodyPr>
          <a:lstStyle/>
          <a:p>
            <a:r>
              <a:rPr lang="en-US" dirty="0" smtClean="0"/>
              <a:t>Lethal </a:t>
            </a:r>
            <a:r>
              <a:rPr lang="en-US" dirty="0"/>
              <a:t>Drug dose is the leading cause of accidental death in </a:t>
            </a:r>
            <a:r>
              <a:rPr lang="en-US" dirty="0" smtClean="0"/>
              <a:t>Indiana and America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43,982 </a:t>
            </a:r>
            <a:r>
              <a:rPr lang="en-US" dirty="0"/>
              <a:t>drug overdose deaths in </a:t>
            </a:r>
            <a:r>
              <a:rPr lang="en-US" dirty="0" smtClean="0"/>
              <a:t>2013 </a:t>
            </a:r>
          </a:p>
          <a:p>
            <a:pPr lvl="1"/>
            <a:r>
              <a:rPr lang="en-US" dirty="0" smtClean="0"/>
              <a:t>37% caused </a:t>
            </a:r>
            <a:r>
              <a:rPr lang="en-US" dirty="0"/>
              <a:t>by </a:t>
            </a:r>
            <a:r>
              <a:rPr lang="en-US" dirty="0" smtClean="0"/>
              <a:t>prescription opioids</a:t>
            </a:r>
          </a:p>
          <a:p>
            <a:pPr lvl="1"/>
            <a:r>
              <a:rPr lang="en-US" dirty="0" smtClean="0"/>
              <a:t>19% caused by heroin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Almost </a:t>
            </a:r>
            <a:r>
              <a:rPr lang="en-US" b="1" dirty="0" smtClean="0"/>
              <a:t>2x</a:t>
            </a:r>
            <a:r>
              <a:rPr lang="en-US" dirty="0" smtClean="0"/>
              <a:t> as many lethal doses from prescription opioids than from heroin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Opioid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88666" y="3709356"/>
            <a:ext cx="4218083" cy="28222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063" y="1981201"/>
            <a:ext cx="6777317" cy="17281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Paths to Prescription Drug Addiction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39 year-old with back pain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17 year-old riffling through their friend’s grandma’s medicine cabinet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022063" y="3858878"/>
            <a:ext cx="3321337" cy="2694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D2533C"/>
                </a:solidFill>
              </a:rPr>
              <a:t>Grandma forgetting that she already took her pill that morning </a:t>
            </a:r>
          </a:p>
          <a:p>
            <a:pPr lvl="1">
              <a:buClr>
                <a:srgbClr val="93A299"/>
              </a:buClr>
            </a:pPr>
            <a:endParaRPr lang="en-US" dirty="0" smtClean="0">
              <a:solidFill>
                <a:srgbClr val="D2533C"/>
              </a:solidFill>
            </a:endParaRP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D2533C"/>
                </a:solidFill>
              </a:rPr>
              <a:t>Star DE doubling his prescribed dose to make the big game</a:t>
            </a:r>
          </a:p>
          <a:p>
            <a:pPr lvl="1">
              <a:buClr>
                <a:srgbClr val="93A299"/>
              </a:buClr>
            </a:pPr>
            <a:endParaRPr lang="en-US" sz="1900" dirty="0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2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ome states have more painkiller prescriptions per person than othe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3190" y="1600200"/>
            <a:ext cx="9284974" cy="57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" y="723037"/>
            <a:ext cx="91059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300" dirty="0" smtClean="0">
                <a:solidFill>
                  <a:srgbClr val="292934"/>
                </a:solidFill>
              </a:rPr>
              <a:t>Indiana Ranks 9</a:t>
            </a:r>
            <a:r>
              <a:rPr lang="en-US" sz="2300" baseline="30000" dirty="0" smtClean="0">
                <a:solidFill>
                  <a:srgbClr val="292934"/>
                </a:solidFill>
              </a:rPr>
              <a:t>th</a:t>
            </a:r>
            <a:r>
              <a:rPr lang="en-US" sz="2300" dirty="0" smtClean="0">
                <a:solidFill>
                  <a:srgbClr val="292934"/>
                </a:solidFill>
              </a:rPr>
              <a:t> Highest in the Nation</a:t>
            </a:r>
          </a:p>
          <a:p>
            <a:pPr algn="ctr" defTabSz="914400"/>
            <a:r>
              <a:rPr lang="en-US" sz="500" dirty="0" smtClean="0">
                <a:solidFill>
                  <a:srgbClr val="292934"/>
                </a:solidFill>
              </a:rPr>
              <a:t> </a:t>
            </a:r>
            <a:endParaRPr lang="en-US" sz="800" dirty="0" smtClean="0">
              <a:solidFill>
                <a:srgbClr val="292934"/>
              </a:solidFill>
            </a:endParaRPr>
          </a:p>
          <a:p>
            <a:pPr algn="ctr" defTabSz="914400"/>
            <a:r>
              <a:rPr lang="en-US" sz="2300" dirty="0" smtClean="0">
                <a:solidFill>
                  <a:srgbClr val="292934"/>
                </a:solidFill>
              </a:rPr>
              <a:t>For every 100 Hoosiers, 109 Opioid Prescriptions are Written</a:t>
            </a:r>
          </a:p>
        </p:txBody>
      </p:sp>
    </p:spTree>
    <p:extLst>
      <p:ext uri="{BB962C8B-B14F-4D97-AF65-F5344CB8AC3E}">
        <p14:creationId xmlns:p14="http://schemas.microsoft.com/office/powerpoint/2010/main" val="24318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87855854"/>
              </p:ext>
            </p:extLst>
          </p:nvPr>
        </p:nvGraphicFramePr>
        <p:xfrm>
          <a:off x="304800" y="228600"/>
          <a:ext cx="8534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4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3200" b="0" dirty="0" smtClean="0"/>
              <a:t>How do opioids affect breathing?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02113" y="1192213"/>
            <a:ext cx="4829175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6516" y="1664493"/>
            <a:ext cx="4800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292934"/>
                </a:solidFill>
                <a:ea typeface="ＭＳ Ｐゴシック" charset="0"/>
                <a:cs typeface="ＭＳ Ｐゴシック" charset="0"/>
              </a:rPr>
              <a:t>Opioid Receptors, brain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03838" y="2671763"/>
            <a:ext cx="2508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67400" y="2200275"/>
            <a:ext cx="2238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23013" y="2632075"/>
            <a:ext cx="2936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781800" y="3079750"/>
            <a:ext cx="292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64375" y="2314575"/>
            <a:ext cx="225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21600" y="2776538"/>
            <a:ext cx="2238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7137" y="4761705"/>
            <a:ext cx="12239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292934"/>
                </a:solidFill>
                <a:ea typeface="ＭＳ Ｐゴシック" charset="0"/>
                <a:cs typeface="ＭＳ Ｐゴシック" charset="0"/>
              </a:rPr>
              <a:t>Opioid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7239000"/>
            <a:ext cx="355600" cy="304800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05800" y="7010400"/>
            <a:ext cx="355600" cy="304800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166100" y="6884988"/>
            <a:ext cx="279400" cy="228600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72400" y="7162800"/>
            <a:ext cx="304800" cy="304800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48600" y="6858000"/>
            <a:ext cx="330200" cy="282575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43800" y="7010400"/>
            <a:ext cx="355600" cy="304800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3" name="Curved Connector 32"/>
          <p:cNvCxnSpPr/>
          <p:nvPr/>
        </p:nvCxnSpPr>
        <p:spPr>
          <a:xfrm rot="16200000" flipH="1">
            <a:off x="5468144" y="5004594"/>
            <a:ext cx="3186112" cy="558800"/>
          </a:xfrm>
          <a:prstGeom prst="curvedConnector3">
            <a:avLst>
              <a:gd name="adj1" fmla="val 50000"/>
            </a:avLst>
          </a:prstGeom>
          <a:ln w="57150" cap="flat" algn="ctr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908425" y="2186781"/>
            <a:ext cx="1958975" cy="223045"/>
          </a:xfrm>
          <a:prstGeom prst="straightConnector1">
            <a:avLst/>
          </a:prstGeom>
          <a:ln w="57150" cap="flat" algn="ctr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13025" y="2632076"/>
            <a:ext cx="2690813" cy="2274092"/>
          </a:xfrm>
          <a:prstGeom prst="straightConnector1">
            <a:avLst/>
          </a:prstGeom>
          <a:ln w="57150" cap="flat" algn="ctr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37 C -0.01111 -0.01319 -0.01076 -0.01689 -0.01666 -0.02222 C -0.01718 -0.02407 -0.01684 -0.02662 -0.01805 -0.02777 C -0.01944 -0.02939 -0.03298 -0.03287 -0.03472 -0.03333 C -0.03993 -0.04351 -0.03993 -0.07314 -0.04166 -0.08888 C -0.04288 -0.16851 -0.03854 -0.15208 -0.04583 -0.19074 C -0.04635 -0.19861 -0.04652 -0.20601 -0.04722 -0.21342 C -0.04739 -0.21481 -0.04843 -0.21666 -0.04861 -0.21851 C -0.04861 -0.21967 -0.04982 -0.26435 -0.05138 -0.27407 C -0.05381 -0.28981 -0.06006 -0.30277 -0.0625 -0.31851 C -0.06701 -0.34861 -0.06302 -0.33194 -0.06666 -0.34629 C -0.06892 -0.3706 -0.07222 -0.3949 -0.07638 -0.41851 C -0.07916 -0.43495 -0.08038 -0.45416 -0.0875 -0.46851 C -0.08975 -0.48356 -0.09305 -0.49814 -0.09583 -0.51296 C -0.09774 -0.52338 -0.09739 -0.53425 -0.1 -0.54444 C -0.10156 -0.5625 -0.1026 -0.58263 -0.10694 -0.6 C -0.10798 -0.63611 -0.10816 -0.67916 -0.12083 -0.71296 C -0.1243 -0.72199 -0.12934 -0.72893 -0.13333 -0.73703 C -0.14253 -0.75648 -0.1342 -0.74768 -0.14305 -0.75555 C -0.15312 -0.77569 -0.17413 -0.78171 -0.19027 -0.78888 C -0.2052 -0.78564 -0.21458 -0.77152 -0.22361 -0.75555 C -0.22708 -0.74166 -0.23229 -0.72731 -0.2375 -0.71481 C -0.24322 -0.70092 -0.25277 -0.68935 -0.25277 -0.67222" pathEditMode="relative" rAng="0" ptsTypes="ffffffffffffffffffffffA">
                                      <p:cBhvr>
                                        <p:cTn id="15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12153" y="-3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06 -4.44444E-06 C -0.01199 -0.01597 -0.029 -0.0338 -0.04445 -0.04259 C -0.05417 -0.04815 -0.06077 -0.05301 -0.06667 -0.06481 C -0.07171 -0.0919 -0.08108 -0.11736 -0.08612 -0.14467 C -0.08837 -0.15648 -0.08733 -0.15741 -0.0889 -0.17222 C -0.09115 -0.19398 -0.09497 -0.21528 -0.09723 -0.23704 C -0.09827 -0.24722 -0.1014 -0.25648 -0.10278 -0.26667 C -0.1066 -0.29421 -0.11129 -0.32222 -0.1139 -0.35 C -0.11476 -0.4 -0.11667 -0.45 -0.11667 -0.5 C -0.11667 -0.5243 -0.11719 -0.55347 -0.11112 -0.57778 C -0.11008 -0.58704 -0.10921 -0.59491 -0.10695 -0.6037 C -0.10487 -0.62662 -0.10383 -0.63704 -0.10556 -0.66296 C -0.1066 -0.67917 -0.11511 -0.6919 -0.12084 -0.70555 C -0.13178 -0.73171 -0.14515 -0.75324 -0.16528 -0.76667 C -0.17153 -0.77083 -0.18056 -0.77222 -0.18751 -0.77407 C -0.19358 -0.77292 -0.19723 -0.77407 -0.2014 -0.76852 C -0.20261 -0.7669 -0.20348 -0.76505 -0.20417 -0.76296 C -0.20487 -0.76111 -0.20556 -0.75741 -0.20556 -0.75741" pathEditMode="relative" rAng="0" ptsTypes="fffffffffffffffffA">
                                      <p:cBhvr>
                                        <p:cTn id="27" dur="1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2147483648" y="-214748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509 C -0.01197 -0.00741 -0.01875 -0.02084 -0.02361 -0.0338 C -0.0243 -0.03565 -0.02413 -0.03773 -0.025 -0.03935 C -0.03142 -0.05 -0.04149 -0.05949 -0.04861 -0.06898 C -0.0559 -0.07871 -0.05868 -0.09445 -0.06388 -0.10602 C -0.06788 -0.12732 -0.06232 -0.10116 -0.06805 -0.11898 C -0.07083 -0.12778 -0.06944 -0.13658 -0.07361 -0.14491 C -0.07552 -0.15486 -0.07916 -0.17547 -0.08333 -0.1838 C -0.08663 -0.20533 -0.08854 -0.23843 -0.09583 -0.25787 C -0.09774 -0.27014 -0.09913 -0.28287 -0.10138 -0.29491 C -0.10243 -0.30857 -0.10312 -0.32222 -0.10555 -0.33565 C -0.10659 -0.36875 -0.10954 -0.39908 -0.11111 -0.43195 C -0.11163 -0.50903 -0.11163 -0.58634 -0.1125 -0.66343 C -0.11267 -0.68496 -0.11718 -0.70972 -0.12222 -0.73009 C -0.12465 -0.74005 -0.14513 -0.74074 -0.14861 -0.74121 C -0.15989 -0.73982 -0.17395 -0.74445 -0.18194 -0.7338 C -0.1842 -0.73079 -0.18437 -0.72616 -0.18611 -0.72269 C -0.18437 -0.70672 -0.18472 -0.71412 -0.18472 -0.70047" pathEditMode="relative" rAng="0" ptsTypes="fffffffffffffffffA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8958" y="-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4 -0.02777 C -0.11337 -0.0493 -0.11736 -0.07013 -0.11945 -0.09259 C -0.11945 -0.09861 -0.10816 -0.26041 -0.12639 -0.29259 C -0.12813 -0.30208 -0.13125 -0.31088 -0.13334 -0.32037 C -0.13438 -0.32523 -0.13525 -0.33032 -0.13611 -0.33518 C -0.13663 -0.33773 -0.1375 -0.34259 -0.1375 -0.34259 C -0.13993 -0.3824 -0.13976 -0.41666 -0.1375 -0.4574 C -0.13681 -0.47129 -0.13368 -0.49213 -0.12778 -0.5037 C -0.12726 -0.50625 -0.12709 -0.50879 -0.12639 -0.51111 C -0.1257 -0.51365 -0.12413 -0.51597 -0.12361 -0.51851 C -0.1184 -0.54166 -0.12604 -0.51944 -0.11945 -0.53703 C -0.11702 -0.55277 -0.11233 -0.56805 -0.10834 -0.58333 C -0.1059 -0.59282 -0.10313 -0.61111 -0.09861 -0.62037 C -0.09722 -0.63125 -0.09497 -0.6412 -0.09306 -0.65185 C -0.09358 -0.65486 -0.09306 -0.65856 -0.09445 -0.66111 C -0.09531 -0.66273 -0.0974 -0.66203 -0.09861 -0.66296 C -0.1158 -0.67569 -0.09948 -0.66713 -0.1125 -0.67222 C -0.11528 -0.67338 -0.12084 -0.67592 -0.12084 -0.67592 C -0.12726 -0.67523 -0.13386 -0.67569 -0.14028 -0.67407 C -0.14184 -0.67361 -0.14288 -0.67129 -0.14445 -0.67037 C -0.14705 -0.66875 -0.15 -0.66782 -0.15278 -0.66666 C -0.1559 -0.66527 -0.16111 -0.65925 -0.16111 -0.65925 C -0.16354 -0.64953 -0.1684 -0.6412 -0.17084 -0.63148 C -0.17136 -0.62592 -0.17222 -0.61481 -0.17222 -0.61481" pathEditMode="relative" rAng="0" ptsTypes="fffffffffffffffffffffffA">
                                      <p:cBhvr>
                                        <p:cTn id="33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2147483648" y="-214748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68 -0.02058 C -0.11111 -0.03075 -0.11215 -0.04115 -0.11666 -0.05017 C -0.11718 -0.05225 -0.11736 -0.05456 -0.11823 -0.05665 C -0.12014 -0.06104 -0.12465 -0.06936 -0.12465 -0.06913 C -0.12812 -0.08347 -0.12343 -0.06728 -0.13246 -0.08416 C -0.1335 -0.08624 -0.13507 -0.09503 -0.13576 -0.09688 C -0.13784 -0.10312 -0.14027 -0.10913 -0.14357 -0.11376 C -0.14705 -0.12624 -0.15069 -0.13873 -0.15642 -0.14959 C -0.16093 -0.17456 -0.15364 -0.1385 -0.16267 -0.16855 C -0.16371 -0.17202 -0.16354 -0.17572 -0.16423 -0.17919 C -0.16649 -0.19191 -0.17048 -0.20439 -0.17222 -0.2178 C -0.17413 -0.23144 -0.175 -0.24555 -0.17691 -0.26011 C -0.17725 -0.26173 -0.17812 -0.26381 -0.17864 -0.26589 C -0.17934 -0.26867 -0.17986 -0.27144 -0.1802 -0.27445 C -0.18316 -0.29803 -0.18003 -0.28416 -0.18333 -0.29757 C -0.18698 -0.32763 -0.18732 -0.35884 -0.19288 -0.38844 C -0.19809 -0.47329 -0.2 -0.56254 -0.19132 -0.64647 C -0.18854 -0.67237 -0.18854 -0.71445 -0.17378 -0.73526 C -0.15972 -0.7341 -0.15277 -0.73688 -0.14201 -0.72878 C -0.13975 -0.72717 -0.13802 -0.72416 -0.13576 -0.72254 C -0.13281 -0.72046 -0.12934 -0.71977 -0.12621 -0.71838 C -0.12465 -0.71769 -0.12135 -0.71607 -0.12135 -0.71584 C -0.11684 -0.70728 -0.11753 -0.70636 -0.12465 -0.70127" pathEditMode="relative" rAng="0" ptsTypes="ffffffffffffffffffffffA">
                                      <p:cBhvr>
                                        <p:cTn id="36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4566" y="-35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1 -0.01782 C -0.05469 -0.05069 -0.05764 -0.09537 -0.06597 -0.12893 C -0.06684 -0.13727 -0.06736 -0.1412 -0.07014 -0.14861 C -0.07222 -0.1618 -0.07813 -0.17268 -0.08264 -0.18449 C -0.08663 -0.19537 -0.0908 -0.20926 -0.09722 -0.21782 C -0.09861 -0.225 -0.10017 -0.23009 -0.10347 -0.23588 C -0.10504 -0.2419 -0.10747 -0.24583 -0.10972 -0.25116 C -0.1158 -0.26551 -0.12205 -0.28102 -0.12951 -0.29421 C -0.12986 -0.2956 -0.13004 -0.29699 -0.13056 -0.29838 C -0.13142 -0.30069 -0.13299 -0.30278 -0.13368 -0.30532 C -0.1382 -0.32176 -0.1316 -0.30741 -0.13681 -0.31782 C -0.14028 -0.33912 -0.14323 -0.36065 -0.14722 -0.38171 C -0.14861 -0.43032 -0.15295 -0.49491 -0.14097 -0.54282 C -0.13924 -0.55903 -0.1375 -0.57569 -0.13472 -0.59143 C -0.13264 -0.6037 -0.1283 -0.61551 -0.12535 -0.62754 C -0.12049 -0.64722 -0.11892 -0.6618 -0.10139 -0.66643 C -0.09184 -0.67291 -0.07691 -0.67268 -0.06597 -0.67754 C -0.0599 -0.67731 -0.03646 -0.67847 -0.02743 -0.6706 C -0.02326 -0.6669 -0.01927 -0.66481 -0.01493 -0.66088 C -0.01389 -0.65995 -0.01181 -0.6581 -0.01181 -0.6581 C -0.00747 -0.64954 -0.00764 -0.65139 -0.01076 -0.63449 C -0.01129 -0.63125 -0.01493 -0.6294 -0.01493 -0.62616 C -0.01493 -0.62569 -0.01493 -0.62523 -0.01493 -0.62477" pathEditMode="relative" rAng="0" ptsTypes="ffffffffffffffffffffffA">
                                      <p:cBhvr>
                                        <p:cTn id="39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2147483648" y="-214748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1"/>
      <p:bldP spid="24" grpId="2" animBg="1"/>
      <p:bldP spid="25" grpId="3" animBg="1"/>
      <p:bldP spid="26" grpId="4" animBg="1"/>
      <p:bldP spid="27" grpId="5" animBg="1"/>
      <p:bldP spid="28" grpId="6" animBg="1"/>
      <p:bldP spid="29" grpId="7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altLang="en-US" sz="3200" b="0" dirty="0" smtClean="0"/>
              <a:t>How does naloxone affect overdose?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02113" y="1192213"/>
            <a:ext cx="4829175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03838" y="2671763"/>
            <a:ext cx="2508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67400" y="2200275"/>
            <a:ext cx="2238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23013" y="2632075"/>
            <a:ext cx="2936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781800" y="3079750"/>
            <a:ext cx="292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64375" y="2314575"/>
            <a:ext cx="2254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21600" y="2776538"/>
            <a:ext cx="2238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5251450" y="2390775"/>
            <a:ext cx="355600" cy="304800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92850" y="2373313"/>
            <a:ext cx="355600" cy="304800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37388" y="2085975"/>
            <a:ext cx="279400" cy="228600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27713" y="1933575"/>
            <a:ext cx="304800" cy="304800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70800" y="2524125"/>
            <a:ext cx="330200" cy="282575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31000" y="2832100"/>
            <a:ext cx="355600" cy="304800"/>
          </a:xfrm>
          <a:prstGeom prst="ellipse">
            <a:avLst/>
          </a:prstGeom>
          <a:solidFill>
            <a:srgbClr val="FF0000"/>
          </a:solidFill>
          <a:ln w="15875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2" name="Picture 21" descr="spray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3034822">
            <a:off x="3228975" y="2952750"/>
            <a:ext cx="17430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narcan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75150" y="4699000"/>
            <a:ext cx="59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narcan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210175" y="4608513"/>
            <a:ext cx="59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narcan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35525" y="4037013"/>
            <a:ext cx="59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narcan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657725" y="4419600"/>
            <a:ext cx="59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narcan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35525" y="4699000"/>
            <a:ext cx="59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narcan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75150" y="4191000"/>
            <a:ext cx="59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761999" y="1748970"/>
            <a:ext cx="2774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dirty="0" smtClean="0">
                <a:ln w="1905"/>
                <a:gradFill>
                  <a:gsLst>
                    <a:gs pos="0">
                      <a:srgbClr val="79463D">
                        <a:shade val="20000"/>
                        <a:satMod val="200000"/>
                      </a:srgbClr>
                    </a:gs>
                    <a:gs pos="78000">
                      <a:srgbClr val="7946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9463D">
                        <a:tint val="12000"/>
                        <a:satMod val="255000"/>
                      </a:srgbClr>
                    </a:gs>
                  </a:gsLst>
                  <a:lin ang="540000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charset="0"/>
                <a:cs typeface="ＭＳ Ｐゴシック" charset="0"/>
              </a:rPr>
              <a:t>Neutralizes opioid’s effect on receptors</a:t>
            </a:r>
            <a:endParaRPr lang="en-US" dirty="0">
              <a:ln w="1905"/>
              <a:gradFill>
                <a:gsLst>
                  <a:gs pos="0">
                    <a:srgbClr val="79463D">
                      <a:shade val="20000"/>
                      <a:satMod val="200000"/>
                    </a:srgbClr>
                  </a:gs>
                  <a:gs pos="78000">
                    <a:srgbClr val="79463D">
                      <a:tint val="90000"/>
                      <a:shade val="89000"/>
                      <a:satMod val="220000"/>
                    </a:srgbClr>
                  </a:gs>
                  <a:gs pos="100000">
                    <a:srgbClr val="79463D">
                      <a:tint val="12000"/>
                      <a:satMod val="255000"/>
                    </a:srgbClr>
                  </a:gs>
                </a:gsLst>
                <a:lin ang="5400000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7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2.13873E-06 L 0.08073 -0.35145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4028" y="-17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1.04046E-06 C 0.01372 -0.00601 -0.00034 -0.03283 0.00469 -0.05086 C 0.0073 -0.06034 0.01928 -0.06358 0.02535 -0.06566 C 0.02778 -0.0756 0.02431 -0.07815 0.01893 -0.08462" pathEditMode="relative" rAng="0" ptsTypes="fffA">
                                      <p:cBhvr>
                                        <p:cTn id="16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2147483648" y="-214748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2.13873E-06 L 0.14705 -0.35145" pathEditMode="relative" rAng="0" ptsTypes="AA">
                                      <p:cBhvr>
                                        <p:cTn id="22" dur="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7344" y="-17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06 -4.62428E-07 C -0.01111 -0.00994 -0.00746 -0.00439 -0.01267 -0.0148 C -0.01632 -0.02982 -0.0125 -0.03376 -0.00469 -0.04231 C 0.00156 -0.04902 0.0099 -0.0548 0.01754 -0.05919 C 0.02448 -0.06335 0.0316 -0.06404 0.03802 -0.06982 C 0.04184 -0.08393 0.04601 -0.09017 0.04601 -0.10589" pathEditMode="relative" rAng="0" ptsTypes="fffffA">
                                      <p:cBhvr>
                                        <p:cTn id="2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2147483648" y="-214748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-4.21965E-06 L 0.24149 -0.35514" pathEditMode="relative" rAng="0" ptsTypes="AA">
                                      <p:cBhvr>
                                        <p:cTn id="31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12066" y="-17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9.82659E-07 C -0.01511 0.01919 -0.04271 0.00624 -0.06198 9.82659E-07 C -0.06754 -0.0037 -0.07101 -0.00809 -0.07622 -0.01272 C -0.07934 -0.02497 -0.08039 -0.01988 -0.08264 -0.03584 C -0.08073 -0.06381 -0.08525 -0.06959 -0.06511 -0.07399 C -0.04011 -0.08509 -0.0125 -0.07653 0.01267 -0.06983 C 0.01979 -0.06798 0.02604 -0.06335 0.03333 -0.06335 L 0.02222 -0.06774" pathEditMode="relative" rAng="0" ptsTypes="ffffffAA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2147483648" y="-214748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23 L 0.346 -0.25549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17361" y="-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06 -6.7052E-06 C 0.00747 -0.00209 0.01494 -0.00417 0.02223 -0.00648 C 0.02345 -0.01157 0.02536 -0.01804 0.02536 -0.02336 C 0.02536 -0.03399 0.02518 -0.04463 0.02379 -0.05503 C 0.02362 -0.05665 0.01616 -0.06336 0.01581 -0.06359 C 0.00869 -0.06798 0.00088 -0.06868 -0.00641 -0.07191 C -0.01023 -0.07723 -0.00954 -0.07422 -0.00954 -0.08047 L -0.00173 -0.08671" pathEditMode="relative" rAng="0" ptsTypes="ffffffAA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2147483648" y="-214748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1295 L 0.1533 -0.26983" pathEditMode="relative" rAng="0" ptsTypes="AA">
                                      <p:cBhvr>
                                        <p:cTn id="49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8212" y="-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-1.79191E-06 C 0.00138 0.02544 -0.00191 0.04324 0.01909 0.05087 C 0.02465 0.05827 0.02743 0.05873 0.03489 0.06128 C 0.0493 0.05989 0.05989 0.06104 0.07135 0.05087 C 0.07378 0.03908 0.08072 0.0222 0.06822 0.01688 C 0.06458 0.02197 0.06406 0.02682 0.06024 0.03168 C 0.05885 0.0407 0.05694 0.04763 0.06024 0.05711 C 0.06111 0.05943 0.06354 0.05966 0.0651 0.06128 C 0.08003 0.07607 0.06666 0.06336 0.07934 0.07815 C 0.08645 0.08648 0.08559 0.08463 0.09531 0.08879 C 0.09687 0.08948 0.1 0.09087 0.1 0.09087 C 0.10416 0.0948 0.10816 0.09642 0.11267 0.09943" pathEditMode="relative" rAng="0" ptsTypes="fffffffffffA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2147483648" y="-214748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416 L 0.09271 -0.31746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4427" y="-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06 -7.34104E-06 C 0.01146 -0.00255 0.01546 -0.00533 0.02067 -0.01897 C 0.02258 -0.03145 0.02553 -0.04324 0.02865 -0.05504 C 0.02935 -0.05735 0.03108 -0.05897 0.03178 -0.06128 C 0.03317 -0.06544 0.03386 -0.06983 0.0349 -0.074 C 0.03542 -0.07608 0.03646 -0.08024 0.03646 -0.08024 C 0.03455 -0.08787 0.03629 -0.08671 0.03021 -0.08879 C 0.02761 -0.08972 0.02223 -0.09087 0.02223 -0.09087" pathEditMode="relative" rAng="0" ptsTypes="fffffffA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2147483648" y="-214748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 animBg="1"/>
      <p:bldP spid="26" grpId="2" animBg="1"/>
      <p:bldP spid="27" grpId="3" animBg="1"/>
      <p:bldP spid="28" grpId="4" animBg="1"/>
      <p:bldP spid="29" grpId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Use Naloxone?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</a:t>
            </a:r>
            <a:r>
              <a:rPr lang="en-US" dirty="0"/>
              <a:t>Euphoric </a:t>
            </a:r>
            <a:r>
              <a:rPr lang="en-US" dirty="0" smtClean="0"/>
              <a:t>effect</a:t>
            </a:r>
          </a:p>
          <a:p>
            <a:endParaRPr lang="en-US" dirty="0" smtClean="0"/>
          </a:p>
          <a:p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Even if a person isn’t overdosing on an opioid</a:t>
            </a:r>
          </a:p>
          <a:p>
            <a:pPr lvl="1"/>
            <a:r>
              <a:rPr lang="en-US" dirty="0" smtClean="0"/>
              <a:t>Similar to:  CPR, AEDs, EpiPens</a:t>
            </a:r>
          </a:p>
          <a:p>
            <a:pPr lvl="1"/>
            <a:r>
              <a:rPr lang="en-US" dirty="0" smtClean="0"/>
              <a:t>Proven track record</a:t>
            </a:r>
          </a:p>
          <a:p>
            <a:pPr lvl="1"/>
            <a:r>
              <a:rPr lang="en-US" dirty="0" smtClean="0"/>
              <a:t>From 1996 through June 2014:</a:t>
            </a:r>
          </a:p>
          <a:p>
            <a:pPr lvl="2"/>
            <a:r>
              <a:rPr lang="en-US" dirty="0" smtClean="0"/>
              <a:t>152,283 laypersons trained</a:t>
            </a:r>
          </a:p>
          <a:p>
            <a:pPr lvl="2"/>
            <a:r>
              <a:rPr lang="en-US" dirty="0" smtClean="0"/>
              <a:t>26,463 reversals reported</a:t>
            </a:r>
          </a:p>
          <a:p>
            <a:endParaRPr lang="en-US" dirty="0" smtClean="0"/>
          </a:p>
          <a:p>
            <a:r>
              <a:rPr lang="en-US" dirty="0" smtClean="0"/>
              <a:t>Saves Money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A </a:t>
            </a:r>
            <a:r>
              <a:rPr lang="en-US" dirty="0"/>
              <a:t>life saved can be a life </a:t>
            </a:r>
            <a:r>
              <a:rPr lang="en-US" dirty="0" smtClean="0"/>
              <a:t>restored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1.7601 Service Pack 1"/>
  <p:tag name="AS_RELEASE_DATE" val="2013.07.29"/>
  <p:tag name="AS_TITLE" val="Aspose.Slides for .NET 4.0"/>
  <p:tag name="AS_VERSION" val="7.7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Uigh" typeface="Microsoft Uighur"/>
        <a:font script="Beng" typeface="Vrinda"/>
        <a:font script="Thai" typeface="DilleniaUPC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ahoma"/>
        <a:font script="Arab" typeface="Tahoma"/>
        <a:font script="Hebr" typeface="Gisha"/>
        <a:font script="Telu" typeface="Gautami"/>
        <a:font script="Ethi" typeface="Nyala"/>
        <a:font script="Jpan" typeface="ＭＳ 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微軟正黑體"/>
        <a:font script="Laoo" typeface="DokChampa"/>
        <a:font script="Mong" typeface="Mongolian Baiti"/>
        <a:font script="Hans" typeface="幼圆"/>
        <a:font script="Guru" typeface="Raavi"/>
        <a:font script="Thaa" typeface="MV Boli"/>
        <a:font script="Cans" typeface="Euphemia"/>
        <a:font script="Hang" typeface="HY중고딕"/>
        <a:font script="Syrc" typeface="Estrangelo Edessa"/>
      </a:majorFont>
      <a:minorFont>
        <a:latin typeface="Century Gothic"/>
        <a:ea typeface=""/>
        <a:cs typeface=""/>
        <a:font script="Uigh" typeface="Microsoft Uighur"/>
        <a:font script="Beng" typeface="Vrinda"/>
        <a:font script="Thai" typeface="DilleniaUPC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Verdana"/>
        <a:font script="Arab" typeface="Tahoma"/>
        <a:font script="Hebr" typeface="Gisha"/>
        <a:font script="Telu" typeface="Gautami"/>
        <a:font script="Ethi" typeface="Nyala"/>
        <a:font script="Jpan" typeface="ＭＳ 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微軟正黑體"/>
        <a:font script="Laoo" typeface="DokChampa"/>
        <a:font script="Mong" typeface="Mongolian Baiti"/>
        <a:font script="Hans" typeface="幼圆"/>
        <a:font script="Guru" typeface="Raavi"/>
        <a:font script="Thaa" typeface="MV Boli"/>
        <a:font script="Cans" typeface="Euphemia"/>
        <a:font script="Hang" typeface="HY중고딕"/>
        <a:font script="Syrc" typeface="Estrangelo Edessa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  <a:tileRect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srcRect/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1074</Words>
  <Application>Microsoft Office PowerPoint</Application>
  <PresentationFormat>On-screen Show (4:3)</PresentationFormat>
  <Paragraphs>262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Austin</vt:lpstr>
      <vt:lpstr>Naloxone for Entities &amp; Laysavers</vt:lpstr>
      <vt:lpstr>Talk Takeaways</vt:lpstr>
      <vt:lpstr>The Opioid Problem</vt:lpstr>
      <vt:lpstr>The Opioid Problem</vt:lpstr>
      <vt:lpstr>PowerPoint Presentation</vt:lpstr>
      <vt:lpstr>PowerPoint Presentation</vt:lpstr>
      <vt:lpstr>How do opioids affect breathing?</vt:lpstr>
      <vt:lpstr>How does naloxone affect overdose?</vt:lpstr>
      <vt:lpstr>Why Use Naloxone?</vt:lpstr>
      <vt:lpstr>Myths:  Why Not Use Naloxone?</vt:lpstr>
      <vt:lpstr>Training Benefits</vt:lpstr>
      <vt:lpstr>Naloxone Delivery Devices</vt:lpstr>
      <vt:lpstr>PowerPoint Presentation</vt:lpstr>
      <vt:lpstr>PowerPoint Presentation</vt:lpstr>
      <vt:lpstr>Indiana’s Naloxone Legal Framework</vt:lpstr>
      <vt:lpstr>Legal Basis: AG’s Advisory Opinion</vt:lpstr>
      <vt:lpstr>PowerPoint Presentation</vt:lpstr>
      <vt:lpstr>SEA 227 – The Lifeline Law</vt:lpstr>
      <vt:lpstr>SEA 227 – The Lifeline Law</vt:lpstr>
      <vt:lpstr>SEA 227 – The Lifeline Law</vt:lpstr>
      <vt:lpstr>SEA 406 – Aaron’s Law</vt:lpstr>
      <vt:lpstr>Entity Distribution</vt:lpstr>
      <vt:lpstr>Standing Order Prescription</vt:lpstr>
      <vt:lpstr>Standing Order Prescription</vt:lpstr>
      <vt:lpstr>Civil Immunity</vt:lpstr>
      <vt:lpstr>First Responder Programs</vt:lpstr>
      <vt:lpstr>Next Steps</vt:lpstr>
      <vt:lpstr>Next Steps</vt:lpstr>
      <vt:lpstr>Talk 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1601-01-01T00:00:00Z</dcterms:created>
  <dcterms:modified xsi:type="dcterms:W3CDTF">2015-10-29T14:59:55Z</dcterms:modified>
</cp:coreProperties>
</file>