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drawings/drawing2.xml" ContentType="application/vnd.openxmlformats-officedocument.drawingml.chartshapes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0" r:id="rId3"/>
    <p:sldId id="257" r:id="rId4"/>
    <p:sldId id="258" r:id="rId5"/>
    <p:sldId id="271" r:id="rId6"/>
    <p:sldId id="272" r:id="rId7"/>
    <p:sldId id="260" r:id="rId8"/>
    <p:sldId id="261" r:id="rId9"/>
    <p:sldId id="275" r:id="rId10"/>
    <p:sldId id="302" r:id="rId11"/>
    <p:sldId id="278" r:id="rId12"/>
    <p:sldId id="274" r:id="rId13"/>
    <p:sldId id="277" r:id="rId14"/>
    <p:sldId id="300" r:id="rId15"/>
    <p:sldId id="301" r:id="rId16"/>
    <p:sldId id="306" r:id="rId17"/>
    <p:sldId id="308" r:id="rId18"/>
    <p:sldId id="309" r:id="rId19"/>
    <p:sldId id="307" r:id="rId20"/>
    <p:sldId id="269" r:id="rId21"/>
    <p:sldId id="262" r:id="rId22"/>
    <p:sldId id="268" r:id="rId23"/>
    <p:sldId id="263" r:id="rId24"/>
    <p:sldId id="264" r:id="rId25"/>
    <p:sldId id="265" r:id="rId26"/>
    <p:sldId id="310" r:id="rId27"/>
    <p:sldId id="305" r:id="rId28"/>
    <p:sldId id="304" r:id="rId29"/>
    <p:sldId id="292" r:id="rId30"/>
    <p:sldId id="296" r:id="rId31"/>
    <p:sldId id="297" r:id="rId32"/>
    <p:sldId id="298" r:id="rId33"/>
    <p:sldId id="299" r:id="rId34"/>
    <p:sldId id="281" r:id="rId35"/>
    <p:sldId id="282" r:id="rId36"/>
    <p:sldId id="283" r:id="rId37"/>
    <p:sldId id="287" r:id="rId38"/>
    <p:sldId id="289" r:id="rId39"/>
    <p:sldId id="288" r:id="rId40"/>
    <p:sldId id="290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6.xml"/><Relationship Id="rId1" Type="http://schemas.microsoft.com/office/2011/relationships/chartStyle" Target="style36.xml"/><Relationship Id="rId4" Type="http://schemas.openxmlformats.org/officeDocument/2006/relationships/chartUserShapes" Target="../drawings/drawing2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2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3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4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5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6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7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8.xlsx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9.xlsx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Crude Prescription Painkiller and Heroin Death Rates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052832105664211E-2"/>
          <c:y val="0.10877261119387104"/>
          <c:w val="0.93434501735670139"/>
          <c:h val="0.6756026104845002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903225806451613E-2"/>
                  <c:y val="-2.7027027027026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752688172043031E-2"/>
                  <c:y val="-2.0270270270270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053763440860216E-2"/>
                  <c:y val="-2.2522522522522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03225806451613E-2"/>
                  <c:y val="-2.9279279279279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204301075268817E-2"/>
                  <c:y val="-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053763440860216E-2"/>
                  <c:y val="-2.477477477477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903225806451613E-2"/>
                  <c:y val="-2.9279279279279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204301075268817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3978494623655992E-2"/>
                  <c:y val="-2.477477477477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827956989247469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6129032258064516E-2"/>
                  <c:y val="2.2522522522522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3978494623655914E-2"/>
                  <c:y val="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827956989247311E-2"/>
                  <c:y val="1.801801801801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6129032258064675E-2"/>
                  <c:y val="1.801801801801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978494623655914E-2"/>
                  <c:y val="2.2522522522522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5</c:v>
                </c:pt>
                <c:pt idx="1">
                  <c:v>5.2</c:v>
                </c:pt>
                <c:pt idx="2">
                  <c:v>5.7</c:v>
                </c:pt>
                <c:pt idx="3">
                  <c:v>6.9</c:v>
                </c:pt>
                <c:pt idx="4">
                  <c:v>7.5</c:v>
                </c:pt>
                <c:pt idx="5">
                  <c:v>8.1</c:v>
                </c:pt>
                <c:pt idx="6">
                  <c:v>8.9</c:v>
                </c:pt>
                <c:pt idx="7">
                  <c:v>10.199999999999999</c:v>
                </c:pt>
                <c:pt idx="8">
                  <c:v>10.6</c:v>
                </c:pt>
                <c:pt idx="9">
                  <c:v>10.7</c:v>
                </c:pt>
                <c:pt idx="10">
                  <c:v>10.9</c:v>
                </c:pt>
                <c:pt idx="11">
                  <c:v>11.3</c:v>
                </c:pt>
                <c:pt idx="12">
                  <c:v>12.2</c:v>
                </c:pt>
                <c:pt idx="13">
                  <c:v>12.2</c:v>
                </c:pt>
                <c:pt idx="14">
                  <c:v>12.9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903225806451613E-2"/>
                  <c:y val="-1.5765765765765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752688172043031E-2"/>
                  <c:y val="-2.47747747747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053763440860216E-2"/>
                  <c:y val="-1.5765765765765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35483870967742E-2"/>
                  <c:y val="-2.0270270270270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204301075268817E-2"/>
                  <c:y val="-2.47747747747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053763440860216E-2"/>
                  <c:y val="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903225806451613E-2"/>
                  <c:y val="1.801801801801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752688172043012E-2"/>
                  <c:y val="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526881720430186E-3"/>
                  <c:y val="2.252252252252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827956989247469E-2"/>
                  <c:y val="1.126126126126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6129032258064516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0430107526881722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8279569892473119E-2"/>
                  <c:y val="-2.477477477477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6129032258064675E-2"/>
                  <c:y val="-2.477477477477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0430107526881722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2.4</c:v>
                </c:pt>
                <c:pt idx="1">
                  <c:v>2.6</c:v>
                </c:pt>
                <c:pt idx="2">
                  <c:v>3.4</c:v>
                </c:pt>
                <c:pt idx="3">
                  <c:v>3.2</c:v>
                </c:pt>
                <c:pt idx="4">
                  <c:v>5.0999999999999996</c:v>
                </c:pt>
                <c:pt idx="5">
                  <c:v>6.3</c:v>
                </c:pt>
                <c:pt idx="6">
                  <c:v>7.2</c:v>
                </c:pt>
                <c:pt idx="7">
                  <c:v>8.8000000000000007</c:v>
                </c:pt>
                <c:pt idx="8">
                  <c:v>9.4</c:v>
                </c:pt>
                <c:pt idx="9">
                  <c:v>9.5</c:v>
                </c:pt>
                <c:pt idx="10">
                  <c:v>12.2</c:v>
                </c:pt>
                <c:pt idx="11">
                  <c:v>12.2</c:v>
                </c:pt>
                <c:pt idx="12">
                  <c:v>13.1</c:v>
                </c:pt>
                <c:pt idx="13">
                  <c:v>13.6</c:v>
                </c:pt>
                <c:pt idx="14">
                  <c:v>14.2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Marion County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903225806451613E-2"/>
                  <c:y val="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752688172043031E-2"/>
                  <c:y val="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053763440860216E-2"/>
                  <c:y val="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03225806451613E-2"/>
                  <c:y val="1.3513513513513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5268817204305E-2"/>
                  <c:y val="1.801801801801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6021505376344867E-3"/>
                  <c:y val="2.477477477477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2903225806451613E-2"/>
                  <c:y val="2.0270270270270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752688172043012E-2"/>
                  <c:y val="2.2522522522522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526881720430186E-3"/>
                  <c:y val="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827956989247469E-2"/>
                  <c:y val="1.126126126126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6129032258064516E-2"/>
                  <c:y val="-2.027027027027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0430107526881722E-2"/>
                  <c:y val="-2.477477477477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7956989247311829E-2"/>
                  <c:y val="-2.7027027027027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903225806451613E-2"/>
                  <c:y val="-2.477477477477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6881720430107683E-2"/>
                  <c:y val="-2.702702702702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1.6</c:v>
                </c:pt>
                <c:pt idx="1">
                  <c:v>1.3</c:v>
                </c:pt>
                <c:pt idx="2">
                  <c:v>2.1</c:v>
                </c:pt>
                <c:pt idx="3">
                  <c:v>1.6</c:v>
                </c:pt>
                <c:pt idx="4">
                  <c:v>1.7</c:v>
                </c:pt>
                <c:pt idx="5">
                  <c:v>2.5</c:v>
                </c:pt>
                <c:pt idx="6">
                  <c:v>2.2999999999999998</c:v>
                </c:pt>
                <c:pt idx="7">
                  <c:v>3.9</c:v>
                </c:pt>
                <c:pt idx="8">
                  <c:v>6.6</c:v>
                </c:pt>
                <c:pt idx="9">
                  <c:v>6.5</c:v>
                </c:pt>
                <c:pt idx="10">
                  <c:v>15.2</c:v>
                </c:pt>
                <c:pt idx="11">
                  <c:v>14.6</c:v>
                </c:pt>
                <c:pt idx="12">
                  <c:v>15.8</c:v>
                </c:pt>
                <c:pt idx="13">
                  <c:v>19.600000000000001</c:v>
                </c:pt>
                <c:pt idx="14">
                  <c:v>21.5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263888"/>
        <c:axId val="350356952"/>
      </c:lineChart>
      <c:catAx>
        <c:axId val="3512638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56952"/>
        <c:crosses val="autoZero"/>
        <c:auto val="1"/>
        <c:lblAlgn val="ctr"/>
        <c:lblOffset val="100"/>
        <c:noMultiLvlLbl val="0"/>
      </c:catAx>
      <c:valAx>
        <c:axId val="350356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Per 100,000 People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26388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</a:t>
            </a:r>
            <a:r>
              <a:rPr lang="en-US" baseline="0" dirty="0" smtClean="0"/>
              <a:t>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030303030303073E-2"/>
                  <c:y val="-3.3672391930733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09090909090912E-2"/>
                      <c:h val="6.45387512005732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29</c:v>
                </c:pt>
                <c:pt idx="1">
                  <c:v>31</c:v>
                </c:pt>
                <c:pt idx="2">
                  <c:v>25</c:v>
                </c:pt>
                <c:pt idx="3">
                  <c:v>28</c:v>
                </c:pt>
                <c:pt idx="4">
                  <c:v>29</c:v>
                </c:pt>
                <c:pt idx="5">
                  <c:v>19</c:v>
                </c:pt>
                <c:pt idx="6">
                  <c:v>19</c:v>
                </c:pt>
                <c:pt idx="7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995296"/>
        <c:axId val="202994904"/>
      </c:lineChart>
      <c:catAx>
        <c:axId val="20299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94904"/>
        <c:crosses val="autoZero"/>
        <c:auto val="1"/>
        <c:lblAlgn val="ctr"/>
        <c:lblOffset val="100"/>
        <c:noMultiLvlLbl val="0"/>
      </c:catAx>
      <c:valAx>
        <c:axId val="20299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9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</a:t>
            </a:r>
            <a:r>
              <a:rPr lang="en-US" baseline="0" dirty="0" smtClean="0"/>
              <a:t> in Use</a:t>
            </a:r>
            <a:endParaRPr lang="en-US" dirty="0"/>
          </a:p>
        </c:rich>
      </c:tx>
      <c:layout>
        <c:manualLayout>
          <c:xMode val="edge"/>
          <c:yMode val="edge"/>
          <c:x val="0.3053754526133759"/>
          <c:y val="2.71003197248932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7658342830748298E-2"/>
                  <c:y val="2.5158193818412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814436707335678E-2"/>
                  <c:y val="2.3217191567281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202020202020294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616649881191126E-2"/>
                  <c:y val="-3.453734502264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160644959199029E-2"/>
                  <c:y val="3.396068509716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0.34</c:v>
                </c:pt>
                <c:pt idx="1">
                  <c:v>0.25</c:v>
                </c:pt>
                <c:pt idx="2">
                  <c:v>0.19</c:v>
                </c:pt>
                <c:pt idx="3">
                  <c:v>0.23</c:v>
                </c:pt>
                <c:pt idx="4">
                  <c:v>0.23</c:v>
                </c:pt>
                <c:pt idx="5">
                  <c:v>0.12</c:v>
                </c:pt>
                <c:pt idx="6">
                  <c:v>0.11</c:v>
                </c:pt>
                <c:pt idx="7">
                  <c:v>0.08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0.17</c:v>
                </c:pt>
                <c:pt idx="5">
                  <c:v>0.17</c:v>
                </c:pt>
                <c:pt idx="6">
                  <c:v>0.17</c:v>
                </c:pt>
                <c:pt idx="7">
                  <c:v>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260480"/>
        <c:axId val="278262440"/>
      </c:lineChart>
      <c:catAx>
        <c:axId val="27826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262440"/>
        <c:crosses val="autoZero"/>
        <c:auto val="1"/>
        <c:lblAlgn val="ctr"/>
        <c:lblOffset val="100"/>
        <c:noMultiLvlLbl val="0"/>
      </c:catAx>
      <c:valAx>
        <c:axId val="27826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26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748963803474565E-2"/>
          <c:y val="0.87193309169687117"/>
          <c:w val="0.896332228468953"/>
          <c:h val="0.1168426863308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60606060606062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929292929292977E-2"/>
                  <c:y val="-2.244826128715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4040404040404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87878787878788E-2"/>
                  <c:y val="3.08663592698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16</c:v>
                </c:pt>
                <c:pt idx="1">
                  <c:v>25</c:v>
                </c:pt>
                <c:pt idx="2">
                  <c:v>29</c:v>
                </c:pt>
                <c:pt idx="3">
                  <c:v>32</c:v>
                </c:pt>
                <c:pt idx="4">
                  <c:v>25</c:v>
                </c:pt>
                <c:pt idx="5">
                  <c:v>37</c:v>
                </c:pt>
                <c:pt idx="6">
                  <c:v>39</c:v>
                </c:pt>
                <c:pt idx="7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262048"/>
        <c:axId val="527129136"/>
      </c:lineChart>
      <c:catAx>
        <c:axId val="27826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9136"/>
        <c:crosses val="autoZero"/>
        <c:auto val="1"/>
        <c:lblAlgn val="ctr"/>
        <c:lblOffset val="100"/>
        <c:noMultiLvlLbl val="0"/>
      </c:catAx>
      <c:valAx>
        <c:axId val="52712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26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9640141573212436"/>
          <c:y val="1.9642228626261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505050505050504E-2"/>
                  <c:y val="1.40301633044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5555555555555552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454545454545456E-2"/>
                  <c:y val="2.24482612871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0.19</c:v>
                </c:pt>
                <c:pt idx="1">
                  <c:v>0.21</c:v>
                </c:pt>
                <c:pt idx="2">
                  <c:v>0.22</c:v>
                </c:pt>
                <c:pt idx="3">
                  <c:v>0.26</c:v>
                </c:pt>
                <c:pt idx="4">
                  <c:v>0.18</c:v>
                </c:pt>
                <c:pt idx="5">
                  <c:v>0.23</c:v>
                </c:pt>
                <c:pt idx="6">
                  <c:v>0.22</c:v>
                </c:pt>
                <c:pt idx="7">
                  <c:v>0.17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0.21</c:v>
                </c:pt>
                <c:pt idx="1">
                  <c:v>0.21</c:v>
                </c:pt>
                <c:pt idx="2">
                  <c:v>0.21</c:v>
                </c:pt>
                <c:pt idx="3">
                  <c:v>0.21</c:v>
                </c:pt>
                <c:pt idx="4">
                  <c:v>0.21</c:v>
                </c:pt>
                <c:pt idx="5">
                  <c:v>0.21</c:v>
                </c:pt>
                <c:pt idx="6">
                  <c:v>0.21</c:v>
                </c:pt>
                <c:pt idx="7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2864"/>
        <c:axId val="527126392"/>
      </c:lineChart>
      <c:catAx>
        <c:axId val="52712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6392"/>
        <c:crosses val="autoZero"/>
        <c:auto val="1"/>
        <c:lblAlgn val="ctr"/>
        <c:lblOffset val="100"/>
        <c:noMultiLvlLbl val="0"/>
      </c:catAx>
      <c:valAx>
        <c:axId val="52712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7825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3030303030303032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21</c:v>
                </c:pt>
                <c:pt idx="1">
                  <c:v>21</c:v>
                </c:pt>
                <c:pt idx="2">
                  <c:v>47</c:v>
                </c:pt>
                <c:pt idx="3">
                  <c:v>39</c:v>
                </c:pt>
                <c:pt idx="4">
                  <c:v>39</c:v>
                </c:pt>
                <c:pt idx="5">
                  <c:v>49</c:v>
                </c:pt>
                <c:pt idx="6">
                  <c:v>42</c:v>
                </c:pt>
                <c:pt idx="7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2472"/>
        <c:axId val="392864680"/>
      </c:lineChart>
      <c:catAx>
        <c:axId val="52712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864680"/>
        <c:crosses val="autoZero"/>
        <c:auto val="1"/>
        <c:lblAlgn val="ctr"/>
        <c:lblOffset val="100"/>
        <c:noMultiLvlLbl val="0"/>
      </c:catAx>
      <c:valAx>
        <c:axId val="39286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812499005806092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929292929292928E-2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0.25</c:v>
                </c:pt>
                <c:pt idx="1">
                  <c:v>0.17</c:v>
                </c:pt>
                <c:pt idx="2">
                  <c:v>0.36</c:v>
                </c:pt>
                <c:pt idx="3">
                  <c:v>0.32</c:v>
                </c:pt>
                <c:pt idx="4">
                  <c:v>0.28999999999999998</c:v>
                </c:pt>
                <c:pt idx="5">
                  <c:v>0.31</c:v>
                </c:pt>
                <c:pt idx="6">
                  <c:v>0.24</c:v>
                </c:pt>
                <c:pt idx="7">
                  <c:v>0.15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313320"/>
        <c:axId val="523772544"/>
      </c:lineChart>
      <c:catAx>
        <c:axId val="352313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772544"/>
        <c:crosses val="autoZero"/>
        <c:auto val="1"/>
        <c:lblAlgn val="ctr"/>
        <c:lblOffset val="100"/>
        <c:noMultiLvlLbl val="0"/>
      </c:catAx>
      <c:valAx>
        <c:axId val="52377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313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606060606060629E-2"/>
                  <c:y val="-2.244826128715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08080808080808E-2"/>
                  <c:y val="-2.806032660894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404040404040498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3030303030303032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922E-2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</c:v>
                </c:pt>
                <c:pt idx="1">
                  <c:v>17</c:v>
                </c:pt>
                <c:pt idx="2">
                  <c:v>22</c:v>
                </c:pt>
                <c:pt idx="3">
                  <c:v>10</c:v>
                </c:pt>
                <c:pt idx="4">
                  <c:v>19</c:v>
                </c:pt>
                <c:pt idx="5">
                  <c:v>30</c:v>
                </c:pt>
                <c:pt idx="6">
                  <c:v>14</c:v>
                </c:pt>
                <c:pt idx="7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8352"/>
        <c:axId val="527128744"/>
      </c:lineChart>
      <c:catAx>
        <c:axId val="52712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8744"/>
        <c:crosses val="autoZero"/>
        <c:auto val="1"/>
        <c:lblAlgn val="ctr"/>
        <c:lblOffset val="100"/>
        <c:noMultiLvlLbl val="0"/>
      </c:catAx>
      <c:valAx>
        <c:axId val="52712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812499005806092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979797979797977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979797979797977E-2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8282828282828287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3030303030303032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0.16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0.08</c:v>
                </c:pt>
                <c:pt idx="4">
                  <c:v>0.14000000000000001</c:v>
                </c:pt>
                <c:pt idx="5">
                  <c:v>0.19</c:v>
                </c:pt>
                <c:pt idx="6">
                  <c:v>0.08</c:v>
                </c:pt>
                <c:pt idx="7">
                  <c:v>0.1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7960"/>
        <c:axId val="527127176"/>
      </c:lineChart>
      <c:catAx>
        <c:axId val="52712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7176"/>
        <c:crosses val="autoZero"/>
        <c:auto val="1"/>
        <c:lblAlgn val="ctr"/>
        <c:lblOffset val="100"/>
        <c:noMultiLvlLbl val="0"/>
      </c:catAx>
      <c:valAx>
        <c:axId val="52712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92929292929297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97979797979797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7</c:v>
                </c:pt>
                <c:pt idx="6">
                  <c:v>11</c:v>
                </c:pt>
                <c:pt idx="7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4432"/>
        <c:axId val="277276032"/>
      </c:lineChart>
      <c:catAx>
        <c:axId val="52712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276032"/>
        <c:crosses val="autoZero"/>
        <c:auto val="1"/>
        <c:lblAlgn val="ctr"/>
        <c:lblOffset val="100"/>
        <c:noMultiLvlLbl val="0"/>
      </c:catAx>
      <c:valAx>
        <c:axId val="27727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812499005806092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808080808080829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454545454545456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404040404040498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252525252525252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7.0000000000000007E-2</c:v>
                </c:pt>
                <c:pt idx="1">
                  <c:v>0.05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0.04</c:v>
                </c:pt>
                <c:pt idx="6">
                  <c:v>0.06</c:v>
                </c:pt>
                <c:pt idx="7">
                  <c:v>0.1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275248"/>
        <c:axId val="276661080"/>
      </c:lineChart>
      <c:catAx>
        <c:axId val="27727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661080"/>
        <c:crosses val="autoZero"/>
        <c:auto val="1"/>
        <c:lblAlgn val="ctr"/>
        <c:lblOffset val="100"/>
        <c:noMultiLvlLbl val="0"/>
      </c:catAx>
      <c:valAx>
        <c:axId val="276661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27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Comparison of Male and Female Fatalities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764705882352942E-2"/>
                  <c:y val="-2.8060326608944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568627450980435E-2"/>
                  <c:y val="-3.367239193073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803921568627541E-3"/>
                  <c:y val="-3.64784245916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058823529411853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921568627451073E-2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6568627450980393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8627450980392163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47</c:v>
                </c:pt>
                <c:pt idx="1">
                  <c:v>81</c:v>
                </c:pt>
                <c:pt idx="2">
                  <c:v>85</c:v>
                </c:pt>
                <c:pt idx="3">
                  <c:v>75</c:v>
                </c:pt>
                <c:pt idx="4">
                  <c:v>79</c:v>
                </c:pt>
                <c:pt idx="5">
                  <c:v>103</c:v>
                </c:pt>
                <c:pt idx="6">
                  <c:v>112</c:v>
                </c:pt>
                <c:pt idx="7">
                  <c:v>165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058823529411766E-2"/>
                  <c:y val="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56862745098086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509803921568627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509803921568717E-2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509803921568717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7156862745098127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4509803921568627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37</c:v>
                </c:pt>
                <c:pt idx="1">
                  <c:v>41</c:v>
                </c:pt>
                <c:pt idx="2">
                  <c:v>45</c:v>
                </c:pt>
                <c:pt idx="3">
                  <c:v>48</c:v>
                </c:pt>
                <c:pt idx="4">
                  <c:v>58</c:v>
                </c:pt>
                <c:pt idx="5">
                  <c:v>57</c:v>
                </c:pt>
                <c:pt idx="6">
                  <c:v>66</c:v>
                </c:pt>
                <c:pt idx="7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528624"/>
        <c:axId val="347529304"/>
      </c:lineChart>
      <c:catAx>
        <c:axId val="51852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529304"/>
        <c:crosses val="autoZero"/>
        <c:auto val="1"/>
        <c:lblAlgn val="ctr"/>
        <c:lblOffset val="100"/>
        <c:noMultiLvlLbl val="0"/>
      </c:catAx>
      <c:valAx>
        <c:axId val="34752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52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5353535353535449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73</c:v>
                </c:pt>
                <c:pt idx="1">
                  <c:v>84</c:v>
                </c:pt>
                <c:pt idx="2">
                  <c:v>98</c:v>
                </c:pt>
                <c:pt idx="3">
                  <c:v>100</c:v>
                </c:pt>
                <c:pt idx="4">
                  <c:v>97</c:v>
                </c:pt>
                <c:pt idx="5">
                  <c:v>111</c:v>
                </c:pt>
                <c:pt idx="6">
                  <c:v>117</c:v>
                </c:pt>
                <c:pt idx="7">
                  <c:v>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288336"/>
        <c:axId val="519288728"/>
      </c:lineChart>
      <c:catAx>
        <c:axId val="5192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88728"/>
        <c:crosses val="autoZero"/>
        <c:auto val="1"/>
        <c:lblAlgn val="ctr"/>
        <c:lblOffset val="100"/>
        <c:noMultiLvlLbl val="0"/>
      </c:catAx>
      <c:valAx>
        <c:axId val="51928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8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812499005806092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404040404040407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929292929292928E-2"/>
                  <c:y val="-2.244826128715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0.87</c:v>
                </c:pt>
                <c:pt idx="1">
                  <c:v>0.69</c:v>
                </c:pt>
                <c:pt idx="2">
                  <c:v>0.75</c:v>
                </c:pt>
                <c:pt idx="3">
                  <c:v>0.81</c:v>
                </c:pt>
                <c:pt idx="4">
                  <c:v>0.71</c:v>
                </c:pt>
                <c:pt idx="5">
                  <c:v>0.69</c:v>
                </c:pt>
                <c:pt idx="6">
                  <c:v>0.66</c:v>
                </c:pt>
                <c:pt idx="7">
                  <c:v>0.67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0.72</c:v>
                </c:pt>
                <c:pt idx="1">
                  <c:v>0.72</c:v>
                </c:pt>
                <c:pt idx="2">
                  <c:v>0.72</c:v>
                </c:pt>
                <c:pt idx="3">
                  <c:v>0.72</c:v>
                </c:pt>
                <c:pt idx="4">
                  <c:v>0.72</c:v>
                </c:pt>
                <c:pt idx="5">
                  <c:v>0.72</c:v>
                </c:pt>
                <c:pt idx="6">
                  <c:v>0.72</c:v>
                </c:pt>
                <c:pt idx="7">
                  <c:v>0.72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289512"/>
        <c:axId val="519289904"/>
      </c:lineChart>
      <c:catAx>
        <c:axId val="519289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89904"/>
        <c:crosses val="autoZero"/>
        <c:auto val="1"/>
        <c:lblAlgn val="ctr"/>
        <c:lblOffset val="100"/>
        <c:noMultiLvlLbl val="0"/>
      </c:catAx>
      <c:valAx>
        <c:axId val="51928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8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</a:t>
            </a:r>
            <a:r>
              <a:rPr lang="en-US" baseline="0" dirty="0" smtClean="0"/>
              <a:t> of People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450767517696641E-2"/>
          <c:y val="0.18453884841745283"/>
          <c:w val="0.88182195975503064"/>
          <c:h val="0.63738479523584257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28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404040404040407E-2"/>
                  <c:y val="-2.806032660894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03030303030349E-2"/>
                  <c:y val="-3.0866359269839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353535353535352E-2"/>
                  <c:y val="-2.806032660894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8787878787879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2929292929292928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313131313131313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5353535353535352E-2"/>
                  <c:y val="-2.8060326608944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39</c:v>
                </c:pt>
                <c:pt idx="1">
                  <c:v>73</c:v>
                </c:pt>
                <c:pt idx="2">
                  <c:v>79</c:v>
                </c:pt>
                <c:pt idx="3">
                  <c:v>80</c:v>
                </c:pt>
                <c:pt idx="4">
                  <c:v>78</c:v>
                </c:pt>
                <c:pt idx="5">
                  <c:v>96</c:v>
                </c:pt>
                <c:pt idx="6">
                  <c:v>101</c:v>
                </c:pt>
                <c:pt idx="7">
                  <c:v>121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68032"/>
        <c:axId val="383601624"/>
      </c:lineChart>
      <c:catAx>
        <c:axId val="3810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601624"/>
        <c:crosses val="autoZero"/>
        <c:auto val="1"/>
        <c:lblAlgn val="ctr"/>
        <c:lblOffset val="100"/>
        <c:noMultiLvlLbl val="0"/>
      </c:catAx>
      <c:valAx>
        <c:axId val="38360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0680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 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454545454545456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878787878787831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828282828282832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0.46</c:v>
                </c:pt>
                <c:pt idx="1">
                  <c:v>0.6</c:v>
                </c:pt>
                <c:pt idx="2">
                  <c:v>0.61</c:v>
                </c:pt>
                <c:pt idx="3">
                  <c:v>0.65</c:v>
                </c:pt>
                <c:pt idx="4">
                  <c:v>0.56999999999999995</c:v>
                </c:pt>
                <c:pt idx="5">
                  <c:v>0.6</c:v>
                </c:pt>
                <c:pt idx="6">
                  <c:v>0.56999999999999995</c:v>
                </c:pt>
                <c:pt idx="7">
                  <c:v>0.5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0.56999999999999995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0.56999999999999995</c:v>
                </c:pt>
                <c:pt idx="6">
                  <c:v>0.56999999999999995</c:v>
                </c:pt>
                <c:pt idx="7">
                  <c:v>0.56999999999999995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358520"/>
        <c:axId val="379901568"/>
      </c:lineChart>
      <c:catAx>
        <c:axId val="35035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01568"/>
        <c:crosses val="autoZero"/>
        <c:auto val="1"/>
        <c:lblAlgn val="ctr"/>
        <c:lblOffset val="100"/>
        <c:noMultiLvlLbl val="0"/>
      </c:catAx>
      <c:valAx>
        <c:axId val="37990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58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</a:t>
            </a:r>
            <a:r>
              <a:rPr lang="en-US" baseline="0" dirty="0" smtClean="0"/>
              <a:t> of People</a:t>
            </a:r>
            <a:endParaRPr lang="en-US" dirty="0"/>
          </a:p>
        </c:rich>
      </c:tx>
      <c:layout>
        <c:manualLayout>
          <c:xMode val="edge"/>
          <c:yMode val="edge"/>
          <c:x val="0.31660343593414458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878787878787901E-2"/>
                  <c:y val="-2.8060326608944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454545454545546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555555555555565E-2"/>
                  <c:y val="-3.64784245916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14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14</c:v>
                </c:pt>
                <c:pt idx="6">
                  <c:v>15</c:v>
                </c:pt>
                <c:pt idx="7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902352"/>
        <c:axId val="379902744"/>
      </c:lineChart>
      <c:catAx>
        <c:axId val="37990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02744"/>
        <c:crosses val="autoZero"/>
        <c:auto val="1"/>
        <c:lblAlgn val="ctr"/>
        <c:lblOffset val="100"/>
        <c:noMultiLvlLbl val="0"/>
      </c:catAx>
      <c:valAx>
        <c:axId val="379902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0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505050505050504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979797979797977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5454545454545359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0.06</c:v>
                </c:pt>
                <c:pt idx="1">
                  <c:v>0.12</c:v>
                </c:pt>
                <c:pt idx="2">
                  <c:v>0.05</c:v>
                </c:pt>
                <c:pt idx="3">
                  <c:v>0.04</c:v>
                </c:pt>
                <c:pt idx="4">
                  <c:v>0.03</c:v>
                </c:pt>
                <c:pt idx="5">
                  <c:v>0.09</c:v>
                </c:pt>
                <c:pt idx="6">
                  <c:v>0.08</c:v>
                </c:pt>
                <c:pt idx="7">
                  <c:v>0.14000000000000001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231960"/>
        <c:axId val="519232352"/>
      </c:lineChart>
      <c:catAx>
        <c:axId val="51923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32352"/>
        <c:crosses val="autoZero"/>
        <c:auto val="1"/>
        <c:lblAlgn val="ctr"/>
        <c:lblOffset val="100"/>
        <c:noMultiLvlLbl val="0"/>
      </c:catAx>
      <c:valAx>
        <c:axId val="51923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3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5252525252525252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67676767676777E-2"/>
                  <c:y val="-3.086635926983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2.8060326608944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</c:v>
                </c:pt>
                <c:pt idx="1">
                  <c:v>38</c:v>
                </c:pt>
                <c:pt idx="2">
                  <c:v>40</c:v>
                </c:pt>
                <c:pt idx="3">
                  <c:v>46</c:v>
                </c:pt>
                <c:pt idx="4">
                  <c:v>42</c:v>
                </c:pt>
                <c:pt idx="5">
                  <c:v>43</c:v>
                </c:pt>
                <c:pt idx="6">
                  <c:v>49</c:v>
                </c:pt>
                <c:pt idx="7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595408"/>
        <c:axId val="382595800"/>
      </c:lineChart>
      <c:catAx>
        <c:axId val="38259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95800"/>
        <c:crosses val="autoZero"/>
        <c:auto val="1"/>
        <c:lblAlgn val="ctr"/>
        <c:lblOffset val="100"/>
        <c:noMultiLvlLbl val="0"/>
      </c:catAx>
      <c:valAx>
        <c:axId val="38259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59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505050505050504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252525252525252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87878787878788E-2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929292929292928E-2"/>
                  <c:y val="-3.3672391930733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0.28999999999999998</c:v>
                </c:pt>
                <c:pt idx="1">
                  <c:v>0.31</c:v>
                </c:pt>
                <c:pt idx="2">
                  <c:v>0.31</c:v>
                </c:pt>
                <c:pt idx="3">
                  <c:v>0.37</c:v>
                </c:pt>
                <c:pt idx="4">
                  <c:v>0.31</c:v>
                </c:pt>
                <c:pt idx="5">
                  <c:v>0.27</c:v>
                </c:pt>
                <c:pt idx="6">
                  <c:v>0.28000000000000003</c:v>
                </c:pt>
                <c:pt idx="7">
                  <c:v>0.33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0.31</c:v>
                </c:pt>
                <c:pt idx="1">
                  <c:v>0.31</c:v>
                </c:pt>
                <c:pt idx="2">
                  <c:v>0.31</c:v>
                </c:pt>
                <c:pt idx="3">
                  <c:v>0.31</c:v>
                </c:pt>
                <c:pt idx="4">
                  <c:v>0.31</c:v>
                </c:pt>
                <c:pt idx="5">
                  <c:v>0.31</c:v>
                </c:pt>
                <c:pt idx="6">
                  <c:v>0.31</c:v>
                </c:pt>
                <c:pt idx="7">
                  <c:v>0.31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789224"/>
        <c:axId val="521789616"/>
      </c:lineChart>
      <c:catAx>
        <c:axId val="52178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789616"/>
        <c:crosses val="autoZero"/>
        <c:auto val="1"/>
        <c:lblAlgn val="ctr"/>
        <c:lblOffset val="100"/>
        <c:noMultiLvlLbl val="0"/>
      </c:catAx>
      <c:valAx>
        <c:axId val="52178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78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0101010101010102E-2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57</c:v>
                </c:pt>
                <c:pt idx="1">
                  <c:v>99</c:v>
                </c:pt>
                <c:pt idx="2">
                  <c:v>100</c:v>
                </c:pt>
                <c:pt idx="3">
                  <c:v>86</c:v>
                </c:pt>
                <c:pt idx="4">
                  <c:v>110</c:v>
                </c:pt>
                <c:pt idx="5">
                  <c:v>134</c:v>
                </c:pt>
                <c:pt idx="6">
                  <c:v>154</c:v>
                </c:pt>
                <c:pt idx="7">
                  <c:v>222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782920"/>
        <c:axId val="528227728"/>
      </c:lineChart>
      <c:catAx>
        <c:axId val="53178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27728"/>
        <c:crosses val="autoZero"/>
        <c:auto val="1"/>
        <c:lblAlgn val="ctr"/>
        <c:lblOffset val="100"/>
        <c:noMultiLvlLbl val="0"/>
      </c:catAx>
      <c:valAx>
        <c:axId val="52822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78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404040404040498E-2"/>
                  <c:y val="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0.68</c:v>
                </c:pt>
                <c:pt idx="1">
                  <c:v>0.81</c:v>
                </c:pt>
                <c:pt idx="2">
                  <c:v>0.77</c:v>
                </c:pt>
                <c:pt idx="3">
                  <c:v>0.7</c:v>
                </c:pt>
                <c:pt idx="4">
                  <c:v>0.8</c:v>
                </c:pt>
                <c:pt idx="5">
                  <c:v>0.84</c:v>
                </c:pt>
                <c:pt idx="6">
                  <c:v>0.86</c:v>
                </c:pt>
                <c:pt idx="7">
                  <c:v>0.93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0.82</c:v>
                </c:pt>
                <c:pt idx="1">
                  <c:v>0.82</c:v>
                </c:pt>
                <c:pt idx="2">
                  <c:v>0.82</c:v>
                </c:pt>
                <c:pt idx="3">
                  <c:v>0.82</c:v>
                </c:pt>
                <c:pt idx="4">
                  <c:v>0.82</c:v>
                </c:pt>
                <c:pt idx="5">
                  <c:v>0.82</c:v>
                </c:pt>
                <c:pt idx="6">
                  <c:v>0.82</c:v>
                </c:pt>
                <c:pt idx="7">
                  <c:v>0.82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228512"/>
        <c:axId val="528228904"/>
      </c:lineChart>
      <c:catAx>
        <c:axId val="5282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28904"/>
        <c:crosses val="autoZero"/>
        <c:auto val="1"/>
        <c:lblAlgn val="ctr"/>
        <c:lblOffset val="100"/>
        <c:noMultiLvlLbl val="0"/>
      </c:catAx>
      <c:valAx>
        <c:axId val="52822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Gender Proportion Difference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Total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</c:v>
                </c:pt>
                <c:pt idx="1">
                  <c:v>66</c:v>
                </c:pt>
                <c:pt idx="2">
                  <c:v>65</c:v>
                </c:pt>
                <c:pt idx="3">
                  <c:v>61</c:v>
                </c:pt>
                <c:pt idx="4">
                  <c:v>58</c:v>
                </c:pt>
                <c:pt idx="5">
                  <c:v>64</c:v>
                </c:pt>
                <c:pt idx="6">
                  <c:v>63</c:v>
                </c:pt>
                <c:pt idx="7">
                  <c:v>69</c:v>
                </c:pt>
                <c:pt idx="8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Total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44</c:v>
                </c:pt>
                <c:pt idx="1">
                  <c:v>34</c:v>
                </c:pt>
                <c:pt idx="2">
                  <c:v>35</c:v>
                </c:pt>
                <c:pt idx="3">
                  <c:v>39</c:v>
                </c:pt>
                <c:pt idx="4">
                  <c:v>42</c:v>
                </c:pt>
                <c:pt idx="5">
                  <c:v>36</c:v>
                </c:pt>
                <c:pt idx="6">
                  <c:v>37</c:v>
                </c:pt>
                <c:pt idx="7">
                  <c:v>31</c:v>
                </c:pt>
                <c:pt idx="8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262376"/>
        <c:axId val="384262768"/>
      </c:barChart>
      <c:catAx>
        <c:axId val="384262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262768"/>
        <c:crosses val="autoZero"/>
        <c:auto val="1"/>
        <c:lblAlgn val="ctr"/>
        <c:lblOffset val="100"/>
        <c:noMultiLvlLbl val="0"/>
      </c:catAx>
      <c:valAx>
        <c:axId val="38426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26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1.9642228626261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202020202020294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13</c:v>
                </c:pt>
                <c:pt idx="3">
                  <c:v>3</c:v>
                </c:pt>
                <c:pt idx="4">
                  <c:v>6</c:v>
                </c:pt>
                <c:pt idx="5">
                  <c:v>30</c:v>
                </c:pt>
                <c:pt idx="6">
                  <c:v>43</c:v>
                </c:pt>
                <c:pt idx="7">
                  <c:v>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303424"/>
        <c:axId val="386303816"/>
      </c:lineChart>
      <c:catAx>
        <c:axId val="38630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303816"/>
        <c:crosses val="autoZero"/>
        <c:auto val="1"/>
        <c:lblAlgn val="ctr"/>
        <c:lblOffset val="100"/>
        <c:noMultiLvlLbl val="0"/>
      </c:catAx>
      <c:valAx>
        <c:axId val="38630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30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232323232323232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52E-2"/>
                  <c:y val="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87878787878797E-2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728E-2"/>
                  <c:y val="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5858585858585953E-2"/>
                  <c:y val="-1.403016330447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252525252525252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0.01</c:v>
                </c:pt>
                <c:pt idx="1">
                  <c:v>0.04</c:v>
                </c:pt>
                <c:pt idx="2">
                  <c:v>0.1</c:v>
                </c:pt>
                <c:pt idx="3">
                  <c:v>0.02</c:v>
                </c:pt>
                <c:pt idx="4">
                  <c:v>0.04</c:v>
                </c:pt>
                <c:pt idx="5">
                  <c:v>0.19</c:v>
                </c:pt>
                <c:pt idx="6">
                  <c:v>0.24</c:v>
                </c:pt>
                <c:pt idx="7">
                  <c:v>0.33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304600"/>
        <c:axId val="386304992"/>
      </c:lineChart>
      <c:catAx>
        <c:axId val="38630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304992"/>
        <c:crosses val="autoZero"/>
        <c:auto val="1"/>
        <c:lblAlgn val="ctr"/>
        <c:lblOffset val="100"/>
        <c:noMultiLvlLbl val="0"/>
      </c:catAx>
      <c:valAx>
        <c:axId val="38630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30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9.4298341165852367E-2"/>
                  <c:y val="0.153656894178114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9582490429803"/>
                  <c:y val="-3.3635240478535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631508512028882"/>
                  <c:y val="-0.218426508468599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202172356913884"/>
                  <c:y val="0.15181724724352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 Substance</c:v>
                </c:pt>
                <c:pt idx="1">
                  <c:v>2 Substances</c:v>
                </c:pt>
                <c:pt idx="2">
                  <c:v>3 Substances</c:v>
                </c:pt>
                <c:pt idx="3">
                  <c:v>4+ Substances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149</c:v>
                </c:pt>
                <c:pt idx="1">
                  <c:v>367</c:v>
                </c:pt>
                <c:pt idx="2">
                  <c:v>349</c:v>
                </c:pt>
                <c:pt idx="3">
                  <c:v>309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8947195745268678E-2"/>
                  <c:y val="-3.12652215175860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230176820002762"/>
                  <c:y val="0.1132891802111993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780770824699561"/>
                  <c:y val="-7.40352674459286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153750518027315E-2"/>
                  <c:y val="-0.182412472658613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Amphetamines</c:v>
                </c:pt>
                <c:pt idx="1">
                  <c:v>Marijuana</c:v>
                </c:pt>
                <c:pt idx="2">
                  <c:v>Cocaine</c:v>
                </c:pt>
                <c:pt idx="3">
                  <c:v>Alcohol</c:v>
                </c:pt>
                <c:pt idx="4">
                  <c:v>Benzodiazepines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264</c:v>
                </c:pt>
                <c:pt idx="2">
                  <c:v>225</c:v>
                </c:pt>
                <c:pt idx="3">
                  <c:v>254</c:v>
                </c:pt>
                <c:pt idx="4">
                  <c:v>639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12446470506971"/>
          <c:y val="0.33955697679567531"/>
          <c:w val="0.28975272827738641"/>
          <c:h val="0.32088604640864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32417919350990215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39</c:v>
                </c:pt>
                <c:pt idx="1">
                  <c:v>64</c:v>
                </c:pt>
                <c:pt idx="2">
                  <c:v>64</c:v>
                </c:pt>
                <c:pt idx="3">
                  <c:v>68</c:v>
                </c:pt>
                <c:pt idx="4">
                  <c:v>89</c:v>
                </c:pt>
                <c:pt idx="5">
                  <c:v>94</c:v>
                </c:pt>
                <c:pt idx="6">
                  <c:v>97</c:v>
                </c:pt>
                <c:pt idx="7">
                  <c:v>124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5608"/>
        <c:axId val="527124824"/>
      </c:lineChart>
      <c:catAx>
        <c:axId val="52712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4824"/>
        <c:crosses val="autoZero"/>
        <c:auto val="1"/>
        <c:lblAlgn val="ctr"/>
        <c:lblOffset val="100"/>
        <c:noMultiLvlLbl val="0"/>
      </c:catAx>
      <c:valAx>
        <c:axId val="52712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5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0.46</c:v>
                </c:pt>
                <c:pt idx="1">
                  <c:v>0.53</c:v>
                </c:pt>
                <c:pt idx="2">
                  <c:v>0.49</c:v>
                </c:pt>
                <c:pt idx="3">
                  <c:v>0.55000000000000004</c:v>
                </c:pt>
                <c:pt idx="4">
                  <c:v>0.65</c:v>
                </c:pt>
                <c:pt idx="5">
                  <c:v>0.59</c:v>
                </c:pt>
                <c:pt idx="6">
                  <c:v>0.55000000000000004</c:v>
                </c:pt>
                <c:pt idx="7">
                  <c:v>0.52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0.54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0.54</c:v>
                </c:pt>
                <c:pt idx="5">
                  <c:v>0.54</c:v>
                </c:pt>
                <c:pt idx="6">
                  <c:v>0.54</c:v>
                </c:pt>
                <c:pt idx="7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122080"/>
        <c:axId val="386424048"/>
      </c:lineChart>
      <c:catAx>
        <c:axId val="5271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424048"/>
        <c:crosses val="autoZero"/>
        <c:auto val="1"/>
        <c:lblAlgn val="ctr"/>
        <c:lblOffset val="100"/>
        <c:noMultiLvlLbl val="0"/>
      </c:catAx>
      <c:valAx>
        <c:axId val="38642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44330894808367E-2"/>
          <c:y val="3.4528342366033485E-2"/>
          <c:w val="0.9184533050389978"/>
          <c:h val="0.790201333948156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35112898121777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01010101010102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03030303030349E-2"/>
                  <c:y val="-2.24482612871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202020202020294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626262626262626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</c:v>
                </c:pt>
                <c:pt idx="1">
                  <c:v>0.27</c:v>
                </c:pt>
                <c:pt idx="2">
                  <c:v>0.16</c:v>
                </c:pt>
                <c:pt idx="3">
                  <c:v>0.13</c:v>
                </c:pt>
                <c:pt idx="4">
                  <c:v>0.24</c:v>
                </c:pt>
                <c:pt idx="5">
                  <c:v>0.23</c:v>
                </c:pt>
                <c:pt idx="6">
                  <c:v>0.26</c:v>
                </c:pt>
                <c:pt idx="7">
                  <c:v>0.25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Painkiller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0.85</c:v>
                </c:pt>
                <c:pt idx="1">
                  <c:v>0.67</c:v>
                </c:pt>
                <c:pt idx="2">
                  <c:v>0.77</c:v>
                </c:pt>
                <c:pt idx="3">
                  <c:v>0.82</c:v>
                </c:pt>
                <c:pt idx="4">
                  <c:v>0.71</c:v>
                </c:pt>
                <c:pt idx="5">
                  <c:v>0.59</c:v>
                </c:pt>
                <c:pt idx="6">
                  <c:v>0.6</c:v>
                </c:pt>
                <c:pt idx="7">
                  <c:v>0.56000000000000005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Heroin&amp;Painkiller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505050505050509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676767676767676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825E-2"/>
                  <c:y val="-2.8060326608944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727272727272728E-2"/>
                  <c:y val="-1.683619596536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767676767676777E-2"/>
                  <c:y val="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777777777777776E-2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0.04</c:v>
                </c:pt>
                <c:pt idx="4">
                  <c:v>0.06</c:v>
                </c:pt>
                <c:pt idx="5">
                  <c:v>0.18</c:v>
                </c:pt>
                <c:pt idx="6">
                  <c:v>0.14000000000000001</c:v>
                </c:pt>
                <c:pt idx="7">
                  <c:v>0.19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Heroin Pop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2789598108747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0.22</c:v>
                </c:pt>
                <c:pt idx="1">
                  <c:v>0.22</c:v>
                </c:pt>
                <c:pt idx="2">
                  <c:v>0.22</c:v>
                </c:pt>
                <c:pt idx="3">
                  <c:v>0.22</c:v>
                </c:pt>
                <c:pt idx="4">
                  <c:v>0.22</c:v>
                </c:pt>
                <c:pt idx="5">
                  <c:v>0.22</c:v>
                </c:pt>
                <c:pt idx="6">
                  <c:v>0.22</c:v>
                </c:pt>
                <c:pt idx="7">
                  <c:v>0.22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Painkiller Pop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278959810874705E-2"/>
                  <c:y val="-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0.67</c:v>
                </c:pt>
                <c:pt idx="1">
                  <c:v>0.67</c:v>
                </c:pt>
                <c:pt idx="2">
                  <c:v>0.67</c:v>
                </c:pt>
                <c:pt idx="3">
                  <c:v>0.67</c:v>
                </c:pt>
                <c:pt idx="4">
                  <c:v>0.67</c:v>
                </c:pt>
                <c:pt idx="5">
                  <c:v>0.67</c:v>
                </c:pt>
                <c:pt idx="6">
                  <c:v>0.67</c:v>
                </c:pt>
                <c:pt idx="7">
                  <c:v>0.67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Both Pop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86761229314443E-2"/>
                  <c:y val="1.122413064357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  <c:pt idx="7">
                  <c:v>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357304"/>
        <c:axId val="519357696"/>
      </c:lineChart>
      <c:catAx>
        <c:axId val="51935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357696"/>
        <c:crosses val="autoZero"/>
        <c:auto val="1"/>
        <c:lblAlgn val="ctr"/>
        <c:lblOffset val="100"/>
        <c:noMultiLvlLbl val="0"/>
      </c:catAx>
      <c:valAx>
        <c:axId val="51935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357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Sample: Mental Health History</a:t>
            </a:r>
            <a:endParaRPr lang="en-US" dirty="0"/>
          </a:p>
        </c:rich>
      </c:tx>
      <c:layout>
        <c:manualLayout>
          <c:xMode val="edge"/>
          <c:yMode val="edge"/>
          <c:x val="0.17454253888995583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Sample Mental Health History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Mental Health History</c:v>
                </c:pt>
                <c:pt idx="1">
                  <c:v>Mental Health History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69.2</c:v>
                </c:pt>
                <c:pt idx="1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Benzodiazepines: Mental Health History</a:t>
            </a:r>
            <a:endParaRPr lang="en-US" dirty="0"/>
          </a:p>
        </c:rich>
      </c:tx>
      <c:layout>
        <c:manualLayout>
          <c:xMode val="edge"/>
          <c:yMode val="edge"/>
          <c:x val="0.1599083925484924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Benzodiazepine in Tox Report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Mental Health History</c:v>
                </c:pt>
                <c:pt idx="1">
                  <c:v>Mental Health History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62.9</c:v>
                </c:pt>
                <c:pt idx="1">
                  <c:v>37.1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Sample: Marijuana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7454253888995583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Sample Marijuana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Marijuana Present</c:v>
                </c:pt>
                <c:pt idx="1">
                  <c:v>Marijuana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77.5</c:v>
                </c:pt>
                <c:pt idx="1">
                  <c:v>22.5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tx1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</c:v>
                </c:pt>
                <c:pt idx="1">
                  <c:v>45</c:v>
                </c:pt>
                <c:pt idx="2">
                  <c:v>42</c:v>
                </c:pt>
                <c:pt idx="3">
                  <c:v>28</c:v>
                </c:pt>
                <c:pt idx="4">
                  <c:v>46</c:v>
                </c:pt>
                <c:pt idx="5">
                  <c:v>71</c:v>
                </c:pt>
                <c:pt idx="6">
                  <c:v>87</c:v>
                </c:pt>
                <c:pt idx="7">
                  <c:v>118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Fentanyl</c:v>
                </c:pt>
              </c:strCache>
            </c:strRef>
          </c:tx>
          <c:spPr>
            <a:ln w="28575" cap="rnd">
              <a:solidFill>
                <a:schemeClr val="accent2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17</c:v>
                </c:pt>
                <c:pt idx="1">
                  <c:v>12</c:v>
                </c:pt>
                <c:pt idx="2">
                  <c:v>17</c:v>
                </c:pt>
                <c:pt idx="3">
                  <c:v>19</c:v>
                </c:pt>
                <c:pt idx="4">
                  <c:v>11</c:v>
                </c:pt>
                <c:pt idx="5">
                  <c:v>10</c:v>
                </c:pt>
                <c:pt idx="6">
                  <c:v>13</c:v>
                </c:pt>
                <c:pt idx="7">
                  <c:v>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Methadone</c:v>
                </c:pt>
              </c:strCache>
            </c:strRef>
          </c:tx>
          <c:spPr>
            <a:ln w="28575" cap="rnd">
              <a:solidFill>
                <a:schemeClr val="accent3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29</c:v>
                </c:pt>
                <c:pt idx="1">
                  <c:v>31</c:v>
                </c:pt>
                <c:pt idx="2">
                  <c:v>25</c:v>
                </c:pt>
                <c:pt idx="3">
                  <c:v>28</c:v>
                </c:pt>
                <c:pt idx="4">
                  <c:v>29</c:v>
                </c:pt>
                <c:pt idx="5">
                  <c:v>19</c:v>
                </c:pt>
                <c:pt idx="6">
                  <c:v>19</c:v>
                </c:pt>
                <c:pt idx="7">
                  <c:v>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Oxycodone</c:v>
                </c:pt>
              </c:strCache>
            </c:strRef>
          </c:tx>
          <c:spPr>
            <a:ln w="28575" cap="rnd">
              <a:solidFill>
                <a:schemeClr val="accent4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16</c:v>
                </c:pt>
                <c:pt idx="1">
                  <c:v>25</c:v>
                </c:pt>
                <c:pt idx="2">
                  <c:v>29</c:v>
                </c:pt>
                <c:pt idx="3">
                  <c:v>32</c:v>
                </c:pt>
                <c:pt idx="4">
                  <c:v>25</c:v>
                </c:pt>
                <c:pt idx="5">
                  <c:v>37</c:v>
                </c:pt>
                <c:pt idx="6">
                  <c:v>39</c:v>
                </c:pt>
                <c:pt idx="7">
                  <c:v>41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Hydrocodone</c:v>
                </c:pt>
              </c:strCache>
            </c:strRef>
          </c:tx>
          <c:spPr>
            <a:ln w="28575" cap="rnd">
              <a:solidFill>
                <a:schemeClr val="accent5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21</c:v>
                </c:pt>
                <c:pt idx="1">
                  <c:v>21</c:v>
                </c:pt>
                <c:pt idx="2">
                  <c:v>47</c:v>
                </c:pt>
                <c:pt idx="3">
                  <c:v>39</c:v>
                </c:pt>
                <c:pt idx="4">
                  <c:v>39</c:v>
                </c:pt>
                <c:pt idx="5">
                  <c:v>49</c:v>
                </c:pt>
                <c:pt idx="6">
                  <c:v>42</c:v>
                </c:pt>
                <c:pt idx="7">
                  <c:v>37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Morphine</c:v>
                </c:pt>
              </c:strCache>
            </c:strRef>
          </c:tx>
          <c:spPr>
            <a:ln w="28575" cap="rnd" cmpd="dbl">
              <a:solidFill>
                <a:schemeClr val="tx2">
                  <a:alpha val="3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13</c:v>
                </c:pt>
                <c:pt idx="1">
                  <c:v>17</c:v>
                </c:pt>
                <c:pt idx="2">
                  <c:v>22</c:v>
                </c:pt>
                <c:pt idx="3">
                  <c:v>10</c:v>
                </c:pt>
                <c:pt idx="4">
                  <c:v>19</c:v>
                </c:pt>
                <c:pt idx="5">
                  <c:v>30</c:v>
                </c:pt>
                <c:pt idx="6">
                  <c:v>14</c:v>
                </c:pt>
                <c:pt idx="7">
                  <c:v>24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 Others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7</c:v>
                </c:pt>
                <c:pt idx="6">
                  <c:v>11</c:v>
                </c:pt>
                <c:pt idx="7">
                  <c:v>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All Prescription Painkillers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Sheet1!$I$2:$I$9</c:f>
              <c:numCache>
                <c:formatCode>General</c:formatCode>
                <c:ptCount val="8"/>
                <c:pt idx="0">
                  <c:v>73</c:v>
                </c:pt>
                <c:pt idx="1">
                  <c:v>84</c:v>
                </c:pt>
                <c:pt idx="2">
                  <c:v>98</c:v>
                </c:pt>
                <c:pt idx="3">
                  <c:v>100</c:v>
                </c:pt>
                <c:pt idx="4">
                  <c:v>97</c:v>
                </c:pt>
                <c:pt idx="5">
                  <c:v>111</c:v>
                </c:pt>
                <c:pt idx="6">
                  <c:v>117</c:v>
                </c:pt>
                <c:pt idx="7">
                  <c:v>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358128"/>
        <c:axId val="350357344"/>
      </c:lineChart>
      <c:catAx>
        <c:axId val="35035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57344"/>
        <c:crosses val="autoZero"/>
        <c:auto val="1"/>
        <c:lblAlgn val="ctr"/>
        <c:lblOffset val="100"/>
        <c:noMultiLvlLbl val="0"/>
      </c:catAx>
      <c:valAx>
        <c:axId val="35035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5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Benzodiazepines: Marijuana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7942058767044364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Marijuana in Tox Report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Marijuana Present</c:v>
                </c:pt>
                <c:pt idx="1">
                  <c:v>Marijuana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72.8</c:v>
                </c:pt>
                <c:pt idx="1">
                  <c:v>27.2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Sample: Methadone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7454253888995583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Sample Methadone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Methadone Present</c:v>
                </c:pt>
                <c:pt idx="1">
                  <c:v>Methadone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Benzodiazepines: Methadone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4847613538828974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Methadone in Tox Report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Methadone Present</c:v>
                </c:pt>
                <c:pt idx="1">
                  <c:v>Methadone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78.7</c:v>
                </c:pt>
                <c:pt idx="1">
                  <c:v>21.3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Sample: Oxycodone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7454253888995583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Sample Oxycodone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Oxycodone Present</c:v>
                </c:pt>
                <c:pt idx="1">
                  <c:v>Oxycodone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80.599999999999994</c:v>
                </c:pt>
                <c:pt idx="1">
                  <c:v>19.399999999999999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Benzodiazepines: Oxycodone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4847613538828974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Oxycodone in Tox Report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Oxycodone Present</c:v>
                </c:pt>
                <c:pt idx="1">
                  <c:v>Oxycodone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76.099999999999994</c:v>
                </c:pt>
                <c:pt idx="1">
                  <c:v>23.9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Sample: Hydrocodone 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7454253888995583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Sample Hydrocodone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Hydrocodone Present</c:v>
                </c:pt>
                <c:pt idx="1">
                  <c:v>Hydrocodone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77.3</c:v>
                </c:pt>
                <c:pt idx="1">
                  <c:v>22.7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Benzodiazepines: Hydrocodone</a:t>
            </a:r>
            <a:r>
              <a:rPr lang="en-US" baseline="0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Tox</a:t>
            </a:r>
            <a:r>
              <a:rPr lang="en-US" dirty="0" smtClean="0"/>
              <a:t> Report</a:t>
            </a:r>
            <a:endParaRPr lang="en-US" dirty="0"/>
          </a:p>
        </c:rich>
      </c:tx>
      <c:layout>
        <c:manualLayout>
          <c:xMode val="edge"/>
          <c:yMode val="edge"/>
          <c:x val="0.14847613538828974"/>
          <c:y val="1.8329940369961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Hydrocodone in Tox Report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Hydrocodone Present</c:v>
                </c:pt>
                <c:pt idx="1">
                  <c:v>Hydrocodone Present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69.2</c:v>
                </c:pt>
                <c:pt idx="1">
                  <c:v>30.8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0.28999999999999998</c:v>
                </c:pt>
                <c:pt idx="1">
                  <c:v>0.31</c:v>
                </c:pt>
                <c:pt idx="2">
                  <c:v>0.31</c:v>
                </c:pt>
                <c:pt idx="3">
                  <c:v>0.37</c:v>
                </c:pt>
                <c:pt idx="4">
                  <c:v>0.31</c:v>
                </c:pt>
                <c:pt idx="5">
                  <c:v>0.27</c:v>
                </c:pt>
                <c:pt idx="6">
                  <c:v>0.28000000000000003</c:v>
                </c:pt>
                <c:pt idx="7">
                  <c:v>0.33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0.31</c:v>
                </c:pt>
                <c:pt idx="1">
                  <c:v>0.31</c:v>
                </c:pt>
                <c:pt idx="2">
                  <c:v>0.31</c:v>
                </c:pt>
                <c:pt idx="3">
                  <c:v>0.31</c:v>
                </c:pt>
                <c:pt idx="4">
                  <c:v>0.31</c:v>
                </c:pt>
                <c:pt idx="5">
                  <c:v>0.31</c:v>
                </c:pt>
                <c:pt idx="6">
                  <c:v>0.31</c:v>
                </c:pt>
                <c:pt idx="7">
                  <c:v>0.31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US Prevalence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0.19</c:v>
                </c:pt>
                <c:pt idx="1">
                  <c:v>0.19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  <c:pt idx="5">
                  <c:v>0.19</c:v>
                </c:pt>
                <c:pt idx="6">
                  <c:v>0.19</c:v>
                </c:pt>
                <c:pt idx="7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444720"/>
        <c:axId val="352445112"/>
      </c:lineChart>
      <c:catAx>
        <c:axId val="35244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45112"/>
        <c:crosses val="autoZero"/>
        <c:auto val="1"/>
        <c:lblAlgn val="ctr"/>
        <c:lblOffset val="100"/>
        <c:noMultiLvlLbl val="0"/>
      </c:catAx>
      <c:valAx>
        <c:axId val="35244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44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tx1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0.17</c:v>
                </c:pt>
                <c:pt idx="1">
                  <c:v>0.37</c:v>
                </c:pt>
                <c:pt idx="2">
                  <c:v>0.32</c:v>
                </c:pt>
                <c:pt idx="3">
                  <c:v>0.23</c:v>
                </c:pt>
                <c:pt idx="4">
                  <c:v>0.34</c:v>
                </c:pt>
                <c:pt idx="5">
                  <c:v>0.44</c:v>
                </c:pt>
                <c:pt idx="6">
                  <c:v>0.49</c:v>
                </c:pt>
                <c:pt idx="7">
                  <c:v>0.49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Fentanyl</c:v>
                </c:pt>
              </c:strCache>
            </c:strRef>
          </c:tx>
          <c:spPr>
            <a:ln w="28575" cap="rnd">
              <a:solidFill>
                <a:schemeClr val="accent2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0.2</c:v>
                </c:pt>
                <c:pt idx="1">
                  <c:v>0.1</c:v>
                </c:pt>
                <c:pt idx="2">
                  <c:v>0.13</c:v>
                </c:pt>
                <c:pt idx="3">
                  <c:v>0.15</c:v>
                </c:pt>
                <c:pt idx="4">
                  <c:v>0.08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0.28000000000000003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Methadone</c:v>
                </c:pt>
              </c:strCache>
            </c:strRef>
          </c:tx>
          <c:spPr>
            <a:ln w="28575" cap="rnd">
              <a:solidFill>
                <a:schemeClr val="accent3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0.35</c:v>
                </c:pt>
                <c:pt idx="1">
                  <c:v>0.25</c:v>
                </c:pt>
                <c:pt idx="2">
                  <c:v>0.19</c:v>
                </c:pt>
                <c:pt idx="3">
                  <c:v>0.23</c:v>
                </c:pt>
                <c:pt idx="4">
                  <c:v>0.21</c:v>
                </c:pt>
                <c:pt idx="5">
                  <c:v>0.12</c:v>
                </c:pt>
                <c:pt idx="6">
                  <c:v>0.11</c:v>
                </c:pt>
                <c:pt idx="7">
                  <c:v>0.08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Oxycodone</c:v>
                </c:pt>
              </c:strCache>
            </c:strRef>
          </c:tx>
          <c:spPr>
            <a:ln w="28575" cap="rnd">
              <a:solidFill>
                <a:schemeClr val="accent4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0.19</c:v>
                </c:pt>
                <c:pt idx="1">
                  <c:v>0.21</c:v>
                </c:pt>
                <c:pt idx="2">
                  <c:v>0.22</c:v>
                </c:pt>
                <c:pt idx="3">
                  <c:v>0.26</c:v>
                </c:pt>
                <c:pt idx="4">
                  <c:v>0.18</c:v>
                </c:pt>
                <c:pt idx="5">
                  <c:v>0.23</c:v>
                </c:pt>
                <c:pt idx="6">
                  <c:v>0.22</c:v>
                </c:pt>
                <c:pt idx="7">
                  <c:v>0.17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Hydrocodone</c:v>
                </c:pt>
              </c:strCache>
            </c:strRef>
          </c:tx>
          <c:spPr>
            <a:ln w="28575" cap="rnd">
              <a:solidFill>
                <a:schemeClr val="accent5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0.25</c:v>
                </c:pt>
                <c:pt idx="1">
                  <c:v>0.17</c:v>
                </c:pt>
                <c:pt idx="2">
                  <c:v>0.36</c:v>
                </c:pt>
                <c:pt idx="3">
                  <c:v>0.32</c:v>
                </c:pt>
                <c:pt idx="4">
                  <c:v>0.28999999999999998</c:v>
                </c:pt>
                <c:pt idx="5">
                  <c:v>0.31</c:v>
                </c:pt>
                <c:pt idx="6">
                  <c:v>0.24</c:v>
                </c:pt>
                <c:pt idx="7">
                  <c:v>0.15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Morphine</c:v>
                </c:pt>
              </c:strCache>
            </c:strRef>
          </c:tx>
          <c:spPr>
            <a:ln w="28575" cap="rnd">
              <a:solidFill>
                <a:schemeClr val="accent6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0.16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0.08</c:v>
                </c:pt>
                <c:pt idx="4">
                  <c:v>0.14000000000000001</c:v>
                </c:pt>
                <c:pt idx="5">
                  <c:v>0.19</c:v>
                </c:pt>
                <c:pt idx="6">
                  <c:v>0.08</c:v>
                </c:pt>
                <c:pt idx="7">
                  <c:v>0.1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 Prescription Painkillers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0.87</c:v>
                </c:pt>
                <c:pt idx="1">
                  <c:v>0.69</c:v>
                </c:pt>
                <c:pt idx="2">
                  <c:v>0.75</c:v>
                </c:pt>
                <c:pt idx="3">
                  <c:v>0.81</c:v>
                </c:pt>
                <c:pt idx="4">
                  <c:v>0.71</c:v>
                </c:pt>
                <c:pt idx="5">
                  <c:v>0.69</c:v>
                </c:pt>
                <c:pt idx="6">
                  <c:v>0.66</c:v>
                </c:pt>
                <c:pt idx="7">
                  <c:v>0.67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870672"/>
        <c:axId val="390871064"/>
      </c:lineChart>
      <c:catAx>
        <c:axId val="39087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871064"/>
        <c:crosses val="autoZero"/>
        <c:auto val="1"/>
        <c:lblAlgn val="ctr"/>
        <c:lblOffset val="100"/>
        <c:noMultiLvlLbl val="0"/>
      </c:catAx>
      <c:valAx>
        <c:axId val="39087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87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Change in Proportion</a:t>
            </a:r>
            <a:endParaRPr lang="en-US" dirty="0"/>
          </a:p>
        </c:rich>
      </c:tx>
      <c:layout>
        <c:manualLayout>
          <c:xMode val="edge"/>
          <c:yMode val="edge"/>
          <c:x val="0.36963373896444762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8383838383838384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01010101010102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87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505050505050509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808080808080815E-2"/>
                  <c:y val="-1.403016330447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0909090909090814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0.01</c:v>
                </c:pt>
                <c:pt idx="1">
                  <c:v>0.04</c:v>
                </c:pt>
                <c:pt idx="2">
                  <c:v>0.1</c:v>
                </c:pt>
                <c:pt idx="3">
                  <c:v>0.02</c:v>
                </c:pt>
                <c:pt idx="4">
                  <c:v>0.04</c:v>
                </c:pt>
                <c:pt idx="5">
                  <c:v>0.19</c:v>
                </c:pt>
                <c:pt idx="6">
                  <c:v>0.24</c:v>
                </c:pt>
                <c:pt idx="7">
                  <c:v>0.33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872240"/>
        <c:axId val="390872632"/>
      </c:lineChart>
      <c:catAx>
        <c:axId val="39087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872632"/>
        <c:crosses val="autoZero"/>
        <c:auto val="1"/>
        <c:lblAlgn val="ctr"/>
        <c:lblOffset val="100"/>
        <c:noMultiLvlLbl val="0"/>
      </c:catAx>
      <c:valAx>
        <c:axId val="39087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87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tx1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0.17</c:v>
                </c:pt>
                <c:pt idx="1">
                  <c:v>0.37</c:v>
                </c:pt>
                <c:pt idx="2">
                  <c:v>0.32</c:v>
                </c:pt>
                <c:pt idx="3">
                  <c:v>0.23</c:v>
                </c:pt>
                <c:pt idx="4">
                  <c:v>0.34</c:v>
                </c:pt>
                <c:pt idx="5">
                  <c:v>0.44</c:v>
                </c:pt>
                <c:pt idx="6">
                  <c:v>0.49</c:v>
                </c:pt>
                <c:pt idx="7">
                  <c:v>0.49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Fentanyl</c:v>
                </c:pt>
              </c:strCache>
            </c:strRef>
          </c:tx>
          <c:spPr>
            <a:ln w="28575" cap="rnd">
              <a:solidFill>
                <a:schemeClr val="accent2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0.2</c:v>
                </c:pt>
                <c:pt idx="1">
                  <c:v>0.1</c:v>
                </c:pt>
                <c:pt idx="2">
                  <c:v>0.13</c:v>
                </c:pt>
                <c:pt idx="3">
                  <c:v>0.15</c:v>
                </c:pt>
                <c:pt idx="4">
                  <c:v>0.08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0.28000000000000003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Methadone</c:v>
                </c:pt>
              </c:strCache>
            </c:strRef>
          </c:tx>
          <c:spPr>
            <a:ln w="28575" cap="rnd">
              <a:solidFill>
                <a:schemeClr val="accent3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0.35</c:v>
                </c:pt>
                <c:pt idx="1">
                  <c:v>0.25</c:v>
                </c:pt>
                <c:pt idx="2">
                  <c:v>0.19</c:v>
                </c:pt>
                <c:pt idx="3">
                  <c:v>0.23</c:v>
                </c:pt>
                <c:pt idx="4">
                  <c:v>0.21</c:v>
                </c:pt>
                <c:pt idx="5">
                  <c:v>0.12</c:v>
                </c:pt>
                <c:pt idx="6">
                  <c:v>0.11</c:v>
                </c:pt>
                <c:pt idx="7">
                  <c:v>0.08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Oxycodone</c:v>
                </c:pt>
              </c:strCache>
            </c:strRef>
          </c:tx>
          <c:spPr>
            <a:ln w="28575" cap="rnd">
              <a:solidFill>
                <a:schemeClr val="accent4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0.19</c:v>
                </c:pt>
                <c:pt idx="1">
                  <c:v>0.21</c:v>
                </c:pt>
                <c:pt idx="2">
                  <c:v>0.22</c:v>
                </c:pt>
                <c:pt idx="3">
                  <c:v>0.26</c:v>
                </c:pt>
                <c:pt idx="4">
                  <c:v>0.18</c:v>
                </c:pt>
                <c:pt idx="5">
                  <c:v>0.23</c:v>
                </c:pt>
                <c:pt idx="6">
                  <c:v>0.22</c:v>
                </c:pt>
                <c:pt idx="7">
                  <c:v>0.17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Hydrocodone</c:v>
                </c:pt>
              </c:strCache>
            </c:strRef>
          </c:tx>
          <c:spPr>
            <a:ln w="28575" cap="rnd">
              <a:solidFill>
                <a:schemeClr val="accent5">
                  <a:alpha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0.25</c:v>
                </c:pt>
                <c:pt idx="1">
                  <c:v>0.17</c:v>
                </c:pt>
                <c:pt idx="2">
                  <c:v>0.36</c:v>
                </c:pt>
                <c:pt idx="3">
                  <c:v>0.32</c:v>
                </c:pt>
                <c:pt idx="4">
                  <c:v>0.28999999999999998</c:v>
                </c:pt>
                <c:pt idx="5">
                  <c:v>0.31</c:v>
                </c:pt>
                <c:pt idx="6">
                  <c:v>0.24</c:v>
                </c:pt>
                <c:pt idx="7">
                  <c:v>0.15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Morphine</c:v>
                </c:pt>
              </c:strCache>
            </c:strRef>
          </c:tx>
          <c:spPr>
            <a:ln w="28575" cap="rnd" cmpd="dbl">
              <a:solidFill>
                <a:schemeClr val="tx2">
                  <a:alpha val="3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0.16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0.08</c:v>
                </c:pt>
                <c:pt idx="4">
                  <c:v>0.14000000000000001</c:v>
                </c:pt>
                <c:pt idx="5">
                  <c:v>0.19</c:v>
                </c:pt>
                <c:pt idx="6">
                  <c:v>0.08</c:v>
                </c:pt>
                <c:pt idx="7">
                  <c:v>0.1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 Others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7.0000000000000007E-2</c:v>
                </c:pt>
                <c:pt idx="1">
                  <c:v>0.05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0.04</c:v>
                </c:pt>
                <c:pt idx="6">
                  <c:v>0.06</c:v>
                </c:pt>
                <c:pt idx="7">
                  <c:v>0.1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All Prescription Painkillers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Sheet1!$I$2:$I$9</c:f>
              <c:numCache>
                <c:formatCode>General</c:formatCode>
                <c:ptCount val="8"/>
                <c:pt idx="0">
                  <c:v>0.87</c:v>
                </c:pt>
                <c:pt idx="1">
                  <c:v>0.69</c:v>
                </c:pt>
                <c:pt idx="2">
                  <c:v>0.75</c:v>
                </c:pt>
                <c:pt idx="3">
                  <c:v>0.81</c:v>
                </c:pt>
                <c:pt idx="4">
                  <c:v>0.71</c:v>
                </c:pt>
                <c:pt idx="5">
                  <c:v>0.69</c:v>
                </c:pt>
                <c:pt idx="6">
                  <c:v>0.66</c:v>
                </c:pt>
                <c:pt idx="7">
                  <c:v>0.67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602408"/>
        <c:axId val="383602800"/>
      </c:lineChart>
      <c:catAx>
        <c:axId val="38360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602800"/>
        <c:crosses val="autoZero"/>
        <c:auto val="1"/>
        <c:lblAlgn val="ctr"/>
        <c:lblOffset val="100"/>
        <c:noMultiLvlLbl val="0"/>
      </c:catAx>
      <c:valAx>
        <c:axId val="38360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60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</a:t>
            </a:r>
            <a:r>
              <a:rPr lang="en-US" baseline="0" dirty="0" smtClean="0"/>
              <a:t> of People </a:t>
            </a:r>
            <a:endParaRPr lang="en-US" dirty="0"/>
          </a:p>
        </c:rich>
      </c:tx>
      <c:layout>
        <c:manualLayout>
          <c:xMode val="edge"/>
          <c:yMode val="edge"/>
          <c:x val="0.30902767835838701"/>
          <c:y val="3.36723919307338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808080808080808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828282828282832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505050505050594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979797979798074E-2"/>
                  <c:y val="-2.8060326608944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14</c:v>
                </c:pt>
                <c:pt idx="1">
                  <c:v>45</c:v>
                </c:pt>
                <c:pt idx="2">
                  <c:v>42</c:v>
                </c:pt>
                <c:pt idx="3">
                  <c:v>28</c:v>
                </c:pt>
                <c:pt idx="4">
                  <c:v>46</c:v>
                </c:pt>
                <c:pt idx="5">
                  <c:v>71</c:v>
                </c:pt>
                <c:pt idx="6">
                  <c:v>87</c:v>
                </c:pt>
                <c:pt idx="7">
                  <c:v>118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047368"/>
        <c:axId val="380047760"/>
      </c:lineChart>
      <c:catAx>
        <c:axId val="38004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047760"/>
        <c:crosses val="autoZero"/>
        <c:auto val="1"/>
        <c:lblAlgn val="ctr"/>
        <c:lblOffset val="100"/>
        <c:noMultiLvlLbl val="0"/>
      </c:catAx>
      <c:valAx>
        <c:axId val="38004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04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 Use</a:t>
            </a:r>
            <a:endParaRPr lang="en-US" dirty="0"/>
          </a:p>
        </c:rich>
      </c:tx>
      <c:layout>
        <c:manualLayout>
          <c:xMode val="edge"/>
          <c:yMode val="edge"/>
          <c:x val="0.27912888729817859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353535353535352E-2"/>
                  <c:y val="1.4030163304472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87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757575757575857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606060606060698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0.17</c:v>
                </c:pt>
                <c:pt idx="1">
                  <c:v>0.37</c:v>
                </c:pt>
                <c:pt idx="2">
                  <c:v>0.32</c:v>
                </c:pt>
                <c:pt idx="3">
                  <c:v>0.23</c:v>
                </c:pt>
                <c:pt idx="4">
                  <c:v>0.34</c:v>
                </c:pt>
                <c:pt idx="5">
                  <c:v>0.44</c:v>
                </c:pt>
                <c:pt idx="6">
                  <c:v>0.49</c:v>
                </c:pt>
                <c:pt idx="7">
                  <c:v>0.49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0.38</c:v>
                </c:pt>
                <c:pt idx="1">
                  <c:v>0.38</c:v>
                </c:pt>
                <c:pt idx="2">
                  <c:v>0.38</c:v>
                </c:pt>
                <c:pt idx="3">
                  <c:v>0.38</c:v>
                </c:pt>
                <c:pt idx="4">
                  <c:v>0.38</c:v>
                </c:pt>
                <c:pt idx="5">
                  <c:v>0.38</c:v>
                </c:pt>
                <c:pt idx="6">
                  <c:v>0.38</c:v>
                </c:pt>
                <c:pt idx="7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048544"/>
        <c:axId val="381067248"/>
      </c:lineChart>
      <c:catAx>
        <c:axId val="38004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067248"/>
        <c:crosses val="autoZero"/>
        <c:auto val="1"/>
        <c:lblAlgn val="ctr"/>
        <c:lblOffset val="100"/>
        <c:noMultiLvlLbl val="0"/>
      </c:catAx>
      <c:valAx>
        <c:axId val="38106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04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People</a:t>
            </a:r>
            <a:endParaRPr lang="en-US" dirty="0"/>
          </a:p>
        </c:rich>
      </c:tx>
      <c:layout>
        <c:manualLayout>
          <c:xMode val="edge"/>
          <c:yMode val="edge"/>
          <c:x val="0.29640141573212436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7825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151515151515152E-2"/>
                  <c:y val="-2.52542939480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409100851029994E-2"/>
                  <c:y val="-3.3672391930733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979797979797977E-2"/>
                      <c:h val="5.8926685878784253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2.0202020202020294E-2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17</c:v>
                </c:pt>
                <c:pt idx="1">
                  <c:v>12</c:v>
                </c:pt>
                <c:pt idx="2">
                  <c:v>17</c:v>
                </c:pt>
                <c:pt idx="3">
                  <c:v>19</c:v>
                </c:pt>
                <c:pt idx="4">
                  <c:v>11</c:v>
                </c:pt>
                <c:pt idx="5">
                  <c:v>10</c:v>
                </c:pt>
                <c:pt idx="6">
                  <c:v>13</c:v>
                </c:pt>
                <c:pt idx="7">
                  <c:v>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253080"/>
        <c:axId val="525252296"/>
      </c:lineChart>
      <c:catAx>
        <c:axId val="52525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52296"/>
        <c:crosses val="autoZero"/>
        <c:auto val="1"/>
        <c:lblAlgn val="ctr"/>
        <c:lblOffset val="100"/>
        <c:noMultiLvlLbl val="0"/>
      </c:catAx>
      <c:valAx>
        <c:axId val="52525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People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5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Proportion Change in</a:t>
            </a:r>
            <a:r>
              <a:rPr lang="en-US" baseline="0" dirty="0" smtClean="0"/>
              <a:t> Use</a:t>
            </a:r>
            <a:endParaRPr lang="en-US" dirty="0"/>
          </a:p>
        </c:rich>
      </c:tx>
      <c:layout>
        <c:manualLayout>
          <c:xMode val="edge"/>
          <c:yMode val="edge"/>
          <c:x val="0.29353535353535354"/>
          <c:y val="1.6836195965366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27272727272749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5252525252529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979797979797977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252525252525252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727272727272822E-2"/>
                  <c:y val="-3.0866359269839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8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28282828282734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</c:v>
                </c:pt>
                <c:pt idx="1">
                  <c:v>0.1</c:v>
                </c:pt>
                <c:pt idx="2">
                  <c:v>0.13</c:v>
                </c:pt>
                <c:pt idx="3">
                  <c:v>0.15</c:v>
                </c:pt>
                <c:pt idx="4">
                  <c:v>0.08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0.28000000000000003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Population Yes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08080808080808E-2"/>
                  <c:y val="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0.14000000000000001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0.14000000000000001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W/O Heroin</c:v>
                </c:pt>
              </c:strCache>
            </c:strRef>
          </c:tx>
          <c:spPr>
            <a:ln w="28575" cap="rnd">
              <a:solidFill>
                <a:schemeClr val="accent5">
                  <a:alpha val="84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9525">
                <a:solidFill>
                  <a:schemeClr val="accent5">
                    <a:alpha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50393700787404E-2"/>
                  <c:y val="1.8786499138415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625149129086139E-2"/>
                  <c:y val="1.5980466477520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8251411755348764E-2"/>
                  <c:y val="3.2816662442887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1325260478803787E-2"/>
                  <c:y val="-1.2079860131423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0.18</c:v>
                </c:pt>
                <c:pt idx="1">
                  <c:v>0.1</c:v>
                </c:pt>
                <c:pt idx="2">
                  <c:v>0.11</c:v>
                </c:pt>
                <c:pt idx="3">
                  <c:v>0.15</c:v>
                </c:pt>
                <c:pt idx="4">
                  <c:v>0.08</c:v>
                </c:pt>
                <c:pt idx="5">
                  <c:v>0.06</c:v>
                </c:pt>
                <c:pt idx="6">
                  <c:v>0.04</c:v>
                </c:pt>
                <c:pt idx="7">
                  <c:v>0.22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W/O Heroin Pop</c:v>
                </c:pt>
              </c:strCache>
            </c:strRef>
          </c:tx>
          <c:spPr>
            <a:ln w="28575" cap="rnd">
              <a:solidFill>
                <a:schemeClr val="tx1">
                  <a:alpha val="2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232323232323232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  <c:pt idx="7">
                  <c:v>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251904"/>
        <c:axId val="525254256"/>
      </c:lineChart>
      <c:catAx>
        <c:axId val="52525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54256"/>
        <c:crosses val="autoZero"/>
        <c:auto val="1"/>
        <c:lblAlgn val="ctr"/>
        <c:lblOffset val="100"/>
        <c:noMultiLvlLbl val="0"/>
      </c:catAx>
      <c:valAx>
        <c:axId val="52525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Proportion of Use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52519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0.72903</cdr:x>
      <cdr:y>0.83784</cdr:y>
    </cdr:from>
    <cdr:to>
      <cdr:x>0.80645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106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0.75484</cdr:x>
      <cdr:y>0.90541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915400" y="5105400"/>
          <a:ext cx="2895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Centers for Disease Control and Prevention</a:t>
          </a:r>
        </a:p>
        <a:p xmlns:a="http://schemas.openxmlformats.org/drawingml/2006/main">
          <a:r>
            <a:rPr lang="en-US" dirty="0" smtClean="0"/>
            <a:t>WONDER Online Database</a:t>
          </a:r>
          <a:r>
            <a:rPr lang="en-US" sz="1100" dirty="0" smtClean="0"/>
            <a:t> 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0.10505</cdr:x>
      <cdr:y>0.03367</cdr:y>
    </cdr:from>
    <cdr:to>
      <cdr:x>0.14051</cdr:x>
      <cdr:y>0.11785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128656" y="152400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0.45257</cdr:x>
      <cdr:y>0.06734</cdr:y>
    </cdr:from>
    <cdr:to>
      <cdr:x>0.48803</cdr:x>
      <cdr:y>0.15153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4862456" y="304800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6D1FA-AEEC-4494-8870-865CFB9F767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63F73-4C7F-49CB-9EA1-47F1A4837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3F73-4C7F-49CB-9EA1-47F1A4837B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19200"/>
            <a:ext cx="12192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9200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2" descr="V.SOM.IU.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1"/>
            <a:ext cx="3048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F835-23A8-4ED1-AC7A-4096DA4F13C4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7A700-B155-4B46-ADB9-E507368A0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87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19201"/>
            <a:ext cx="27432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19201"/>
            <a:ext cx="80264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4C1F-74EA-4E18-807B-A5A5A516E218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416A-83E2-4376-8B9A-5F76A13AE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13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1AA1-69D8-4BCB-AC9C-AD6D5A73C810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1D5E-4EB8-41E3-A572-F14050BCA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35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02418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5240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0DFD6-20F7-406A-B804-951A1E44FFD3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52AFB-C47D-4CA4-B6AF-F58C832CB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87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1"/>
            <a:ext cx="53848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86001"/>
            <a:ext cx="53848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C255-040D-4F85-ACAC-77DFC1A7D9C9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9A9AE-863E-44AD-A040-3873943DA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86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514600"/>
            <a:ext cx="5386917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124200"/>
            <a:ext cx="5386917" cy="300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514600"/>
            <a:ext cx="5389033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124200"/>
            <a:ext cx="5389033" cy="3001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00FE-CBBB-435D-8553-009EB90F4691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880ED-69FC-4228-826B-4FEFC111A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03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3F02-31E4-4D41-8A5F-209E91F80B64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BDF9D-73B9-4A3E-B6B7-18751D05B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85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66D5-0924-4CC9-B0E3-5BBF16C8DA16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51FED-FFBA-40BF-B6CF-7FD6CD490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4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39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43001"/>
            <a:ext cx="6815667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86001"/>
            <a:ext cx="4011084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ADD4-39D4-4AA2-A5DD-98674C96BB1C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60EE2-CB1B-477B-9F8F-33D18C4EE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14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66800"/>
            <a:ext cx="73152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8DEB-9B3E-4807-87C3-00466C256E64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2C6CC-71DF-47CF-9D80-4EC639219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5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590801"/>
            <a:ext cx="10972800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0B7AC8-DF0B-42FF-A8C2-B5042A28068F}" type="datetimeFigureOut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32B5968-A24F-457F-83CC-DD5552B8E7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 descr="H.SOM.IU.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04801"/>
            <a:ext cx="38608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Using Marion County Coroner Data to Inform the Prevention of Opiate Overdose Fatalities</a:t>
            </a:r>
            <a:endParaRPr lang="en-US" dirty="0"/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Aaron C. Willis, PhD(c), AM, LSW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 Changes in Opiate Overdose Fatalities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75077"/>
              </p:ext>
            </p:extLst>
          </p:nvPr>
        </p:nvGraphicFramePr>
        <p:xfrm>
          <a:off x="304800" y="1676400"/>
          <a:ext cx="11430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86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Heroin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657258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43646"/>
              </p:ext>
            </p:extLst>
          </p:nvPr>
        </p:nvGraphicFramePr>
        <p:xfrm>
          <a:off x="6435138" y="15240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34400" y="62484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p&lt;.003</a:t>
            </a:r>
            <a:endParaRPr lang="en-US" dirty="0">
              <a:latin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15200" y="41910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39200" y="38100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820400" y="24765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363200" y="2498623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1" y="762000"/>
            <a:ext cx="10972800" cy="1143000"/>
          </a:xfrm>
        </p:spPr>
        <p:txBody>
          <a:bodyPr/>
          <a:lstStyle/>
          <a:p>
            <a:r>
              <a:rPr lang="en-US" dirty="0" smtClean="0"/>
              <a:t>Trends in Fentanyl Use</a:t>
            </a:r>
            <a:endParaRPr lang="en-US" dirty="0"/>
          </a:p>
        </p:txBody>
      </p:sp>
      <p:graphicFrame>
        <p:nvGraphicFramePr>
          <p:cNvPr id="7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645083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839200" y="635476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p&lt;.004</a:t>
            </a:r>
            <a:endParaRPr lang="en-US" dirty="0">
              <a:latin typeface="+mn-lt"/>
            </a:endParaRPr>
          </a:p>
        </p:txBody>
      </p:sp>
      <p:graphicFrame>
        <p:nvGraphicFramePr>
          <p:cNvPr id="11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965543"/>
              </p:ext>
            </p:extLst>
          </p:nvPr>
        </p:nvGraphicFramePr>
        <p:xfrm>
          <a:off x="6324600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val 11"/>
          <p:cNvSpPr/>
          <p:nvPr/>
        </p:nvSpPr>
        <p:spPr>
          <a:xfrm>
            <a:off x="10249989" y="4443845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220200" y="42672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753600" y="450619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44200" y="23622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249989" y="462851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733103" y="2950346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 uiExpand="1">
        <p:bldSub>
          <a:bldChart bld="series"/>
        </p:bldSub>
      </p:bldGraphic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143000"/>
          </a:xfrm>
        </p:spPr>
        <p:txBody>
          <a:bodyPr/>
          <a:lstStyle/>
          <a:p>
            <a:r>
              <a:rPr lang="en-US" dirty="0" smtClean="0"/>
              <a:t>Trends in Methadone Use</a:t>
            </a:r>
            <a:endParaRPr lang="en-US" dirty="0"/>
          </a:p>
        </p:txBody>
      </p:sp>
      <p:graphicFrame>
        <p:nvGraphicFramePr>
          <p:cNvPr id="5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243092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4168"/>
              </p:ext>
            </p:extLst>
          </p:nvPr>
        </p:nvGraphicFramePr>
        <p:xfrm>
          <a:off x="6096000" y="1905000"/>
          <a:ext cx="5340927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Oval 9"/>
          <p:cNvSpPr/>
          <p:nvPr/>
        </p:nvSpPr>
        <p:spPr>
          <a:xfrm>
            <a:off x="9753600" y="450619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3800" y="34290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2717182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251415" y="454429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790561" y="4768042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534400" y="624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p&lt;.05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577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Oxycodone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11426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993230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78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Hydrocodone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236236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12107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10515600" y="416798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43800" y="3977481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01000" y="250309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34400" y="624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p&lt;.05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97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Morphine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51469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980632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10058400" y="409178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525000" y="23622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34400" y="624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p&lt;.05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51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All Other Opiate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637183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158170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484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All </a:t>
            </a:r>
            <a:r>
              <a:rPr lang="en-US" dirty="0" smtClean="0"/>
              <a:t>Prescription Painkiller </a:t>
            </a:r>
            <a:r>
              <a:rPr lang="en-US" dirty="0" smtClean="0"/>
              <a:t>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177761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255905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/>
          <p:cNvSpPr/>
          <p:nvPr/>
        </p:nvSpPr>
        <p:spPr>
          <a:xfrm>
            <a:off x="8647611" y="2781299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2559423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10305" y="32766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58400" y="33528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28611" y="6248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p&lt;.05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1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/>
          <a:p>
            <a:r>
              <a:rPr lang="en-US" dirty="0" smtClean="0"/>
              <a:t>Recap of Opiates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Proportion of use</a:t>
            </a:r>
          </a:p>
          <a:p>
            <a:pPr lvl="1"/>
            <a:r>
              <a:rPr lang="en-US" dirty="0" smtClean="0"/>
              <a:t>Heroin is trending up since 2010 – last 2 years significant difference</a:t>
            </a:r>
          </a:p>
          <a:p>
            <a:pPr lvl="1"/>
            <a:r>
              <a:rPr lang="en-US" dirty="0" smtClean="0"/>
              <a:t>Fentanyl was trending down and at 3 year lows until significant spike in 2014</a:t>
            </a:r>
          </a:p>
          <a:p>
            <a:pPr lvl="1"/>
            <a:r>
              <a:rPr lang="en-US" dirty="0" smtClean="0"/>
              <a:t>Methadone trending down – significant lows last 3 years</a:t>
            </a:r>
          </a:p>
          <a:p>
            <a:pPr lvl="1"/>
            <a:r>
              <a:rPr lang="en-US" dirty="0" smtClean="0"/>
              <a:t>Oxycodone trending down past 3 years, but no significant differences</a:t>
            </a:r>
          </a:p>
          <a:p>
            <a:pPr lvl="1"/>
            <a:r>
              <a:rPr lang="en-US" dirty="0" smtClean="0"/>
              <a:t>Hydrocodone trending down and at lowest significant point last year</a:t>
            </a:r>
          </a:p>
          <a:p>
            <a:pPr lvl="1"/>
            <a:r>
              <a:rPr lang="en-US" dirty="0" smtClean="0"/>
              <a:t>Morphine erratic, last 2 years below proportion average, but trending up</a:t>
            </a:r>
          </a:p>
          <a:p>
            <a:pPr lvl="1"/>
            <a:r>
              <a:rPr lang="en-US" dirty="0" smtClean="0"/>
              <a:t>All other opiates, trend uncertain, but increase in last 2 years to highest proportion of use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prescription painkillers, </a:t>
            </a:r>
            <a:r>
              <a:rPr lang="en-US" dirty="0" smtClean="0"/>
              <a:t>overall trends down, at 2 lowest proportions in last 2 years</a:t>
            </a:r>
          </a:p>
        </p:txBody>
      </p:sp>
    </p:spTree>
    <p:extLst>
      <p:ext uri="{BB962C8B-B14F-4D97-AF65-F5344CB8AC3E}">
        <p14:creationId xmlns:p14="http://schemas.microsoft.com/office/powerpoint/2010/main" val="24266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Marion County Coroner’s Office</a:t>
            </a:r>
          </a:p>
          <a:p>
            <a:r>
              <a:rPr lang="en-US" dirty="0" smtClean="0"/>
              <a:t>Alfie Ballew, MBA, Chief Deputy Coroner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1203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Factors, Characteristics, Traits of Overdose Fatalities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440641"/>
              </p:ext>
            </p:extLst>
          </p:nvPr>
        </p:nvGraphicFramePr>
        <p:xfrm>
          <a:off x="637166" y="2133600"/>
          <a:ext cx="11070067" cy="3928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62985"/>
                <a:gridCol w="3907082"/>
              </a:tblGrid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Overdose Fatalities 2007 – 2014 (N=1174)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Previous Suicide Attempts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7%</a:t>
                      </a:r>
                      <a:r>
                        <a:rPr lang="en-US" baseline="0" dirty="0" smtClean="0"/>
                        <a:t> (n=</a:t>
                      </a:r>
                      <a:r>
                        <a:rPr lang="en-US" dirty="0" smtClean="0"/>
                        <a:t>84)</a:t>
                      </a:r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Previous Overdoses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13% (n=156)</a:t>
                      </a:r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Injury/Medical</a:t>
                      </a:r>
                      <a:r>
                        <a:rPr lang="en-US" baseline="0" dirty="0" smtClean="0"/>
                        <a:t> Condition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57%</a:t>
                      </a:r>
                      <a:r>
                        <a:rPr lang="en-US" baseline="0" dirty="0" smtClean="0"/>
                        <a:t> (n=667)</a:t>
                      </a:r>
                      <a:endParaRPr lang="en-US" dirty="0" smtClean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Recent Release from Incarceration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8%</a:t>
                      </a:r>
                      <a:r>
                        <a:rPr lang="en-US" baseline="0" dirty="0" smtClean="0"/>
                        <a:t> (n=</a:t>
                      </a:r>
                      <a:r>
                        <a:rPr lang="en-US" dirty="0" smtClean="0"/>
                        <a:t>97)</a:t>
                      </a:r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Mental Health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31%</a:t>
                      </a:r>
                      <a:r>
                        <a:rPr lang="en-US" baseline="0" dirty="0" smtClean="0"/>
                        <a:t> (n=362)</a:t>
                      </a:r>
                      <a:endParaRPr lang="en-US" dirty="0" smtClean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 Misuse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r>
                        <a:rPr lang="en-US" baseline="0" dirty="0" smtClean="0"/>
                        <a:t> (n=</a:t>
                      </a:r>
                      <a:r>
                        <a:rPr lang="en-US" dirty="0" smtClean="0"/>
                        <a:t>960)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Intravenous</a:t>
                      </a:r>
                      <a:r>
                        <a:rPr lang="en-US" baseline="0" dirty="0" smtClean="0"/>
                        <a:t> Drug Use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 (n=180)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7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417"/>
              </p:ext>
            </p:extLst>
          </p:nvPr>
        </p:nvGraphicFramePr>
        <p:xfrm>
          <a:off x="593436" y="1978891"/>
          <a:ext cx="5156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Injury, Illness, Disorder, or 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1600" y="632018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p&lt;.05</a:t>
            </a:r>
            <a:endParaRPr lang="en-US" dirty="0"/>
          </a:p>
        </p:txBody>
      </p:sp>
      <p:graphicFrame>
        <p:nvGraphicFramePr>
          <p:cNvPr id="12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341282"/>
              </p:ext>
            </p:extLst>
          </p:nvPr>
        </p:nvGraphicFramePr>
        <p:xfrm>
          <a:off x="6172200" y="19812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Oval 12"/>
          <p:cNvSpPr/>
          <p:nvPr/>
        </p:nvSpPr>
        <p:spPr>
          <a:xfrm>
            <a:off x="7086600" y="3477886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610600" y="2539043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591800" y="3287386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1158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Release from Incarceration or Inpatient Setting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024115"/>
              </p:ext>
            </p:extLst>
          </p:nvPr>
        </p:nvGraphicFramePr>
        <p:xfrm>
          <a:off x="609600" y="19050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88520" y="63246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p&lt;.01</a:t>
            </a:r>
            <a:endParaRPr lang="en-US" dirty="0"/>
          </a:p>
        </p:txBody>
      </p:sp>
      <p:graphicFrame>
        <p:nvGraphicFramePr>
          <p:cNvPr id="9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488890"/>
              </p:ext>
            </p:extLst>
          </p:nvPr>
        </p:nvGraphicFramePr>
        <p:xfrm>
          <a:off x="6102927" y="19050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val 9"/>
          <p:cNvSpPr/>
          <p:nvPr/>
        </p:nvSpPr>
        <p:spPr>
          <a:xfrm>
            <a:off x="10515600" y="2653149"/>
            <a:ext cx="381012" cy="380996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991600" y="48006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5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120282"/>
              </p:ext>
            </p:extLst>
          </p:nvPr>
        </p:nvGraphicFramePr>
        <p:xfrm>
          <a:off x="609600" y="19812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Mental Illness</a:t>
            </a:r>
            <a:endParaRPr lang="en-US" dirty="0"/>
          </a:p>
        </p:txBody>
      </p:sp>
      <p:graphicFrame>
        <p:nvGraphicFramePr>
          <p:cNvPr id="8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051575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08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385809"/>
              </p:ext>
            </p:extLst>
          </p:nvPr>
        </p:nvGraphicFramePr>
        <p:xfrm>
          <a:off x="609600" y="19812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Substance Misuse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991600" y="6352977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p&lt;.001</a:t>
            </a:r>
            <a:endParaRPr lang="en-US" dirty="0"/>
          </a:p>
        </p:txBody>
      </p:sp>
      <p:graphicFrame>
        <p:nvGraphicFramePr>
          <p:cNvPr id="11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238369"/>
              </p:ext>
            </p:extLst>
          </p:nvPr>
        </p:nvGraphicFramePr>
        <p:xfrm>
          <a:off x="6172200" y="19811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val 11"/>
          <p:cNvSpPr/>
          <p:nvPr/>
        </p:nvSpPr>
        <p:spPr>
          <a:xfrm>
            <a:off x="8610600" y="32766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24700" y="33528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591800" y="25908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5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435864"/>
              </p:ext>
            </p:extLst>
          </p:nvPr>
        </p:nvGraphicFramePr>
        <p:xfrm>
          <a:off x="609600" y="19812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Injection Drug Use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838111" y="621704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p&lt;.001</a:t>
            </a:r>
            <a:endParaRPr lang="en-US" dirty="0"/>
          </a:p>
        </p:txBody>
      </p:sp>
      <p:graphicFrame>
        <p:nvGraphicFramePr>
          <p:cNvPr id="14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478901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val 14"/>
          <p:cNvSpPr/>
          <p:nvPr/>
        </p:nvSpPr>
        <p:spPr>
          <a:xfrm>
            <a:off x="8992689" y="49530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460029" y="51435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67600" y="49530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34200" y="52578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058400" y="3142095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591800" y="23622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1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Polysubstance Use and Benzodiazepines</a:t>
            </a:r>
            <a:endParaRPr lang="en-US" dirty="0"/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366644329"/>
              </p:ext>
            </p:extLst>
          </p:nvPr>
        </p:nvGraphicFramePr>
        <p:xfrm>
          <a:off x="152400" y="1752600"/>
          <a:ext cx="5791200" cy="501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4169099793"/>
              </p:ext>
            </p:extLst>
          </p:nvPr>
        </p:nvGraphicFramePr>
        <p:xfrm>
          <a:off x="5943600" y="1752600"/>
          <a:ext cx="5791200" cy="501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Trends in Benzodiazepine Use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549445"/>
              </p:ext>
            </p:extLst>
          </p:nvPr>
        </p:nvGraphicFramePr>
        <p:xfrm>
          <a:off x="646611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853614"/>
              </p:ext>
            </p:extLst>
          </p:nvPr>
        </p:nvGraphicFramePr>
        <p:xfrm>
          <a:off x="6133011" y="1828799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38111" y="6217049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p&lt;.001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095810" y="24384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44" y="9144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Benzodiazepine Use:  Only Heroin, Only Painkiller, Both Heroin &amp; Painkiller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961710"/>
              </p:ext>
            </p:extLst>
          </p:nvPr>
        </p:nvGraphicFramePr>
        <p:xfrm>
          <a:off x="623944" y="2057400"/>
          <a:ext cx="10744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10363200" y="33528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54864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5334000"/>
            <a:ext cx="3810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4929909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363200" y="4876800"/>
            <a:ext cx="381000" cy="381000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Among Those Using Benzodiazepines: Mental Health History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73007435"/>
              </p:ext>
            </p:extLst>
          </p:nvPr>
        </p:nvGraphicFramePr>
        <p:xfrm>
          <a:off x="609600" y="22098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82517907"/>
              </p:ext>
            </p:extLst>
          </p:nvPr>
        </p:nvGraphicFramePr>
        <p:xfrm>
          <a:off x="6340566" y="22098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48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Protocol</a:t>
            </a:r>
          </a:p>
          <a:p>
            <a:r>
              <a:rPr lang="en-US" dirty="0" smtClean="0"/>
              <a:t>Overall Findings</a:t>
            </a:r>
          </a:p>
          <a:p>
            <a:r>
              <a:rPr lang="en-US" dirty="0" smtClean="0"/>
              <a:t>Opiate Overdose Trends from 2007 – 2014</a:t>
            </a:r>
          </a:p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Benzodiazepines</a:t>
            </a:r>
          </a:p>
          <a:p>
            <a:r>
              <a:rPr lang="en-US" dirty="0" smtClean="0"/>
              <a:t>“So </a:t>
            </a:r>
            <a:r>
              <a:rPr lang="en-US" dirty="0" err="1" smtClean="0"/>
              <a:t>Whats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Among Those Using Benzodiazepines: Marijuana Use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07290078"/>
              </p:ext>
            </p:extLst>
          </p:nvPr>
        </p:nvGraphicFramePr>
        <p:xfrm>
          <a:off x="609600" y="22860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01525547"/>
              </p:ext>
            </p:extLst>
          </p:nvPr>
        </p:nvGraphicFramePr>
        <p:xfrm>
          <a:off x="6375400" y="2281646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13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Among Those Using Benzodiazepines: Methadone Use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37736141"/>
              </p:ext>
            </p:extLst>
          </p:nvPr>
        </p:nvGraphicFramePr>
        <p:xfrm>
          <a:off x="609600" y="22860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66473440"/>
              </p:ext>
            </p:extLst>
          </p:nvPr>
        </p:nvGraphicFramePr>
        <p:xfrm>
          <a:off x="6375400" y="2281646"/>
          <a:ext cx="53594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Among Those Using Benzodiazepines: Oxycodone Use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00857010"/>
              </p:ext>
            </p:extLst>
          </p:nvPr>
        </p:nvGraphicFramePr>
        <p:xfrm>
          <a:off x="609600" y="22860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59597371"/>
              </p:ext>
            </p:extLst>
          </p:nvPr>
        </p:nvGraphicFramePr>
        <p:xfrm>
          <a:off x="6375400" y="2281646"/>
          <a:ext cx="53594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82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Among Those Using Benzodiazepines: Hydrocodone Use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29943144"/>
              </p:ext>
            </p:extLst>
          </p:nvPr>
        </p:nvGraphicFramePr>
        <p:xfrm>
          <a:off x="609600" y="2286000"/>
          <a:ext cx="52070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69669517"/>
              </p:ext>
            </p:extLst>
          </p:nvPr>
        </p:nvGraphicFramePr>
        <p:xfrm>
          <a:off x="6375400" y="2281646"/>
          <a:ext cx="5511800" cy="4157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26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 What’s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Benzodiazepines/Polysubstance</a:t>
            </a:r>
          </a:p>
          <a:p>
            <a:r>
              <a:rPr lang="en-US" dirty="0"/>
              <a:t>Real pain</a:t>
            </a:r>
          </a:p>
          <a:p>
            <a:r>
              <a:rPr lang="en-US" dirty="0" smtClean="0"/>
              <a:t>Injection Drug Use</a:t>
            </a:r>
          </a:p>
        </p:txBody>
      </p:sp>
    </p:spTree>
    <p:extLst>
      <p:ext uri="{BB962C8B-B14F-4D97-AF65-F5344CB8AC3E}">
        <p14:creationId xmlns:p14="http://schemas.microsoft.com/office/powerpoint/2010/main" val="33787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86001"/>
            <a:ext cx="5384800" cy="4495799"/>
          </a:xfrm>
        </p:spPr>
        <p:txBody>
          <a:bodyPr/>
          <a:lstStyle/>
          <a:p>
            <a:r>
              <a:rPr lang="en-US" dirty="0" smtClean="0"/>
              <a:t>National Survey on Drug Use and Health – 18.5% prevalence in US</a:t>
            </a:r>
          </a:p>
          <a:p>
            <a:r>
              <a:rPr lang="en-US" dirty="0" smtClean="0"/>
              <a:t>31% of total study sample</a:t>
            </a:r>
          </a:p>
          <a:p>
            <a:r>
              <a:rPr lang="en-US" dirty="0" smtClean="0"/>
              <a:t>High number of overdoses with mental health history, BUT remains consistent each year</a:t>
            </a:r>
          </a:p>
          <a:p>
            <a:r>
              <a:rPr lang="en-US" b="1" dirty="0" smtClean="0"/>
              <a:t>Increase in overdose fatalities are not explained by mental health</a:t>
            </a:r>
            <a:endParaRPr lang="en-US" b="1" dirty="0"/>
          </a:p>
        </p:txBody>
      </p:sp>
      <p:graphicFrame>
        <p:nvGraphicFramePr>
          <p:cNvPr id="6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869981"/>
              </p:ext>
            </p:extLst>
          </p:nvPr>
        </p:nvGraphicFramePr>
        <p:xfrm>
          <a:off x="609600" y="2209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6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143000"/>
          </a:xfrm>
        </p:spPr>
        <p:txBody>
          <a:bodyPr/>
          <a:lstStyle/>
          <a:p>
            <a:r>
              <a:rPr lang="en-US" dirty="0" smtClean="0"/>
              <a:t>Enforcement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Similar to Mental Health, proportion change pretty constant among prescription painkillers</a:t>
            </a:r>
          </a:p>
          <a:p>
            <a:r>
              <a:rPr lang="en-US" dirty="0" smtClean="0"/>
              <a:t>Heroin use increasing dramatically</a:t>
            </a:r>
          </a:p>
          <a:p>
            <a:r>
              <a:rPr lang="en-US" dirty="0" smtClean="0"/>
              <a:t>Dramatic increase in Fentanyl</a:t>
            </a:r>
          </a:p>
          <a:p>
            <a:r>
              <a:rPr lang="en-US" b="1" dirty="0" smtClean="0"/>
              <a:t>Is enforcement working?</a:t>
            </a:r>
          </a:p>
          <a:p>
            <a:endParaRPr lang="en-US" dirty="0"/>
          </a:p>
        </p:txBody>
      </p:sp>
      <p:graphicFrame>
        <p:nvGraphicFramePr>
          <p:cNvPr id="6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271530"/>
              </p:ext>
            </p:extLst>
          </p:nvPr>
        </p:nvGraphicFramePr>
        <p:xfrm>
          <a:off x="304800" y="1676400"/>
          <a:ext cx="5715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4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Benzodiazepines/Polysubstance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of benzodiazepines continues to </a:t>
            </a:r>
            <a:r>
              <a:rPr lang="en-US" dirty="0" smtClean="0"/>
              <a:t>be high</a:t>
            </a:r>
            <a:endParaRPr lang="en-US" dirty="0" smtClean="0"/>
          </a:p>
          <a:p>
            <a:r>
              <a:rPr lang="en-US" dirty="0" smtClean="0"/>
              <a:t>Only substance with more “Yes” than “No”</a:t>
            </a:r>
          </a:p>
          <a:p>
            <a:r>
              <a:rPr lang="en-US" dirty="0" smtClean="0"/>
              <a:t>Xanax and </a:t>
            </a:r>
            <a:r>
              <a:rPr lang="en-US" dirty="0" err="1" smtClean="0"/>
              <a:t>Clonopin</a:t>
            </a:r>
            <a:r>
              <a:rPr lang="en-US" dirty="0" smtClean="0"/>
              <a:t> biggest misusers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Polysubstance use is the norm</a:t>
            </a:r>
          </a:p>
          <a:p>
            <a:r>
              <a:rPr lang="en-US" dirty="0" smtClean="0"/>
              <a:t>Very alarming the number of depressants used together</a:t>
            </a:r>
          </a:p>
          <a:p>
            <a:r>
              <a:rPr lang="en-US" b="1" dirty="0" smtClean="0"/>
              <a:t>Education to patients, clients, </a:t>
            </a:r>
            <a:r>
              <a:rPr lang="en-US" b="1" dirty="0" smtClean="0"/>
              <a:t>inmates, family members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59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half had history of injury/medical concerns</a:t>
            </a:r>
          </a:p>
          <a:p>
            <a:r>
              <a:rPr lang="en-US" dirty="0" smtClean="0"/>
              <a:t>Theme in Deputy Coroner Reports – pain, suffering, discomfort</a:t>
            </a:r>
          </a:p>
          <a:p>
            <a:r>
              <a:rPr lang="en-US" dirty="0" smtClean="0"/>
              <a:t>Many chronic injuries</a:t>
            </a:r>
          </a:p>
          <a:p>
            <a:r>
              <a:rPr lang="en-US" dirty="0" smtClean="0"/>
              <a:t>What about acute flare-ups?</a:t>
            </a:r>
          </a:p>
          <a:p>
            <a:r>
              <a:rPr lang="en-US" b="1" dirty="0" smtClean="0"/>
              <a:t>Have we abandoned our patients?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/>
          <a:lstStyle/>
          <a:p>
            <a:r>
              <a:rPr lang="en-US" dirty="0" smtClean="0"/>
              <a:t>Injection Drug Use</a:t>
            </a:r>
            <a:endParaRPr lang="en-US" dirty="0"/>
          </a:p>
        </p:txBody>
      </p:sp>
      <p:graphicFrame>
        <p:nvGraphicFramePr>
          <p:cNvPr id="6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262083"/>
              </p:ext>
            </p:extLst>
          </p:nvPr>
        </p:nvGraphicFramePr>
        <p:xfrm>
          <a:off x="609600" y="1828800"/>
          <a:ext cx="5029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956979"/>
              </p:ext>
            </p:extLst>
          </p:nvPr>
        </p:nvGraphicFramePr>
        <p:xfrm>
          <a:off x="6212480" y="1833154"/>
          <a:ext cx="5562598" cy="44185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199"/>
                <a:gridCol w="1524000"/>
                <a:gridCol w="1676399"/>
              </a:tblGrid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r>
                        <a:rPr lang="en-US" baseline="0" dirty="0" smtClean="0"/>
                        <a:t> Drug Use </a:t>
                      </a:r>
                    </a:p>
                    <a:p>
                      <a:r>
                        <a:rPr lang="en-US" baseline="0" dirty="0" smtClean="0"/>
                        <a:t>15% (n=180)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Entire Sample</a:t>
                      </a:r>
                    </a:p>
                    <a:p>
                      <a:r>
                        <a:rPr lang="en-US" dirty="0" smtClean="0"/>
                        <a:t>100% (n=1174)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71%</a:t>
                      </a:r>
                      <a:r>
                        <a:rPr lang="en-US" baseline="0" dirty="0" smtClean="0"/>
                        <a:t> (n=127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64% (n=747)</a:t>
                      </a:r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Mental Health</a:t>
                      </a:r>
                      <a:r>
                        <a:rPr lang="en-US" baseline="0" dirty="0" smtClean="0"/>
                        <a:t> History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19% (n=34)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31% (n=362)</a:t>
                      </a:r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Incarceration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17%</a:t>
                      </a:r>
                      <a:r>
                        <a:rPr lang="en-US" baseline="0" dirty="0" smtClean="0"/>
                        <a:t> (n=30)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8% (n=97)</a:t>
                      </a:r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Benzodiazepine</a:t>
                      </a:r>
                      <a:r>
                        <a:rPr lang="en-US" baseline="0" dirty="0" smtClean="0"/>
                        <a:t> Use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40%</a:t>
                      </a:r>
                      <a:r>
                        <a:rPr lang="en-US" baseline="0" dirty="0" smtClean="0"/>
                        <a:t> (n=</a:t>
                      </a:r>
                      <a:r>
                        <a:rPr lang="en-US" dirty="0" smtClean="0"/>
                        <a:t>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54% (n=639)</a:t>
                      </a:r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Heroin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52%</a:t>
                      </a:r>
                      <a:r>
                        <a:rPr lang="en-US" baseline="0" dirty="0" smtClean="0"/>
                        <a:t> (n=</a:t>
                      </a:r>
                      <a:r>
                        <a:rPr lang="en-US" dirty="0" smtClean="0"/>
                        <a:t>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28% (n=334)</a:t>
                      </a:r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Heroin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73%</a:t>
                      </a:r>
                      <a:r>
                        <a:rPr lang="en-US" baseline="0" dirty="0" smtClean="0"/>
                        <a:t> (n=131)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 (n=451)</a:t>
                      </a:r>
                      <a:endParaRPr lang="en-US" dirty="0"/>
                    </a:p>
                  </a:txBody>
                  <a:tcPr/>
                </a:tc>
              </a:tr>
              <a:tr h="500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Painkiller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27% (n=49)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62%</a:t>
                      </a:r>
                      <a:r>
                        <a:rPr lang="en-US" baseline="0" dirty="0" smtClean="0"/>
                        <a:t> (n=723)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7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19317"/>
              </p:ext>
            </p:extLst>
          </p:nvPr>
        </p:nvGraphicFramePr>
        <p:xfrm>
          <a:off x="152400" y="1066800"/>
          <a:ext cx="11811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81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8" grpId="0" uiExpand="1">
        <p:bldSub>
          <a:bldChart bld="series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2289" y="3124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Examining Marion County Coroner’s Office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1.5 year process</a:t>
            </a:r>
          </a:p>
          <a:p>
            <a:r>
              <a:rPr lang="en-US" dirty="0" smtClean="0"/>
              <a:t>Gathered data from 2007-2014</a:t>
            </a:r>
          </a:p>
          <a:p>
            <a:r>
              <a:rPr lang="en-US" dirty="0" smtClean="0"/>
              <a:t>Included in the study:</a:t>
            </a:r>
          </a:p>
          <a:p>
            <a:pPr lvl="1"/>
            <a:r>
              <a:rPr lang="en-US" dirty="0" smtClean="0"/>
              <a:t>Cause of Death was listed as an opiate</a:t>
            </a:r>
          </a:p>
          <a:p>
            <a:pPr lvl="1"/>
            <a:r>
              <a:rPr lang="en-US" dirty="0" smtClean="0"/>
              <a:t>Toxicology report found traces of an opiate</a:t>
            </a:r>
          </a:p>
          <a:p>
            <a:pPr lvl="1"/>
            <a:r>
              <a:rPr lang="en-US" dirty="0" smtClean="0"/>
              <a:t>Accident, Could Not Be Determined, and Suicide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9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80" y="1066800"/>
            <a:ext cx="10972800" cy="1143000"/>
          </a:xfrm>
        </p:spPr>
        <p:txBody>
          <a:bodyPr/>
          <a:lstStyle/>
          <a:p>
            <a:r>
              <a:rPr lang="en-US" dirty="0" smtClean="0"/>
              <a:t>Sources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080" y="2057400"/>
            <a:ext cx="10972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Death Certificate</a:t>
            </a:r>
          </a:p>
          <a:p>
            <a:pPr lvl="1"/>
            <a:r>
              <a:rPr lang="en-US" dirty="0" smtClean="0"/>
              <a:t>Gender, age, address, Veteran status, education, employment, Manner of Death, Place of Death, Cause of Death</a:t>
            </a:r>
          </a:p>
          <a:p>
            <a:r>
              <a:rPr lang="en-US" dirty="0" smtClean="0"/>
              <a:t>Autopsy Report/Toxicology Report</a:t>
            </a:r>
          </a:p>
          <a:p>
            <a:pPr lvl="1"/>
            <a:r>
              <a:rPr lang="en-US" dirty="0" smtClean="0"/>
              <a:t>All substances of misuse, psychotropic, many medications</a:t>
            </a:r>
          </a:p>
          <a:p>
            <a:r>
              <a:rPr lang="en-US" dirty="0" smtClean="0"/>
              <a:t>Deputy Coroner’s Field Report</a:t>
            </a:r>
          </a:p>
          <a:p>
            <a:pPr lvl="1"/>
            <a:r>
              <a:rPr lang="en-US" dirty="0" smtClean="0"/>
              <a:t>Narrative of investigation</a:t>
            </a:r>
          </a:p>
          <a:p>
            <a:pPr lvl="1"/>
            <a:r>
              <a:rPr lang="en-US" dirty="0" smtClean="0"/>
              <a:t>Medical conditions, mental health history, substance misuse history, previous overdoses, suicide attempts, recent release from incarceration or inpatient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121222"/>
              </p:ext>
            </p:extLst>
          </p:nvPr>
        </p:nvGraphicFramePr>
        <p:xfrm>
          <a:off x="457200" y="1295400"/>
          <a:ext cx="5181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/>
                <a:gridCol w="1981200"/>
              </a:tblGrid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Overdose Fatalities 2007 - 2014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1174 people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747 (64%)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427 (36%)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Race   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Caucasian/White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1005 (86%)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African American/Black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 (13%)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 years old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 – 81 years old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Residence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Indianapolis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941 (80%)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Marion</a:t>
                      </a:r>
                      <a:r>
                        <a:rPr lang="en-US" baseline="0" dirty="0" smtClean="0"/>
                        <a:t>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991 (87%)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Indiana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1145 (98%)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260117"/>
              </p:ext>
            </p:extLst>
          </p:nvPr>
        </p:nvGraphicFramePr>
        <p:xfrm>
          <a:off x="6172200" y="1301675"/>
          <a:ext cx="518160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/>
                <a:gridCol w="1981200"/>
              </a:tblGrid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Overdose Fatalities 2007 - 2014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1174 people</a:t>
                      </a:r>
                      <a:endParaRPr lang="en-US" dirty="0"/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Veteran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(9%)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Education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Some</a:t>
                      </a:r>
                      <a:r>
                        <a:rPr lang="en-US" baseline="0" dirty="0" smtClean="0"/>
                        <a:t> HS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281 (24%)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    </a:t>
                      </a:r>
                      <a:r>
                        <a:rPr lang="en-US" dirty="0" smtClean="0"/>
                        <a:t>HS Grad/GED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561 (48%)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aseline="0" dirty="0" smtClean="0"/>
                        <a:t>Some 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171 (15%)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College Grad and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152 (13%)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Manner of Death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Accident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950</a:t>
                      </a:r>
                      <a:r>
                        <a:rPr lang="en-US" baseline="0" dirty="0" smtClean="0"/>
                        <a:t> (81%)</a:t>
                      </a:r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Not Determined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756 (13%)</a:t>
                      </a:r>
                      <a:endParaRPr lang="en-US" dirty="0"/>
                    </a:p>
                  </a:txBody>
                  <a:tcPr/>
                </a:tc>
              </a:tr>
              <a:tr h="3545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Suicide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68 (6%)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422805"/>
              </p:ext>
            </p:extLst>
          </p:nvPr>
        </p:nvGraphicFramePr>
        <p:xfrm>
          <a:off x="609600" y="1981200"/>
          <a:ext cx="518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788166"/>
              </p:ext>
            </p:extLst>
          </p:nvPr>
        </p:nvGraphicFramePr>
        <p:xfrm>
          <a:off x="6096000" y="1981199"/>
          <a:ext cx="518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Gender and Overdose Fatalities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8000" y="2209800"/>
            <a:ext cx="457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143000"/>
          </a:xfrm>
        </p:spPr>
        <p:txBody>
          <a:bodyPr/>
          <a:lstStyle/>
          <a:p>
            <a:r>
              <a:rPr lang="en-US" dirty="0" smtClean="0"/>
              <a:t>Trends in Opiate Overdose Fatalities</a:t>
            </a:r>
            <a:endParaRPr lang="en-US" dirty="0"/>
          </a:p>
        </p:txBody>
      </p:sp>
      <p:graphicFrame>
        <p:nvGraphicFramePr>
          <p:cNvPr id="4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932155"/>
              </p:ext>
            </p:extLst>
          </p:nvPr>
        </p:nvGraphicFramePr>
        <p:xfrm>
          <a:off x="304800" y="1676400"/>
          <a:ext cx="114300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19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1434</Words>
  <Application>Microsoft Office PowerPoint</Application>
  <PresentationFormat>Widescreen</PresentationFormat>
  <Paragraphs>478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Using Marion County Coroner Data to Inform the Prevention of Opiate Overdose Fatalities</vt:lpstr>
      <vt:lpstr>Acknowledgements</vt:lpstr>
      <vt:lpstr>Presentation Overview</vt:lpstr>
      <vt:lpstr>PowerPoint Presentation</vt:lpstr>
      <vt:lpstr>Examining Marion County Coroner’s Office Records</vt:lpstr>
      <vt:lpstr>Sources of Data</vt:lpstr>
      <vt:lpstr>PowerPoint Presentation</vt:lpstr>
      <vt:lpstr>Gender and Overdose Fatalities</vt:lpstr>
      <vt:lpstr>Trends in Opiate Overdose Fatalities</vt:lpstr>
      <vt:lpstr>Proportion Changes in Opiate Overdose Fatalities</vt:lpstr>
      <vt:lpstr>Trends in Heroin Use</vt:lpstr>
      <vt:lpstr>Trends in Fentanyl Use</vt:lpstr>
      <vt:lpstr>Trends in Methadone Use</vt:lpstr>
      <vt:lpstr>Trends in Oxycodone Use</vt:lpstr>
      <vt:lpstr>Trends in Hydrocodone Use</vt:lpstr>
      <vt:lpstr>Trends in Morphine Use</vt:lpstr>
      <vt:lpstr>Trends in All Other Opiate Use</vt:lpstr>
      <vt:lpstr>Trends in All Prescription Painkiller Use</vt:lpstr>
      <vt:lpstr>Recap of Opiates</vt:lpstr>
      <vt:lpstr>Risk Factors, Characteristics, Traits of Overdose Fatalities</vt:lpstr>
      <vt:lpstr>History of Injury, Illness, Disorder, or Disease</vt:lpstr>
      <vt:lpstr>Recent Release from Incarceration or Inpatient Setting</vt:lpstr>
      <vt:lpstr>History of Mental Illness</vt:lpstr>
      <vt:lpstr>History of Substance Misuse</vt:lpstr>
      <vt:lpstr>History of Injection Drug Use</vt:lpstr>
      <vt:lpstr>Polysubstance Use and Benzodiazepines</vt:lpstr>
      <vt:lpstr>Trends in Benzodiazepine Use</vt:lpstr>
      <vt:lpstr>Benzodiazepine Use:  Only Heroin, Only Painkiller, Both Heroin &amp; Painkiller</vt:lpstr>
      <vt:lpstr>Characteristics Among Those Using Benzodiazepines: Mental Health History</vt:lpstr>
      <vt:lpstr>Characteristics Among Those Using Benzodiazepines: Marijuana Use</vt:lpstr>
      <vt:lpstr>Characteristics Among Those Using Benzodiazepines: Methadone Use</vt:lpstr>
      <vt:lpstr>Characteristics Among Those Using Benzodiazepines: Oxycodone Use</vt:lpstr>
      <vt:lpstr>Characteristics Among Those Using Benzodiazepines: Hydrocodone Use</vt:lpstr>
      <vt:lpstr>The So What’s</vt:lpstr>
      <vt:lpstr>Mental Health</vt:lpstr>
      <vt:lpstr>Enforcement</vt:lpstr>
      <vt:lpstr>Benzodiazepines/Polysubstance Use</vt:lpstr>
      <vt:lpstr>Real Pain</vt:lpstr>
      <vt:lpstr>Injection Drug Use</vt:lpstr>
      <vt:lpstr>Thank you!</vt:lpstr>
    </vt:vector>
  </TitlesOfParts>
  <Company>IU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Weinzerl</dc:creator>
  <cp:lastModifiedBy>Willis, Aaron C</cp:lastModifiedBy>
  <cp:revision>159</cp:revision>
  <dcterms:created xsi:type="dcterms:W3CDTF">2009-10-27T21:31:43Z</dcterms:created>
  <dcterms:modified xsi:type="dcterms:W3CDTF">2015-10-26T21:24:09Z</dcterms:modified>
</cp:coreProperties>
</file>