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0.2-->
<p:presentation xmlns:r="http://schemas.openxmlformats.org/officeDocument/2006/relationships" xmlns:a="http://schemas.openxmlformats.org/drawingml/2006/main" xmlns:p="http://schemas.openxmlformats.org/presentationml/2006/main" removePersonalInfoOnSave="1" saveSubsetFonts="1">
  <p:sldMasterIdLst>
    <p:sldMasterId id="2147483648" r:id="rId5"/>
    <p:sldMasterId id="2147483660" r:id="rId6"/>
  </p:sldMasterIdLst>
  <p:notesMasterIdLst>
    <p:notesMasterId r:id="rId7"/>
  </p:notesMasterIdLst>
  <p:handoutMasterIdLst>
    <p:handoutMasterId r:id="rId8"/>
  </p:handoutMasterIdLst>
  <p:sldIdLst>
    <p:sldId id="257" r:id="rId9"/>
    <p:sldId id="259" r:id="rId10"/>
    <p:sldId id="260" r:id="rId11"/>
    <p:sldId id="262" r:id="rId12"/>
    <p:sldId id="263" r:id="rId13"/>
    <p:sldId id="264" r:id="rId14"/>
    <p:sldId id="265" r:id="rId15"/>
    <p:sldId id="266" r:id="rId16"/>
    <p:sldId id="261" r:id="rId17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802DA9-49EC-7A1D-5BF9-71E872867962}" v="234" dt="2021-08-03T15:00:01.343"/>
    <p1510:client id="{79D79E68-4533-DC39-20AB-A545403BCD32}" v="198" dt="2021-08-03T20:44:38.691"/>
    <p1510:client id="{B1499A51-02EC-DB7C-DE15-B6053775942C}" v="57" dt="2021-08-03T15:47:36.401"/>
    <p1510:client id="{B1A258B7-CAC5-6A3E-1E95-4BAA3723B391}" v="1238" dt="2021-08-03T15:42:59.219"/>
    <p1510:client id="{DCBE1CF1-E913-3FDF-524F-863BF1B8656C}" v="950" dt="2021-08-03T15:23:33.007"/>
  </p1510:revLst>
</p1510:revInfo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5" d="100"/>
          <a:sy n="155" d="100"/>
        </p:scale>
        <p:origin x="272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2.xml" /><Relationship Id="rId11" Type="http://schemas.openxmlformats.org/officeDocument/2006/relationships/slide" Target="slides/slide3.xml" /><Relationship Id="rId12" Type="http://schemas.openxmlformats.org/officeDocument/2006/relationships/slide" Target="slides/slide4.xml" /><Relationship Id="rId13" Type="http://schemas.openxmlformats.org/officeDocument/2006/relationships/slide" Target="slides/slide5.xml" /><Relationship Id="rId14" Type="http://schemas.openxmlformats.org/officeDocument/2006/relationships/slide" Target="slides/slide6.xml" /><Relationship Id="rId15" Type="http://schemas.openxmlformats.org/officeDocument/2006/relationships/slide" Target="slides/slide7.xml" /><Relationship Id="rId16" Type="http://schemas.openxmlformats.org/officeDocument/2006/relationships/slide" Target="slides/slide8.xml" /><Relationship Id="rId17" Type="http://schemas.openxmlformats.org/officeDocument/2006/relationships/slide" Target="slides/slide9.xml" /><Relationship Id="rId18" Type="http://schemas.openxmlformats.org/officeDocument/2006/relationships/tags" Target="tags/tag1.xml" /><Relationship Id="rId19" Type="http://schemas.openxmlformats.org/officeDocument/2006/relationships/presProps" Target="presProps.xml" /><Relationship Id="rId2" Type="http://schemas.openxmlformats.org/officeDocument/2006/relationships/customXml" Target="../customXml/item2.xml" /><Relationship Id="rId20" Type="http://schemas.openxmlformats.org/officeDocument/2006/relationships/viewProps" Target="viewProps.xml" /><Relationship Id="rId21" Type="http://schemas.openxmlformats.org/officeDocument/2006/relationships/theme" Target="theme/theme1.xml" /><Relationship Id="rId22" Type="http://schemas.microsoft.com/office/2015/10/relationships/revisionInfo" Target="revisionInfo.xml" /><Relationship Id="rId23" Type="http://schemas.microsoft.com/office/2016/11/relationships/changesInfo" Target="changesInfos/changesInfo1.xml" /><Relationship Id="rId24" Type="http://schemas.openxmlformats.org/officeDocument/2006/relationships/tableStyles" Target="tableStyles.xml" /><Relationship Id="rId3" Type="http://schemas.openxmlformats.org/officeDocument/2006/relationships/customXml" Target="../customXml/item3.xml" /><Relationship Id="rId4" Type="http://schemas.openxmlformats.org/officeDocument/2006/relationships/commentAuthors" Target="commentAuthors.xml" /><Relationship Id="rId5" Type="http://schemas.openxmlformats.org/officeDocument/2006/relationships/slideMaster" Target="slideMasters/slideMaster1.xml" /><Relationship Id="rId6" Type="http://schemas.openxmlformats.org/officeDocument/2006/relationships/slideMaster" Target="slideMasters/slideMaster2.xml" /><Relationship Id="rId7" Type="http://schemas.openxmlformats.org/officeDocument/2006/relationships/notesMaster" Target="notesMasters/notesMaster1.xml" /><Relationship Id="rId8" Type="http://schemas.openxmlformats.org/officeDocument/2006/relationships/handoutMaster" Target="handoutMasters/handoutMaster1.xml" /><Relationship Id="rId9" Type="http://schemas.openxmlformats.org/officeDocument/2006/relationships/slide" Target="slides/slide1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ardi, Betsy" userId="S::betsy.denardi@atg.in.gov::d2068820-8ce3-4f00-950a-629ea40e899f" providerId="AD" clId="Web-{79D79E68-4533-DC39-20AB-A545403BCD32}"/>
    <pc:docChg chg="delSld modSld">
      <pc:chgData name="Denardi, Betsy" userId="S::betsy.denardi@atg.in.gov::d2068820-8ce3-4f00-950a-629ea40e899f" providerId="AD" clId="Web-{79D79E68-4533-DC39-20AB-A545403BCD32}" dt="2021-08-03T20:44:38.691" v="197" actId="20577"/>
      <pc:docMkLst>
        <pc:docMk/>
      </pc:docMkLst>
      <pc:sldChg chg="modSp">
        <pc:chgData name="Denardi, Betsy" userId="S::betsy.denardi@atg.in.gov::d2068820-8ce3-4f00-950a-629ea40e899f" providerId="AD" clId="Web-{79D79E68-4533-DC39-20AB-A545403BCD32}" dt="2021-08-03T20:44:38.691" v="197" actId="20577"/>
        <pc:sldMkLst>
          <pc:docMk/>
          <pc:sldMk cId="2454278657" sldId="260"/>
        </pc:sldMkLst>
        <pc:spChg chg="mod">
          <ac:chgData name="Denardi, Betsy" userId="S::betsy.denardi@atg.in.gov::d2068820-8ce3-4f00-950a-629ea40e899f" providerId="AD" clId="Web-{79D79E68-4533-DC39-20AB-A545403BCD32}" dt="2021-08-03T20:44:38.691" v="197" actId="20577"/>
          <ac:spMkLst>
            <pc:docMk/>
            <pc:sldMk cId="2454278657" sldId="260"/>
            <ac:spMk id="5" creationId="{AF1B6200-9611-8C4E-BBB2-9FB5940062C4}"/>
          </ac:spMkLst>
        </pc:spChg>
      </pc:sldChg>
      <pc:sldChg chg="modSp">
        <pc:chgData name="Denardi, Betsy" userId="S::betsy.denardi@atg.in.gov::d2068820-8ce3-4f00-950a-629ea40e899f" providerId="AD" clId="Web-{79D79E68-4533-DC39-20AB-A545403BCD32}" dt="2021-08-03T20:32:21.476" v="90" actId="20577"/>
        <pc:sldMkLst>
          <pc:docMk/>
          <pc:sldMk cId="3213341906" sldId="262"/>
        </pc:sldMkLst>
        <pc:spChg chg="mod">
          <ac:chgData name="Denardi, Betsy" userId="S::betsy.denardi@atg.in.gov::d2068820-8ce3-4f00-950a-629ea40e899f" providerId="AD" clId="Web-{79D79E68-4533-DC39-20AB-A545403BCD32}" dt="2021-08-03T20:32:21.476" v="90" actId="20577"/>
          <ac:spMkLst>
            <pc:docMk/>
            <pc:sldMk cId="3213341906" sldId="262"/>
            <ac:spMk id="5" creationId="{AF1B6200-9611-8C4E-BBB2-9FB5940062C4}"/>
          </ac:spMkLst>
        </pc:spChg>
      </pc:sldChg>
      <pc:sldChg chg="addSp delSp modSp addCm delCm">
        <pc:chgData name="Denardi, Betsy" userId="S::betsy.denardi@atg.in.gov::d2068820-8ce3-4f00-950a-629ea40e899f" providerId="AD" clId="Web-{79D79E68-4533-DC39-20AB-A545403BCD32}" dt="2021-08-03T17:27:24.756" v="81"/>
        <pc:sldMkLst>
          <pc:docMk/>
          <pc:sldMk cId="1069258267" sldId="263"/>
        </pc:sldMkLst>
        <pc:spChg chg="add del">
          <ac:chgData name="Denardi, Betsy" userId="S::betsy.denardi@atg.in.gov::d2068820-8ce3-4f00-950a-629ea40e899f" providerId="AD" clId="Web-{79D79E68-4533-DC39-20AB-A545403BCD32}" dt="2021-08-03T17:26:22.066" v="5"/>
          <ac:spMkLst>
            <pc:docMk/>
            <pc:sldMk cId="1069258267" sldId="263"/>
            <ac:spMk id="2" creationId="{66FA2A69-C58C-467B-B375-2C3F33AFEA06}"/>
          </ac:spMkLst>
        </pc:spChg>
        <pc:spChg chg="add del">
          <ac:chgData name="Denardi, Betsy" userId="S::betsy.denardi@atg.in.gov::d2068820-8ce3-4f00-950a-629ea40e899f" providerId="AD" clId="Web-{79D79E68-4533-DC39-20AB-A545403BCD32}" dt="2021-08-03T17:26:16.050" v="4"/>
          <ac:spMkLst>
            <pc:docMk/>
            <pc:sldMk cId="1069258267" sldId="263"/>
            <ac:spMk id="3" creationId="{1BD5A2B1-09E5-4D9F-B60E-85DC26DBAD7D}"/>
          </ac:spMkLst>
        </pc:spChg>
        <pc:graphicFrameChg chg="mod modGraphic">
          <ac:chgData name="Denardi, Betsy" userId="S::betsy.denardi@atg.in.gov::d2068820-8ce3-4f00-950a-629ea40e899f" providerId="AD" clId="Web-{79D79E68-4533-DC39-20AB-A545403BCD32}" dt="2021-08-03T17:27:24.756" v="81"/>
          <ac:graphicFrameMkLst>
            <pc:docMk/>
            <pc:sldMk cId="1069258267" sldId="263"/>
            <ac:graphicFrameMk id="7" creationId="{00000000-0000-0000-0000-000000000000}"/>
          </ac:graphicFrameMkLst>
        </pc:graphicFrameChg>
      </pc:sldChg>
      <pc:sldChg chg="del">
        <pc:chgData name="Denardi, Betsy" userId="S::betsy.denardi@atg.in.gov::d2068820-8ce3-4f00-950a-629ea40e899f" providerId="AD" clId="Web-{79D79E68-4533-DC39-20AB-A545403BCD32}" dt="2021-08-03T20:31:35.303" v="82"/>
        <pc:sldMkLst>
          <pc:docMk/>
          <pc:sldMk cId="2837653375" sldId="267"/>
        </pc:sldMkLst>
      </pc:sldChg>
      <pc:sldChg chg="del">
        <pc:chgData name="Denardi, Betsy" userId="S::betsy.denardi@atg.in.gov::d2068820-8ce3-4f00-950a-629ea40e899f" providerId="AD" clId="Web-{79D79E68-4533-DC39-20AB-A545403BCD32}" dt="2021-08-03T20:31:37.490" v="83"/>
        <pc:sldMkLst>
          <pc:docMk/>
          <pc:sldMk cId="1232204847" sldId="268"/>
        </pc:sldMkLst>
      </pc:sldChg>
      <pc:sldChg chg="del">
        <pc:chgData name="Denardi, Betsy" userId="S::betsy.denardi@atg.in.gov::d2068820-8ce3-4f00-950a-629ea40e899f" providerId="AD" clId="Web-{79D79E68-4533-DC39-20AB-A545403BCD32}" dt="2021-08-03T20:31:38.647" v="84"/>
        <pc:sldMkLst>
          <pc:docMk/>
          <pc:sldMk cId="2846830143" sldId="269"/>
        </pc:sldMkLst>
      </pc:sldChg>
      <pc:sldChg chg="del">
        <pc:chgData name="Denardi, Betsy" userId="S::betsy.denardi@atg.in.gov::d2068820-8ce3-4f00-950a-629ea40e899f" providerId="AD" clId="Web-{79D79E68-4533-DC39-20AB-A545403BCD32}" dt="2021-08-03T20:31:40.740" v="85"/>
        <pc:sldMkLst>
          <pc:docMk/>
          <pc:sldMk cId="206555871" sldId="270"/>
        </pc:sldMkLst>
      </pc:sldChg>
    </pc:docChg>
  </pc:docChgLst>
</pc:chgInfo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A0556-496B-4000-9A99-8F927605BF30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22CFF-5464-46BE-89F2-635792EAC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41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E5F1F-2D7E-4DBB-9C33-1CF60CCEC698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FE6CD-0390-425C-B658-FD9262617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51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E6CD-0390-425C-B658-FD9262617C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73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E6CD-0390-425C-B658-FD9262617C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58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E6CD-0390-425C-B658-FD9262617C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3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E6CD-0390-425C-B658-FD9262617C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60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E6CD-0390-425C-B658-FD9262617C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19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E6CD-0390-425C-B658-FD9262617C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52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E6CD-0390-425C-B658-FD9262617C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74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E6CD-0390-425C-B658-FD9262617C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19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E6CD-0390-425C-B658-FD9262617C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09123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jpeg" /><Relationship Id="rId2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jpeg" /><Relationship Id="rId2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jpeg" /><Relationship Id="rId2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858F-5AC6-4FD0-9156-2E198CDA70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2BB7-C900-4EDB-8E6A-311542F35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23156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858F-5AC6-4FD0-9156-2E198CDA70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2BB7-C900-4EDB-8E6A-311542F35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29663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858F-5AC6-4FD0-9156-2E198CDA70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2BB7-C900-4EDB-8E6A-311542F35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58906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Title Slide">
    <p:bg>
      <p:bgPr>
        <a:blipFill dpi="0" rotWithShape="1">
          <a:blip r:embed="rId1">
            <a:lum/>
          </a:blip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16123"/>
            <a:ext cx="9144000" cy="874879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515979"/>
            <a:ext cx="9144000" cy="3970421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3139" y="6356352"/>
            <a:ext cx="1588168" cy="365125"/>
          </a:xfrm>
        </p:spPr>
        <p:txBody>
          <a:bodyPr/>
          <a:lstStyle/>
          <a:p>
            <a:fld id="{E98E649D-F924-4BA8-AEB8-D7846BF0FA02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2149" y="6356352"/>
            <a:ext cx="47163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9371" y="6356352"/>
            <a:ext cx="1941092" cy="365125"/>
          </a:xfrm>
        </p:spPr>
        <p:txBody>
          <a:bodyPr/>
          <a:lstStyle/>
          <a:p>
            <a:fld id="{49018830-AEC8-4700-A28C-56371918E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49860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Title and Content">
    <p:bg>
      <p:bgPr>
        <a:blipFill dpi="0" rotWithShape="1">
          <a:blip r:embed="rId1">
            <a:lum/>
          </a:blip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221" y="1022686"/>
            <a:ext cx="9364579" cy="1142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10063"/>
            <a:ext cx="10515600" cy="3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E649D-F924-4BA8-AEB8-D7846BF0FA02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8830-AEC8-4700-A28C-56371918E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82919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secHead" preserve="1">
  <p:cSld name="Section Header">
    <p:bg>
      <p:bgPr>
        <a:blipFill dpi="0" rotWithShape="1">
          <a:blip r:embed="rId1">
            <a:lum/>
          </a:blip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783309"/>
            <a:ext cx="10515600" cy="85298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732548"/>
            <a:ext cx="10515600" cy="435710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E649D-F924-4BA8-AEB8-D7846BF0FA02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8830-AEC8-4700-A28C-56371918E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97002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 userDrawn="1">
  <p:cSld name="Two Content">
    <p:bg>
      <p:bgPr>
        <a:blipFill dpi="0" rotWithShape="1">
          <a:blip r:embed="rId1">
            <a:lum/>
          </a:blip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248074"/>
            <a:ext cx="2743200" cy="365125"/>
          </a:xfrm>
        </p:spPr>
        <p:txBody>
          <a:bodyPr/>
          <a:lstStyle/>
          <a:p>
            <a:fld id="{E98E649D-F924-4BA8-AEB8-D7846BF0FA02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248074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248074"/>
            <a:ext cx="2743200" cy="365125"/>
          </a:xfrm>
        </p:spPr>
        <p:txBody>
          <a:bodyPr/>
          <a:lstStyle/>
          <a:p>
            <a:fld id="{49018830-AEC8-4700-A28C-56371918E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838201" y="757990"/>
            <a:ext cx="10327105" cy="842211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838201" y="1732547"/>
            <a:ext cx="10327104" cy="4343401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07417810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E649D-F924-4BA8-AEB8-D7846BF0FA02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8830-AEC8-4700-A28C-56371918EC2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3272589"/>
            <a:ext cx="10515600" cy="2904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7523098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858F-5AC6-4FD0-9156-2E198CDA70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2BB7-C900-4EDB-8E6A-311542F35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07082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858F-5AC6-4FD0-9156-2E198CDA70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2BB7-C900-4EDB-8E6A-311542F35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48668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858F-5AC6-4FD0-9156-2E198CDA70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2BB7-C900-4EDB-8E6A-311542F35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01622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858F-5AC6-4FD0-9156-2E198CDA70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2BB7-C900-4EDB-8E6A-311542F35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47384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858F-5AC6-4FD0-9156-2E198CDA70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2BB7-C900-4EDB-8E6A-311542F35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56960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858F-5AC6-4FD0-9156-2E198CDA70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2BB7-C900-4EDB-8E6A-311542F35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61622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858F-5AC6-4FD0-9156-2E198CDA70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2BB7-C900-4EDB-8E6A-311542F35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47592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858F-5AC6-4FD0-9156-2E198CDA70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2BB7-C900-4EDB-8E6A-311542F35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74561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14.xml" /><Relationship Id="rId4" Type="http://schemas.openxmlformats.org/officeDocument/2006/relationships/slideLayout" Target="../slideLayouts/slideLayout15.xml" /><Relationship Id="rId5" Type="http://schemas.openxmlformats.org/officeDocument/2006/relationships/slideLayout" Target="../slideLayouts/slideLayout16.xml" /><Relationship Id="rId6" Type="http://schemas.openxmlformats.org/officeDocument/2006/relationships/image" Target="../media/image5.jpeg" /><Relationship Id="rId7" Type="http://schemas.openxmlformats.org/officeDocument/2006/relationships/theme" Target="../theme/theme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858F-5AC6-4FD0-9156-2E198CDA70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52BB7-C900-4EDB-8E6A-311542F35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28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6">
            <a:lum/>
          </a:blip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676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272589"/>
            <a:ext cx="10515600" cy="2904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E649D-F924-4BA8-AEB8-D7846BF0FA02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18830-AEC8-4700-A28C-56371918E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timing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Utsaah" panose="020b0604020202020204" pitchFamily="34" charset="0"/>
          <a:ea typeface="+mn-ea"/>
          <a:cs typeface="Utsaah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6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7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7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7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7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7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7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8.png" /><Relationship Id="rId4" Type="http://schemas.microsoft.com/office/2007/relationships/hdphoto" Target="../media/image9.wdp" /><Relationship Id="rId5" Type="http://schemas.openxmlformats.org/officeDocument/2006/relationships/image" Target="../media/image6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2AD83D3-4251-254C-BC92-75C162C32D17}"/>
              </a:ext>
            </a:extLst>
          </p:cNvPr>
          <p:cNvSpPr/>
          <p:nvPr/>
        </p:nvSpPr>
        <p:spPr>
          <a:xfrm>
            <a:off x="2758372" y="1048403"/>
            <a:ext cx="7059706" cy="2708523"/>
          </a:xfrm>
          <a:prstGeom prst="roundRect">
            <a:avLst/>
          </a:prstGeom>
          <a:solidFill>
            <a:srgbClr val="00206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4322BED-3B18-9C49-A2BF-8CAECA8DFCAC}"/>
              </a:ext>
            </a:extLst>
          </p:cNvPr>
          <p:cNvSpPr txBox="1"/>
          <p:nvPr/>
        </p:nvSpPr>
        <p:spPr>
          <a:xfrm>
            <a:off x="1645024" y="1705708"/>
            <a:ext cx="9157446" cy="1430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chemeClr val="bg1"/>
                </a:solidFill>
              </a:rPr>
              <a:t>Opioid Settlement</a:t>
            </a:r>
          </a:p>
          <a:p>
            <a:r>
              <a:rPr lang="en-US" sz="7200">
                <a:solidFill>
                  <a:schemeClr val="bg1"/>
                </a:solidFill>
              </a:rPr>
              <a:t>Update</a:t>
            </a:r>
            <a:r>
              <a:rPr lang="en-US" sz="7200"/>
              <a:t>	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54E1C10-BE80-A346-93B1-5A186F4808D0}"/>
              </a:ext>
            </a:extLst>
          </p:cNvPr>
          <p:cNvSpPr txBox="1"/>
          <p:nvPr/>
        </p:nvSpPr>
        <p:spPr>
          <a:xfrm>
            <a:off x="1766048" y="2922779"/>
            <a:ext cx="9157446" cy="928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Utsaah" panose="020b0604020202020204" pitchFamily="34" charset="0"/>
                <a:ea typeface="+mn-ea"/>
                <a:cs typeface="Utsaah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800" b="1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AB9649-0FAF-DF44-8FED-A0A7970EE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381" y="235416"/>
            <a:ext cx="1446733" cy="16259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43817" y="3063807"/>
            <a:ext cx="9401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Johnson &amp; Johnson and the Big Three Distributors</a:t>
            </a:r>
          </a:p>
        </p:txBody>
      </p:sp>
    </p:spTree>
    <p:extLst>
      <p:ext uri="{BB962C8B-B14F-4D97-AF65-F5344CB8AC3E}">
        <p14:creationId xmlns:p14="http://schemas.microsoft.com/office/powerpoint/2010/main" val="1023665587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86860D-5571-9F41-A802-476C560F2D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6" r="67106"/>
          <a:stretch>
            <a:fillRect/>
          </a:stretch>
        </p:blipFill>
        <p:spPr>
          <a:xfrm rot="5400000">
            <a:off x="5174873" y="-3623981"/>
            <a:ext cx="1842246" cy="9143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9FA82B4-A856-F242-B724-1564840D9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36" y="947174"/>
            <a:ext cx="10004370" cy="1325563"/>
          </a:xfrm>
        </p:spPr>
        <p:txBody>
          <a:bodyPr>
            <a:normAutofit/>
          </a:bodyPr>
          <a:lstStyle/>
          <a:p>
            <a:r>
              <a:rPr lang="en-US" sz="4000"/>
              <a:t>Settlement with Distributors &amp; J&amp;J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668605-7B74-1449-8290-4F2E87F39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3853" y="2812192"/>
            <a:ext cx="8476736" cy="301123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000">
                <a:latin typeface="Utsaah"/>
                <a:cs typeface="Utsaah"/>
              </a:rPr>
              <a:t>Announced July 21, 2021 by bipartisan group of State Attorneys General.</a:t>
            </a:r>
          </a:p>
          <a:p>
            <a:r>
              <a:rPr lang="en-US" sz="2000">
                <a:latin typeface="Utsaah"/>
                <a:cs typeface="Utsaah"/>
              </a:rPr>
              <a:t>30 days for the State to decide to join the settlements </a:t>
            </a:r>
            <a:endParaRPr lang="en-US" sz="2000"/>
          </a:p>
          <a:p>
            <a:r>
              <a:rPr lang="en-US" sz="2000">
                <a:latin typeface="Utsaah"/>
                <a:cs typeface="Utsaah"/>
              </a:rPr>
              <a:t>State and local governments can receive up to $507 million for these </a:t>
            </a:r>
            <a:r>
              <a:rPr lang="en-US" sz="2000" smtClean="0">
                <a:latin typeface="Utsaah"/>
                <a:cs typeface="Utsaah"/>
              </a:rPr>
              <a:t>settlements</a:t>
            </a:r>
            <a:r>
              <a:rPr lang="en-US" sz="2000">
                <a:latin typeface="Utsaah"/>
                <a:cs typeface="Utsaah"/>
              </a:rPr>
              <a:t> </a:t>
            </a:r>
            <a:endParaRPr lang="en-US" sz="2000"/>
          </a:p>
          <a:p>
            <a:r>
              <a:rPr lang="en-US" sz="2000">
                <a:latin typeface="Utsaah"/>
                <a:cs typeface="Utsaah"/>
              </a:rPr>
              <a:t>However, amount could be reduced by up to $237.9 million if all subdivisions do not join the settlement</a:t>
            </a:r>
          </a:p>
          <a:p>
            <a:r>
              <a:rPr lang="en-US" sz="2000">
                <a:latin typeface="Utsaah"/>
                <a:cs typeface="Utsaah"/>
              </a:rPr>
              <a:t>Assuming settlement moves forward, funds will start arriving in April 2022 and payments will be made yearly</a:t>
            </a:r>
          </a:p>
          <a:p>
            <a:pPr lvl="2"/>
            <a:r>
              <a:rPr lang="en-US" sz="1700">
                <a:latin typeface="Utsaah"/>
              </a:rPr>
              <a:t>Payments for 9 years for Johnson &amp; Johnson</a:t>
            </a:r>
            <a:endParaRPr lang="en-US" sz="1700">
              <a:latin typeface="Utsaah"/>
              <a:cs typeface="Utsaah"/>
            </a:endParaRPr>
          </a:p>
          <a:p>
            <a:pPr lvl="2"/>
            <a:r>
              <a:rPr lang="en-US" sz="1700">
                <a:latin typeface="Utsaah"/>
              </a:rPr>
              <a:t>Payments for 18 years for Distributors </a:t>
            </a:r>
            <a:endParaRPr lang="en-US" sz="1700">
              <a:latin typeface="Utsaah"/>
              <a:cs typeface="Utsaah"/>
            </a:endParaRPr>
          </a:p>
        </p:txBody>
      </p:sp>
    </p:spTree>
    <p:extLst>
      <p:ext uri="{BB962C8B-B14F-4D97-AF65-F5344CB8AC3E}">
        <p14:creationId xmlns:p14="http://schemas.microsoft.com/office/powerpoint/2010/main" val="430714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F5A6E1-5AF0-D648-A93B-8BB9BD7C69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6" r="67106"/>
          <a:stretch>
            <a:fillRect/>
          </a:stretch>
        </p:blipFill>
        <p:spPr>
          <a:xfrm rot="5400000">
            <a:off x="5174873" y="-3623981"/>
            <a:ext cx="1842246" cy="9143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0859551-8148-4C49-84D5-EBBE9FB0A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443" y="790530"/>
            <a:ext cx="9144000" cy="1325563"/>
          </a:xfrm>
        </p:spPr>
        <p:txBody>
          <a:bodyPr/>
          <a:lstStyle/>
          <a:p>
            <a:r>
              <a:rPr lang="en-US"/>
              <a:t>Additional General Provisions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F1B6200-9611-8C4E-BBB2-9FB594006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6695" y="2631982"/>
            <a:ext cx="8009965" cy="385454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>
                <a:latin typeface="Utsaah"/>
                <a:cs typeface="Utsaah"/>
              </a:rPr>
              <a:t>Money will be divided into amounts for state funds (15%), subdivision funds (15%), and abatement funds (70%)(approved uses for opioid treatment, prevention, and education)</a:t>
            </a:r>
          </a:p>
          <a:p>
            <a:r>
              <a:rPr lang="en-US" sz="2000">
                <a:latin typeface="Utsaah"/>
                <a:cs typeface="Utsaah"/>
              </a:rPr>
              <a:t>Subdivisions cannot join the settlements unless the State decides to join</a:t>
            </a:r>
          </a:p>
          <a:p>
            <a:pPr lvl="1"/>
            <a:r>
              <a:rPr lang="en-US" sz="1600">
                <a:latin typeface="Utsaah"/>
              </a:rPr>
              <a:t>Defendants not settling with local governments if the State does not participate in the settlement.  Defendants wish to obtain "global peace" </a:t>
            </a:r>
            <a:r>
              <a:rPr lang="en-US" sz="1600" smtClean="0">
                <a:latin typeface="Utsaah"/>
              </a:rPr>
              <a:t>- the </a:t>
            </a:r>
            <a:r>
              <a:rPr lang="en-US" sz="1600">
                <a:latin typeface="Utsaah"/>
              </a:rPr>
              <a:t>starting point of which is State participation.</a:t>
            </a:r>
            <a:endParaRPr lang="en-US" sz="1600">
              <a:latin typeface="Utsaah"/>
              <a:cs typeface="Utsaah"/>
            </a:endParaRPr>
          </a:p>
          <a:p>
            <a:r>
              <a:rPr lang="en-US" sz="2000">
                <a:latin typeface="Utsaah"/>
                <a:cs typeface="Utsaah"/>
              </a:rPr>
              <a:t>There are national attorney fee funds that will pay some or all of attorneys’ fees</a:t>
            </a:r>
          </a:p>
          <a:p>
            <a:pPr lvl="1"/>
            <a:r>
              <a:rPr lang="en-US" sz="1700">
                <a:latin typeface="Utsaah"/>
                <a:cs typeface="Utsaah"/>
              </a:rPr>
              <a:t>There is a sub-fund called a common benefit fund that will provide additional monies to the subdivision attorneys if those attorneys did work that benefited all of the subdivisions </a:t>
            </a:r>
            <a:endParaRPr lang="en-US" sz="1700">
              <a:solidFill>
                <a:srgbClr val="FF0000"/>
              </a:solidFill>
              <a:latin typeface="Utsaah"/>
              <a:cs typeface="Utsaah"/>
            </a:endParaRPr>
          </a:p>
        </p:txBody>
      </p:sp>
    </p:spTree>
    <p:extLst>
      <p:ext uri="{BB962C8B-B14F-4D97-AF65-F5344CB8AC3E}">
        <p14:creationId xmlns:p14="http://schemas.microsoft.com/office/powerpoint/2010/main" val="2454278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F5A6E1-5AF0-D648-A93B-8BB9BD7C69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6" r="67106"/>
          <a:stretch>
            <a:fillRect/>
          </a:stretch>
        </p:blipFill>
        <p:spPr>
          <a:xfrm rot="5400000">
            <a:off x="5174873" y="-3623981"/>
            <a:ext cx="1842246" cy="9143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0859551-8148-4C49-84D5-EBBE9FB0A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443" y="790530"/>
            <a:ext cx="9144000" cy="1325563"/>
          </a:xfrm>
        </p:spPr>
        <p:txBody>
          <a:bodyPr/>
          <a:lstStyle/>
          <a:p>
            <a:r>
              <a:rPr lang="en-US"/>
              <a:t>Incentive Payments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F1B6200-9611-8C4E-BBB2-9FB594006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6695" y="2631982"/>
            <a:ext cx="8009965" cy="385454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>
                <a:latin typeface="Utsaah"/>
                <a:cs typeface="Utsaah"/>
              </a:rPr>
              <a:t>There are a number of incentive payments that can be received through the settlement, but those incentives require both litigating and non-litigating political subdivisions to join the state’s plan for allocating the funds</a:t>
            </a:r>
          </a:p>
          <a:p>
            <a:r>
              <a:rPr lang="en-US" sz="2000"/>
              <a:t>For example, in the Distributors’ Agreement, the payment would be increased by almost $62 million if all litigating and non-litigating subdivisions with a population of 30,000 or more join the settlement</a:t>
            </a:r>
          </a:p>
          <a:p>
            <a:r>
              <a:rPr lang="en-US" sz="2000">
                <a:latin typeface="Utsaah"/>
                <a:cs typeface="Utsaah"/>
              </a:rPr>
              <a:t>Currently, that money will not be received because of the number of litigating subdivisions that have opted out of the state plan</a:t>
            </a:r>
          </a:p>
          <a:p>
            <a:r>
              <a:rPr lang="en-US" sz="2000">
                <a:latin typeface="Utsaah"/>
                <a:cs typeface="Utsaah"/>
              </a:rPr>
              <a:t>Subdivisions may opt back in but time is running out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213341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F5A6E1-5AF0-D648-A93B-8BB9BD7C69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6" r="67106"/>
          <a:stretch>
            <a:fillRect/>
          </a:stretch>
        </p:blipFill>
        <p:spPr>
          <a:xfrm rot="5400000">
            <a:off x="5174873" y="-3623981"/>
            <a:ext cx="1842246" cy="9143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0859551-8148-4C49-84D5-EBBE9FB0A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443" y="790530"/>
            <a:ext cx="9144000" cy="1325563"/>
          </a:xfrm>
        </p:spPr>
        <p:txBody>
          <a:bodyPr/>
          <a:lstStyle/>
          <a:p>
            <a:r>
              <a:rPr lang="en-US"/>
              <a:t>Incentive C Example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8708754"/>
              </p:ext>
            </p:extLst>
          </p:nvPr>
        </p:nvGraphicFramePr>
        <p:xfrm>
          <a:off x="1887416" y="2116092"/>
          <a:ext cx="8710246" cy="37436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84665">
                  <a:extLst>
                    <a:ext uri="{9D8B030D-6E8A-4147-A177-3AD203B41FA5}">
                      <a16:colId xmlns:a16="http://schemas.microsoft.com/office/drawing/2014/main" val="2829169068"/>
                    </a:ext>
                  </a:extLst>
                </a:gridCol>
                <a:gridCol w="2963075">
                  <a:extLst>
                    <a:ext uri="{9D8B030D-6E8A-4147-A177-3AD203B41FA5}">
                      <a16:colId xmlns:a16="http://schemas.microsoft.com/office/drawing/2014/main" val="504754099"/>
                    </a:ext>
                  </a:extLst>
                </a:gridCol>
                <a:gridCol w="1431821">
                  <a:extLst>
                    <a:ext uri="{9D8B030D-6E8A-4147-A177-3AD203B41FA5}">
                      <a16:colId xmlns:a16="http://schemas.microsoft.com/office/drawing/2014/main" val="889791064"/>
                    </a:ext>
                  </a:extLst>
                </a:gridCol>
                <a:gridCol w="1630685">
                  <a:extLst>
                    <a:ext uri="{9D8B030D-6E8A-4147-A177-3AD203B41FA5}">
                      <a16:colId xmlns:a16="http://schemas.microsoft.com/office/drawing/2014/main" val="1026465823"/>
                    </a:ext>
                  </a:extLst>
                </a:gridCol>
              </a:tblGrid>
              <a:tr h="788679"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Percentage of Relevant Subdivision Population that is Incentive C Eligible Population in Indiana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Population Needed to Reach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Incentive Payment Level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Incentive Payment C Eligibility Percentage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Expected Payment to Indiana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71637397"/>
                  </a:ext>
                </a:extLst>
              </a:tr>
              <a:tr h="507204">
                <a:tc>
                  <a:txBody>
                    <a:bodyPr vert="horz" wrap="square"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Up to 60% (59% or less)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----------------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     -   </a:t>
                      </a:r>
                      <a:endParaRPr lang="en-US" sz="1100" b="0" i="0" u="none" strike="noStrike">
                        <a:solidFill>
                          <a:srgbClr val="2021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0355749"/>
                  </a:ext>
                </a:extLst>
              </a:tr>
              <a:tr h="220523"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60%+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121,389.00</a:t>
                      </a:r>
                      <a:endParaRPr lang="en-US" sz="1100" b="0" i="0" u="none" strike="noStrike">
                        <a:solidFill>
                          <a:srgbClr val="2021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15,424,600.78 </a:t>
                      </a:r>
                      <a:endParaRPr lang="en-US" sz="1100" b="0" i="0" u="none" strike="noStrike">
                        <a:solidFill>
                          <a:srgbClr val="2021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0154152"/>
                  </a:ext>
                </a:extLst>
              </a:tr>
              <a:tr h="220523"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70%+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1,213,281.50</a:t>
                      </a:r>
                      <a:endParaRPr lang="en-US" sz="1100" b="0" i="0" u="none" strike="noStrike">
                        <a:solidFill>
                          <a:srgbClr val="2021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21,594,441.09 </a:t>
                      </a:r>
                      <a:endParaRPr lang="en-US" sz="1100" b="0" i="0" u="none" strike="noStrike">
                        <a:solidFill>
                          <a:srgbClr val="2021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0861084"/>
                  </a:ext>
                </a:extLst>
              </a:tr>
              <a:tr h="220523"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75%+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606,640.75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24,679,361.24 </a:t>
                      </a:r>
                      <a:endParaRPr lang="en-US" sz="1100" b="0" i="0" u="none" strike="noStrike">
                        <a:solidFill>
                          <a:srgbClr val="2021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2794677"/>
                  </a:ext>
                </a:extLst>
              </a:tr>
              <a:tr h="220523"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80%+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606,640.75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27,764,281.40 </a:t>
                      </a:r>
                      <a:endParaRPr lang="en-US" sz="1100" b="0" i="0" u="none" strike="noStrike">
                        <a:solidFill>
                          <a:srgbClr val="2021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47307327"/>
                  </a:ext>
                </a:extLst>
              </a:tr>
              <a:tr h="220523"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85%+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606,640.80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33,934,121.71 </a:t>
                      </a:r>
                      <a:endParaRPr lang="en-US" sz="1100" b="0" i="0" u="none" strike="noStrike">
                        <a:solidFill>
                          <a:srgbClr val="2021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0684396"/>
                  </a:ext>
                </a:extLst>
              </a:tr>
              <a:tr h="220523"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90%+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606,640.70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37,019,041.87 </a:t>
                      </a:r>
                      <a:endParaRPr lang="en-US" sz="1100" b="0" i="0" u="none" strike="noStrike">
                        <a:solidFill>
                          <a:srgbClr val="2021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0620766"/>
                  </a:ext>
                </a:extLst>
              </a:tr>
              <a:tr h="220523"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93%+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363,984.50</a:t>
                      </a:r>
                      <a:endParaRPr lang="en-US" sz="1100" b="0" i="0" u="none" strike="noStrike">
                        <a:solidFill>
                          <a:srgbClr val="2021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40,103,962.02 </a:t>
                      </a:r>
                      <a:endParaRPr lang="en-US" sz="1100" b="0" i="0" u="none" strike="noStrike">
                        <a:solidFill>
                          <a:srgbClr val="2021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0752628"/>
                  </a:ext>
                </a:extLst>
              </a:tr>
              <a:tr h="231549"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94%+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121,328.10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46,273,802.34 </a:t>
                      </a:r>
                      <a:endParaRPr lang="en-US" sz="1100" b="0" i="0" u="none" strike="noStrike">
                        <a:solidFill>
                          <a:srgbClr val="2021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5453108"/>
                  </a:ext>
                </a:extLst>
              </a:tr>
              <a:tr h="220523"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95%+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121,328.10</a:t>
                      </a:r>
                      <a:endParaRPr lang="en-US" sz="1100" b="0" i="0" u="none" strike="noStrike">
                        <a:solidFill>
                          <a:srgbClr val="2021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55,528,562.80 </a:t>
                      </a:r>
                      <a:endParaRPr lang="en-US" sz="1100" b="0" i="0" u="none" strike="noStrike">
                        <a:solidFill>
                          <a:srgbClr val="2021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71213489"/>
                  </a:ext>
                </a:extLst>
              </a:tr>
              <a:tr h="220523"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98%+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363,984.50</a:t>
                      </a:r>
                      <a:endParaRPr lang="en-US" sz="1100" b="0" i="0" u="none" strike="noStrike">
                        <a:solidFill>
                          <a:srgbClr val="2021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58,613,482.96 </a:t>
                      </a:r>
                      <a:endParaRPr lang="en-US" sz="1100" b="0" i="0" u="none" strike="noStrike">
                        <a:solidFill>
                          <a:srgbClr val="2021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9089366"/>
                  </a:ext>
                </a:extLst>
              </a:tr>
              <a:tr h="231549"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242,656.30</a:t>
                      </a:r>
                      <a:endParaRPr lang="en-US" sz="1100" b="0" i="0" u="none" strike="noStrike">
                        <a:solidFill>
                          <a:srgbClr val="2021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 vert="horz" wrap="square"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 vert="horz" wrap="square"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  61,698,403.12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00044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9258267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F5A6E1-5AF0-D648-A93B-8BB9BD7C69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6" r="67106"/>
          <a:stretch>
            <a:fillRect/>
          </a:stretch>
        </p:blipFill>
        <p:spPr>
          <a:xfrm rot="5400000">
            <a:off x="5174873" y="-3623981"/>
            <a:ext cx="1842246" cy="9143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0859551-8148-4C49-84D5-EBBE9FB0A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443" y="790530"/>
            <a:ext cx="9144000" cy="1325563"/>
          </a:xfrm>
        </p:spPr>
        <p:txBody>
          <a:bodyPr/>
          <a:lstStyle/>
          <a:p>
            <a:r>
              <a:rPr lang="en-US"/>
              <a:t>Litigating Subdivisions</a:t>
            </a: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9BBC15F4-06C3-4778-8196-CCB6F3576F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6392505"/>
              </p:ext>
            </p:extLst>
          </p:nvPr>
        </p:nvGraphicFramePr>
        <p:xfrm>
          <a:off x="838200" y="2309813"/>
          <a:ext cx="10515594" cy="333754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10266">
                  <a:extLst>
                    <a:ext uri="{9D8B030D-6E8A-4147-A177-3AD203B41FA5}">
                      <a16:colId xmlns:a16="http://schemas.microsoft.com/office/drawing/2014/main" val="3387819226"/>
                    </a:ext>
                  </a:extLst>
                </a:gridCol>
                <a:gridCol w="918629">
                  <a:extLst>
                    <a:ext uri="{9D8B030D-6E8A-4147-A177-3AD203B41FA5}">
                      <a16:colId xmlns:a16="http://schemas.microsoft.com/office/drawing/2014/main" val="1881949760"/>
                    </a:ext>
                  </a:extLst>
                </a:gridCol>
                <a:gridCol w="482600">
                  <a:extLst>
                    <a:ext uri="{9D8B030D-6E8A-4147-A177-3AD203B41FA5}">
                      <a16:colId xmlns:a16="http://schemas.microsoft.com/office/drawing/2014/main" val="3702678718"/>
                    </a:ext>
                  </a:extLst>
                </a:gridCol>
                <a:gridCol w="2146300">
                  <a:extLst>
                    <a:ext uri="{9D8B030D-6E8A-4147-A177-3AD203B41FA5}">
                      <a16:colId xmlns:a16="http://schemas.microsoft.com/office/drawing/2014/main" val="389309947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70714470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986929373"/>
                    </a:ext>
                  </a:extLst>
                </a:gridCol>
                <a:gridCol w="2120899">
                  <a:extLst>
                    <a:ext uri="{9D8B030D-6E8A-4147-A177-3AD203B41FA5}">
                      <a16:colId xmlns:a16="http://schemas.microsoft.com/office/drawing/2014/main" val="295908617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990983751"/>
                    </a:ext>
                  </a:extLst>
                </a:gridCol>
              </a:tblGrid>
              <a:tr h="370840">
                <a:tc>
                  <a:txBody>
                    <a:bodyPr vert="horz" wrap="square"/>
                    <a:lstStyle/>
                    <a:p>
                      <a:r>
                        <a:rPr lang="en-US"/>
                        <a:t>Beech Grove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/>
                        <a:t>8/6/2021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marL="0" lvl="0" algn="l" defTabSz="685800" rtl="0" eaLnBrk="1" latinLnBrk="0" hangingPunct="1">
                        <a:buNone/>
                      </a:pPr>
                      <a:r>
                        <a:rPr lang="en-US" sz="1350" b="0" i="0" u="none" strike="noStrike" kern="120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Peru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lvl="0" algn="l" defTabSz="685800" rtl="0" eaLnBrk="1" latinLnBrk="0" hangingPunct="1">
                        <a:buNone/>
                      </a:pPr>
                      <a:r>
                        <a:rPr lang="en-US" sz="1350" b="0" i="0" u="none" strike="noStrike" kern="1200" noProof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8/7/2021</a:t>
                      </a:r>
                      <a:endParaRPr lang="en-US" sz="1350" b="0" i="0" u="none" strike="noStrike" kern="1200">
                        <a:solidFill>
                          <a:schemeClr val="tx1"/>
                        </a:solidFill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Evansville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8/14/2021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6533635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r>
                        <a:rPr lang="en-US"/>
                        <a:t>City of Franklin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8/6/2021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marL="0" lvl="0" algn="l" defTabSz="685800" rtl="0" eaLnBrk="1" latinLnBrk="0" hangingPunct="1">
                        <a:buNone/>
                      </a:pPr>
                      <a:r>
                        <a:rPr lang="en-US" sz="1350" b="0" i="0" u="none" strike="noStrike" kern="120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Richmond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lvl="0" algn="l" defTabSz="685800" rtl="0" eaLnBrk="1" latinLnBrk="0" hangingPunct="1">
                        <a:buNone/>
                      </a:pPr>
                      <a:r>
                        <a:rPr lang="en-US" sz="1350" b="0" i="0" u="none" strike="noStrike" kern="120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8/8/2021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Fayette County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8/14/2021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607149"/>
                  </a:ext>
                </a:extLst>
              </a:tr>
              <a:tr h="370839"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/>
                        <a:t>Lafayette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8/6/2021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marL="0" lvl="0" algn="l" defTabSz="685800" rtl="0" eaLnBrk="1" latinLnBrk="0" hangingPunct="1">
                        <a:buNone/>
                      </a:pPr>
                      <a:r>
                        <a:rPr lang="en-US" sz="1350" b="0" i="0" u="none" strike="noStrike" kern="120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Jennings County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lvl="0" algn="l" defTabSz="685800" rtl="0" eaLnBrk="1" latinLnBrk="0" hangingPunct="1">
                        <a:buNone/>
                      </a:pPr>
                      <a:r>
                        <a:rPr lang="en-US" sz="1350" b="0" i="0" u="none" strike="noStrike" kern="120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8/9/2021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Benton County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8/14/2021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5030411"/>
                  </a:ext>
                </a:extLst>
              </a:tr>
              <a:tr h="370838"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/>
                        <a:t>West Lafayette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8/6/2021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marL="0" lvl="0" algn="l" defTabSz="685800" rtl="0" eaLnBrk="1" latinLnBrk="0" hangingPunct="1">
                        <a:buNone/>
                      </a:pPr>
                      <a:r>
                        <a:rPr lang="en-US" sz="1350" b="0" i="0" u="none" strike="noStrike" kern="120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Muncie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lvl="0" algn="l" defTabSz="685800" rtl="0" eaLnBrk="1" latinLnBrk="0" hangingPunct="1">
                        <a:buNone/>
                      </a:pPr>
                      <a:r>
                        <a:rPr lang="en-US" sz="1350" b="0" i="0" u="none" strike="noStrike" kern="120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8/13/2021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Franklin County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8/14/2021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742342"/>
                  </a:ext>
                </a:extLst>
              </a:tr>
              <a:tr h="370838"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/>
                        <a:t>Harrison County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8/6/2021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marL="0" lvl="0" algn="l" defTabSz="685800" rtl="0" eaLnBrk="1" latinLnBrk="0" hangingPunct="1">
                        <a:buNone/>
                      </a:pPr>
                      <a:r>
                        <a:rPr lang="en-US" sz="1350" b="0" i="0" u="none" strike="noStrike" kern="120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Ripley County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lvl="0" algn="l" defTabSz="685800" rtl="0" eaLnBrk="1" latinLnBrk="0" hangingPunct="1">
                        <a:buNone/>
                      </a:pPr>
                      <a:r>
                        <a:rPr lang="en-US" sz="1350" b="0" i="0" u="none" strike="noStrike" kern="1200" noProof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8/13/2021</a:t>
                      </a:r>
                      <a:endParaRPr lang="en-US" sz="1350" b="0" i="0" u="none" strike="noStrike" kern="1200">
                        <a:solidFill>
                          <a:schemeClr val="tx1"/>
                        </a:solidFill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Noblesville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8/14/2021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9401707"/>
                  </a:ext>
                </a:extLst>
              </a:tr>
              <a:tr h="370838"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/>
                        <a:t>Starke County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8/6/2021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marL="0" lvl="0" algn="l" defTabSz="685800" rtl="0" eaLnBrk="1" latinLnBrk="0" hangingPunct="1">
                        <a:buNone/>
                      </a:pPr>
                      <a:r>
                        <a:rPr lang="en-US" sz="1350" b="0" i="0" u="none" strike="noStrike" kern="120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Hammond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lvl="0" algn="l" defTabSz="685800" rtl="0" eaLnBrk="1" latinLnBrk="0" hangingPunct="1">
                        <a:buNone/>
                      </a:pPr>
                      <a:r>
                        <a:rPr lang="en-US" sz="1350" b="0" i="0" u="none" strike="noStrike" kern="1200" noProof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8/13/2021</a:t>
                      </a:r>
                      <a:endParaRPr lang="en-US" sz="1350" b="0" i="0" u="none" strike="noStrike" kern="1200">
                        <a:solidFill>
                          <a:schemeClr val="tx1"/>
                        </a:solidFill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Upland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8/14/2021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7619904"/>
                  </a:ext>
                </a:extLst>
              </a:tr>
              <a:tr h="370838"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/>
                        <a:t>Delaware County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8/6/2021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marL="0" lvl="0" algn="l" defTabSz="685800" rtl="0" eaLnBrk="1" latinLnBrk="0" hangingPunct="1">
                        <a:buNone/>
                      </a:pPr>
                      <a:r>
                        <a:rPr lang="en-US" sz="1350" b="0" i="0" u="none" strike="noStrike" kern="120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Montpelier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lvl="0" algn="l" defTabSz="685800" rtl="0" eaLnBrk="1" latinLnBrk="0" hangingPunct="1">
                        <a:buNone/>
                      </a:pPr>
                      <a:r>
                        <a:rPr lang="en-US" sz="1350" b="0" i="0" u="none" strike="noStrike" kern="1200" noProof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8/13/2021</a:t>
                      </a:r>
                      <a:endParaRPr lang="en-US" sz="1350" b="0" i="0" u="none" strike="noStrike" kern="1200">
                        <a:solidFill>
                          <a:schemeClr val="tx1"/>
                        </a:solidFill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St. Joseph County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8/14/2021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988053"/>
                  </a:ext>
                </a:extLst>
              </a:tr>
              <a:tr h="370838">
                <a:tc>
                  <a:txBody>
                    <a:bodyPr vert="horz" wrap="square"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Vanderburgh County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/>
                        <a:t>8/7/2021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marL="0" lvl="0" algn="l" defTabSz="685800" rtl="0" eaLnBrk="1" latinLnBrk="0" hangingPunct="1">
                        <a:buNone/>
                      </a:pPr>
                      <a:r>
                        <a:rPr lang="en-US" sz="1350" b="0" i="0" u="none" strike="noStrike" kern="120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Seymour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lvl="0" algn="l" defTabSz="685800" rtl="0" eaLnBrk="1" latinLnBrk="0" hangingPunct="1">
                        <a:buNone/>
                      </a:pPr>
                      <a:r>
                        <a:rPr lang="en-US" sz="1350" b="0" i="0" u="none" strike="noStrike" kern="1200" noProof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8/13/2021</a:t>
                      </a:r>
                      <a:endParaRPr lang="en-US" sz="1350" b="0" i="0" u="none" strike="noStrike" kern="1200">
                        <a:solidFill>
                          <a:schemeClr val="tx1"/>
                        </a:solidFill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Danville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/>
                        <a:t>8/15/2021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15050"/>
                  </a:ext>
                </a:extLst>
              </a:tr>
              <a:tr h="370838"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/>
                        <a:t>Huntington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8/7/2021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marL="0" lvl="0" algn="l" defTabSz="685800" rtl="0" eaLnBrk="1" latinLnBrk="0" hangingPunct="1">
                        <a:buNone/>
                      </a:pPr>
                      <a:r>
                        <a:rPr lang="en-US" sz="1350" b="0" i="0" u="none" strike="noStrike" kern="120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Terre Haute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lvl="0" algn="l" defTabSz="685800" rtl="0" eaLnBrk="1" latinLnBrk="0" hangingPunct="1">
                        <a:buNone/>
                      </a:pPr>
                      <a:r>
                        <a:rPr lang="en-US" sz="1350" b="0" i="0" u="none" strike="noStrike" kern="1200" noProof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8/13/2021</a:t>
                      </a:r>
                      <a:endParaRPr lang="en-US" sz="1350" b="0" i="0" u="none" strike="noStrike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Jeffersonville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8/15/2021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030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1013550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F5A6E1-5AF0-D648-A93B-8BB9BD7C69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6" r="67106"/>
          <a:stretch>
            <a:fillRect/>
          </a:stretch>
        </p:blipFill>
        <p:spPr>
          <a:xfrm rot="5400000">
            <a:off x="5174873" y="-3623981"/>
            <a:ext cx="1842246" cy="9143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0859551-8148-4C49-84D5-EBBE9FB0A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443" y="790530"/>
            <a:ext cx="9144000" cy="1325563"/>
          </a:xfrm>
        </p:spPr>
        <p:txBody>
          <a:bodyPr/>
          <a:lstStyle/>
          <a:p>
            <a:r>
              <a:rPr lang="en-US"/>
              <a:t>Litigating Subdivisions</a:t>
            </a: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9BBC15F4-06C3-4778-8196-CCB6F3576F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0235496"/>
              </p:ext>
            </p:extLst>
          </p:nvPr>
        </p:nvGraphicFramePr>
        <p:xfrm>
          <a:off x="838200" y="2309813"/>
          <a:ext cx="10515593" cy="33375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0266">
                  <a:extLst>
                    <a:ext uri="{9D8B030D-6E8A-4147-A177-3AD203B41FA5}">
                      <a16:colId xmlns:a16="http://schemas.microsoft.com/office/drawing/2014/main" val="3387819226"/>
                    </a:ext>
                  </a:extLst>
                </a:gridCol>
                <a:gridCol w="1007533">
                  <a:extLst>
                    <a:ext uri="{9D8B030D-6E8A-4147-A177-3AD203B41FA5}">
                      <a16:colId xmlns:a16="http://schemas.microsoft.com/office/drawing/2014/main" val="1881949760"/>
                    </a:ext>
                  </a:extLst>
                </a:gridCol>
                <a:gridCol w="393695">
                  <a:extLst>
                    <a:ext uri="{9D8B030D-6E8A-4147-A177-3AD203B41FA5}">
                      <a16:colId xmlns:a16="http://schemas.microsoft.com/office/drawing/2014/main" val="3702678718"/>
                    </a:ext>
                  </a:extLst>
                </a:gridCol>
                <a:gridCol w="2146300">
                  <a:extLst>
                    <a:ext uri="{9D8B030D-6E8A-4147-A177-3AD203B41FA5}">
                      <a16:colId xmlns:a16="http://schemas.microsoft.com/office/drawing/2014/main" val="389309947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70714470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986929373"/>
                    </a:ext>
                  </a:extLst>
                </a:gridCol>
                <a:gridCol w="2120899">
                  <a:extLst>
                    <a:ext uri="{9D8B030D-6E8A-4147-A177-3AD203B41FA5}">
                      <a16:colId xmlns:a16="http://schemas.microsoft.com/office/drawing/2014/main" val="295908617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990983751"/>
                    </a:ext>
                  </a:extLst>
                </a:gridCol>
              </a:tblGrid>
              <a:tr h="370840">
                <a:tc>
                  <a:txBody>
                    <a:bodyPr vert="horz" wrap="square"/>
                    <a:lstStyle/>
                    <a:p>
                      <a:r>
                        <a:rPr lang="en-US"/>
                        <a:t>Lake County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8/15/2021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Blackford County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8/20/2021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Shelbyville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/>
                        <a:t>8/21/2021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6533635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err="1">
                          <a:effectLst/>
                        </a:rPr>
                        <a:t>LaPorte County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8/15/2021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Howard County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8/20/2021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Lawrence County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8/21/2021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607149"/>
                  </a:ext>
                </a:extLst>
              </a:tr>
              <a:tr h="370839"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Jackson County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8/15/2021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Marshall County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8/20/2021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Porter County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8/21/2021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5030411"/>
                  </a:ext>
                </a:extLst>
              </a:tr>
              <a:tr h="370838"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Hartford City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8/15/2021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Brownstown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8/20/2021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Madison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8/21/2021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742342"/>
                  </a:ext>
                </a:extLst>
              </a:tr>
              <a:tr h="370838"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South Bend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8/16/2021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Connersville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8/20/2021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New Albany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8/21/2021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9401707"/>
                  </a:ext>
                </a:extLst>
              </a:tr>
              <a:tr h="370838"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Fishers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8/16/2021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Morgan County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8/20/2021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Pendleton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8/21/2021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7619904"/>
                  </a:ext>
                </a:extLst>
              </a:tr>
              <a:tr h="370838"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/>
                        <a:t>Gary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8/16/2021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Pulaski County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8/20/2021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Indianapolis/Marion Co.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/>
                        <a:t>8/22/2021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988053"/>
                  </a:ext>
                </a:extLst>
              </a:tr>
              <a:tr h="370838">
                <a:tc>
                  <a:txBody>
                    <a:bodyPr vert="horz" wrap="square"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Allen County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/>
                        <a:t>8/17/2021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Zionsville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8/20/2021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Fort Wayne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8/22/2021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15050"/>
                  </a:ext>
                </a:extLst>
              </a:tr>
              <a:tr h="370838"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/>
                        <a:t>New Castle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8/20/2021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Tippecanoe County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8/20/2021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Monroe County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8/22/2021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030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831985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F5A6E1-5AF0-D648-A93B-8BB9BD7C69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6" r="67106"/>
          <a:stretch>
            <a:fillRect/>
          </a:stretch>
        </p:blipFill>
        <p:spPr>
          <a:xfrm rot="5400000">
            <a:off x="5174873" y="-3623981"/>
            <a:ext cx="1842246" cy="9143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0859551-8148-4C49-84D5-EBBE9FB0A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443" y="790530"/>
            <a:ext cx="9144000" cy="1325563"/>
          </a:xfrm>
        </p:spPr>
        <p:txBody>
          <a:bodyPr/>
          <a:lstStyle/>
          <a:p>
            <a:r>
              <a:rPr lang="en-US"/>
              <a:t>Litigating Subdivisions</a:t>
            </a: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9BBC15F4-06C3-4778-8196-CCB6F3576F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1469992"/>
              </p:ext>
            </p:extLst>
          </p:nvPr>
        </p:nvGraphicFramePr>
        <p:xfrm>
          <a:off x="838200" y="2309813"/>
          <a:ext cx="10515594" cy="32638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0266">
                  <a:extLst>
                    <a:ext uri="{9D8B030D-6E8A-4147-A177-3AD203B41FA5}">
                      <a16:colId xmlns:a16="http://schemas.microsoft.com/office/drawing/2014/main" val="338781922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881949760"/>
                    </a:ext>
                  </a:extLst>
                </a:gridCol>
                <a:gridCol w="385229">
                  <a:extLst>
                    <a:ext uri="{9D8B030D-6E8A-4147-A177-3AD203B41FA5}">
                      <a16:colId xmlns:a16="http://schemas.microsoft.com/office/drawing/2014/main" val="3702678718"/>
                    </a:ext>
                  </a:extLst>
                </a:gridCol>
                <a:gridCol w="2146300">
                  <a:extLst>
                    <a:ext uri="{9D8B030D-6E8A-4147-A177-3AD203B41FA5}">
                      <a16:colId xmlns:a16="http://schemas.microsoft.com/office/drawing/2014/main" val="389309947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70714470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986929373"/>
                    </a:ext>
                  </a:extLst>
                </a:gridCol>
                <a:gridCol w="2120899">
                  <a:extLst>
                    <a:ext uri="{9D8B030D-6E8A-4147-A177-3AD203B41FA5}">
                      <a16:colId xmlns:a16="http://schemas.microsoft.com/office/drawing/2014/main" val="295908617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990983751"/>
                    </a:ext>
                  </a:extLst>
                </a:gridCol>
              </a:tblGrid>
              <a:tr h="370840"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Austin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8/22/2021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Elwood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/>
                        <a:t>8/27/2021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533635"/>
                  </a:ext>
                </a:extLst>
              </a:tr>
              <a:tr h="370840"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City of Jasper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350" b="0" i="0" u="none" strike="noStrike" noProof="0"/>
                        <a:t>8/22/2021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Greenwood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8/27/2021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0607149"/>
                  </a:ext>
                </a:extLst>
              </a:tr>
              <a:tr h="370839"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Scott County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350" b="0" i="0" u="none" strike="noStrike" noProof="0"/>
                        <a:t>8/22/2021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Martinsville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8/27/2021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030411"/>
                  </a:ext>
                </a:extLst>
              </a:tr>
              <a:tr h="296333"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Lawrence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8/23/2021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Plainfield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8/27/2021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3742342"/>
                  </a:ext>
                </a:extLst>
              </a:tr>
              <a:tr h="370838"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Mooresville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8/23/2021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Sheridan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8/27/2021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401707"/>
                  </a:ext>
                </a:extLst>
              </a:tr>
              <a:tr h="370838"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Westfield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8/23/2021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Kokomo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/>
                        <a:t>8/28/2021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619904"/>
                  </a:ext>
                </a:extLst>
              </a:tr>
              <a:tr h="370838"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Bloomington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>
                          <a:latin typeface="Calibri" panose="020f0502020204030204"/>
                        </a:rPr>
                        <a:t>8/24/2021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Orange County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/>
                        <a:t>8/28/2021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988053"/>
                  </a:ext>
                </a:extLst>
              </a:tr>
              <a:tr h="370838"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Atlanta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/>
                        <a:t>8/27/2021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Alexandria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/>
                        <a:t>8/28/2021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15050"/>
                  </a:ext>
                </a:extLst>
              </a:tr>
              <a:tr h="370838"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/>
                        <a:t>Madison County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 sz="1350" b="0" i="0" u="none" strike="noStrike" noProof="0"/>
                        <a:t>8/27/2021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Vigo County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r>
                        <a:rPr lang="en-US"/>
                        <a:t>8/30/2021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030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3757988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13C6BE-112A-7749-888A-078921BF4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32855" r="8858" b="28110"/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3D8B307-5606-2649-BE16-2108A9FB9B7E}"/>
              </a:ext>
            </a:extLst>
          </p:cNvPr>
          <p:cNvSpPr/>
          <p:nvPr/>
        </p:nvSpPr>
        <p:spPr>
          <a:xfrm>
            <a:off x="2693895" y="1048404"/>
            <a:ext cx="7059706" cy="2708523"/>
          </a:xfrm>
          <a:prstGeom prst="roundRect">
            <a:avLst/>
          </a:prstGeom>
          <a:solidFill>
            <a:srgbClr val="00206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E17B187-EE66-654F-A471-2B9BB3B24EB8}"/>
              </a:ext>
            </a:extLst>
          </p:cNvPr>
          <p:cNvSpPr txBox="1"/>
          <p:nvPr/>
        </p:nvSpPr>
        <p:spPr>
          <a:xfrm>
            <a:off x="1739152" y="1796893"/>
            <a:ext cx="9157446" cy="1534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6200">
                <a:solidFill>
                  <a:prstClr val="white"/>
                </a:solidFill>
              </a:rPr>
              <a:t>Questions/Discussion	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FEC2A5-18A0-FC44-9148-0A6C246AE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381" y="235416"/>
            <a:ext cx="1446733" cy="162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10506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20.02.14"/>
  <p:tag name="AS_TITLE" val="Aspose.Slides for .NET 4.0 Client Profile"/>
  <p:tag name="AS_VERSION" val="20.2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MigrationWizId xmlns="bd49b919-c36a-4b8c-84aa-0e570d982797" xsi:nil="true"/>
    <MigrationWizIdPermissionLevels xmlns="bd49b919-c36a-4b8c-84aa-0e570d982797" xsi:nil="true"/>
    <_ip_UnifiedCompliancePolicyProperties xmlns="http://schemas.microsoft.com/sharepoint/v3" xsi:nil="true"/>
    <MigrationWizIdDocumentLibraryPermissions xmlns="bd49b919-c36a-4b8c-84aa-0e570d982797" xsi:nil="true"/>
    <MigrationWizIdSecurityGroups xmlns="bd49b919-c36a-4b8c-84aa-0e570d982797" xsi:nil="true"/>
    <MigrationWizIdPermissions xmlns="bd49b919-c36a-4b8c-84aa-0e570d98279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186F07B008924EBB2DE7AB999A09E6" ma:contentTypeVersion="18" ma:contentTypeDescription="Create a new document." ma:contentTypeScope="" ma:versionID="e43a148f6ae6a1e9e3db4dc81f4ba5de">
  <xsd:schema xmlns:xsd="http://www.w3.org/2001/XMLSchema" xmlns:xs="http://www.w3.org/2001/XMLSchema" xmlns:p="http://schemas.microsoft.com/office/2006/metadata/properties" xmlns:ns1="http://schemas.microsoft.com/sharepoint/v3" xmlns:ns3="bd49b919-c36a-4b8c-84aa-0e570d982797" xmlns:ns4="d11463fc-076b-4868-8078-c85eb8408fd0" targetNamespace="http://schemas.microsoft.com/office/2006/metadata/properties" ma:root="true" ma:fieldsID="60242eb55a2ed8a5b2ddd298d27a45c0" ns1:_="" ns3:_="" ns4:_="">
    <xsd:import namespace="http://schemas.microsoft.com/sharepoint/v3"/>
    <xsd:import namespace="bd49b919-c36a-4b8c-84aa-0e570d982797"/>
    <xsd:import namespace="d11463fc-076b-4868-8078-c85eb8408fd0"/>
    <xsd:element name="properties">
      <xsd:complexType>
        <xsd:sequence>
          <xsd:element name="documentManagement">
            <xsd:complexType>
              <xsd:all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1:_ip_UnifiedCompliancePolicyProperties" minOccurs="0"/>
                <xsd:element ref="ns1:_ip_UnifiedCompliancePolicyUIAction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49b919-c36a-4b8c-84aa-0e570d982797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20" nillable="true" ma:displayName="Tags" ma:internalName="MediaServiceAutoTags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1463fc-076b-4868-8078-c85eb8408fd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59074C-8E69-486C-AA0F-D44FEA772B9B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sharepoint/v3"/>
    <ds:schemaRef ds:uri="d11463fc-076b-4868-8078-c85eb8408fd0"/>
    <ds:schemaRef ds:uri="http://schemas.microsoft.com/office/2006/documentManagement/types"/>
    <ds:schemaRef ds:uri="http://schemas.openxmlformats.org/package/2006/metadata/core-properties"/>
    <ds:schemaRef ds:uri="bd49b919-c36a-4b8c-84aa-0e570d982797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AE31DAA-0E05-47E5-A43E-79C1C07DC1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3169BF-FF17-4E00-91BB-0EE8E331BBE6}">
  <ds:schemaRefs>
    <ds:schemaRef ds:uri="bd49b919-c36a-4b8c-84aa-0e570d982797"/>
    <ds:schemaRef ds:uri="d11463fc-076b-4868-8078-c85eb8408f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Widescreen</PresentationFormat>
  <Paragraphs>0</Paragraphs>
  <Slides>0</Slides>
  <Notes>0</Notes>
  <TotalTime>0</TotalTime>
  <HiddenSlides>0</HiddenSlides>
  <MMClips>0</MMClips>
  <ScaleCrop>0</ScaleCrop>
  <LinksUpToDate>0</LinksUpToDate>
  <SharedDoc>0</SharedDoc>
  <HyperlinksChanged>0</HyperlinksChanged>
  <Application>Aspose.Slides for .NET</Application>
  <AppVersion>20.0200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revision>1</cp:revision>
  <dcterms:created xsi:type="dcterms:W3CDTF">1601-01-01T00:00:00Z</dcterms:created>
  <dcterms:modified xsi:type="dcterms:W3CDTF">1601-01-01T00:00:00Z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/>
</file>