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08" r:id="rId1"/>
  </p:sldMasterIdLst>
  <p:notesMasterIdLst>
    <p:notesMasterId r:id="rId27"/>
  </p:notesMasterIdLst>
  <p:handoutMasterIdLst>
    <p:handoutMasterId r:id="rId28"/>
  </p:handoutMasterIdLst>
  <p:sldIdLst>
    <p:sldId id="256" r:id="rId2"/>
    <p:sldId id="289" r:id="rId3"/>
    <p:sldId id="257" r:id="rId4"/>
    <p:sldId id="258" r:id="rId5"/>
    <p:sldId id="259" r:id="rId6"/>
    <p:sldId id="260" r:id="rId7"/>
    <p:sldId id="261" r:id="rId8"/>
    <p:sldId id="276" r:id="rId9"/>
    <p:sldId id="277" r:id="rId10"/>
    <p:sldId id="280" r:id="rId11"/>
    <p:sldId id="278" r:id="rId12"/>
    <p:sldId id="282" r:id="rId13"/>
    <p:sldId id="283" r:id="rId14"/>
    <p:sldId id="286" r:id="rId15"/>
    <p:sldId id="288" r:id="rId16"/>
    <p:sldId id="270" r:id="rId17"/>
    <p:sldId id="275" r:id="rId18"/>
    <p:sldId id="274" r:id="rId19"/>
    <p:sldId id="273" r:id="rId20"/>
    <p:sldId id="272" r:id="rId21"/>
    <p:sldId id="292" r:id="rId22"/>
    <p:sldId id="293" r:id="rId23"/>
    <p:sldId id="291" r:id="rId24"/>
    <p:sldId id="287" r:id="rId25"/>
    <p:sldId id="264"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030" autoAdjust="0"/>
    <p:restoredTop sz="94689" autoAdjust="0"/>
  </p:normalViewPr>
  <p:slideViewPr>
    <p:cSldViewPr>
      <p:cViewPr varScale="1">
        <p:scale>
          <a:sx n="100" d="100"/>
          <a:sy n="100" d="100"/>
        </p:scale>
        <p:origin x="-90" y="-174"/>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974A8E1-8733-41B1-B927-30A908427BE0}" type="datetimeFigureOut">
              <a:rPr lang="en-US" smtClean="0"/>
              <a:pPr/>
              <a:t>10/5/2011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32E2662-7874-4F8E-9B23-4863914A5A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DF1234-F1E4-49C8-B560-5D7DCC7CE2F2}" type="datetimeFigureOut">
              <a:rPr lang="en-US" smtClean="0"/>
              <a:pPr/>
              <a:t>10/5/2011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3C9370-3662-4233-A4F4-CD8849AAF2F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25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E3C9370-3662-4233-A4F4-CD8849AAF2FD}"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ADD64FA3-A8C7-4DE3-BFFE-5491CA943E98}" type="datetime1">
              <a:rPr lang="en-US" smtClean="0"/>
              <a:pPr/>
              <a:t>10/5/2011</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5426E22E-4791-495F-B6B5-12CB640A1E0B}"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r>
              <a:rPr lang="en-US" smtClean="0"/>
              <a:t>http://www.in.gov/attorneygeneral/2453.htm</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1F87A8C-537B-4E99-BF4C-014591AC9A74}" type="datetime1">
              <a:rPr lang="en-US" smtClean="0"/>
              <a:pPr/>
              <a:t>10/5/2011</a:t>
            </a:fld>
            <a:endParaRPr lang="en-US"/>
          </a:p>
        </p:txBody>
      </p:sp>
      <p:sp>
        <p:nvSpPr>
          <p:cNvPr id="5" name="Footer Placeholder 4"/>
          <p:cNvSpPr>
            <a:spLocks noGrp="1"/>
          </p:cNvSpPr>
          <p:nvPr>
            <p:ph type="ftr" sz="quarter" idx="11"/>
          </p:nvPr>
        </p:nvSpPr>
        <p:spPr/>
        <p:txBody>
          <a:bodyPr/>
          <a:lstStyle>
            <a:extLst/>
          </a:lstStyle>
          <a:p>
            <a:r>
              <a:rPr lang="en-US" smtClean="0"/>
              <a:t>http://www.in.gov/attorneygeneral/2453.htm</a:t>
            </a:r>
            <a:endParaRPr lang="en-US"/>
          </a:p>
        </p:txBody>
      </p:sp>
      <p:sp>
        <p:nvSpPr>
          <p:cNvPr id="6" name="Slide Number Placeholder 5"/>
          <p:cNvSpPr>
            <a:spLocks noGrp="1"/>
          </p:cNvSpPr>
          <p:nvPr>
            <p:ph type="sldNum" sz="quarter" idx="12"/>
          </p:nvPr>
        </p:nvSpPr>
        <p:spPr/>
        <p:txBody>
          <a:bodyPr/>
          <a:lstStyle>
            <a:extLst/>
          </a:lstStyle>
          <a:p>
            <a:fld id="{5426E22E-4791-495F-B6B5-12CB640A1E0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3FF5512-55C7-4C1B-A75C-3D93FBAAA0B7}" type="datetime1">
              <a:rPr lang="en-US" smtClean="0"/>
              <a:pPr/>
              <a:t>10/5/2011</a:t>
            </a:fld>
            <a:endParaRPr lang="en-US"/>
          </a:p>
        </p:txBody>
      </p:sp>
      <p:sp>
        <p:nvSpPr>
          <p:cNvPr id="5" name="Footer Placeholder 4"/>
          <p:cNvSpPr>
            <a:spLocks noGrp="1"/>
          </p:cNvSpPr>
          <p:nvPr>
            <p:ph type="ftr" sz="quarter" idx="11"/>
          </p:nvPr>
        </p:nvSpPr>
        <p:spPr/>
        <p:txBody>
          <a:bodyPr/>
          <a:lstStyle>
            <a:extLst/>
          </a:lstStyle>
          <a:p>
            <a:r>
              <a:rPr lang="en-US" smtClean="0"/>
              <a:t>http://www.in.gov/attorneygeneral/2453.htm</a:t>
            </a:r>
            <a:endParaRPr lang="en-US"/>
          </a:p>
        </p:txBody>
      </p:sp>
      <p:sp>
        <p:nvSpPr>
          <p:cNvPr id="6" name="Slide Number Placeholder 5"/>
          <p:cNvSpPr>
            <a:spLocks noGrp="1"/>
          </p:cNvSpPr>
          <p:nvPr>
            <p:ph type="sldNum" sz="quarter" idx="12"/>
          </p:nvPr>
        </p:nvSpPr>
        <p:spPr/>
        <p:txBody>
          <a:bodyPr/>
          <a:lstStyle>
            <a:extLst/>
          </a:lstStyle>
          <a:p>
            <a:fld id="{5426E22E-4791-495F-B6B5-12CB640A1E0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p:txBody>
          <a:bodyPr/>
          <a:lstStyle>
            <a:extLst/>
          </a:lstStyle>
          <a:p>
            <a:fld id="{7A270EC4-39FB-4D60-A0BF-64B576B4C6A9}" type="datetime1">
              <a:rPr lang="en-US" smtClean="0"/>
              <a:pPr/>
              <a:t>10/5/2011</a:t>
            </a:fld>
            <a:endParaRPr lang="en-US" dirty="0"/>
          </a:p>
        </p:txBody>
      </p:sp>
      <p:sp>
        <p:nvSpPr>
          <p:cNvPr id="5" name="Footer Placeholder 4"/>
          <p:cNvSpPr>
            <a:spLocks noGrp="1"/>
          </p:cNvSpPr>
          <p:nvPr>
            <p:ph type="ftr" sz="quarter" idx="11"/>
          </p:nvPr>
        </p:nvSpPr>
        <p:spPr/>
        <p:txBody>
          <a:bodyPr/>
          <a:lstStyle>
            <a:extLst/>
          </a:lstStyle>
          <a:p>
            <a:r>
              <a:rPr lang="en-US" smtClean="0"/>
              <a:t>http://www.in.gov/attorneygeneral/2453.htm</a:t>
            </a:r>
            <a:endParaRPr lang="en-US" dirty="0"/>
          </a:p>
        </p:txBody>
      </p:sp>
      <p:sp>
        <p:nvSpPr>
          <p:cNvPr id="6" name="Slide Number Placeholder 5"/>
          <p:cNvSpPr>
            <a:spLocks noGrp="1"/>
          </p:cNvSpPr>
          <p:nvPr>
            <p:ph type="sldNum" sz="quarter" idx="12"/>
          </p:nvPr>
        </p:nvSpPr>
        <p:spPr/>
        <p:txBody>
          <a:bodyPr/>
          <a:lstStyle>
            <a:extLst/>
          </a:lstStyle>
          <a:p>
            <a:fld id="{5426E22E-4791-495F-B6B5-12CB640A1E0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FEC443ED-BAEB-4375-8D18-4D03C22D10B8}" type="datetime1">
              <a:rPr lang="en-US" smtClean="0"/>
              <a:pPr/>
              <a:t>10/5/2011</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5426E22E-4791-495F-B6B5-12CB640A1E0B}"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r>
              <a:rPr lang="en-US" smtClean="0"/>
              <a:t>http://www.in.gov/attorneygeneral/2453.htm</a:t>
            </a: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9F68212-1726-4C11-A025-2D33F3792B9C}" type="datetime1">
              <a:rPr lang="en-US" smtClean="0"/>
              <a:pPr/>
              <a:t>10/5/2011</a:t>
            </a:fld>
            <a:endParaRPr lang="en-US"/>
          </a:p>
        </p:txBody>
      </p:sp>
      <p:sp>
        <p:nvSpPr>
          <p:cNvPr id="6" name="Footer Placeholder 5"/>
          <p:cNvSpPr>
            <a:spLocks noGrp="1"/>
          </p:cNvSpPr>
          <p:nvPr>
            <p:ph type="ftr" sz="quarter" idx="11"/>
          </p:nvPr>
        </p:nvSpPr>
        <p:spPr/>
        <p:txBody>
          <a:bodyPr/>
          <a:lstStyle>
            <a:extLst/>
          </a:lstStyle>
          <a:p>
            <a:r>
              <a:rPr lang="en-US" smtClean="0"/>
              <a:t>http://www.in.gov/attorneygeneral/2453.htm</a:t>
            </a:r>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5426E22E-4791-495F-B6B5-12CB640A1E0B}"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DF06EAD-6B45-40FA-8033-AE20965B4995}" type="datetime1">
              <a:rPr lang="en-US" smtClean="0"/>
              <a:pPr/>
              <a:t>10/5/2011</a:t>
            </a:fld>
            <a:endParaRPr lang="en-US"/>
          </a:p>
        </p:txBody>
      </p:sp>
      <p:sp>
        <p:nvSpPr>
          <p:cNvPr id="8" name="Footer Placeholder 7"/>
          <p:cNvSpPr>
            <a:spLocks noGrp="1"/>
          </p:cNvSpPr>
          <p:nvPr>
            <p:ph type="ftr" sz="quarter" idx="11"/>
          </p:nvPr>
        </p:nvSpPr>
        <p:spPr/>
        <p:txBody>
          <a:bodyPr/>
          <a:lstStyle>
            <a:extLst/>
          </a:lstStyle>
          <a:p>
            <a:r>
              <a:rPr lang="en-US" smtClean="0"/>
              <a:t>http://www.in.gov/attorneygeneral/2453.htm</a:t>
            </a:r>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5426E22E-4791-495F-B6B5-12CB640A1E0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A6BECBA-CAB3-4B7D-AF9B-0BE7BEDDE50E}" type="datetime1">
              <a:rPr lang="en-US" smtClean="0"/>
              <a:pPr/>
              <a:t>10/5/2011</a:t>
            </a:fld>
            <a:endParaRPr lang="en-US"/>
          </a:p>
        </p:txBody>
      </p:sp>
      <p:sp>
        <p:nvSpPr>
          <p:cNvPr id="4" name="Footer Placeholder 3"/>
          <p:cNvSpPr>
            <a:spLocks noGrp="1"/>
          </p:cNvSpPr>
          <p:nvPr>
            <p:ph type="ftr" sz="quarter" idx="11"/>
          </p:nvPr>
        </p:nvSpPr>
        <p:spPr/>
        <p:txBody>
          <a:bodyPr/>
          <a:lstStyle>
            <a:extLst/>
          </a:lstStyle>
          <a:p>
            <a:r>
              <a:rPr lang="en-US" smtClean="0"/>
              <a:t>http://www.in.gov/attorneygeneral/2453.htm</a:t>
            </a:r>
            <a:endParaRPr lang="en-US" dirty="0"/>
          </a:p>
        </p:txBody>
      </p:sp>
      <p:sp>
        <p:nvSpPr>
          <p:cNvPr id="5" name="Slide Number Placeholder 4"/>
          <p:cNvSpPr>
            <a:spLocks noGrp="1"/>
          </p:cNvSpPr>
          <p:nvPr>
            <p:ph type="sldNum" sz="quarter" idx="12"/>
          </p:nvPr>
        </p:nvSpPr>
        <p:spPr/>
        <p:txBody>
          <a:bodyPr/>
          <a:lstStyle>
            <a:extLst/>
          </a:lstStyle>
          <a:p>
            <a:fld id="{5426E22E-4791-495F-B6B5-12CB640A1E0B}"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ED11D10-FA72-4D42-9538-59CBD68C6482}" type="datetime1">
              <a:rPr lang="en-US" smtClean="0"/>
              <a:pPr/>
              <a:t>10/5/2011</a:t>
            </a:fld>
            <a:endParaRPr lang="en-US"/>
          </a:p>
        </p:txBody>
      </p:sp>
      <p:sp>
        <p:nvSpPr>
          <p:cNvPr id="3" name="Footer Placeholder 2"/>
          <p:cNvSpPr>
            <a:spLocks noGrp="1"/>
          </p:cNvSpPr>
          <p:nvPr>
            <p:ph type="ftr" sz="quarter" idx="11"/>
          </p:nvPr>
        </p:nvSpPr>
        <p:spPr/>
        <p:txBody>
          <a:bodyPr/>
          <a:lstStyle>
            <a:extLst/>
          </a:lstStyle>
          <a:p>
            <a:r>
              <a:rPr lang="en-US" smtClean="0"/>
              <a:t>http://www.in.gov/attorneygeneral/2453.htm</a:t>
            </a:r>
            <a:endParaRPr lang="en-US"/>
          </a:p>
        </p:txBody>
      </p:sp>
      <p:sp>
        <p:nvSpPr>
          <p:cNvPr id="4" name="Slide Number Placeholder 3"/>
          <p:cNvSpPr>
            <a:spLocks noGrp="1"/>
          </p:cNvSpPr>
          <p:nvPr>
            <p:ph type="sldNum" sz="quarter" idx="12"/>
          </p:nvPr>
        </p:nvSpPr>
        <p:spPr/>
        <p:txBody>
          <a:bodyPr/>
          <a:lstStyle>
            <a:extLst/>
          </a:lstStyle>
          <a:p>
            <a:fld id="{5426E22E-4791-495F-B6B5-12CB640A1E0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81988F41-799D-4754-BEFB-03F83D03EE31}" type="datetime1">
              <a:rPr lang="en-US" smtClean="0"/>
              <a:pPr/>
              <a:t>10/5/2011</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5426E22E-4791-495F-B6B5-12CB640A1E0B}"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r>
              <a:rPr lang="en-US" smtClean="0"/>
              <a:t>http://www.in.gov/attorneygeneral/2453.htm</a:t>
            </a: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23AED15F-3487-4D63-AE4F-4DA99F01E615}" type="datetime1">
              <a:rPr lang="en-US" smtClean="0"/>
              <a:pPr/>
              <a:t>10/5/2011</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5426E22E-4791-495F-B6B5-12CB640A1E0B}"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r>
              <a:rPr lang="en-US" smtClean="0"/>
              <a:t>http://www.in.gov/attorneygeneral/2453.htm</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457200" y="6400800"/>
            <a:ext cx="5050464"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r>
              <a:rPr lang="en-US" smtClean="0"/>
              <a:t>http://www.in.gov/attorneygeneral/2453.htm</a:t>
            </a:r>
            <a:endParaRPr lang="en-US" dirty="0"/>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3C6F6FC3-9341-4091-A6CE-04B788B24236}" type="datetime1">
              <a:rPr lang="en-US" smtClean="0"/>
              <a:pPr/>
              <a:t>10/5/2011</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5426E22E-4791-495F-B6B5-12CB640A1E0B}"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dt="0"/>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rgbClr val="000000"/>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rgbClr val="000000"/>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rgbClr val="000000"/>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rgbClr val="000000"/>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rgbClr val="000000"/>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State of Indiana</a:t>
            </a:r>
            <a:br>
              <a:rPr lang="en-US" dirty="0" smtClean="0"/>
            </a:br>
            <a:r>
              <a:rPr lang="en-US" dirty="0" smtClean="0"/>
              <a:t>Office of the Attorney General</a:t>
            </a:r>
            <a:br>
              <a:rPr lang="en-US" dirty="0" smtClean="0"/>
            </a:br>
            <a:r>
              <a:rPr lang="en-US" dirty="0" smtClean="0"/>
              <a:t>Greg Zoeller</a:t>
            </a:r>
            <a:endParaRPr lang="en-US" dirty="0"/>
          </a:p>
        </p:txBody>
      </p:sp>
      <p:sp>
        <p:nvSpPr>
          <p:cNvPr id="3" name="Subtitle 2"/>
          <p:cNvSpPr>
            <a:spLocks noGrp="1"/>
          </p:cNvSpPr>
          <p:nvPr>
            <p:ph type="subTitle" idx="1"/>
          </p:nvPr>
        </p:nvSpPr>
        <p:spPr/>
        <p:txBody>
          <a:bodyPr/>
          <a:lstStyle/>
          <a:p>
            <a:r>
              <a:rPr lang="en-US" dirty="0" smtClean="0"/>
              <a:t>Medicaid Fraud Control Unit</a:t>
            </a:r>
            <a:endParaRPr lang="en-US" dirty="0"/>
          </a:p>
        </p:txBody>
      </p:sp>
      <p:sp>
        <p:nvSpPr>
          <p:cNvPr id="5" name="Footer Placeholder 4"/>
          <p:cNvSpPr>
            <a:spLocks noGrp="1"/>
          </p:cNvSpPr>
          <p:nvPr>
            <p:ph type="ftr" sz="quarter" idx="12"/>
          </p:nvPr>
        </p:nvSpPr>
        <p:spPr>
          <a:xfrm>
            <a:off x="228600" y="6477000"/>
            <a:ext cx="5279064" cy="306324"/>
          </a:xfrm>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New Medicaid Agency Regulations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42 C.F.R. § 455.23 Suspension of payments in cases of fraud. </a:t>
            </a:r>
          </a:p>
          <a:p>
            <a:endParaRPr lang="en-US" dirty="0" smtClean="0"/>
          </a:p>
          <a:p>
            <a:r>
              <a:rPr lang="en-US" dirty="0" smtClean="0"/>
              <a:t>(e) Good cause not to suspend payments. A State may find that good cause exists not to suspend payments . . . if any of the following are applicable:</a:t>
            </a:r>
          </a:p>
          <a:p>
            <a:endParaRPr lang="en-US" dirty="0" smtClean="0"/>
          </a:p>
          <a:p>
            <a:r>
              <a:rPr lang="en-US" dirty="0" smtClean="0"/>
              <a:t>(1) [The MFCU has] specifically requested that a payment suspension not be imposed because such a payment suspension may compromise or jeopardize an investigation.</a:t>
            </a:r>
            <a:endParaRPr lang="en-US" dirty="0"/>
          </a:p>
        </p:txBody>
      </p:sp>
      <p:sp>
        <p:nvSpPr>
          <p:cNvPr id="5" name="Footer Placeholder 4"/>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New Medicaid Agency Regulations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42 C.F.R. § 455.23 Suspension of payments in cases of fraud. </a:t>
            </a:r>
          </a:p>
          <a:p>
            <a:endParaRPr lang="en-US" dirty="0" smtClean="0"/>
          </a:p>
          <a:p>
            <a:r>
              <a:rPr lang="en-US" dirty="0" smtClean="0"/>
              <a:t>(e) Good cause not to suspend payments. A State may find that good cause exists not to suspend payments . . . if any of the following are applicable:</a:t>
            </a:r>
          </a:p>
          <a:p>
            <a:endParaRPr lang="en-US" dirty="0" smtClean="0"/>
          </a:p>
          <a:p>
            <a:r>
              <a:rPr lang="en-US" dirty="0" smtClean="0"/>
              <a:t>(3) The State determines, based upon the submission of written evidence by the individual or entity that is the subject of the payment suspension, that the suspension should be removed.</a:t>
            </a:r>
          </a:p>
        </p:txBody>
      </p:sp>
      <p:sp>
        <p:nvSpPr>
          <p:cNvPr id="5" name="Footer Placeholder 4"/>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New Medicaid Agency Regulations</a:t>
            </a:r>
            <a:endParaRPr lang="en-US" dirty="0"/>
          </a:p>
        </p:txBody>
      </p:sp>
      <p:sp>
        <p:nvSpPr>
          <p:cNvPr id="3" name="Content Placeholder 2"/>
          <p:cNvSpPr>
            <a:spLocks noGrp="1"/>
          </p:cNvSpPr>
          <p:nvPr>
            <p:ph idx="1"/>
          </p:nvPr>
        </p:nvSpPr>
        <p:spPr>
          <a:xfrm>
            <a:off x="457200" y="1646237"/>
            <a:ext cx="8229600" cy="3687763"/>
          </a:xfrm>
        </p:spPr>
        <p:txBody>
          <a:bodyPr>
            <a:normAutofit fontScale="85000" lnSpcReduction="20000"/>
          </a:bodyPr>
          <a:lstStyle/>
          <a:p>
            <a:r>
              <a:rPr lang="en-US" dirty="0" smtClean="0"/>
              <a:t>42 C.F.R. § 455.23 Suspension of payments in cases of fraud. </a:t>
            </a:r>
          </a:p>
          <a:p>
            <a:endParaRPr lang="en-US" dirty="0" smtClean="0"/>
          </a:p>
          <a:p>
            <a:r>
              <a:rPr lang="en-US" dirty="0" smtClean="0"/>
              <a:t>(e) Good cause not to suspend payments. A State may find that good cause exists not to suspend payments . . . if any of the following are applicable:</a:t>
            </a:r>
          </a:p>
          <a:p>
            <a:endParaRPr lang="en-US" dirty="0" smtClean="0"/>
          </a:p>
          <a:p>
            <a:r>
              <a:rPr lang="en-US" dirty="0" smtClean="0"/>
              <a:t>(4) Recipient access to items or services would be jeopardized by a payment</a:t>
            </a:r>
            <a:endParaRPr lang="en-US" dirty="0"/>
          </a:p>
        </p:txBody>
      </p:sp>
      <p:sp>
        <p:nvSpPr>
          <p:cNvPr id="5" name="Footer Placeholder 4"/>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New Medicaid Agency Regulations</a:t>
            </a:r>
            <a:endParaRPr lang="en-US" dirty="0"/>
          </a:p>
        </p:txBody>
      </p:sp>
      <p:sp>
        <p:nvSpPr>
          <p:cNvPr id="3" name="Content Placeholder 2"/>
          <p:cNvSpPr>
            <a:spLocks noGrp="1"/>
          </p:cNvSpPr>
          <p:nvPr>
            <p:ph idx="1"/>
          </p:nvPr>
        </p:nvSpPr>
        <p:spPr>
          <a:xfrm>
            <a:off x="457200" y="1646237"/>
            <a:ext cx="8229600" cy="4068763"/>
          </a:xfrm>
        </p:spPr>
        <p:txBody>
          <a:bodyPr>
            <a:normAutofit fontScale="85000" lnSpcReduction="20000"/>
          </a:bodyPr>
          <a:lstStyle/>
          <a:p>
            <a:r>
              <a:rPr lang="en-US" dirty="0" smtClean="0"/>
              <a:t>42 C.F.R. § 455.23 Suspension of payments in cases of fraud. </a:t>
            </a:r>
          </a:p>
          <a:p>
            <a:endParaRPr lang="en-US" dirty="0" smtClean="0"/>
          </a:p>
          <a:p>
            <a:r>
              <a:rPr lang="en-US" dirty="0" smtClean="0"/>
              <a:t>(e) Good cause not to suspend payments. A State may find that good cause exists not to suspend payments . . . if any of the following are applicable:</a:t>
            </a:r>
          </a:p>
          <a:p>
            <a:endParaRPr lang="en-US" dirty="0" smtClean="0"/>
          </a:p>
          <a:p>
            <a:r>
              <a:rPr lang="en-US" dirty="0" smtClean="0"/>
              <a:t>(6) The State determines that payment suspension is not in the best interests of the Medicaid program.</a:t>
            </a:r>
            <a:endParaRPr lang="en-US" dirty="0"/>
          </a:p>
        </p:txBody>
      </p:sp>
      <p:sp>
        <p:nvSpPr>
          <p:cNvPr id="5" name="Footer Placeholder 4"/>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Whistleblowers</a:t>
            </a:r>
            <a:endParaRPr lang="en-US" dirty="0"/>
          </a:p>
        </p:txBody>
      </p:sp>
      <p:sp>
        <p:nvSpPr>
          <p:cNvPr id="3" name="Content Placeholder 2"/>
          <p:cNvSpPr>
            <a:spLocks noGrp="1"/>
          </p:cNvSpPr>
          <p:nvPr>
            <p:ph idx="1"/>
          </p:nvPr>
        </p:nvSpPr>
        <p:spPr/>
        <p:txBody>
          <a:bodyPr/>
          <a:lstStyle/>
          <a:p>
            <a:r>
              <a:rPr lang="en-US" dirty="0" smtClean="0"/>
              <a:t>Relators bringing qui-tam cases continue to be the most valuable sources of information leading to the most substantial MFCU recoveries. </a:t>
            </a:r>
            <a:endParaRPr lang="en-US" dirty="0"/>
          </a:p>
        </p:txBody>
      </p:sp>
      <p:sp>
        <p:nvSpPr>
          <p:cNvPr id="5" name="Footer Placeholder 4"/>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MFCU Collections</a:t>
            </a:r>
            <a:endParaRPr lang="en-US" dirty="0"/>
          </a:p>
        </p:txBody>
      </p:sp>
      <p:sp>
        <p:nvSpPr>
          <p:cNvPr id="3" name="Content Placeholder 2"/>
          <p:cNvSpPr>
            <a:spLocks noGrp="1"/>
          </p:cNvSpPr>
          <p:nvPr>
            <p:ph idx="1"/>
          </p:nvPr>
        </p:nvSpPr>
        <p:spPr/>
        <p:txBody>
          <a:bodyPr/>
          <a:lstStyle/>
          <a:p>
            <a:r>
              <a:rPr lang="en-US" dirty="0" smtClean="0"/>
              <a:t>The MFCU is a law enforcement agency, not a collections agency.</a:t>
            </a:r>
          </a:p>
          <a:p>
            <a:r>
              <a:rPr lang="en-US" dirty="0" smtClean="0"/>
              <a:t>Collections in Latest State Fiscal Year (July 1, 2010 to June 30, 2011):  $36,098,607.66</a:t>
            </a:r>
            <a:endParaRPr lang="en-US" dirty="0"/>
          </a:p>
        </p:txBody>
      </p:sp>
      <p:sp>
        <p:nvSpPr>
          <p:cNvPr id="5" name="Footer Placeholder 4"/>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Recipients of Kickbacks</a:t>
            </a:r>
            <a:endParaRPr lang="en-US" dirty="0"/>
          </a:p>
        </p:txBody>
      </p:sp>
      <p:sp>
        <p:nvSpPr>
          <p:cNvPr id="3" name="Content Placeholder 2"/>
          <p:cNvSpPr>
            <a:spLocks noGrp="1"/>
          </p:cNvSpPr>
          <p:nvPr>
            <p:ph idx="1"/>
          </p:nvPr>
        </p:nvSpPr>
        <p:spPr/>
        <p:txBody>
          <a:bodyPr>
            <a:normAutofit lnSpcReduction="10000"/>
          </a:bodyPr>
          <a:lstStyle/>
          <a:p>
            <a:r>
              <a:rPr lang="en-US" dirty="0" smtClean="0"/>
              <a:t>September 16 Washington Post headline:</a:t>
            </a:r>
          </a:p>
          <a:p>
            <a:r>
              <a:rPr lang="en-US" b="1" dirty="0" smtClean="0"/>
              <a:t>Doctors avoid penalties in lawsuits against medical firms alleging kickbacks, fraud</a:t>
            </a:r>
          </a:p>
          <a:p>
            <a:r>
              <a:rPr lang="en-US" dirty="0" smtClean="0"/>
              <a:t>Sen. Charles E. Grassley (Iowa), the ranking Republican on the Judiciary Committee, said in a written statement that it takes “two sides to perpetuate this fraud” and that both need to be held accountable.</a:t>
            </a:r>
            <a:endParaRPr lang="en-US" dirty="0"/>
          </a:p>
        </p:txBody>
      </p:sp>
      <p:sp>
        <p:nvSpPr>
          <p:cNvPr id="5" name="Footer Placeholder 4"/>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Recipients of Kickbacks</a:t>
            </a:r>
            <a:endParaRPr lang="en-US" dirty="0"/>
          </a:p>
        </p:txBody>
      </p:sp>
      <p:sp>
        <p:nvSpPr>
          <p:cNvPr id="3" name="Content Placeholder 2"/>
          <p:cNvSpPr>
            <a:spLocks noGrp="1"/>
          </p:cNvSpPr>
          <p:nvPr>
            <p:ph idx="1"/>
          </p:nvPr>
        </p:nvSpPr>
        <p:spPr>
          <a:xfrm>
            <a:off x="457200" y="1646237"/>
            <a:ext cx="8229600" cy="4373563"/>
          </a:xfrm>
        </p:spPr>
        <p:txBody>
          <a:bodyPr>
            <a:normAutofit lnSpcReduction="10000"/>
          </a:bodyPr>
          <a:lstStyle/>
          <a:p>
            <a:r>
              <a:rPr lang="en-US" dirty="0" smtClean="0"/>
              <a:t>September 16 Washington Post headline:</a:t>
            </a:r>
          </a:p>
          <a:p>
            <a:r>
              <a:rPr lang="en-US" b="1" dirty="0" smtClean="0"/>
              <a:t>Doctors avoid penalties in lawsuits against medical firms alleging kickbacks, fraud</a:t>
            </a:r>
          </a:p>
          <a:p>
            <a:r>
              <a:rPr lang="en-US" dirty="0" smtClean="0"/>
              <a:t>“Otherwise, regardless of how big of a civil settlement a drug company makes, the incentive to cheat the taxpayers will still be in place for those willing to take part.”</a:t>
            </a:r>
            <a:endParaRPr lang="en-US" dirty="0"/>
          </a:p>
        </p:txBody>
      </p:sp>
      <p:sp>
        <p:nvSpPr>
          <p:cNvPr id="5" name="Footer Placeholder 4"/>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Recipients of Kickbacks</a:t>
            </a:r>
            <a:endParaRPr lang="en-US" dirty="0"/>
          </a:p>
        </p:txBody>
      </p:sp>
      <p:sp>
        <p:nvSpPr>
          <p:cNvPr id="3" name="Content Placeholder 2"/>
          <p:cNvSpPr>
            <a:spLocks noGrp="1"/>
          </p:cNvSpPr>
          <p:nvPr>
            <p:ph idx="1"/>
          </p:nvPr>
        </p:nvSpPr>
        <p:spPr>
          <a:xfrm>
            <a:off x="457200" y="1646237"/>
            <a:ext cx="8229600" cy="4373563"/>
          </a:xfrm>
        </p:spPr>
        <p:txBody>
          <a:bodyPr>
            <a:normAutofit lnSpcReduction="10000"/>
          </a:bodyPr>
          <a:lstStyle/>
          <a:p>
            <a:r>
              <a:rPr lang="en-US" dirty="0" smtClean="0"/>
              <a:t>September 16 Washington Post headline:</a:t>
            </a:r>
          </a:p>
          <a:p>
            <a:r>
              <a:rPr lang="en-US" b="1" dirty="0" smtClean="0"/>
              <a:t>Doctors avoid penalties in lawsuits against medical firms alleging kickbacks, fraud</a:t>
            </a:r>
          </a:p>
          <a:p>
            <a:r>
              <a:rPr lang="en-US" dirty="0" smtClean="0"/>
              <a:t>Lewis Morris, chief counsel to the HHS inspector general, said doctors need to know there are repercussions.“If you don’t focus on doctors, this is a problem that will never end,” he said.</a:t>
            </a:r>
            <a:endParaRPr lang="en-US" dirty="0"/>
          </a:p>
        </p:txBody>
      </p:sp>
      <p:sp>
        <p:nvSpPr>
          <p:cNvPr id="5" name="Footer Placeholder 4"/>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Shortage of Fraud-Fighting Resources</a:t>
            </a:r>
            <a:endParaRPr lang="en-US" dirty="0"/>
          </a:p>
        </p:txBody>
      </p:sp>
      <p:sp>
        <p:nvSpPr>
          <p:cNvPr id="3" name="Content Placeholder 2"/>
          <p:cNvSpPr>
            <a:spLocks noGrp="1"/>
          </p:cNvSpPr>
          <p:nvPr>
            <p:ph idx="1"/>
          </p:nvPr>
        </p:nvSpPr>
        <p:spPr>
          <a:xfrm>
            <a:off x="457200" y="1646237"/>
            <a:ext cx="8229600" cy="3459163"/>
          </a:xfrm>
        </p:spPr>
        <p:txBody>
          <a:bodyPr>
            <a:normAutofit lnSpcReduction="10000"/>
          </a:bodyPr>
          <a:lstStyle/>
          <a:p>
            <a:r>
              <a:rPr lang="en-US" dirty="0" smtClean="0"/>
              <a:t>September 16 Washington Post headline:</a:t>
            </a:r>
          </a:p>
          <a:p>
            <a:r>
              <a:rPr lang="en-US" b="1" dirty="0" smtClean="0"/>
              <a:t>Doctors avoid penalties in lawsuits against medical firms alleging kickbacks, fraud</a:t>
            </a:r>
          </a:p>
          <a:p>
            <a:r>
              <a:rPr lang="en-US" dirty="0" smtClean="0"/>
              <a:t>He also acknowledged that he has the resources to focus only on the most glaring cases.</a:t>
            </a:r>
          </a:p>
          <a:p>
            <a:endParaRPr lang="en-US" dirty="0"/>
          </a:p>
        </p:txBody>
      </p:sp>
      <p:sp>
        <p:nvSpPr>
          <p:cNvPr id="5" name="Footer Placeholder 4"/>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MFCU Sources of Investigations</a:t>
            </a:r>
            <a:endParaRPr lang="en-US" dirty="0"/>
          </a:p>
        </p:txBody>
      </p:sp>
      <p:sp>
        <p:nvSpPr>
          <p:cNvPr id="3" name="Content Placeholder 2"/>
          <p:cNvSpPr>
            <a:spLocks noGrp="1"/>
          </p:cNvSpPr>
          <p:nvPr>
            <p:ph idx="1"/>
          </p:nvPr>
        </p:nvSpPr>
        <p:spPr/>
        <p:txBody>
          <a:bodyPr/>
          <a:lstStyle/>
          <a:p>
            <a:r>
              <a:rPr lang="en-US" smtClean="0"/>
              <a:t>Self-Disclosing Providers</a:t>
            </a:r>
            <a:endParaRPr lang="en-US" dirty="0" smtClean="0"/>
          </a:p>
          <a:p>
            <a:r>
              <a:rPr lang="en-US" dirty="0" smtClean="0"/>
              <a:t>RACs</a:t>
            </a:r>
          </a:p>
          <a:p>
            <a:r>
              <a:rPr lang="en-US" dirty="0" smtClean="0"/>
              <a:t>The Medicaid Agency</a:t>
            </a:r>
          </a:p>
          <a:p>
            <a:r>
              <a:rPr lang="en-US" dirty="0" smtClean="0"/>
              <a:t>Whistleblowers</a:t>
            </a:r>
          </a:p>
          <a:p>
            <a:endParaRPr lang="en-US" dirty="0" smtClean="0"/>
          </a:p>
          <a:p>
            <a:r>
              <a:rPr lang="en-US" dirty="0" smtClean="0"/>
              <a:t>What types of referrals do we expect in the near future?</a:t>
            </a:r>
            <a:endParaRPr lang="en-US" dirty="0"/>
          </a:p>
        </p:txBody>
      </p:sp>
      <p:sp>
        <p:nvSpPr>
          <p:cNvPr id="4" name="Footer Placeholder 3"/>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Recent Indiana MFCU Changes</a:t>
            </a:r>
            <a:endParaRPr lang="en-US" dirty="0"/>
          </a:p>
        </p:txBody>
      </p:sp>
      <p:sp>
        <p:nvSpPr>
          <p:cNvPr id="3" name="Content Placeholder 2"/>
          <p:cNvSpPr>
            <a:spLocks noGrp="1"/>
          </p:cNvSpPr>
          <p:nvPr>
            <p:ph idx="1"/>
          </p:nvPr>
        </p:nvSpPr>
        <p:spPr/>
        <p:txBody>
          <a:bodyPr>
            <a:normAutofit lnSpcReduction="10000"/>
          </a:bodyPr>
          <a:lstStyle/>
          <a:p>
            <a:r>
              <a:rPr lang="en-US" dirty="0" smtClean="0"/>
              <a:t>Since 2005, the MFCU has added 300 whistleblower, qui-tam lawsuits to its caseload.</a:t>
            </a:r>
          </a:p>
          <a:p>
            <a:r>
              <a:rPr lang="en-US" dirty="0" smtClean="0"/>
              <a:t>Those qui-tams are assigned to six DAGs.</a:t>
            </a:r>
          </a:p>
          <a:p>
            <a:pPr lvl="1"/>
            <a:r>
              <a:rPr lang="en-US" dirty="0" smtClean="0"/>
              <a:t>Indiana-Only Cases</a:t>
            </a:r>
          </a:p>
          <a:p>
            <a:pPr lvl="1"/>
            <a:r>
              <a:rPr lang="en-US" dirty="0" smtClean="0"/>
              <a:t>Multi-State Cases in Which Indiana DAGs are on the National Investigation or Litigation Team</a:t>
            </a:r>
          </a:p>
          <a:p>
            <a:pPr lvl="1"/>
            <a:r>
              <a:rPr lang="en-US" dirty="0" smtClean="0"/>
              <a:t>Multi-State Cases in Which Indiana DAGs are Supporting a National Investigation or Litigation Team</a:t>
            </a:r>
            <a:endParaRPr lang="en-US" dirty="0"/>
          </a:p>
        </p:txBody>
      </p:sp>
      <p:sp>
        <p:nvSpPr>
          <p:cNvPr id="5" name="Footer Placeholder 4"/>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Excluded Employees and Contractors</a:t>
            </a:r>
            <a:endParaRPr lang="en-US" dirty="0"/>
          </a:p>
        </p:txBody>
      </p:sp>
      <p:sp>
        <p:nvSpPr>
          <p:cNvPr id="3" name="Content Placeholder 2"/>
          <p:cNvSpPr>
            <a:spLocks noGrp="1"/>
          </p:cNvSpPr>
          <p:nvPr>
            <p:ph idx="1"/>
          </p:nvPr>
        </p:nvSpPr>
        <p:spPr>
          <a:xfrm>
            <a:off x="457200" y="1646237"/>
            <a:ext cx="8229600" cy="4373563"/>
          </a:xfrm>
        </p:spPr>
        <p:txBody>
          <a:bodyPr>
            <a:normAutofit lnSpcReduction="10000"/>
          </a:bodyPr>
          <a:lstStyle/>
          <a:p>
            <a:r>
              <a:rPr lang="en-US" dirty="0" smtClean="0"/>
              <a:t>Medicaid providers must not bill Medicaid (or Medicare) for services (professional or otherwise) provided by an individual who has been excluded by HHS-OIG.</a:t>
            </a:r>
          </a:p>
          <a:p>
            <a:r>
              <a:rPr lang="en-US" dirty="0" smtClean="0"/>
              <a:t>To check on current and prospective employees and contractors, follow the link at </a:t>
            </a:r>
            <a:r>
              <a:rPr lang="en-US" u="sng" dirty="0" smtClean="0"/>
              <a:t>http://oig.hhs.gov/exclusions/index.asp</a:t>
            </a:r>
            <a:endParaRPr lang="en-US" dirty="0" smtClean="0"/>
          </a:p>
          <a:p>
            <a:endParaRPr lang="en-US" dirty="0"/>
          </a:p>
        </p:txBody>
      </p:sp>
      <p:sp>
        <p:nvSpPr>
          <p:cNvPr id="5" name="Footer Placeholder 4"/>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Unlicensed Employees and Contractors</a:t>
            </a:r>
            <a:endParaRPr lang="en-US" dirty="0"/>
          </a:p>
        </p:txBody>
      </p:sp>
      <p:sp>
        <p:nvSpPr>
          <p:cNvPr id="3" name="Content Placeholder 2"/>
          <p:cNvSpPr>
            <a:spLocks noGrp="1"/>
          </p:cNvSpPr>
          <p:nvPr>
            <p:ph idx="1"/>
          </p:nvPr>
        </p:nvSpPr>
        <p:spPr/>
        <p:txBody>
          <a:bodyPr>
            <a:normAutofit lnSpcReduction="10000"/>
          </a:bodyPr>
          <a:lstStyle/>
          <a:p>
            <a:r>
              <a:rPr lang="en-US" dirty="0" smtClean="0"/>
              <a:t>Medicaid providers must not bill Medicaid (or Medicare) for professional services provided by an individual who is unlicensed or whose license is suspended.</a:t>
            </a:r>
          </a:p>
          <a:p>
            <a:r>
              <a:rPr lang="en-US" dirty="0" smtClean="0"/>
              <a:t>To check on current and prospective employees and contractors, follow the link at </a:t>
            </a:r>
            <a:r>
              <a:rPr lang="en-US" u="sng" dirty="0" smtClean="0"/>
              <a:t>https://mylicense.in.gov/everification/Search.aspx</a:t>
            </a:r>
            <a:endParaRPr lang="en-US" dirty="0" smtClean="0"/>
          </a:p>
          <a:p>
            <a:endParaRPr lang="en-US" dirty="0"/>
          </a:p>
        </p:txBody>
      </p:sp>
      <p:sp>
        <p:nvSpPr>
          <p:cNvPr id="5" name="Footer Placeholder 4"/>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General</a:t>
            </a:r>
            <a:endParaRPr lang="en-US" dirty="0"/>
          </a:p>
        </p:txBody>
      </p:sp>
      <p:sp>
        <p:nvSpPr>
          <p:cNvPr id="3" name="Content Placeholder 2"/>
          <p:cNvSpPr>
            <a:spLocks noGrp="1"/>
          </p:cNvSpPr>
          <p:nvPr>
            <p:ph idx="1"/>
          </p:nvPr>
        </p:nvSpPr>
        <p:spPr/>
        <p:txBody>
          <a:bodyPr/>
          <a:lstStyle/>
          <a:p>
            <a:r>
              <a:rPr lang="en-US" dirty="0" smtClean="0"/>
              <a:t>Areas that the MFCU feels may have received too little emphasis in recent years, and that may receive increased MFCU review in the near future.</a:t>
            </a:r>
          </a:p>
          <a:p>
            <a:endParaRPr lang="en-US" dirty="0"/>
          </a:p>
        </p:txBody>
      </p:sp>
      <p:sp>
        <p:nvSpPr>
          <p:cNvPr id="5" name="Footer Placeholder 4"/>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Drug Diversion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MFCU patient-neglect investigators continue to aggressively review allegations involving the diversion of drugs from patients who are vulnerable and who require the strongest pain medications.</a:t>
            </a:r>
          </a:p>
          <a:p>
            <a:r>
              <a:rPr lang="en-US" dirty="0" smtClean="0"/>
              <a:t>Continuous improvement in the control of stored drugs, inadvertently, continues to increase the temptation to divert drugs after they are dispensed to patients, especially non-communicative patients.</a:t>
            </a:r>
            <a:endParaRPr lang="en-US" dirty="0"/>
          </a:p>
        </p:txBody>
      </p:sp>
      <p:sp>
        <p:nvSpPr>
          <p:cNvPr id="5" name="Footer Placeholder 4"/>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Indiana Medicaid Fraud Control Unit</a:t>
            </a:r>
            <a:endParaRPr lang="en-US" dirty="0"/>
          </a:p>
        </p:txBody>
      </p:sp>
      <p:sp>
        <p:nvSpPr>
          <p:cNvPr id="3" name="Content Placeholder 2"/>
          <p:cNvSpPr>
            <a:spLocks noGrp="1"/>
          </p:cNvSpPr>
          <p:nvPr>
            <p:ph idx="1"/>
          </p:nvPr>
        </p:nvSpPr>
        <p:spPr/>
        <p:txBody>
          <a:bodyPr/>
          <a:lstStyle/>
          <a:p>
            <a:r>
              <a:rPr lang="en-US" dirty="0" smtClean="0"/>
              <a:t>www.in.gov/attorneygeneral</a:t>
            </a:r>
          </a:p>
          <a:p>
            <a:r>
              <a:rPr lang="en-US" dirty="0" smtClean="0"/>
              <a:t>Find the MFCU under the “Criminal Justice” link.</a:t>
            </a:r>
          </a:p>
          <a:p>
            <a:r>
              <a:rPr lang="en-US" dirty="0" smtClean="0"/>
              <a:t>317-915-5300</a:t>
            </a:r>
          </a:p>
          <a:p>
            <a:r>
              <a:rPr lang="en-US" dirty="0" smtClean="0"/>
              <a:t>Alllen.Pope@atg.in.gov</a:t>
            </a:r>
            <a:endParaRPr lang="en-US" dirty="0"/>
          </a:p>
        </p:txBody>
      </p:sp>
      <p:sp>
        <p:nvSpPr>
          <p:cNvPr id="5" name="Footer Placeholder 4"/>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Self-Disclosure</a:t>
            </a:r>
            <a:endParaRPr lang="en-US" dirty="0"/>
          </a:p>
        </p:txBody>
      </p:sp>
      <p:sp>
        <p:nvSpPr>
          <p:cNvPr id="3" name="Content Placeholder 2"/>
          <p:cNvSpPr>
            <a:spLocks noGrp="1"/>
          </p:cNvSpPr>
          <p:nvPr>
            <p:ph idx="1"/>
          </p:nvPr>
        </p:nvSpPr>
        <p:spPr/>
        <p:txBody>
          <a:bodyPr/>
          <a:lstStyle/>
          <a:p>
            <a:r>
              <a:rPr lang="en-US" dirty="0" smtClean="0"/>
              <a:t>The federal false claims act provides a reduced penalty for providers who self-disclose. The minimum court assessment is reduced from three times to two times the amount of damages the government sustained because of the false claim.</a:t>
            </a:r>
          </a:p>
          <a:p>
            <a:r>
              <a:rPr lang="en-US" dirty="0" smtClean="0"/>
              <a:t>See 31 USC 3729(a)(2)</a:t>
            </a:r>
          </a:p>
          <a:p>
            <a:endParaRPr lang="en-US" dirty="0"/>
          </a:p>
        </p:txBody>
      </p:sp>
      <p:sp>
        <p:nvSpPr>
          <p:cNvPr id="5" name="Footer Placeholder 4"/>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Self-Disclosure</a:t>
            </a:r>
            <a:endParaRPr lang="en-US" dirty="0"/>
          </a:p>
        </p:txBody>
      </p:sp>
      <p:sp>
        <p:nvSpPr>
          <p:cNvPr id="3" name="Content Placeholder 2"/>
          <p:cNvSpPr>
            <a:spLocks noGrp="1"/>
          </p:cNvSpPr>
          <p:nvPr>
            <p:ph idx="1"/>
          </p:nvPr>
        </p:nvSpPr>
        <p:spPr/>
        <p:txBody>
          <a:bodyPr/>
          <a:lstStyle/>
          <a:p>
            <a:r>
              <a:rPr lang="en-US" dirty="0" smtClean="0"/>
              <a:t>HHS-OIG has adopted formal requirements for providers wishing to take advantage of the option to self-disclose. The requirements appear in a notice published in the Federal Register.</a:t>
            </a:r>
          </a:p>
          <a:p>
            <a:r>
              <a:rPr lang="en-US" dirty="0" smtClean="0"/>
              <a:t>63 FR 58399</a:t>
            </a:r>
          </a:p>
          <a:p>
            <a:endParaRPr lang="en-US" dirty="0"/>
          </a:p>
        </p:txBody>
      </p:sp>
      <p:sp>
        <p:nvSpPr>
          <p:cNvPr id="5" name="Footer Placeholder 4"/>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Self-Disclosure</a:t>
            </a:r>
            <a:endParaRPr lang="en-US" dirty="0"/>
          </a:p>
        </p:txBody>
      </p:sp>
      <p:sp>
        <p:nvSpPr>
          <p:cNvPr id="3" name="Content Placeholder 2"/>
          <p:cNvSpPr>
            <a:spLocks noGrp="1"/>
          </p:cNvSpPr>
          <p:nvPr>
            <p:ph idx="1"/>
          </p:nvPr>
        </p:nvSpPr>
        <p:spPr/>
        <p:txBody>
          <a:bodyPr/>
          <a:lstStyle/>
          <a:p>
            <a:r>
              <a:rPr lang="en-US" dirty="0" smtClean="0"/>
              <a:t>The Indiana Medicaid Fraud Control Unit does not have formal requirements for self-disclosure, but we do look with favor on providers that self-disclose.</a:t>
            </a:r>
            <a:endParaRPr lang="en-US" dirty="0"/>
          </a:p>
        </p:txBody>
      </p:sp>
      <p:sp>
        <p:nvSpPr>
          <p:cNvPr id="5" name="Footer Placeholder 4"/>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RACs</a:t>
            </a:r>
            <a:endParaRPr lang="en-US" dirty="0"/>
          </a:p>
        </p:txBody>
      </p:sp>
      <p:sp>
        <p:nvSpPr>
          <p:cNvPr id="3" name="Content Placeholder 2"/>
          <p:cNvSpPr>
            <a:spLocks noGrp="1"/>
          </p:cNvSpPr>
          <p:nvPr>
            <p:ph idx="1"/>
          </p:nvPr>
        </p:nvSpPr>
        <p:spPr/>
        <p:txBody>
          <a:bodyPr>
            <a:normAutofit/>
          </a:bodyPr>
          <a:lstStyle/>
          <a:p>
            <a:r>
              <a:rPr lang="en-US" dirty="0" smtClean="0"/>
              <a:t>Section 6411 of the new federal Affordable Care Act (ACA) requires States and territories to establish Medicaid Recovery Audit Contractor (RAC) programs. Medicaid RACs are tasked with identifying and recovering Medicaid overpayments and identifying underpayments. </a:t>
            </a:r>
            <a:endParaRPr lang="en-US" dirty="0"/>
          </a:p>
        </p:txBody>
      </p:sp>
      <p:sp>
        <p:nvSpPr>
          <p:cNvPr id="5" name="Footer Placeholder 4"/>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RACs</a:t>
            </a:r>
            <a:endParaRPr lang="en-US" dirty="0"/>
          </a:p>
        </p:txBody>
      </p:sp>
      <p:sp>
        <p:nvSpPr>
          <p:cNvPr id="3" name="Content Placeholder 2"/>
          <p:cNvSpPr>
            <a:spLocks noGrp="1"/>
          </p:cNvSpPr>
          <p:nvPr>
            <p:ph idx="1"/>
          </p:nvPr>
        </p:nvSpPr>
        <p:spPr/>
        <p:txBody>
          <a:bodyPr/>
          <a:lstStyle/>
          <a:p>
            <a:endParaRPr lang="en-US" dirty="0" smtClean="0"/>
          </a:p>
          <a:p>
            <a:r>
              <a:rPr lang="en-US" dirty="0" smtClean="0"/>
              <a:t>RACs receive a percentage of their recoveries as compensation.</a:t>
            </a:r>
          </a:p>
          <a:p>
            <a:r>
              <a:rPr lang="en-US" dirty="0" smtClean="0"/>
              <a:t>There is an obvious incentive to closely review high-dollar revenue sources.</a:t>
            </a:r>
          </a:p>
          <a:p>
            <a:endParaRPr lang="en-US" dirty="0"/>
          </a:p>
        </p:txBody>
      </p:sp>
      <p:sp>
        <p:nvSpPr>
          <p:cNvPr id="5" name="Footer Placeholder 4"/>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New Medicaid Agency Regulations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42 C.F.R. § 455.23 Suspension of payments in cases of fraud.</a:t>
            </a:r>
          </a:p>
          <a:p>
            <a:endParaRPr lang="en-US" dirty="0" smtClean="0"/>
          </a:p>
          <a:p>
            <a:r>
              <a:rPr lang="en-US" dirty="0" smtClean="0"/>
              <a:t>(a) Basis for suspension.</a:t>
            </a:r>
          </a:p>
          <a:p>
            <a:endParaRPr lang="en-US" dirty="0" smtClean="0"/>
          </a:p>
          <a:p>
            <a:r>
              <a:rPr lang="en-US" dirty="0" smtClean="0"/>
              <a:t>(1) The State Medicaid agency must suspend all Medicaid payments to a provider after the agency determines there is a credible allegation of fraud for which an investigation is pending . . ..</a:t>
            </a:r>
          </a:p>
          <a:p>
            <a:endParaRPr lang="en-US" dirty="0" smtClean="0"/>
          </a:p>
          <a:p>
            <a:r>
              <a:rPr lang="en-US" dirty="0" smtClean="0"/>
              <a:t>(2) The State Medicaid agency may suspend payments without first notifying the provider of its intention to suspend such payments.</a:t>
            </a:r>
            <a:endParaRPr lang="en-US" dirty="0"/>
          </a:p>
        </p:txBody>
      </p:sp>
      <p:sp>
        <p:nvSpPr>
          <p:cNvPr id="5" name="Footer Placeholder 4"/>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New Medicaid Agency Regulations</a:t>
            </a:r>
            <a:endParaRPr lang="en-US" dirty="0"/>
          </a:p>
        </p:txBody>
      </p:sp>
      <p:sp>
        <p:nvSpPr>
          <p:cNvPr id="3" name="Content Placeholder 2"/>
          <p:cNvSpPr>
            <a:spLocks noGrp="1"/>
          </p:cNvSpPr>
          <p:nvPr>
            <p:ph idx="1"/>
          </p:nvPr>
        </p:nvSpPr>
        <p:spPr>
          <a:xfrm>
            <a:off x="457200" y="1646237"/>
            <a:ext cx="8229600" cy="3763963"/>
          </a:xfrm>
        </p:spPr>
        <p:txBody>
          <a:bodyPr>
            <a:normAutofit fontScale="85000" lnSpcReduction="20000"/>
          </a:bodyPr>
          <a:lstStyle/>
          <a:p>
            <a:r>
              <a:rPr lang="en-US" dirty="0" smtClean="0"/>
              <a:t>42 C.F.R. § 455.23 Suspension of payments in cases of fraud.</a:t>
            </a:r>
          </a:p>
          <a:p>
            <a:endParaRPr lang="en-US" dirty="0" smtClean="0"/>
          </a:p>
          <a:p>
            <a:r>
              <a:rPr lang="en-US" dirty="0" smtClean="0"/>
              <a:t>(d) Referrals to the Medicaid fraud control unit.</a:t>
            </a:r>
          </a:p>
          <a:p>
            <a:endParaRPr lang="en-US" dirty="0" smtClean="0"/>
          </a:p>
          <a:p>
            <a:r>
              <a:rPr lang="en-US" dirty="0" smtClean="0"/>
              <a:t>(1) Whenever a State Medicaid agency investigation leads to the initiation of a payment suspension in whole or part, the State Medicaid Agency must make a fraud referral to [the] Medicaid fraud control unit</a:t>
            </a:r>
            <a:endParaRPr lang="en-US" dirty="0"/>
          </a:p>
        </p:txBody>
      </p:sp>
      <p:sp>
        <p:nvSpPr>
          <p:cNvPr id="5" name="Footer Placeholder 4"/>
          <p:cNvSpPr>
            <a:spLocks noGrp="1"/>
          </p:cNvSpPr>
          <p:nvPr>
            <p:ph type="ftr" sz="quarter" idx="11"/>
          </p:nvPr>
        </p:nvSpPr>
        <p:spPr/>
        <p:txBody>
          <a:bodyPr/>
          <a:lstStyle/>
          <a:p>
            <a:r>
              <a:rPr lang="en-US" smtClean="0"/>
              <a:t>http://www.in.gov/attorneygeneral/2453.htm</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emplate>
  <TotalTime>0</TotalTime>
  <Words>1284</Words>
  <Application>Microsoft Office PowerPoint</Application>
  <PresentationFormat>On-screen Show (4:3)</PresentationFormat>
  <Paragraphs>154</Paragraphs>
  <Slides>25</Slides>
  <Notes>25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Foundry</vt:lpstr>
      <vt:lpstr>State of Indiana Office of the Attorney General Greg Zoeller</vt:lpstr>
      <vt:lpstr>MFCU Sources of Investigations</vt:lpstr>
      <vt:lpstr>Self-Disclosure</vt:lpstr>
      <vt:lpstr>Self-Disclosure</vt:lpstr>
      <vt:lpstr>Self-Disclosure</vt:lpstr>
      <vt:lpstr>RACs</vt:lpstr>
      <vt:lpstr>RACs</vt:lpstr>
      <vt:lpstr>New Medicaid Agency Regulations</vt:lpstr>
      <vt:lpstr>New Medicaid Agency Regulations</vt:lpstr>
      <vt:lpstr>New Medicaid Agency Regulations</vt:lpstr>
      <vt:lpstr>New Medicaid Agency Regulations</vt:lpstr>
      <vt:lpstr>New Medicaid Agency Regulations</vt:lpstr>
      <vt:lpstr>New Medicaid Agency Regulations</vt:lpstr>
      <vt:lpstr>Whistleblowers</vt:lpstr>
      <vt:lpstr>MFCU Collections</vt:lpstr>
      <vt:lpstr>Recipients of Kickbacks</vt:lpstr>
      <vt:lpstr>Recipients of Kickbacks</vt:lpstr>
      <vt:lpstr>Recipients of Kickbacks</vt:lpstr>
      <vt:lpstr>A Shortage of Fraud-Fighting Resources</vt:lpstr>
      <vt:lpstr>Recent Indiana MFCU Changes</vt:lpstr>
      <vt:lpstr>Excluded Employees and Contractors</vt:lpstr>
      <vt:lpstr>Unlicensed Employees and Contractors</vt:lpstr>
      <vt:lpstr>In General</vt:lpstr>
      <vt:lpstr>Drug Diversion</vt:lpstr>
      <vt:lpstr>Indiana Medicaid Fraud Control Unit</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
  <cp:lastModifiedBy/>
  <cp:revision>30</cp:revision>
  <dcterms:created xsi:type="dcterms:W3CDTF">2011-10-03T01:02:46Z</dcterms:created>
  <dcterms:modified xsi:type="dcterms:W3CDTF">2011-10-05T14:30:22Z</dcterms:modified>
</cp:coreProperties>
</file>