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7" r:id="rId3"/>
    <p:sldId id="258" r:id="rId4"/>
    <p:sldId id="256" r:id="rId5"/>
    <p:sldId id="294" r:id="rId6"/>
    <p:sldId id="307" r:id="rId7"/>
    <p:sldId id="296" r:id="rId8"/>
    <p:sldId id="343" r:id="rId9"/>
    <p:sldId id="344" r:id="rId10"/>
    <p:sldId id="299" r:id="rId11"/>
    <p:sldId id="300" r:id="rId12"/>
    <p:sldId id="334" r:id="rId13"/>
    <p:sldId id="323" r:id="rId14"/>
    <p:sldId id="301" r:id="rId15"/>
    <p:sldId id="330" r:id="rId16"/>
    <p:sldId id="338" r:id="rId17"/>
    <p:sldId id="329" r:id="rId18"/>
    <p:sldId id="303" r:id="rId19"/>
    <p:sldId id="341" r:id="rId20"/>
    <p:sldId id="340" r:id="rId21"/>
    <p:sldId id="304" r:id="rId22"/>
    <p:sldId id="331" r:id="rId23"/>
    <p:sldId id="302" r:id="rId24"/>
    <p:sldId id="339" r:id="rId25"/>
    <p:sldId id="30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501F7EB-7090-D572-D450-202C66E3635E}" name="Allen, Jessica" initials="JA" userId="S::JeAllen@atc.IN.gov::69a9290d-1097-43c4-bd8a-87846011e5f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93871C-B2AA-4ECD-97D8-4E6045164DA6}" v="1" dt="2026-06-09T21:34:02.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443" autoAdjust="0"/>
    <p:restoredTop sz="94658" autoAdjust="0"/>
  </p:normalViewPr>
  <p:slideViewPr>
    <p:cSldViewPr snapToGrid="0">
      <p:cViewPr varScale="1">
        <p:scale>
          <a:sx n="78" d="100"/>
          <a:sy n="78" d="100"/>
        </p:scale>
        <p:origin x="355" y="62"/>
      </p:cViewPr>
      <p:guideLst/>
    </p:cSldViewPr>
  </p:slideViewPr>
  <p:outlineViewPr>
    <p:cViewPr>
      <p:scale>
        <a:sx n="33" d="100"/>
        <a:sy n="33" d="100"/>
      </p:scale>
      <p:origin x="0" y="-35454"/>
    </p:cViewPr>
  </p:outlineViewPr>
  <p:notesTextViewPr>
    <p:cViewPr>
      <p:scale>
        <a:sx n="1" d="1"/>
        <a:sy n="1" d="1"/>
      </p:scale>
      <p:origin x="0" y="0"/>
    </p:cViewPr>
  </p:notesTextViewPr>
  <p:notesViewPr>
    <p:cSldViewPr snapToGrid="0">
      <p:cViewPr varScale="1">
        <p:scale>
          <a:sx n="142" d="100"/>
          <a:sy n="142" d="100"/>
        </p:scale>
        <p:origin x="132" y="93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8/10/relationships/authors" Targe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rak, Chris" userId="7a16876e-84b6-4e2a-8578-4e7e5ca0af92" providerId="ADAL" clId="{9EA764C3-67F3-4EDF-90D7-B382F0F04E08}"/>
    <pc:docChg chg="undo custSel addSld delSld modSld sldOrd">
      <pc:chgData name="Serak, Chris" userId="7a16876e-84b6-4e2a-8578-4e7e5ca0af92" providerId="ADAL" clId="{9EA764C3-67F3-4EDF-90D7-B382F0F04E08}" dt="2026-06-09T21:46:34.109" v="4598" actId="20577"/>
      <pc:docMkLst>
        <pc:docMk/>
      </pc:docMkLst>
      <pc:sldChg chg="modSp mod">
        <pc:chgData name="Serak, Chris" userId="7a16876e-84b6-4e2a-8578-4e7e5ca0af92" providerId="ADAL" clId="{9EA764C3-67F3-4EDF-90D7-B382F0F04E08}" dt="2026-06-09T19:49:25.386" v="9" actId="20577"/>
        <pc:sldMkLst>
          <pc:docMk/>
          <pc:sldMk cId="4281651085" sldId="256"/>
        </pc:sldMkLst>
        <pc:spChg chg="mod">
          <ac:chgData name="Serak, Chris" userId="7a16876e-84b6-4e2a-8578-4e7e5ca0af92" providerId="ADAL" clId="{9EA764C3-67F3-4EDF-90D7-B382F0F04E08}" dt="2026-06-09T19:49:25.386" v="9" actId="20577"/>
          <ac:spMkLst>
            <pc:docMk/>
            <pc:sldMk cId="4281651085" sldId="256"/>
            <ac:spMk id="2" creationId="{166BF66D-FF92-B29C-7BD4-EAC61A808F0C}"/>
          </ac:spMkLst>
        </pc:spChg>
      </pc:sldChg>
      <pc:sldChg chg="modSp mod">
        <pc:chgData name="Serak, Chris" userId="7a16876e-84b6-4e2a-8578-4e7e5ca0af92" providerId="ADAL" clId="{9EA764C3-67F3-4EDF-90D7-B382F0F04E08}" dt="2026-06-09T19:49:12.234" v="8" actId="20577"/>
        <pc:sldMkLst>
          <pc:docMk/>
          <pc:sldMk cId="855610340" sldId="257"/>
        </pc:sldMkLst>
        <pc:spChg chg="mod">
          <ac:chgData name="Serak, Chris" userId="7a16876e-84b6-4e2a-8578-4e7e5ca0af92" providerId="ADAL" clId="{9EA764C3-67F3-4EDF-90D7-B382F0F04E08}" dt="2026-06-09T19:48:56.405" v="0" actId="20577"/>
          <ac:spMkLst>
            <pc:docMk/>
            <pc:sldMk cId="855610340" sldId="257"/>
            <ac:spMk id="2" creationId="{72E56A1E-2FA8-F7CF-07C0-EA9A160895E8}"/>
          </ac:spMkLst>
        </pc:spChg>
        <pc:spChg chg="mod">
          <ac:chgData name="Serak, Chris" userId="7a16876e-84b6-4e2a-8578-4e7e5ca0af92" providerId="ADAL" clId="{9EA764C3-67F3-4EDF-90D7-B382F0F04E08}" dt="2026-06-09T19:49:12.234" v="8" actId="20577"/>
          <ac:spMkLst>
            <pc:docMk/>
            <pc:sldMk cId="855610340" sldId="257"/>
            <ac:spMk id="3" creationId="{1C2E7CB8-B498-C05D-8978-E9B5F3BA377B}"/>
          </ac:spMkLst>
        </pc:spChg>
        <pc:spChg chg="mod">
          <ac:chgData name="Serak, Chris" userId="7a16876e-84b6-4e2a-8578-4e7e5ca0af92" providerId="ADAL" clId="{9EA764C3-67F3-4EDF-90D7-B382F0F04E08}" dt="2026-06-09T19:49:03.078" v="6" actId="20577"/>
          <ac:spMkLst>
            <pc:docMk/>
            <pc:sldMk cId="855610340" sldId="257"/>
            <ac:spMk id="5" creationId="{463E2621-ABA6-D750-1835-844DC9639515}"/>
          </ac:spMkLst>
        </pc:spChg>
      </pc:sldChg>
      <pc:sldChg chg="modSp mod">
        <pc:chgData name="Serak, Chris" userId="7a16876e-84b6-4e2a-8578-4e7e5ca0af92" providerId="ADAL" clId="{9EA764C3-67F3-4EDF-90D7-B382F0F04E08}" dt="2026-06-09T20:04:44.550" v="117" actId="207"/>
        <pc:sldMkLst>
          <pc:docMk/>
          <pc:sldMk cId="197079782" sldId="296"/>
        </pc:sldMkLst>
        <pc:spChg chg="mod">
          <ac:chgData name="Serak, Chris" userId="7a16876e-84b6-4e2a-8578-4e7e5ca0af92" providerId="ADAL" clId="{9EA764C3-67F3-4EDF-90D7-B382F0F04E08}" dt="2026-06-09T20:04:44.550" v="117" actId="207"/>
          <ac:spMkLst>
            <pc:docMk/>
            <pc:sldMk cId="197079782" sldId="296"/>
            <ac:spMk id="6" creationId="{CC494877-A1A7-E1F6-D3F9-4B0ED35105DE}"/>
          </ac:spMkLst>
        </pc:spChg>
      </pc:sldChg>
      <pc:sldChg chg="modSp mod ord">
        <pc:chgData name="Serak, Chris" userId="7a16876e-84b6-4e2a-8578-4e7e5ca0af92" providerId="ADAL" clId="{9EA764C3-67F3-4EDF-90D7-B382F0F04E08}" dt="2026-06-09T21:33:52.491" v="3136" actId="21"/>
        <pc:sldMkLst>
          <pc:docMk/>
          <pc:sldMk cId="93784481" sldId="299"/>
        </pc:sldMkLst>
        <pc:spChg chg="mod">
          <ac:chgData name="Serak, Chris" userId="7a16876e-84b6-4e2a-8578-4e7e5ca0af92" providerId="ADAL" clId="{9EA764C3-67F3-4EDF-90D7-B382F0F04E08}" dt="2026-06-09T21:22:03.909" v="1369" actId="20577"/>
          <ac:spMkLst>
            <pc:docMk/>
            <pc:sldMk cId="93784481" sldId="299"/>
            <ac:spMk id="4" creationId="{4F8DB570-9967-78C6-458D-55178C3A05B1}"/>
          </ac:spMkLst>
        </pc:spChg>
        <pc:spChg chg="mod">
          <ac:chgData name="Serak, Chris" userId="7a16876e-84b6-4e2a-8578-4e7e5ca0af92" providerId="ADAL" clId="{9EA764C3-67F3-4EDF-90D7-B382F0F04E08}" dt="2026-06-09T21:33:52.491" v="3136" actId="21"/>
          <ac:spMkLst>
            <pc:docMk/>
            <pc:sldMk cId="93784481" sldId="299"/>
            <ac:spMk id="6" creationId="{EB6D5014-F3E3-3094-EBF0-0328B7DDDD6B}"/>
          </ac:spMkLst>
        </pc:spChg>
      </pc:sldChg>
      <pc:sldChg chg="modSp mod">
        <pc:chgData name="Serak, Chris" userId="7a16876e-84b6-4e2a-8578-4e7e5ca0af92" providerId="ADAL" clId="{9EA764C3-67F3-4EDF-90D7-B382F0F04E08}" dt="2026-06-09T21:45:08.234" v="4557" actId="27636"/>
        <pc:sldMkLst>
          <pc:docMk/>
          <pc:sldMk cId="1553035769" sldId="300"/>
        </pc:sldMkLst>
        <pc:spChg chg="mod">
          <ac:chgData name="Serak, Chris" userId="7a16876e-84b6-4e2a-8578-4e7e5ca0af92" providerId="ADAL" clId="{9EA764C3-67F3-4EDF-90D7-B382F0F04E08}" dt="2026-06-09T21:45:03.981" v="4555" actId="14100"/>
          <ac:spMkLst>
            <pc:docMk/>
            <pc:sldMk cId="1553035769" sldId="300"/>
            <ac:spMk id="4" creationId="{920743B7-FD91-97B7-C4C4-B0664B8C3CD6}"/>
          </ac:spMkLst>
        </pc:spChg>
        <pc:spChg chg="mod">
          <ac:chgData name="Serak, Chris" userId="7a16876e-84b6-4e2a-8578-4e7e5ca0af92" providerId="ADAL" clId="{9EA764C3-67F3-4EDF-90D7-B382F0F04E08}" dt="2026-06-09T21:45:08.234" v="4557" actId="27636"/>
          <ac:spMkLst>
            <pc:docMk/>
            <pc:sldMk cId="1553035769" sldId="300"/>
            <ac:spMk id="6" creationId="{67B79469-E316-267A-CE0B-6E8E1EEE33F9}"/>
          </ac:spMkLst>
        </pc:spChg>
      </pc:sldChg>
      <pc:sldChg chg="modSp mod">
        <pc:chgData name="Serak, Chris" userId="7a16876e-84b6-4e2a-8578-4e7e5ca0af92" providerId="ADAL" clId="{9EA764C3-67F3-4EDF-90D7-B382F0F04E08}" dt="2026-06-09T19:50:34.558" v="56" actId="20577"/>
        <pc:sldMkLst>
          <pc:docMk/>
          <pc:sldMk cId="158741428" sldId="307"/>
        </pc:sldMkLst>
        <pc:spChg chg="mod">
          <ac:chgData name="Serak, Chris" userId="7a16876e-84b6-4e2a-8578-4e7e5ca0af92" providerId="ADAL" clId="{9EA764C3-67F3-4EDF-90D7-B382F0F04E08}" dt="2026-06-09T19:50:34.558" v="56" actId="20577"/>
          <ac:spMkLst>
            <pc:docMk/>
            <pc:sldMk cId="158741428" sldId="307"/>
            <ac:spMk id="2" creationId="{FA309FFD-ADA9-0FFA-432D-BC7195AE78D3}"/>
          </ac:spMkLst>
        </pc:spChg>
      </pc:sldChg>
      <pc:sldChg chg="del">
        <pc:chgData name="Serak, Chris" userId="7a16876e-84b6-4e2a-8578-4e7e5ca0af92" providerId="ADAL" clId="{9EA764C3-67F3-4EDF-90D7-B382F0F04E08}" dt="2026-06-09T20:01:22.106" v="65" actId="2696"/>
        <pc:sldMkLst>
          <pc:docMk/>
          <pc:sldMk cId="4038079974" sldId="308"/>
        </pc:sldMkLst>
      </pc:sldChg>
      <pc:sldChg chg="del">
        <pc:chgData name="Serak, Chris" userId="7a16876e-84b6-4e2a-8578-4e7e5ca0af92" providerId="ADAL" clId="{9EA764C3-67F3-4EDF-90D7-B382F0F04E08}" dt="2026-06-09T19:50:38.624" v="57" actId="2696"/>
        <pc:sldMkLst>
          <pc:docMk/>
          <pc:sldMk cId="1256352033" sldId="309"/>
        </pc:sldMkLst>
      </pc:sldChg>
      <pc:sldChg chg="del">
        <pc:chgData name="Serak, Chris" userId="7a16876e-84b6-4e2a-8578-4e7e5ca0af92" providerId="ADAL" clId="{9EA764C3-67F3-4EDF-90D7-B382F0F04E08}" dt="2026-06-09T21:45:29.992" v="4558" actId="2696"/>
        <pc:sldMkLst>
          <pc:docMk/>
          <pc:sldMk cId="2896718655" sldId="310"/>
        </pc:sldMkLst>
      </pc:sldChg>
      <pc:sldChg chg="del">
        <pc:chgData name="Serak, Chris" userId="7a16876e-84b6-4e2a-8578-4e7e5ca0af92" providerId="ADAL" clId="{9EA764C3-67F3-4EDF-90D7-B382F0F04E08}" dt="2026-06-09T21:45:29.992" v="4558" actId="2696"/>
        <pc:sldMkLst>
          <pc:docMk/>
          <pc:sldMk cId="254493561" sldId="311"/>
        </pc:sldMkLst>
      </pc:sldChg>
      <pc:sldChg chg="del">
        <pc:chgData name="Serak, Chris" userId="7a16876e-84b6-4e2a-8578-4e7e5ca0af92" providerId="ADAL" clId="{9EA764C3-67F3-4EDF-90D7-B382F0F04E08}" dt="2026-06-09T21:45:29.992" v="4558" actId="2696"/>
        <pc:sldMkLst>
          <pc:docMk/>
          <pc:sldMk cId="4228616639" sldId="312"/>
        </pc:sldMkLst>
      </pc:sldChg>
      <pc:sldChg chg="del">
        <pc:chgData name="Serak, Chris" userId="7a16876e-84b6-4e2a-8578-4e7e5ca0af92" providerId="ADAL" clId="{9EA764C3-67F3-4EDF-90D7-B382F0F04E08}" dt="2026-06-09T21:45:29.992" v="4558" actId="2696"/>
        <pc:sldMkLst>
          <pc:docMk/>
          <pc:sldMk cId="1466827091" sldId="313"/>
        </pc:sldMkLst>
      </pc:sldChg>
      <pc:sldChg chg="del">
        <pc:chgData name="Serak, Chris" userId="7a16876e-84b6-4e2a-8578-4e7e5ca0af92" providerId="ADAL" clId="{9EA764C3-67F3-4EDF-90D7-B382F0F04E08}" dt="2026-06-09T21:45:52.587" v="4559" actId="2696"/>
        <pc:sldMkLst>
          <pc:docMk/>
          <pc:sldMk cId="2969225702" sldId="314"/>
        </pc:sldMkLst>
      </pc:sldChg>
      <pc:sldChg chg="del">
        <pc:chgData name="Serak, Chris" userId="7a16876e-84b6-4e2a-8578-4e7e5ca0af92" providerId="ADAL" clId="{9EA764C3-67F3-4EDF-90D7-B382F0F04E08}" dt="2026-06-09T21:45:52.587" v="4559" actId="2696"/>
        <pc:sldMkLst>
          <pc:docMk/>
          <pc:sldMk cId="4097045394" sldId="315"/>
        </pc:sldMkLst>
      </pc:sldChg>
      <pc:sldChg chg="del">
        <pc:chgData name="Serak, Chris" userId="7a16876e-84b6-4e2a-8578-4e7e5ca0af92" providerId="ADAL" clId="{9EA764C3-67F3-4EDF-90D7-B382F0F04E08}" dt="2026-06-09T21:45:52.587" v="4559" actId="2696"/>
        <pc:sldMkLst>
          <pc:docMk/>
          <pc:sldMk cId="417566404" sldId="316"/>
        </pc:sldMkLst>
      </pc:sldChg>
      <pc:sldChg chg="del">
        <pc:chgData name="Serak, Chris" userId="7a16876e-84b6-4e2a-8578-4e7e5ca0af92" providerId="ADAL" clId="{9EA764C3-67F3-4EDF-90D7-B382F0F04E08}" dt="2026-06-09T21:45:52.587" v="4559" actId="2696"/>
        <pc:sldMkLst>
          <pc:docMk/>
          <pc:sldMk cId="2800665758" sldId="317"/>
        </pc:sldMkLst>
      </pc:sldChg>
      <pc:sldChg chg="del">
        <pc:chgData name="Serak, Chris" userId="7a16876e-84b6-4e2a-8578-4e7e5ca0af92" providerId="ADAL" clId="{9EA764C3-67F3-4EDF-90D7-B382F0F04E08}" dt="2026-06-09T21:45:52.587" v="4559" actId="2696"/>
        <pc:sldMkLst>
          <pc:docMk/>
          <pc:sldMk cId="4135979205" sldId="318"/>
        </pc:sldMkLst>
      </pc:sldChg>
      <pc:sldChg chg="del">
        <pc:chgData name="Serak, Chris" userId="7a16876e-84b6-4e2a-8578-4e7e5ca0af92" providerId="ADAL" clId="{9EA764C3-67F3-4EDF-90D7-B382F0F04E08}" dt="2026-06-09T21:45:52.587" v="4559" actId="2696"/>
        <pc:sldMkLst>
          <pc:docMk/>
          <pc:sldMk cId="1480734345" sldId="319"/>
        </pc:sldMkLst>
      </pc:sldChg>
      <pc:sldChg chg="del">
        <pc:chgData name="Serak, Chris" userId="7a16876e-84b6-4e2a-8578-4e7e5ca0af92" providerId="ADAL" clId="{9EA764C3-67F3-4EDF-90D7-B382F0F04E08}" dt="2026-06-09T21:45:52.587" v="4559" actId="2696"/>
        <pc:sldMkLst>
          <pc:docMk/>
          <pc:sldMk cId="643402393" sldId="320"/>
        </pc:sldMkLst>
      </pc:sldChg>
      <pc:sldChg chg="del">
        <pc:chgData name="Serak, Chris" userId="7a16876e-84b6-4e2a-8578-4e7e5ca0af92" providerId="ADAL" clId="{9EA764C3-67F3-4EDF-90D7-B382F0F04E08}" dt="2026-06-09T21:45:52.587" v="4559" actId="2696"/>
        <pc:sldMkLst>
          <pc:docMk/>
          <pc:sldMk cId="2751704923" sldId="321"/>
        </pc:sldMkLst>
      </pc:sldChg>
      <pc:sldChg chg="del">
        <pc:chgData name="Serak, Chris" userId="7a16876e-84b6-4e2a-8578-4e7e5ca0af92" providerId="ADAL" clId="{9EA764C3-67F3-4EDF-90D7-B382F0F04E08}" dt="2026-06-09T21:45:52.587" v="4559" actId="2696"/>
        <pc:sldMkLst>
          <pc:docMk/>
          <pc:sldMk cId="2880229313" sldId="322"/>
        </pc:sldMkLst>
      </pc:sldChg>
      <pc:sldChg chg="del">
        <pc:chgData name="Serak, Chris" userId="7a16876e-84b6-4e2a-8578-4e7e5ca0af92" providerId="ADAL" clId="{9EA764C3-67F3-4EDF-90D7-B382F0F04E08}" dt="2026-06-09T21:45:52.587" v="4559" actId="2696"/>
        <pc:sldMkLst>
          <pc:docMk/>
          <pc:sldMk cId="262100108" sldId="325"/>
        </pc:sldMkLst>
      </pc:sldChg>
      <pc:sldChg chg="del">
        <pc:chgData name="Serak, Chris" userId="7a16876e-84b6-4e2a-8578-4e7e5ca0af92" providerId="ADAL" clId="{9EA764C3-67F3-4EDF-90D7-B382F0F04E08}" dt="2026-06-09T21:45:52.587" v="4559" actId="2696"/>
        <pc:sldMkLst>
          <pc:docMk/>
          <pc:sldMk cId="1797352563" sldId="327"/>
        </pc:sldMkLst>
      </pc:sldChg>
      <pc:sldChg chg="del">
        <pc:chgData name="Serak, Chris" userId="7a16876e-84b6-4e2a-8578-4e7e5ca0af92" providerId="ADAL" clId="{9EA764C3-67F3-4EDF-90D7-B382F0F04E08}" dt="2026-06-09T21:45:52.587" v="4559" actId="2696"/>
        <pc:sldMkLst>
          <pc:docMk/>
          <pc:sldMk cId="4205426257" sldId="328"/>
        </pc:sldMkLst>
      </pc:sldChg>
      <pc:sldChg chg="modSp mod">
        <pc:chgData name="Serak, Chris" userId="7a16876e-84b6-4e2a-8578-4e7e5ca0af92" providerId="ADAL" clId="{9EA764C3-67F3-4EDF-90D7-B382F0F04E08}" dt="2026-06-09T21:46:34.109" v="4598" actId="20577"/>
        <pc:sldMkLst>
          <pc:docMk/>
          <pc:sldMk cId="2262205883" sldId="329"/>
        </pc:sldMkLst>
        <pc:spChg chg="mod">
          <ac:chgData name="Serak, Chris" userId="7a16876e-84b6-4e2a-8578-4e7e5ca0af92" providerId="ADAL" clId="{9EA764C3-67F3-4EDF-90D7-B382F0F04E08}" dt="2026-06-09T21:46:34.109" v="4598" actId="20577"/>
          <ac:spMkLst>
            <pc:docMk/>
            <pc:sldMk cId="2262205883" sldId="329"/>
            <ac:spMk id="2" creationId="{63954F85-2AA3-8BA5-4276-FCC6C3FED86E}"/>
          </ac:spMkLst>
        </pc:spChg>
      </pc:sldChg>
      <pc:sldChg chg="del">
        <pc:chgData name="Serak, Chris" userId="7a16876e-84b6-4e2a-8578-4e7e5ca0af92" providerId="ADAL" clId="{9EA764C3-67F3-4EDF-90D7-B382F0F04E08}" dt="2026-06-09T21:45:29.992" v="4558" actId="2696"/>
        <pc:sldMkLst>
          <pc:docMk/>
          <pc:sldMk cId="281037794" sldId="332"/>
        </pc:sldMkLst>
      </pc:sldChg>
      <pc:sldChg chg="del">
        <pc:chgData name="Serak, Chris" userId="7a16876e-84b6-4e2a-8578-4e7e5ca0af92" providerId="ADAL" clId="{9EA764C3-67F3-4EDF-90D7-B382F0F04E08}" dt="2026-06-09T21:45:29.992" v="4558" actId="2696"/>
        <pc:sldMkLst>
          <pc:docMk/>
          <pc:sldMk cId="3748296287" sldId="333"/>
        </pc:sldMkLst>
      </pc:sldChg>
      <pc:sldChg chg="del">
        <pc:chgData name="Serak, Chris" userId="7a16876e-84b6-4e2a-8578-4e7e5ca0af92" providerId="ADAL" clId="{9EA764C3-67F3-4EDF-90D7-B382F0F04E08}" dt="2026-06-09T21:45:52.587" v="4559" actId="2696"/>
        <pc:sldMkLst>
          <pc:docMk/>
          <pc:sldMk cId="3518843669" sldId="335"/>
        </pc:sldMkLst>
      </pc:sldChg>
      <pc:sldChg chg="del">
        <pc:chgData name="Serak, Chris" userId="7a16876e-84b6-4e2a-8578-4e7e5ca0af92" providerId="ADAL" clId="{9EA764C3-67F3-4EDF-90D7-B382F0F04E08}" dt="2026-06-09T21:45:52.587" v="4559" actId="2696"/>
        <pc:sldMkLst>
          <pc:docMk/>
          <pc:sldMk cId="1230211379" sldId="336"/>
        </pc:sldMkLst>
      </pc:sldChg>
      <pc:sldChg chg="del">
        <pc:chgData name="Serak, Chris" userId="7a16876e-84b6-4e2a-8578-4e7e5ca0af92" providerId="ADAL" clId="{9EA764C3-67F3-4EDF-90D7-B382F0F04E08}" dt="2026-06-09T21:45:52.587" v="4559" actId="2696"/>
        <pc:sldMkLst>
          <pc:docMk/>
          <pc:sldMk cId="1698252459" sldId="337"/>
        </pc:sldMkLst>
      </pc:sldChg>
      <pc:sldChg chg="del">
        <pc:chgData name="Serak, Chris" userId="7a16876e-84b6-4e2a-8578-4e7e5ca0af92" providerId="ADAL" clId="{9EA764C3-67F3-4EDF-90D7-B382F0F04E08}" dt="2026-06-09T21:45:52.587" v="4559" actId="2696"/>
        <pc:sldMkLst>
          <pc:docMk/>
          <pc:sldMk cId="30917158" sldId="342"/>
        </pc:sldMkLst>
      </pc:sldChg>
      <pc:sldChg chg="add">
        <pc:chgData name="Serak, Chris" userId="7a16876e-84b6-4e2a-8578-4e7e5ca0af92" providerId="ADAL" clId="{9EA764C3-67F3-4EDF-90D7-B382F0F04E08}" dt="2026-06-09T19:51:53.742" v="63" actId="2890"/>
        <pc:sldMkLst>
          <pc:docMk/>
          <pc:sldMk cId="864677879" sldId="343"/>
        </pc:sldMkLst>
      </pc:sldChg>
      <pc:sldChg chg="modSp add mod ord">
        <pc:chgData name="Serak, Chris" userId="7a16876e-84b6-4e2a-8578-4e7e5ca0af92" providerId="ADAL" clId="{9EA764C3-67F3-4EDF-90D7-B382F0F04E08}" dt="2026-06-09T21:21:40.827" v="1367" actId="20577"/>
        <pc:sldMkLst>
          <pc:docMk/>
          <pc:sldMk cId="3746505834" sldId="344"/>
        </pc:sldMkLst>
        <pc:spChg chg="mod">
          <ac:chgData name="Serak, Chris" userId="7a16876e-84b6-4e2a-8578-4e7e5ca0af92" providerId="ADAL" clId="{9EA764C3-67F3-4EDF-90D7-B382F0F04E08}" dt="2026-06-09T21:17:35.998" v="956" actId="1076"/>
          <ac:spMkLst>
            <pc:docMk/>
            <pc:sldMk cId="3746505834" sldId="344"/>
            <ac:spMk id="4" creationId="{8D22010B-5D02-C096-E788-725A8BBBFA50}"/>
          </ac:spMkLst>
        </pc:spChg>
        <pc:spChg chg="mod">
          <ac:chgData name="Serak, Chris" userId="7a16876e-84b6-4e2a-8578-4e7e5ca0af92" providerId="ADAL" clId="{9EA764C3-67F3-4EDF-90D7-B382F0F04E08}" dt="2026-06-09T21:21:40.827" v="1367" actId="20577"/>
          <ac:spMkLst>
            <pc:docMk/>
            <pc:sldMk cId="3746505834" sldId="344"/>
            <ac:spMk id="6" creationId="{8BF46545-35F5-7992-CB98-589258074C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97FA41-00C7-45DA-8CE1-2A433FF82CC9}"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14EF96-2FEA-4813-9C95-D0CD2173E2E6}" type="slidenum">
              <a:rPr lang="en-US" smtClean="0"/>
              <a:t>‹#›</a:t>
            </a:fld>
            <a:endParaRPr lang="en-US"/>
          </a:p>
        </p:txBody>
      </p:sp>
    </p:spTree>
    <p:extLst>
      <p:ext uri="{BB962C8B-B14F-4D97-AF65-F5344CB8AC3E}">
        <p14:creationId xmlns:p14="http://schemas.microsoft.com/office/powerpoint/2010/main" val="3435129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94CF10-354B-45C4-9CBB-BF2EEF7963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223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14EF96-2FEA-4813-9C95-D0CD2173E2E6}" type="slidenum">
              <a:rPr lang="en-US" smtClean="0"/>
              <a:t>14</a:t>
            </a:fld>
            <a:endParaRPr lang="en-US"/>
          </a:p>
        </p:txBody>
      </p:sp>
    </p:spTree>
    <p:extLst>
      <p:ext uri="{BB962C8B-B14F-4D97-AF65-F5344CB8AC3E}">
        <p14:creationId xmlns:p14="http://schemas.microsoft.com/office/powerpoint/2010/main" val="353472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DE01B-8E02-9B26-5F0F-EE642F79C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DE96A3-2CEC-2B24-0748-EC5ECE9C83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248353-9814-42CD-2730-26EABF2B70CC}"/>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CF62591C-04EE-7D6B-8973-AB44CC890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45B1D-0075-6D6A-434A-B5A6E7A6B901}"/>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76412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7F129-4953-0069-C43E-FC7E647D70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34EFC-BF58-9E69-1A37-530A7F4F3A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8119A2-EFF7-BD86-ED30-6F8AED0BDD89}"/>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2D609B3A-13F0-C076-116C-16FCAF4F6C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31595A-6377-7B1E-FE4F-CB9EEC114047}"/>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342039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46B2B2-0BCB-4137-9214-6F2D14A29A0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E1B849-E4BE-A322-A0EA-363957AAB5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DFF03A-3BC1-398D-AD52-32E5DD9757FE}"/>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B7BB6D4E-5ABD-281C-AF13-B9DA1357F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394F2B-03E3-D508-544E-9144F9A7A253}"/>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837620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46B34-29AD-C1DA-F122-BBEFA227C3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64C197-E0C1-B53A-9342-36B25DBCEC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86F1A5-13D4-34FF-5865-94D5C0EE301E}"/>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511D12E9-7BF0-A505-8F8B-D45D252D4B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F5C0D7-20CF-3C78-890B-B12ADC41CF71}"/>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114532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54256-8156-49BE-7F41-001CE21A63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694851-A1C2-7496-6E9B-0CBAB226C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3EEBAB-5E2C-0FCB-C8FD-B08942B6189F}"/>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7923676E-4A10-EB0B-8DEA-6CE6F2EC5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6CF31-85E1-9E33-26DC-0510E9D8C33A}"/>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53797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6E44-38DB-762B-120A-778B8FB8F5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AD356C-D52F-5927-7A8F-B130F1E13A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F43EDC-50EE-61C1-88D5-1CCD62E04912}"/>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955D6B80-B1A8-96FD-4953-B3ADC89D4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EE38-C070-D8AB-662A-39198E4A7137}"/>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954453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AFBF1-046F-A16C-CF7C-5F63BEBC83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0E843-AF18-8FDB-B9FD-3E920D6A7E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E77770-8300-BA4E-8F73-2A22ABB98B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7FCF09-FD1A-7DF9-1F44-F15F2EAA383A}"/>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6" name="Footer Placeholder 5">
            <a:extLst>
              <a:ext uri="{FF2B5EF4-FFF2-40B4-BE49-F238E27FC236}">
                <a16:creationId xmlns:a16="http://schemas.microsoft.com/office/drawing/2014/main" id="{760372A2-58EA-E881-7532-CE813AAACC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67C727-7567-4C6D-B8A3-D5751123C243}"/>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872778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4D8AA-DE06-5F87-4B7A-7AD652DA68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D8ED67-1B0B-6A6D-27FF-682825C46B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8C38C0-27F4-3209-97D5-6E15D45BC6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B7DC94-DAB4-1563-594B-4B7240F43C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5813D4-C1D9-3D3B-B321-E2BFD7A3A1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83B70D-6746-00B4-BDED-373BA5B79511}"/>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8" name="Footer Placeholder 7">
            <a:extLst>
              <a:ext uri="{FF2B5EF4-FFF2-40B4-BE49-F238E27FC236}">
                <a16:creationId xmlns:a16="http://schemas.microsoft.com/office/drawing/2014/main" id="{D595E6B1-BC8C-7CC4-124A-9066660375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E4209F-0606-0461-0361-AF3E41ABF47D}"/>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862776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53435-E699-EBB9-3A65-5827A7FE6A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39BF9F-33C5-BF3E-950C-23A8D84CB3B7}"/>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4" name="Footer Placeholder 3">
            <a:extLst>
              <a:ext uri="{FF2B5EF4-FFF2-40B4-BE49-F238E27FC236}">
                <a16:creationId xmlns:a16="http://schemas.microsoft.com/office/drawing/2014/main" id="{CC55AB4E-9CF8-15F5-20B9-F16AA6C753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99CA52-23BB-4CB4-C34F-7136606663C7}"/>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170541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006623-3146-A353-CE5E-D7ADB0A046DD}"/>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3" name="Footer Placeholder 2">
            <a:extLst>
              <a:ext uri="{FF2B5EF4-FFF2-40B4-BE49-F238E27FC236}">
                <a16:creationId xmlns:a16="http://schemas.microsoft.com/office/drawing/2014/main" id="{EFB75AF0-22B6-493E-20B7-77B24BE06C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C6CEA2-0D12-C54A-132E-8E32D2F56010}"/>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129842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63717-D80F-C57D-466F-2B04369A92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3FE588-BF58-A4EF-5C74-E3F56086B2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FFCA93-531B-6281-823F-FC6A29EFA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31F083-CE95-3969-11E8-43F77DC7D13A}"/>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6" name="Footer Placeholder 5">
            <a:extLst>
              <a:ext uri="{FF2B5EF4-FFF2-40B4-BE49-F238E27FC236}">
                <a16:creationId xmlns:a16="http://schemas.microsoft.com/office/drawing/2014/main" id="{C5D3587F-E674-C5A3-C4E2-30DB2AC39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09E69-EDFC-29E2-25EE-9E6EE5C45D09}"/>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17605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02FCD-5D1F-BEDE-5582-9265F7FB97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62EFB1-2E87-7A6F-7066-41E109098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2465C-A2CC-01B9-BEE3-6E9986F1386A}"/>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3F47B4DC-25FF-13D5-2EF0-24C6D5B338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34EC6E-95D9-7330-0608-895942DCA57F}"/>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417594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6F0A9-07C2-E513-0496-00D54B0A0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F45E4A-F2CA-2803-8A7D-35D756FC41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FFF4E7-965B-5A81-8895-B278C2C29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EFED4-A2E6-C2A0-156D-9361D26E5446}"/>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6" name="Footer Placeholder 5">
            <a:extLst>
              <a:ext uri="{FF2B5EF4-FFF2-40B4-BE49-F238E27FC236}">
                <a16:creationId xmlns:a16="http://schemas.microsoft.com/office/drawing/2014/main" id="{B6FD1F6C-9F6D-29FD-1B0E-BACEF2A4EF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7E38CA-035B-5D2E-8AF5-9CD5BE0C7B34}"/>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232687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60B88-C094-AA0D-D575-459E6A5845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41E8D5-A087-9E52-4BDE-09169BA87F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9AC686-0157-204E-BC7D-4E22ECDE8FB3}"/>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9E35ADF2-08AE-226C-B159-E6A321E7AA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1049E-BCA1-7AEA-A3FA-27A03EC609D4}"/>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307376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77FD64-7B2C-C158-C898-B7EF0A4A85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AB7814-9562-B444-DC49-A314210340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F1655-2E93-AE59-EC9F-8C92479085D6}"/>
              </a:ext>
            </a:extLst>
          </p:cNvPr>
          <p:cNvSpPr>
            <a:spLocks noGrp="1"/>
          </p:cNvSpPr>
          <p:nvPr>
            <p:ph type="dt" sz="half" idx="10"/>
          </p:nvPr>
        </p:nvSpPr>
        <p:spPr/>
        <p:txBody>
          <a:body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2B29BEC7-5400-CF1A-D235-3BB45F1F9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AE98F-7685-260B-590E-44F20DBDDA7B}"/>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42476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7C3E3-DCFD-C0DB-A0A2-407C5E1280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557F0B-A6CA-506D-D235-A552ED40D3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3D4A13-A74C-60EB-E98C-2F39D3B3E6B3}"/>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F640CBE4-9602-9B3B-E87D-3F8AAFC937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FF226A-E363-CFD4-20B7-D84E2B73FE5B}"/>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7085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BA33-0F79-7CA4-DEBF-34BE9716A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F9B149-B806-79F0-EF85-36DABF9A6F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9C9D4E-0E1A-2118-D606-E225AB66AE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F579FC-3C9F-6A28-4CB0-2D1646E8C9D3}"/>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6" name="Footer Placeholder 5">
            <a:extLst>
              <a:ext uri="{FF2B5EF4-FFF2-40B4-BE49-F238E27FC236}">
                <a16:creationId xmlns:a16="http://schemas.microsoft.com/office/drawing/2014/main" id="{BC2185E8-2E84-7D72-8BD3-631E23B159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313286-52EA-10EC-BE8F-E3BA92465674}"/>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815497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1E2B5-3F05-DEFD-FD6B-746E4C618A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BC354E-CC76-F83E-8A0E-23B7092745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0B3DF-6AFD-8B14-F2EE-B1A2E2019B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CDA2FE-99D2-C6FA-621F-C38AE5EAEA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13892-EAA6-522B-9F36-6D1F829670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38DF02-E38A-301C-60CB-825CD3091046}"/>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8" name="Footer Placeholder 7">
            <a:extLst>
              <a:ext uri="{FF2B5EF4-FFF2-40B4-BE49-F238E27FC236}">
                <a16:creationId xmlns:a16="http://schemas.microsoft.com/office/drawing/2014/main" id="{CDA9E6D4-FFE5-FE90-8D97-FD01994E75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B2D74F-EEAC-167F-FC1F-496F1C98CA5E}"/>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3548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F3ACF-27D7-FC75-BD31-D92413D1AF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6719FB-DE20-6DE7-F64E-B929F3679C48}"/>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4" name="Footer Placeholder 3">
            <a:extLst>
              <a:ext uri="{FF2B5EF4-FFF2-40B4-BE49-F238E27FC236}">
                <a16:creationId xmlns:a16="http://schemas.microsoft.com/office/drawing/2014/main" id="{ED702C20-E5DA-EE16-DE5C-908D6750CF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964637-4AB4-18A0-B64D-155848F520CC}"/>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996679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3D1ABC-1ADB-4FB8-BD7D-7A65E667102D}"/>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3" name="Footer Placeholder 2">
            <a:extLst>
              <a:ext uri="{FF2B5EF4-FFF2-40B4-BE49-F238E27FC236}">
                <a16:creationId xmlns:a16="http://schemas.microsoft.com/office/drawing/2014/main" id="{C3D96A7F-BBE7-1804-F245-25D3625FAF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8671CB-0E92-0D3E-9907-628F12F2ECAC}"/>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762131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45603-EDF1-6D85-2334-8BEBE3B8D8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75786-1DF8-024D-9DF4-76E0CFD331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19AA64-366E-7F3C-BB13-9EBFEC8FB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CF85AC-4533-54C9-C5D0-FD5E94EC8271}"/>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6" name="Footer Placeholder 5">
            <a:extLst>
              <a:ext uri="{FF2B5EF4-FFF2-40B4-BE49-F238E27FC236}">
                <a16:creationId xmlns:a16="http://schemas.microsoft.com/office/drawing/2014/main" id="{EFB1103F-6FAB-8CF4-3A92-ABB7FCB21D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F8D079-242B-BD4F-2196-F593A630CC89}"/>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525505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5D3A-B33C-9B71-E346-2F81802E13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CF3B77-9832-0F19-43FD-2D2FBA5AEE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1D6B09-20CE-E346-931F-2DA939BA8C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620B68-6FDE-AB4F-93E8-B6BD79456A75}"/>
              </a:ext>
            </a:extLst>
          </p:cNvPr>
          <p:cNvSpPr>
            <a:spLocks noGrp="1"/>
          </p:cNvSpPr>
          <p:nvPr>
            <p:ph type="dt" sz="half" idx="10"/>
          </p:nvPr>
        </p:nvSpPr>
        <p:spPr/>
        <p:txBody>
          <a:bodyPr/>
          <a:lstStyle/>
          <a:p>
            <a:fld id="{19AE3A6E-7D78-4E88-890D-C628C56CBA86}" type="datetimeFigureOut">
              <a:rPr lang="en-US" smtClean="0"/>
              <a:t>6/9/2026</a:t>
            </a:fld>
            <a:endParaRPr lang="en-US"/>
          </a:p>
        </p:txBody>
      </p:sp>
      <p:sp>
        <p:nvSpPr>
          <p:cNvPr id="6" name="Footer Placeholder 5">
            <a:extLst>
              <a:ext uri="{FF2B5EF4-FFF2-40B4-BE49-F238E27FC236}">
                <a16:creationId xmlns:a16="http://schemas.microsoft.com/office/drawing/2014/main" id="{BCF49F48-418C-8F52-E8D0-9E7C5CCA38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59C87F-A8A6-72DE-19CA-6F8D834374E8}"/>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202403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3916DF-8080-23A0-F4AD-CF35D6C804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B389CE-574D-7935-B83B-ADC48D3954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1B45B4-98B0-38BD-CF73-C1CC84778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AE3A6E-7D78-4E88-890D-C628C56CBA86}" type="datetimeFigureOut">
              <a:rPr lang="en-US" smtClean="0"/>
              <a:t>6/9/2026</a:t>
            </a:fld>
            <a:endParaRPr lang="en-US"/>
          </a:p>
        </p:txBody>
      </p:sp>
      <p:sp>
        <p:nvSpPr>
          <p:cNvPr id="5" name="Footer Placeholder 4">
            <a:extLst>
              <a:ext uri="{FF2B5EF4-FFF2-40B4-BE49-F238E27FC236}">
                <a16:creationId xmlns:a16="http://schemas.microsoft.com/office/drawing/2014/main" id="{46BBBD09-5FF6-F30A-F26E-28EEEE3797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839AE5-F4B9-7FFC-E501-4402DFFAE0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D27056-CF9D-47D5-AA95-E4C9C1F41691}" type="slidenum">
              <a:rPr lang="en-US" smtClean="0"/>
              <a:t>‹#›</a:t>
            </a:fld>
            <a:endParaRPr lang="en-US"/>
          </a:p>
        </p:txBody>
      </p:sp>
    </p:spTree>
    <p:extLst>
      <p:ext uri="{BB962C8B-B14F-4D97-AF65-F5344CB8AC3E}">
        <p14:creationId xmlns:p14="http://schemas.microsoft.com/office/powerpoint/2010/main" val="4037561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063F20-097F-3551-7A4D-DC3211BE8E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0102DA-2AC4-D7E9-3786-186F37FE2D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01B014-D6A3-E49B-4BFA-B5CEC0C81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000956-78E2-43EE-BDE6-2D878E4F2517}" type="datetimeFigureOut">
              <a:rPr lang="en-US" smtClean="0"/>
              <a:t>6/9/2026</a:t>
            </a:fld>
            <a:endParaRPr lang="en-US"/>
          </a:p>
        </p:txBody>
      </p:sp>
      <p:sp>
        <p:nvSpPr>
          <p:cNvPr id="5" name="Footer Placeholder 4">
            <a:extLst>
              <a:ext uri="{FF2B5EF4-FFF2-40B4-BE49-F238E27FC236}">
                <a16:creationId xmlns:a16="http://schemas.microsoft.com/office/drawing/2014/main" id="{FED339D7-1578-5AFF-20CB-E0495800B0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5351BA-B6B5-12A5-6CFE-23DAFBF0E8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D34149-6CC1-4264-B508-0F09D1030AEF}" type="slidenum">
              <a:rPr lang="en-US" smtClean="0"/>
              <a:t>‹#›</a:t>
            </a:fld>
            <a:endParaRPr lang="en-US"/>
          </a:p>
        </p:txBody>
      </p:sp>
    </p:spTree>
    <p:extLst>
      <p:ext uri="{BB962C8B-B14F-4D97-AF65-F5344CB8AC3E}">
        <p14:creationId xmlns:p14="http://schemas.microsoft.com/office/powerpoint/2010/main" val="2806510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AVargo@atc.IN.gov" TargetMode="External"/><Relationship Id="rId2" Type="http://schemas.openxmlformats.org/officeDocument/2006/relationships/hyperlink" Target="mailto:CSerak@atc.IN.gov" TargetMode="External"/><Relationship Id="rId1" Type="http://schemas.openxmlformats.org/officeDocument/2006/relationships/slideLayout" Target="../slideLayouts/slideLayout2.xml"/><Relationship Id="rId5" Type="http://schemas.openxmlformats.org/officeDocument/2006/relationships/hyperlink" Target="mailto:DWhitmire@atc.IN.gov" TargetMode="External"/><Relationship Id="rId4" Type="http://schemas.openxmlformats.org/officeDocument/2006/relationships/hyperlink" Target="mailto:MeBeaucaire@atc.IN.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ga.in.gov/pdf-documents/124/2026/senate/bills/SB0005/SB0005.04.ENRH.pdf" TargetMode="External"/><Relationship Id="rId7" Type="http://schemas.openxmlformats.org/officeDocument/2006/relationships/hyperlink" Target="https://iga.in.gov/pdf-documents/124/2026/senate/bills/SB0185/SB0185.06.ENRH.pdf" TargetMode="External"/><Relationship Id="rId2" Type="http://schemas.openxmlformats.org/officeDocument/2006/relationships/hyperlink" Target="https://iga.in.gov/pdf-documents/124/2026/house/bills/HB1052/HB1052.06.ENRS.pdf" TargetMode="External"/><Relationship Id="rId1" Type="http://schemas.openxmlformats.org/officeDocument/2006/relationships/slideLayout" Target="../slideLayouts/slideLayout13.xml"/><Relationship Id="rId6" Type="http://schemas.openxmlformats.org/officeDocument/2006/relationships/hyperlink" Target="https://iga.in.gov/pdf-documents/124/2026/senate/bills/SB0144/SB0144.06.ENRH.pdf" TargetMode="External"/><Relationship Id="rId5" Type="http://schemas.openxmlformats.org/officeDocument/2006/relationships/hyperlink" Target="https://iga.in.gov/pdf-documents/124/2026/senate/bills/SB0089/SB0089.05.ENRH.pdf" TargetMode="External"/><Relationship Id="rId4" Type="http://schemas.openxmlformats.org/officeDocument/2006/relationships/hyperlink" Target="https://iga.in.gov/pdf-documents/124/2026/senate/bills/SB0023/SB0023.04.ENRH.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56A1E-2FA8-F7CF-07C0-EA9A160895E8}"/>
              </a:ext>
            </a:extLst>
          </p:cNvPr>
          <p:cNvSpPr>
            <a:spLocks noGrp="1"/>
          </p:cNvSpPr>
          <p:nvPr>
            <p:ph type="ctrTitle"/>
          </p:nvPr>
        </p:nvSpPr>
        <p:spPr>
          <a:xfrm>
            <a:off x="457201" y="567023"/>
            <a:ext cx="6459267" cy="752096"/>
          </a:xfrm>
        </p:spPr>
        <p:txBody>
          <a:bodyPr anchor="t">
            <a:normAutofit fontScale="90000"/>
          </a:bodyPr>
          <a:lstStyle/>
          <a:p>
            <a:pPr algn="l"/>
            <a:r>
              <a:rPr lang="en-US" sz="4800" b="1" dirty="0">
                <a:solidFill>
                  <a:srgbClr val="002060"/>
                </a:solidFill>
                <a:latin typeface="Aptos" panose="020B0004020202020204" pitchFamily="34" charset="0"/>
              </a:rPr>
              <a:t>2026 Legislative Update: Tobacco</a:t>
            </a:r>
          </a:p>
        </p:txBody>
      </p:sp>
      <p:sp>
        <p:nvSpPr>
          <p:cNvPr id="3" name="Subtitle 2">
            <a:extLst>
              <a:ext uri="{FF2B5EF4-FFF2-40B4-BE49-F238E27FC236}">
                <a16:creationId xmlns:a16="http://schemas.microsoft.com/office/drawing/2014/main" id="{1C2E7CB8-B498-C05D-8978-E9B5F3BA377B}"/>
              </a:ext>
            </a:extLst>
          </p:cNvPr>
          <p:cNvSpPr>
            <a:spLocks noGrp="1"/>
          </p:cNvSpPr>
          <p:nvPr>
            <p:ph type="subTitle" idx="1"/>
          </p:nvPr>
        </p:nvSpPr>
        <p:spPr>
          <a:xfrm>
            <a:off x="282346" y="3975051"/>
            <a:ext cx="7774836" cy="2239160"/>
          </a:xfrm>
        </p:spPr>
        <p:txBody>
          <a:bodyPr anchor="ctr">
            <a:normAutofit/>
          </a:bodyPr>
          <a:lstStyle/>
          <a:p>
            <a:pPr algn="l">
              <a:lnSpc>
                <a:spcPct val="100000"/>
              </a:lnSpc>
              <a:spcBef>
                <a:spcPts val="600"/>
              </a:spcBef>
            </a:pPr>
            <a:r>
              <a:rPr lang="en-US" sz="2000" dirty="0">
                <a:solidFill>
                  <a:srgbClr val="002060"/>
                </a:solidFill>
                <a:latin typeface="Aptos" panose="020B0004020202020204" pitchFamily="34" charset="0"/>
              </a:rPr>
              <a:t>Chris Serak, Deputy Director &amp; Executive Secretary</a:t>
            </a:r>
          </a:p>
          <a:p>
            <a:pPr algn="l">
              <a:lnSpc>
                <a:spcPct val="100000"/>
              </a:lnSpc>
              <a:spcBef>
                <a:spcPts val="600"/>
              </a:spcBef>
            </a:pPr>
            <a:r>
              <a:rPr lang="en-US" sz="2000" dirty="0">
                <a:solidFill>
                  <a:srgbClr val="002060"/>
                </a:solidFill>
                <a:latin typeface="Aptos" panose="020B0004020202020204" pitchFamily="34" charset="0"/>
              </a:rPr>
              <a:t>Alex Vargo, ISEP Legal Officer</a:t>
            </a:r>
          </a:p>
          <a:p>
            <a:pPr algn="l">
              <a:lnSpc>
                <a:spcPct val="100000"/>
              </a:lnSpc>
              <a:spcBef>
                <a:spcPts val="600"/>
              </a:spcBef>
            </a:pPr>
            <a:r>
              <a:rPr lang="en-US" sz="2000" dirty="0">
                <a:solidFill>
                  <a:srgbClr val="002060"/>
                </a:solidFill>
                <a:latin typeface="Aptos" panose="020B0004020202020204" pitchFamily="34" charset="0"/>
              </a:rPr>
              <a:t>Melissa Beaucaire, General Counsel</a:t>
            </a:r>
          </a:p>
          <a:p>
            <a:pPr algn="l">
              <a:lnSpc>
                <a:spcPct val="100000"/>
              </a:lnSpc>
              <a:spcBef>
                <a:spcPts val="600"/>
              </a:spcBef>
            </a:pPr>
            <a:r>
              <a:rPr lang="en-US" sz="2000" dirty="0">
                <a:solidFill>
                  <a:srgbClr val="002060"/>
                </a:solidFill>
                <a:latin typeface="Aptos" panose="020B0004020202020204" pitchFamily="34" charset="0"/>
              </a:rPr>
              <a:t>Daphne Whitmire, Senior Attorney</a:t>
            </a:r>
          </a:p>
          <a:p>
            <a:pPr algn="l">
              <a:lnSpc>
                <a:spcPct val="100000"/>
              </a:lnSpc>
              <a:spcBef>
                <a:spcPts val="600"/>
              </a:spcBef>
            </a:pPr>
            <a:endParaRPr lang="en-US" sz="2000" dirty="0">
              <a:solidFill>
                <a:srgbClr val="002060"/>
              </a:solidFill>
              <a:latin typeface="Aptos" panose="020B0004020202020204" pitchFamily="34" charset="0"/>
            </a:endParaRPr>
          </a:p>
        </p:txBody>
      </p:sp>
      <p:pic>
        <p:nvPicPr>
          <p:cNvPr id="4" name="Picture 3">
            <a:extLst>
              <a:ext uri="{FF2B5EF4-FFF2-40B4-BE49-F238E27FC236}">
                <a16:creationId xmlns:a16="http://schemas.microsoft.com/office/drawing/2014/main" id="{DE63F31C-90AA-8B3E-6CE3-9B9F4E5AFBCF}"/>
              </a:ext>
            </a:extLst>
          </p:cNvPr>
          <p:cNvPicPr>
            <a:picLocks noChangeAspect="1"/>
          </p:cNvPicPr>
          <p:nvPr/>
        </p:nvPicPr>
        <p:blipFill rotWithShape="1">
          <a:blip r:embed="rId3"/>
          <a:srcRect t="1114" r="3" b="3"/>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
        <p:nvSpPr>
          <p:cNvPr id="5" name="TextBox 4">
            <a:extLst>
              <a:ext uri="{FF2B5EF4-FFF2-40B4-BE49-F238E27FC236}">
                <a16:creationId xmlns:a16="http://schemas.microsoft.com/office/drawing/2014/main" id="{463E2621-ABA6-D750-1835-844DC9639515}"/>
              </a:ext>
            </a:extLst>
          </p:cNvPr>
          <p:cNvSpPr txBox="1"/>
          <p:nvPr/>
        </p:nvSpPr>
        <p:spPr>
          <a:xfrm>
            <a:off x="282346" y="3198167"/>
            <a:ext cx="487679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Aptos" panose="020B0004020202020204" pitchFamily="34" charset="0"/>
                <a:ea typeface="+mn-ea"/>
                <a:cs typeface="+mn-cs"/>
              </a:rPr>
              <a:t>June 10, 2026</a:t>
            </a:r>
          </a:p>
        </p:txBody>
      </p:sp>
    </p:spTree>
    <p:extLst>
      <p:ext uri="{BB962C8B-B14F-4D97-AF65-F5344CB8AC3E}">
        <p14:creationId xmlns:p14="http://schemas.microsoft.com/office/powerpoint/2010/main" val="855610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F480C3F-20D1-E94B-5B8A-8AE4E16399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0743B7-FD91-97B7-C4C4-B0664B8C3CD6}"/>
              </a:ext>
            </a:extLst>
          </p:cNvPr>
          <p:cNvSpPr>
            <a:spLocks noGrp="1"/>
          </p:cNvSpPr>
          <p:nvPr>
            <p:ph type="title"/>
          </p:nvPr>
        </p:nvSpPr>
        <p:spPr>
          <a:xfrm>
            <a:off x="769374" y="177416"/>
            <a:ext cx="10360742" cy="1012287"/>
          </a:xfrm>
        </p:spPr>
        <p:txBody>
          <a:bodyPr/>
          <a:lstStyle/>
          <a:p>
            <a:r>
              <a:rPr lang="en-US" sz="4000" b="1" dirty="0">
                <a:solidFill>
                  <a:schemeClr val="bg2"/>
                </a:solidFill>
              </a:rPr>
              <a:t>HEA1052: TC Compliance Provisions</a:t>
            </a:r>
            <a:endParaRPr lang="en-US" b="1" dirty="0">
              <a:solidFill>
                <a:schemeClr val="bg2"/>
              </a:solidFill>
            </a:endParaRPr>
          </a:p>
        </p:txBody>
      </p:sp>
      <p:sp>
        <p:nvSpPr>
          <p:cNvPr id="6" name="Content Placeholder 5">
            <a:extLst>
              <a:ext uri="{FF2B5EF4-FFF2-40B4-BE49-F238E27FC236}">
                <a16:creationId xmlns:a16="http://schemas.microsoft.com/office/drawing/2014/main" id="{67B79469-E316-267A-CE0B-6E8E1EEE33F9}"/>
              </a:ext>
            </a:extLst>
          </p:cNvPr>
          <p:cNvSpPr>
            <a:spLocks noGrp="1"/>
          </p:cNvSpPr>
          <p:nvPr>
            <p:ph idx="1"/>
          </p:nvPr>
        </p:nvSpPr>
        <p:spPr>
          <a:xfrm>
            <a:off x="255639" y="1111045"/>
            <a:ext cx="11690555" cy="5381830"/>
          </a:xfrm>
        </p:spPr>
        <p:txBody>
          <a:bodyPr>
            <a:normAutofit/>
          </a:bodyPr>
          <a:lstStyle/>
          <a:p>
            <a:pPr marL="514350" indent="-514350">
              <a:buAutoNum type="arabicParenBoth"/>
            </a:pPr>
            <a:r>
              <a:rPr lang="en-US" dirty="0">
                <a:solidFill>
                  <a:schemeClr val="bg2"/>
                </a:solidFill>
              </a:rPr>
              <a:t>If TC revoked, new TC cannot be issued at location for 12 months</a:t>
            </a:r>
          </a:p>
          <a:p>
            <a:pPr lvl="1"/>
            <a:r>
              <a:rPr lang="en-US" dirty="0">
                <a:solidFill>
                  <a:schemeClr val="bg2"/>
                </a:solidFill>
              </a:rPr>
              <a:t>When real estate is sold in arm’s length transaction, new landowner may apply for TC regardless of time elapsed since revocation</a:t>
            </a:r>
          </a:p>
          <a:p>
            <a:pPr lvl="1"/>
            <a:r>
              <a:rPr lang="en-US" dirty="0">
                <a:solidFill>
                  <a:schemeClr val="bg2"/>
                </a:solidFill>
              </a:rPr>
              <a:t>Owner of revoked TC cannot have any ongoing role in operation of new TC</a:t>
            </a:r>
          </a:p>
          <a:p>
            <a:pPr marL="0" indent="0">
              <a:buNone/>
            </a:pPr>
            <a:endParaRPr lang="en-US" dirty="0">
              <a:solidFill>
                <a:schemeClr val="bg2"/>
              </a:solidFill>
            </a:endParaRPr>
          </a:p>
          <a:p>
            <a:pPr marL="0" indent="0">
              <a:buNone/>
            </a:pPr>
            <a:r>
              <a:rPr lang="en-US" dirty="0">
                <a:solidFill>
                  <a:schemeClr val="bg2"/>
                </a:solidFill>
              </a:rPr>
              <a:t>(2) Material misrepresentation of fact on TC application can result in revocation of TC </a:t>
            </a:r>
          </a:p>
          <a:p>
            <a:pPr marL="0" indent="0">
              <a:buNone/>
            </a:pPr>
            <a:endParaRPr lang="en-US" dirty="0">
              <a:solidFill>
                <a:schemeClr val="bg2"/>
              </a:solidFill>
            </a:endParaRPr>
          </a:p>
          <a:p>
            <a:pPr marL="0" indent="0">
              <a:buNone/>
            </a:pPr>
            <a:r>
              <a:rPr lang="en-US" dirty="0">
                <a:solidFill>
                  <a:schemeClr val="bg2"/>
                </a:solidFill>
              </a:rPr>
              <a:t>(3) Automatic suspension for violations of requirement that TC employees selling tobacco produce valid ID to LEO w/in 5 days </a:t>
            </a:r>
          </a:p>
          <a:p>
            <a:pPr lvl="1"/>
            <a:r>
              <a:rPr lang="en-US" dirty="0">
                <a:solidFill>
                  <a:schemeClr val="bg2"/>
                </a:solidFill>
              </a:rPr>
              <a:t>Violation 3-5 in same twelve months = 5-day suspension</a:t>
            </a:r>
          </a:p>
          <a:p>
            <a:pPr lvl="1"/>
            <a:r>
              <a:rPr lang="en-US" dirty="0">
                <a:solidFill>
                  <a:schemeClr val="bg2"/>
                </a:solidFill>
              </a:rPr>
              <a:t>Violation 6 in twelve months = revocation</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553035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ED97A36-D7F1-F109-CC18-60C00045CC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58CD48-1ED5-AE16-61F8-A65A27A42D1D}"/>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HEA1052?</a:t>
            </a:r>
          </a:p>
        </p:txBody>
      </p:sp>
      <p:sp>
        <p:nvSpPr>
          <p:cNvPr id="6" name="Content Placeholder 5">
            <a:extLst>
              <a:ext uri="{FF2B5EF4-FFF2-40B4-BE49-F238E27FC236}">
                <a16:creationId xmlns:a16="http://schemas.microsoft.com/office/drawing/2014/main" id="{8E8AE89B-053B-B605-D91D-C7C1CDF59B43}"/>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r>
              <a:rPr lang="en-US" sz="4000" dirty="0">
                <a:solidFill>
                  <a:schemeClr val="bg2"/>
                </a:solidFill>
              </a:rPr>
              <a:t>Please put your questions in the chat!</a:t>
            </a: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997822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998032E0-D120-27D4-D21C-9820E1374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1BC17-4552-859F-795F-A3BFFD9AF4EF}"/>
              </a:ext>
            </a:extLst>
          </p:cNvPr>
          <p:cNvSpPr>
            <a:spLocks noGrp="1"/>
          </p:cNvSpPr>
          <p:nvPr>
            <p:ph type="ctrTitle"/>
          </p:nvPr>
        </p:nvSpPr>
        <p:spPr/>
        <p:txBody>
          <a:bodyPr>
            <a:normAutofit/>
          </a:bodyPr>
          <a:lstStyle/>
          <a:p>
            <a:r>
              <a:rPr lang="en-US" b="1" dirty="0">
                <a:solidFill>
                  <a:schemeClr val="bg2"/>
                </a:solidFill>
              </a:rPr>
              <a:t>SEA144</a:t>
            </a:r>
            <a:br>
              <a:rPr lang="en-US" dirty="0">
                <a:solidFill>
                  <a:schemeClr val="bg2"/>
                </a:solidFill>
              </a:rPr>
            </a:br>
            <a:r>
              <a:rPr lang="en-US" b="1" dirty="0">
                <a:solidFill>
                  <a:schemeClr val="bg2"/>
                </a:solidFill>
              </a:rPr>
              <a:t>Vapor Devices</a:t>
            </a:r>
            <a:endParaRPr lang="en-US" b="1" i="1" dirty="0">
              <a:solidFill>
                <a:schemeClr val="bg2"/>
              </a:solidFill>
            </a:endParaRPr>
          </a:p>
        </p:txBody>
      </p:sp>
    </p:spTree>
    <p:extLst>
      <p:ext uri="{BB962C8B-B14F-4D97-AF65-F5344CB8AC3E}">
        <p14:creationId xmlns:p14="http://schemas.microsoft.com/office/powerpoint/2010/main" val="420297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8DEA2A0-79ED-4777-8833-F59C4061EE6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2A7629-687B-62E5-5DCD-7D27A2382669}"/>
              </a:ext>
            </a:extLst>
          </p:cNvPr>
          <p:cNvSpPr>
            <a:spLocks noGrp="1"/>
          </p:cNvSpPr>
          <p:nvPr>
            <p:ph type="title"/>
          </p:nvPr>
        </p:nvSpPr>
        <p:spPr/>
        <p:txBody>
          <a:bodyPr/>
          <a:lstStyle/>
          <a:p>
            <a:r>
              <a:rPr lang="en-US" sz="4000" b="1" dirty="0">
                <a:solidFill>
                  <a:schemeClr val="bg2"/>
                </a:solidFill>
              </a:rPr>
              <a:t>SEA144: Vapor Device &amp; E-liquid Advertising</a:t>
            </a:r>
            <a:endParaRPr lang="en-US" b="1" dirty="0">
              <a:solidFill>
                <a:schemeClr val="bg2"/>
              </a:solidFill>
            </a:endParaRPr>
          </a:p>
        </p:txBody>
      </p:sp>
      <p:sp>
        <p:nvSpPr>
          <p:cNvPr id="6" name="Content Placeholder 5">
            <a:extLst>
              <a:ext uri="{FF2B5EF4-FFF2-40B4-BE49-F238E27FC236}">
                <a16:creationId xmlns:a16="http://schemas.microsoft.com/office/drawing/2014/main" id="{55BDA774-C682-6F3B-7C3B-FE00FA3AE1F2}"/>
              </a:ext>
            </a:extLst>
          </p:cNvPr>
          <p:cNvSpPr>
            <a:spLocks noGrp="1"/>
          </p:cNvSpPr>
          <p:nvPr>
            <p:ph idx="1"/>
          </p:nvPr>
        </p:nvSpPr>
        <p:spPr>
          <a:xfrm>
            <a:off x="472966" y="1502979"/>
            <a:ext cx="10880834" cy="4673984"/>
          </a:xfrm>
        </p:spPr>
        <p:txBody>
          <a:bodyPr>
            <a:normAutofit/>
          </a:bodyPr>
          <a:lstStyle/>
          <a:p>
            <a:r>
              <a:rPr lang="en-US" dirty="0">
                <a:solidFill>
                  <a:schemeClr val="bg2"/>
                </a:solidFill>
              </a:rPr>
              <a:t>Changes term “vapor product” to “vapor device”</a:t>
            </a:r>
          </a:p>
          <a:p>
            <a:r>
              <a:rPr lang="en-US" dirty="0">
                <a:solidFill>
                  <a:schemeClr val="bg2"/>
                </a:solidFill>
              </a:rPr>
              <a:t>Vapor Device is the device with which e-liquid is consumed </a:t>
            </a:r>
          </a:p>
          <a:p>
            <a:pPr lvl="1"/>
            <a:r>
              <a:rPr lang="en-US" dirty="0">
                <a:solidFill>
                  <a:schemeClr val="bg2"/>
                </a:solidFill>
              </a:rPr>
              <a:t>“vapor device” </a:t>
            </a:r>
            <a:r>
              <a:rPr lang="en-US" u="sng" dirty="0">
                <a:solidFill>
                  <a:schemeClr val="bg2"/>
                </a:solidFill>
              </a:rPr>
              <a:t>does not</a:t>
            </a:r>
            <a:r>
              <a:rPr lang="en-US" dirty="0">
                <a:solidFill>
                  <a:schemeClr val="bg2"/>
                </a:solidFill>
              </a:rPr>
              <a:t> include e-liquid</a:t>
            </a:r>
          </a:p>
          <a:p>
            <a:pPr lvl="1"/>
            <a:r>
              <a:rPr lang="en-US" dirty="0">
                <a:solidFill>
                  <a:schemeClr val="bg2"/>
                </a:solidFill>
              </a:rPr>
              <a:t>New term is clearer description than previous term “vapor product”</a:t>
            </a:r>
          </a:p>
          <a:p>
            <a:endParaRPr lang="en-US" dirty="0">
              <a:solidFill>
                <a:schemeClr val="bg2"/>
              </a:solidFill>
            </a:endParaRPr>
          </a:p>
          <a:p>
            <a:r>
              <a:rPr lang="en-US" dirty="0">
                <a:solidFill>
                  <a:schemeClr val="bg2"/>
                </a:solidFill>
              </a:rPr>
              <a:t>Prohibits advertising of e-liquid within 1,000 feet of school property</a:t>
            </a:r>
          </a:p>
          <a:p>
            <a:pPr lvl="1"/>
            <a:r>
              <a:rPr lang="en-US" dirty="0">
                <a:solidFill>
                  <a:schemeClr val="bg2"/>
                </a:solidFill>
              </a:rPr>
              <a:t>First offense= Class C Infraction </a:t>
            </a:r>
          </a:p>
          <a:p>
            <a:pPr lvl="1"/>
            <a:r>
              <a:rPr lang="en-US" dirty="0">
                <a:solidFill>
                  <a:schemeClr val="bg2"/>
                </a:solidFill>
              </a:rPr>
              <a:t>Second offense= Class C Misdemeanor</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896370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C4E27E-FDA2-B0B4-62B6-8AE93253520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674BC41-32AE-312A-3518-4AE644655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43AAE859-9E5D-8F27-C58D-82CEEBBDEE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F61FC2E4-8AB7-6894-BE23-92FED44A8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080B57D7-6E37-6A8F-A69F-9C4A412D0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2873F325-E58C-09BA-0CF5-BD85CDD57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3B33BF54-492C-FE7A-221A-A617883FD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AC4C1CFD-7D18-8B95-56B0-4FEDDA3264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9F73613-8ABF-2522-4C49-F7E870394214}"/>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Age Restriction Vapor Device</a:t>
            </a:r>
          </a:p>
        </p:txBody>
      </p:sp>
      <p:sp>
        <p:nvSpPr>
          <p:cNvPr id="3" name="Content Placeholder 2">
            <a:extLst>
              <a:ext uri="{FF2B5EF4-FFF2-40B4-BE49-F238E27FC236}">
                <a16:creationId xmlns:a16="http://schemas.microsoft.com/office/drawing/2014/main" id="{E1C5B487-A39B-0F01-8E4B-00B44517286A}"/>
              </a:ext>
            </a:extLst>
          </p:cNvPr>
          <p:cNvSpPr>
            <a:spLocks noGrp="1"/>
          </p:cNvSpPr>
          <p:nvPr>
            <p:ph idx="1"/>
          </p:nvPr>
        </p:nvSpPr>
        <p:spPr>
          <a:xfrm>
            <a:off x="4319198" y="511388"/>
            <a:ext cx="7667411" cy="6101683"/>
          </a:xfrm>
        </p:spPr>
        <p:txBody>
          <a:bodyPr anchor="ctr">
            <a:normAutofit/>
          </a:bodyPr>
          <a:lstStyle/>
          <a:p>
            <a:pPr marL="0" indent="0">
              <a:buNone/>
            </a:pPr>
            <a:endParaRPr lang="en-US" sz="2000" b="1" i="1" dirty="0">
              <a:solidFill>
                <a:schemeClr val="tx2"/>
              </a:solidFill>
            </a:endParaRPr>
          </a:p>
          <a:p>
            <a:pPr marL="0" indent="0">
              <a:buNone/>
            </a:pPr>
            <a:endParaRPr lang="en-US" sz="2400" b="1" i="1" dirty="0">
              <a:solidFill>
                <a:schemeClr val="tx2"/>
              </a:solidFill>
            </a:endParaRPr>
          </a:p>
          <a:p>
            <a:pPr marL="0" indent="0">
              <a:buNone/>
            </a:pPr>
            <a:endParaRPr lang="en-US" sz="2400" b="1" i="1" dirty="0">
              <a:solidFill>
                <a:schemeClr val="tx2"/>
              </a:solidFill>
            </a:endParaRPr>
          </a:p>
          <a:p>
            <a:pPr marL="0" indent="0">
              <a:buNone/>
            </a:pPr>
            <a:endParaRPr lang="en-US" sz="2400" b="1" i="1" dirty="0">
              <a:solidFill>
                <a:schemeClr val="tx2"/>
              </a:solidFill>
            </a:endParaRPr>
          </a:p>
          <a:p>
            <a:pPr marL="0" indent="0">
              <a:buNone/>
            </a:pPr>
            <a:r>
              <a:rPr lang="en-US" sz="2400" b="1" i="1" dirty="0">
                <a:solidFill>
                  <a:schemeClr val="tx2"/>
                </a:solidFill>
              </a:rPr>
              <a:t>Age restriction imposed on “vapor device” without e-liquid</a:t>
            </a:r>
          </a:p>
          <a:p>
            <a:r>
              <a:rPr lang="en-US" sz="2400" dirty="0">
                <a:solidFill>
                  <a:schemeClr val="tx2"/>
                </a:solidFill>
              </a:rPr>
              <a:t>Class B Infraction for person less than 21 to possess or purchase vapor device</a:t>
            </a:r>
          </a:p>
          <a:p>
            <a:r>
              <a:rPr lang="en-US" sz="2400" dirty="0">
                <a:solidFill>
                  <a:schemeClr val="tx2"/>
                </a:solidFill>
              </a:rPr>
              <a:t>Class B Infraction to sell vapor device to person less than 21</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b="1" dirty="0">
              <a:solidFill>
                <a:schemeClr val="tx2"/>
              </a:solidFill>
            </a:endParaRPr>
          </a:p>
          <a:p>
            <a:pPr marL="0" indent="0">
              <a:buNone/>
            </a:pPr>
            <a:endParaRPr lang="en-US" sz="2000" b="1"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602169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748F289-23C7-E4A5-D469-13DF762773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B91A5BA-8C3E-A0FB-799C-7A5B0D6F839F}"/>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SEA144?</a:t>
            </a:r>
          </a:p>
        </p:txBody>
      </p:sp>
      <p:sp>
        <p:nvSpPr>
          <p:cNvPr id="6" name="Content Placeholder 5">
            <a:extLst>
              <a:ext uri="{FF2B5EF4-FFF2-40B4-BE49-F238E27FC236}">
                <a16:creationId xmlns:a16="http://schemas.microsoft.com/office/drawing/2014/main" id="{09B16EDC-AD1F-4ED5-7517-970A162F8B4C}"/>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149080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8AF41CAB-49A5-3445-9A1F-EB9616A4F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54F85-2AA3-8BA5-4276-FCC6C3FED86E}"/>
              </a:ext>
            </a:extLst>
          </p:cNvPr>
          <p:cNvSpPr>
            <a:spLocks noGrp="1"/>
          </p:cNvSpPr>
          <p:nvPr>
            <p:ph type="ctrTitle"/>
          </p:nvPr>
        </p:nvSpPr>
        <p:spPr/>
        <p:txBody>
          <a:bodyPr>
            <a:normAutofit fontScale="90000"/>
          </a:bodyPr>
          <a:lstStyle/>
          <a:p>
            <a:r>
              <a:rPr lang="en-US" b="1" dirty="0">
                <a:solidFill>
                  <a:schemeClr val="bg2"/>
                </a:solidFill>
              </a:rPr>
              <a:t>SEA185</a:t>
            </a:r>
            <a:br>
              <a:rPr lang="en-US" dirty="0">
                <a:solidFill>
                  <a:schemeClr val="bg2"/>
                </a:solidFill>
              </a:rPr>
            </a:br>
            <a:r>
              <a:rPr lang="en-US" b="1" dirty="0">
                <a:solidFill>
                  <a:schemeClr val="bg2"/>
                </a:solidFill>
              </a:rPr>
              <a:t>E-Liquid Manufacturing Permit</a:t>
            </a:r>
            <a:endParaRPr lang="en-US" b="1" i="1" dirty="0">
              <a:solidFill>
                <a:schemeClr val="bg2"/>
              </a:solidFill>
            </a:endParaRPr>
          </a:p>
        </p:txBody>
      </p:sp>
    </p:spTree>
    <p:extLst>
      <p:ext uri="{BB962C8B-B14F-4D97-AF65-F5344CB8AC3E}">
        <p14:creationId xmlns:p14="http://schemas.microsoft.com/office/powerpoint/2010/main" val="2262205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77BB309-0EE5-000F-5966-F9E3AA4343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DA6DF1-8455-4E85-D181-5D974E8C00AF}"/>
              </a:ext>
            </a:extLst>
          </p:cNvPr>
          <p:cNvSpPr>
            <a:spLocks noGrp="1"/>
          </p:cNvSpPr>
          <p:nvPr>
            <p:ph type="title"/>
          </p:nvPr>
        </p:nvSpPr>
        <p:spPr>
          <a:xfrm>
            <a:off x="838200" y="0"/>
            <a:ext cx="10515600" cy="1325563"/>
          </a:xfrm>
        </p:spPr>
        <p:txBody>
          <a:bodyPr/>
          <a:lstStyle/>
          <a:p>
            <a:r>
              <a:rPr lang="en-US" sz="4000" b="1" dirty="0">
                <a:solidFill>
                  <a:schemeClr val="bg2"/>
                </a:solidFill>
              </a:rPr>
              <a:t>SEA185: Foreign Adversary  Product Ban</a:t>
            </a:r>
            <a:endParaRPr lang="en-US" b="1" dirty="0">
              <a:solidFill>
                <a:schemeClr val="bg2"/>
              </a:solidFill>
            </a:endParaRPr>
          </a:p>
        </p:txBody>
      </p:sp>
      <p:sp>
        <p:nvSpPr>
          <p:cNvPr id="6" name="Content Placeholder 5">
            <a:extLst>
              <a:ext uri="{FF2B5EF4-FFF2-40B4-BE49-F238E27FC236}">
                <a16:creationId xmlns:a16="http://schemas.microsoft.com/office/drawing/2014/main" id="{C465C26B-C243-14EB-9E50-2F055E7E5AF7}"/>
              </a:ext>
            </a:extLst>
          </p:cNvPr>
          <p:cNvSpPr>
            <a:spLocks noGrp="1"/>
          </p:cNvSpPr>
          <p:nvPr>
            <p:ph idx="1"/>
          </p:nvPr>
        </p:nvSpPr>
        <p:spPr>
          <a:xfrm>
            <a:off x="250899" y="1219200"/>
            <a:ext cx="11690202" cy="5239539"/>
          </a:xfrm>
        </p:spPr>
        <p:txBody>
          <a:bodyPr>
            <a:normAutofit lnSpcReduction="10000"/>
          </a:bodyPr>
          <a:lstStyle/>
          <a:p>
            <a:pPr marL="0" indent="0">
              <a:buNone/>
            </a:pPr>
            <a:r>
              <a:rPr lang="en-US" b="1" dirty="0">
                <a:solidFill>
                  <a:schemeClr val="bg2"/>
                </a:solidFill>
              </a:rPr>
              <a:t>E-liquid products manufactured or sourced from a foreign adversary cannot be sold in the State of Indiana </a:t>
            </a:r>
            <a:r>
              <a:rPr lang="en-US" b="1" u="sng" dirty="0">
                <a:solidFill>
                  <a:schemeClr val="bg2"/>
                </a:solidFill>
              </a:rPr>
              <a:t>unless approved or pending approval by FDA</a:t>
            </a:r>
          </a:p>
          <a:p>
            <a:r>
              <a:rPr lang="en-US" dirty="0">
                <a:solidFill>
                  <a:schemeClr val="bg2"/>
                </a:solidFill>
              </a:rPr>
              <a:t>Foreign adversary defined by US Department of Commerce</a:t>
            </a:r>
          </a:p>
          <a:p>
            <a:r>
              <a:rPr lang="en-US" dirty="0">
                <a:solidFill>
                  <a:schemeClr val="bg2"/>
                </a:solidFill>
              </a:rPr>
              <a:t>Banned products are referred to as “foreign adversary products”</a:t>
            </a:r>
          </a:p>
          <a:p>
            <a:pPr marL="0" indent="0">
              <a:buNone/>
            </a:pPr>
            <a:endParaRPr lang="en-US" dirty="0">
              <a:solidFill>
                <a:schemeClr val="bg2"/>
              </a:solidFill>
            </a:endParaRPr>
          </a:p>
          <a:p>
            <a:pPr marL="0" indent="0">
              <a:buNone/>
            </a:pPr>
            <a:r>
              <a:rPr lang="en-US" b="1" dirty="0">
                <a:solidFill>
                  <a:schemeClr val="bg2"/>
                </a:solidFill>
              </a:rPr>
              <a:t>“Foreign Adversary Product” is e-liquid manufactured in or sourced from a foreign adversary nation that is not approved or pending approval by FDA</a:t>
            </a:r>
          </a:p>
          <a:p>
            <a:r>
              <a:rPr lang="en-US" dirty="0">
                <a:solidFill>
                  <a:schemeClr val="bg2"/>
                </a:solidFill>
              </a:rPr>
              <a:t>Ban includes products with ingredients sourced from adversary nation</a:t>
            </a:r>
          </a:p>
          <a:p>
            <a:r>
              <a:rPr lang="en-US" dirty="0">
                <a:solidFill>
                  <a:schemeClr val="bg2"/>
                </a:solidFill>
              </a:rPr>
              <a:t>Does not include vapor device or component without e-liquid</a:t>
            </a:r>
          </a:p>
          <a:p>
            <a:r>
              <a:rPr lang="en-US" dirty="0">
                <a:solidFill>
                  <a:schemeClr val="bg2"/>
                </a:solidFill>
              </a:rPr>
              <a:t>FDA approval or pending status ensures products are being vetted</a:t>
            </a:r>
          </a:p>
          <a:p>
            <a:endParaRPr lang="en-US" dirty="0">
              <a:solidFill>
                <a:schemeClr val="bg2"/>
              </a:solidFill>
            </a:endParaRPr>
          </a:p>
          <a:p>
            <a:endParaRPr lang="en-US" dirty="0">
              <a:solidFill>
                <a:schemeClr val="bg2"/>
              </a:solidFill>
            </a:endParaRPr>
          </a:p>
          <a:p>
            <a:pPr marL="0" indent="0">
              <a:buNone/>
            </a:pPr>
            <a:endParaRPr lang="en-US" b="1" dirty="0">
              <a:solidFill>
                <a:schemeClr val="bg2"/>
              </a:solidFill>
            </a:endParaRPr>
          </a:p>
          <a:p>
            <a:pPr marL="0" indent="0">
              <a:buNone/>
            </a:pPr>
            <a:endParaRPr lang="en-US" b="1"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790664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05E464B-686F-E113-0189-CC7A4C4E24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C682AB-4C57-B090-A637-B6731A771373}"/>
              </a:ext>
            </a:extLst>
          </p:cNvPr>
          <p:cNvSpPr>
            <a:spLocks noGrp="1"/>
          </p:cNvSpPr>
          <p:nvPr>
            <p:ph type="title"/>
          </p:nvPr>
        </p:nvSpPr>
        <p:spPr>
          <a:xfrm>
            <a:off x="838200" y="0"/>
            <a:ext cx="10515600" cy="1173163"/>
          </a:xfrm>
        </p:spPr>
        <p:txBody>
          <a:bodyPr/>
          <a:lstStyle/>
          <a:p>
            <a:r>
              <a:rPr lang="en-US" sz="4000" b="1" dirty="0">
                <a:solidFill>
                  <a:schemeClr val="bg2"/>
                </a:solidFill>
              </a:rPr>
              <a:t>Current Foreign Adversaries</a:t>
            </a:r>
            <a:endParaRPr lang="en-US" b="1" dirty="0">
              <a:solidFill>
                <a:schemeClr val="bg2"/>
              </a:solidFill>
            </a:endParaRPr>
          </a:p>
        </p:txBody>
      </p:sp>
      <p:sp>
        <p:nvSpPr>
          <p:cNvPr id="6" name="Content Placeholder 5">
            <a:extLst>
              <a:ext uri="{FF2B5EF4-FFF2-40B4-BE49-F238E27FC236}">
                <a16:creationId xmlns:a16="http://schemas.microsoft.com/office/drawing/2014/main" id="{B694E3A6-7910-BE5F-6D1C-59F9D0B9E6A3}"/>
              </a:ext>
            </a:extLst>
          </p:cNvPr>
          <p:cNvSpPr>
            <a:spLocks noGrp="1"/>
          </p:cNvSpPr>
          <p:nvPr>
            <p:ph idx="1"/>
          </p:nvPr>
        </p:nvSpPr>
        <p:spPr>
          <a:xfrm>
            <a:off x="130629" y="1001486"/>
            <a:ext cx="11876314" cy="5704114"/>
          </a:xfrm>
        </p:spPr>
        <p:txBody>
          <a:bodyPr>
            <a:normAutofit/>
          </a:bodyPr>
          <a:lstStyle/>
          <a:p>
            <a:pPr marL="0" indent="0">
              <a:buNone/>
            </a:pPr>
            <a:r>
              <a:rPr lang="en-US" b="1" dirty="0">
                <a:solidFill>
                  <a:schemeClr val="bg2"/>
                </a:solidFill>
              </a:rPr>
              <a:t>Following nations are designated foreign adversary under 15 CFR 791.4</a:t>
            </a:r>
            <a:endParaRPr lang="en-US" dirty="0">
              <a:solidFill>
                <a:schemeClr val="bg2"/>
              </a:solidFill>
            </a:endParaRPr>
          </a:p>
          <a:p>
            <a:pPr marL="514350" indent="-514350">
              <a:buFont typeface="+mj-lt"/>
              <a:buAutoNum type="arabicPeriod"/>
            </a:pPr>
            <a:r>
              <a:rPr lang="en-US" dirty="0">
                <a:solidFill>
                  <a:schemeClr val="bg2"/>
                </a:solidFill>
              </a:rPr>
              <a:t>People’s Republic of China* </a:t>
            </a:r>
          </a:p>
          <a:p>
            <a:pPr marL="514350" indent="-514350">
              <a:buFont typeface="+mj-lt"/>
              <a:buAutoNum type="arabicPeriod"/>
            </a:pPr>
            <a:r>
              <a:rPr lang="en-US" dirty="0">
                <a:solidFill>
                  <a:schemeClr val="bg2"/>
                </a:solidFill>
              </a:rPr>
              <a:t>Republic of Cuba </a:t>
            </a:r>
          </a:p>
          <a:p>
            <a:pPr marL="514350" indent="-514350">
              <a:buFont typeface="+mj-lt"/>
              <a:buAutoNum type="arabicPeriod"/>
            </a:pPr>
            <a:r>
              <a:rPr lang="en-US" dirty="0">
                <a:solidFill>
                  <a:schemeClr val="bg2"/>
                </a:solidFill>
              </a:rPr>
              <a:t>Islamic Republic of Iran </a:t>
            </a:r>
          </a:p>
          <a:p>
            <a:pPr marL="514350" indent="-514350">
              <a:buFont typeface="+mj-lt"/>
              <a:buAutoNum type="arabicPeriod"/>
            </a:pPr>
            <a:r>
              <a:rPr lang="en-US" dirty="0">
                <a:solidFill>
                  <a:schemeClr val="bg2"/>
                </a:solidFill>
              </a:rPr>
              <a:t>North Korea</a:t>
            </a:r>
          </a:p>
          <a:p>
            <a:pPr marL="514350" indent="-514350">
              <a:buFont typeface="+mj-lt"/>
              <a:buAutoNum type="arabicPeriod"/>
            </a:pPr>
            <a:r>
              <a:rPr lang="en-US" dirty="0">
                <a:solidFill>
                  <a:schemeClr val="bg2"/>
                </a:solidFill>
              </a:rPr>
              <a:t>Russian Federation</a:t>
            </a:r>
          </a:p>
          <a:p>
            <a:pPr marL="0" indent="0">
              <a:buNone/>
            </a:pPr>
            <a:endParaRPr lang="en-US" b="1" dirty="0">
              <a:solidFill>
                <a:schemeClr val="bg2"/>
              </a:solidFill>
            </a:endParaRPr>
          </a:p>
          <a:p>
            <a:pPr marL="0" indent="0">
              <a:buNone/>
            </a:pPr>
            <a:r>
              <a:rPr lang="en-US" b="1" dirty="0">
                <a:solidFill>
                  <a:schemeClr val="bg2"/>
                </a:solidFill>
              </a:rPr>
              <a:t>*Most foreign adversary products are unvetted Chinese e-liquids, which will be banned July 1, 2026 unless manufacturer demonstrates FDA approved or pending status</a:t>
            </a: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841352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154B57C-F33B-634F-33E7-B340596F6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F86E2C-CA52-88D2-74FA-CA4758BF3AC2}"/>
              </a:ext>
            </a:extLst>
          </p:cNvPr>
          <p:cNvSpPr>
            <a:spLocks noGrp="1"/>
          </p:cNvSpPr>
          <p:nvPr>
            <p:ph type="title"/>
          </p:nvPr>
        </p:nvSpPr>
        <p:spPr>
          <a:xfrm>
            <a:off x="674914" y="108857"/>
            <a:ext cx="9786257" cy="1219949"/>
          </a:xfrm>
        </p:spPr>
        <p:txBody>
          <a:bodyPr/>
          <a:lstStyle/>
          <a:p>
            <a:r>
              <a:rPr lang="en-US" sz="4000" b="1" dirty="0">
                <a:solidFill>
                  <a:schemeClr val="bg2"/>
                </a:solidFill>
              </a:rPr>
              <a:t>SEA185: E-Liquid Manufacturing Permit</a:t>
            </a:r>
            <a:endParaRPr lang="en-US" b="1" dirty="0">
              <a:solidFill>
                <a:schemeClr val="bg2"/>
              </a:solidFill>
            </a:endParaRPr>
          </a:p>
        </p:txBody>
      </p:sp>
      <p:sp>
        <p:nvSpPr>
          <p:cNvPr id="6" name="Content Placeholder 5">
            <a:extLst>
              <a:ext uri="{FF2B5EF4-FFF2-40B4-BE49-F238E27FC236}">
                <a16:creationId xmlns:a16="http://schemas.microsoft.com/office/drawing/2014/main" id="{91CF8892-D63C-14E2-716A-5CBA7C605DE9}"/>
              </a:ext>
            </a:extLst>
          </p:cNvPr>
          <p:cNvSpPr>
            <a:spLocks noGrp="1"/>
          </p:cNvSpPr>
          <p:nvPr>
            <p:ph idx="1"/>
          </p:nvPr>
        </p:nvSpPr>
        <p:spPr>
          <a:xfrm>
            <a:off x="163286" y="1088572"/>
            <a:ext cx="11777815" cy="5370168"/>
          </a:xfrm>
        </p:spPr>
        <p:txBody>
          <a:bodyPr>
            <a:normAutofit lnSpcReduction="10000"/>
          </a:bodyPr>
          <a:lstStyle/>
          <a:p>
            <a:pPr marL="0" indent="0">
              <a:buNone/>
            </a:pPr>
            <a:r>
              <a:rPr lang="en-US" b="1" dirty="0">
                <a:solidFill>
                  <a:schemeClr val="bg2"/>
                </a:solidFill>
              </a:rPr>
              <a:t>Manufacturers selling e-liquid products in Indiana must be permitted</a:t>
            </a:r>
          </a:p>
          <a:p>
            <a:r>
              <a:rPr lang="en-US" dirty="0">
                <a:solidFill>
                  <a:schemeClr val="bg2"/>
                </a:solidFill>
              </a:rPr>
              <a:t>Every e-liquid product sold in Indiana must have underlying e-liquid manufacturing permit &amp; all Indiana manufacturers must be permitted</a:t>
            </a:r>
          </a:p>
          <a:p>
            <a:r>
              <a:rPr lang="en-US" dirty="0">
                <a:solidFill>
                  <a:schemeClr val="bg2"/>
                </a:solidFill>
              </a:rPr>
              <a:t>To qualify for permit, applicants must comply with FDA product quality and production requirements</a:t>
            </a:r>
          </a:p>
          <a:p>
            <a:pPr lvl="1">
              <a:buFont typeface="Aptos" panose="020B0004020202020204" pitchFamily="34" charset="0"/>
              <a:buChar char="»"/>
            </a:pPr>
            <a:r>
              <a:rPr lang="en-US" dirty="0">
                <a:solidFill>
                  <a:schemeClr val="bg2"/>
                </a:solidFill>
              </a:rPr>
              <a:t>Products do not contain Harmful &amp; Potentially Harmful Constituents (HPHC)</a:t>
            </a:r>
          </a:p>
          <a:p>
            <a:pPr lvl="1">
              <a:buFont typeface="Aptos" panose="020B0004020202020204" pitchFamily="34" charset="0"/>
              <a:buChar char="»"/>
            </a:pPr>
            <a:r>
              <a:rPr lang="en-US" dirty="0">
                <a:solidFill>
                  <a:schemeClr val="bg2"/>
                </a:solidFill>
              </a:rPr>
              <a:t>Registration of manufacturing facilities with FDA </a:t>
            </a:r>
          </a:p>
          <a:p>
            <a:pPr marL="0" indent="0">
              <a:buNone/>
            </a:pPr>
            <a:endParaRPr lang="en-US" b="1" dirty="0">
              <a:solidFill>
                <a:schemeClr val="bg2"/>
              </a:solidFill>
            </a:endParaRPr>
          </a:p>
          <a:p>
            <a:pPr marL="0" indent="0">
              <a:buNone/>
            </a:pPr>
            <a:r>
              <a:rPr lang="en-US" sz="2600" b="1" dirty="0">
                <a:solidFill>
                  <a:schemeClr val="bg2"/>
                </a:solidFill>
              </a:rPr>
              <a:t>Manufacturers can obtain Indiana permit for e-liquid products not approved or pending with FDA by demonstrating compliance with FDA product quality &amp; manufacturing regulations</a:t>
            </a:r>
          </a:p>
          <a:p>
            <a:r>
              <a:rPr lang="en-US" sz="2600" dirty="0">
                <a:solidFill>
                  <a:schemeClr val="bg2"/>
                </a:solidFill>
              </a:rPr>
              <a:t>Does not apply for foreign adversary products, which must be approved or pending approval with FDA to be sold in Indiana</a:t>
            </a:r>
          </a:p>
          <a:p>
            <a:endParaRPr lang="en-US" b="1"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011221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5AF589-35C2-2CA5-DA21-ACD4B03BC8ED}"/>
              </a:ext>
            </a:extLst>
          </p:cNvPr>
          <p:cNvSpPr>
            <a:spLocks noGrp="1"/>
          </p:cNvSpPr>
          <p:nvPr>
            <p:ph type="title"/>
          </p:nvPr>
        </p:nvSpPr>
        <p:spPr>
          <a:xfrm>
            <a:off x="411480" y="991443"/>
            <a:ext cx="4443154" cy="1087819"/>
          </a:xfrm>
        </p:spPr>
        <p:txBody>
          <a:bodyPr anchor="b">
            <a:normAutofit fontScale="90000"/>
          </a:bodyPr>
          <a:lstStyle/>
          <a:p>
            <a:r>
              <a:rPr lang="en-US" sz="4000" b="1" dirty="0">
                <a:effectLst>
                  <a:outerShdw blurRad="38100" dist="38100" dir="2700000" algn="tl">
                    <a:srgbClr val="000000">
                      <a:alpha val="43137"/>
                    </a:srgbClr>
                  </a:outerShdw>
                </a:effectLst>
              </a:rPr>
              <a:t>Legal Disclaimers	</a:t>
            </a:r>
          </a:p>
        </p:txBody>
      </p:sp>
      <p:sp>
        <p:nvSpPr>
          <p:cNvPr id="14" name="Rectangle 13">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DB69B00-4AF5-B92D-165A-D72FDCCF7171}"/>
              </a:ext>
            </a:extLst>
          </p:cNvPr>
          <p:cNvSpPr>
            <a:spLocks noGrp="1"/>
          </p:cNvSpPr>
          <p:nvPr>
            <p:ph idx="1"/>
          </p:nvPr>
        </p:nvSpPr>
        <p:spPr>
          <a:xfrm>
            <a:off x="365760" y="2431493"/>
            <a:ext cx="4902276" cy="3864492"/>
          </a:xfrm>
        </p:spPr>
        <p:txBody>
          <a:bodyPr>
            <a:normAutofit fontScale="92500" lnSpcReduction="20000"/>
          </a:bodyPr>
          <a:lstStyle/>
          <a:p>
            <a:pPr marL="0" indent="0">
              <a:buNone/>
            </a:pPr>
            <a:r>
              <a:rPr lang="en-US" sz="1800" i="1" dirty="0"/>
              <a:t>This presentation is for informational purposes only.  The presenters are employees of the State of Indiana (Alcohol and Tobacco Commission) and can not provide legal advice to permit holders or their representatives. Compliance with alcoholic beverage, tobacco, gaming, and tax laws, as well as other relevant requirements, is the sole responsibility of the permit holder.</a:t>
            </a:r>
          </a:p>
          <a:p>
            <a:pPr marL="0" indent="0">
              <a:buNone/>
            </a:pPr>
            <a:r>
              <a:rPr lang="en-US" sz="1800" i="1" dirty="0"/>
              <a:t>Operational details provided in this presentation are subject to change and do not necessarily reflect the final position of the ATC regarding interpretation of law or operational implementation.</a:t>
            </a:r>
          </a:p>
          <a:p>
            <a:pPr marL="0" indent="0">
              <a:buNone/>
            </a:pPr>
            <a:r>
              <a:rPr lang="en-US" sz="1800" i="1" dirty="0"/>
              <a:t>All images used in this presentation are utilized for educational purposes consistent with fair use allowance under Section 107 of the Copyright Act of 1976.</a:t>
            </a:r>
            <a:endParaRPr lang="en-US" sz="1800" dirty="0"/>
          </a:p>
        </p:txBody>
      </p:sp>
      <p:pic>
        <p:nvPicPr>
          <p:cNvPr id="6" name="Picture 2" descr="disclaimer cartoon with wishing well and the caption Wishing well with 'Disclaimer' sign. by Dave Allen">
            <a:extLst>
              <a:ext uri="{FF2B5EF4-FFF2-40B4-BE49-F238E27FC236}">
                <a16:creationId xmlns:a16="http://schemas.microsoft.com/office/drawing/2014/main" id="{3854879C-5445-E176-50F7-C83D756CAB9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85816" y="962012"/>
            <a:ext cx="6440424" cy="4878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404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60192C0-A5F4-AB9B-D723-4488A668699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11F20A-A390-A9C4-145A-60094D12065F}"/>
              </a:ext>
            </a:extLst>
          </p:cNvPr>
          <p:cNvSpPr>
            <a:spLocks noGrp="1"/>
          </p:cNvSpPr>
          <p:nvPr>
            <p:ph type="title"/>
          </p:nvPr>
        </p:nvSpPr>
        <p:spPr>
          <a:xfrm>
            <a:off x="283029" y="97971"/>
            <a:ext cx="10373522" cy="1290707"/>
          </a:xfrm>
        </p:spPr>
        <p:txBody>
          <a:bodyPr/>
          <a:lstStyle/>
          <a:p>
            <a:r>
              <a:rPr lang="en-US" sz="4000" b="1" dirty="0">
                <a:solidFill>
                  <a:schemeClr val="bg2"/>
                </a:solidFill>
              </a:rPr>
              <a:t>Indiana E-Liquid Manufacturing Permits</a:t>
            </a:r>
            <a:endParaRPr lang="en-US" b="1" dirty="0">
              <a:solidFill>
                <a:schemeClr val="bg2"/>
              </a:solidFill>
            </a:endParaRPr>
          </a:p>
        </p:txBody>
      </p:sp>
      <p:sp>
        <p:nvSpPr>
          <p:cNvPr id="6" name="Content Placeholder 5">
            <a:extLst>
              <a:ext uri="{FF2B5EF4-FFF2-40B4-BE49-F238E27FC236}">
                <a16:creationId xmlns:a16="http://schemas.microsoft.com/office/drawing/2014/main" id="{A0DC4565-6445-6C48-08EA-5D74C0122368}"/>
              </a:ext>
            </a:extLst>
          </p:cNvPr>
          <p:cNvSpPr>
            <a:spLocks noGrp="1"/>
          </p:cNvSpPr>
          <p:nvPr>
            <p:ph idx="1"/>
          </p:nvPr>
        </p:nvSpPr>
        <p:spPr>
          <a:xfrm>
            <a:off x="283029" y="1153886"/>
            <a:ext cx="11702141" cy="5453289"/>
          </a:xfrm>
        </p:spPr>
        <p:txBody>
          <a:bodyPr>
            <a:normAutofit lnSpcReduction="10000"/>
          </a:bodyPr>
          <a:lstStyle/>
          <a:p>
            <a:pPr marL="0" indent="0">
              <a:buNone/>
            </a:pPr>
            <a:r>
              <a:rPr lang="en-US" dirty="0">
                <a:solidFill>
                  <a:schemeClr val="bg2"/>
                </a:solidFill>
              </a:rPr>
              <a:t>Two-year permit- $3,000 initial fee &amp; $1,000 renewal fee</a:t>
            </a:r>
          </a:p>
          <a:p>
            <a:pPr marL="0" indent="0">
              <a:buNone/>
            </a:pPr>
            <a:endParaRPr lang="en-US" dirty="0">
              <a:solidFill>
                <a:schemeClr val="bg2"/>
              </a:solidFill>
            </a:endParaRPr>
          </a:p>
          <a:p>
            <a:pPr marL="0" indent="0">
              <a:buNone/>
            </a:pPr>
            <a:r>
              <a:rPr lang="en-US" dirty="0">
                <a:solidFill>
                  <a:schemeClr val="bg2"/>
                </a:solidFill>
              </a:rPr>
              <a:t>Applications must contain full list of products manufactured by applicant</a:t>
            </a:r>
          </a:p>
          <a:p>
            <a:r>
              <a:rPr lang="en-US" dirty="0">
                <a:solidFill>
                  <a:schemeClr val="bg2"/>
                </a:solidFill>
              </a:rPr>
              <a:t>For products not FDA pending or approved, must list ALL ingredients</a:t>
            </a:r>
          </a:p>
          <a:p>
            <a:r>
              <a:rPr lang="en-US" dirty="0">
                <a:solidFill>
                  <a:schemeClr val="bg2"/>
                </a:solidFill>
              </a:rPr>
              <a:t>For FDA pending or approved, provide evidence of FDA status</a:t>
            </a:r>
          </a:p>
          <a:p>
            <a:r>
              <a:rPr lang="en-US" dirty="0">
                <a:solidFill>
                  <a:schemeClr val="bg2"/>
                </a:solidFill>
              </a:rPr>
              <a:t>Permit holder must immediately notify ATC of changes in FDA status</a:t>
            </a:r>
          </a:p>
          <a:p>
            <a:pPr marL="0" indent="0">
              <a:buNone/>
            </a:pPr>
            <a:endParaRPr lang="en-US" dirty="0">
              <a:solidFill>
                <a:schemeClr val="bg2"/>
              </a:solidFill>
            </a:endParaRPr>
          </a:p>
          <a:p>
            <a:pPr marL="0" indent="0">
              <a:buNone/>
            </a:pPr>
            <a:r>
              <a:rPr lang="en-US" dirty="0">
                <a:solidFill>
                  <a:schemeClr val="bg2"/>
                </a:solidFill>
              </a:rPr>
              <a:t>Permittees must report new products during term of permit via required annual e-liquid manufacturer report (7.1-7-5-1.1(k))</a:t>
            </a:r>
          </a:p>
          <a:p>
            <a:r>
              <a:rPr lang="en-US" dirty="0">
                <a:solidFill>
                  <a:schemeClr val="bg2"/>
                </a:solidFill>
              </a:rPr>
              <a:t>New products cannot be sold in Indiana until reported to ATC</a:t>
            </a:r>
          </a:p>
          <a:p>
            <a:r>
              <a:rPr lang="en-US" dirty="0">
                <a:solidFill>
                  <a:schemeClr val="bg2"/>
                </a:solidFill>
              </a:rPr>
              <a:t>Changes in ingredients must also be noted in report &amp; renewal applications</a:t>
            </a: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178893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5D752F-2DA2-56CB-2FC8-24255E8938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771E3B8-BAEE-925D-3A03-9B911126F16C}"/>
              </a:ext>
            </a:extLst>
          </p:cNvPr>
          <p:cNvSpPr>
            <a:spLocks noGrp="1"/>
          </p:cNvSpPr>
          <p:nvPr>
            <p:ph type="title"/>
          </p:nvPr>
        </p:nvSpPr>
        <p:spPr>
          <a:xfrm>
            <a:off x="472965" y="250825"/>
            <a:ext cx="10183586" cy="1137853"/>
          </a:xfrm>
        </p:spPr>
        <p:txBody>
          <a:bodyPr/>
          <a:lstStyle/>
          <a:p>
            <a:r>
              <a:rPr lang="en-US" sz="4000" b="1" dirty="0">
                <a:solidFill>
                  <a:schemeClr val="bg2"/>
                </a:solidFill>
              </a:rPr>
              <a:t>Green List &amp; Foreign Adversary Products</a:t>
            </a:r>
            <a:endParaRPr lang="en-US" b="1" dirty="0">
              <a:solidFill>
                <a:schemeClr val="bg2"/>
              </a:solidFill>
            </a:endParaRPr>
          </a:p>
        </p:txBody>
      </p:sp>
      <p:sp>
        <p:nvSpPr>
          <p:cNvPr id="6" name="Content Placeholder 5">
            <a:extLst>
              <a:ext uri="{FF2B5EF4-FFF2-40B4-BE49-F238E27FC236}">
                <a16:creationId xmlns:a16="http://schemas.microsoft.com/office/drawing/2014/main" id="{142E24EA-FC63-E3D1-F7F1-CD64C98128B8}"/>
              </a:ext>
            </a:extLst>
          </p:cNvPr>
          <p:cNvSpPr>
            <a:spLocks noGrp="1"/>
          </p:cNvSpPr>
          <p:nvPr>
            <p:ph idx="1"/>
          </p:nvPr>
        </p:nvSpPr>
        <p:spPr>
          <a:xfrm>
            <a:off x="326571" y="1388678"/>
            <a:ext cx="11658599" cy="5218497"/>
          </a:xfrm>
        </p:spPr>
        <p:txBody>
          <a:bodyPr>
            <a:normAutofit fontScale="92500" lnSpcReduction="20000"/>
          </a:bodyPr>
          <a:lstStyle/>
          <a:p>
            <a:pPr marL="0" indent="0">
              <a:buNone/>
            </a:pPr>
            <a:r>
              <a:rPr lang="en-US" b="1" dirty="0">
                <a:solidFill>
                  <a:schemeClr val="bg2"/>
                </a:solidFill>
              </a:rPr>
              <a:t>Green List</a:t>
            </a:r>
            <a:r>
              <a:rPr lang="en-US" dirty="0">
                <a:solidFill>
                  <a:schemeClr val="bg2"/>
                </a:solidFill>
              </a:rPr>
              <a:t>: ATC will maintain full list of products approved as part of e-liquid manufacturing permit</a:t>
            </a:r>
          </a:p>
          <a:p>
            <a:r>
              <a:rPr lang="en-US" dirty="0">
                <a:solidFill>
                  <a:schemeClr val="bg2"/>
                </a:solidFill>
              </a:rPr>
              <a:t>Permit requirement effective January 1, 2027 &amp; “Green List” of e-liquid products approved for sale in Indiana will be published in early 2027</a:t>
            </a:r>
          </a:p>
          <a:p>
            <a:r>
              <a:rPr lang="en-US" dirty="0">
                <a:solidFill>
                  <a:schemeClr val="bg2"/>
                </a:solidFill>
              </a:rPr>
              <a:t>All products not on Green List are unlawful for sale in Indiana until an e-liquid manufacturing permit is obtained</a:t>
            </a:r>
          </a:p>
          <a:p>
            <a:r>
              <a:rPr lang="en-US" dirty="0">
                <a:solidFill>
                  <a:schemeClr val="bg2"/>
                </a:solidFill>
              </a:rPr>
              <a:t>Enforcement of manufacturing permit for individual e-liquid products will be narrowly tailored until all applications filed on or before January 1, 2027 are processed by ATC</a:t>
            </a:r>
          </a:p>
          <a:p>
            <a:pPr marL="0" indent="0">
              <a:buNone/>
            </a:pPr>
            <a:endParaRPr lang="en-US" dirty="0">
              <a:solidFill>
                <a:schemeClr val="bg2"/>
              </a:solidFill>
            </a:endParaRPr>
          </a:p>
          <a:p>
            <a:pPr marL="0" indent="0">
              <a:buNone/>
            </a:pPr>
            <a:r>
              <a:rPr lang="en-US" b="1" dirty="0">
                <a:solidFill>
                  <a:schemeClr val="bg2"/>
                </a:solidFill>
              </a:rPr>
              <a:t>Foreign Adversary Products:</a:t>
            </a:r>
            <a:r>
              <a:rPr lang="en-US" dirty="0">
                <a:solidFill>
                  <a:schemeClr val="bg2"/>
                </a:solidFill>
              </a:rPr>
              <a:t> ATC will publish notices for newly identified foreign adversary products but does not plan to maintain published list</a:t>
            </a:r>
          </a:p>
          <a:p>
            <a:r>
              <a:rPr lang="en-US" dirty="0">
                <a:solidFill>
                  <a:schemeClr val="bg2"/>
                </a:solidFill>
              </a:rPr>
              <a:t>Ban on foreign adversary products effective July 1, 2026</a:t>
            </a:r>
          </a:p>
          <a:p>
            <a:r>
              <a:rPr lang="en-US" dirty="0">
                <a:solidFill>
                  <a:schemeClr val="bg2"/>
                </a:solidFill>
              </a:rPr>
              <a:t>ATC will begin enforcement of  foreign adversary ban upon effective date &amp; temporarily publish notices as foreign adversary products are identified</a:t>
            </a: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2189855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8CBA2F3-468C-B514-5435-5B2E029EBC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0869C9-336E-D87E-2FA1-E8410A1F8F20}"/>
              </a:ext>
            </a:extLst>
          </p:cNvPr>
          <p:cNvSpPr>
            <a:spLocks noGrp="1"/>
          </p:cNvSpPr>
          <p:nvPr>
            <p:ph type="title"/>
          </p:nvPr>
        </p:nvSpPr>
        <p:spPr/>
        <p:txBody>
          <a:bodyPr/>
          <a:lstStyle/>
          <a:p>
            <a:r>
              <a:rPr lang="en-US" sz="4000" b="1" dirty="0">
                <a:solidFill>
                  <a:schemeClr val="bg2"/>
                </a:solidFill>
              </a:rPr>
              <a:t>SEA185: Miscellaneous Tobacco Changes </a:t>
            </a:r>
            <a:endParaRPr lang="en-US" b="1" dirty="0">
              <a:solidFill>
                <a:schemeClr val="bg2"/>
              </a:solidFill>
            </a:endParaRPr>
          </a:p>
        </p:txBody>
      </p:sp>
      <p:sp>
        <p:nvSpPr>
          <p:cNvPr id="6" name="Content Placeholder 5">
            <a:extLst>
              <a:ext uri="{FF2B5EF4-FFF2-40B4-BE49-F238E27FC236}">
                <a16:creationId xmlns:a16="http://schemas.microsoft.com/office/drawing/2014/main" id="{5898F84C-82C6-3378-F644-EE5EE51CF0E1}"/>
              </a:ext>
            </a:extLst>
          </p:cNvPr>
          <p:cNvSpPr>
            <a:spLocks noGrp="1"/>
          </p:cNvSpPr>
          <p:nvPr>
            <p:ph idx="1"/>
          </p:nvPr>
        </p:nvSpPr>
        <p:spPr>
          <a:xfrm>
            <a:off x="472965" y="1502978"/>
            <a:ext cx="11512205" cy="4886935"/>
          </a:xfrm>
        </p:spPr>
        <p:txBody>
          <a:bodyPr>
            <a:normAutofit fontScale="92500" lnSpcReduction="20000"/>
          </a:bodyPr>
          <a:lstStyle/>
          <a:p>
            <a:r>
              <a:rPr lang="en-US" dirty="0">
                <a:solidFill>
                  <a:schemeClr val="bg2"/>
                </a:solidFill>
              </a:rPr>
              <a:t>Must check ID for tobacco sales (7.1-5-10-23)</a:t>
            </a:r>
          </a:p>
          <a:p>
            <a:r>
              <a:rPr lang="en-US" dirty="0">
                <a:solidFill>
                  <a:schemeClr val="bg2"/>
                </a:solidFill>
              </a:rPr>
              <a:t>Prohibits sleeping quarters in TC location</a:t>
            </a:r>
          </a:p>
          <a:p>
            <a:r>
              <a:rPr lang="en-US" dirty="0">
                <a:solidFill>
                  <a:schemeClr val="bg2"/>
                </a:solidFill>
              </a:rPr>
              <a:t>Wholesale permit provisions (same as HEA1052)</a:t>
            </a:r>
          </a:p>
          <a:p>
            <a:r>
              <a:rPr lang="en-US" dirty="0">
                <a:solidFill>
                  <a:schemeClr val="bg2"/>
                </a:solidFill>
              </a:rPr>
              <a:t>Cigarette buydown language </a:t>
            </a:r>
            <a:endParaRPr lang="en-US" i="1" dirty="0">
              <a:solidFill>
                <a:schemeClr val="bg2"/>
              </a:solidFill>
            </a:endParaRPr>
          </a:p>
          <a:p>
            <a:pPr marL="0" indent="0">
              <a:buNone/>
            </a:pPr>
            <a:endParaRPr lang="en-US" i="1" dirty="0">
              <a:solidFill>
                <a:schemeClr val="bg2"/>
              </a:solidFill>
            </a:endParaRPr>
          </a:p>
          <a:p>
            <a:pPr marL="0" indent="0">
              <a:buNone/>
            </a:pPr>
            <a:r>
              <a:rPr lang="en-US" i="1" dirty="0">
                <a:solidFill>
                  <a:schemeClr val="bg2"/>
                </a:solidFill>
              </a:rPr>
              <a:t>"Buydown" means any payment or compensation given by a cigarette manufacturer to a cigarette distributor or retailer to promote the sale of cigarettes and for which the manufacturer requires that either: (1) the distributor pass the resulting price reduction on to the retailer; or (2) the retailer pass the resulting price reduction on to the consumer.</a:t>
            </a:r>
          </a:p>
          <a:p>
            <a:pPr marL="0" indent="0">
              <a:buNone/>
            </a:pPr>
            <a:endParaRPr lang="en-US" i="1" dirty="0">
              <a:solidFill>
                <a:schemeClr val="bg2"/>
              </a:solidFill>
            </a:endParaRPr>
          </a:p>
          <a:p>
            <a:r>
              <a:rPr lang="en-US" dirty="0">
                <a:solidFill>
                  <a:schemeClr val="bg2"/>
                </a:solidFill>
              </a:rPr>
              <a:t>Habitual offender status for sale of tobacco to minor= 3 violations</a:t>
            </a:r>
          </a:p>
          <a:p>
            <a:r>
              <a:rPr lang="en-US" dirty="0">
                <a:solidFill>
                  <a:schemeClr val="bg2"/>
                </a:solidFill>
              </a:rPr>
              <a:t>Habitual offender status of minor entry 21+ TC location= 3 violations</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99546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FF30CA3-ABE1-CB39-16AD-0EF2E290EB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F116FC-5BD7-985A-EC12-0994852D2DBF}"/>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SEA185?</a:t>
            </a:r>
          </a:p>
        </p:txBody>
      </p:sp>
      <p:sp>
        <p:nvSpPr>
          <p:cNvPr id="6" name="Content Placeholder 5">
            <a:extLst>
              <a:ext uri="{FF2B5EF4-FFF2-40B4-BE49-F238E27FC236}">
                <a16:creationId xmlns:a16="http://schemas.microsoft.com/office/drawing/2014/main" id="{B2F5A408-C59B-9C0D-1E6D-4397019D75B0}"/>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i="1" dirty="0">
              <a:solidFill>
                <a:schemeClr val="bg2"/>
              </a:solidFill>
            </a:endParaRPr>
          </a:p>
          <a:p>
            <a:pPr marL="0" indent="0">
              <a:buNone/>
            </a:pPr>
            <a:r>
              <a:rPr lang="en-US" sz="4000" i="1" dirty="0">
                <a:solidFill>
                  <a:schemeClr val="bg2"/>
                </a:solidFill>
              </a:rPr>
              <a:t>We will also take questions about previously discussed legislation following our discussion of SEA185.</a:t>
            </a:r>
          </a:p>
          <a:p>
            <a:pPr marL="0" indent="0">
              <a:buNone/>
            </a:pPr>
            <a:endParaRPr lang="en-US" sz="4000" i="1" dirty="0">
              <a:solidFill>
                <a:schemeClr val="bg2"/>
              </a:solidFill>
            </a:endParaRPr>
          </a:p>
          <a:p>
            <a:pPr marL="0" indent="0">
              <a:buNone/>
            </a:pPr>
            <a:endParaRPr lang="en-US" sz="4000"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526004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BEDB706-DDBD-1DB1-9EF3-C8772E8B94E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7E1B21F-9D06-6752-9B6F-18B68F7C01BA}"/>
              </a:ext>
            </a:extLst>
          </p:cNvPr>
          <p:cNvSpPr>
            <a:spLocks noGrp="1"/>
          </p:cNvSpPr>
          <p:nvPr>
            <p:ph type="title"/>
          </p:nvPr>
        </p:nvSpPr>
        <p:spPr/>
        <p:txBody>
          <a:bodyPr/>
          <a:lstStyle/>
          <a:p>
            <a:r>
              <a:rPr lang="en-US" sz="4000" b="1" dirty="0">
                <a:solidFill>
                  <a:schemeClr val="bg2"/>
                </a:solidFill>
              </a:rPr>
              <a:t>ATC Legislative &amp; Legal Contacts</a:t>
            </a:r>
            <a:endParaRPr lang="en-US" b="1" dirty="0">
              <a:solidFill>
                <a:schemeClr val="bg2"/>
              </a:solidFill>
            </a:endParaRPr>
          </a:p>
        </p:txBody>
      </p:sp>
      <p:sp>
        <p:nvSpPr>
          <p:cNvPr id="6" name="Content Placeholder 5">
            <a:extLst>
              <a:ext uri="{FF2B5EF4-FFF2-40B4-BE49-F238E27FC236}">
                <a16:creationId xmlns:a16="http://schemas.microsoft.com/office/drawing/2014/main" id="{A89FBA02-F4AF-BD80-F699-7F6296477B14}"/>
              </a:ext>
            </a:extLst>
          </p:cNvPr>
          <p:cNvSpPr>
            <a:spLocks noGrp="1"/>
          </p:cNvSpPr>
          <p:nvPr>
            <p:ph idx="1"/>
          </p:nvPr>
        </p:nvSpPr>
        <p:spPr>
          <a:xfrm>
            <a:off x="472965" y="1502978"/>
            <a:ext cx="11512205" cy="4886935"/>
          </a:xfrm>
        </p:spPr>
        <p:txBody>
          <a:bodyPr>
            <a:normAutofit fontScale="92500" lnSpcReduction="10000"/>
          </a:bodyPr>
          <a:lstStyle/>
          <a:p>
            <a:pPr marL="0" indent="0">
              <a:buNone/>
            </a:pPr>
            <a:r>
              <a:rPr lang="en-US" dirty="0">
                <a:solidFill>
                  <a:schemeClr val="bg2"/>
                </a:solidFill>
              </a:rPr>
              <a:t>Chris Serak, Deputy Director</a:t>
            </a:r>
          </a:p>
          <a:p>
            <a:pPr marL="0" indent="0">
              <a:buNone/>
            </a:pPr>
            <a:r>
              <a:rPr lang="en-US" dirty="0">
                <a:solidFill>
                  <a:schemeClr val="bg2"/>
                </a:solidFill>
                <a:hlinkClick r:id="rId2"/>
              </a:rPr>
              <a:t>CSerak@atc.IN.gov</a:t>
            </a:r>
            <a:endParaRPr lang="en-US" dirty="0">
              <a:solidFill>
                <a:schemeClr val="bg2"/>
              </a:solidFill>
            </a:endParaRPr>
          </a:p>
          <a:p>
            <a:pPr marL="0" indent="0">
              <a:buNone/>
            </a:pPr>
            <a:endParaRPr lang="en-US" dirty="0">
              <a:solidFill>
                <a:schemeClr val="bg2"/>
              </a:solidFill>
            </a:endParaRPr>
          </a:p>
          <a:p>
            <a:pPr marL="0" indent="0">
              <a:buNone/>
            </a:pPr>
            <a:r>
              <a:rPr lang="en-US" dirty="0">
                <a:solidFill>
                  <a:schemeClr val="bg2"/>
                </a:solidFill>
              </a:rPr>
              <a:t>Alex Vargo, ISEP Officer, Attorney</a:t>
            </a:r>
          </a:p>
          <a:p>
            <a:pPr marL="0" indent="0">
              <a:buNone/>
            </a:pPr>
            <a:r>
              <a:rPr lang="en-US" dirty="0">
                <a:solidFill>
                  <a:schemeClr val="bg2"/>
                </a:solidFill>
                <a:hlinkClick r:id="rId3"/>
              </a:rPr>
              <a:t>AVargo@atc.IN.gov</a:t>
            </a:r>
            <a:r>
              <a:rPr lang="en-US" dirty="0">
                <a:solidFill>
                  <a:schemeClr val="bg2"/>
                </a:solidFill>
              </a:rPr>
              <a:t> </a:t>
            </a:r>
          </a:p>
          <a:p>
            <a:pPr marL="0" indent="0">
              <a:buNone/>
            </a:pPr>
            <a:endParaRPr lang="en-US" dirty="0">
              <a:solidFill>
                <a:schemeClr val="bg2"/>
              </a:solidFill>
            </a:endParaRPr>
          </a:p>
          <a:p>
            <a:pPr marL="0" indent="0">
              <a:buNone/>
            </a:pPr>
            <a:r>
              <a:rPr lang="en-US" dirty="0">
                <a:solidFill>
                  <a:schemeClr val="bg2"/>
                </a:solidFill>
              </a:rPr>
              <a:t>Melissa Beaucaire, General Counsel</a:t>
            </a:r>
          </a:p>
          <a:p>
            <a:pPr marL="0" indent="0">
              <a:buNone/>
            </a:pPr>
            <a:r>
              <a:rPr lang="en-US" u="sng" dirty="0">
                <a:hlinkClick r:id="rId4"/>
              </a:rPr>
              <a:t>MeBeaucaire@atc.IN.gov</a:t>
            </a:r>
            <a:endParaRPr lang="en-US" dirty="0">
              <a:solidFill>
                <a:schemeClr val="bg2"/>
              </a:solidFill>
            </a:endParaRPr>
          </a:p>
          <a:p>
            <a:pPr marL="0" indent="0">
              <a:buNone/>
            </a:pPr>
            <a:endParaRPr lang="en-US" dirty="0">
              <a:solidFill>
                <a:schemeClr val="bg2"/>
              </a:solidFill>
            </a:endParaRPr>
          </a:p>
          <a:p>
            <a:pPr marL="0" indent="0">
              <a:buNone/>
            </a:pPr>
            <a:r>
              <a:rPr lang="en-US" dirty="0">
                <a:solidFill>
                  <a:schemeClr val="bg2"/>
                </a:solidFill>
              </a:rPr>
              <a:t>Daphne Whitmire, Senior Attorney </a:t>
            </a:r>
          </a:p>
          <a:p>
            <a:pPr marL="0" indent="0">
              <a:buNone/>
            </a:pPr>
            <a:r>
              <a:rPr lang="en-US" dirty="0">
                <a:solidFill>
                  <a:schemeClr val="bg2"/>
                </a:solidFill>
                <a:hlinkClick r:id="rId5"/>
              </a:rPr>
              <a:t>DWhitmire@atc.IN.gov</a:t>
            </a:r>
            <a:r>
              <a:rPr lang="en-US" dirty="0">
                <a:solidFill>
                  <a:schemeClr val="bg2"/>
                </a:solidFill>
              </a:rPr>
              <a:t> </a:t>
            </a: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484542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F66D-FF92-B29C-7BD4-EAC61A808F0C}"/>
              </a:ext>
            </a:extLst>
          </p:cNvPr>
          <p:cNvSpPr>
            <a:spLocks noGrp="1"/>
          </p:cNvSpPr>
          <p:nvPr>
            <p:ph type="ctrTitle"/>
          </p:nvPr>
        </p:nvSpPr>
        <p:spPr/>
        <p:txBody>
          <a:bodyPr/>
          <a:lstStyle/>
          <a:p>
            <a:r>
              <a:rPr lang="en-US" dirty="0">
                <a:solidFill>
                  <a:schemeClr val="bg2"/>
                </a:solidFill>
              </a:rPr>
              <a:t>2026 Tobacco Legislation</a:t>
            </a:r>
          </a:p>
        </p:txBody>
      </p:sp>
    </p:spTree>
    <p:extLst>
      <p:ext uri="{BB962C8B-B14F-4D97-AF65-F5344CB8AC3E}">
        <p14:creationId xmlns:p14="http://schemas.microsoft.com/office/powerpoint/2010/main" val="4281651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Rectangle 18">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946FB49-4199-DA14-1316-AEBC40039422}"/>
              </a:ext>
            </a:extLst>
          </p:cNvPr>
          <p:cNvSpPr>
            <a:spLocks noGrp="1"/>
          </p:cNvSpPr>
          <p:nvPr>
            <p:ph type="title"/>
          </p:nvPr>
        </p:nvSpPr>
        <p:spPr>
          <a:xfrm>
            <a:off x="283032" y="2180749"/>
            <a:ext cx="3590468" cy="3417794"/>
          </a:xfrm>
        </p:spPr>
        <p:txBody>
          <a:bodyPr vert="horz" lIns="91440" tIns="45720" rIns="91440" bIns="45720" rtlCol="0" anchor="t">
            <a:normAutofit/>
          </a:bodyPr>
          <a:lstStyle/>
          <a:p>
            <a:r>
              <a:rPr lang="en-US" sz="3000" b="1" dirty="0">
                <a:solidFill>
                  <a:srgbClr val="FFFFFF"/>
                </a:solidFill>
                <a:effectLst>
                  <a:outerShdw blurRad="38100" dist="38100" dir="2700000" algn="tl">
                    <a:srgbClr val="000000">
                      <a:alpha val="43137"/>
                    </a:srgbClr>
                  </a:outerShdw>
                </a:effectLst>
              </a:rPr>
              <a:t>Index of Amended &amp; New Code Sections:</a:t>
            </a:r>
            <a:br>
              <a:rPr lang="en-US" sz="3000" b="1" kern="1200" dirty="0">
                <a:solidFill>
                  <a:srgbClr val="FFFFFF"/>
                </a:solidFill>
                <a:effectLst>
                  <a:outerShdw blurRad="38100" dist="38100" dir="2700000" algn="tl">
                    <a:srgbClr val="000000">
                      <a:alpha val="43137"/>
                    </a:srgbClr>
                  </a:outerShdw>
                </a:effectLst>
                <a:latin typeface="+mj-lt"/>
                <a:ea typeface="+mj-ea"/>
                <a:cs typeface="+mj-cs"/>
              </a:rPr>
            </a:br>
            <a:br>
              <a:rPr lang="en-US" sz="3400" b="1" kern="1200" dirty="0">
                <a:solidFill>
                  <a:srgbClr val="FFFFFF"/>
                </a:solidFill>
                <a:effectLst>
                  <a:outerShdw blurRad="38100" dist="38100" dir="2700000" algn="tl">
                    <a:srgbClr val="000000">
                      <a:alpha val="43137"/>
                    </a:srgbClr>
                  </a:outerShdw>
                </a:effectLst>
                <a:latin typeface="+mj-lt"/>
                <a:ea typeface="+mj-ea"/>
                <a:cs typeface="+mj-cs"/>
              </a:rPr>
            </a:br>
            <a:r>
              <a:rPr lang="en-US" sz="2800" b="1" i="1" dirty="0">
                <a:solidFill>
                  <a:srgbClr val="FFFFFF"/>
                </a:solidFill>
                <a:effectLst>
                  <a:outerShdw blurRad="38100" dist="38100" dir="2700000" algn="tl">
                    <a:srgbClr val="000000">
                      <a:alpha val="43137"/>
                    </a:srgbClr>
                  </a:outerShdw>
                </a:effectLst>
              </a:rPr>
              <a:t>2026 Alcohol and Tobacco Legislation</a:t>
            </a:r>
            <a:endParaRPr lang="en-US" sz="3400" b="1" kern="1200" dirty="0">
              <a:solidFill>
                <a:srgbClr val="FFFFFF"/>
              </a:solidFill>
              <a:effectLst>
                <a:outerShdw blurRad="38100" dist="38100" dir="2700000" algn="tl">
                  <a:srgbClr val="000000">
                    <a:alpha val="43137"/>
                  </a:srgbClr>
                </a:outerShdw>
              </a:effectLst>
            </a:endParaRPr>
          </a:p>
        </p:txBody>
      </p:sp>
      <p:graphicFrame>
        <p:nvGraphicFramePr>
          <p:cNvPr id="4" name="Content Placeholder 3">
            <a:extLst>
              <a:ext uri="{FF2B5EF4-FFF2-40B4-BE49-F238E27FC236}">
                <a16:creationId xmlns:a16="http://schemas.microsoft.com/office/drawing/2014/main" id="{57C85FBB-880C-0450-1944-4A0CB94D16C2}"/>
              </a:ext>
            </a:extLst>
          </p:cNvPr>
          <p:cNvGraphicFramePr>
            <a:graphicFrameLocks noGrp="1"/>
          </p:cNvGraphicFramePr>
          <p:nvPr>
            <p:ph idx="1"/>
            <p:extLst>
              <p:ext uri="{D42A27DB-BD31-4B8C-83A1-F6EECF244321}">
                <p14:modId xmlns:p14="http://schemas.microsoft.com/office/powerpoint/2010/main" val="3048882977"/>
              </p:ext>
            </p:extLst>
          </p:nvPr>
        </p:nvGraphicFramePr>
        <p:xfrm>
          <a:off x="4393567" y="589346"/>
          <a:ext cx="7515401" cy="5459684"/>
        </p:xfrm>
        <a:graphic>
          <a:graphicData uri="http://schemas.openxmlformats.org/drawingml/2006/table">
            <a:tbl>
              <a:tblPr firstRow="1" bandRow="1">
                <a:solidFill>
                  <a:schemeClr val="bg1"/>
                </a:solidFill>
                <a:tableStyleId>{5C22544A-7EE6-4342-B048-85BDC9FD1C3A}</a:tableStyleId>
              </a:tblPr>
              <a:tblGrid>
                <a:gridCol w="912720">
                  <a:extLst>
                    <a:ext uri="{9D8B030D-6E8A-4147-A177-3AD203B41FA5}">
                      <a16:colId xmlns:a16="http://schemas.microsoft.com/office/drawing/2014/main" val="3367518733"/>
                    </a:ext>
                  </a:extLst>
                </a:gridCol>
                <a:gridCol w="2395193">
                  <a:extLst>
                    <a:ext uri="{9D8B030D-6E8A-4147-A177-3AD203B41FA5}">
                      <a16:colId xmlns:a16="http://schemas.microsoft.com/office/drawing/2014/main" val="1710401646"/>
                    </a:ext>
                  </a:extLst>
                </a:gridCol>
                <a:gridCol w="4207488">
                  <a:extLst>
                    <a:ext uri="{9D8B030D-6E8A-4147-A177-3AD203B41FA5}">
                      <a16:colId xmlns:a16="http://schemas.microsoft.com/office/drawing/2014/main" val="3860646493"/>
                    </a:ext>
                  </a:extLst>
                </a:gridCol>
              </a:tblGrid>
              <a:tr h="561635">
                <a:tc>
                  <a:txBody>
                    <a:bodyPr/>
                    <a:lstStyle/>
                    <a:p>
                      <a:pPr algn="ctr"/>
                      <a:r>
                        <a:rPr lang="en-US" sz="1300" b="0" cap="none" spc="0" dirty="0">
                          <a:solidFill>
                            <a:schemeClr val="bg1"/>
                          </a:solidFill>
                        </a:rPr>
                        <a:t>Enrolled Act </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sz="1300" b="0" cap="none" spc="0" dirty="0">
                          <a:solidFill>
                            <a:schemeClr val="bg1"/>
                          </a:solidFill>
                        </a:rPr>
                        <a:t>Description</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sz="1300" b="0" cap="none" spc="0" dirty="0">
                          <a:solidFill>
                            <a:schemeClr val="bg1"/>
                          </a:solidFill>
                        </a:rPr>
                        <a:t>Impacted Indiana Code Sections (ATC Related)</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133977238"/>
                  </a:ext>
                </a:extLst>
              </a:tr>
              <a:tr h="946293">
                <a:tc>
                  <a:txBody>
                    <a:bodyPr/>
                    <a:lstStyle/>
                    <a:p>
                      <a:r>
                        <a:rPr lang="en-US" sz="1400" dirty="0">
                          <a:hlinkClick r:id="rId2"/>
                        </a:rPr>
                        <a:t>HEA1052</a:t>
                      </a:r>
                      <a:r>
                        <a:rPr lang="en-US" sz="1300" cap="none" spc="0" dirty="0">
                          <a:solidFill>
                            <a:schemeClr val="tx1"/>
                          </a:solidFill>
                        </a:rPr>
                        <a:t> </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Alcohol and Tobacco Commission</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effectLst/>
                          <a:latin typeface="Aptos" panose="020B0004020202020204" pitchFamily="34" charset="0"/>
                          <a:ea typeface="Aptos" panose="020B0004020202020204" pitchFamily="34" charset="0"/>
                          <a:cs typeface="Times New Roman" panose="02020603050405020304" pitchFamily="18" charset="0"/>
                        </a:rPr>
                        <a:t>7.1-1-3-8.5</a:t>
                      </a:r>
                      <a:r>
                        <a:rPr lang="en-US" sz="1100" cap="none" spc="0" dirty="0">
                          <a:solidFill>
                            <a:schemeClr val="tx1"/>
                          </a:solidFill>
                        </a:rPr>
                        <a:t>; NEW </a:t>
                      </a:r>
                      <a:r>
                        <a:rPr lang="en-US" sz="1100" kern="1200" dirty="0">
                          <a:solidFill>
                            <a:schemeClr val="dk1"/>
                          </a:solidFill>
                          <a:effectLst/>
                          <a:latin typeface="+mn-lt"/>
                          <a:ea typeface="+mn-ea"/>
                          <a:cs typeface="+mn-cs"/>
                        </a:rPr>
                        <a:t>7.1-1-3-27.5</a:t>
                      </a:r>
                      <a:r>
                        <a:rPr lang="en-US" sz="1100" cap="none" spc="0" dirty="0">
                          <a:solidFill>
                            <a:schemeClr val="tx1"/>
                          </a:solidFill>
                        </a:rPr>
                        <a:t>; </a:t>
                      </a:r>
                      <a:r>
                        <a:rPr lang="en-US" sz="1100" dirty="0">
                          <a:effectLst/>
                          <a:latin typeface="+mn-lt"/>
                          <a:ea typeface="Tahoma" panose="020B0604030504040204" pitchFamily="34" charset="0"/>
                          <a:cs typeface="Tahoma" panose="020B0604030504040204" pitchFamily="34" charset="0"/>
                        </a:rPr>
                        <a:t>NEW 7.1-1-3-45.7</a:t>
                      </a:r>
                      <a:r>
                        <a:rPr lang="en-US" sz="1100" cap="none" spc="0" dirty="0">
                          <a:solidFill>
                            <a:schemeClr val="tx1"/>
                          </a:solidFill>
                          <a:latin typeface="+mn-lt"/>
                          <a:ea typeface="Tahoma" panose="020B0604030504040204" pitchFamily="34" charset="0"/>
                          <a:cs typeface="Tahoma" panose="020B0604030504040204" pitchFamily="34" charset="0"/>
                        </a:rPr>
                        <a:t>; </a:t>
                      </a:r>
                      <a:r>
                        <a:rPr lang="en-US" sz="1100" kern="1200" dirty="0">
                          <a:solidFill>
                            <a:schemeClr val="dk1"/>
                          </a:solidFill>
                          <a:effectLst/>
                          <a:latin typeface="+mn-lt"/>
                          <a:ea typeface="+mn-ea"/>
                          <a:cs typeface="+mn-cs"/>
                        </a:rPr>
                        <a:t>7.1-2-1-8; 7.1-2-1-9; 7.1-2-2-3; 7.1-2-2-10; 7.1-3-1.5-1; 7.1-3-3-5; 7.1-3-14-4; NEW 7.1-3-14-8; 7.1-3-16-9; </a:t>
                      </a:r>
                      <a:r>
                        <a:rPr lang="en-US" sz="1100" dirty="0">
                          <a:effectLst/>
                          <a:latin typeface="Aptos" panose="020B0004020202020204" pitchFamily="34" charset="0"/>
                          <a:ea typeface="Aptos" panose="020B0004020202020204" pitchFamily="34" charset="0"/>
                          <a:cs typeface="Times New Roman" panose="02020603050405020304" pitchFamily="18" charset="0"/>
                        </a:rPr>
                        <a:t>7.1-3-18.5-0.5; 7.1-3-18.5-2; 7.1-3-18.5-2.6; 7.1-3-18.5-3(b); 7.1-3-18.5-9.2; 7.1-3-20-16.8; NEW 7.1-3-22-4.7; 7.1-5-6-3; 7.1-5-7-11; 7.1-5-8-1; 35-45-6-1; 35-46-6-3;  </a:t>
                      </a:r>
                      <a:endParaRPr lang="en-US" sz="1100" cap="none" spc="0" dirty="0">
                        <a:solidFill>
                          <a:schemeClr val="tx1"/>
                        </a:solidFill>
                        <a:latin typeface="+mn-lt"/>
                        <a:ea typeface="Tahoma" panose="020B0604030504040204" pitchFamily="34" charset="0"/>
                        <a:cs typeface="Tahoma" panose="020B0604030504040204" pitchFamily="34" charset="0"/>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3732884"/>
                  </a:ext>
                </a:extLst>
              </a:tr>
              <a:tr h="581046">
                <a:tc>
                  <a:txBody>
                    <a:bodyPr/>
                    <a:lstStyle/>
                    <a:p>
                      <a:r>
                        <a:rPr lang="en-US" sz="1400" dirty="0">
                          <a:hlinkClick r:id="rId3"/>
                        </a:rPr>
                        <a:t>SEA5</a:t>
                      </a:r>
                      <a:r>
                        <a:rPr lang="en-US" sz="1300" cap="none" spc="0" dirty="0">
                          <a:solidFill>
                            <a:schemeClr val="tx1"/>
                          </a:solidFill>
                        </a:rPr>
                        <a:t> </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ATC Emergency Suspensions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b="0" kern="1200" dirty="0">
                          <a:solidFill>
                            <a:schemeClr val="dk1"/>
                          </a:solidFill>
                          <a:effectLst/>
                          <a:latin typeface="+mn-lt"/>
                          <a:ea typeface="+mn-ea"/>
                          <a:cs typeface="+mn-cs"/>
                        </a:rPr>
                        <a:t>NEW 7.1-2-9-1; </a:t>
                      </a:r>
                      <a:r>
                        <a:rPr lang="en-US" sz="1100" b="0" dirty="0">
                          <a:effectLst/>
                          <a:latin typeface="Aptos" panose="020B0004020202020204" pitchFamily="34" charset="0"/>
                          <a:ea typeface="Aptos" panose="020B0004020202020204" pitchFamily="34" charset="0"/>
                          <a:cs typeface="Times New Roman" panose="02020603050405020304" pitchFamily="18" charset="0"/>
                        </a:rPr>
                        <a:t>NEW 7.1-2-9-2; NEW 7.1-2-9-3; </a:t>
                      </a:r>
                      <a:r>
                        <a:rPr lang="en-US" sz="1100" kern="1200" dirty="0">
                          <a:solidFill>
                            <a:schemeClr val="dk1"/>
                          </a:solidFill>
                          <a:effectLst/>
                          <a:latin typeface="+mn-lt"/>
                          <a:ea typeface="+mn-ea"/>
                          <a:cs typeface="+mn-cs"/>
                        </a:rPr>
                        <a:t>7.1-3-23-7; </a:t>
                      </a:r>
                      <a:r>
                        <a:rPr lang="en-US" sz="1100" dirty="0">
                          <a:effectLst/>
                          <a:latin typeface="Aptos" panose="020B0004020202020204" pitchFamily="34" charset="0"/>
                          <a:ea typeface="Aptos" panose="020B0004020202020204" pitchFamily="34" charset="0"/>
                          <a:cs typeface="Times New Roman" panose="02020603050405020304" pitchFamily="18" charset="0"/>
                        </a:rPr>
                        <a:t>NEW 7.1-3-23-7.5; </a:t>
                      </a:r>
                      <a:r>
                        <a:rPr lang="en-US" sz="1100" b="1" dirty="0">
                          <a:effectLst/>
                          <a:latin typeface="Aptos" panose="020B0004020202020204" pitchFamily="34" charset="0"/>
                          <a:ea typeface="Aptos" panose="020B0004020202020204" pitchFamily="34" charset="0"/>
                          <a:cs typeface="Times New Roman" panose="02020603050405020304" pitchFamily="18" charset="0"/>
                        </a:rPr>
                        <a:t>REPEALS 905 IAC 1-27</a:t>
                      </a:r>
                      <a:endParaRPr lang="en-US" sz="1100" b="1"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46619360"/>
                  </a:ext>
                </a:extLst>
              </a:tr>
              <a:tr h="646975">
                <a:tc>
                  <a:txBody>
                    <a:bodyPr/>
                    <a:lstStyle/>
                    <a:p>
                      <a:r>
                        <a:rPr lang="en-US" sz="1300" cap="none" spc="0" dirty="0">
                          <a:solidFill>
                            <a:schemeClr val="tx1"/>
                          </a:solidFill>
                        </a:rPr>
                        <a:t> </a:t>
                      </a:r>
                      <a:r>
                        <a:rPr lang="en-US" sz="1400" dirty="0">
                          <a:hlinkClick r:id="rId4"/>
                        </a:rPr>
                        <a:t>SEA23</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County Fairground Permits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effectLst/>
                          <a:latin typeface="+mn-lt"/>
                          <a:ea typeface="Aptos" panose="020B0004020202020204" pitchFamily="34" charset="0"/>
                          <a:cs typeface="Times New Roman" panose="02020603050405020304" pitchFamily="18" charset="0"/>
                        </a:rPr>
                        <a:t>7.1-3-2-7(5)(U); 7.1-3-4-6(h); 7.1-3-9-9(h); 7.1-3-12-5(f); 7.1-3-14-4(h); NEW 7.1-3-21-14.5; 7.1-3-27-8 (a)(15); 7.1-5-7-11(a)(34); </a:t>
                      </a:r>
                      <a:r>
                        <a:rPr lang="en-US" sz="1100" kern="1200" dirty="0">
                          <a:solidFill>
                            <a:schemeClr val="dk1"/>
                          </a:solidFill>
                          <a:effectLst/>
                          <a:latin typeface="+mn-lt"/>
                          <a:ea typeface="+mn-ea"/>
                          <a:cs typeface="+mn-cs"/>
                        </a:rPr>
                        <a:t>7.1-5-7-11(a)(35)</a:t>
                      </a:r>
                      <a:endParaRPr lang="en-US" sz="1100" cap="none" spc="0" dirty="0">
                        <a:solidFill>
                          <a:schemeClr val="tx1"/>
                        </a:solidFill>
                        <a:latin typeface="+mn-lt"/>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8737770"/>
                  </a:ext>
                </a:extLst>
              </a:tr>
              <a:tr h="561635">
                <a:tc>
                  <a:txBody>
                    <a:bodyPr/>
                    <a:lstStyle/>
                    <a:p>
                      <a:r>
                        <a:rPr lang="en-US" sz="1400" dirty="0">
                          <a:hlinkClick r:id="rId5"/>
                        </a:rPr>
                        <a:t>SEA89</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New Retailer &amp; Dealer Permits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dirty="0">
                          <a:effectLst/>
                          <a:latin typeface="+mn-lt"/>
                          <a:ea typeface="Aptos" panose="020B0004020202020204" pitchFamily="34" charset="0"/>
                          <a:cs typeface="Times New Roman" panose="02020603050405020304" pitchFamily="18" charset="0"/>
                        </a:rPr>
                        <a:t>7.1-3-20-16.8(n); 7.1-3-20-16.8(o); </a:t>
                      </a:r>
                      <a:r>
                        <a:rPr lang="en-US" sz="1100" kern="1200" dirty="0">
                          <a:solidFill>
                            <a:schemeClr val="dk1"/>
                          </a:solidFill>
                          <a:effectLst/>
                          <a:latin typeface="+mn-lt"/>
                          <a:ea typeface="+mn-ea"/>
                          <a:cs typeface="+mn-cs"/>
                        </a:rPr>
                        <a:t>7.1-3-20-16.8(p); 7.1-3-20-16.8(q); 7.1-3-20-16.8 (r); 7.1-3-20-16.8 (s)</a:t>
                      </a:r>
                      <a:endParaRPr lang="en-US" sz="1100" cap="none" spc="0" dirty="0">
                        <a:solidFill>
                          <a:schemeClr val="tx1"/>
                        </a:solidFill>
                        <a:latin typeface="+mn-lt"/>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63412327"/>
                  </a:ext>
                </a:extLst>
              </a:tr>
              <a:tr h="561635">
                <a:tc>
                  <a:txBody>
                    <a:bodyPr/>
                    <a:lstStyle/>
                    <a:p>
                      <a:r>
                        <a:rPr lang="en-US" sz="1400" dirty="0">
                          <a:hlinkClick r:id="rId6"/>
                        </a:rPr>
                        <a:t>SEA144</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Vapor Devices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kern="1200" dirty="0">
                          <a:solidFill>
                            <a:schemeClr val="dk1"/>
                          </a:solidFill>
                          <a:effectLst/>
                          <a:latin typeface="+mn-lt"/>
                          <a:ea typeface="+mn-ea"/>
                          <a:cs typeface="+mn-cs"/>
                        </a:rPr>
                        <a:t>7.1-1-3-47.5(b)(1); 7.1-7-6-5; 35-31.5-2-107.5; NEW </a:t>
                      </a:r>
                      <a:r>
                        <a:rPr lang="en-US" sz="1100" b="1" kern="1200" dirty="0">
                          <a:solidFill>
                            <a:schemeClr val="dk1"/>
                          </a:solidFill>
                          <a:effectLst/>
                          <a:latin typeface="+mn-lt"/>
                          <a:ea typeface="+mn-ea"/>
                          <a:cs typeface="+mn-cs"/>
                        </a:rPr>
                        <a:t>35-31.5-2-345.4; </a:t>
                      </a:r>
                      <a:r>
                        <a:rPr lang="en-US" sz="1100" kern="1200" dirty="0">
                          <a:solidFill>
                            <a:schemeClr val="dk1"/>
                          </a:solidFill>
                          <a:effectLst/>
                          <a:latin typeface="+mn-lt"/>
                          <a:ea typeface="+mn-ea"/>
                          <a:cs typeface="+mn-cs"/>
                        </a:rPr>
                        <a:t>35-46-1-10; 35-46-1-10.5; </a:t>
                      </a:r>
                      <a:r>
                        <a:rPr lang="en-US" sz="1100" b="1" kern="1200" dirty="0">
                          <a:solidFill>
                            <a:schemeClr val="dk1"/>
                          </a:solidFill>
                          <a:effectLst/>
                          <a:latin typeface="+mn-lt"/>
                          <a:ea typeface="+mn-ea"/>
                          <a:cs typeface="+mn-cs"/>
                        </a:rPr>
                        <a:t>NEW 35-46-1-11.1 </a:t>
                      </a:r>
                      <a:endParaRPr lang="en-US" sz="11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821703"/>
                  </a:ext>
                </a:extLst>
              </a:tr>
              <a:tr h="561635">
                <a:tc>
                  <a:txBody>
                    <a:bodyPr/>
                    <a:lstStyle/>
                    <a:p>
                      <a:r>
                        <a:rPr lang="en-US" sz="1400" dirty="0">
                          <a:hlinkClick r:id="rId7"/>
                        </a:rPr>
                        <a:t>SEA185</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E-Liquid Manufacturing Permit &amp; Foreign Adversary Ban</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kern="1200" dirty="0">
                          <a:solidFill>
                            <a:schemeClr val="dk1"/>
                          </a:solidFill>
                          <a:effectLst/>
                          <a:latin typeface="+mn-lt"/>
                          <a:ea typeface="+mn-ea"/>
                          <a:cs typeface="+mn-cs"/>
                        </a:rPr>
                        <a:t>7.1-3-18.5-1; </a:t>
                      </a:r>
                      <a:r>
                        <a:rPr lang="en-US" sz="1100" b="1" kern="1200" dirty="0">
                          <a:solidFill>
                            <a:schemeClr val="dk1"/>
                          </a:solidFill>
                          <a:effectLst/>
                          <a:latin typeface="+mn-lt"/>
                          <a:ea typeface="+mn-ea"/>
                          <a:cs typeface="+mn-cs"/>
                        </a:rPr>
                        <a:t>NEW 7.1-3-18.5-1.5; </a:t>
                      </a:r>
                      <a:r>
                        <a:rPr lang="en-US" sz="1100" kern="1200" dirty="0">
                          <a:solidFill>
                            <a:schemeClr val="dk1"/>
                          </a:solidFill>
                          <a:effectLst/>
                          <a:latin typeface="+mn-lt"/>
                          <a:ea typeface="+mn-ea"/>
                          <a:cs typeface="+mn-cs"/>
                        </a:rPr>
                        <a:t>7.1-3-18.5-2(a)(2); 7.1-3-18.5-9.2; NEW 7.1-7-1-0.5; 7.1-7-1-1; 7.1-7-1-2; 7.1-7-2-6.3; 7.1-7-2-8; 7.1-7-2-10; 7.1-7-2-10.5; 7.1-7-2-12; 7.1-7-2-12.3; 7.1-7-2-12.5; 7.1-7-2-15; 7.1-7-2-15.5; 7.1-7-2-16; 7.1-7-2-18; 7.1-7-2-21; 7.1-7-2-23; 7.1-7-2-24; 7.1-7-3-2; 7.1-7-4-1; 7.1-7-4-2; 7.1-7-4-6; NEW 7.1-7-4-8; 7.1-7-5.5-1; 7.1-7-5-1.1; 7.1-7-5-2; 7.1-7-5.5-2; 7.1-7-5.5-3; 7.1-7-5.5-5; 7.1-7-6-1; 7.1-7-6-2.1; 7.1-7-6-5; 7.1-7-6-6; 24-3-2-2; 24-3-2-9; 35-45-6-1; 35-46-1-10.2; 35-46-1-11.7; 35-46-6-3</a:t>
                      </a:r>
                      <a:endParaRPr lang="en-US" sz="11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22682922"/>
                  </a:ext>
                </a:extLst>
              </a:tr>
            </a:tbl>
          </a:graphicData>
        </a:graphic>
      </p:graphicFrame>
    </p:spTree>
    <p:extLst>
      <p:ext uri="{BB962C8B-B14F-4D97-AF65-F5344CB8AC3E}">
        <p14:creationId xmlns:p14="http://schemas.microsoft.com/office/powerpoint/2010/main" val="3676187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5109A6B5-5CFE-F5EB-C365-A3F110C3D6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309FFD-ADA9-0FFA-432D-BC7195AE78D3}"/>
              </a:ext>
            </a:extLst>
          </p:cNvPr>
          <p:cNvSpPr>
            <a:spLocks noGrp="1"/>
          </p:cNvSpPr>
          <p:nvPr>
            <p:ph type="ctrTitle"/>
          </p:nvPr>
        </p:nvSpPr>
        <p:spPr/>
        <p:txBody>
          <a:bodyPr>
            <a:normAutofit/>
          </a:bodyPr>
          <a:lstStyle/>
          <a:p>
            <a:r>
              <a:rPr lang="en-US" b="1" dirty="0">
                <a:solidFill>
                  <a:schemeClr val="bg2"/>
                </a:solidFill>
              </a:rPr>
              <a:t>HEA1052 </a:t>
            </a:r>
            <a:br>
              <a:rPr lang="en-US" b="1" dirty="0">
                <a:solidFill>
                  <a:schemeClr val="bg2"/>
                </a:solidFill>
              </a:rPr>
            </a:br>
            <a:r>
              <a:rPr lang="en-US" b="1" dirty="0">
                <a:solidFill>
                  <a:schemeClr val="bg2"/>
                </a:solidFill>
              </a:rPr>
              <a:t>ATC Agency Bill</a:t>
            </a:r>
          </a:p>
        </p:txBody>
      </p:sp>
    </p:spTree>
    <p:extLst>
      <p:ext uri="{BB962C8B-B14F-4D97-AF65-F5344CB8AC3E}">
        <p14:creationId xmlns:p14="http://schemas.microsoft.com/office/powerpoint/2010/main" val="158741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753F5E-25DF-1F9C-9A05-8C9EA83C55B1}"/>
              </a:ext>
            </a:extLst>
          </p:cNvPr>
          <p:cNvSpPr>
            <a:spLocks noGrp="1"/>
          </p:cNvSpPr>
          <p:nvPr>
            <p:ph type="title"/>
          </p:nvPr>
        </p:nvSpPr>
        <p:spPr/>
        <p:txBody>
          <a:bodyPr/>
          <a:lstStyle/>
          <a:p>
            <a:pPr algn="ctr"/>
            <a:r>
              <a:rPr lang="en-US" sz="4000" b="1" u="sng" dirty="0">
                <a:solidFill>
                  <a:schemeClr val="bg2"/>
                </a:solidFill>
              </a:rPr>
              <a:t>Wholesale Tobacco Sales Certificate</a:t>
            </a:r>
            <a:endParaRPr lang="en-US" b="1" u="sng" dirty="0">
              <a:solidFill>
                <a:schemeClr val="bg2"/>
              </a:solidFill>
            </a:endParaRPr>
          </a:p>
        </p:txBody>
      </p:sp>
      <p:sp>
        <p:nvSpPr>
          <p:cNvPr id="6" name="Content Placeholder 5">
            <a:extLst>
              <a:ext uri="{FF2B5EF4-FFF2-40B4-BE49-F238E27FC236}">
                <a16:creationId xmlns:a16="http://schemas.microsoft.com/office/drawing/2014/main" id="{CC494877-A1A7-E1F6-D3F9-4B0ED35105DE}"/>
              </a:ext>
            </a:extLst>
          </p:cNvPr>
          <p:cNvSpPr>
            <a:spLocks noGrp="1"/>
          </p:cNvSpPr>
          <p:nvPr>
            <p:ph idx="1"/>
          </p:nvPr>
        </p:nvSpPr>
        <p:spPr>
          <a:xfrm>
            <a:off x="472966" y="1502979"/>
            <a:ext cx="10880834" cy="4673984"/>
          </a:xfrm>
        </p:spPr>
        <p:txBody>
          <a:bodyPr>
            <a:normAutofit lnSpcReduction="10000"/>
          </a:bodyPr>
          <a:lstStyle/>
          <a:p>
            <a:r>
              <a:rPr lang="en-US" sz="4000" dirty="0">
                <a:solidFill>
                  <a:schemeClr val="bg2"/>
                </a:solidFill>
              </a:rPr>
              <a:t>Creates wholesale tobacco sales certificate</a:t>
            </a:r>
          </a:p>
          <a:p>
            <a:endParaRPr lang="en-US" dirty="0">
              <a:solidFill>
                <a:schemeClr val="bg2"/>
              </a:solidFill>
            </a:endParaRPr>
          </a:p>
          <a:p>
            <a:r>
              <a:rPr lang="en-US" sz="3600" u="sng" dirty="0">
                <a:solidFill>
                  <a:schemeClr val="bg2"/>
                </a:solidFill>
              </a:rPr>
              <a:t>All</a:t>
            </a:r>
            <a:r>
              <a:rPr lang="en-US" sz="3600" dirty="0">
                <a:solidFill>
                  <a:schemeClr val="bg2"/>
                </a:solidFill>
              </a:rPr>
              <a:t> businesses distributing tobacco to Indiana retail tobacco sales certificate holders MUST obtain wholesale tobacco sales certificate from ATC by </a:t>
            </a:r>
            <a:r>
              <a:rPr lang="en-US" sz="3600" b="1" u="sng" dirty="0">
                <a:solidFill>
                  <a:srgbClr val="FF0000"/>
                </a:solidFill>
              </a:rPr>
              <a:t>November 1, 2026</a:t>
            </a:r>
          </a:p>
          <a:p>
            <a:pPr marL="0" indent="0">
              <a:buNone/>
            </a:pPr>
            <a:endParaRPr lang="en-US" dirty="0">
              <a:solidFill>
                <a:schemeClr val="bg2"/>
              </a:solidFill>
            </a:endParaRPr>
          </a:p>
          <a:p>
            <a:r>
              <a:rPr lang="en-US" sz="3600" dirty="0">
                <a:solidFill>
                  <a:schemeClr val="bg2"/>
                </a:solidFill>
              </a:rPr>
              <a:t>ATC wholesale certificate is required in addition to DOR cigarette distributor license </a:t>
            </a: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97079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6CCCAB-CFA6-4F64-7C7B-A3DAB20ADE9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1B3D08-4113-A890-4587-EC015ECC7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4DE9A6EF-BD85-7100-2730-AD4E2FAD0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21B871CE-5629-938F-2B60-8A1B2F620F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068024D9-DD3B-4608-CAC7-0BEA36E1FF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B14BAC0C-945C-ECD5-5C31-F97CE3DF0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FC392D05-F972-7C96-31E2-3E928A0E5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2222718E-49EC-4FAC-1B0B-863FC64E40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67A6EBC-0D4D-267A-8FF0-FD5FB7D080A8}"/>
              </a:ext>
            </a:extLst>
          </p:cNvPr>
          <p:cNvSpPr>
            <a:spLocks noGrp="1"/>
          </p:cNvSpPr>
          <p:nvPr>
            <p:ph type="title"/>
          </p:nvPr>
        </p:nvSpPr>
        <p:spPr>
          <a:xfrm>
            <a:off x="418225" y="1146189"/>
            <a:ext cx="3201366" cy="3387497"/>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Terms of Wholesale TC</a:t>
            </a:r>
          </a:p>
        </p:txBody>
      </p:sp>
      <p:sp>
        <p:nvSpPr>
          <p:cNvPr id="3" name="Content Placeholder 2">
            <a:extLst>
              <a:ext uri="{FF2B5EF4-FFF2-40B4-BE49-F238E27FC236}">
                <a16:creationId xmlns:a16="http://schemas.microsoft.com/office/drawing/2014/main" id="{E26F02D5-B321-3AD1-8E5B-34FE55729A87}"/>
              </a:ext>
            </a:extLst>
          </p:cNvPr>
          <p:cNvSpPr>
            <a:spLocks noGrp="1"/>
          </p:cNvSpPr>
          <p:nvPr>
            <p:ph idx="1"/>
          </p:nvPr>
        </p:nvSpPr>
        <p:spPr>
          <a:xfrm>
            <a:off x="4319199" y="649480"/>
            <a:ext cx="7454576" cy="5727569"/>
          </a:xfrm>
        </p:spPr>
        <p:txBody>
          <a:bodyPr anchor="ctr">
            <a:normAutofit lnSpcReduction="10000"/>
          </a:bodyPr>
          <a:lstStyle/>
          <a:p>
            <a:pPr marL="457200" indent="-457200">
              <a:buFont typeface="+mj-lt"/>
              <a:buAutoNum type="arabicPeriod"/>
            </a:pPr>
            <a:endParaRPr lang="en-US" sz="4000" dirty="0">
              <a:solidFill>
                <a:schemeClr val="tx2"/>
              </a:solidFill>
            </a:endParaRPr>
          </a:p>
          <a:p>
            <a:pPr marL="457200" indent="-457200">
              <a:buFont typeface="+mj-lt"/>
              <a:buAutoNum type="arabicPeriod"/>
            </a:pPr>
            <a:r>
              <a:rPr lang="en-US" sz="4000" dirty="0">
                <a:solidFill>
                  <a:schemeClr val="tx2"/>
                </a:solidFill>
              </a:rPr>
              <a:t>One (1) year duration </a:t>
            </a:r>
          </a:p>
          <a:p>
            <a:pPr marL="457200" indent="-457200">
              <a:buFont typeface="+mj-lt"/>
              <a:buAutoNum type="arabicPeriod"/>
            </a:pPr>
            <a:r>
              <a:rPr lang="en-US" sz="4000" dirty="0">
                <a:solidFill>
                  <a:schemeClr val="tx2"/>
                </a:solidFill>
              </a:rPr>
              <a:t>$100 new and renewal fee</a:t>
            </a:r>
          </a:p>
          <a:p>
            <a:pPr marL="457200" indent="-457200">
              <a:buFont typeface="+mj-lt"/>
              <a:buAutoNum type="arabicPeriod"/>
            </a:pPr>
            <a:r>
              <a:rPr lang="en-US" sz="4000" dirty="0">
                <a:solidFill>
                  <a:schemeClr val="tx2"/>
                </a:solidFill>
              </a:rPr>
              <a:t>Non-transferrable</a:t>
            </a:r>
          </a:p>
          <a:p>
            <a:pPr marL="457200" indent="-457200">
              <a:buFont typeface="+mj-lt"/>
              <a:buAutoNum type="arabicPeriod"/>
            </a:pPr>
            <a:r>
              <a:rPr lang="en-US" sz="4000" dirty="0">
                <a:solidFill>
                  <a:schemeClr val="tx2"/>
                </a:solidFill>
              </a:rPr>
              <a:t>Same requirements as retail </a:t>
            </a:r>
          </a:p>
          <a:p>
            <a:pPr marL="0" indent="0">
              <a:buNone/>
            </a:pPr>
            <a:endParaRPr lang="en-US" sz="2000" dirty="0">
              <a:solidFill>
                <a:schemeClr val="tx2"/>
              </a:solidFill>
            </a:endParaRPr>
          </a:p>
          <a:p>
            <a:pPr marL="0" indent="0">
              <a:buNone/>
            </a:pPr>
            <a:r>
              <a:rPr lang="en-US" sz="2400" dirty="0">
                <a:solidFill>
                  <a:schemeClr val="tx2"/>
                </a:solidFill>
              </a:rPr>
              <a:t>Online application- My License One</a:t>
            </a:r>
            <a:endParaRPr lang="en-US" sz="2000" dirty="0">
              <a:solidFill>
                <a:schemeClr val="tx2"/>
              </a:solidFill>
            </a:endParaRPr>
          </a:p>
          <a:p>
            <a:pPr marL="0" indent="0">
              <a:buNone/>
            </a:pPr>
            <a:r>
              <a:rPr lang="en-US" sz="2400" dirty="0">
                <a:solidFill>
                  <a:schemeClr val="tx2"/>
                </a:solidFill>
              </a:rPr>
              <a:t>Application same as retail TC</a:t>
            </a:r>
          </a:p>
          <a:p>
            <a:pPr marL="0" indent="0">
              <a:buNone/>
            </a:pPr>
            <a:r>
              <a:rPr lang="en-US" sz="2400" dirty="0">
                <a:solidFill>
                  <a:schemeClr val="tx2"/>
                </a:solidFill>
              </a:rPr>
              <a:t>Copy of ID for one (1) owner with application</a:t>
            </a:r>
          </a:p>
          <a:p>
            <a:pPr marL="0" indent="0">
              <a:buNone/>
            </a:pPr>
            <a:r>
              <a:rPr lang="en-US" sz="2400" dirty="0">
                <a:solidFill>
                  <a:schemeClr val="tx2"/>
                </a:solidFill>
              </a:rPr>
              <a:t>Wholesale &amp; retail can be issued same location</a:t>
            </a:r>
          </a:p>
          <a:p>
            <a:r>
              <a:rPr lang="en-US" sz="2400" dirty="0">
                <a:solidFill>
                  <a:schemeClr val="tx2"/>
                </a:solidFill>
              </a:rPr>
              <a:t>Operations maintained separately </a:t>
            </a: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864677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958C02D-BFFE-BA08-333B-98EF26E1DAB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D22010B-5D02-C096-E788-725A8BBBFA50}"/>
              </a:ext>
            </a:extLst>
          </p:cNvPr>
          <p:cNvSpPr>
            <a:spLocks noGrp="1"/>
          </p:cNvSpPr>
          <p:nvPr>
            <p:ph type="title"/>
          </p:nvPr>
        </p:nvSpPr>
        <p:spPr>
          <a:xfrm>
            <a:off x="838200" y="177416"/>
            <a:ext cx="10515600" cy="1325563"/>
          </a:xfrm>
        </p:spPr>
        <p:txBody>
          <a:bodyPr/>
          <a:lstStyle/>
          <a:p>
            <a:pPr algn="ctr"/>
            <a:r>
              <a:rPr lang="en-US" sz="4000" b="1" u="sng" dirty="0">
                <a:solidFill>
                  <a:schemeClr val="bg2"/>
                </a:solidFill>
              </a:rPr>
              <a:t>Implementation of Wholesale Certificate</a:t>
            </a:r>
            <a:endParaRPr lang="en-US" b="1" u="sng" dirty="0">
              <a:solidFill>
                <a:schemeClr val="bg2"/>
              </a:solidFill>
            </a:endParaRPr>
          </a:p>
        </p:txBody>
      </p:sp>
      <p:sp>
        <p:nvSpPr>
          <p:cNvPr id="6" name="Content Placeholder 5">
            <a:extLst>
              <a:ext uri="{FF2B5EF4-FFF2-40B4-BE49-F238E27FC236}">
                <a16:creationId xmlns:a16="http://schemas.microsoft.com/office/drawing/2014/main" id="{8BF46545-35F5-7992-CB98-589258074C3A}"/>
              </a:ext>
            </a:extLst>
          </p:cNvPr>
          <p:cNvSpPr>
            <a:spLocks noGrp="1"/>
          </p:cNvSpPr>
          <p:nvPr>
            <p:ph idx="1"/>
          </p:nvPr>
        </p:nvSpPr>
        <p:spPr>
          <a:xfrm>
            <a:off x="334297" y="1327356"/>
            <a:ext cx="11572567" cy="5142270"/>
          </a:xfrm>
        </p:spPr>
        <p:txBody>
          <a:bodyPr>
            <a:normAutofit fontScale="92500" lnSpcReduction="20000"/>
          </a:bodyPr>
          <a:lstStyle/>
          <a:p>
            <a:r>
              <a:rPr lang="en-US" sz="4000" dirty="0">
                <a:solidFill>
                  <a:schemeClr val="bg2"/>
                </a:solidFill>
              </a:rPr>
              <a:t>Educational enforcement until November 1, 2026</a:t>
            </a:r>
          </a:p>
          <a:p>
            <a:endParaRPr lang="en-US" dirty="0">
              <a:solidFill>
                <a:schemeClr val="bg2"/>
              </a:solidFill>
            </a:endParaRPr>
          </a:p>
          <a:p>
            <a:r>
              <a:rPr lang="en-US" sz="3600" dirty="0">
                <a:solidFill>
                  <a:schemeClr val="bg2"/>
                </a:solidFill>
              </a:rPr>
              <a:t>Online only application (My License One)</a:t>
            </a:r>
          </a:p>
          <a:p>
            <a:pPr lvl="1"/>
            <a:r>
              <a:rPr lang="en-US" sz="3200" dirty="0">
                <a:solidFill>
                  <a:schemeClr val="bg2"/>
                </a:solidFill>
              </a:rPr>
              <a:t>Same application as retail tobacco cert</a:t>
            </a:r>
          </a:p>
          <a:p>
            <a:pPr lvl="1"/>
            <a:r>
              <a:rPr lang="en-US" sz="3200" dirty="0">
                <a:solidFill>
                  <a:schemeClr val="bg1"/>
                </a:solidFill>
              </a:rPr>
              <a:t>Separate certificate for each wholesale location</a:t>
            </a:r>
          </a:p>
          <a:p>
            <a:pPr marL="0" indent="0">
              <a:buNone/>
            </a:pPr>
            <a:endParaRPr lang="en-US" dirty="0">
              <a:solidFill>
                <a:schemeClr val="bg2"/>
              </a:solidFill>
            </a:endParaRPr>
          </a:p>
          <a:p>
            <a:r>
              <a:rPr lang="en-US" sz="3600" dirty="0">
                <a:solidFill>
                  <a:schemeClr val="bg2"/>
                </a:solidFill>
              </a:rPr>
              <a:t>Must operate retail &amp; wholesale businesses separately</a:t>
            </a:r>
          </a:p>
          <a:p>
            <a:pPr lvl="1"/>
            <a:r>
              <a:rPr lang="en-US" sz="3200" dirty="0">
                <a:solidFill>
                  <a:schemeClr val="bg2"/>
                </a:solidFill>
              </a:rPr>
              <a:t>Certificates can be at same location with same owner</a:t>
            </a:r>
          </a:p>
          <a:p>
            <a:pPr lvl="1"/>
            <a:r>
              <a:rPr lang="en-US" sz="3200" dirty="0">
                <a:solidFill>
                  <a:schemeClr val="bg2"/>
                </a:solidFill>
              </a:rPr>
              <a:t>Wholesale &amp; retail business operations must be distinct</a:t>
            </a:r>
          </a:p>
          <a:p>
            <a:pPr lvl="1"/>
            <a:r>
              <a:rPr lang="en-US" sz="3200" dirty="0">
                <a:solidFill>
                  <a:schemeClr val="bg2"/>
                </a:solidFill>
              </a:rPr>
              <a:t>Independent invoicing &amp; business records</a:t>
            </a:r>
          </a:p>
          <a:p>
            <a:pPr lvl="1"/>
            <a:r>
              <a:rPr lang="en-US" sz="3200" dirty="0">
                <a:solidFill>
                  <a:schemeClr val="bg2"/>
                </a:solidFill>
              </a:rPr>
              <a:t>Wholesale transactions only with other TC holders</a:t>
            </a:r>
          </a:p>
          <a:p>
            <a:pPr lvl="1"/>
            <a:r>
              <a:rPr lang="en-US" sz="3200" dirty="0">
                <a:solidFill>
                  <a:schemeClr val="bg2"/>
                </a:solidFill>
              </a:rPr>
              <a:t>Inventory stored as separately as practicable</a:t>
            </a:r>
          </a:p>
          <a:p>
            <a:pPr lvl="1"/>
            <a:endParaRPr lang="en-US" sz="3200" dirty="0">
              <a:solidFill>
                <a:schemeClr val="bg2"/>
              </a:solidFill>
            </a:endParaRPr>
          </a:p>
          <a:p>
            <a:pPr lvl="1"/>
            <a:endParaRPr lang="en-US" sz="3200"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746505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95D95BC-504D-3057-E975-99AAE2649A8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8DB570-9967-78C6-458D-55178C3A05B1}"/>
              </a:ext>
            </a:extLst>
          </p:cNvPr>
          <p:cNvSpPr>
            <a:spLocks noGrp="1"/>
          </p:cNvSpPr>
          <p:nvPr>
            <p:ph type="title"/>
          </p:nvPr>
        </p:nvSpPr>
        <p:spPr/>
        <p:txBody>
          <a:bodyPr/>
          <a:lstStyle/>
          <a:p>
            <a:r>
              <a:rPr lang="en-US" sz="4000" b="1" dirty="0">
                <a:solidFill>
                  <a:schemeClr val="bg2"/>
                </a:solidFill>
              </a:rPr>
              <a:t>HEA1052: Tobacco Sales Certificate Changes</a:t>
            </a:r>
            <a:endParaRPr lang="en-US" b="1" dirty="0">
              <a:solidFill>
                <a:schemeClr val="bg2"/>
              </a:solidFill>
            </a:endParaRPr>
          </a:p>
        </p:txBody>
      </p:sp>
      <p:sp>
        <p:nvSpPr>
          <p:cNvPr id="6" name="Content Placeholder 5">
            <a:extLst>
              <a:ext uri="{FF2B5EF4-FFF2-40B4-BE49-F238E27FC236}">
                <a16:creationId xmlns:a16="http://schemas.microsoft.com/office/drawing/2014/main" id="{EB6D5014-F3E3-3094-EBF0-0328B7DDDD6B}"/>
              </a:ext>
            </a:extLst>
          </p:cNvPr>
          <p:cNvSpPr>
            <a:spLocks noGrp="1"/>
          </p:cNvSpPr>
          <p:nvPr>
            <p:ph idx="1"/>
          </p:nvPr>
        </p:nvSpPr>
        <p:spPr>
          <a:xfrm>
            <a:off x="472966" y="1502979"/>
            <a:ext cx="10880834" cy="4673984"/>
          </a:xfrm>
        </p:spPr>
        <p:txBody>
          <a:bodyPr>
            <a:normAutofit/>
          </a:bodyPr>
          <a:lstStyle/>
          <a:p>
            <a:pPr marL="0" indent="0">
              <a:buNone/>
            </a:pPr>
            <a:r>
              <a:rPr lang="en-US" dirty="0">
                <a:solidFill>
                  <a:schemeClr val="bg2"/>
                </a:solidFill>
              </a:rPr>
              <a:t>(1) “Certificate” refers to wholesale &amp; retail tobacco sales certificates </a:t>
            </a:r>
          </a:p>
          <a:p>
            <a:pPr lvl="1"/>
            <a:r>
              <a:rPr lang="en-US" dirty="0">
                <a:solidFill>
                  <a:schemeClr val="bg2"/>
                </a:solidFill>
              </a:rPr>
              <a:t>Tobacco certificate is abbreviated as “TC” (i.e. “wholesale TC” / “retail TC”)</a:t>
            </a:r>
          </a:p>
          <a:p>
            <a:pPr marL="457200" lvl="1" indent="0">
              <a:buNone/>
            </a:pPr>
            <a:endParaRPr lang="en-US" dirty="0">
              <a:solidFill>
                <a:schemeClr val="bg2"/>
              </a:solidFill>
            </a:endParaRPr>
          </a:p>
          <a:p>
            <a:pPr marL="0" indent="0">
              <a:buNone/>
            </a:pPr>
            <a:r>
              <a:rPr lang="en-US" dirty="0">
                <a:solidFill>
                  <a:schemeClr val="bg2"/>
                </a:solidFill>
              </a:rPr>
              <a:t>(2) ID Requirement for New &amp; Renewal TC applications </a:t>
            </a:r>
          </a:p>
          <a:p>
            <a:pPr lvl="1"/>
            <a:r>
              <a:rPr lang="en-US" dirty="0">
                <a:solidFill>
                  <a:schemeClr val="bg2"/>
                </a:solidFill>
              </a:rPr>
              <a:t>Copy of valid identification provided for individual  owners of business</a:t>
            </a:r>
          </a:p>
          <a:p>
            <a:pPr lvl="1"/>
            <a:r>
              <a:rPr lang="en-US" dirty="0">
                <a:solidFill>
                  <a:schemeClr val="bg2"/>
                </a:solidFill>
              </a:rPr>
              <a:t>If multiple owners, ID provided for: </a:t>
            </a:r>
          </a:p>
          <a:p>
            <a:pPr lvl="2">
              <a:buFont typeface="Wingdings" panose="05000000000000000000" pitchFamily="2" charset="2"/>
              <a:buChar char="§"/>
            </a:pPr>
            <a:r>
              <a:rPr lang="en-US" dirty="0">
                <a:solidFill>
                  <a:schemeClr val="bg2"/>
                </a:solidFill>
              </a:rPr>
              <a:t>Owner(s) that manages business operations</a:t>
            </a:r>
          </a:p>
          <a:p>
            <a:pPr lvl="2">
              <a:buFont typeface="Wingdings" panose="05000000000000000000" pitchFamily="2" charset="2"/>
              <a:buChar char="§"/>
            </a:pPr>
            <a:r>
              <a:rPr lang="en-US" dirty="0">
                <a:solidFill>
                  <a:schemeClr val="bg2"/>
                </a:solidFill>
              </a:rPr>
              <a:t>Owner that signs TC application or power of attorney for application preparer</a:t>
            </a:r>
          </a:p>
          <a:p>
            <a:pPr lvl="2">
              <a:buFont typeface="Wingdings" panose="05000000000000000000" pitchFamily="2" charset="2"/>
              <a:buChar char="§"/>
            </a:pPr>
            <a:r>
              <a:rPr lang="en-US" dirty="0">
                <a:solidFill>
                  <a:schemeClr val="bg2"/>
                </a:solidFill>
              </a:rPr>
              <a:t>ID of 3d party preparer not adequate or necessary to satisfy new requirement</a:t>
            </a:r>
          </a:p>
          <a:p>
            <a:pPr marL="0" indent="0">
              <a:buNone/>
            </a:pPr>
            <a:endParaRPr lang="en-US" dirty="0">
              <a:solidFill>
                <a:schemeClr val="bg2"/>
              </a:solidFill>
            </a:endParaRPr>
          </a:p>
          <a:p>
            <a:pPr marL="457200" lvl="1" indent="0">
              <a:buNone/>
            </a:pPr>
            <a:endParaRPr lang="en-US"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93784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otalTime>1327</TotalTime>
  <Words>1704</Words>
  <Application>Microsoft Office PowerPoint</Application>
  <PresentationFormat>Widescreen</PresentationFormat>
  <Paragraphs>315</Paragraphs>
  <Slides>24</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Aptos</vt:lpstr>
      <vt:lpstr>Aptos Display</vt:lpstr>
      <vt:lpstr>Arial</vt:lpstr>
      <vt:lpstr>Calibri</vt:lpstr>
      <vt:lpstr>Wingdings</vt:lpstr>
      <vt:lpstr>Office Theme</vt:lpstr>
      <vt:lpstr>2_Office Theme</vt:lpstr>
      <vt:lpstr>2026 Legislative Update: Tobacco</vt:lpstr>
      <vt:lpstr>Legal Disclaimers </vt:lpstr>
      <vt:lpstr>2026 Tobacco Legislation</vt:lpstr>
      <vt:lpstr>Index of Amended &amp; New Code Sections:  2026 Alcohol and Tobacco Legislation</vt:lpstr>
      <vt:lpstr>HEA1052  ATC Agency Bill</vt:lpstr>
      <vt:lpstr>Wholesale Tobacco Sales Certificate</vt:lpstr>
      <vt:lpstr>Terms of Wholesale TC</vt:lpstr>
      <vt:lpstr>Implementation of Wholesale Certificate</vt:lpstr>
      <vt:lpstr>HEA1052: Tobacco Sales Certificate Changes</vt:lpstr>
      <vt:lpstr>HEA1052: TC Compliance Provisions</vt:lpstr>
      <vt:lpstr>QUESTIONS ABOUT HEA1052?</vt:lpstr>
      <vt:lpstr>SEA144 Vapor Devices</vt:lpstr>
      <vt:lpstr>SEA144: Vapor Device &amp; E-liquid Advertising</vt:lpstr>
      <vt:lpstr>Age Restriction Vapor Device</vt:lpstr>
      <vt:lpstr>QUESTIONS ABOUT SEA144?</vt:lpstr>
      <vt:lpstr>SEA185 E-Liquid Manufacturing Permit</vt:lpstr>
      <vt:lpstr>SEA185: Foreign Adversary  Product Ban</vt:lpstr>
      <vt:lpstr>Current Foreign Adversaries</vt:lpstr>
      <vt:lpstr>SEA185: E-Liquid Manufacturing Permit</vt:lpstr>
      <vt:lpstr>Indiana E-Liquid Manufacturing Permits</vt:lpstr>
      <vt:lpstr>Green List &amp; Foreign Adversary Products</vt:lpstr>
      <vt:lpstr>SEA185: Miscellaneous Tobacco Changes </vt:lpstr>
      <vt:lpstr>QUESTIONS ABOUT SEA185?</vt:lpstr>
      <vt:lpstr>ATC Legislative &amp; Legal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Serak, Chris</dc:creator>
  <cp:lastModifiedBy>Serak, Chris</cp:lastModifiedBy>
  <cp:revision>4</cp:revision>
  <dcterms:created xsi:type="dcterms:W3CDTF">2026-04-10T14:44:40Z</dcterms:created>
  <dcterms:modified xsi:type="dcterms:W3CDTF">2026-06-09T21:46:37Z</dcterms:modified>
</cp:coreProperties>
</file>