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3" r:id="rId3"/>
    <p:sldId id="342" r:id="rId4"/>
    <p:sldId id="346" r:id="rId5"/>
    <p:sldId id="341" r:id="rId6"/>
    <p:sldId id="347" r:id="rId7"/>
    <p:sldId id="286" r:id="rId8"/>
    <p:sldId id="257" r:id="rId9"/>
    <p:sldId id="317" r:id="rId10"/>
    <p:sldId id="316" r:id="rId1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A67C02-9150-F2F9-B261-86575ACB68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A29F3-C168-39A9-F366-2F989542DD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5637CE-F9FA-42F3-AD19-5AC4C8A7F8A4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2B5C7-C4F7-2FDE-1E0B-DDE02FF40C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902AD-7F4F-93DA-587B-1F7689E70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A10CD1-63B9-4D1C-B73C-70E0A33DC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196904-C07C-BC2A-F790-17CD42B74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B62E6-2D02-7792-96DC-D9F363C643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456AD5-C191-4E4E-82A7-0A12020ECF75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AE69A8-E04C-2307-70FE-5C95DC62AA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5AA186-876D-501D-8354-F3A371FEE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570BD-EE36-9FAF-B3AE-2646A749AA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7598-B8C6-D049-3DD7-49409AD99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A5EFF9F-F156-4E5D-ABB9-68753966E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CA4BBDF-6BE4-E039-7387-CF8E8580A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42163CE-0083-2020-C912-40EF9B9B3D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05D940E-288E-10AC-41AE-1AF660C99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5570AE-5D9E-4704-A1F1-7D5D16926A2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3F0F562-8C4A-79C9-121F-55F233FA48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BCD16FC-9175-679F-4595-555BFF6709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1D40C1C-14E6-49FE-1676-4C648DF3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2B2AD8-9F68-47A4-A744-82FADF39F43C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1CE4FA8-2BA5-90A7-CE99-796287A99A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806AEF2-41B2-215C-B308-5407603019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6913B75-B6E4-8A96-9E09-65C92CE11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7F99FF-06A1-46EE-8F80-4E425BB3B2CD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9C5F93-D0AB-BAA0-A231-287C7C457E03}"/>
              </a:ext>
            </a:extLst>
          </p:cNvPr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2009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CBE659-4E41-1C7D-290B-4B2B64BD5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400800"/>
            <a:ext cx="457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7087D1-A10A-43EF-8652-2095531F2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144AD-DAC6-5171-E089-894AC2B0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600" y="640080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4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91055" y="2514600"/>
            <a:ext cx="5562600" cy="1470025"/>
          </a:xfr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4572000" cy="15240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960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2009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C4819F-9D28-9B56-65D3-840307337E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90600" y="6324600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717FFB-B6B7-000C-88D1-693540D1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6329363"/>
            <a:ext cx="45720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4BB6576-6F16-4556-A5E1-23F620D37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7332A79-3CFC-CBF1-D07B-302277CAFE46}"/>
              </a:ext>
            </a:extLst>
          </p:cNvPr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8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46E9B3-C171-6A40-470B-1484F19A07D6}"/>
              </a:ext>
            </a:extLst>
          </p:cNvPr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68EE0C-EDB8-577A-FEDA-A22BB1858A47}"/>
              </a:ext>
            </a:extLst>
          </p:cNvPr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330CDEB-A2EE-FD65-476C-1AA7F2F331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1DF5C63-26C4-3050-38BF-7D8B1807C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8F17BB-D5AD-4C3E-B347-1F80CE185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39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BAC3CEA-F3E4-F3AC-EDCB-A51536C531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3443F3-67C2-1DAC-900F-F7D550C9F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4EE54-2642-4799-9810-95B34F966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4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13378F-B93E-3D32-86D1-8D0C7C90BD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19CEE3-391E-6607-A44C-503C718B7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810BE-46CB-4A36-E719-D8D950C80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D6D1D-ACF7-74ED-A8E8-71FA3F95F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B79FDA-582E-4D9A-A474-FD33724C0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A graphic of a wallet and money&#10;&#10;Description automatically generated with medium confidence">
            <a:extLst>
              <a:ext uri="{FF2B5EF4-FFF2-40B4-BE49-F238E27FC236}">
                <a16:creationId xmlns:a16="http://schemas.microsoft.com/office/drawing/2014/main" id="{F8325624-2524-986A-661E-069E5C42E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4288"/>
            <a:ext cx="64008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11778DD6-A939-5306-DA4D-9C3F477C6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958975"/>
            <a:ext cx="3733800" cy="1470025"/>
          </a:xfrm>
        </p:spPr>
        <p:txBody>
          <a:bodyPr/>
          <a:lstStyle/>
          <a:p>
            <a:pPr eaLnBrk="1" hangingPunct="1"/>
            <a:r>
              <a:rPr lang="en-US" altLang="en-US"/>
              <a:t>Filing a Candidate’s Statement of Organization (CFA-1)</a:t>
            </a:r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id="{EE5186F9-7DA7-827F-8EE0-655F0D59A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45050"/>
            <a:ext cx="4495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Presented by: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Angie Nussmeyer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Arial" panose="020B0604020202020204" pitchFamily="34" charset="0"/>
              </a:rPr>
              <a:t>Co-Director, Indiana Election Division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2024 Election Administrator’s Conference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December 11-13, 2023 | Indianapolis, Indiana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i="1">
              <a:latin typeface="Arial" panose="020B0604020202020204" pitchFamily="34" charset="0"/>
            </a:endParaRPr>
          </a:p>
        </p:txBody>
      </p:sp>
      <p:sp>
        <p:nvSpPr>
          <p:cNvPr id="9221" name="TextBox 5">
            <a:extLst>
              <a:ext uri="{FF2B5EF4-FFF2-40B4-BE49-F238E27FC236}">
                <a16:creationId xmlns:a16="http://schemas.microsoft.com/office/drawing/2014/main" id="{CA432A23-1848-4D3C-B9FA-C40F6F89802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415088" y="4106863"/>
            <a:ext cx="4830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/>
              <a:t>Image by blossomstar on Freepik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1D2CAD9-CB11-1D4D-2420-7F660D3C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2024 Reporting Deadlines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1DE9675-00FC-6AFB-ACA9-E7EAE7BCB6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b="1" dirty="0">
                <a:latin typeface="+mj-lt"/>
              </a:rPr>
              <a:t>2023 Annual Report</a:t>
            </a:r>
            <a:r>
              <a:rPr lang="en-US" sz="1700" dirty="0">
                <a:latin typeface="+mj-lt"/>
              </a:rPr>
              <a:t>			</a:t>
            </a:r>
            <a:r>
              <a:rPr lang="en-US" sz="1700" dirty="0"/>
              <a:t>Wednesday, January 17, 2024 (NOON)</a:t>
            </a:r>
            <a:endParaRPr lang="en-US" sz="17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ALL Candidates and PACs	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endParaRPr lang="en-US" sz="10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Regular Party Committees		Monday, March 1, 2024 (NOON)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endParaRPr lang="en-US" sz="10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b="1" dirty="0">
                <a:latin typeface="+mj-lt"/>
              </a:rPr>
              <a:t>Pre-Primary Report	</a:t>
            </a:r>
            <a:r>
              <a:rPr lang="en-US" sz="1700" dirty="0">
                <a:latin typeface="+mj-lt"/>
              </a:rPr>
              <a:t>		Friday, April 19, 2024 (NOON) 	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Candidates on the ballot		</a:t>
            </a:r>
            <a:r>
              <a:rPr lang="en-US" sz="1700" i="1" dirty="0">
                <a:latin typeface="+mj-lt"/>
              </a:rPr>
              <a:t>for reporting period ending Friday, </a:t>
            </a:r>
            <a:r>
              <a:rPr lang="en-US" sz="1700" i="1" dirty="0"/>
              <a:t>April 12, 2024</a:t>
            </a:r>
            <a:endParaRPr lang="en-US" sz="1700" i="1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PACs and Party Committees		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endParaRPr lang="en-US" sz="10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b="1" dirty="0">
                <a:latin typeface="+mj-lt"/>
              </a:rPr>
              <a:t>Pre-General Report</a:t>
            </a:r>
            <a:r>
              <a:rPr lang="en-US" sz="1700" dirty="0">
                <a:latin typeface="+mj-lt"/>
              </a:rPr>
              <a:t>			Friday, October 18, 2024 (NOON)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Candidates on the ballot		</a:t>
            </a:r>
            <a:r>
              <a:rPr lang="en-US" sz="1700" i="1" dirty="0">
                <a:latin typeface="+mj-lt"/>
              </a:rPr>
              <a:t>for reporting period ending Friday,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PACs and Party Committees		</a:t>
            </a:r>
            <a:r>
              <a:rPr lang="en-US" sz="1700" i="1" dirty="0">
                <a:latin typeface="+mj-lt"/>
              </a:rPr>
              <a:t>October 11, 2024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endParaRPr lang="en-US" sz="10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b="1" dirty="0">
                <a:latin typeface="+mj-lt"/>
              </a:rPr>
              <a:t>2024 Annual Report	</a:t>
            </a:r>
            <a:r>
              <a:rPr lang="en-US" sz="1700" dirty="0">
                <a:latin typeface="+mj-lt"/>
              </a:rPr>
              <a:t>		Wednesday, January 15, 2025 (NOON)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ALL Candidates and PACs		</a:t>
            </a:r>
            <a:r>
              <a:rPr lang="en-US" sz="1700" i="1" dirty="0">
                <a:latin typeface="+mj-lt"/>
              </a:rPr>
              <a:t>for reporting ending December 31, 2024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endParaRPr lang="en-US" sz="10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Regular Party Committees		Monday, March 3, 2025 (NOON)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700" dirty="0"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1700" dirty="0">
              <a:latin typeface="+mj-lt"/>
            </a:endParaRP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70F5F13D-1BB4-7E90-D7DA-80DF86883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6373813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IC 3-9-5-6 | IC 3-9-5-10</a:t>
            </a:r>
          </a:p>
        </p:txBody>
      </p:sp>
      <p:sp>
        <p:nvSpPr>
          <p:cNvPr id="21509" name="Slide Number Placeholder 1">
            <a:extLst>
              <a:ext uri="{FF2B5EF4-FFF2-40B4-BE49-F238E27FC236}">
                <a16:creationId xmlns:a16="http://schemas.microsoft.com/office/drawing/2014/main" id="{1FF83B0C-452C-CC2E-23D8-353F26E45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589B87-ABFA-4305-A94B-4914DC581FB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7F2B139A-4F05-9C21-A67D-E692FD5CE3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BBA489-1811-44E0-9422-552FF1D909D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267" name="Picture 3" descr="A person putting a coin on a stack of coins&#10;&#10;Description automatically generated">
            <a:extLst>
              <a:ext uri="{FF2B5EF4-FFF2-40B4-BE49-F238E27FC236}">
                <a16:creationId xmlns:a16="http://schemas.microsoft.com/office/drawing/2014/main" id="{0F5A0E45-B5A3-840B-F82F-4FAF3313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>
            <a:extLst>
              <a:ext uri="{FF2B5EF4-FFF2-40B4-BE49-F238E27FC236}">
                <a16:creationId xmlns:a16="http://schemas.microsoft.com/office/drawing/2014/main" id="{406D4122-CAF0-5197-543A-9C0BB950BC0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592094" y="3923506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/>
              <a:t>Image by studiogstock on Freepik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77EF6-505C-4167-36DD-387F23BD8790}"/>
              </a:ext>
            </a:extLst>
          </p:cNvPr>
          <p:cNvSpPr txBox="1"/>
          <p:nvPr/>
        </p:nvSpPr>
        <p:spPr>
          <a:xfrm>
            <a:off x="294936" y="4465722"/>
            <a:ext cx="8458200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800" dirty="0"/>
          </a:p>
          <a:p>
            <a:pPr algn="ctr">
              <a:defRPr/>
            </a:pPr>
            <a:r>
              <a:rPr lang="en-US" sz="2400" dirty="0"/>
              <a:t>“</a:t>
            </a:r>
            <a:r>
              <a:rPr lang="en-US" sz="2400" dirty="0">
                <a:highlight>
                  <a:srgbClr val="FFFF00"/>
                </a:highlight>
              </a:rPr>
              <a:t>WHEN</a:t>
            </a:r>
            <a:r>
              <a:rPr lang="en-US" sz="2400" dirty="0"/>
              <a:t>” to file a </a:t>
            </a:r>
            <a:r>
              <a:rPr lang="en-US" sz="2400" dirty="0">
                <a:highlight>
                  <a:srgbClr val="FFFF00"/>
                </a:highlight>
              </a:rPr>
              <a:t>CFA-1</a:t>
            </a:r>
            <a:r>
              <a:rPr lang="en-US" sz="2400" dirty="0"/>
              <a:t> is determined, generally, by the salary for the elected office in a calendar year:</a:t>
            </a:r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r>
              <a:rPr lang="en-US" sz="3200" dirty="0">
                <a:highlight>
                  <a:srgbClr val="FFFF00"/>
                </a:highlight>
              </a:rPr>
              <a:t>More than $5,000 -OR- Less than $5000</a:t>
            </a:r>
            <a:r>
              <a:rPr lang="en-US" sz="2400" dirty="0">
                <a:highlight>
                  <a:srgbClr val="FFFF00"/>
                </a:highlight>
              </a:rPr>
              <a:t>.</a:t>
            </a:r>
          </a:p>
          <a:p>
            <a:pPr algn="ctr">
              <a:defRPr/>
            </a:pPr>
            <a:endParaRPr lang="en-US" sz="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872CE-47E8-3FC6-F6DA-938AAA499A25}"/>
              </a:ext>
            </a:extLst>
          </p:cNvPr>
          <p:cNvSpPr txBox="1"/>
          <p:nvPr/>
        </p:nvSpPr>
        <p:spPr>
          <a:xfrm>
            <a:off x="406400" y="5762802"/>
            <a:ext cx="774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000" i="1" dirty="0"/>
          </a:p>
          <a:p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 cartoon of a person holding a computer next to a large cellphone&#10;&#10;Description automatically generated">
            <a:extLst>
              <a:ext uri="{FF2B5EF4-FFF2-40B4-BE49-F238E27FC236}">
                <a16:creationId xmlns:a16="http://schemas.microsoft.com/office/drawing/2014/main" id="{ADAE2135-B705-1860-819C-5A0D53E5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2898775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CBB16A0A-8FA4-21FB-092F-1F69A6C6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Offices Paying MORE THAN $5K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88EDDA2-6C39-37FE-F76D-69C7ACA4E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828800"/>
            <a:ext cx="6249988" cy="3917950"/>
          </a:xfrm>
        </p:spPr>
        <p:txBody>
          <a:bodyPr/>
          <a:lstStyle/>
          <a:p>
            <a:pPr>
              <a:defRPr/>
            </a:pPr>
            <a:r>
              <a:rPr lang="en-US" sz="2600" b="1" dirty="0"/>
              <a:t>For offices paying </a:t>
            </a:r>
            <a:r>
              <a:rPr lang="en-US" sz="2600" b="1" u="sng" dirty="0"/>
              <a:t>MORE THAN $5,000 </a:t>
            </a:r>
            <a:r>
              <a:rPr lang="en-US" sz="2600" b="1" dirty="0"/>
              <a:t>in a calendar year: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b="1" u="sng" dirty="0"/>
              <a:t>In 2024</a:t>
            </a:r>
            <a:r>
              <a:rPr lang="en-US" sz="2400" b="1" dirty="0"/>
              <a:t>, candidates NOT running for office </a:t>
            </a:r>
            <a:r>
              <a:rPr lang="en-US" sz="2400" b="1"/>
              <a:t>in 2024 </a:t>
            </a:r>
            <a:r>
              <a:rPr lang="en-US" sz="2400" b="1" dirty="0"/>
              <a:t>file a CFA-1 </a:t>
            </a:r>
            <a:r>
              <a:rPr lang="en-US" sz="2400" dirty="0"/>
              <a:t>by noon, ten days after raising or spending more than $100 toward running for office.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1600" dirty="0"/>
              <a:t>“More than” is $100.01+</a:t>
            </a:r>
          </a:p>
          <a:p>
            <a:pPr marL="914400" lvl="2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marL="1371600" lvl="3" indent="0">
              <a:buFont typeface="Arial" panose="020B0604020202020204" pitchFamily="34" charset="0"/>
              <a:buNone/>
              <a:defRPr/>
            </a:pPr>
            <a:endParaRPr lang="en-US" altLang="en-US" sz="1600" dirty="0"/>
          </a:p>
        </p:txBody>
      </p:sp>
      <p:sp>
        <p:nvSpPr>
          <p:cNvPr id="12293" name="Slide Number Placeholder 5">
            <a:extLst>
              <a:ext uri="{FF2B5EF4-FFF2-40B4-BE49-F238E27FC236}">
                <a16:creationId xmlns:a16="http://schemas.microsoft.com/office/drawing/2014/main" id="{9BD343AE-4084-E35C-423F-C363187387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2853EA-BD2A-4139-A2A1-47259BEB583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294" name="TextBox 3">
            <a:extLst>
              <a:ext uri="{FF2B5EF4-FFF2-40B4-BE49-F238E27FC236}">
                <a16:creationId xmlns:a16="http://schemas.microsoft.com/office/drawing/2014/main" id="{7A2643F8-7436-D5D3-B69D-DFE8A82C2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445250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IC 3-9-1-3 | IC 3-9-1-5</a:t>
            </a:r>
          </a:p>
        </p:txBody>
      </p:sp>
      <p:sp>
        <p:nvSpPr>
          <p:cNvPr id="12295" name="TextBox 7">
            <a:extLst>
              <a:ext uri="{FF2B5EF4-FFF2-40B4-BE49-F238E27FC236}">
                <a16:creationId xmlns:a16="http://schemas.microsoft.com/office/drawing/2014/main" id="{8FF098B9-AD57-9EEF-9EE0-602D4A61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3" y="84075588"/>
            <a:ext cx="487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Image by vectorjuice on Freepik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E24C3396-1EFA-0CDB-54B4-1DFDFEC0A85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92094" y="3923506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dirty="0"/>
              <a:t>Image  available on </a:t>
            </a:r>
            <a:r>
              <a:rPr lang="en-US" altLang="en-US" sz="900" dirty="0" err="1"/>
              <a:t>Freepik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cartoon of a person holding a computer next to a large cellphone&#10;&#10;Description automatically generated">
            <a:extLst>
              <a:ext uri="{FF2B5EF4-FFF2-40B4-BE49-F238E27FC236}">
                <a16:creationId xmlns:a16="http://schemas.microsoft.com/office/drawing/2014/main" id="{72A654CC-C30C-BA9D-1DA5-55269A0E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2898775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BF9592DC-4B52-392E-6CE2-A072A122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Offices Paying MORE THAN $5K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D510D67-B8B4-45B3-F979-3D25F297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470025"/>
            <a:ext cx="6934200" cy="3917950"/>
          </a:xfrm>
        </p:spPr>
        <p:txBody>
          <a:bodyPr/>
          <a:lstStyle/>
          <a:p>
            <a:pPr>
              <a:defRPr/>
            </a:pPr>
            <a:r>
              <a:rPr lang="en-US" sz="2600" b="1" dirty="0"/>
              <a:t>For offices paying </a:t>
            </a:r>
            <a:r>
              <a:rPr lang="en-US" sz="2600" b="1" u="sng" dirty="0"/>
              <a:t>MORE THAN $5,000 </a:t>
            </a:r>
            <a:r>
              <a:rPr lang="en-US" sz="2600" b="1" dirty="0"/>
              <a:t>in a calendar year: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sz="2400" b="1" u="sng" dirty="0"/>
              <a:t>In 2024</a:t>
            </a:r>
            <a:r>
              <a:rPr lang="en-US" altLang="en-US" sz="2400" b="1" dirty="0"/>
              <a:t>, candidates running for office in 2024 must open a campaign finance committee (whichever comes first):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en-US" sz="2000" dirty="0"/>
              <a:t>by noon, ten days after raising or spending more than $100 toward running for office; </a:t>
            </a:r>
            <a:r>
              <a:rPr lang="en-US" altLang="en-US" sz="2000" dirty="0">
                <a:highlight>
                  <a:srgbClr val="FFFF00"/>
                </a:highlight>
              </a:rPr>
              <a:t>OR</a:t>
            </a:r>
          </a:p>
          <a:p>
            <a:pPr lvl="2">
              <a:defRPr/>
            </a:pPr>
            <a:r>
              <a:rPr lang="en-US" altLang="en-US" sz="2000" dirty="0"/>
              <a:t>by noon, seven days after the filing deadline to put their name on the ballot </a:t>
            </a:r>
          </a:p>
          <a:p>
            <a:pPr lvl="3">
              <a:defRPr/>
            </a:pPr>
            <a:r>
              <a:rPr lang="en-US" altLang="en-US" sz="1800" dirty="0"/>
              <a:t>Example: Sue files to be on the Democratic Party primary ballot on the last day – February 9, 2024. The office pays more than $5,000. She </a:t>
            </a:r>
            <a:r>
              <a:rPr lang="en-US" altLang="en-US" sz="1800" u="sng" dirty="0">
                <a:highlight>
                  <a:srgbClr val="FFFF00"/>
                </a:highlight>
              </a:rPr>
              <a:t>must</a:t>
            </a:r>
            <a:r>
              <a:rPr lang="en-US" altLang="en-US" sz="1800" dirty="0"/>
              <a:t> file CFA-1 by noon, February 16, 2024.</a:t>
            </a:r>
          </a:p>
          <a:p>
            <a:pPr marL="914400" lvl="2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marL="1371600" lvl="3" indent="0">
              <a:buFont typeface="Arial" panose="020B0604020202020204" pitchFamily="34" charset="0"/>
              <a:buNone/>
              <a:defRPr/>
            </a:pPr>
            <a:endParaRPr lang="en-US" altLang="en-US" sz="1600" dirty="0"/>
          </a:p>
        </p:txBody>
      </p:sp>
      <p:sp>
        <p:nvSpPr>
          <p:cNvPr id="14341" name="Slide Number Placeholder 5">
            <a:extLst>
              <a:ext uri="{FF2B5EF4-FFF2-40B4-BE49-F238E27FC236}">
                <a16:creationId xmlns:a16="http://schemas.microsoft.com/office/drawing/2014/main" id="{5986865C-6899-C00E-97AC-08655BD77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DEF5BE-3AE7-470C-BBFF-A673DA938DA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2" name="TextBox 3">
            <a:extLst>
              <a:ext uri="{FF2B5EF4-FFF2-40B4-BE49-F238E27FC236}">
                <a16:creationId xmlns:a16="http://schemas.microsoft.com/office/drawing/2014/main" id="{A5613172-19B4-A360-9A84-D10EF29E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445250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IC 3-9-1-3 | IC 3-9-1-5</a:t>
            </a:r>
          </a:p>
        </p:txBody>
      </p:sp>
      <p:sp>
        <p:nvSpPr>
          <p:cNvPr id="14343" name="TextBox 4">
            <a:extLst>
              <a:ext uri="{FF2B5EF4-FFF2-40B4-BE49-F238E27FC236}">
                <a16:creationId xmlns:a16="http://schemas.microsoft.com/office/drawing/2014/main" id="{22153B99-16F2-25FA-32DE-A067BEE08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3" y="84075588"/>
            <a:ext cx="4873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&lt;a href="https://www.freepik.com/free-vector/regular-money-transfer-cash-transaction-planned-payment-online-banking-remittance-personal-account-management-money-addresser-cartoon-character-vector-isolated-concept-metaphor-illustration_12083651.htm#from_view=detail_alsolike"&gt;Image by vectorjuice&lt;/a&gt; on Freepik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AFC73892-A05C-6D70-651D-607DF58AF0A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92094" y="3923506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dirty="0"/>
              <a:t>Image  available on </a:t>
            </a:r>
            <a:r>
              <a:rPr lang="en-US" altLang="en-US" sz="900" dirty="0" err="1"/>
              <a:t>Freepik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1" descr="A cartoon of a person holding a computer next to a large cellphone&#10;&#10;Description automatically generated">
            <a:extLst>
              <a:ext uri="{FF2B5EF4-FFF2-40B4-BE49-F238E27FC236}">
                <a16:creationId xmlns:a16="http://schemas.microsoft.com/office/drawing/2014/main" id="{638046F8-C995-C6C7-F2B2-C6993B20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734" y="457200"/>
            <a:ext cx="3886200" cy="654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FAF325C9-1E4D-18DD-EA04-27BCB64B8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55205E2-1040-47C3-8143-8639AD475201}" type="slidenum">
              <a:rPr lang="en-US" altLang="en-US" sz="1200">
                <a:solidFill>
                  <a:srgbClr val="89898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DA077839-70DA-7BE0-51DE-9A41D234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Offices Paying LESS THAN $5K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1A845-1517-0BDC-A0DD-484E80094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7050"/>
            <a:ext cx="5562600" cy="45323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100" b="1" dirty="0"/>
              <a:t>For offices paying </a:t>
            </a:r>
            <a:r>
              <a:rPr lang="en-US" sz="3100" b="1" u="sng" dirty="0"/>
              <a:t>LESS THAN $5,000 </a:t>
            </a:r>
            <a:r>
              <a:rPr lang="en-US" sz="3100" b="1" dirty="0"/>
              <a:t>in a calendar year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File CFA-1 by noon, ten days after raising or spending more than $500 toward running for office.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“More than” is $500.01+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No “triggering” event when filing a declaration of candidacy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>
                <a:highlight>
                  <a:srgbClr val="FFFF00"/>
                </a:highlight>
              </a:rPr>
              <a:t>Rule also applies to school board candidates</a:t>
            </a:r>
          </a:p>
          <a:p>
            <a:pPr lvl="1">
              <a:lnSpc>
                <a:spcPct val="120000"/>
              </a:lnSpc>
              <a:defRPr/>
            </a:pPr>
            <a:endParaRPr lang="en-US" i="1" dirty="0"/>
          </a:p>
          <a:p>
            <a:pPr>
              <a:lnSpc>
                <a:spcPct val="120000"/>
              </a:lnSpc>
              <a:defRPr/>
            </a:pPr>
            <a:r>
              <a:rPr lang="en-US" sz="2300" i="1" dirty="0"/>
              <a:t>NOTE: Candidates running for party office (PC &amp; delegate) DO NOT need to open a campaign finance committee.</a:t>
            </a:r>
          </a:p>
          <a:p>
            <a:pPr lvl="1">
              <a:lnSpc>
                <a:spcPct val="120000"/>
              </a:lnSpc>
              <a:defRPr/>
            </a:pPr>
            <a:endParaRPr lang="en-US" i="1" dirty="0"/>
          </a:p>
          <a:p>
            <a:pPr lvl="1">
              <a:lnSpc>
                <a:spcPct val="120000"/>
              </a:lnSpc>
              <a:defRPr/>
            </a:pPr>
            <a:endParaRPr lang="en-US" i="1" dirty="0"/>
          </a:p>
          <a:p>
            <a:pPr lvl="3">
              <a:defRPr/>
            </a:pPr>
            <a:endParaRPr lang="en-US" dirty="0"/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id="{A4FBAC7E-A069-16C6-6608-215E83A4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73813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IC 3-9-1-3 | IC 3-9-1-5 | IC 3-9-1-5.5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6F73B4C0-D862-B111-33F9-73555E628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329363"/>
            <a:ext cx="163909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900" dirty="0"/>
              <a:t>Image available on </a:t>
            </a:r>
            <a:r>
              <a:rPr lang="en-US" altLang="en-US" sz="900" dirty="0" err="1"/>
              <a:t>Freepik</a:t>
            </a:r>
            <a:endParaRPr lang="en-US" altLang="en-US" sz="9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92EBD6-A7E8-2B78-DEA0-DC41D54D39DE}"/>
              </a:ext>
            </a:extLst>
          </p:cNvPr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>
            <a:extLst>
              <a:ext uri="{FF2B5EF4-FFF2-40B4-BE49-F238E27FC236}">
                <a16:creationId xmlns:a16="http://schemas.microsoft.com/office/drawing/2014/main" id="{8B78CCDE-F1D8-ABA9-FF9C-5CB56C97F3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3EC709-0805-406A-A874-73375891ABA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840801B0-215E-E6A6-7A32-BD4DADDE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1813" y="6350"/>
            <a:ext cx="49085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>
            <a:extLst>
              <a:ext uri="{FF2B5EF4-FFF2-40B4-BE49-F238E27FC236}">
                <a16:creationId xmlns:a16="http://schemas.microsoft.com/office/drawing/2014/main" id="{6D454496-C94C-2813-A974-070A2F7532F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285707" y="3923506"/>
            <a:ext cx="4572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/>
              <a:t>Image by luis_molinero on Freepik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E2667A2-CEF7-39BB-C171-A9E785E30BA8}"/>
              </a:ext>
            </a:extLst>
          </p:cNvPr>
          <p:cNvSpPr/>
          <p:nvPr/>
        </p:nvSpPr>
        <p:spPr>
          <a:xfrm>
            <a:off x="3794449" y="348397"/>
            <a:ext cx="4191000" cy="1828800"/>
          </a:xfrm>
          <a:prstGeom prst="wedgeRectCallout">
            <a:avLst>
              <a:gd name="adj1" fmla="val -78703"/>
              <a:gd name="adj2" fmla="val 1492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But I’m not going to raise or spend any money? Do I need to file a CFA-1 or campaign finance reports?</a:t>
            </a:r>
          </a:p>
        </p:txBody>
      </p:sp>
      <p:sp>
        <p:nvSpPr>
          <p:cNvPr id="17414" name="TextBox 7">
            <a:extLst>
              <a:ext uri="{FF2B5EF4-FFF2-40B4-BE49-F238E27FC236}">
                <a16:creationId xmlns:a16="http://schemas.microsoft.com/office/drawing/2014/main" id="{19417F47-C169-9296-D17D-F4C55B731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416175"/>
            <a:ext cx="417988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>
                <a:highlight>
                  <a:srgbClr val="FFFF00"/>
                </a:highlight>
              </a:rPr>
              <a:t>If the office pays more than $5,000 in a calendar year and you filed to be on this year’s ballot, YES!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The CFA-1 needs to be filed AND all applicable CFA-4 reports such as pre-primary, pre-election &amp; annual, until committee is disbanded.</a:t>
            </a:r>
          </a:p>
          <a:p>
            <a:endParaRPr lang="en-US" altLang="en-US" sz="2000" dirty="0"/>
          </a:p>
          <a:p>
            <a:r>
              <a:rPr lang="en-US" altLang="en-US" sz="2000" dirty="0"/>
              <a:t>Didn’t raise or spend money? Report zeroes on CFA-4 Summary Page.</a:t>
            </a: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D1FC3A9-4F0A-D907-CEA8-21A0589B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When to File a CFA-1: </a:t>
            </a:r>
            <a:br>
              <a:rPr lang="en-US" altLang="en-US" sz="3600" b="1"/>
            </a:br>
            <a:r>
              <a:rPr lang="en-US" altLang="en-US" sz="3600" b="1"/>
              <a:t>Administratively Open</a:t>
            </a:r>
            <a:endParaRPr lang="en-US" altLang="en-US" sz="360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84BE8FC-8C5B-8BC8-B772-EC1831F626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altLang="en-US" sz="2400" b="1" dirty="0"/>
              <a:t>What happens when candidate required to open a committee does not?</a:t>
            </a:r>
          </a:p>
          <a:p>
            <a:pPr lvl="1"/>
            <a:r>
              <a:rPr lang="en-US" altLang="en-US" sz="2000" dirty="0">
                <a:highlight>
                  <a:srgbClr val="FFFF00"/>
                </a:highlight>
              </a:rPr>
              <a:t>CEB MUST open a campaign finance committee </a:t>
            </a:r>
            <a:r>
              <a:rPr lang="en-US" altLang="en-US" sz="2000" dirty="0"/>
              <a:t>for delinquent candidates by </a:t>
            </a:r>
            <a:r>
              <a:rPr lang="en-US" altLang="en-US" sz="2000" u="sng" dirty="0"/>
              <a:t>noon, fourteen days after the filing deadline</a:t>
            </a:r>
          </a:p>
          <a:p>
            <a:pPr lvl="2"/>
            <a:r>
              <a:rPr lang="en-US" altLang="en-US" sz="2000" dirty="0"/>
              <a:t>For Democratic &amp; Republican primary candidates, the CEB must act to administratively open a committee not later than noon, February 23, 2024</a:t>
            </a:r>
          </a:p>
          <a:p>
            <a:pPr lvl="2"/>
            <a:r>
              <a:rPr lang="en-US" altLang="en-US" sz="2000" dirty="0"/>
              <a:t>File a CFA-1 on the candidate’s behalf:</a:t>
            </a:r>
          </a:p>
          <a:p>
            <a:pPr lvl="3"/>
            <a:r>
              <a:rPr lang="en-US" altLang="en-US" sz="1600" dirty="0"/>
              <a:t>Use contact information from CAN-2 to complete the top portion</a:t>
            </a:r>
          </a:p>
          <a:p>
            <a:pPr lvl="3"/>
            <a:r>
              <a:rPr lang="en-US" altLang="en-US" sz="1600" dirty="0"/>
              <a:t>Enter office sought</a:t>
            </a:r>
          </a:p>
          <a:p>
            <a:pPr lvl="3"/>
            <a:r>
              <a:rPr lang="en-US" altLang="en-US" sz="1600" dirty="0"/>
              <a:t>Name the candidate as treasurer AND chairperson of the committee</a:t>
            </a:r>
          </a:p>
          <a:p>
            <a:pPr lvl="3"/>
            <a:r>
              <a:rPr lang="en-US" altLang="en-US" sz="1600" dirty="0"/>
              <a:t>No signature required</a:t>
            </a:r>
          </a:p>
          <a:p>
            <a:pPr lvl="4"/>
            <a:r>
              <a:rPr lang="en-US" altLang="en-US" sz="1600" dirty="0"/>
              <a:t>Might write a note in the “Office Only” space the committee was administratively opened on &lt;INSERT DATE&gt;</a:t>
            </a:r>
          </a:p>
          <a:p>
            <a:pPr lvl="3"/>
            <a:endParaRPr lang="en-US" altLang="en-US" sz="1600" dirty="0"/>
          </a:p>
          <a:p>
            <a:endParaRPr lang="en-US" altLang="en-US" sz="2800" dirty="0"/>
          </a:p>
        </p:txBody>
      </p:sp>
      <p:sp>
        <p:nvSpPr>
          <p:cNvPr id="18436" name="TextBox 3">
            <a:extLst>
              <a:ext uri="{FF2B5EF4-FFF2-40B4-BE49-F238E27FC236}">
                <a16:creationId xmlns:a16="http://schemas.microsoft.com/office/drawing/2014/main" id="{37C4B75D-3BA3-47E0-4089-7F333052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73813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IC 3-8-1-1.6 | IC 3-9-1-6</a:t>
            </a:r>
          </a:p>
        </p:txBody>
      </p:sp>
      <p:sp>
        <p:nvSpPr>
          <p:cNvPr id="18437" name="Slide Number Placeholder 1">
            <a:extLst>
              <a:ext uri="{FF2B5EF4-FFF2-40B4-BE49-F238E27FC236}">
                <a16:creationId xmlns:a16="http://schemas.microsoft.com/office/drawing/2014/main" id="{41D40341-5659-84F4-A8D9-1F34B5EB4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DA690-0B19-46B9-B26D-BEBF687846E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carrying stack of books&#10;&#10;Description automatically generated">
            <a:extLst>
              <a:ext uri="{FF2B5EF4-FFF2-40B4-BE49-F238E27FC236}">
                <a16:creationId xmlns:a16="http://schemas.microsoft.com/office/drawing/2014/main" id="{551A0E81-3DC0-AAA5-E34B-EE450056BB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1371600"/>
            <a:ext cx="6400800" cy="6400800"/>
          </a:xfrm>
          <a:prstGeom prst="rect">
            <a:avLst/>
          </a:prstGeom>
        </p:spPr>
      </p:pic>
      <p:sp>
        <p:nvSpPr>
          <p:cNvPr id="19460" name="Slide Number Placeholder 1">
            <a:extLst>
              <a:ext uri="{FF2B5EF4-FFF2-40B4-BE49-F238E27FC236}">
                <a16:creationId xmlns:a16="http://schemas.microsoft.com/office/drawing/2014/main" id="{11157A94-D542-4E09-043E-68B50D54B4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B1A814-6A4C-4486-8D6F-0A86668A45B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90B6132-C198-05D3-AA53-5A822F234A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533400"/>
            <a:ext cx="8229600" cy="3581400"/>
          </a:xfrm>
        </p:spPr>
        <p:txBody>
          <a:bodyPr anchor="ctr"/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en-US" sz="3600" dirty="0"/>
              <a:t>	</a:t>
            </a:r>
            <a:r>
              <a:rPr lang="en-US" altLang="en-US" sz="3600" u="sng" dirty="0">
                <a:highlight>
                  <a:srgbClr val="FFFF00"/>
                </a:highlight>
              </a:rPr>
              <a:t>OPEN</a:t>
            </a:r>
            <a:r>
              <a:rPr lang="en-US" altLang="en-US" sz="3600" dirty="0">
                <a:highlight>
                  <a:srgbClr val="FFFF00"/>
                </a:highlight>
              </a:rPr>
              <a:t> committees </a:t>
            </a:r>
            <a:br>
              <a:rPr lang="en-US" altLang="en-US" sz="3600" dirty="0"/>
            </a:br>
            <a:r>
              <a:rPr lang="en-US" altLang="en-US" sz="3600" dirty="0"/>
              <a:t>are responsible for </a:t>
            </a:r>
            <a:r>
              <a:rPr lang="en-US" altLang="en-US" sz="3600" u="sng" dirty="0">
                <a:highlight>
                  <a:srgbClr val="FFFF00"/>
                </a:highlight>
              </a:rPr>
              <a:t>TIMELY FILING </a:t>
            </a:r>
            <a:br>
              <a:rPr lang="en-US" altLang="en-US" sz="3600" dirty="0"/>
            </a:br>
            <a:r>
              <a:rPr lang="en-US" altLang="en-US" sz="3600" u="sng" dirty="0">
                <a:highlight>
                  <a:srgbClr val="FFFF00"/>
                </a:highlight>
              </a:rPr>
              <a:t>ALL</a:t>
            </a:r>
            <a:r>
              <a:rPr lang="en-US" altLang="en-US" sz="3600" dirty="0">
                <a:highlight>
                  <a:srgbClr val="FFFF00"/>
                </a:highlight>
              </a:rPr>
              <a:t> campaign finance reports</a:t>
            </a:r>
            <a:r>
              <a:rPr lang="en-US" altLang="en-US" sz="3600" dirty="0"/>
              <a:t>, </a:t>
            </a:r>
            <a:br>
              <a:rPr lang="en-US" altLang="en-US" sz="3600" dirty="0"/>
            </a:br>
            <a:r>
              <a:rPr lang="en-US" altLang="en-US" sz="3600" dirty="0"/>
              <a:t>according to the state’s filing schedule UNTIL the committee files a </a:t>
            </a:r>
            <a:r>
              <a:rPr lang="en-US" altLang="en-US" sz="3600" dirty="0">
                <a:highlight>
                  <a:srgbClr val="FFFF00"/>
                </a:highlight>
              </a:rPr>
              <a:t>final/disbands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5F54E-A444-A3B7-4CFC-FA0D6C1A5CB6}"/>
              </a:ext>
            </a:extLst>
          </p:cNvPr>
          <p:cNvSpPr txBox="1"/>
          <p:nvPr/>
        </p:nvSpPr>
        <p:spPr>
          <a:xfrm>
            <a:off x="6865398" y="6093768"/>
            <a:ext cx="18273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Image by </a:t>
            </a:r>
            <a:r>
              <a:rPr lang="en-US" sz="900" dirty="0" err="1"/>
              <a:t>storyset</a:t>
            </a:r>
            <a:r>
              <a:rPr lang="en-US" sz="900" dirty="0"/>
              <a:t> on </a:t>
            </a:r>
            <a:r>
              <a:rPr lang="en-US" sz="900" dirty="0" err="1"/>
              <a:t>Freepik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FFE044C-7389-B265-9C76-9DC10DA7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to File CFA Forms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7399DAC-0A14-EEB2-282C-79426FDB6503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b="1" dirty="0">
                <a:latin typeface="+mj-lt"/>
              </a:rPr>
              <a:t>Statewide &amp; State Legislative Office: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Candidates file </a:t>
            </a:r>
            <a:r>
              <a:rPr lang="en-US" sz="2200" b="1" u="sng" dirty="0">
                <a:latin typeface="+mj-lt"/>
              </a:rPr>
              <a:t>only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with the Indiana Election Division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sz="2200" b="1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2200" b="1" dirty="0">
                <a:latin typeface="+mj-lt"/>
              </a:rPr>
              <a:t>County, City, Town or Township Office (</a:t>
            </a:r>
            <a:r>
              <a:rPr lang="en-US" sz="2400" b="1" u="sng" dirty="0">
                <a:highlight>
                  <a:srgbClr val="FFFF00"/>
                </a:highlight>
                <a:latin typeface="+mj-lt"/>
              </a:rPr>
              <a:t>INCLUDES JUDGES</a:t>
            </a:r>
            <a:r>
              <a:rPr lang="en-US" sz="2200" b="1" dirty="0">
                <a:latin typeface="+mj-lt"/>
              </a:rPr>
              <a:t>):</a:t>
            </a:r>
            <a:r>
              <a:rPr lang="en-US" sz="2200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Candidates file with the County Election Board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b="1" dirty="0">
                <a:latin typeface="+mj-lt"/>
              </a:rPr>
              <a:t>PACs and Legislative Caucus Committees: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Support Statewide or State Legislative Candidates or Public Questions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800" dirty="0">
                <a:latin typeface="+mj-lt"/>
              </a:rPr>
              <a:t>File with the Election Division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Support County, City, Town or Township Candidates or Public Questions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800" dirty="0">
                <a:latin typeface="+mj-lt"/>
              </a:rPr>
              <a:t>File with County Election Board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Supporting more than one of these categories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800" dirty="0">
                <a:latin typeface="+mj-lt"/>
              </a:rPr>
              <a:t>File with the Election Division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200" dirty="0"/>
          </a:p>
          <a:p>
            <a:pPr>
              <a:buFont typeface="Arial" charset="0"/>
              <a:buChar char="•"/>
              <a:defRPr/>
            </a:pPr>
            <a:endParaRPr lang="en-US" sz="2200" dirty="0"/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06FB5E5C-57D2-B42F-4D6F-43818495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73813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IC 3-9-5-2 | IC 3-9-5-3 | IC 3-9-5-4</a:t>
            </a:r>
          </a:p>
        </p:txBody>
      </p:sp>
      <p:sp>
        <p:nvSpPr>
          <p:cNvPr id="20485" name="Slide Number Placeholder 1">
            <a:extLst>
              <a:ext uri="{FF2B5EF4-FFF2-40B4-BE49-F238E27FC236}">
                <a16:creationId xmlns:a16="http://schemas.microsoft.com/office/drawing/2014/main" id="{F5042A95-B731-BB8C-E6B4-3608836A8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D86F07-9ABB-451B-A965-0D60EAEF9E4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925</Words>
  <Application>Microsoft Office PowerPoint</Application>
  <PresentationFormat>On-screen Show (4:3)</PresentationFormat>
  <Paragraphs>105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Filing a Candidate’s Statement of Organization (CFA-1)</vt:lpstr>
      <vt:lpstr>PowerPoint Presentation</vt:lpstr>
      <vt:lpstr>Offices Paying MORE THAN $5K</vt:lpstr>
      <vt:lpstr>Offices Paying MORE THAN $5K</vt:lpstr>
      <vt:lpstr>Offices Paying LESS THAN $5K</vt:lpstr>
      <vt:lpstr>PowerPoint Presentation</vt:lpstr>
      <vt:lpstr>When to File a CFA-1:  Administratively Open</vt:lpstr>
      <vt:lpstr>PowerPoint Presentation</vt:lpstr>
      <vt:lpstr>Where to File CFA Forms</vt:lpstr>
      <vt:lpstr>2024 Reporting Deadlines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Angie Nussmeyer</dc:creator>
  <cp:lastModifiedBy>Nussmeyer, Angela M</cp:lastModifiedBy>
  <cp:revision>118</cp:revision>
  <cp:lastPrinted>2019-12-03T20:48:43Z</cp:lastPrinted>
  <dcterms:created xsi:type="dcterms:W3CDTF">2015-11-17T18:55:16Z</dcterms:created>
  <dcterms:modified xsi:type="dcterms:W3CDTF">2023-12-05T18:30:30Z</dcterms:modified>
</cp:coreProperties>
</file>