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5" r:id="rId6"/>
    <p:sldId id="266" r:id="rId7"/>
    <p:sldId id="267" r:id="rId8"/>
    <p:sldId id="274" r:id="rId9"/>
    <p:sldId id="270" r:id="rId10"/>
    <p:sldId id="271" r:id="rId11"/>
    <p:sldId id="272" r:id="rId12"/>
    <p:sldId id="273" r:id="rId13"/>
    <p:sldId id="268" r:id="rId14"/>
    <p:sldId id="269" r:id="rId15"/>
    <p:sldId id="275"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0E7912-C614-494A-81F6-59F3AA5958EB}" type="datetimeFigureOut">
              <a:rPr lang="en-US" smtClean="0"/>
              <a:t>7/30/2014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C70BAF-CFC1-4201-B915-35ADBAFF0E2D}" type="slidenum">
              <a:rPr lang="en-US" smtClean="0"/>
              <a:t>‹#›</a:t>
            </a:fld>
            <a:endParaRPr lang="en-US"/>
          </a:p>
        </p:txBody>
      </p:sp>
    </p:spTree>
    <p:extLst>
      <p:ext uri="{BB962C8B-B14F-4D97-AF65-F5344CB8AC3E}">
        <p14:creationId xmlns:p14="http://schemas.microsoft.com/office/powerpoint/2010/main" val="3837181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F91D6C-0DAB-49C3-BD8F-DBA58163F9EA}"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2361576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930775"/>
            <a:ext cx="7772400" cy="784225"/>
          </a:xfrm>
        </p:spPr>
        <p:txBody>
          <a:bodyPr/>
          <a:lstStyle>
            <a:lvl1pPr algn="ct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5715000"/>
            <a:ext cx="6400800" cy="609600"/>
          </a:xfrm>
        </p:spPr>
        <p:txBody>
          <a:bodyPr/>
          <a:lstStyle>
            <a:lvl1pPr marL="0" indent="0" algn="ctr">
              <a:buFontTx/>
              <a:buNone/>
              <a:defRPr>
                <a:solidFill>
                  <a:schemeClr val="bg1"/>
                </a:solidFill>
              </a:defRPr>
            </a:lvl1pPr>
          </a:lstStyle>
          <a:p>
            <a:pPr lvl="0"/>
            <a:r>
              <a:rPr lang="en-US" altLang="en-US" noProof="0" smtClean="0"/>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endParaRPr lang="en-US" alt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lt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24717CE3-6E29-4215-9A9D-64CCE8259107}"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EF756D5-F02C-4D0D-B07A-41EB117F09D5}" type="slidenum">
              <a:rPr lang="en-US" altLang="en-US"/>
              <a:pPr/>
              <a:t>‹#›</a:t>
            </a:fld>
            <a:endParaRPr lang="en-US" altLang="en-US"/>
          </a:p>
        </p:txBody>
      </p:sp>
    </p:spTree>
    <p:extLst>
      <p:ext uri="{BB962C8B-B14F-4D97-AF65-F5344CB8AC3E}">
        <p14:creationId xmlns:p14="http://schemas.microsoft.com/office/powerpoint/2010/main" val="1430473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274638"/>
            <a:ext cx="1771650" cy="5745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274638"/>
            <a:ext cx="5162550" cy="5745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2C0CDC0-1720-4986-B439-57588EEB8D43}" type="slidenum">
              <a:rPr lang="en-US" altLang="en-US"/>
              <a:pPr/>
              <a:t>‹#›</a:t>
            </a:fld>
            <a:endParaRPr lang="en-US" altLang="en-US"/>
          </a:p>
        </p:txBody>
      </p:sp>
    </p:spTree>
    <p:extLst>
      <p:ext uri="{BB962C8B-B14F-4D97-AF65-F5344CB8AC3E}">
        <p14:creationId xmlns:p14="http://schemas.microsoft.com/office/powerpoint/2010/main" val="1615485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6F073AD-0DCD-4E31-9971-9DDBDF302560}" type="slidenum">
              <a:rPr lang="en-US" altLang="en-US"/>
              <a:pPr/>
              <a:t>‹#›</a:t>
            </a:fld>
            <a:endParaRPr lang="en-US" altLang="en-US"/>
          </a:p>
        </p:txBody>
      </p:sp>
    </p:spTree>
    <p:extLst>
      <p:ext uri="{BB962C8B-B14F-4D97-AF65-F5344CB8AC3E}">
        <p14:creationId xmlns:p14="http://schemas.microsoft.com/office/powerpoint/2010/main" val="313394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6F8292-D7CF-4421-8047-0ED168019BC8}" type="slidenum">
              <a:rPr lang="en-US" altLang="en-US"/>
              <a:pPr/>
              <a:t>‹#›</a:t>
            </a:fld>
            <a:endParaRPr lang="en-US" altLang="en-US"/>
          </a:p>
        </p:txBody>
      </p:sp>
    </p:spTree>
    <p:extLst>
      <p:ext uri="{BB962C8B-B14F-4D97-AF65-F5344CB8AC3E}">
        <p14:creationId xmlns:p14="http://schemas.microsoft.com/office/powerpoint/2010/main" val="3935470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493838"/>
            <a:ext cx="34290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493838"/>
            <a:ext cx="34290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370358A-E05D-48EE-8E17-A22984D6346A}" type="slidenum">
              <a:rPr lang="en-US" altLang="en-US"/>
              <a:pPr/>
              <a:t>‹#›</a:t>
            </a:fld>
            <a:endParaRPr lang="en-US" altLang="en-US"/>
          </a:p>
        </p:txBody>
      </p:sp>
    </p:spTree>
    <p:extLst>
      <p:ext uri="{BB962C8B-B14F-4D97-AF65-F5344CB8AC3E}">
        <p14:creationId xmlns:p14="http://schemas.microsoft.com/office/powerpoint/2010/main" val="813894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E3000EA-4548-46C0-A04A-0776FF0D0406}" type="slidenum">
              <a:rPr lang="en-US" altLang="en-US"/>
              <a:pPr/>
              <a:t>‹#›</a:t>
            </a:fld>
            <a:endParaRPr lang="en-US" altLang="en-US"/>
          </a:p>
        </p:txBody>
      </p:sp>
    </p:spTree>
    <p:extLst>
      <p:ext uri="{BB962C8B-B14F-4D97-AF65-F5344CB8AC3E}">
        <p14:creationId xmlns:p14="http://schemas.microsoft.com/office/powerpoint/2010/main" val="323005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4886B5B9-F8F5-4337-BE13-3940747B6701}" type="slidenum">
              <a:rPr lang="en-US" altLang="en-US"/>
              <a:pPr/>
              <a:t>‹#›</a:t>
            </a:fld>
            <a:endParaRPr lang="en-US" altLang="en-US"/>
          </a:p>
        </p:txBody>
      </p:sp>
    </p:spTree>
    <p:extLst>
      <p:ext uri="{BB962C8B-B14F-4D97-AF65-F5344CB8AC3E}">
        <p14:creationId xmlns:p14="http://schemas.microsoft.com/office/powerpoint/2010/main" val="3102661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EA911AB-61CF-44BD-A1DE-7F8A972F5E9B}" type="slidenum">
              <a:rPr lang="en-US" altLang="en-US"/>
              <a:pPr/>
              <a:t>‹#›</a:t>
            </a:fld>
            <a:endParaRPr lang="en-US" altLang="en-US"/>
          </a:p>
        </p:txBody>
      </p:sp>
    </p:spTree>
    <p:extLst>
      <p:ext uri="{BB962C8B-B14F-4D97-AF65-F5344CB8AC3E}">
        <p14:creationId xmlns:p14="http://schemas.microsoft.com/office/powerpoint/2010/main" val="874493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6E16732-1018-4BEE-8569-23D16DD3EEB4}" type="slidenum">
              <a:rPr lang="en-US" altLang="en-US"/>
              <a:pPr/>
              <a:t>‹#›</a:t>
            </a:fld>
            <a:endParaRPr lang="en-US" altLang="en-US"/>
          </a:p>
        </p:txBody>
      </p:sp>
    </p:spTree>
    <p:extLst>
      <p:ext uri="{BB962C8B-B14F-4D97-AF65-F5344CB8AC3E}">
        <p14:creationId xmlns:p14="http://schemas.microsoft.com/office/powerpoint/2010/main" val="3526225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CA1D05F-6E35-4F7C-8A97-69ABAEE7ACFD}" type="slidenum">
              <a:rPr lang="en-US" altLang="en-US"/>
              <a:pPr/>
              <a:t>‹#›</a:t>
            </a:fld>
            <a:endParaRPr lang="en-US" altLang="en-US"/>
          </a:p>
        </p:txBody>
      </p:sp>
    </p:spTree>
    <p:extLst>
      <p:ext uri="{BB962C8B-B14F-4D97-AF65-F5344CB8AC3E}">
        <p14:creationId xmlns:p14="http://schemas.microsoft.com/office/powerpoint/2010/main" val="2425717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274638"/>
            <a:ext cx="7086600" cy="86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676400" y="1493838"/>
            <a:ext cx="7010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7102FAC-2D8E-4852-9B04-436732FED5B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Calumet College of St. Joseph</a:t>
            </a:r>
            <a:endParaRPr lang="en-US" dirty="0"/>
          </a:p>
        </p:txBody>
      </p:sp>
      <p:sp>
        <p:nvSpPr>
          <p:cNvPr id="3" name="Subtitle 2"/>
          <p:cNvSpPr>
            <a:spLocks noGrp="1"/>
          </p:cNvSpPr>
          <p:nvPr>
            <p:ph type="subTitle" idx="1"/>
          </p:nvPr>
        </p:nvSpPr>
        <p:spPr/>
        <p:txBody>
          <a:bodyPr/>
          <a:lstStyle/>
          <a:p>
            <a:r>
              <a:rPr lang="en-US" dirty="0" smtClean="0"/>
              <a:t>Charter School Authorization</a:t>
            </a:r>
            <a:endParaRPr lang="en-US" dirty="0"/>
          </a:p>
        </p:txBody>
      </p:sp>
    </p:spTree>
    <p:extLst>
      <p:ext uri="{BB962C8B-B14F-4D97-AF65-F5344CB8AC3E}">
        <p14:creationId xmlns:p14="http://schemas.microsoft.com/office/powerpoint/2010/main" val="2582559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7700428"/>
              </p:ext>
            </p:extLst>
          </p:nvPr>
        </p:nvGraphicFramePr>
        <p:xfrm>
          <a:off x="1524000" y="1632989"/>
          <a:ext cx="7239000" cy="2397760"/>
        </p:xfrm>
        <a:graphic>
          <a:graphicData uri="http://schemas.openxmlformats.org/drawingml/2006/table">
            <a:tbl>
              <a:tblPr firstRow="1" bandRow="1">
                <a:tableStyleId>{5C22544A-7EE6-4342-B048-85BDC9FD1C3A}</a:tableStyleId>
              </a:tblPr>
              <a:tblGrid>
                <a:gridCol w="1524000"/>
                <a:gridCol w="990600"/>
                <a:gridCol w="990600"/>
                <a:gridCol w="2057400"/>
                <a:gridCol w="439420"/>
                <a:gridCol w="208280"/>
                <a:gridCol w="1028700"/>
              </a:tblGrid>
              <a:tr h="370840">
                <a:tc>
                  <a:txBody>
                    <a:bodyPr/>
                    <a:lstStyle/>
                    <a:p>
                      <a:endParaRPr lang="en-US" dirty="0"/>
                    </a:p>
                  </a:txBody>
                  <a:tcPr/>
                </a:tc>
                <a:tc>
                  <a:txBody>
                    <a:bodyPr/>
                    <a:lstStyle/>
                    <a:p>
                      <a:r>
                        <a:rPr lang="en-US" dirty="0" smtClean="0"/>
                        <a:t>Goal </a:t>
                      </a:r>
                      <a:endParaRPr lang="en-US" dirty="0"/>
                    </a:p>
                  </a:txBody>
                  <a:tcPr/>
                </a:tc>
                <a:tc>
                  <a:txBody>
                    <a:bodyPr/>
                    <a:lstStyle/>
                    <a:p>
                      <a:r>
                        <a:rPr lang="en-US" dirty="0" smtClean="0"/>
                        <a:t>Actual</a:t>
                      </a:r>
                      <a:endParaRPr lang="en-US" dirty="0"/>
                    </a:p>
                  </a:txBody>
                  <a:tcPr/>
                </a:tc>
                <a:tc>
                  <a:txBody>
                    <a:bodyPr/>
                    <a:lstStyle/>
                    <a:p>
                      <a:r>
                        <a:rPr lang="en-US" dirty="0" smtClean="0"/>
                        <a:t>Pending</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Elementary</a:t>
                      </a:r>
                      <a:endParaRPr lang="en-US" dirty="0"/>
                    </a:p>
                  </a:txBody>
                  <a:tcPr/>
                </a:tc>
                <a:tc>
                  <a:txBody>
                    <a:bodyPr/>
                    <a:lstStyle/>
                    <a:p>
                      <a:r>
                        <a:rPr lang="en-US" dirty="0" smtClean="0"/>
                        <a:t>300</a:t>
                      </a:r>
                      <a:endParaRPr lang="en-US" dirty="0"/>
                    </a:p>
                  </a:txBody>
                  <a:tcPr/>
                </a:tc>
                <a:tc>
                  <a:txBody>
                    <a:bodyPr/>
                    <a:lstStyle/>
                    <a:p>
                      <a:r>
                        <a:rPr lang="en-US" dirty="0" smtClean="0"/>
                        <a:t>296</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Middle</a:t>
                      </a:r>
                      <a:endParaRPr lang="en-US" dirty="0"/>
                    </a:p>
                  </a:txBody>
                  <a:tcPr/>
                </a:tc>
                <a:tc>
                  <a:txBody>
                    <a:bodyPr/>
                    <a:lstStyle/>
                    <a:p>
                      <a:r>
                        <a:rPr lang="en-US" dirty="0" smtClean="0"/>
                        <a:t>150</a:t>
                      </a:r>
                      <a:endParaRPr lang="en-US" dirty="0"/>
                    </a:p>
                  </a:txBody>
                  <a:tcPr/>
                </a:tc>
                <a:tc>
                  <a:txBody>
                    <a:bodyPr/>
                    <a:lstStyle/>
                    <a:p>
                      <a:r>
                        <a:rPr lang="en-US" dirty="0" smtClean="0"/>
                        <a:t>129</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High</a:t>
                      </a:r>
                      <a:r>
                        <a:rPr lang="en-US" baseline="0" dirty="0" smtClean="0"/>
                        <a:t> School</a:t>
                      </a:r>
                      <a:endParaRPr lang="en-US" dirty="0"/>
                    </a:p>
                  </a:txBody>
                  <a:tcPr/>
                </a:tc>
                <a:tc>
                  <a:txBody>
                    <a:bodyPr/>
                    <a:lstStyle/>
                    <a:p>
                      <a:r>
                        <a:rPr lang="en-US" dirty="0" smtClean="0"/>
                        <a:t>200</a:t>
                      </a:r>
                      <a:endParaRPr lang="en-US" dirty="0"/>
                    </a:p>
                  </a:txBody>
                  <a:tcPr/>
                </a:tc>
                <a:tc>
                  <a:txBody>
                    <a:bodyPr/>
                    <a:lstStyle/>
                    <a:p>
                      <a:r>
                        <a:rPr lang="en-US" dirty="0" smtClean="0"/>
                        <a:t>153</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Totals:</a:t>
                      </a:r>
                      <a:endParaRPr lang="en-US" dirty="0"/>
                    </a:p>
                  </a:txBody>
                  <a:tcPr/>
                </a:tc>
                <a:tc>
                  <a:txBody>
                    <a:bodyPr/>
                    <a:lstStyle/>
                    <a:p>
                      <a:r>
                        <a:rPr lang="en-US" dirty="0" smtClean="0"/>
                        <a:t>650</a:t>
                      </a:r>
                      <a:endParaRPr lang="en-US" dirty="0"/>
                    </a:p>
                  </a:txBody>
                  <a:tcPr/>
                </a:tc>
                <a:tc>
                  <a:txBody>
                    <a:bodyPr/>
                    <a:lstStyle/>
                    <a:p>
                      <a:r>
                        <a:rPr lang="en-US" dirty="0" smtClean="0"/>
                        <a:t>578</a:t>
                      </a:r>
                      <a:endParaRPr lang="en-US" dirty="0"/>
                    </a:p>
                  </a:txBody>
                  <a:tcPr/>
                </a:tc>
                <a:tc>
                  <a:txBody>
                    <a:bodyPr/>
                    <a:lstStyle/>
                    <a:p>
                      <a:r>
                        <a:rPr lang="en-US" dirty="0" smtClean="0"/>
                        <a:t> 17</a:t>
                      </a:r>
                      <a:r>
                        <a:rPr lang="en-US" baseline="0" dirty="0" smtClean="0"/>
                        <a:t> applications</a:t>
                      </a:r>
                    </a:p>
                    <a:p>
                      <a:r>
                        <a:rPr lang="en-US" baseline="0" dirty="0" smtClean="0"/>
                        <a:t>      pending</a:t>
                      </a:r>
                    </a:p>
                    <a:p>
                      <a:r>
                        <a:rPr lang="en-US" baseline="0" dirty="0" smtClean="0"/>
                        <a:t>  </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796887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3929244"/>
              </p:ext>
            </p:extLst>
          </p:nvPr>
        </p:nvGraphicFramePr>
        <p:xfrm>
          <a:off x="1676400" y="1493838"/>
          <a:ext cx="7010400" cy="2123440"/>
        </p:xfrm>
        <a:graphic>
          <a:graphicData uri="http://schemas.openxmlformats.org/drawingml/2006/table">
            <a:tbl>
              <a:tblPr firstRow="1" bandRow="1">
                <a:tableStyleId>{5C22544A-7EE6-4342-B048-85BDC9FD1C3A}</a:tableStyleId>
              </a:tblPr>
              <a:tblGrid>
                <a:gridCol w="1752600"/>
                <a:gridCol w="1752600"/>
                <a:gridCol w="1752600"/>
                <a:gridCol w="1752600"/>
              </a:tblGrid>
              <a:tr h="370840">
                <a:tc>
                  <a:txBody>
                    <a:bodyPr/>
                    <a:lstStyle/>
                    <a:p>
                      <a:endParaRPr lang="en-US" dirty="0"/>
                    </a:p>
                  </a:txBody>
                  <a:tcPr/>
                </a:tc>
                <a:tc>
                  <a:txBody>
                    <a:bodyPr/>
                    <a:lstStyle/>
                    <a:p>
                      <a:r>
                        <a:rPr lang="en-US" dirty="0" smtClean="0"/>
                        <a:t>2013</a:t>
                      </a:r>
                      <a:endParaRPr lang="en-US" dirty="0"/>
                    </a:p>
                  </a:txBody>
                  <a:tcPr/>
                </a:tc>
                <a:tc>
                  <a:txBody>
                    <a:bodyPr/>
                    <a:lstStyle/>
                    <a:p>
                      <a:r>
                        <a:rPr lang="en-US" dirty="0" smtClean="0"/>
                        <a:t>2014</a:t>
                      </a:r>
                      <a:endParaRPr lang="en-US" dirty="0"/>
                    </a:p>
                  </a:txBody>
                  <a:tcPr/>
                </a:tc>
                <a:tc>
                  <a:txBody>
                    <a:bodyPr/>
                    <a:lstStyle/>
                    <a:p>
                      <a:r>
                        <a:rPr lang="en-US" dirty="0" smtClean="0"/>
                        <a:t>Difference</a:t>
                      </a:r>
                      <a:endParaRPr lang="en-US" dirty="0"/>
                    </a:p>
                  </a:txBody>
                  <a:tcPr/>
                </a:tc>
              </a:tr>
              <a:tr h="370840">
                <a:tc>
                  <a:txBody>
                    <a:bodyPr/>
                    <a:lstStyle/>
                    <a:p>
                      <a:r>
                        <a:rPr lang="en-US" dirty="0" smtClean="0"/>
                        <a:t>Elementary</a:t>
                      </a:r>
                      <a:endParaRPr lang="en-US" dirty="0"/>
                    </a:p>
                  </a:txBody>
                  <a:tcPr/>
                </a:tc>
                <a:tc>
                  <a:txBody>
                    <a:bodyPr/>
                    <a:lstStyle/>
                    <a:p>
                      <a:r>
                        <a:rPr lang="en-US" dirty="0" smtClean="0"/>
                        <a:t>92.0%</a:t>
                      </a:r>
                      <a:endParaRPr lang="en-US" dirty="0"/>
                    </a:p>
                  </a:txBody>
                  <a:tcPr/>
                </a:tc>
                <a:tc>
                  <a:txBody>
                    <a:bodyPr/>
                    <a:lstStyle/>
                    <a:p>
                      <a:r>
                        <a:rPr lang="en-US" dirty="0" smtClean="0"/>
                        <a:t>94.7%</a:t>
                      </a:r>
                      <a:endParaRPr lang="en-US" dirty="0"/>
                    </a:p>
                  </a:txBody>
                  <a:tcPr/>
                </a:tc>
                <a:tc>
                  <a:txBody>
                    <a:bodyPr/>
                    <a:lstStyle/>
                    <a:p>
                      <a:r>
                        <a:rPr lang="en-US" dirty="0" smtClean="0"/>
                        <a:t>2.7%</a:t>
                      </a:r>
                      <a:endParaRPr lang="en-US" dirty="0"/>
                    </a:p>
                  </a:txBody>
                  <a:tcPr/>
                </a:tc>
              </a:tr>
              <a:tr h="370840">
                <a:tc>
                  <a:txBody>
                    <a:bodyPr/>
                    <a:lstStyle/>
                    <a:p>
                      <a:r>
                        <a:rPr lang="en-US" dirty="0" smtClean="0"/>
                        <a:t>Middle</a:t>
                      </a:r>
                      <a:endParaRPr lang="en-US" dirty="0"/>
                    </a:p>
                  </a:txBody>
                  <a:tcPr/>
                </a:tc>
                <a:tc>
                  <a:txBody>
                    <a:bodyPr/>
                    <a:lstStyle/>
                    <a:p>
                      <a:r>
                        <a:rPr lang="en-US" dirty="0" smtClean="0"/>
                        <a:t>95.1</a:t>
                      </a:r>
                      <a:endParaRPr lang="en-US" dirty="0"/>
                    </a:p>
                  </a:txBody>
                  <a:tcPr/>
                </a:tc>
                <a:tc>
                  <a:txBody>
                    <a:bodyPr/>
                    <a:lstStyle/>
                    <a:p>
                      <a:r>
                        <a:rPr lang="en-US" dirty="0" smtClean="0"/>
                        <a:t>95.2%</a:t>
                      </a:r>
                      <a:endParaRPr lang="en-US" dirty="0"/>
                    </a:p>
                  </a:txBody>
                  <a:tcPr/>
                </a:tc>
                <a:tc>
                  <a:txBody>
                    <a:bodyPr/>
                    <a:lstStyle/>
                    <a:p>
                      <a:r>
                        <a:rPr lang="en-US" dirty="0" smtClean="0"/>
                        <a:t>.1%</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High School</a:t>
                      </a:r>
                    </a:p>
                    <a:p>
                      <a:endParaRPr lang="en-US" dirty="0"/>
                    </a:p>
                  </a:txBody>
                  <a:tcPr/>
                </a:tc>
                <a:tc>
                  <a:txBody>
                    <a:bodyPr/>
                    <a:lstStyle/>
                    <a:p>
                      <a:r>
                        <a:rPr lang="en-US" dirty="0" smtClean="0"/>
                        <a:t>94.5</a:t>
                      </a:r>
                      <a:endParaRPr lang="en-US" dirty="0"/>
                    </a:p>
                  </a:txBody>
                  <a:tcPr/>
                </a:tc>
                <a:tc>
                  <a:txBody>
                    <a:bodyPr/>
                    <a:lstStyle/>
                    <a:p>
                      <a:r>
                        <a:rPr lang="en-US" dirty="0" smtClean="0"/>
                        <a:t>95%</a:t>
                      </a:r>
                      <a:endParaRPr lang="en-US" dirty="0"/>
                    </a:p>
                  </a:txBody>
                  <a:tcPr/>
                </a:tc>
                <a:tc>
                  <a:txBody>
                    <a:bodyPr/>
                    <a:lstStyle/>
                    <a:p>
                      <a:r>
                        <a:rPr lang="en-US" dirty="0" smtClean="0"/>
                        <a:t>.5%</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625333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Members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4803643"/>
              </p:ext>
            </p:extLst>
          </p:nvPr>
        </p:nvGraphicFramePr>
        <p:xfrm>
          <a:off x="1676400" y="1493838"/>
          <a:ext cx="7010400" cy="2865120"/>
        </p:xfrm>
        <a:graphic>
          <a:graphicData uri="http://schemas.openxmlformats.org/drawingml/2006/table">
            <a:tbl>
              <a:tblPr firstRow="1" bandRow="1">
                <a:tableStyleId>{5C22544A-7EE6-4342-B048-85BDC9FD1C3A}</a:tableStyleId>
              </a:tblPr>
              <a:tblGrid>
                <a:gridCol w="2336800"/>
                <a:gridCol w="2336800"/>
                <a:gridCol w="2336800"/>
              </a:tblGrid>
              <a:tr h="370840">
                <a:tc>
                  <a:txBody>
                    <a:bodyPr/>
                    <a:lstStyle/>
                    <a:p>
                      <a:r>
                        <a:rPr lang="en-US" dirty="0" smtClean="0"/>
                        <a:t>Name</a:t>
                      </a:r>
                      <a:endParaRPr lang="en-US" dirty="0"/>
                    </a:p>
                  </a:txBody>
                  <a:tcPr/>
                </a:tc>
                <a:tc>
                  <a:txBody>
                    <a:bodyPr/>
                    <a:lstStyle/>
                    <a:p>
                      <a:r>
                        <a:rPr lang="en-US" dirty="0" smtClean="0"/>
                        <a:t>Role</a:t>
                      </a:r>
                      <a:endParaRPr lang="en-US" dirty="0"/>
                    </a:p>
                  </a:txBody>
                  <a:tcPr/>
                </a:tc>
                <a:tc>
                  <a:txBody>
                    <a:bodyPr/>
                    <a:lstStyle/>
                    <a:p>
                      <a:r>
                        <a:rPr lang="en-US" dirty="0" smtClean="0"/>
                        <a:t>Profession</a:t>
                      </a:r>
                      <a:endParaRPr lang="en-US" dirty="0"/>
                    </a:p>
                  </a:txBody>
                  <a:tcPr/>
                </a:tc>
              </a:tr>
              <a:tr h="370840">
                <a:tc>
                  <a:txBody>
                    <a:bodyPr/>
                    <a:lstStyle/>
                    <a:p>
                      <a:r>
                        <a:rPr lang="en-US" dirty="0" smtClean="0"/>
                        <a:t>Tom</a:t>
                      </a:r>
                      <a:r>
                        <a:rPr lang="en-US" baseline="0" dirty="0" smtClean="0"/>
                        <a:t> Cera </a:t>
                      </a:r>
                      <a:endParaRPr lang="en-US" dirty="0"/>
                    </a:p>
                  </a:txBody>
                  <a:tcPr/>
                </a:tc>
                <a:tc>
                  <a:txBody>
                    <a:bodyPr/>
                    <a:lstStyle/>
                    <a:p>
                      <a:r>
                        <a:rPr lang="en-US" dirty="0" smtClean="0"/>
                        <a:t>President </a:t>
                      </a:r>
                      <a:endParaRPr lang="en-US" dirty="0"/>
                    </a:p>
                  </a:txBody>
                  <a:tcPr/>
                </a:tc>
                <a:tc>
                  <a:txBody>
                    <a:bodyPr/>
                    <a:lstStyle/>
                    <a:p>
                      <a:r>
                        <a:rPr lang="en-US" dirty="0" smtClean="0"/>
                        <a:t>Business/</a:t>
                      </a:r>
                      <a:r>
                        <a:rPr lang="en-US" baseline="0" dirty="0" smtClean="0"/>
                        <a:t> Consultant</a:t>
                      </a:r>
                      <a:endParaRPr lang="en-US" dirty="0"/>
                    </a:p>
                  </a:txBody>
                  <a:tcPr/>
                </a:tc>
              </a:tr>
              <a:tr h="370840">
                <a:tc>
                  <a:txBody>
                    <a:bodyPr/>
                    <a:lstStyle/>
                    <a:p>
                      <a:r>
                        <a:rPr lang="en-US" dirty="0" smtClean="0"/>
                        <a:t>Ron Cohen </a:t>
                      </a:r>
                      <a:endParaRPr lang="en-US" dirty="0"/>
                    </a:p>
                  </a:txBody>
                  <a:tcPr/>
                </a:tc>
                <a:tc>
                  <a:txBody>
                    <a:bodyPr/>
                    <a:lstStyle/>
                    <a:p>
                      <a:r>
                        <a:rPr lang="en-US" dirty="0" smtClean="0"/>
                        <a:t>Vice</a:t>
                      </a:r>
                      <a:r>
                        <a:rPr lang="en-US" baseline="0" dirty="0" smtClean="0"/>
                        <a:t> President </a:t>
                      </a:r>
                      <a:endParaRPr lang="en-US" dirty="0"/>
                    </a:p>
                  </a:txBody>
                  <a:tcPr/>
                </a:tc>
                <a:tc>
                  <a:txBody>
                    <a:bodyPr/>
                    <a:lstStyle/>
                    <a:p>
                      <a:r>
                        <a:rPr lang="en-US" dirty="0" smtClean="0"/>
                        <a:t>Education/Professor</a:t>
                      </a:r>
                      <a:endParaRPr lang="en-US" dirty="0"/>
                    </a:p>
                  </a:txBody>
                  <a:tcPr/>
                </a:tc>
              </a:tr>
              <a:tr h="370840">
                <a:tc>
                  <a:txBody>
                    <a:bodyPr/>
                    <a:lstStyle/>
                    <a:p>
                      <a:r>
                        <a:rPr lang="en-US" dirty="0" smtClean="0"/>
                        <a:t>Paul </a:t>
                      </a:r>
                      <a:r>
                        <a:rPr lang="en-US" dirty="0" err="1" smtClean="0"/>
                        <a:t>Orner</a:t>
                      </a:r>
                      <a:r>
                        <a:rPr lang="en-US" baseline="0" dirty="0" smtClean="0"/>
                        <a:t> </a:t>
                      </a:r>
                      <a:endParaRPr lang="en-US" dirty="0"/>
                    </a:p>
                  </a:txBody>
                  <a:tcPr/>
                </a:tc>
                <a:tc>
                  <a:txBody>
                    <a:bodyPr/>
                    <a:lstStyle/>
                    <a:p>
                      <a:r>
                        <a:rPr lang="en-US" dirty="0" smtClean="0"/>
                        <a:t>Treasurer</a:t>
                      </a:r>
                      <a:r>
                        <a:rPr lang="en-US" baseline="0" dirty="0" smtClean="0"/>
                        <a:t> </a:t>
                      </a:r>
                      <a:endParaRPr lang="en-US" dirty="0"/>
                    </a:p>
                  </a:txBody>
                  <a:tcPr/>
                </a:tc>
                <a:tc>
                  <a:txBody>
                    <a:bodyPr/>
                    <a:lstStyle/>
                    <a:p>
                      <a:r>
                        <a:rPr lang="en-US" dirty="0" smtClean="0"/>
                        <a:t>Finance/Banker</a:t>
                      </a:r>
                      <a:endParaRPr lang="en-US" dirty="0"/>
                    </a:p>
                  </a:txBody>
                  <a:tcPr/>
                </a:tc>
              </a:tr>
              <a:tr h="370840">
                <a:tc>
                  <a:txBody>
                    <a:bodyPr/>
                    <a:lstStyle/>
                    <a:p>
                      <a:r>
                        <a:rPr lang="en-US" dirty="0" err="1" smtClean="0"/>
                        <a:t>Darnail</a:t>
                      </a:r>
                      <a:r>
                        <a:rPr lang="en-US" dirty="0" smtClean="0"/>
                        <a:t> Lyles</a:t>
                      </a:r>
                      <a:endParaRPr lang="en-US" dirty="0"/>
                    </a:p>
                  </a:txBody>
                  <a:tcPr/>
                </a:tc>
                <a:tc>
                  <a:txBody>
                    <a:bodyPr/>
                    <a:lstStyle/>
                    <a:p>
                      <a:r>
                        <a:rPr lang="en-US" dirty="0" smtClean="0"/>
                        <a:t>Secretary </a:t>
                      </a:r>
                      <a:endParaRPr lang="en-US" dirty="0"/>
                    </a:p>
                  </a:txBody>
                  <a:tcPr/>
                </a:tc>
                <a:tc>
                  <a:txBody>
                    <a:bodyPr/>
                    <a:lstStyle/>
                    <a:p>
                      <a:r>
                        <a:rPr lang="en-US" dirty="0" smtClean="0"/>
                        <a:t>Law/Attorney </a:t>
                      </a:r>
                      <a:endParaRPr lang="en-US" dirty="0"/>
                    </a:p>
                  </a:txBody>
                  <a:tcPr/>
                </a:tc>
              </a:tr>
              <a:tr h="370840">
                <a:tc>
                  <a:txBody>
                    <a:bodyPr/>
                    <a:lstStyle/>
                    <a:p>
                      <a:r>
                        <a:rPr lang="en-US" dirty="0" smtClean="0"/>
                        <a:t>Don Spears</a:t>
                      </a:r>
                      <a:endParaRPr lang="en-US" dirty="0"/>
                    </a:p>
                  </a:txBody>
                  <a:tcPr/>
                </a:tc>
                <a:tc>
                  <a:txBody>
                    <a:bodyPr/>
                    <a:lstStyle/>
                    <a:p>
                      <a:r>
                        <a:rPr lang="en-US" dirty="0" smtClean="0"/>
                        <a:t>Member</a:t>
                      </a:r>
                      <a:endParaRPr lang="en-US" dirty="0"/>
                    </a:p>
                  </a:txBody>
                  <a:tcPr/>
                </a:tc>
                <a:tc>
                  <a:txBody>
                    <a:bodyPr/>
                    <a:lstStyle/>
                    <a:p>
                      <a:r>
                        <a:rPr lang="en-US" dirty="0" smtClean="0"/>
                        <a:t>Education/</a:t>
                      </a:r>
                      <a:r>
                        <a:rPr lang="en-US" baseline="0" dirty="0" smtClean="0"/>
                        <a:t>Human Services</a:t>
                      </a:r>
                      <a:endParaRPr lang="en-US" dirty="0"/>
                    </a:p>
                  </a:txBody>
                  <a:tcPr/>
                </a:tc>
              </a:tr>
              <a:tr h="370840">
                <a:tc>
                  <a:txBody>
                    <a:bodyPr/>
                    <a:lstStyle/>
                    <a:p>
                      <a:r>
                        <a:rPr lang="en-US" dirty="0" smtClean="0"/>
                        <a:t>Shalonda</a:t>
                      </a:r>
                      <a:r>
                        <a:rPr lang="en-US" baseline="0" dirty="0" smtClean="0"/>
                        <a:t> Drayton</a:t>
                      </a:r>
                      <a:endParaRPr lang="en-US" dirty="0"/>
                    </a:p>
                  </a:txBody>
                  <a:tcPr/>
                </a:tc>
                <a:tc>
                  <a:txBody>
                    <a:bodyPr/>
                    <a:lstStyle/>
                    <a:p>
                      <a:r>
                        <a:rPr lang="en-US" dirty="0" smtClean="0"/>
                        <a:t>Member</a:t>
                      </a:r>
                      <a:endParaRPr lang="en-US" dirty="0"/>
                    </a:p>
                  </a:txBody>
                  <a:tcPr/>
                </a:tc>
                <a:tc>
                  <a:txBody>
                    <a:bodyPr/>
                    <a:lstStyle/>
                    <a:p>
                      <a:r>
                        <a:rPr lang="en-US" dirty="0" smtClean="0"/>
                        <a:t>Parent</a:t>
                      </a:r>
                      <a:endParaRPr lang="en-US" dirty="0"/>
                    </a:p>
                  </a:txBody>
                  <a:tcPr/>
                </a:tc>
              </a:tr>
            </a:tbl>
          </a:graphicData>
        </a:graphic>
      </p:graphicFrame>
    </p:spTree>
    <p:extLst>
      <p:ext uri="{BB962C8B-B14F-4D97-AF65-F5344CB8AC3E}">
        <p14:creationId xmlns:p14="http://schemas.microsoft.com/office/powerpoint/2010/main" val="670760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Administrative Fees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8629417"/>
              </p:ext>
            </p:extLst>
          </p:nvPr>
        </p:nvGraphicFramePr>
        <p:xfrm>
          <a:off x="2209800" y="990604"/>
          <a:ext cx="5333999" cy="5079789"/>
        </p:xfrm>
        <a:graphic>
          <a:graphicData uri="http://schemas.openxmlformats.org/drawingml/2006/table">
            <a:tbl>
              <a:tblPr/>
              <a:tblGrid>
                <a:gridCol w="718332"/>
                <a:gridCol w="2919180"/>
                <a:gridCol w="1696487"/>
              </a:tblGrid>
              <a:tr h="164799">
                <a:tc gridSpan="3">
                  <a:txBody>
                    <a:bodyPr/>
                    <a:lstStyle/>
                    <a:p>
                      <a:pPr algn="ctr" fontAlgn="b"/>
                      <a:r>
                        <a:rPr lang="en-US" sz="900" b="0" i="0" u="none" strike="noStrike" dirty="0">
                          <a:solidFill>
                            <a:srgbClr val="000000"/>
                          </a:solidFill>
                          <a:effectLst/>
                          <a:latin typeface="Calibri"/>
                        </a:rPr>
                        <a:t>Calumet College of St. Joseph</a:t>
                      </a:r>
                    </a:p>
                  </a:txBody>
                  <a:tcPr marL="7506" marR="7506" marT="7506" marB="0" anchor="b">
                    <a:lnL>
                      <a:noFill/>
                    </a:lnL>
                    <a:lnR>
                      <a:noFill/>
                    </a:lnR>
                    <a:lnT>
                      <a:noFill/>
                    </a:lnT>
                    <a:lnB>
                      <a:noFill/>
                    </a:lnB>
                  </a:tcPr>
                </a:tc>
                <a:tc hMerge="1">
                  <a:txBody>
                    <a:bodyPr/>
                    <a:lstStyle/>
                    <a:p>
                      <a:endParaRPr lang="en-US"/>
                    </a:p>
                  </a:txBody>
                  <a:tcPr/>
                </a:tc>
                <a:tc hMerge="1">
                  <a:txBody>
                    <a:bodyPr/>
                    <a:lstStyle/>
                    <a:p>
                      <a:endParaRPr lang="en-US"/>
                    </a:p>
                  </a:txBody>
                  <a:tcPr/>
                </a:tc>
              </a:tr>
              <a:tr h="164799">
                <a:tc gridSpan="3">
                  <a:txBody>
                    <a:bodyPr/>
                    <a:lstStyle/>
                    <a:p>
                      <a:pPr algn="ctr" fontAlgn="b"/>
                      <a:r>
                        <a:rPr lang="en-US" sz="900" b="0" i="0" u="none" strike="noStrike">
                          <a:solidFill>
                            <a:srgbClr val="000000"/>
                          </a:solidFill>
                          <a:effectLst/>
                          <a:latin typeface="Calibri"/>
                        </a:rPr>
                        <a:t>Charter School Authorizer</a:t>
                      </a:r>
                    </a:p>
                  </a:txBody>
                  <a:tcPr marL="7506" marR="7506" marT="7506" marB="0" anchor="b">
                    <a:lnL>
                      <a:noFill/>
                    </a:lnL>
                    <a:lnR>
                      <a:noFill/>
                    </a:lnR>
                    <a:lnT>
                      <a:noFill/>
                    </a:lnT>
                    <a:lnB>
                      <a:noFill/>
                    </a:lnB>
                  </a:tcPr>
                </a:tc>
                <a:tc hMerge="1">
                  <a:txBody>
                    <a:bodyPr/>
                    <a:lstStyle/>
                    <a:p>
                      <a:endParaRPr lang="en-US"/>
                    </a:p>
                  </a:txBody>
                  <a:tcPr/>
                </a:tc>
                <a:tc hMerge="1">
                  <a:txBody>
                    <a:bodyPr/>
                    <a:lstStyle/>
                    <a:p>
                      <a:endParaRPr lang="en-US"/>
                    </a:p>
                  </a:txBody>
                  <a:tcPr/>
                </a:tc>
              </a:tr>
              <a:tr h="164799">
                <a:tc gridSpan="3">
                  <a:txBody>
                    <a:bodyPr/>
                    <a:lstStyle/>
                    <a:p>
                      <a:pPr algn="ctr" fontAlgn="b"/>
                      <a:r>
                        <a:rPr lang="en-US" sz="900" b="0" i="0" u="none" strike="noStrike">
                          <a:solidFill>
                            <a:srgbClr val="000000"/>
                          </a:solidFill>
                          <a:effectLst/>
                          <a:latin typeface="Calibri"/>
                        </a:rPr>
                        <a:t>For the Year ended June 30, 2014</a:t>
                      </a:r>
                    </a:p>
                  </a:txBody>
                  <a:tcPr marL="7506" marR="7506" marT="7506" marB="0" anchor="b">
                    <a:lnL>
                      <a:noFill/>
                    </a:lnL>
                    <a:lnR>
                      <a:noFill/>
                    </a:lnR>
                    <a:lnT>
                      <a:noFill/>
                    </a:lnT>
                    <a:lnB>
                      <a:noFill/>
                    </a:lnB>
                  </a:tcPr>
                </a:tc>
                <a:tc hMerge="1">
                  <a:txBody>
                    <a:bodyPr/>
                    <a:lstStyle/>
                    <a:p>
                      <a:endParaRPr lang="en-US"/>
                    </a:p>
                  </a:txBody>
                  <a:tcPr/>
                </a:tc>
                <a:tc hMerge="1">
                  <a:txBody>
                    <a:bodyPr/>
                    <a:lstStyle/>
                    <a:p>
                      <a:endParaRPr lang="en-US"/>
                    </a:p>
                  </a:txBody>
                  <a:tcPr/>
                </a:tc>
              </a:tr>
              <a:tr h="164799">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r>
              <a:tr h="164799">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r>
              <a:tr h="164799">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r>
              <a:tr h="164799">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r>
              <a:tr h="309396">
                <a:tc gridSpan="2">
                  <a:txBody>
                    <a:bodyPr/>
                    <a:lstStyle/>
                    <a:p>
                      <a:pPr algn="l" fontAlgn="b"/>
                      <a:r>
                        <a:rPr lang="en-US" sz="900" b="0" i="0" u="none" strike="noStrike">
                          <a:solidFill>
                            <a:srgbClr val="000000"/>
                          </a:solidFill>
                          <a:effectLst/>
                          <a:latin typeface="Calibri"/>
                        </a:rPr>
                        <a:t>Administrative Fee Income</a:t>
                      </a:r>
                    </a:p>
                  </a:txBody>
                  <a:tcPr marL="7506" marR="7506" marT="7506" marB="0" anchor="b">
                    <a:lnL>
                      <a:noFill/>
                    </a:lnL>
                    <a:lnR>
                      <a:noFill/>
                    </a:lnR>
                    <a:lnT>
                      <a:noFill/>
                    </a:lnT>
                    <a:lnB>
                      <a:noFill/>
                    </a:lnB>
                  </a:tcPr>
                </a:tc>
                <a:tc hMerge="1">
                  <a:txBody>
                    <a:bodyPr/>
                    <a:lstStyle/>
                    <a:p>
                      <a:endParaRPr lang="en-US"/>
                    </a:p>
                  </a:txBody>
                  <a:tcPr/>
                </a:tc>
                <a:tc>
                  <a:txBody>
                    <a:bodyPr/>
                    <a:lstStyle/>
                    <a:p>
                      <a:pPr algn="l" fontAlgn="b"/>
                      <a:r>
                        <a:rPr lang="en-US" sz="900" b="0" i="0" u="none" strike="noStrike">
                          <a:solidFill>
                            <a:srgbClr val="000000"/>
                          </a:solidFill>
                          <a:effectLst/>
                          <a:latin typeface="Calibri"/>
                        </a:rPr>
                        <a:t> $               103,331 </a:t>
                      </a:r>
                    </a:p>
                  </a:txBody>
                  <a:tcPr marL="7506" marR="7506" marT="7506" marB="0" anchor="b">
                    <a:lnL>
                      <a:noFill/>
                    </a:lnL>
                    <a:lnR>
                      <a:noFill/>
                    </a:lnR>
                    <a:lnT>
                      <a:noFill/>
                    </a:lnT>
                    <a:lnB>
                      <a:noFill/>
                    </a:lnB>
                  </a:tcPr>
                </a:tc>
              </a:tr>
              <a:tr h="164799">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r>
              <a:tr h="164799">
                <a:tc gridSpan="2">
                  <a:txBody>
                    <a:bodyPr/>
                    <a:lstStyle/>
                    <a:p>
                      <a:pPr algn="l" fontAlgn="b"/>
                      <a:r>
                        <a:rPr lang="en-US" sz="900" b="0" i="0" u="none" strike="noStrike">
                          <a:solidFill>
                            <a:srgbClr val="000000"/>
                          </a:solidFill>
                          <a:effectLst/>
                          <a:latin typeface="Calibri"/>
                        </a:rPr>
                        <a:t>Authorizer Expenses</a:t>
                      </a:r>
                    </a:p>
                  </a:txBody>
                  <a:tcPr marL="7506" marR="7506" marT="7506" marB="0" anchor="b">
                    <a:lnL>
                      <a:noFill/>
                    </a:lnL>
                    <a:lnR>
                      <a:noFill/>
                    </a:lnR>
                    <a:lnT>
                      <a:noFill/>
                    </a:lnT>
                    <a:lnB>
                      <a:noFill/>
                    </a:lnB>
                  </a:tcPr>
                </a:tc>
                <a:tc hMerge="1">
                  <a:txBody>
                    <a:bodyPr/>
                    <a:lstStyle/>
                    <a:p>
                      <a:endParaRPr lang="en-US"/>
                    </a:p>
                  </a:txBody>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r>
              <a:tr h="309396">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r>
                        <a:rPr lang="en-US" sz="900" b="0" i="0" u="none" strike="noStrike">
                          <a:solidFill>
                            <a:srgbClr val="000000"/>
                          </a:solidFill>
                          <a:effectLst/>
                          <a:latin typeface="Calibri"/>
                        </a:rPr>
                        <a:t>Salaries &amp; Benefits</a:t>
                      </a:r>
                    </a:p>
                  </a:txBody>
                  <a:tcPr marL="7506" marR="7506" marT="7506" marB="0" anchor="b">
                    <a:lnL>
                      <a:noFill/>
                    </a:lnL>
                    <a:lnR>
                      <a:noFill/>
                    </a:lnR>
                    <a:lnT>
                      <a:noFill/>
                    </a:lnT>
                    <a:lnB>
                      <a:noFill/>
                    </a:lnB>
                  </a:tcPr>
                </a:tc>
                <a:tc>
                  <a:txBody>
                    <a:bodyPr/>
                    <a:lstStyle/>
                    <a:p>
                      <a:pPr algn="l" fontAlgn="b"/>
                      <a:r>
                        <a:rPr lang="en-US" sz="900" b="0" i="0" u="none" strike="noStrike">
                          <a:solidFill>
                            <a:srgbClr val="000000"/>
                          </a:solidFill>
                          <a:effectLst/>
                          <a:latin typeface="Calibri"/>
                        </a:rPr>
                        <a:t> $               106,141 </a:t>
                      </a:r>
                    </a:p>
                  </a:txBody>
                  <a:tcPr marL="7506" marR="7506" marT="7506" marB="0" anchor="b">
                    <a:lnL>
                      <a:noFill/>
                    </a:lnL>
                    <a:lnR>
                      <a:noFill/>
                    </a:lnR>
                    <a:lnT>
                      <a:noFill/>
                    </a:lnT>
                    <a:lnB>
                      <a:noFill/>
                    </a:lnB>
                  </a:tcPr>
                </a:tc>
              </a:tr>
              <a:tr h="309396">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a:rPr>
                        <a:t>Travel</a:t>
                      </a:r>
                    </a:p>
                  </a:txBody>
                  <a:tcPr marL="7506" marR="7506" marT="7506" marB="0" anchor="b">
                    <a:lnL>
                      <a:noFill/>
                    </a:lnL>
                    <a:lnR>
                      <a:noFill/>
                    </a:lnR>
                    <a:lnT>
                      <a:noFill/>
                    </a:lnT>
                    <a:lnB>
                      <a:noFill/>
                    </a:lnB>
                  </a:tcPr>
                </a:tc>
                <a:tc>
                  <a:txBody>
                    <a:bodyPr/>
                    <a:lstStyle/>
                    <a:p>
                      <a:pPr algn="l" fontAlgn="b"/>
                      <a:r>
                        <a:rPr lang="en-US" sz="900" b="0" i="0" u="none" strike="noStrike">
                          <a:solidFill>
                            <a:srgbClr val="000000"/>
                          </a:solidFill>
                          <a:effectLst/>
                          <a:latin typeface="Calibri"/>
                        </a:rPr>
                        <a:t>                       3,628 </a:t>
                      </a:r>
                    </a:p>
                  </a:txBody>
                  <a:tcPr marL="7506" marR="7506" marT="7506" marB="0" anchor="b">
                    <a:lnL>
                      <a:noFill/>
                    </a:lnL>
                    <a:lnR>
                      <a:noFill/>
                    </a:lnR>
                    <a:lnT>
                      <a:noFill/>
                    </a:lnT>
                    <a:lnB>
                      <a:noFill/>
                    </a:lnB>
                  </a:tcPr>
                </a:tc>
              </a:tr>
              <a:tr h="309396">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a:rPr>
                        <a:t>Professional Development</a:t>
                      </a:r>
                    </a:p>
                  </a:txBody>
                  <a:tcPr marL="7506" marR="7506" marT="7506" marB="0" anchor="b">
                    <a:lnL>
                      <a:noFill/>
                    </a:lnL>
                    <a:lnR>
                      <a:noFill/>
                    </a:lnR>
                    <a:lnT>
                      <a:noFill/>
                    </a:lnT>
                    <a:lnB>
                      <a:noFill/>
                    </a:lnB>
                  </a:tcPr>
                </a:tc>
                <a:tc>
                  <a:txBody>
                    <a:bodyPr/>
                    <a:lstStyle/>
                    <a:p>
                      <a:pPr algn="l" fontAlgn="b"/>
                      <a:r>
                        <a:rPr lang="en-US" sz="900" b="0" i="0" u="none" strike="noStrike">
                          <a:solidFill>
                            <a:srgbClr val="000000"/>
                          </a:solidFill>
                          <a:effectLst/>
                          <a:latin typeface="Calibri"/>
                        </a:rPr>
                        <a:t>                       1,199 </a:t>
                      </a:r>
                    </a:p>
                  </a:txBody>
                  <a:tcPr marL="7506" marR="7506" marT="7506" marB="0" anchor="b">
                    <a:lnL>
                      <a:noFill/>
                    </a:lnL>
                    <a:lnR>
                      <a:noFill/>
                    </a:lnR>
                    <a:lnT>
                      <a:noFill/>
                    </a:lnT>
                    <a:lnB>
                      <a:noFill/>
                    </a:lnB>
                  </a:tcPr>
                </a:tc>
              </a:tr>
              <a:tr h="309396">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a:rPr>
                        <a:t>Supplies</a:t>
                      </a:r>
                    </a:p>
                  </a:txBody>
                  <a:tcPr marL="7506" marR="7506" marT="7506" marB="0" anchor="b">
                    <a:lnL>
                      <a:noFill/>
                    </a:lnL>
                    <a:lnR>
                      <a:noFill/>
                    </a:lnR>
                    <a:lnT>
                      <a:noFill/>
                    </a:lnT>
                    <a:lnB>
                      <a:noFill/>
                    </a:lnB>
                  </a:tcPr>
                </a:tc>
                <a:tc>
                  <a:txBody>
                    <a:bodyPr/>
                    <a:lstStyle/>
                    <a:p>
                      <a:pPr algn="l" fontAlgn="b"/>
                      <a:r>
                        <a:rPr lang="en-US" sz="900" b="0" i="0" u="none" strike="noStrike">
                          <a:solidFill>
                            <a:srgbClr val="000000"/>
                          </a:solidFill>
                          <a:effectLst/>
                          <a:latin typeface="Calibri"/>
                        </a:rPr>
                        <a:t>                           889 </a:t>
                      </a:r>
                    </a:p>
                  </a:txBody>
                  <a:tcPr marL="7506" marR="7506" marT="7506" marB="0" anchor="b">
                    <a:lnL>
                      <a:noFill/>
                    </a:lnL>
                    <a:lnR>
                      <a:noFill/>
                    </a:lnR>
                    <a:lnT>
                      <a:noFill/>
                    </a:lnT>
                    <a:lnB>
                      <a:noFill/>
                    </a:lnB>
                  </a:tcPr>
                </a:tc>
              </a:tr>
              <a:tr h="309396">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a:rPr>
                        <a:t>Legal</a:t>
                      </a:r>
                    </a:p>
                  </a:txBody>
                  <a:tcPr marL="7506" marR="7506" marT="7506" marB="0" anchor="b">
                    <a:lnL>
                      <a:noFill/>
                    </a:lnL>
                    <a:lnR>
                      <a:noFill/>
                    </a:lnR>
                    <a:lnT>
                      <a:noFill/>
                    </a:lnT>
                    <a:lnB>
                      <a:noFill/>
                    </a:lnB>
                  </a:tcPr>
                </a:tc>
                <a:tc>
                  <a:txBody>
                    <a:bodyPr/>
                    <a:lstStyle/>
                    <a:p>
                      <a:pPr algn="l" fontAlgn="b"/>
                      <a:r>
                        <a:rPr lang="en-US" sz="900" b="0" i="0" u="none" strike="noStrike">
                          <a:solidFill>
                            <a:srgbClr val="000000"/>
                          </a:solidFill>
                          <a:effectLst/>
                          <a:latin typeface="Calibri"/>
                        </a:rPr>
                        <a:t>                           708 </a:t>
                      </a:r>
                    </a:p>
                  </a:txBody>
                  <a:tcPr marL="7506" marR="7506" marT="7506" marB="0" anchor="b">
                    <a:lnL>
                      <a:noFill/>
                    </a:lnL>
                    <a:lnR>
                      <a:noFill/>
                    </a:lnR>
                    <a:lnT>
                      <a:noFill/>
                    </a:lnT>
                    <a:lnB>
                      <a:noFill/>
                    </a:lnB>
                  </a:tcPr>
                </a:tc>
              </a:tr>
              <a:tr h="309396">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a:rPr>
                        <a:t>Meals/Lodging</a:t>
                      </a:r>
                    </a:p>
                  </a:txBody>
                  <a:tcPr marL="7506" marR="7506" marT="7506" marB="0" anchor="b">
                    <a:lnL>
                      <a:noFill/>
                    </a:lnL>
                    <a:lnR>
                      <a:noFill/>
                    </a:lnR>
                    <a:lnT>
                      <a:noFill/>
                    </a:lnT>
                    <a:lnB>
                      <a:noFill/>
                    </a:lnB>
                  </a:tcPr>
                </a:tc>
                <a:tc>
                  <a:txBody>
                    <a:bodyPr/>
                    <a:lstStyle/>
                    <a:p>
                      <a:pPr algn="l" fontAlgn="b"/>
                      <a:r>
                        <a:rPr lang="en-US" sz="900" b="0" i="0" u="none" strike="noStrike">
                          <a:solidFill>
                            <a:srgbClr val="000000"/>
                          </a:solidFill>
                          <a:effectLst/>
                          <a:latin typeface="Calibri"/>
                        </a:rPr>
                        <a:t>                           605 </a:t>
                      </a:r>
                    </a:p>
                  </a:txBody>
                  <a:tcPr marL="7506" marR="7506" marT="7506" marB="0" anchor="b">
                    <a:lnL>
                      <a:noFill/>
                    </a:lnL>
                    <a:lnR>
                      <a:noFill/>
                    </a:lnR>
                    <a:lnT>
                      <a:noFill/>
                    </a:lnT>
                    <a:lnB>
                      <a:noFill/>
                    </a:lnB>
                  </a:tcPr>
                </a:tc>
              </a:tr>
              <a:tr h="309396">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r>
                        <a:rPr lang="en-US" sz="900" b="0" i="0" u="none" strike="noStrike" dirty="0">
                          <a:solidFill>
                            <a:srgbClr val="000000"/>
                          </a:solidFill>
                          <a:effectLst/>
                          <a:latin typeface="Calibri"/>
                        </a:rPr>
                        <a:t>Membership Dues</a:t>
                      </a:r>
                    </a:p>
                  </a:txBody>
                  <a:tcPr marL="7506" marR="7506" marT="7506" marB="0" anchor="b">
                    <a:lnL>
                      <a:noFill/>
                    </a:lnL>
                    <a:lnR>
                      <a:noFill/>
                    </a:lnR>
                    <a:lnT>
                      <a:noFill/>
                    </a:lnT>
                    <a:lnB>
                      <a:noFill/>
                    </a:lnB>
                  </a:tcPr>
                </a:tc>
                <a:tc>
                  <a:txBody>
                    <a:bodyPr/>
                    <a:lstStyle/>
                    <a:p>
                      <a:pPr algn="l" fontAlgn="b"/>
                      <a:r>
                        <a:rPr lang="en-US" sz="900" b="0" i="0" u="none" strike="noStrike">
                          <a:solidFill>
                            <a:srgbClr val="000000"/>
                          </a:solidFill>
                          <a:effectLst/>
                          <a:latin typeface="Calibri"/>
                        </a:rPr>
                        <a:t>                           500 </a:t>
                      </a:r>
                    </a:p>
                  </a:txBody>
                  <a:tcPr marL="7506" marR="7506" marT="7506" marB="0" anchor="b">
                    <a:lnL>
                      <a:noFill/>
                    </a:lnL>
                    <a:lnR>
                      <a:noFill/>
                    </a:lnR>
                    <a:lnT>
                      <a:noFill/>
                    </a:lnT>
                    <a:lnB w="6350" cap="flat" cmpd="sng" algn="ctr">
                      <a:solidFill>
                        <a:srgbClr val="000000"/>
                      </a:solidFill>
                      <a:prstDash val="solid"/>
                      <a:round/>
                      <a:headEnd type="none" w="med" len="med"/>
                      <a:tailEnd type="none" w="med" len="med"/>
                    </a:lnB>
                  </a:tcPr>
                </a:tc>
              </a:tr>
              <a:tr h="164799">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w="6350" cap="flat" cmpd="sng" algn="ctr">
                      <a:solidFill>
                        <a:srgbClr val="000000"/>
                      </a:solidFill>
                      <a:prstDash val="solid"/>
                      <a:round/>
                      <a:headEnd type="none" w="med" len="med"/>
                      <a:tailEnd type="none" w="med" len="med"/>
                    </a:lnT>
                    <a:lnB>
                      <a:noFill/>
                    </a:lnB>
                  </a:tcPr>
                </a:tc>
              </a:tr>
              <a:tr h="309396">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r>
                        <a:rPr lang="en-US" sz="900" b="0" i="0" u="none" strike="noStrike">
                          <a:solidFill>
                            <a:srgbClr val="000000"/>
                          </a:solidFill>
                          <a:effectLst/>
                          <a:latin typeface="Calibri"/>
                        </a:rPr>
                        <a:t>Total Expenses</a:t>
                      </a:r>
                    </a:p>
                  </a:txBody>
                  <a:tcPr marL="7506" marR="7506" marT="7506" marB="0" anchor="b">
                    <a:lnL>
                      <a:noFill/>
                    </a:lnL>
                    <a:lnR>
                      <a:noFill/>
                    </a:lnR>
                    <a:lnT>
                      <a:noFill/>
                    </a:lnT>
                    <a:lnB>
                      <a:noFill/>
                    </a:lnB>
                  </a:tcPr>
                </a:tc>
                <a:tc>
                  <a:txBody>
                    <a:bodyPr/>
                    <a:lstStyle/>
                    <a:p>
                      <a:pPr algn="l" fontAlgn="b"/>
                      <a:r>
                        <a:rPr lang="en-US" sz="900" b="0" i="0" u="none" strike="noStrike">
                          <a:solidFill>
                            <a:srgbClr val="000000"/>
                          </a:solidFill>
                          <a:effectLst/>
                          <a:latin typeface="Calibri"/>
                        </a:rPr>
                        <a:t> $               113,669 </a:t>
                      </a:r>
                    </a:p>
                  </a:txBody>
                  <a:tcPr marL="7506" marR="7506" marT="7506" marB="0" anchor="b">
                    <a:lnL>
                      <a:noFill/>
                    </a:lnL>
                    <a:lnR>
                      <a:noFill/>
                    </a:lnR>
                    <a:lnT>
                      <a:noFill/>
                    </a:lnT>
                    <a:lnB w="6350" cap="flat" cmpd="sng" algn="ctr">
                      <a:solidFill>
                        <a:srgbClr val="000000"/>
                      </a:solidFill>
                      <a:prstDash val="solid"/>
                      <a:round/>
                      <a:headEnd type="none" w="med" len="med"/>
                      <a:tailEnd type="none" w="med" len="med"/>
                    </a:lnB>
                  </a:tcPr>
                </a:tc>
              </a:tr>
              <a:tr h="164799">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396">
                <a:tc gridSpan="2">
                  <a:txBody>
                    <a:bodyPr/>
                    <a:lstStyle/>
                    <a:p>
                      <a:pPr algn="l" fontAlgn="b"/>
                      <a:r>
                        <a:rPr lang="en-US" sz="900" b="0" i="0" u="none" strike="noStrike">
                          <a:solidFill>
                            <a:srgbClr val="000000"/>
                          </a:solidFill>
                          <a:effectLst/>
                          <a:latin typeface="Calibri"/>
                        </a:rPr>
                        <a:t>Net Income from Charter Schools</a:t>
                      </a:r>
                    </a:p>
                  </a:txBody>
                  <a:tcPr marL="7506" marR="7506" marT="7506" marB="0" anchor="b">
                    <a:lnL>
                      <a:noFill/>
                    </a:lnL>
                    <a:lnR>
                      <a:noFill/>
                    </a:lnR>
                    <a:lnT>
                      <a:noFill/>
                    </a:lnT>
                    <a:lnB>
                      <a:noFill/>
                    </a:lnB>
                  </a:tcPr>
                </a:tc>
                <a:tc hMerge="1">
                  <a:txBody>
                    <a:bodyPr/>
                    <a:lstStyle/>
                    <a:p>
                      <a:endParaRPr lang="en-US"/>
                    </a:p>
                  </a:txBody>
                  <a:tcPr/>
                </a:tc>
                <a:tc>
                  <a:txBody>
                    <a:bodyPr/>
                    <a:lstStyle/>
                    <a:p>
                      <a:pPr algn="l" fontAlgn="b"/>
                      <a:r>
                        <a:rPr lang="en-US" sz="900" b="0" i="0" u="none" strike="noStrike">
                          <a:solidFill>
                            <a:srgbClr val="000000"/>
                          </a:solidFill>
                          <a:effectLst/>
                          <a:latin typeface="Calibri"/>
                        </a:rPr>
                        <a:t> $               (10,338)</a:t>
                      </a:r>
                    </a:p>
                  </a:txBody>
                  <a:tcPr marL="7506" marR="7506" marT="750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173040">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a:solidFill>
                          <a:srgbClr val="000000"/>
                        </a:solidFill>
                        <a:effectLst/>
                        <a:latin typeface="Calibri"/>
                      </a:endParaRPr>
                    </a:p>
                  </a:txBody>
                  <a:tcPr marL="7506" marR="7506" marT="7506"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a:endParaRPr>
                    </a:p>
                  </a:txBody>
                  <a:tcPr marL="7506" marR="7506" marT="7506" marB="0" anchor="b">
                    <a:lnL>
                      <a:noFill/>
                    </a:lnL>
                    <a:lnR>
                      <a:noFill/>
                    </a:lnR>
                    <a:lnT w="25400" cap="flat" cmpd="dbl"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956301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keep a </a:t>
            </a:r>
            <a:r>
              <a:rPr lang="en-US" dirty="0" smtClean="0">
                <a:solidFill>
                  <a:srgbClr val="FF0000"/>
                </a:solidFill>
              </a:rPr>
              <a:t>failing school Open</a:t>
            </a:r>
            <a:r>
              <a:rPr lang="en-US" dirty="0" smtClean="0"/>
              <a:t>?</a:t>
            </a:r>
            <a:endParaRPr lang="en-US" dirty="0"/>
          </a:p>
        </p:txBody>
      </p:sp>
      <p:sp>
        <p:nvSpPr>
          <p:cNvPr id="3" name="Content Placeholder 2"/>
          <p:cNvSpPr>
            <a:spLocks noGrp="1"/>
          </p:cNvSpPr>
          <p:nvPr>
            <p:ph idx="1"/>
          </p:nvPr>
        </p:nvSpPr>
        <p:spPr/>
        <p:txBody>
          <a:bodyPr/>
          <a:lstStyle/>
          <a:p>
            <a:r>
              <a:rPr lang="en-US" dirty="0" smtClean="0"/>
              <a:t>Better than the alternatives</a:t>
            </a:r>
          </a:p>
          <a:p>
            <a:pPr lvl="1"/>
            <a:r>
              <a:rPr lang="en-US" dirty="0" smtClean="0"/>
              <a:t>Academic performance </a:t>
            </a:r>
          </a:p>
          <a:p>
            <a:pPr lvl="1"/>
            <a:r>
              <a:rPr lang="en-US" dirty="0" smtClean="0"/>
              <a:t>Attendance</a:t>
            </a:r>
          </a:p>
          <a:p>
            <a:pPr lvl="1"/>
            <a:r>
              <a:rPr lang="en-US" dirty="0" smtClean="0"/>
              <a:t>Secure and Safe Environment</a:t>
            </a:r>
          </a:p>
          <a:p>
            <a:pPr lvl="1"/>
            <a:r>
              <a:rPr lang="en-US" dirty="0" smtClean="0"/>
              <a:t>Special Education </a:t>
            </a:r>
          </a:p>
          <a:p>
            <a:pPr lvl="1"/>
            <a:r>
              <a:rPr lang="en-US" dirty="0" smtClean="0"/>
              <a:t>Resources</a:t>
            </a:r>
          </a:p>
          <a:p>
            <a:r>
              <a:rPr lang="en-US" dirty="0" smtClean="0"/>
              <a:t>Proximity</a:t>
            </a:r>
          </a:p>
          <a:p>
            <a:r>
              <a:rPr lang="en-US" dirty="0" smtClean="0"/>
              <a:t>Formative and Summative Assessment</a:t>
            </a:r>
          </a:p>
          <a:p>
            <a:r>
              <a:rPr lang="en-US" dirty="0" smtClean="0"/>
              <a:t>Monthly Progress Monitoring </a:t>
            </a:r>
          </a:p>
          <a:p>
            <a:r>
              <a:rPr lang="en-US" dirty="0" smtClean="0"/>
              <a:t>Adequate changes with time?</a:t>
            </a:r>
          </a:p>
          <a:p>
            <a:r>
              <a:rPr lang="en-US" dirty="0" smtClean="0"/>
              <a:t>Benchmark for making decision to continue</a:t>
            </a:r>
          </a:p>
          <a:p>
            <a:endParaRPr lang="en-US" dirty="0"/>
          </a:p>
        </p:txBody>
      </p:sp>
    </p:spTree>
    <p:extLst>
      <p:ext uri="{BB962C8B-B14F-4D97-AF65-F5344CB8AC3E}">
        <p14:creationId xmlns:p14="http://schemas.microsoft.com/office/powerpoint/2010/main" val="1101051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26987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CCSJ Mission</a:t>
            </a:r>
            <a:endParaRPr lang="en-US" dirty="0"/>
          </a:p>
        </p:txBody>
      </p:sp>
      <p:sp>
        <p:nvSpPr>
          <p:cNvPr id="3" name="Text Placeholder 2"/>
          <p:cNvSpPr>
            <a:spLocks noGrp="1"/>
          </p:cNvSpPr>
          <p:nvPr>
            <p:ph type="body" idx="1"/>
          </p:nvPr>
        </p:nvSpPr>
        <p:spPr>
          <a:xfrm>
            <a:off x="1600200" y="1535113"/>
            <a:ext cx="6400800" cy="639762"/>
          </a:xfrm>
        </p:spPr>
        <p:txBody>
          <a:bodyPr/>
          <a:lstStyle/>
          <a:p>
            <a:pPr algn="ctr"/>
            <a:r>
              <a:rPr lang="en-US" dirty="0" smtClean="0"/>
              <a:t>Mission Statement</a:t>
            </a:r>
            <a:endParaRPr lang="en-US" dirty="0"/>
          </a:p>
        </p:txBody>
      </p:sp>
      <p:sp>
        <p:nvSpPr>
          <p:cNvPr id="4" name="Content Placeholder 3"/>
          <p:cNvSpPr>
            <a:spLocks noGrp="1"/>
          </p:cNvSpPr>
          <p:nvPr>
            <p:ph sz="half" idx="2"/>
          </p:nvPr>
        </p:nvSpPr>
        <p:spPr>
          <a:xfrm>
            <a:off x="1447800" y="2174875"/>
            <a:ext cx="6781800" cy="3951288"/>
          </a:xfrm>
        </p:spPr>
        <p:txBody>
          <a:bodyPr/>
          <a:lstStyle/>
          <a:p>
            <a:r>
              <a:rPr lang="en-US" dirty="0" smtClean="0"/>
              <a:t>Calumet College of St. Joseph is a Catholic institution of higher learning dedicated to the academic, spiritual and ethical development of undergraduate and graduate students.  Informed by the values of its founding religious community, the Missionaries of the Precious Blood (C.PP.S.), the College promotes the inherent dignity of all people, social justice, an ethic of service, student empowerment, opportunity, and lifelong learning.</a:t>
            </a:r>
            <a:endParaRPr lang="en-US" dirty="0"/>
          </a:p>
        </p:txBody>
      </p:sp>
    </p:spTree>
    <p:extLst>
      <p:ext uri="{BB962C8B-B14F-4D97-AF65-F5344CB8AC3E}">
        <p14:creationId xmlns:p14="http://schemas.microsoft.com/office/powerpoint/2010/main" val="968192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Maintain High Standards</a:t>
            </a:r>
          </a:p>
          <a:p>
            <a:pPr marL="457200" indent="-457200">
              <a:buAutoNum type="arabicPeriod"/>
            </a:pPr>
            <a:r>
              <a:rPr lang="en-US" dirty="0" smtClean="0"/>
              <a:t>Uphold School Autonomy </a:t>
            </a:r>
          </a:p>
          <a:p>
            <a:pPr marL="457200" indent="-457200">
              <a:buAutoNum type="arabicPeriod"/>
            </a:pPr>
            <a:r>
              <a:rPr lang="en-US" dirty="0" smtClean="0"/>
              <a:t>Protect Student and Public Interest </a:t>
            </a:r>
            <a:endParaRPr lang="en-US" dirty="0"/>
          </a:p>
        </p:txBody>
      </p:sp>
    </p:spTree>
    <p:extLst>
      <p:ext uri="{BB962C8B-B14F-4D97-AF65-F5344CB8AC3E}">
        <p14:creationId xmlns:p14="http://schemas.microsoft.com/office/powerpoint/2010/main" val="3201301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 High Standards</a:t>
            </a:r>
            <a:endParaRPr lang="en-US" dirty="0"/>
          </a:p>
        </p:txBody>
      </p:sp>
      <p:sp>
        <p:nvSpPr>
          <p:cNvPr id="5" name="Content Placeholder 4"/>
          <p:cNvSpPr>
            <a:spLocks noGrp="1"/>
          </p:cNvSpPr>
          <p:nvPr>
            <p:ph idx="1"/>
          </p:nvPr>
        </p:nvSpPr>
        <p:spPr>
          <a:xfrm>
            <a:off x="1676400" y="1295400"/>
            <a:ext cx="7010400" cy="4876800"/>
          </a:xfrm>
        </p:spPr>
        <p:txBody>
          <a:bodyPr/>
          <a:lstStyle/>
          <a:p>
            <a:r>
              <a:rPr lang="en-US" dirty="0" smtClean="0"/>
              <a:t>Monitoring Rubrics</a:t>
            </a:r>
          </a:p>
          <a:p>
            <a:r>
              <a:rPr lang="en-US" dirty="0" smtClean="0"/>
              <a:t>Accountability System</a:t>
            </a:r>
          </a:p>
          <a:p>
            <a:r>
              <a:rPr lang="en-US" dirty="0" smtClean="0"/>
              <a:t>Weekly Observations and Monitoring</a:t>
            </a:r>
          </a:p>
          <a:p>
            <a:r>
              <a:rPr lang="en-US" dirty="0" smtClean="0"/>
              <a:t>Feedback</a:t>
            </a:r>
          </a:p>
          <a:p>
            <a:pPr lvl="1"/>
            <a:r>
              <a:rPr lang="en-US" dirty="0" smtClean="0"/>
              <a:t>Principal</a:t>
            </a:r>
          </a:p>
          <a:p>
            <a:pPr lvl="1"/>
            <a:r>
              <a:rPr lang="en-US" dirty="0" smtClean="0"/>
              <a:t>Board</a:t>
            </a:r>
          </a:p>
          <a:p>
            <a:r>
              <a:rPr lang="en-US" dirty="0" smtClean="0"/>
              <a:t>School Closure</a:t>
            </a:r>
          </a:p>
          <a:p>
            <a:pPr lvl="1"/>
            <a:r>
              <a:rPr lang="en-US" dirty="0" smtClean="0"/>
              <a:t>Academic, Governance &amp; Budget</a:t>
            </a:r>
          </a:p>
          <a:p>
            <a:pPr lvl="1"/>
            <a:r>
              <a:rPr lang="en-US" dirty="0" smtClean="0"/>
              <a:t>Monthly Progress Monitoring</a:t>
            </a:r>
          </a:p>
          <a:p>
            <a:pPr lvl="1"/>
            <a:r>
              <a:rPr lang="en-US" dirty="0" smtClean="0"/>
              <a:t>New Leadership</a:t>
            </a:r>
          </a:p>
          <a:p>
            <a:pPr lvl="1"/>
            <a:r>
              <a:rPr lang="en-US" dirty="0" smtClean="0"/>
              <a:t>More oversight</a:t>
            </a:r>
          </a:p>
          <a:p>
            <a:pPr lvl="1"/>
            <a:r>
              <a:rPr lang="en-US" dirty="0" smtClean="0"/>
              <a:t>Short turn-around</a:t>
            </a:r>
          </a:p>
          <a:p>
            <a:endParaRPr lang="en-US" dirty="0"/>
          </a:p>
        </p:txBody>
      </p:sp>
    </p:spTree>
    <p:extLst>
      <p:ext uri="{BB962C8B-B14F-4D97-AF65-F5344CB8AC3E}">
        <p14:creationId xmlns:p14="http://schemas.microsoft.com/office/powerpoint/2010/main" val="4254494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Uphold School Autonomy</a:t>
            </a:r>
            <a:endParaRPr lang="en-US" dirty="0"/>
          </a:p>
        </p:txBody>
      </p:sp>
      <p:sp>
        <p:nvSpPr>
          <p:cNvPr id="3" name="Content Placeholder 2"/>
          <p:cNvSpPr>
            <a:spLocks noGrp="1"/>
          </p:cNvSpPr>
          <p:nvPr>
            <p:ph idx="1"/>
          </p:nvPr>
        </p:nvSpPr>
        <p:spPr/>
        <p:txBody>
          <a:bodyPr/>
          <a:lstStyle/>
          <a:p>
            <a:r>
              <a:rPr lang="en-US" dirty="0" smtClean="0"/>
              <a:t>Hold the Administration and Board accountable</a:t>
            </a:r>
          </a:p>
          <a:p>
            <a:pPr lvl="1"/>
            <a:r>
              <a:rPr lang="en-US" dirty="0" smtClean="0"/>
              <a:t>Monthly board meetings</a:t>
            </a:r>
          </a:p>
          <a:p>
            <a:pPr lvl="1"/>
            <a:r>
              <a:rPr lang="en-US" dirty="0" smtClean="0"/>
              <a:t>Dashboard reports</a:t>
            </a:r>
          </a:p>
          <a:p>
            <a:pPr lvl="1"/>
            <a:r>
              <a:rPr lang="en-US" dirty="0" smtClean="0"/>
              <a:t>Transparency</a:t>
            </a:r>
          </a:p>
          <a:p>
            <a:r>
              <a:rPr lang="en-US" dirty="0" smtClean="0"/>
              <a:t>Ensure HQT and Staff</a:t>
            </a:r>
          </a:p>
          <a:p>
            <a:r>
              <a:rPr lang="en-US" dirty="0" smtClean="0"/>
              <a:t>Programming to meet needs of students</a:t>
            </a:r>
          </a:p>
          <a:p>
            <a:r>
              <a:rPr lang="en-US" dirty="0" smtClean="0"/>
              <a:t>High school concerns</a:t>
            </a:r>
          </a:p>
          <a:p>
            <a:r>
              <a:rPr lang="en-US" dirty="0" smtClean="0"/>
              <a:t>Budget to Support Students</a:t>
            </a:r>
          </a:p>
          <a:p>
            <a:r>
              <a:rPr lang="en-US" dirty="0" smtClean="0"/>
              <a:t>Cash flow &amp; debt covenant concerns</a:t>
            </a:r>
            <a:endParaRPr lang="en-US" dirty="0"/>
          </a:p>
        </p:txBody>
      </p:sp>
    </p:spTree>
    <p:extLst>
      <p:ext uri="{BB962C8B-B14F-4D97-AF65-F5344CB8AC3E}">
        <p14:creationId xmlns:p14="http://schemas.microsoft.com/office/powerpoint/2010/main" val="1206184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 Student and Public Interest</a:t>
            </a:r>
            <a:endParaRPr lang="en-US" dirty="0"/>
          </a:p>
        </p:txBody>
      </p:sp>
      <p:sp>
        <p:nvSpPr>
          <p:cNvPr id="3" name="Content Placeholder 2"/>
          <p:cNvSpPr>
            <a:spLocks noGrp="1"/>
          </p:cNvSpPr>
          <p:nvPr>
            <p:ph idx="1"/>
          </p:nvPr>
        </p:nvSpPr>
        <p:spPr/>
        <p:txBody>
          <a:bodyPr/>
          <a:lstStyle/>
          <a:p>
            <a:r>
              <a:rPr lang="en-US" dirty="0" smtClean="0"/>
              <a:t>Monitor School Administration practices and Handbook policies </a:t>
            </a:r>
          </a:p>
          <a:p>
            <a:r>
              <a:rPr lang="en-US" dirty="0" smtClean="0"/>
              <a:t>Accountability for parent communication and involvement</a:t>
            </a:r>
          </a:p>
          <a:p>
            <a:r>
              <a:rPr lang="en-US" dirty="0" smtClean="0"/>
              <a:t>Adequate Resources of Special Needs</a:t>
            </a:r>
          </a:p>
          <a:p>
            <a:r>
              <a:rPr lang="en-US" dirty="0" smtClean="0"/>
              <a:t>Parent Informed</a:t>
            </a:r>
          </a:p>
          <a:p>
            <a:r>
              <a:rPr lang="en-US" dirty="0" smtClean="0"/>
              <a:t>Board report</a:t>
            </a:r>
          </a:p>
        </p:txBody>
      </p:sp>
    </p:spTree>
    <p:extLst>
      <p:ext uri="{BB962C8B-B14F-4D97-AF65-F5344CB8AC3E}">
        <p14:creationId xmlns:p14="http://schemas.microsoft.com/office/powerpoint/2010/main" val="1695062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Dashboard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96578269"/>
              </p:ext>
            </p:extLst>
          </p:nvPr>
        </p:nvGraphicFramePr>
        <p:xfrm>
          <a:off x="2209800" y="1142999"/>
          <a:ext cx="5410200" cy="5181598"/>
        </p:xfrm>
        <a:graphic>
          <a:graphicData uri="http://schemas.openxmlformats.org/drawingml/2006/table">
            <a:tbl>
              <a:tblPr firstRow="1" firstCol="1" bandRow="1"/>
              <a:tblGrid>
                <a:gridCol w="1398360"/>
                <a:gridCol w="4011840"/>
              </a:tblGrid>
              <a:tr h="121111">
                <a:tc>
                  <a:txBody>
                    <a:bodyPr/>
                    <a:lstStyle/>
                    <a:p>
                      <a:pPr marL="0" marR="0" algn="ctr">
                        <a:lnSpc>
                          <a:spcPct val="115000"/>
                        </a:lnSpc>
                        <a:spcBef>
                          <a:spcPts val="0"/>
                        </a:spcBef>
                        <a:spcAft>
                          <a:spcPts val="0"/>
                        </a:spcAft>
                      </a:pPr>
                      <a:r>
                        <a:rPr lang="en-US" sz="600" b="1" dirty="0">
                          <a:effectLst/>
                          <a:latin typeface="Calibri"/>
                          <a:ea typeface="Calibri"/>
                          <a:cs typeface="Times New Roman"/>
                        </a:rPr>
                        <a:t>Focus</a:t>
                      </a:r>
                      <a:endParaRPr lang="en-US" sz="400" dirty="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600" b="1">
                          <a:effectLst/>
                          <a:latin typeface="Calibri"/>
                          <a:ea typeface="Calibri"/>
                          <a:cs typeface="Times New Roman"/>
                        </a:rPr>
                        <a:t>Status</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781">
                <a:tc>
                  <a:txBody>
                    <a:bodyPr/>
                    <a:lstStyle/>
                    <a:p>
                      <a:pPr marL="0" marR="0">
                        <a:lnSpc>
                          <a:spcPct val="115000"/>
                        </a:lnSpc>
                        <a:spcBef>
                          <a:spcPts val="0"/>
                        </a:spcBef>
                        <a:spcAft>
                          <a:spcPts val="0"/>
                        </a:spcAft>
                      </a:pPr>
                      <a:r>
                        <a:rPr lang="en-US" sz="400" b="1">
                          <a:effectLst/>
                          <a:latin typeface="Calibri"/>
                          <a:ea typeface="Calibri"/>
                          <a:cs typeface="Times New Roman"/>
                        </a:rPr>
                        <a:t>Audit</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2011 and 2012 complete, 2013 underway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55120">
                <a:tc gridSpan="2">
                  <a:txBody>
                    <a:bodyPr/>
                    <a:lstStyle/>
                    <a:p>
                      <a:pPr marL="0" marR="0">
                        <a:lnSpc>
                          <a:spcPct val="115000"/>
                        </a:lnSpc>
                        <a:spcBef>
                          <a:spcPts val="0"/>
                        </a:spcBef>
                        <a:spcAft>
                          <a:spcPts val="0"/>
                        </a:spcAft>
                      </a:pPr>
                      <a:r>
                        <a:rPr lang="en-US" sz="400" b="1">
                          <a:effectLst/>
                          <a:latin typeface="Calibri"/>
                          <a:ea typeface="Calibri"/>
                          <a:cs typeface="Times New Roman"/>
                        </a:rPr>
                        <a:t>2012 Audit – 2 years past due (complete)</a:t>
                      </a:r>
                      <a:endParaRPr lang="en-US" sz="400">
                        <a:effectLst/>
                        <a:latin typeface="Calibri"/>
                        <a:ea typeface="Calibri"/>
                        <a:cs typeface="Times New Roman"/>
                      </a:endParaRPr>
                    </a:p>
                    <a:p>
                      <a:pPr marL="0" marR="0">
                        <a:lnSpc>
                          <a:spcPct val="115000"/>
                        </a:lnSpc>
                        <a:spcBef>
                          <a:spcPts val="0"/>
                        </a:spcBef>
                        <a:spcAft>
                          <a:spcPts val="0"/>
                        </a:spcAft>
                      </a:pPr>
                      <a:r>
                        <a:rPr lang="en-US" sz="400" b="1">
                          <a:effectLst/>
                          <a:latin typeface="Calibri"/>
                          <a:ea typeface="Calibri"/>
                          <a:cs typeface="Times New Roman"/>
                        </a:rPr>
                        <a:t>2013 Audit – 1 year past due (complete)</a:t>
                      </a:r>
                      <a:endParaRPr lang="en-US" sz="400">
                        <a:effectLst/>
                        <a:latin typeface="Calibri"/>
                        <a:ea typeface="Calibri"/>
                        <a:cs typeface="Times New Roman"/>
                      </a:endParaRPr>
                    </a:p>
                    <a:p>
                      <a:pPr marL="0" marR="0">
                        <a:lnSpc>
                          <a:spcPct val="115000"/>
                        </a:lnSpc>
                        <a:spcBef>
                          <a:spcPts val="0"/>
                        </a:spcBef>
                        <a:spcAft>
                          <a:spcPts val="0"/>
                        </a:spcAft>
                      </a:pPr>
                      <a:r>
                        <a:rPr lang="en-US" sz="400" b="1">
                          <a:effectLst/>
                          <a:latin typeface="Calibri"/>
                          <a:ea typeface="Calibri"/>
                          <a:cs typeface="Times New Roman"/>
                        </a:rPr>
                        <a:t>Feedback from audit is disparaging, and response to audit is incomplete and unacceptable </a:t>
                      </a:r>
                      <a:endParaRPr lang="en-US" sz="400">
                        <a:effectLst/>
                        <a:latin typeface="Calibri"/>
                        <a:ea typeface="Calibri"/>
                        <a:cs typeface="Times New Roman"/>
                      </a:endParaRPr>
                    </a:p>
                    <a:p>
                      <a:pPr marL="0" marR="0">
                        <a:lnSpc>
                          <a:spcPct val="115000"/>
                        </a:lnSpc>
                        <a:spcBef>
                          <a:spcPts val="0"/>
                        </a:spcBef>
                        <a:spcAft>
                          <a:spcPts val="0"/>
                        </a:spcAft>
                      </a:pPr>
                      <a:r>
                        <a:rPr lang="en-US" sz="400" b="1">
                          <a:effectLst/>
                          <a:latin typeface="Calibri"/>
                          <a:ea typeface="Calibri"/>
                          <a:cs typeface="Times New Roman"/>
                        </a:rPr>
                        <a:t>2014 Audit is currently due</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8781">
                <a:tc>
                  <a:txBody>
                    <a:bodyPr/>
                    <a:lstStyle/>
                    <a:p>
                      <a:pPr marL="0" marR="0">
                        <a:lnSpc>
                          <a:spcPct val="115000"/>
                        </a:lnSpc>
                        <a:spcBef>
                          <a:spcPts val="0"/>
                        </a:spcBef>
                        <a:spcAft>
                          <a:spcPts val="0"/>
                        </a:spcAft>
                      </a:pPr>
                      <a:r>
                        <a:rPr lang="en-US" sz="400" b="1">
                          <a:effectLst/>
                          <a:latin typeface="Calibri"/>
                          <a:ea typeface="Calibri"/>
                          <a:cs typeface="Times New Roman"/>
                        </a:rPr>
                        <a:t>Safety</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Fighting and road safety</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8781">
                <a:tc gridSpan="2">
                  <a:txBody>
                    <a:bodyPr/>
                    <a:lstStyle/>
                    <a:p>
                      <a:pPr marL="0" marR="0">
                        <a:lnSpc>
                          <a:spcPct val="115000"/>
                        </a:lnSpc>
                        <a:spcBef>
                          <a:spcPts val="0"/>
                        </a:spcBef>
                        <a:spcAft>
                          <a:spcPts val="0"/>
                        </a:spcAft>
                      </a:pPr>
                      <a:r>
                        <a:rPr lang="en-US" sz="400" b="1">
                          <a:effectLst/>
                          <a:latin typeface="Calibri"/>
                          <a:ea typeface="Calibri"/>
                          <a:cs typeface="Times New Roman"/>
                        </a:rPr>
                        <a:t>Usage of gym for roller derby team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8781">
                <a:tc>
                  <a:txBody>
                    <a:bodyPr/>
                    <a:lstStyle/>
                    <a:p>
                      <a:pPr marL="0" marR="0">
                        <a:lnSpc>
                          <a:spcPct val="115000"/>
                        </a:lnSpc>
                        <a:spcBef>
                          <a:spcPts val="0"/>
                        </a:spcBef>
                        <a:spcAft>
                          <a:spcPts val="0"/>
                        </a:spcAft>
                      </a:pPr>
                      <a:r>
                        <a:rPr lang="en-US" sz="400" b="1">
                          <a:effectLst/>
                          <a:latin typeface="Calibri"/>
                          <a:ea typeface="Calibri"/>
                          <a:cs typeface="Times New Roman"/>
                        </a:rPr>
                        <a:t>Compliance</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Updated:  met all the requirements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8781">
                <a:tc gridSpan="2">
                  <a:txBody>
                    <a:bodyPr/>
                    <a:lstStyle/>
                    <a:p>
                      <a:pPr marL="0" marR="0">
                        <a:lnSpc>
                          <a:spcPct val="115000"/>
                        </a:lnSpc>
                        <a:spcBef>
                          <a:spcPts val="0"/>
                        </a:spcBef>
                        <a:spcAft>
                          <a:spcPts val="0"/>
                        </a:spcAft>
                      </a:pPr>
                      <a:r>
                        <a:rPr lang="en-US" sz="400" b="1">
                          <a:effectLst/>
                          <a:latin typeface="Calibri"/>
                          <a:ea typeface="Calibri"/>
                          <a:cs typeface="Times New Roman"/>
                        </a:rPr>
                        <a:t>Prior Action checklist was not complete until March of 2014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77560">
                <a:tc>
                  <a:txBody>
                    <a:bodyPr/>
                    <a:lstStyle/>
                    <a:p>
                      <a:pPr marL="0" marR="0">
                        <a:lnSpc>
                          <a:spcPct val="115000"/>
                        </a:lnSpc>
                        <a:spcBef>
                          <a:spcPts val="0"/>
                        </a:spcBef>
                        <a:spcAft>
                          <a:spcPts val="0"/>
                        </a:spcAft>
                      </a:pPr>
                      <a:r>
                        <a:rPr lang="en-US" sz="400" b="1">
                          <a:effectLst/>
                          <a:latin typeface="Calibri"/>
                          <a:ea typeface="Calibri"/>
                          <a:cs typeface="Times New Roman"/>
                        </a:rPr>
                        <a:t>Performance</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“F” according to IDOE standards, but shows light improvement.  But, performance is better than local public school.  Elementary “D” overall “F”</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355120">
                <a:tc gridSpan="2">
                  <a:txBody>
                    <a:bodyPr/>
                    <a:lstStyle/>
                    <a:p>
                      <a:pPr marL="0" marR="0">
                        <a:lnSpc>
                          <a:spcPct val="115000"/>
                        </a:lnSpc>
                        <a:spcBef>
                          <a:spcPts val="0"/>
                        </a:spcBef>
                        <a:spcAft>
                          <a:spcPts val="0"/>
                        </a:spcAft>
                      </a:pPr>
                      <a:r>
                        <a:rPr lang="en-US" sz="400" b="1" dirty="0">
                          <a:effectLst/>
                          <a:latin typeface="Calibri"/>
                          <a:ea typeface="Calibri"/>
                          <a:cs typeface="Times New Roman"/>
                        </a:rPr>
                        <a:t>5 consecutive years of poor performance</a:t>
                      </a:r>
                      <a:endParaRPr lang="en-US" sz="400" dirty="0">
                        <a:effectLst/>
                        <a:latin typeface="Calibri"/>
                        <a:ea typeface="Calibri"/>
                        <a:cs typeface="Times New Roman"/>
                      </a:endParaRPr>
                    </a:p>
                    <a:p>
                      <a:pPr marL="0" marR="0">
                        <a:lnSpc>
                          <a:spcPct val="115000"/>
                        </a:lnSpc>
                        <a:spcBef>
                          <a:spcPts val="0"/>
                        </a:spcBef>
                        <a:spcAft>
                          <a:spcPts val="0"/>
                        </a:spcAft>
                      </a:pPr>
                      <a:r>
                        <a:rPr lang="en-US" sz="400" b="1" dirty="0">
                          <a:effectLst/>
                          <a:latin typeface="Calibri"/>
                          <a:ea typeface="Calibri"/>
                          <a:cs typeface="Times New Roman"/>
                        </a:rPr>
                        <a:t>5 years in the 3 quartile of low growth and low achievement </a:t>
                      </a:r>
                      <a:endParaRPr lang="en-US" sz="400" dirty="0">
                        <a:effectLst/>
                        <a:latin typeface="Calibri"/>
                        <a:ea typeface="Calibri"/>
                        <a:cs typeface="Times New Roman"/>
                      </a:endParaRPr>
                    </a:p>
                    <a:p>
                      <a:pPr marL="0" marR="0">
                        <a:lnSpc>
                          <a:spcPct val="115000"/>
                        </a:lnSpc>
                        <a:spcBef>
                          <a:spcPts val="0"/>
                        </a:spcBef>
                        <a:spcAft>
                          <a:spcPts val="0"/>
                        </a:spcAft>
                      </a:pPr>
                      <a:r>
                        <a:rPr lang="en-US" sz="400" b="1" dirty="0">
                          <a:effectLst/>
                          <a:latin typeface="Calibri"/>
                          <a:ea typeface="Calibri"/>
                          <a:cs typeface="Times New Roman"/>
                        </a:rPr>
                        <a:t>Low performance on I-Read.  Almost ½ the 3</a:t>
                      </a:r>
                      <a:r>
                        <a:rPr lang="en-US" sz="400" b="1" baseline="30000" dirty="0">
                          <a:effectLst/>
                          <a:latin typeface="Calibri"/>
                          <a:ea typeface="Calibri"/>
                          <a:cs typeface="Times New Roman"/>
                        </a:rPr>
                        <a:t>rd</a:t>
                      </a:r>
                      <a:r>
                        <a:rPr lang="en-US" sz="400" b="1" dirty="0">
                          <a:effectLst/>
                          <a:latin typeface="Calibri"/>
                          <a:ea typeface="Calibri"/>
                          <a:cs typeface="Times New Roman"/>
                        </a:rPr>
                        <a:t> grade class may be retained </a:t>
                      </a:r>
                      <a:endParaRPr lang="en-US" sz="400" dirty="0">
                        <a:effectLst/>
                        <a:latin typeface="Calibri"/>
                        <a:ea typeface="Calibri"/>
                        <a:cs typeface="Times New Roman"/>
                      </a:endParaRPr>
                    </a:p>
                    <a:p>
                      <a:pPr marL="0" marR="0">
                        <a:lnSpc>
                          <a:spcPct val="115000"/>
                        </a:lnSpc>
                        <a:spcBef>
                          <a:spcPts val="0"/>
                        </a:spcBef>
                        <a:spcAft>
                          <a:spcPts val="0"/>
                        </a:spcAft>
                      </a:pPr>
                      <a:r>
                        <a:rPr lang="en-US" sz="400" b="1" dirty="0">
                          <a:effectLst/>
                          <a:latin typeface="Calibri"/>
                          <a:ea typeface="Calibri"/>
                          <a:cs typeface="Times New Roman"/>
                        </a:rPr>
                        <a:t>End of year report from IDOE monitored – Final grade of a 2 out of 4</a:t>
                      </a:r>
                      <a:endParaRPr lang="en-US" sz="400" dirty="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77560">
                <a:tc>
                  <a:txBody>
                    <a:bodyPr/>
                    <a:lstStyle/>
                    <a:p>
                      <a:pPr marL="0" marR="0">
                        <a:lnSpc>
                          <a:spcPct val="115000"/>
                        </a:lnSpc>
                        <a:spcBef>
                          <a:spcPts val="0"/>
                        </a:spcBef>
                        <a:spcAft>
                          <a:spcPts val="0"/>
                        </a:spcAft>
                      </a:pPr>
                      <a:r>
                        <a:rPr lang="en-US" sz="400" b="1">
                          <a:effectLst/>
                          <a:latin typeface="Calibri"/>
                          <a:ea typeface="Calibri"/>
                          <a:cs typeface="Times New Roman"/>
                        </a:rPr>
                        <a:t>Professional Development</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Professional Development needs to include more math workshops.</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6341">
                <a:tc gridSpan="2">
                  <a:txBody>
                    <a:bodyPr/>
                    <a:lstStyle/>
                    <a:p>
                      <a:pPr marL="0" marR="0">
                        <a:lnSpc>
                          <a:spcPct val="115000"/>
                        </a:lnSpc>
                        <a:spcBef>
                          <a:spcPts val="0"/>
                        </a:spcBef>
                        <a:spcAft>
                          <a:spcPts val="0"/>
                        </a:spcAft>
                      </a:pPr>
                      <a:r>
                        <a:rPr lang="en-US" sz="400" b="1">
                          <a:effectLst/>
                          <a:latin typeface="Calibri"/>
                          <a:ea typeface="Calibri"/>
                          <a:cs typeface="Times New Roman"/>
                        </a:rPr>
                        <a:t>Sufficient professional development in Reading </a:t>
                      </a:r>
                      <a:endParaRPr lang="en-US" sz="400">
                        <a:effectLst/>
                        <a:latin typeface="Calibri"/>
                        <a:ea typeface="Calibri"/>
                        <a:cs typeface="Times New Roman"/>
                      </a:endParaRPr>
                    </a:p>
                    <a:p>
                      <a:pPr marL="0" marR="0">
                        <a:lnSpc>
                          <a:spcPct val="115000"/>
                        </a:lnSpc>
                        <a:spcBef>
                          <a:spcPts val="0"/>
                        </a:spcBef>
                        <a:spcAft>
                          <a:spcPts val="0"/>
                        </a:spcAft>
                      </a:pPr>
                      <a:r>
                        <a:rPr lang="en-US" sz="400" b="1">
                          <a:effectLst/>
                          <a:latin typeface="Calibri"/>
                          <a:ea typeface="Calibri"/>
                          <a:cs typeface="Times New Roman"/>
                        </a:rPr>
                        <a:t>Professional development company may need to focus more on corrective strategies for underperforming students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8781">
                <a:tc>
                  <a:txBody>
                    <a:bodyPr/>
                    <a:lstStyle/>
                    <a:p>
                      <a:pPr marL="0" marR="0">
                        <a:lnSpc>
                          <a:spcPct val="115000"/>
                        </a:lnSpc>
                        <a:spcBef>
                          <a:spcPts val="0"/>
                        </a:spcBef>
                        <a:spcAft>
                          <a:spcPts val="0"/>
                        </a:spcAft>
                      </a:pPr>
                      <a:r>
                        <a:rPr lang="en-US" sz="400" b="1">
                          <a:effectLst/>
                          <a:latin typeface="Calibri"/>
                          <a:ea typeface="Calibri"/>
                          <a:cs typeface="Times New Roman"/>
                        </a:rPr>
                        <a:t>Attendance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88781">
                <a:tc gridSpan="2">
                  <a:txBody>
                    <a:bodyPr/>
                    <a:lstStyle/>
                    <a:p>
                      <a:pPr marL="0" marR="0">
                        <a:lnSpc>
                          <a:spcPct val="115000"/>
                        </a:lnSpc>
                        <a:spcBef>
                          <a:spcPts val="0"/>
                        </a:spcBef>
                        <a:spcAft>
                          <a:spcPts val="0"/>
                        </a:spcAft>
                      </a:pPr>
                      <a:r>
                        <a:rPr lang="en-US" sz="400" b="1">
                          <a:effectLst/>
                          <a:latin typeface="Calibri"/>
                          <a:ea typeface="Calibri"/>
                          <a:cs typeface="Times New Roman"/>
                        </a:rPr>
                        <a:t>Currently 95%</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77560">
                <a:tc>
                  <a:txBody>
                    <a:bodyPr/>
                    <a:lstStyle/>
                    <a:p>
                      <a:pPr marL="0" marR="0">
                        <a:lnSpc>
                          <a:spcPct val="115000"/>
                        </a:lnSpc>
                        <a:spcBef>
                          <a:spcPts val="0"/>
                        </a:spcBef>
                        <a:spcAft>
                          <a:spcPts val="0"/>
                        </a:spcAft>
                      </a:pPr>
                      <a:r>
                        <a:rPr lang="en-US" sz="400" b="1">
                          <a:effectLst/>
                          <a:latin typeface="Calibri"/>
                          <a:ea typeface="Calibri"/>
                          <a:cs typeface="Times New Roman"/>
                        </a:rPr>
                        <a:t>Suspension</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High percentage of students being suspended and expelled.  Saturday school as discipline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8781">
                <a:tc gridSpan="2">
                  <a:txBody>
                    <a:bodyPr/>
                    <a:lstStyle/>
                    <a:p>
                      <a:pPr marL="0" marR="0">
                        <a:lnSpc>
                          <a:spcPct val="115000"/>
                        </a:lnSpc>
                        <a:spcBef>
                          <a:spcPts val="0"/>
                        </a:spcBef>
                        <a:spcAft>
                          <a:spcPts val="0"/>
                        </a:spcAft>
                      </a:pPr>
                      <a:r>
                        <a:rPr lang="en-US" sz="400" b="1">
                          <a:effectLst/>
                          <a:latin typeface="Calibri"/>
                          <a:ea typeface="Calibri"/>
                          <a:cs typeface="Times New Roman"/>
                        </a:rPr>
                        <a:t>Last year to date, 192 This year to date, 15  -  20% improvement</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8781">
                <a:tc>
                  <a:txBody>
                    <a:bodyPr/>
                    <a:lstStyle/>
                    <a:p>
                      <a:pPr marL="0" marR="0">
                        <a:lnSpc>
                          <a:spcPct val="115000"/>
                        </a:lnSpc>
                        <a:spcBef>
                          <a:spcPts val="0"/>
                        </a:spcBef>
                        <a:spcAft>
                          <a:spcPts val="0"/>
                        </a:spcAft>
                      </a:pPr>
                      <a:r>
                        <a:rPr lang="en-US" sz="400" b="1">
                          <a:effectLst/>
                          <a:latin typeface="Calibri"/>
                          <a:ea typeface="Calibri"/>
                          <a:cs typeface="Times New Roman"/>
                        </a:rPr>
                        <a:t>Personnel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443901">
                <a:tc gridSpan="2">
                  <a:txBody>
                    <a:bodyPr/>
                    <a:lstStyle/>
                    <a:p>
                      <a:pPr marL="0" marR="0">
                        <a:lnSpc>
                          <a:spcPct val="115000"/>
                        </a:lnSpc>
                        <a:spcBef>
                          <a:spcPts val="0"/>
                        </a:spcBef>
                        <a:spcAft>
                          <a:spcPts val="0"/>
                        </a:spcAft>
                      </a:pPr>
                      <a:r>
                        <a:rPr lang="en-US" sz="400" b="1" dirty="0">
                          <a:effectLst/>
                          <a:latin typeface="Calibri"/>
                          <a:ea typeface="Calibri"/>
                          <a:cs typeface="Times New Roman"/>
                        </a:rPr>
                        <a:t>100% Highly Qualified Teachers</a:t>
                      </a:r>
                      <a:endParaRPr lang="en-US" sz="400" dirty="0">
                        <a:effectLst/>
                        <a:latin typeface="Calibri"/>
                        <a:ea typeface="Calibri"/>
                        <a:cs typeface="Times New Roman"/>
                      </a:endParaRPr>
                    </a:p>
                    <a:p>
                      <a:pPr marL="0" marR="0">
                        <a:lnSpc>
                          <a:spcPct val="115000"/>
                        </a:lnSpc>
                        <a:spcBef>
                          <a:spcPts val="0"/>
                        </a:spcBef>
                        <a:spcAft>
                          <a:spcPts val="0"/>
                        </a:spcAft>
                      </a:pPr>
                      <a:r>
                        <a:rPr lang="en-US" sz="400" b="1" dirty="0">
                          <a:effectLst/>
                          <a:latin typeface="Calibri"/>
                          <a:ea typeface="Calibri"/>
                          <a:cs typeface="Times New Roman"/>
                        </a:rPr>
                        <a:t>Teachers receive bonuses even though the students are failing</a:t>
                      </a:r>
                      <a:endParaRPr lang="en-US" sz="400" dirty="0">
                        <a:effectLst/>
                        <a:latin typeface="Calibri"/>
                        <a:ea typeface="Calibri"/>
                        <a:cs typeface="Times New Roman"/>
                      </a:endParaRPr>
                    </a:p>
                    <a:p>
                      <a:pPr marL="0" marR="0">
                        <a:lnSpc>
                          <a:spcPct val="115000"/>
                        </a:lnSpc>
                        <a:spcBef>
                          <a:spcPts val="0"/>
                        </a:spcBef>
                        <a:spcAft>
                          <a:spcPts val="0"/>
                        </a:spcAft>
                      </a:pPr>
                      <a:r>
                        <a:rPr lang="en-US" sz="400" b="1" dirty="0">
                          <a:effectLst/>
                          <a:latin typeface="Calibri"/>
                          <a:ea typeface="Calibri"/>
                          <a:cs typeface="Times New Roman"/>
                        </a:rPr>
                        <a:t>Assistant principals are the classroom every day and most of the day </a:t>
                      </a:r>
                      <a:endParaRPr lang="en-US" sz="400" dirty="0">
                        <a:effectLst/>
                        <a:latin typeface="Calibri"/>
                        <a:ea typeface="Calibri"/>
                        <a:cs typeface="Times New Roman"/>
                      </a:endParaRPr>
                    </a:p>
                    <a:p>
                      <a:pPr marL="0" marR="0">
                        <a:lnSpc>
                          <a:spcPct val="115000"/>
                        </a:lnSpc>
                        <a:spcBef>
                          <a:spcPts val="0"/>
                        </a:spcBef>
                        <a:spcAft>
                          <a:spcPts val="0"/>
                        </a:spcAft>
                      </a:pPr>
                      <a:r>
                        <a:rPr lang="en-US" sz="400" b="1" dirty="0">
                          <a:effectLst/>
                          <a:latin typeface="Calibri"/>
                          <a:ea typeface="Calibri"/>
                          <a:cs typeface="Times New Roman"/>
                        </a:rPr>
                        <a:t>Retained a COO without qualifications </a:t>
                      </a:r>
                      <a:endParaRPr lang="en-US" sz="400" dirty="0">
                        <a:effectLst/>
                        <a:latin typeface="Calibri"/>
                        <a:ea typeface="Calibri"/>
                        <a:cs typeface="Times New Roman"/>
                      </a:endParaRPr>
                    </a:p>
                    <a:p>
                      <a:pPr marL="0" marR="0">
                        <a:lnSpc>
                          <a:spcPct val="115000"/>
                        </a:lnSpc>
                        <a:spcBef>
                          <a:spcPts val="0"/>
                        </a:spcBef>
                        <a:spcAft>
                          <a:spcPts val="0"/>
                        </a:spcAft>
                      </a:pPr>
                      <a:r>
                        <a:rPr lang="en-US" sz="400" b="1" dirty="0">
                          <a:effectLst/>
                          <a:latin typeface="Calibri"/>
                          <a:ea typeface="Calibri"/>
                          <a:cs typeface="Times New Roman"/>
                        </a:rPr>
                        <a:t>Business management does not have sufficient qualifications </a:t>
                      </a:r>
                      <a:endParaRPr lang="en-US" sz="400" dirty="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77560">
                <a:tc>
                  <a:txBody>
                    <a:bodyPr/>
                    <a:lstStyle/>
                    <a:p>
                      <a:pPr marL="0" marR="0">
                        <a:lnSpc>
                          <a:spcPct val="115000"/>
                        </a:lnSpc>
                        <a:spcBef>
                          <a:spcPts val="0"/>
                        </a:spcBef>
                        <a:spcAft>
                          <a:spcPts val="0"/>
                        </a:spcAft>
                      </a:pPr>
                      <a:r>
                        <a:rPr lang="en-US" sz="400" b="1">
                          <a:effectLst/>
                          <a:latin typeface="Calibri"/>
                          <a:ea typeface="Calibri"/>
                          <a:cs typeface="Times New Roman"/>
                        </a:rPr>
                        <a:t>Reporting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Shows improvement in this area of reporting data to IDOE and information to authorizer.  More detailed analysis of performance is needed.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8781">
                <a:tc gridSpan="2">
                  <a:txBody>
                    <a:bodyPr/>
                    <a:lstStyle/>
                    <a:p>
                      <a:pPr marL="0" marR="0">
                        <a:lnSpc>
                          <a:spcPct val="115000"/>
                        </a:lnSpc>
                        <a:spcBef>
                          <a:spcPts val="0"/>
                        </a:spcBef>
                        <a:spcAft>
                          <a:spcPts val="0"/>
                        </a:spcAft>
                      </a:pPr>
                      <a:r>
                        <a:rPr lang="en-US" sz="400" b="1">
                          <a:effectLst/>
                          <a:latin typeface="Calibri"/>
                          <a:ea typeface="Calibri"/>
                          <a:cs typeface="Times New Roman"/>
                        </a:rPr>
                        <a:t>Requested information to the authorizer is delayed or inadequately reported</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8781">
                <a:tc>
                  <a:txBody>
                    <a:bodyPr/>
                    <a:lstStyle/>
                    <a:p>
                      <a:pPr marL="0" marR="0">
                        <a:lnSpc>
                          <a:spcPct val="115000"/>
                        </a:lnSpc>
                        <a:spcBef>
                          <a:spcPts val="0"/>
                        </a:spcBef>
                        <a:spcAft>
                          <a:spcPts val="0"/>
                        </a:spcAft>
                      </a:pPr>
                      <a:r>
                        <a:rPr lang="en-US" sz="400" b="1">
                          <a:effectLst/>
                          <a:latin typeface="Calibri"/>
                          <a:ea typeface="Calibri"/>
                          <a:cs typeface="Times New Roman"/>
                        </a:rPr>
                        <a:t>Technology</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SMART Boards are installed</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88781">
                <a:tc gridSpan="2">
                  <a:txBody>
                    <a:bodyPr/>
                    <a:lstStyle/>
                    <a:p>
                      <a:pPr marL="0" marR="0">
                        <a:lnSpc>
                          <a:spcPct val="115000"/>
                        </a:lnSpc>
                        <a:spcBef>
                          <a:spcPts val="0"/>
                        </a:spcBef>
                        <a:spcAft>
                          <a:spcPts val="0"/>
                        </a:spcAft>
                      </a:pPr>
                      <a:r>
                        <a:rPr lang="en-US" sz="400" b="1">
                          <a:effectLst/>
                          <a:latin typeface="Calibri"/>
                          <a:ea typeface="Calibri"/>
                          <a:cs typeface="Times New Roman"/>
                        </a:rPr>
                        <a:t>SMART Boards are used daily for student engagement and teachers have had PD</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8781">
                <a:tc>
                  <a:txBody>
                    <a:bodyPr/>
                    <a:lstStyle/>
                    <a:p>
                      <a:pPr marL="0" marR="0">
                        <a:lnSpc>
                          <a:spcPct val="115000"/>
                        </a:lnSpc>
                        <a:spcBef>
                          <a:spcPts val="0"/>
                        </a:spcBef>
                        <a:spcAft>
                          <a:spcPts val="0"/>
                        </a:spcAft>
                      </a:pPr>
                      <a:r>
                        <a:rPr lang="en-US" sz="400" b="1">
                          <a:effectLst/>
                          <a:latin typeface="Calibri"/>
                          <a:ea typeface="Calibri"/>
                          <a:cs typeface="Times New Roman"/>
                        </a:rPr>
                        <a:t>Parent Participation</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88781">
                <a:tc gridSpan="2">
                  <a:txBody>
                    <a:bodyPr/>
                    <a:lstStyle/>
                    <a:p>
                      <a:pPr marL="0" marR="0">
                        <a:lnSpc>
                          <a:spcPct val="115000"/>
                        </a:lnSpc>
                        <a:spcBef>
                          <a:spcPts val="0"/>
                        </a:spcBef>
                        <a:spcAft>
                          <a:spcPts val="0"/>
                        </a:spcAft>
                      </a:pPr>
                      <a:r>
                        <a:rPr lang="en-US" sz="400" b="1">
                          <a:effectLst/>
                          <a:latin typeface="Calibri"/>
                          <a:ea typeface="Calibri"/>
                          <a:cs typeface="Times New Roman"/>
                        </a:rPr>
                        <a:t>Parent-Teacher Conferences:  70%</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8781">
                <a:tc>
                  <a:txBody>
                    <a:bodyPr/>
                    <a:lstStyle/>
                    <a:p>
                      <a:pPr marL="0" marR="0">
                        <a:lnSpc>
                          <a:spcPct val="115000"/>
                        </a:lnSpc>
                        <a:spcBef>
                          <a:spcPts val="0"/>
                        </a:spcBef>
                        <a:spcAft>
                          <a:spcPts val="0"/>
                        </a:spcAft>
                      </a:pPr>
                      <a:r>
                        <a:rPr lang="en-US" sz="400" b="1">
                          <a:effectLst/>
                          <a:latin typeface="Calibri"/>
                          <a:ea typeface="Calibri"/>
                          <a:cs typeface="Times New Roman"/>
                        </a:rPr>
                        <a:t>Budget</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Updated:  Being monitored for over spending</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443901">
                <a:tc gridSpan="2">
                  <a:txBody>
                    <a:bodyPr/>
                    <a:lstStyle/>
                    <a:p>
                      <a:pPr marL="0" marR="0">
                        <a:lnSpc>
                          <a:spcPct val="115000"/>
                        </a:lnSpc>
                        <a:spcBef>
                          <a:spcPts val="0"/>
                        </a:spcBef>
                        <a:spcAft>
                          <a:spcPts val="0"/>
                        </a:spcAft>
                      </a:pPr>
                      <a:r>
                        <a:rPr lang="en-US" sz="400" b="1">
                          <a:effectLst/>
                          <a:latin typeface="Calibri"/>
                          <a:ea typeface="Calibri"/>
                          <a:cs typeface="Times New Roman"/>
                        </a:rPr>
                        <a:t>$300,000 end of year deficit </a:t>
                      </a:r>
                      <a:endParaRPr lang="en-US" sz="400">
                        <a:effectLst/>
                        <a:latin typeface="Calibri"/>
                        <a:ea typeface="Calibri"/>
                        <a:cs typeface="Times New Roman"/>
                      </a:endParaRPr>
                    </a:p>
                    <a:p>
                      <a:pPr marL="0" marR="0">
                        <a:lnSpc>
                          <a:spcPct val="115000"/>
                        </a:lnSpc>
                        <a:spcBef>
                          <a:spcPts val="0"/>
                        </a:spcBef>
                        <a:spcAft>
                          <a:spcPts val="0"/>
                        </a:spcAft>
                      </a:pPr>
                      <a:r>
                        <a:rPr lang="en-US" sz="400" b="1">
                          <a:effectLst/>
                          <a:latin typeface="Calibri"/>
                          <a:ea typeface="Calibri"/>
                          <a:cs typeface="Times New Roman"/>
                        </a:rPr>
                        <a:t>Not reflective of a balanced budget</a:t>
                      </a:r>
                      <a:endParaRPr lang="en-US" sz="400">
                        <a:effectLst/>
                        <a:latin typeface="Calibri"/>
                        <a:ea typeface="Calibri"/>
                        <a:cs typeface="Times New Roman"/>
                      </a:endParaRPr>
                    </a:p>
                    <a:p>
                      <a:pPr marL="0" marR="0">
                        <a:lnSpc>
                          <a:spcPct val="115000"/>
                        </a:lnSpc>
                        <a:spcBef>
                          <a:spcPts val="0"/>
                        </a:spcBef>
                        <a:spcAft>
                          <a:spcPts val="0"/>
                        </a:spcAft>
                      </a:pPr>
                      <a:r>
                        <a:rPr lang="en-US" sz="400" b="1">
                          <a:effectLst/>
                          <a:latin typeface="Calibri"/>
                          <a:ea typeface="Calibri"/>
                          <a:cs typeface="Times New Roman"/>
                        </a:rPr>
                        <a:t>Lots of costly resources </a:t>
                      </a:r>
                      <a:endParaRPr lang="en-US" sz="400">
                        <a:effectLst/>
                        <a:latin typeface="Calibri"/>
                        <a:ea typeface="Calibri"/>
                        <a:cs typeface="Times New Roman"/>
                      </a:endParaRPr>
                    </a:p>
                    <a:p>
                      <a:pPr marL="0" marR="0">
                        <a:lnSpc>
                          <a:spcPct val="115000"/>
                        </a:lnSpc>
                        <a:spcBef>
                          <a:spcPts val="0"/>
                        </a:spcBef>
                        <a:spcAft>
                          <a:spcPts val="0"/>
                        </a:spcAft>
                      </a:pPr>
                      <a:r>
                        <a:rPr lang="en-US" sz="400" b="1">
                          <a:effectLst/>
                          <a:latin typeface="Calibri"/>
                          <a:ea typeface="Calibri"/>
                          <a:cs typeface="Times New Roman"/>
                        </a:rPr>
                        <a:t>Non-responsiveness to an unbalanced budget </a:t>
                      </a:r>
                      <a:endParaRPr lang="en-US" sz="400">
                        <a:effectLst/>
                        <a:latin typeface="Calibri"/>
                        <a:ea typeface="Calibri"/>
                        <a:cs typeface="Times New Roman"/>
                      </a:endParaRPr>
                    </a:p>
                    <a:p>
                      <a:pPr marL="0" marR="0">
                        <a:lnSpc>
                          <a:spcPct val="115000"/>
                        </a:lnSpc>
                        <a:spcBef>
                          <a:spcPts val="0"/>
                        </a:spcBef>
                        <a:spcAft>
                          <a:spcPts val="0"/>
                        </a:spcAft>
                      </a:pPr>
                      <a:r>
                        <a:rPr lang="en-US" sz="400" b="1">
                          <a:effectLst/>
                          <a:latin typeface="Calibri"/>
                          <a:ea typeface="Calibri"/>
                          <a:cs typeface="Times New Roman"/>
                        </a:rPr>
                        <a:t>Unrealistic budget plans for 2014-15</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77560">
                <a:tc>
                  <a:txBody>
                    <a:bodyPr/>
                    <a:lstStyle/>
                    <a:p>
                      <a:pPr marL="0" marR="0">
                        <a:lnSpc>
                          <a:spcPct val="115000"/>
                        </a:lnSpc>
                        <a:spcBef>
                          <a:spcPts val="0"/>
                        </a:spcBef>
                        <a:spcAft>
                          <a:spcPts val="0"/>
                        </a:spcAft>
                      </a:pPr>
                      <a:r>
                        <a:rPr lang="en-US" sz="400" b="1">
                          <a:effectLst/>
                          <a:latin typeface="Calibri"/>
                          <a:ea typeface="Calibri"/>
                          <a:cs typeface="Times New Roman"/>
                        </a:rPr>
                        <a:t>Teaching</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Teaching is occurring, however, some teachers can benefit from implementing more engaging strategies for students or rote strategies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8781">
                <a:tc gridSpan="2">
                  <a:txBody>
                    <a:bodyPr/>
                    <a:lstStyle/>
                    <a:p>
                      <a:pPr marL="0" marR="0">
                        <a:lnSpc>
                          <a:spcPct val="115000"/>
                        </a:lnSpc>
                        <a:spcBef>
                          <a:spcPts val="0"/>
                        </a:spcBef>
                        <a:spcAft>
                          <a:spcPts val="0"/>
                        </a:spcAft>
                      </a:pPr>
                      <a:r>
                        <a:rPr lang="en-US" sz="400" b="1">
                          <a:effectLst/>
                          <a:latin typeface="Calibri"/>
                          <a:ea typeface="Calibri"/>
                          <a:cs typeface="Times New Roman"/>
                        </a:rPr>
                        <a:t>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8781">
                <a:tc>
                  <a:txBody>
                    <a:bodyPr/>
                    <a:lstStyle/>
                    <a:p>
                      <a:pPr marL="0" marR="0">
                        <a:lnSpc>
                          <a:spcPct val="115000"/>
                        </a:lnSpc>
                        <a:spcBef>
                          <a:spcPts val="0"/>
                        </a:spcBef>
                        <a:spcAft>
                          <a:spcPts val="0"/>
                        </a:spcAft>
                      </a:pPr>
                      <a:r>
                        <a:rPr lang="en-US" sz="400" b="1">
                          <a:effectLst/>
                          <a:latin typeface="Calibri"/>
                          <a:ea typeface="Calibri"/>
                          <a:cs typeface="Times New Roman"/>
                        </a:rPr>
                        <a:t>Lesson Plans</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Planning in math is insufficient</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8781">
                <a:tc gridSpan="2">
                  <a:txBody>
                    <a:bodyPr/>
                    <a:lstStyle/>
                    <a:p>
                      <a:pPr marL="0" marR="0">
                        <a:lnSpc>
                          <a:spcPct val="115000"/>
                        </a:lnSpc>
                        <a:spcBef>
                          <a:spcPts val="0"/>
                        </a:spcBef>
                        <a:spcAft>
                          <a:spcPts val="0"/>
                        </a:spcAft>
                      </a:pPr>
                      <a:r>
                        <a:rPr lang="en-US" sz="400" b="1">
                          <a:effectLst/>
                          <a:latin typeface="Calibri"/>
                          <a:ea typeface="Calibri"/>
                          <a:cs typeface="Times New Roman"/>
                        </a:rPr>
                        <a:t>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8781">
                <a:tc>
                  <a:txBody>
                    <a:bodyPr/>
                    <a:lstStyle/>
                    <a:p>
                      <a:pPr marL="0" marR="0">
                        <a:lnSpc>
                          <a:spcPct val="115000"/>
                        </a:lnSpc>
                        <a:spcBef>
                          <a:spcPts val="0"/>
                        </a:spcBef>
                        <a:spcAft>
                          <a:spcPts val="0"/>
                        </a:spcAft>
                      </a:pPr>
                      <a:r>
                        <a:rPr lang="en-US" sz="400" b="1">
                          <a:effectLst/>
                          <a:latin typeface="Calibri"/>
                          <a:ea typeface="Calibri"/>
                          <a:cs typeface="Times New Roman"/>
                        </a:rPr>
                        <a:t>Dual Credit</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Students have not taken dual credit per state requirement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266341">
                <a:tc gridSpan="2">
                  <a:txBody>
                    <a:bodyPr/>
                    <a:lstStyle/>
                    <a:p>
                      <a:pPr marL="0" marR="0">
                        <a:lnSpc>
                          <a:spcPct val="115000"/>
                        </a:lnSpc>
                        <a:spcBef>
                          <a:spcPts val="0"/>
                        </a:spcBef>
                        <a:spcAft>
                          <a:spcPts val="0"/>
                        </a:spcAft>
                      </a:pPr>
                      <a:r>
                        <a:rPr lang="en-US" sz="400" b="1">
                          <a:effectLst/>
                          <a:latin typeface="Calibri"/>
                          <a:ea typeface="Calibri"/>
                          <a:cs typeface="Times New Roman"/>
                        </a:rPr>
                        <a:t>Working on plan to integrate dual credit into the curriculum for 2014-15  </a:t>
                      </a:r>
                      <a:endParaRPr lang="en-US" sz="400">
                        <a:effectLst/>
                        <a:latin typeface="Calibri"/>
                        <a:ea typeface="Calibri"/>
                        <a:cs typeface="Times New Roman"/>
                      </a:endParaRPr>
                    </a:p>
                    <a:p>
                      <a:pPr marL="0" marR="0">
                        <a:lnSpc>
                          <a:spcPct val="115000"/>
                        </a:lnSpc>
                        <a:spcBef>
                          <a:spcPts val="0"/>
                        </a:spcBef>
                        <a:spcAft>
                          <a:spcPts val="0"/>
                        </a:spcAft>
                      </a:pPr>
                      <a:r>
                        <a:rPr lang="en-US" sz="400" b="1">
                          <a:effectLst/>
                          <a:latin typeface="Calibri"/>
                          <a:ea typeface="Calibri"/>
                          <a:cs typeface="Times New Roman"/>
                        </a:rPr>
                        <a:t>Registrations were not complete as of the last day of school, therefore, students will not be in compliance to graduate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88781">
                <a:tc>
                  <a:txBody>
                    <a:bodyPr/>
                    <a:lstStyle/>
                    <a:p>
                      <a:pPr marL="0" marR="0">
                        <a:lnSpc>
                          <a:spcPct val="115000"/>
                        </a:lnSpc>
                        <a:spcBef>
                          <a:spcPts val="0"/>
                        </a:spcBef>
                        <a:spcAft>
                          <a:spcPts val="0"/>
                        </a:spcAft>
                      </a:pPr>
                      <a:r>
                        <a:rPr lang="en-US" sz="400" b="1">
                          <a:effectLst/>
                          <a:latin typeface="Calibri"/>
                          <a:ea typeface="Calibri"/>
                          <a:cs typeface="Times New Roman"/>
                        </a:rPr>
                        <a:t>Online Courses</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Still in planning phase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88781">
                <a:tc>
                  <a:txBody>
                    <a:bodyPr/>
                    <a:lstStyle/>
                    <a:p>
                      <a:pPr marL="0" marR="0">
                        <a:lnSpc>
                          <a:spcPct val="115000"/>
                        </a:lnSpc>
                        <a:spcBef>
                          <a:spcPts val="0"/>
                        </a:spcBef>
                        <a:spcAft>
                          <a:spcPts val="0"/>
                        </a:spcAft>
                      </a:pPr>
                      <a:r>
                        <a:rPr lang="en-US" sz="400" b="1">
                          <a:effectLst/>
                          <a:latin typeface="Calibri"/>
                          <a:ea typeface="Calibri"/>
                          <a:cs typeface="Times New Roman"/>
                        </a:rPr>
                        <a:t>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 </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8781">
                <a:tc>
                  <a:txBody>
                    <a:bodyPr/>
                    <a:lstStyle/>
                    <a:p>
                      <a:pPr marL="0" marR="0">
                        <a:lnSpc>
                          <a:spcPct val="115000"/>
                        </a:lnSpc>
                        <a:spcBef>
                          <a:spcPts val="0"/>
                        </a:spcBef>
                        <a:spcAft>
                          <a:spcPts val="0"/>
                        </a:spcAft>
                      </a:pPr>
                      <a:r>
                        <a:rPr lang="en-US" sz="400" b="1">
                          <a:effectLst/>
                          <a:latin typeface="Calibri"/>
                          <a:ea typeface="Calibri"/>
                          <a:cs typeface="Times New Roman"/>
                        </a:rPr>
                        <a:t>Retention</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400" b="1">
                          <a:effectLst/>
                          <a:latin typeface="Calibri"/>
                          <a:ea typeface="Calibri"/>
                          <a:cs typeface="Times New Roman"/>
                        </a:rPr>
                        <a:t>Many students are withdrawing</a:t>
                      </a:r>
                      <a:endParaRPr lang="en-US" sz="40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88781">
                <a:tc gridSpan="2">
                  <a:txBody>
                    <a:bodyPr/>
                    <a:lstStyle/>
                    <a:p>
                      <a:pPr marL="0" marR="0">
                        <a:lnSpc>
                          <a:spcPct val="115000"/>
                        </a:lnSpc>
                        <a:spcBef>
                          <a:spcPts val="0"/>
                        </a:spcBef>
                        <a:spcAft>
                          <a:spcPts val="0"/>
                        </a:spcAft>
                      </a:pPr>
                      <a:r>
                        <a:rPr lang="en-US" sz="400" b="1" dirty="0">
                          <a:effectLst/>
                          <a:latin typeface="Calibri"/>
                          <a:ea typeface="Calibri"/>
                          <a:cs typeface="Times New Roman"/>
                        </a:rPr>
                        <a:t>Many middle school and high school students are not planning to return </a:t>
                      </a:r>
                      <a:endParaRPr lang="en-US" sz="400" dirty="0">
                        <a:effectLst/>
                        <a:latin typeface="Calibri"/>
                        <a:ea typeface="Calibri"/>
                        <a:cs typeface="Times New Roman"/>
                      </a:endParaRPr>
                    </a:p>
                  </a:txBody>
                  <a:tcPr marL="27629" marR="276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879981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Standardized Testing Pass Rate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5176365"/>
              </p:ext>
            </p:extLst>
          </p:nvPr>
        </p:nvGraphicFramePr>
        <p:xfrm>
          <a:off x="2057400" y="1066800"/>
          <a:ext cx="6172200" cy="2377440"/>
        </p:xfrm>
        <a:graphic>
          <a:graphicData uri="http://schemas.openxmlformats.org/drawingml/2006/table">
            <a:tbl>
              <a:tblPr firstRow="1" bandRow="1">
                <a:tableStyleId>{5C22544A-7EE6-4342-B048-85BDC9FD1C3A}</a:tableStyleId>
              </a:tblPr>
              <a:tblGrid>
                <a:gridCol w="1676400"/>
                <a:gridCol w="1066800"/>
                <a:gridCol w="1066800"/>
                <a:gridCol w="838200"/>
                <a:gridCol w="1066800"/>
                <a:gridCol w="228600"/>
                <a:gridCol w="228600"/>
              </a:tblGrid>
              <a:tr h="0">
                <a:tc>
                  <a:txBody>
                    <a:bodyPr/>
                    <a:lstStyle/>
                    <a:p>
                      <a:r>
                        <a:rPr lang="en-US" dirty="0" smtClean="0"/>
                        <a:t>State</a:t>
                      </a:r>
                      <a:r>
                        <a:rPr lang="en-US" baseline="0" dirty="0" smtClean="0"/>
                        <a:t> </a:t>
                      </a:r>
                    </a:p>
                    <a:p>
                      <a:r>
                        <a:rPr lang="en-US" baseline="0" dirty="0" smtClean="0"/>
                        <a:t>Assessment </a:t>
                      </a:r>
                      <a:endParaRPr lang="en-US" dirty="0"/>
                    </a:p>
                  </a:txBody>
                  <a:tcPr/>
                </a:tc>
                <a:tc>
                  <a:txBody>
                    <a:bodyPr/>
                    <a:lstStyle/>
                    <a:p>
                      <a:r>
                        <a:rPr lang="en-US" dirty="0" smtClean="0"/>
                        <a:t>Math 2013</a:t>
                      </a:r>
                      <a:endParaRPr lang="en-US" dirty="0"/>
                    </a:p>
                  </a:txBody>
                  <a:tcPr/>
                </a:tc>
                <a:tc>
                  <a:txBody>
                    <a:bodyPr/>
                    <a:lstStyle/>
                    <a:p>
                      <a:r>
                        <a:rPr lang="en-US" dirty="0" smtClean="0"/>
                        <a:t>Math </a:t>
                      </a:r>
                    </a:p>
                    <a:p>
                      <a:r>
                        <a:rPr lang="en-US" dirty="0" smtClean="0"/>
                        <a:t>2014</a:t>
                      </a:r>
                      <a:endParaRPr lang="en-US" dirty="0"/>
                    </a:p>
                  </a:txBody>
                  <a:tcPr/>
                </a:tc>
                <a:tc>
                  <a:txBody>
                    <a:bodyPr/>
                    <a:lstStyle/>
                    <a:p>
                      <a:r>
                        <a:rPr lang="en-US" dirty="0" smtClean="0"/>
                        <a:t>ELA</a:t>
                      </a:r>
                      <a:r>
                        <a:rPr lang="en-US" baseline="0" dirty="0" smtClean="0"/>
                        <a:t> </a:t>
                      </a:r>
                      <a:endParaRPr lang="en-US" dirty="0" smtClean="0"/>
                    </a:p>
                    <a:p>
                      <a:r>
                        <a:rPr lang="en-US" dirty="0" smtClean="0"/>
                        <a:t>2013</a:t>
                      </a:r>
                      <a:endParaRPr lang="en-US" dirty="0"/>
                    </a:p>
                  </a:txBody>
                  <a:tcPr/>
                </a:tc>
                <a:tc>
                  <a:txBody>
                    <a:bodyPr/>
                    <a:lstStyle/>
                    <a:p>
                      <a:r>
                        <a:rPr lang="en-US" dirty="0" smtClean="0"/>
                        <a:t>ELA</a:t>
                      </a:r>
                    </a:p>
                    <a:p>
                      <a:r>
                        <a:rPr lang="en-US" dirty="0" smtClean="0"/>
                        <a:t>2014</a:t>
                      </a:r>
                      <a:endParaRPr lang="en-US" dirty="0"/>
                    </a:p>
                  </a:txBody>
                  <a:tcPr/>
                </a:tc>
                <a:tc>
                  <a:txBody>
                    <a:bodyPr/>
                    <a:lstStyle/>
                    <a:p>
                      <a:endParaRPr lang="en-US" dirty="0"/>
                    </a:p>
                  </a:txBody>
                  <a:tcPr/>
                </a:tc>
                <a:tc>
                  <a:txBody>
                    <a:bodyPr/>
                    <a:lstStyle/>
                    <a:p>
                      <a:endParaRPr lang="en-US" dirty="0"/>
                    </a:p>
                  </a:txBody>
                  <a:tcPr/>
                </a:tc>
              </a:tr>
              <a:tr h="4997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ISTEP</a:t>
                      </a:r>
                    </a:p>
                    <a:p>
                      <a:endParaRPr lang="en-US" dirty="0"/>
                    </a:p>
                  </a:txBody>
                  <a:tcPr/>
                </a:tc>
                <a:tc>
                  <a:txBody>
                    <a:bodyPr/>
                    <a:lstStyle/>
                    <a:p>
                      <a:r>
                        <a:rPr lang="en-US" dirty="0" smtClean="0"/>
                        <a:t>56%</a:t>
                      </a:r>
                    </a:p>
                    <a:p>
                      <a:endParaRPr lang="en-US" dirty="0"/>
                    </a:p>
                  </a:txBody>
                  <a:tcPr/>
                </a:tc>
                <a:tc>
                  <a:txBody>
                    <a:bodyPr/>
                    <a:lstStyle/>
                    <a:p>
                      <a:r>
                        <a:rPr lang="en-US" dirty="0" smtClean="0"/>
                        <a:t>53%</a:t>
                      </a:r>
                      <a:endParaRPr lang="en-US" dirty="0"/>
                    </a:p>
                  </a:txBody>
                  <a:tcPr/>
                </a:tc>
                <a:tc>
                  <a:txBody>
                    <a:bodyPr/>
                    <a:lstStyle/>
                    <a:p>
                      <a:r>
                        <a:rPr lang="en-US" dirty="0" smtClean="0"/>
                        <a:t>60%</a:t>
                      </a:r>
                      <a:endParaRPr lang="en-US" dirty="0"/>
                    </a:p>
                  </a:txBody>
                  <a:tcPr/>
                </a:tc>
                <a:tc>
                  <a:txBody>
                    <a:bodyPr/>
                    <a:lstStyle/>
                    <a:p>
                      <a:r>
                        <a:rPr lang="en-US" dirty="0" smtClean="0"/>
                        <a:t>53% </a:t>
                      </a:r>
                      <a:endParaRPr lang="en-US" dirty="0"/>
                    </a:p>
                  </a:txBody>
                  <a:tcPr/>
                </a:tc>
                <a:tc>
                  <a:txBody>
                    <a:bodyPr/>
                    <a:lstStyle/>
                    <a:p>
                      <a:endParaRPr lang="en-US" dirty="0"/>
                    </a:p>
                  </a:txBody>
                  <a:tcPr/>
                </a:tc>
                <a:tc>
                  <a:txBody>
                    <a:bodyPr/>
                    <a:lstStyle/>
                    <a:p>
                      <a:endParaRPr lang="en-US" dirty="0"/>
                    </a:p>
                  </a:txBody>
                  <a:tcPr/>
                </a:tc>
              </a:tr>
              <a:tr h="285549">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285549">
                <a:tc>
                  <a:txBody>
                    <a:bodyPr/>
                    <a:lstStyle/>
                    <a:p>
                      <a:r>
                        <a:rPr lang="en-US" dirty="0" smtClean="0"/>
                        <a:t>ECA</a:t>
                      </a:r>
                      <a:endParaRPr lang="en-US" dirty="0"/>
                    </a:p>
                  </a:txBody>
                  <a:tcPr/>
                </a:tc>
                <a:tc>
                  <a:txBody>
                    <a:bodyPr/>
                    <a:lstStyle/>
                    <a:p>
                      <a:r>
                        <a:rPr lang="en-US" dirty="0" smtClean="0"/>
                        <a:t>37.5%</a:t>
                      </a:r>
                      <a:endParaRPr lang="en-US" dirty="0"/>
                    </a:p>
                  </a:txBody>
                  <a:tcPr/>
                </a:tc>
                <a:tc>
                  <a:txBody>
                    <a:bodyPr/>
                    <a:lstStyle/>
                    <a:p>
                      <a:r>
                        <a:rPr lang="en-US" dirty="0" smtClean="0"/>
                        <a:t>Pending</a:t>
                      </a:r>
                      <a:endParaRPr lang="en-US" dirty="0"/>
                    </a:p>
                  </a:txBody>
                  <a:tcPr/>
                </a:tc>
                <a:tc>
                  <a:txBody>
                    <a:bodyPr/>
                    <a:lstStyle/>
                    <a:p>
                      <a:r>
                        <a:rPr lang="en-US" dirty="0" smtClean="0"/>
                        <a:t>50%</a:t>
                      </a:r>
                      <a:endParaRPr lang="en-US" dirty="0"/>
                    </a:p>
                  </a:txBody>
                  <a:tcPr/>
                </a:tc>
                <a:tc>
                  <a:txBody>
                    <a:bodyPr/>
                    <a:lstStyle/>
                    <a:p>
                      <a:r>
                        <a:rPr lang="en-US" dirty="0" smtClean="0"/>
                        <a:t>Pending</a:t>
                      </a:r>
                      <a:endParaRPr lang="en-US" dirty="0"/>
                    </a:p>
                  </a:txBody>
                  <a:tcPr/>
                </a:tc>
                <a:tc>
                  <a:txBody>
                    <a:bodyPr/>
                    <a:lstStyle/>
                    <a:p>
                      <a:endParaRPr lang="en-US" dirty="0"/>
                    </a:p>
                  </a:txBody>
                  <a:tcPr/>
                </a:tc>
                <a:tc>
                  <a:txBody>
                    <a:bodyPr/>
                    <a:lstStyle/>
                    <a:p>
                      <a:endParaRPr lang="en-US" dirty="0"/>
                    </a:p>
                  </a:txBody>
                  <a:tcPr/>
                </a:tc>
              </a:tr>
              <a:tr h="285549">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30346539"/>
              </p:ext>
            </p:extLst>
          </p:nvPr>
        </p:nvGraphicFramePr>
        <p:xfrm>
          <a:off x="1828800" y="4343400"/>
          <a:ext cx="6324600" cy="1371600"/>
        </p:xfrm>
        <a:graphic>
          <a:graphicData uri="http://schemas.openxmlformats.org/drawingml/2006/table">
            <a:tbl>
              <a:tblPr firstRow="1" bandRow="1">
                <a:tableStyleId>{5C22544A-7EE6-4342-B048-85BDC9FD1C3A}</a:tableStyleId>
              </a:tblPr>
              <a:tblGrid>
                <a:gridCol w="1581150"/>
                <a:gridCol w="1581150"/>
                <a:gridCol w="1581150"/>
                <a:gridCol w="1581150"/>
              </a:tblGrid>
              <a:tr h="568960">
                <a:tc>
                  <a:txBody>
                    <a:bodyPr/>
                    <a:lstStyle/>
                    <a:p>
                      <a:r>
                        <a:rPr lang="en-US" dirty="0" smtClean="0"/>
                        <a:t>DIBELS </a:t>
                      </a:r>
                      <a:endParaRPr lang="en-US" dirty="0"/>
                    </a:p>
                  </a:txBody>
                  <a:tcPr/>
                </a:tc>
                <a:tc>
                  <a:txBody>
                    <a:bodyPr/>
                    <a:lstStyle/>
                    <a:p>
                      <a:r>
                        <a:rPr lang="en-US" dirty="0" smtClean="0"/>
                        <a:t>Beginning</a:t>
                      </a:r>
                      <a:r>
                        <a:rPr lang="en-US" baseline="0" dirty="0" smtClean="0"/>
                        <a:t> of Year 2013-14</a:t>
                      </a:r>
                      <a:endParaRPr lang="en-US" dirty="0"/>
                    </a:p>
                  </a:txBody>
                  <a:tcPr/>
                </a:tc>
                <a:tc>
                  <a:txBody>
                    <a:bodyPr/>
                    <a:lstStyle/>
                    <a:p>
                      <a:r>
                        <a:rPr lang="en-US" dirty="0" smtClean="0"/>
                        <a:t>End</a:t>
                      </a:r>
                      <a:r>
                        <a:rPr lang="en-US" baseline="0" dirty="0" smtClean="0"/>
                        <a:t> of Year </a:t>
                      </a:r>
                    </a:p>
                    <a:p>
                      <a:r>
                        <a:rPr lang="en-US" baseline="0" smtClean="0"/>
                        <a:t>2013-14</a:t>
                      </a:r>
                      <a:endParaRPr lang="en-US" dirty="0"/>
                    </a:p>
                  </a:txBody>
                  <a:tcPr/>
                </a:tc>
                <a:tc>
                  <a:txBody>
                    <a:bodyPr/>
                    <a:lstStyle/>
                    <a:p>
                      <a:endParaRPr lang="en-US" dirty="0"/>
                    </a:p>
                  </a:txBody>
                  <a:tcPr/>
                </a:tc>
              </a:tr>
              <a:tr h="325120">
                <a:tc>
                  <a:txBody>
                    <a:bodyPr/>
                    <a:lstStyle/>
                    <a:p>
                      <a:r>
                        <a:rPr lang="en-US" dirty="0" smtClean="0"/>
                        <a:t>Math </a:t>
                      </a:r>
                      <a:endParaRPr lang="en-US" dirty="0"/>
                    </a:p>
                  </a:txBody>
                  <a:tcPr/>
                </a:tc>
                <a:tc>
                  <a:txBody>
                    <a:bodyPr/>
                    <a:lstStyle/>
                    <a:p>
                      <a:r>
                        <a:rPr lang="en-US" dirty="0" smtClean="0"/>
                        <a:t>28%</a:t>
                      </a:r>
                      <a:endParaRPr lang="en-US" dirty="0"/>
                    </a:p>
                  </a:txBody>
                  <a:tcPr/>
                </a:tc>
                <a:tc>
                  <a:txBody>
                    <a:bodyPr/>
                    <a:lstStyle/>
                    <a:p>
                      <a:r>
                        <a:rPr lang="en-US" dirty="0" smtClean="0"/>
                        <a:t>77%</a:t>
                      </a:r>
                      <a:endParaRPr lang="en-US" dirty="0"/>
                    </a:p>
                  </a:txBody>
                  <a:tcPr/>
                </a:tc>
                <a:tc>
                  <a:txBody>
                    <a:bodyPr/>
                    <a:lstStyle/>
                    <a:p>
                      <a:endParaRPr lang="en-US" dirty="0"/>
                    </a:p>
                  </a:txBody>
                  <a:tcPr/>
                </a:tc>
              </a:tr>
              <a:tr h="325120">
                <a:tc>
                  <a:txBody>
                    <a:bodyPr/>
                    <a:lstStyle/>
                    <a:p>
                      <a:r>
                        <a:rPr lang="en-US" dirty="0" smtClean="0"/>
                        <a:t>English</a:t>
                      </a:r>
                      <a:r>
                        <a:rPr lang="en-US" baseline="0" dirty="0" smtClean="0"/>
                        <a:t> </a:t>
                      </a:r>
                      <a:endParaRPr lang="en-US" dirty="0"/>
                    </a:p>
                  </a:txBody>
                  <a:tcPr/>
                </a:tc>
                <a:tc>
                  <a:txBody>
                    <a:bodyPr/>
                    <a:lstStyle/>
                    <a:p>
                      <a:r>
                        <a:rPr lang="en-US" dirty="0" smtClean="0"/>
                        <a:t>64%</a:t>
                      </a:r>
                      <a:endParaRPr lang="en-US" dirty="0"/>
                    </a:p>
                  </a:txBody>
                  <a:tcPr/>
                </a:tc>
                <a:tc>
                  <a:txBody>
                    <a:bodyPr/>
                    <a:lstStyle/>
                    <a:p>
                      <a:r>
                        <a:rPr lang="en-US" dirty="0" smtClean="0"/>
                        <a:t>84%</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7990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Diagram</a:t>
            </a:r>
            <a:endParaRPr lang="en-US" dirty="0"/>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199" y="3794089"/>
            <a:ext cx="5641975"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0729" y="3823398"/>
            <a:ext cx="5641975"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2" name="Table 11"/>
          <p:cNvGraphicFramePr>
            <a:graphicFrameLocks noGrp="1"/>
          </p:cNvGraphicFramePr>
          <p:nvPr>
            <p:extLst>
              <p:ext uri="{D42A27DB-BD31-4B8C-83A1-F6EECF244321}">
                <p14:modId xmlns:p14="http://schemas.microsoft.com/office/powerpoint/2010/main" val="2125061628"/>
              </p:ext>
            </p:extLst>
          </p:nvPr>
        </p:nvGraphicFramePr>
        <p:xfrm>
          <a:off x="1676573" y="1744980"/>
          <a:ext cx="3326130" cy="1645920"/>
        </p:xfrm>
        <a:graphic>
          <a:graphicData uri="http://schemas.openxmlformats.org/drawingml/2006/table">
            <a:tbl>
              <a:tblPr firstRow="1" firstCol="1" bandRow="1"/>
              <a:tblGrid>
                <a:gridCol w="1040130"/>
                <a:gridCol w="523875"/>
                <a:gridCol w="590550"/>
                <a:gridCol w="600075"/>
                <a:gridCol w="571500"/>
              </a:tblGrid>
              <a:tr h="0">
                <a:tc>
                  <a:txBody>
                    <a:bodyPr/>
                    <a:lstStyle/>
                    <a:p>
                      <a:pPr marL="0" marR="0">
                        <a:spcBef>
                          <a:spcPts val="0"/>
                        </a:spcBef>
                        <a:spcAft>
                          <a:spcPts val="0"/>
                        </a:spcAft>
                      </a:pPr>
                      <a:r>
                        <a:rPr lang="en-US" sz="1200" b="1" dirty="0">
                          <a:effectLst/>
                          <a:latin typeface="Times New Roman"/>
                          <a:ea typeface="Calibri"/>
                        </a:rPr>
                        <a:t>GRADES</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spcBef>
                          <a:spcPts val="0"/>
                        </a:spcBef>
                        <a:spcAft>
                          <a:spcPts val="0"/>
                        </a:spcAft>
                      </a:pPr>
                      <a:r>
                        <a:rPr lang="en-US" sz="1200" b="1" dirty="0">
                          <a:effectLst/>
                          <a:latin typeface="Times New Roman"/>
                          <a:ea typeface="Calibri"/>
                        </a:rPr>
                        <a:t>OVERALL PERCENTAGES</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spcBef>
                          <a:spcPts val="0"/>
                        </a:spcBef>
                        <a:spcAft>
                          <a:spcPts val="0"/>
                        </a:spcAft>
                      </a:pPr>
                      <a:r>
                        <a:rPr lang="en-US" sz="1200" b="1">
                          <a:effectLst/>
                          <a:latin typeface="Times New Roman"/>
                          <a:ea typeface="Calibri"/>
                        </a:rPr>
                        <a:t> </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Times New Roman"/>
                          <a:ea typeface="Calibri"/>
                        </a:rPr>
                        <a:t>2011</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spcBef>
                          <a:spcPts val="0"/>
                        </a:spcBef>
                        <a:spcAft>
                          <a:spcPts val="0"/>
                        </a:spcAft>
                      </a:pPr>
                      <a:r>
                        <a:rPr lang="en-US" sz="1200" b="1">
                          <a:effectLst/>
                          <a:latin typeface="Times New Roman"/>
                          <a:ea typeface="Calibri"/>
                        </a:rPr>
                        <a:t>2012</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200" b="1">
                          <a:effectLst/>
                          <a:latin typeface="Times New Roman"/>
                          <a:ea typeface="Calibri"/>
                        </a:rPr>
                        <a:t>2013</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spcBef>
                          <a:spcPts val="0"/>
                        </a:spcBef>
                        <a:spcAft>
                          <a:spcPts val="0"/>
                        </a:spcAft>
                      </a:pPr>
                      <a:r>
                        <a:rPr lang="en-US" sz="1200" b="1">
                          <a:effectLst/>
                          <a:latin typeface="Times New Roman"/>
                          <a:ea typeface="Calibri"/>
                        </a:rPr>
                        <a:t>2014</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0" marR="0" algn="ctr">
                        <a:spcBef>
                          <a:spcPts val="0"/>
                        </a:spcBef>
                        <a:spcAft>
                          <a:spcPts val="0"/>
                        </a:spcAft>
                      </a:pPr>
                      <a:r>
                        <a:rPr lang="en-US" sz="1200">
                          <a:effectLst/>
                          <a:latin typeface="Times New Roman"/>
                          <a:ea typeface="Calibri"/>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Times New Roman"/>
                          <a:ea typeface="Calibri"/>
                        </a:rPr>
                        <a:t>30%</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spcBef>
                          <a:spcPts val="0"/>
                        </a:spcBef>
                        <a:spcAft>
                          <a:spcPts val="0"/>
                        </a:spcAft>
                      </a:pPr>
                      <a:r>
                        <a:rPr lang="en-US" sz="1200" dirty="0" smtClean="0">
                          <a:effectLst/>
                          <a:latin typeface="Times New Roman"/>
                          <a:ea typeface="Calibri"/>
                        </a:rPr>
                        <a:t>50%</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smtClean="0">
                          <a:effectLst/>
                          <a:latin typeface="Times New Roman"/>
                          <a:ea typeface="Calibri"/>
                        </a:rPr>
                        <a:t>52%</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lgn="ctr">
                        <a:spcBef>
                          <a:spcPts val="0"/>
                        </a:spcBef>
                        <a:spcAft>
                          <a:spcPts val="0"/>
                        </a:spcAft>
                      </a:pPr>
                      <a:r>
                        <a:rPr lang="en-US" sz="1200" dirty="0" smtClean="0">
                          <a:effectLst/>
                          <a:latin typeface="Times New Roman"/>
                          <a:ea typeface="Calibri"/>
                        </a:rPr>
                        <a:t>60%</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0" marR="0" algn="ctr">
                        <a:spcBef>
                          <a:spcPts val="0"/>
                        </a:spcBef>
                        <a:spcAft>
                          <a:spcPts val="0"/>
                        </a:spcAft>
                      </a:pPr>
                      <a:r>
                        <a:rPr lang="en-US" sz="1200">
                          <a:effectLst/>
                          <a:latin typeface="Times New Roman"/>
                          <a:ea typeface="Calibri"/>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Times New Roman"/>
                          <a:ea typeface="Calibri"/>
                        </a:rPr>
                        <a:t>41%</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spcBef>
                          <a:spcPts val="0"/>
                        </a:spcBef>
                        <a:spcAft>
                          <a:spcPts val="0"/>
                        </a:spcAft>
                      </a:pPr>
                      <a:r>
                        <a:rPr lang="en-US" sz="1200" dirty="0" smtClean="0">
                          <a:effectLst/>
                          <a:latin typeface="Times New Roman"/>
                          <a:ea typeface="Calibri"/>
                        </a:rPr>
                        <a:t>60%</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smtClean="0">
                          <a:effectLst/>
                          <a:latin typeface="Times New Roman"/>
                          <a:ea typeface="Calibri"/>
                        </a:rPr>
                        <a:t>69%</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lgn="ctr">
                        <a:spcBef>
                          <a:spcPts val="0"/>
                        </a:spcBef>
                        <a:spcAft>
                          <a:spcPts val="0"/>
                        </a:spcAft>
                      </a:pPr>
                      <a:r>
                        <a:rPr lang="en-US" sz="1200" dirty="0" smtClean="0">
                          <a:effectLst/>
                          <a:latin typeface="Times New Roman"/>
                          <a:ea typeface="Calibri"/>
                        </a:rPr>
                        <a:t>57%</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0" marR="0" algn="ctr">
                        <a:spcBef>
                          <a:spcPts val="0"/>
                        </a:spcBef>
                        <a:spcAft>
                          <a:spcPts val="0"/>
                        </a:spcAft>
                      </a:pPr>
                      <a:r>
                        <a:rPr lang="en-US" sz="1200" dirty="0">
                          <a:effectLst/>
                          <a:latin typeface="Times New Roman"/>
                          <a:ea typeface="Calibri"/>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Times New Roman"/>
                          <a:ea typeface="Calibri"/>
                        </a:rPr>
                        <a:t>53%</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spcBef>
                          <a:spcPts val="0"/>
                        </a:spcBef>
                        <a:spcAft>
                          <a:spcPts val="0"/>
                        </a:spcAft>
                      </a:pPr>
                      <a:r>
                        <a:rPr lang="en-US" sz="1200" dirty="0" smtClean="0">
                          <a:effectLst/>
                          <a:latin typeface="Times New Roman"/>
                          <a:ea typeface="Calibri"/>
                        </a:rPr>
                        <a:t>53%</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smtClean="0">
                          <a:effectLst/>
                          <a:latin typeface="Times New Roman"/>
                          <a:ea typeface="Calibri"/>
                        </a:rPr>
                        <a:t>56%</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lgn="ctr">
                        <a:spcBef>
                          <a:spcPts val="0"/>
                        </a:spcBef>
                        <a:spcAft>
                          <a:spcPts val="0"/>
                        </a:spcAft>
                      </a:pPr>
                      <a:r>
                        <a:rPr lang="en-US" sz="1200" dirty="0" smtClean="0">
                          <a:effectLst/>
                          <a:latin typeface="Times New Roman"/>
                          <a:ea typeface="Calibri"/>
                        </a:rPr>
                        <a:t>65%</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0" marR="0" algn="ctr">
                        <a:spcBef>
                          <a:spcPts val="0"/>
                        </a:spcBef>
                        <a:spcAft>
                          <a:spcPts val="0"/>
                        </a:spcAft>
                      </a:pPr>
                      <a:r>
                        <a:rPr lang="en-US" sz="1200" dirty="0">
                          <a:effectLst/>
                          <a:latin typeface="Times New Roman"/>
                          <a:ea typeface="Calibri"/>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Times New Roman"/>
                          <a:ea typeface="Calibri"/>
                        </a:rPr>
                        <a:t>47%</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spcBef>
                          <a:spcPts val="0"/>
                        </a:spcBef>
                        <a:spcAft>
                          <a:spcPts val="0"/>
                        </a:spcAft>
                      </a:pPr>
                      <a:r>
                        <a:rPr lang="en-US" sz="1200" dirty="0" smtClean="0">
                          <a:effectLst/>
                          <a:latin typeface="Times New Roman"/>
                          <a:ea typeface="Calibri"/>
                        </a:rPr>
                        <a:t>55%</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smtClean="0">
                          <a:effectLst/>
                          <a:latin typeface="Times New Roman"/>
                          <a:ea typeface="Calibri"/>
                        </a:rPr>
                        <a:t>57%</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lgn="ctr">
                        <a:spcBef>
                          <a:spcPts val="0"/>
                        </a:spcBef>
                        <a:spcAft>
                          <a:spcPts val="0"/>
                        </a:spcAft>
                      </a:pPr>
                      <a:r>
                        <a:rPr lang="en-US" sz="1200" dirty="0" smtClean="0">
                          <a:effectLst/>
                          <a:latin typeface="Times New Roman"/>
                          <a:ea typeface="Calibri"/>
                        </a:rPr>
                        <a:t>56%</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0" marR="0" algn="ctr">
                        <a:spcBef>
                          <a:spcPts val="0"/>
                        </a:spcBef>
                        <a:spcAft>
                          <a:spcPts val="0"/>
                        </a:spcAft>
                      </a:pPr>
                      <a:r>
                        <a:rPr lang="en-US" sz="1200">
                          <a:effectLst/>
                          <a:latin typeface="Times New Roman"/>
                          <a:ea typeface="Calibri"/>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Times New Roman"/>
                          <a:ea typeface="Calibri"/>
                        </a:rPr>
                        <a:t>28%</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spcBef>
                          <a:spcPts val="0"/>
                        </a:spcBef>
                        <a:spcAft>
                          <a:spcPts val="0"/>
                        </a:spcAft>
                      </a:pPr>
                      <a:r>
                        <a:rPr lang="en-US" sz="1200" dirty="0" smtClean="0">
                          <a:effectLst/>
                          <a:latin typeface="Times New Roman"/>
                          <a:ea typeface="Calibri"/>
                        </a:rPr>
                        <a:t>49%</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smtClean="0">
                          <a:effectLst/>
                          <a:latin typeface="Times New Roman"/>
                          <a:ea typeface="Calibri"/>
                        </a:rPr>
                        <a:t>47%</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lgn="ctr">
                        <a:spcBef>
                          <a:spcPts val="0"/>
                        </a:spcBef>
                        <a:spcAft>
                          <a:spcPts val="0"/>
                        </a:spcAft>
                      </a:pPr>
                      <a:r>
                        <a:rPr lang="en-US" sz="1200" dirty="0" smtClean="0">
                          <a:effectLst/>
                          <a:latin typeface="Times New Roman"/>
                          <a:ea typeface="Calibri"/>
                        </a:rPr>
                        <a:t>44%</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0" marR="0" algn="ctr">
                        <a:spcBef>
                          <a:spcPts val="0"/>
                        </a:spcBef>
                        <a:spcAft>
                          <a:spcPts val="0"/>
                        </a:spcAft>
                      </a:pPr>
                      <a:r>
                        <a:rPr lang="en-US" sz="1200">
                          <a:effectLst/>
                          <a:latin typeface="Times New Roman"/>
                          <a:ea typeface="Calibri"/>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Times New Roman"/>
                          <a:ea typeface="Calibri"/>
                        </a:rPr>
                        <a:t>12%</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spcBef>
                          <a:spcPts val="0"/>
                        </a:spcBef>
                        <a:spcAft>
                          <a:spcPts val="0"/>
                        </a:spcAft>
                      </a:pPr>
                      <a:r>
                        <a:rPr lang="en-US" sz="1200" dirty="0" smtClean="0">
                          <a:effectLst/>
                          <a:latin typeface="Times New Roman"/>
                          <a:ea typeface="Calibri"/>
                        </a:rPr>
                        <a:t>29%</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smtClean="0">
                          <a:effectLst/>
                          <a:latin typeface="Times New Roman"/>
                          <a:ea typeface="Calibri"/>
                        </a:rPr>
                        <a:t>56%</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lgn="ctr">
                        <a:spcBef>
                          <a:spcPts val="0"/>
                        </a:spcBef>
                        <a:spcAft>
                          <a:spcPts val="0"/>
                        </a:spcAft>
                      </a:pPr>
                      <a:r>
                        <a:rPr lang="en-US" sz="1200" dirty="0" smtClean="0">
                          <a:effectLst/>
                          <a:latin typeface="Times New Roman"/>
                          <a:ea typeface="Calibri"/>
                        </a:rPr>
                        <a:t>31%</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0" marR="0" algn="ctr">
                        <a:spcBef>
                          <a:spcPts val="0"/>
                        </a:spcBef>
                        <a:spcAft>
                          <a:spcPts val="0"/>
                        </a:spcAft>
                      </a:pPr>
                      <a:r>
                        <a:rPr lang="en-US" sz="1200" b="1">
                          <a:effectLst/>
                          <a:latin typeface="Times New Roman"/>
                          <a:ea typeface="Calibri"/>
                        </a:rPr>
                        <a:t>TOTALS</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smtClean="0">
                          <a:effectLst/>
                          <a:latin typeface="Times New Roman"/>
                          <a:ea typeface="Calibri"/>
                        </a:rPr>
                        <a:t>35%</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spcBef>
                          <a:spcPts val="0"/>
                        </a:spcBef>
                        <a:spcAft>
                          <a:spcPts val="0"/>
                        </a:spcAft>
                      </a:pPr>
                      <a:r>
                        <a:rPr lang="en-US" sz="1200" b="1" dirty="0" smtClean="0">
                          <a:effectLst/>
                          <a:latin typeface="Times New Roman"/>
                          <a:ea typeface="Calibri"/>
                        </a:rPr>
                        <a:t>50%</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b="1" dirty="0" smtClean="0">
                          <a:effectLst/>
                          <a:latin typeface="Times New Roman"/>
                          <a:ea typeface="Calibri"/>
                        </a:rPr>
                        <a:t>56%</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lgn="ctr">
                        <a:spcBef>
                          <a:spcPts val="0"/>
                        </a:spcBef>
                        <a:spcAft>
                          <a:spcPts val="0"/>
                        </a:spcAft>
                      </a:pPr>
                      <a:r>
                        <a:rPr lang="en-US" sz="1200" b="1" dirty="0" smtClean="0">
                          <a:effectLst/>
                          <a:latin typeface="Times New Roman"/>
                          <a:ea typeface="Calibri"/>
                        </a:rPr>
                        <a:t>53%</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bl>
          </a:graphicData>
        </a:graphic>
      </p:graphicFrame>
      <p:sp>
        <p:nvSpPr>
          <p:cNvPr id="13" name="Rectangle 7"/>
          <p:cNvSpPr>
            <a:spLocks noChangeArrowheads="1"/>
          </p:cNvSpPr>
          <p:nvPr/>
        </p:nvSpPr>
        <p:spPr bwMode="auto">
          <a:xfrm>
            <a:off x="1837102" y="1439322"/>
            <a:ext cx="110617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altLang="zh-CN" sz="1200" b="1" dirty="0" smtClean="0">
                <a:solidFill>
                  <a:srgbClr val="000000"/>
                </a:solidFill>
                <a:latin typeface="Times New Roman" pitchFamily="18" charset="0"/>
                <a:ea typeface="Calibri" pitchFamily="34" charset="0"/>
                <a:cs typeface="Times New Roman" pitchFamily="18" charset="0"/>
              </a:rPr>
              <a:t>ISTEP+ MATH</a:t>
            </a:r>
            <a:endParaRPr lang="en-US" altLang="zh-CN" sz="800" dirty="0" smtClean="0">
              <a:solidFill>
                <a:srgbClr val="000000"/>
              </a:solidFill>
              <a:latin typeface="Arial" pitchFamily="34" charset="0"/>
              <a:cs typeface="Arial" pitchFamily="34" charset="0"/>
            </a:endParaRPr>
          </a:p>
          <a:p>
            <a:pPr eaLnBrk="0" hangingPunct="0"/>
            <a:endParaRPr lang="en-US" altLang="zh-CN" dirty="0" smtClean="0">
              <a:solidFill>
                <a:srgbClr val="000000"/>
              </a:solidFill>
              <a:latin typeface="Arial" pitchFamily="34" charset="0"/>
              <a:cs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338572071"/>
              </p:ext>
            </p:extLst>
          </p:nvPr>
        </p:nvGraphicFramePr>
        <p:xfrm>
          <a:off x="5181600" y="1744980"/>
          <a:ext cx="3326130" cy="1645920"/>
        </p:xfrm>
        <a:graphic>
          <a:graphicData uri="http://schemas.openxmlformats.org/drawingml/2006/table">
            <a:tbl>
              <a:tblPr firstRow="1" firstCol="1" bandRow="1"/>
              <a:tblGrid>
                <a:gridCol w="1040130"/>
                <a:gridCol w="523875"/>
                <a:gridCol w="590550"/>
                <a:gridCol w="600075"/>
                <a:gridCol w="571500"/>
              </a:tblGrid>
              <a:tr h="0">
                <a:tc>
                  <a:txBody>
                    <a:bodyPr/>
                    <a:lstStyle/>
                    <a:p>
                      <a:pPr marL="0" marR="0">
                        <a:spcBef>
                          <a:spcPts val="0"/>
                        </a:spcBef>
                        <a:spcAft>
                          <a:spcPts val="0"/>
                        </a:spcAft>
                      </a:pPr>
                      <a:r>
                        <a:rPr lang="en-US" sz="1200" b="1" dirty="0">
                          <a:effectLst/>
                          <a:latin typeface="Times New Roman"/>
                          <a:ea typeface="Calibri"/>
                        </a:rPr>
                        <a:t>GRADES</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spcBef>
                          <a:spcPts val="0"/>
                        </a:spcBef>
                        <a:spcAft>
                          <a:spcPts val="0"/>
                        </a:spcAft>
                      </a:pPr>
                      <a:r>
                        <a:rPr lang="en-US" sz="1200" b="1" dirty="0">
                          <a:effectLst/>
                          <a:latin typeface="Times New Roman"/>
                          <a:ea typeface="Calibri"/>
                        </a:rPr>
                        <a:t>OVERALL PERCENTAGES</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spcBef>
                          <a:spcPts val="0"/>
                        </a:spcBef>
                        <a:spcAft>
                          <a:spcPts val="0"/>
                        </a:spcAft>
                      </a:pPr>
                      <a:r>
                        <a:rPr lang="en-US" sz="1200" b="1">
                          <a:effectLst/>
                          <a:latin typeface="Times New Roman"/>
                          <a:ea typeface="Calibri"/>
                        </a:rPr>
                        <a:t> </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effectLst/>
                          <a:latin typeface="Times New Roman"/>
                          <a:ea typeface="Calibri"/>
                        </a:rPr>
                        <a:t>2011</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spcBef>
                          <a:spcPts val="0"/>
                        </a:spcBef>
                        <a:spcAft>
                          <a:spcPts val="0"/>
                        </a:spcAft>
                      </a:pPr>
                      <a:r>
                        <a:rPr lang="en-US" sz="1200" b="1">
                          <a:effectLst/>
                          <a:latin typeface="Times New Roman"/>
                          <a:ea typeface="Calibri"/>
                        </a:rPr>
                        <a:t>2012</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200" b="1">
                          <a:effectLst/>
                          <a:latin typeface="Times New Roman"/>
                          <a:ea typeface="Calibri"/>
                        </a:rPr>
                        <a:t>2013</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spcBef>
                          <a:spcPts val="0"/>
                        </a:spcBef>
                        <a:spcAft>
                          <a:spcPts val="0"/>
                        </a:spcAft>
                      </a:pPr>
                      <a:r>
                        <a:rPr lang="en-US" sz="1200" b="1">
                          <a:effectLst/>
                          <a:latin typeface="Times New Roman"/>
                          <a:ea typeface="Calibri"/>
                        </a:rPr>
                        <a:t>2014</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0" marR="0" algn="ctr">
                        <a:spcBef>
                          <a:spcPts val="0"/>
                        </a:spcBef>
                        <a:spcAft>
                          <a:spcPts val="0"/>
                        </a:spcAft>
                      </a:pPr>
                      <a:r>
                        <a:rPr lang="en-US" sz="1200">
                          <a:effectLst/>
                          <a:latin typeface="Times New Roman"/>
                          <a:ea typeface="Calibri"/>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Times New Roman"/>
                          <a:ea typeface="Calibri"/>
                        </a:rPr>
                        <a:t>49%</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spcBef>
                          <a:spcPts val="0"/>
                        </a:spcBef>
                        <a:spcAft>
                          <a:spcPts val="0"/>
                        </a:spcAft>
                      </a:pPr>
                      <a:r>
                        <a:rPr lang="en-US" sz="1200" dirty="0" smtClean="0">
                          <a:effectLst/>
                          <a:latin typeface="Times New Roman"/>
                          <a:ea typeface="Calibri"/>
                        </a:rPr>
                        <a:t>66%</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smtClean="0">
                          <a:effectLst/>
                          <a:latin typeface="Times New Roman"/>
                          <a:ea typeface="Calibri"/>
                        </a:rPr>
                        <a:t>62%</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lgn="ctr">
                        <a:spcBef>
                          <a:spcPts val="0"/>
                        </a:spcBef>
                        <a:spcAft>
                          <a:spcPts val="0"/>
                        </a:spcAft>
                      </a:pPr>
                      <a:r>
                        <a:rPr lang="en-US" sz="1200" dirty="0" smtClean="0">
                          <a:effectLst/>
                          <a:latin typeface="Times New Roman"/>
                          <a:ea typeface="Calibri"/>
                        </a:rPr>
                        <a:t>71%</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0" marR="0" algn="ctr">
                        <a:spcBef>
                          <a:spcPts val="0"/>
                        </a:spcBef>
                        <a:spcAft>
                          <a:spcPts val="0"/>
                        </a:spcAft>
                      </a:pPr>
                      <a:r>
                        <a:rPr lang="en-US" sz="1200">
                          <a:effectLst/>
                          <a:latin typeface="Times New Roman"/>
                          <a:ea typeface="Calibri"/>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Times New Roman"/>
                          <a:ea typeface="Calibri"/>
                        </a:rPr>
                        <a:t>54%</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spcBef>
                          <a:spcPts val="0"/>
                        </a:spcBef>
                        <a:spcAft>
                          <a:spcPts val="0"/>
                        </a:spcAft>
                      </a:pPr>
                      <a:r>
                        <a:rPr lang="en-US" sz="1200" dirty="0" smtClean="0">
                          <a:effectLst/>
                          <a:latin typeface="Times New Roman"/>
                          <a:ea typeface="Calibri"/>
                        </a:rPr>
                        <a:t>60%</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smtClean="0">
                          <a:effectLst/>
                          <a:latin typeface="Times New Roman"/>
                          <a:ea typeface="Calibri"/>
                        </a:rPr>
                        <a:t>69%</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lgn="ctr">
                        <a:spcBef>
                          <a:spcPts val="0"/>
                        </a:spcBef>
                        <a:spcAft>
                          <a:spcPts val="0"/>
                        </a:spcAft>
                      </a:pPr>
                      <a:r>
                        <a:rPr lang="en-US" sz="1200" dirty="0" smtClean="0">
                          <a:effectLst/>
                          <a:latin typeface="Times New Roman"/>
                          <a:ea typeface="Calibri"/>
                        </a:rPr>
                        <a:t>65%</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0" marR="0" algn="ctr">
                        <a:spcBef>
                          <a:spcPts val="0"/>
                        </a:spcBef>
                        <a:spcAft>
                          <a:spcPts val="0"/>
                        </a:spcAft>
                      </a:pPr>
                      <a:r>
                        <a:rPr lang="en-US" sz="1200">
                          <a:effectLst/>
                          <a:latin typeface="Times New Roman"/>
                          <a:ea typeface="Calibri"/>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Times New Roman"/>
                          <a:ea typeface="Calibri"/>
                        </a:rPr>
                        <a:t>38%</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spcBef>
                          <a:spcPts val="0"/>
                        </a:spcBef>
                        <a:spcAft>
                          <a:spcPts val="0"/>
                        </a:spcAft>
                      </a:pPr>
                      <a:r>
                        <a:rPr lang="en-US" sz="1200" dirty="0" smtClean="0">
                          <a:effectLst/>
                          <a:latin typeface="Times New Roman"/>
                          <a:ea typeface="Calibri"/>
                        </a:rPr>
                        <a:t>63%</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smtClean="0">
                          <a:effectLst/>
                          <a:latin typeface="Times New Roman"/>
                          <a:ea typeface="Calibri"/>
                        </a:rPr>
                        <a:t>59%</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lgn="ctr">
                        <a:spcBef>
                          <a:spcPts val="0"/>
                        </a:spcBef>
                        <a:spcAft>
                          <a:spcPts val="0"/>
                        </a:spcAft>
                      </a:pPr>
                      <a:r>
                        <a:rPr lang="en-US" sz="1200" dirty="0" smtClean="0">
                          <a:effectLst/>
                          <a:latin typeface="Times New Roman"/>
                          <a:ea typeface="Calibri"/>
                        </a:rPr>
                        <a:t>53%</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0" marR="0" algn="ctr">
                        <a:spcBef>
                          <a:spcPts val="0"/>
                        </a:spcBef>
                        <a:spcAft>
                          <a:spcPts val="0"/>
                        </a:spcAft>
                      </a:pPr>
                      <a:r>
                        <a:rPr lang="en-US" sz="1200">
                          <a:effectLst/>
                          <a:latin typeface="Times New Roman"/>
                          <a:ea typeface="Calibri"/>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Times New Roman"/>
                          <a:ea typeface="Calibri"/>
                        </a:rPr>
                        <a:t>42%</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spcBef>
                          <a:spcPts val="0"/>
                        </a:spcBef>
                        <a:spcAft>
                          <a:spcPts val="0"/>
                        </a:spcAft>
                      </a:pPr>
                      <a:r>
                        <a:rPr lang="en-US" sz="1200" dirty="0" smtClean="0">
                          <a:effectLst/>
                          <a:latin typeface="Times New Roman"/>
                          <a:ea typeface="Calibri"/>
                        </a:rPr>
                        <a:t>50%</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smtClean="0">
                          <a:effectLst/>
                          <a:latin typeface="Times New Roman"/>
                          <a:ea typeface="Calibri"/>
                        </a:rPr>
                        <a:t>66%</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lgn="ctr">
                        <a:spcBef>
                          <a:spcPts val="0"/>
                        </a:spcBef>
                        <a:spcAft>
                          <a:spcPts val="0"/>
                        </a:spcAft>
                      </a:pPr>
                      <a:r>
                        <a:rPr lang="en-US" sz="1200" dirty="0" smtClean="0">
                          <a:effectLst/>
                          <a:latin typeface="Times New Roman"/>
                          <a:ea typeface="Calibri"/>
                        </a:rPr>
                        <a:t>41%</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0" marR="0" algn="ctr">
                        <a:spcBef>
                          <a:spcPts val="0"/>
                        </a:spcBef>
                        <a:spcAft>
                          <a:spcPts val="0"/>
                        </a:spcAft>
                      </a:pPr>
                      <a:r>
                        <a:rPr lang="en-US" sz="1200">
                          <a:effectLst/>
                          <a:latin typeface="Times New Roman"/>
                          <a:ea typeface="Calibri"/>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Times New Roman"/>
                          <a:ea typeface="Calibri"/>
                        </a:rPr>
                        <a:t>49%</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spcBef>
                          <a:spcPts val="0"/>
                        </a:spcBef>
                        <a:spcAft>
                          <a:spcPts val="0"/>
                        </a:spcAft>
                      </a:pPr>
                      <a:r>
                        <a:rPr lang="en-US" sz="1200" dirty="0" smtClean="0">
                          <a:effectLst/>
                          <a:latin typeface="Times New Roman"/>
                          <a:ea typeface="Calibri"/>
                        </a:rPr>
                        <a:t>51%</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smtClean="0">
                          <a:effectLst/>
                          <a:latin typeface="Times New Roman"/>
                          <a:ea typeface="Calibri"/>
                        </a:rPr>
                        <a:t>44%</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lgn="ctr">
                        <a:spcBef>
                          <a:spcPts val="0"/>
                        </a:spcBef>
                        <a:spcAft>
                          <a:spcPts val="0"/>
                        </a:spcAft>
                      </a:pPr>
                      <a:r>
                        <a:rPr lang="en-US" sz="1200" dirty="0" smtClean="0">
                          <a:effectLst/>
                          <a:latin typeface="Times New Roman"/>
                          <a:ea typeface="Calibri"/>
                        </a:rPr>
                        <a:t>42%</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0" marR="0" algn="ctr">
                        <a:spcBef>
                          <a:spcPts val="0"/>
                        </a:spcBef>
                        <a:spcAft>
                          <a:spcPts val="0"/>
                        </a:spcAft>
                      </a:pPr>
                      <a:r>
                        <a:rPr lang="en-US" sz="1200">
                          <a:effectLst/>
                          <a:latin typeface="Times New Roman"/>
                          <a:ea typeface="Calibri"/>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Times New Roman"/>
                          <a:ea typeface="Calibri"/>
                        </a:rPr>
                        <a:t>28%</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spcBef>
                          <a:spcPts val="0"/>
                        </a:spcBef>
                        <a:spcAft>
                          <a:spcPts val="0"/>
                        </a:spcAft>
                      </a:pPr>
                      <a:r>
                        <a:rPr lang="en-US" sz="1200" dirty="0" smtClean="0">
                          <a:effectLst/>
                          <a:latin typeface="Times New Roman"/>
                          <a:ea typeface="Calibri"/>
                        </a:rPr>
                        <a:t>39%</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dirty="0" smtClean="0">
                          <a:effectLst/>
                          <a:latin typeface="Times New Roman"/>
                          <a:ea typeface="Calibri"/>
                        </a:rPr>
                        <a:t>59%</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lgn="ctr">
                        <a:spcBef>
                          <a:spcPts val="0"/>
                        </a:spcBef>
                        <a:spcAft>
                          <a:spcPts val="0"/>
                        </a:spcAft>
                      </a:pPr>
                      <a:r>
                        <a:rPr lang="en-US" sz="1200" dirty="0" smtClean="0">
                          <a:effectLst/>
                          <a:latin typeface="Times New Roman"/>
                          <a:ea typeface="Calibri"/>
                        </a:rPr>
                        <a:t>40%</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0" marR="0" algn="ctr">
                        <a:spcBef>
                          <a:spcPts val="0"/>
                        </a:spcBef>
                        <a:spcAft>
                          <a:spcPts val="0"/>
                        </a:spcAft>
                      </a:pPr>
                      <a:r>
                        <a:rPr lang="en-US" sz="1200" b="1">
                          <a:effectLst/>
                          <a:latin typeface="Times New Roman"/>
                          <a:ea typeface="Calibri"/>
                        </a:rPr>
                        <a:t>TOTALS</a:t>
                      </a:r>
                      <a:endParaRPr lang="en-US"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smtClean="0">
                          <a:effectLst/>
                          <a:latin typeface="Times New Roman"/>
                          <a:ea typeface="Calibri"/>
                        </a:rPr>
                        <a:t>43%</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marL="0" marR="0" algn="ctr">
                        <a:spcBef>
                          <a:spcPts val="0"/>
                        </a:spcBef>
                        <a:spcAft>
                          <a:spcPts val="0"/>
                        </a:spcAft>
                      </a:pPr>
                      <a:r>
                        <a:rPr lang="en-US" sz="1200" b="1" dirty="0" smtClean="0">
                          <a:effectLst/>
                          <a:latin typeface="Times New Roman"/>
                          <a:ea typeface="Calibri"/>
                        </a:rPr>
                        <a:t>55%</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200" b="1" dirty="0" smtClean="0">
                          <a:effectLst/>
                          <a:latin typeface="Times New Roman"/>
                          <a:ea typeface="Calibri"/>
                        </a:rPr>
                        <a:t>60%</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CDDC"/>
                    </a:solidFill>
                  </a:tcPr>
                </a:tc>
                <a:tc>
                  <a:txBody>
                    <a:bodyPr/>
                    <a:lstStyle/>
                    <a:p>
                      <a:pPr marL="0" marR="0" algn="ctr">
                        <a:spcBef>
                          <a:spcPts val="0"/>
                        </a:spcBef>
                        <a:spcAft>
                          <a:spcPts val="0"/>
                        </a:spcAft>
                      </a:pPr>
                      <a:r>
                        <a:rPr lang="en-US" sz="1200" b="1" dirty="0" smtClean="0">
                          <a:effectLst/>
                          <a:latin typeface="Times New Roman"/>
                          <a:ea typeface="Calibri"/>
                        </a:rPr>
                        <a:t>53%</a:t>
                      </a:r>
                      <a:endParaRPr lang="en-US"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bl>
          </a:graphicData>
        </a:graphic>
      </p:graphicFrame>
      <p:sp>
        <p:nvSpPr>
          <p:cNvPr id="15" name="Rectangle 8"/>
          <p:cNvSpPr>
            <a:spLocks noChangeArrowheads="1"/>
          </p:cNvSpPr>
          <p:nvPr/>
        </p:nvSpPr>
        <p:spPr bwMode="auto">
          <a:xfrm>
            <a:off x="5181600" y="137139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US" altLang="zh-CN" sz="1200" b="1" dirty="0" smtClean="0">
                <a:solidFill>
                  <a:srgbClr val="000000"/>
                </a:solidFill>
                <a:latin typeface="Times New Roman" pitchFamily="18" charset="0"/>
                <a:ea typeface="Calibri" pitchFamily="34" charset="0"/>
                <a:cs typeface="Times New Roman" pitchFamily="18" charset="0"/>
              </a:rPr>
              <a:t>ISTEP+ ELA</a:t>
            </a:r>
            <a:endParaRPr lang="en-US" altLang="zh-CN" dirty="0" smtClean="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543575292"/>
      </p:ext>
    </p:extLst>
  </p:cSld>
  <p:clrMapOvr>
    <a:masterClrMapping/>
  </p:clrMapOvr>
</p:sld>
</file>

<file path=ppt/theme/theme1.xml><?xml version="1.0" encoding="utf-8"?>
<a:theme xmlns:a="http://schemas.openxmlformats.org/drawingml/2006/main" name="Education collage design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Education collage design template</Template>
  <TotalTime>162</TotalTime>
  <Words>1037</Words>
  <Application>Microsoft Office PowerPoint</Application>
  <PresentationFormat>On-screen Show (4:3)</PresentationFormat>
  <Paragraphs>322</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Education collage design template</vt:lpstr>
      <vt:lpstr>Calumet College of St. Joseph</vt:lpstr>
      <vt:lpstr>CCSJ Mission</vt:lpstr>
      <vt:lpstr>Guiding Principles</vt:lpstr>
      <vt:lpstr>Maintain High Standards</vt:lpstr>
      <vt:lpstr>Uphold School Autonomy</vt:lpstr>
      <vt:lpstr>Protect Student and Public Interest</vt:lpstr>
      <vt:lpstr>Sample Dashboard </vt:lpstr>
      <vt:lpstr>Standardized Testing Pass Rate</vt:lpstr>
      <vt:lpstr>Growth Diagram</vt:lpstr>
      <vt:lpstr>Enrollment</vt:lpstr>
      <vt:lpstr>Attendance </vt:lpstr>
      <vt:lpstr>Board Members</vt:lpstr>
      <vt:lpstr>Administrative Fees</vt:lpstr>
      <vt:lpstr>Why keep a failing school Open?</vt:lpstr>
      <vt:lpstr>Q&amp;A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Calumet College of St. Joseph</dc:title>
  <dc:creator>Joi Patterson</dc:creator>
  <cp:lastModifiedBy>Rossier, Sarah</cp:lastModifiedBy>
  <cp:revision>12</cp:revision>
  <dcterms:created xsi:type="dcterms:W3CDTF">2014-07-23T18:58:04Z</dcterms:created>
  <dcterms:modified xsi:type="dcterms:W3CDTF">2014-07-30T18:50:26Z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TC102885641033</vt:lpwstr>
  </property>
</Properties>
</file>