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6"/>
  </p:notesMasterIdLst>
  <p:sldIdLst>
    <p:sldId id="256" r:id="rId2"/>
    <p:sldId id="298" r:id="rId3"/>
    <p:sldId id="293" r:id="rId4"/>
    <p:sldId id="279" r:id="rId5"/>
    <p:sldId id="281" r:id="rId6"/>
    <p:sldId id="295" r:id="rId7"/>
    <p:sldId id="301" r:id="rId8"/>
    <p:sldId id="302" r:id="rId9"/>
    <p:sldId id="303" r:id="rId10"/>
    <p:sldId id="288" r:id="rId11"/>
    <p:sldId id="292" r:id="rId12"/>
    <p:sldId id="257" r:id="rId13"/>
    <p:sldId id="268" r:id="rId14"/>
    <p:sldId id="270" r:id="rId15"/>
    <p:sldId id="276" r:id="rId16"/>
    <p:sldId id="277" r:id="rId17"/>
    <p:sldId id="259" r:id="rId18"/>
    <p:sldId id="272" r:id="rId19"/>
    <p:sldId id="266" r:id="rId20"/>
    <p:sldId id="261" r:id="rId21"/>
    <p:sldId id="262" r:id="rId22"/>
    <p:sldId id="263" r:id="rId23"/>
    <p:sldId id="264" r:id="rId24"/>
    <p:sldId id="297"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2" autoAdjust="0"/>
    <p:restoredTop sz="94660"/>
  </p:normalViewPr>
  <p:slideViewPr>
    <p:cSldViewPr>
      <p:cViewPr>
        <p:scale>
          <a:sx n="102" d="100"/>
          <a:sy n="102" d="100"/>
        </p:scale>
        <p:origin x="144" y="3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Sheet1!$B$1</c:f>
              <c:strCache>
                <c:ptCount val="1"/>
                <c:pt idx="0">
                  <c:v>FY 15-16</c:v>
                </c:pt>
              </c:strCache>
            </c:strRef>
          </c:tx>
          <c:invertIfNegative val="0"/>
          <c:dLbls>
            <c:txPr>
              <a:bodyPr rot="-2040000"/>
              <a:lstStyle/>
              <a:p>
                <a:pPr>
                  <a:defRPr sz="1000"/>
                </a:pPr>
                <a:endParaRPr lang="en-US"/>
              </a:p>
            </c:txPr>
            <c:showLegendKey val="0"/>
            <c:showVal val="1"/>
            <c:showCatName val="0"/>
            <c:showSerName val="0"/>
            <c:showPercent val="0"/>
            <c:showBubbleSize val="0"/>
            <c:showLeaderLines val="0"/>
          </c:dLbls>
          <c:cat>
            <c:strRef>
              <c:f>Sheet1!$A$2:$A$8</c:f>
              <c:strCache>
                <c:ptCount val="7"/>
                <c:pt idx="0">
                  <c:v>Aug</c:v>
                </c:pt>
                <c:pt idx="1">
                  <c:v>Sep</c:v>
                </c:pt>
                <c:pt idx="2">
                  <c:v>Oct</c:v>
                </c:pt>
                <c:pt idx="3">
                  <c:v>Nov</c:v>
                </c:pt>
                <c:pt idx="4">
                  <c:v>Dec</c:v>
                </c:pt>
                <c:pt idx="5">
                  <c:v>Jan</c:v>
                </c:pt>
                <c:pt idx="6">
                  <c:v>Feb</c:v>
                </c:pt>
              </c:strCache>
            </c:strRef>
          </c:cat>
          <c:val>
            <c:numRef>
              <c:f>Sheet1!$B$2:$B$8</c:f>
              <c:numCache>
                <c:formatCode>General</c:formatCode>
                <c:ptCount val="7"/>
                <c:pt idx="0">
                  <c:v>635</c:v>
                </c:pt>
                <c:pt idx="1">
                  <c:v>651</c:v>
                </c:pt>
                <c:pt idx="2">
                  <c:v>653</c:v>
                </c:pt>
                <c:pt idx="3">
                  <c:v>666</c:v>
                </c:pt>
                <c:pt idx="4">
                  <c:v>658</c:v>
                </c:pt>
                <c:pt idx="5">
                  <c:v>668</c:v>
                </c:pt>
                <c:pt idx="6">
                  <c:v>657</c:v>
                </c:pt>
              </c:numCache>
            </c:numRef>
          </c:val>
        </c:ser>
        <c:ser>
          <c:idx val="1"/>
          <c:order val="1"/>
          <c:tx>
            <c:strRef>
              <c:f>Sheet1!$C$1</c:f>
              <c:strCache>
                <c:ptCount val="1"/>
                <c:pt idx="0">
                  <c:v>FY 16-17</c:v>
                </c:pt>
              </c:strCache>
            </c:strRef>
          </c:tx>
          <c:invertIfNegative val="0"/>
          <c:dLbls>
            <c:txPr>
              <a:bodyPr rot="-1860000" vert="horz" anchor="ctr" anchorCtr="1"/>
              <a:lstStyle/>
              <a:p>
                <a:pPr>
                  <a:defRPr sz="1000"/>
                </a:pPr>
                <a:endParaRPr lang="en-US"/>
              </a:p>
            </c:txPr>
            <c:showLegendKey val="0"/>
            <c:showVal val="1"/>
            <c:showCatName val="0"/>
            <c:showSerName val="0"/>
            <c:showPercent val="0"/>
            <c:showBubbleSize val="0"/>
            <c:showLeaderLines val="0"/>
          </c:dLbls>
          <c:cat>
            <c:strRef>
              <c:f>Sheet1!$A$2:$A$8</c:f>
              <c:strCache>
                <c:ptCount val="7"/>
                <c:pt idx="0">
                  <c:v>Aug</c:v>
                </c:pt>
                <c:pt idx="1">
                  <c:v>Sep</c:v>
                </c:pt>
                <c:pt idx="2">
                  <c:v>Oct</c:v>
                </c:pt>
                <c:pt idx="3">
                  <c:v>Nov</c:v>
                </c:pt>
                <c:pt idx="4">
                  <c:v>Dec</c:v>
                </c:pt>
                <c:pt idx="5">
                  <c:v>Jan</c:v>
                </c:pt>
                <c:pt idx="6">
                  <c:v>Feb</c:v>
                </c:pt>
              </c:strCache>
            </c:strRef>
          </c:cat>
          <c:val>
            <c:numRef>
              <c:f>Sheet1!$C$2:$C$8</c:f>
              <c:numCache>
                <c:formatCode>General</c:formatCode>
                <c:ptCount val="7"/>
                <c:pt idx="0">
                  <c:v>567</c:v>
                </c:pt>
                <c:pt idx="1">
                  <c:v>606</c:v>
                </c:pt>
                <c:pt idx="2">
                  <c:v>619</c:v>
                </c:pt>
                <c:pt idx="3">
                  <c:v>624</c:v>
                </c:pt>
                <c:pt idx="4">
                  <c:v>627</c:v>
                </c:pt>
                <c:pt idx="5">
                  <c:v>668</c:v>
                </c:pt>
                <c:pt idx="6">
                  <c:v>619</c:v>
                </c:pt>
              </c:numCache>
            </c:numRef>
          </c:val>
        </c:ser>
        <c:dLbls>
          <c:showLegendKey val="0"/>
          <c:showVal val="0"/>
          <c:showCatName val="0"/>
          <c:showSerName val="0"/>
          <c:showPercent val="0"/>
          <c:showBubbleSize val="0"/>
        </c:dLbls>
        <c:gapWidth val="150"/>
        <c:axId val="87127552"/>
        <c:axId val="87129088"/>
      </c:barChart>
      <c:catAx>
        <c:axId val="87127552"/>
        <c:scaling>
          <c:orientation val="minMax"/>
        </c:scaling>
        <c:delete val="0"/>
        <c:axPos val="b"/>
        <c:majorTickMark val="out"/>
        <c:minorTickMark val="none"/>
        <c:tickLblPos val="nextTo"/>
        <c:txPr>
          <a:bodyPr/>
          <a:lstStyle/>
          <a:p>
            <a:pPr>
              <a:defRPr sz="1400"/>
            </a:pPr>
            <a:endParaRPr lang="en-US"/>
          </a:p>
        </c:txPr>
        <c:crossAx val="87129088"/>
        <c:crosses val="autoZero"/>
        <c:auto val="1"/>
        <c:lblAlgn val="ctr"/>
        <c:lblOffset val="100"/>
        <c:noMultiLvlLbl val="0"/>
      </c:catAx>
      <c:valAx>
        <c:axId val="87129088"/>
        <c:scaling>
          <c:orientation val="minMax"/>
          <c:max val="700"/>
        </c:scaling>
        <c:delete val="0"/>
        <c:axPos val="l"/>
        <c:majorGridlines/>
        <c:numFmt formatCode="General" sourceLinked="1"/>
        <c:majorTickMark val="out"/>
        <c:minorTickMark val="none"/>
        <c:tickLblPos val="nextTo"/>
        <c:crossAx val="87127552"/>
        <c:crosses val="autoZero"/>
        <c:crossBetween val="between"/>
      </c:valAx>
    </c:plotArea>
    <c:legend>
      <c:legendPos val="r"/>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FY 15-16</c:v>
                </c:pt>
              </c:strCache>
            </c:strRef>
          </c:tx>
          <c:invertIfNegative val="0"/>
          <c:dLbls>
            <c:txPr>
              <a:bodyPr/>
              <a:lstStyle/>
              <a:p>
                <a:pPr>
                  <a:defRPr sz="900">
                    <a:latin typeface="Arial Narrow" pitchFamily="34" charset="0"/>
                  </a:defRPr>
                </a:pPr>
                <a:endParaRPr lang="en-US"/>
              </a:p>
            </c:txPr>
            <c:showLegendKey val="0"/>
            <c:showVal val="1"/>
            <c:showCatName val="0"/>
            <c:showSerName val="0"/>
            <c:showPercent val="0"/>
            <c:showBubbleSize val="0"/>
            <c:showLeaderLines val="0"/>
          </c:dLbls>
          <c:cat>
            <c:strRef>
              <c:f>Sheet1!$A$2:$A$8</c:f>
              <c:strCache>
                <c:ptCount val="7"/>
                <c:pt idx="0">
                  <c:v>Aug</c:v>
                </c:pt>
                <c:pt idx="1">
                  <c:v>Sept</c:v>
                </c:pt>
                <c:pt idx="2">
                  <c:v>Oct</c:v>
                </c:pt>
                <c:pt idx="3">
                  <c:v>Nov</c:v>
                </c:pt>
                <c:pt idx="4">
                  <c:v>Dec</c:v>
                </c:pt>
                <c:pt idx="5">
                  <c:v>Jan</c:v>
                </c:pt>
                <c:pt idx="6">
                  <c:v>Feb</c:v>
                </c:pt>
              </c:strCache>
            </c:strRef>
          </c:cat>
          <c:val>
            <c:numRef>
              <c:f>Sheet1!$B$2:$B$8</c:f>
              <c:numCache>
                <c:formatCode>General</c:formatCode>
                <c:ptCount val="7"/>
                <c:pt idx="0">
                  <c:v>83</c:v>
                </c:pt>
                <c:pt idx="1">
                  <c:v>84</c:v>
                </c:pt>
                <c:pt idx="2">
                  <c:v>82</c:v>
                </c:pt>
                <c:pt idx="3">
                  <c:v>84</c:v>
                </c:pt>
                <c:pt idx="4">
                  <c:v>86</c:v>
                </c:pt>
                <c:pt idx="5">
                  <c:v>84</c:v>
                </c:pt>
                <c:pt idx="6">
                  <c:v>87</c:v>
                </c:pt>
              </c:numCache>
            </c:numRef>
          </c:val>
        </c:ser>
        <c:ser>
          <c:idx val="1"/>
          <c:order val="1"/>
          <c:tx>
            <c:strRef>
              <c:f>Sheet1!$C$1</c:f>
              <c:strCache>
                <c:ptCount val="1"/>
                <c:pt idx="0">
                  <c:v>FY 16-17</c:v>
                </c:pt>
              </c:strCache>
            </c:strRef>
          </c:tx>
          <c:invertIfNegative val="0"/>
          <c:dLbls>
            <c:txPr>
              <a:bodyPr/>
              <a:lstStyle/>
              <a:p>
                <a:pPr>
                  <a:defRPr sz="900">
                    <a:latin typeface="Arial Narrow" pitchFamily="34" charset="0"/>
                  </a:defRPr>
                </a:pPr>
                <a:endParaRPr lang="en-US"/>
              </a:p>
            </c:txPr>
            <c:showLegendKey val="0"/>
            <c:showVal val="1"/>
            <c:showCatName val="0"/>
            <c:showSerName val="0"/>
            <c:showPercent val="0"/>
            <c:showBubbleSize val="0"/>
            <c:showLeaderLines val="0"/>
          </c:dLbls>
          <c:cat>
            <c:strRef>
              <c:f>Sheet1!$A$2:$A$8</c:f>
              <c:strCache>
                <c:ptCount val="7"/>
                <c:pt idx="0">
                  <c:v>Aug</c:v>
                </c:pt>
                <c:pt idx="1">
                  <c:v>Sept</c:v>
                </c:pt>
                <c:pt idx="2">
                  <c:v>Oct</c:v>
                </c:pt>
                <c:pt idx="3">
                  <c:v>Nov</c:v>
                </c:pt>
                <c:pt idx="4">
                  <c:v>Dec</c:v>
                </c:pt>
                <c:pt idx="5">
                  <c:v>Jan</c:v>
                </c:pt>
                <c:pt idx="6">
                  <c:v>Feb</c:v>
                </c:pt>
              </c:strCache>
            </c:strRef>
          </c:cat>
          <c:val>
            <c:numRef>
              <c:f>Sheet1!$C$2:$C$8</c:f>
              <c:numCache>
                <c:formatCode>General</c:formatCode>
                <c:ptCount val="7"/>
                <c:pt idx="0">
                  <c:v>83</c:v>
                </c:pt>
                <c:pt idx="1">
                  <c:v>84.29</c:v>
                </c:pt>
                <c:pt idx="2">
                  <c:v>82</c:v>
                </c:pt>
                <c:pt idx="3">
                  <c:v>80</c:v>
                </c:pt>
                <c:pt idx="4">
                  <c:v>78</c:v>
                </c:pt>
                <c:pt idx="5">
                  <c:v>82</c:v>
                </c:pt>
                <c:pt idx="6">
                  <c:v>88</c:v>
                </c:pt>
              </c:numCache>
            </c:numRef>
          </c:val>
        </c:ser>
        <c:dLbls>
          <c:showLegendKey val="0"/>
          <c:showVal val="0"/>
          <c:showCatName val="0"/>
          <c:showSerName val="0"/>
          <c:showPercent val="0"/>
          <c:showBubbleSize val="0"/>
        </c:dLbls>
        <c:gapWidth val="150"/>
        <c:axId val="84039936"/>
        <c:axId val="84049920"/>
      </c:barChart>
      <c:catAx>
        <c:axId val="84039936"/>
        <c:scaling>
          <c:orientation val="minMax"/>
        </c:scaling>
        <c:delete val="0"/>
        <c:axPos val="b"/>
        <c:majorTickMark val="out"/>
        <c:minorTickMark val="none"/>
        <c:tickLblPos val="nextTo"/>
        <c:crossAx val="84049920"/>
        <c:crosses val="autoZero"/>
        <c:auto val="1"/>
        <c:lblAlgn val="ctr"/>
        <c:lblOffset val="100"/>
        <c:noMultiLvlLbl val="0"/>
      </c:catAx>
      <c:valAx>
        <c:axId val="84049920"/>
        <c:scaling>
          <c:orientation val="minMax"/>
          <c:max val="100"/>
          <c:min val="0"/>
        </c:scaling>
        <c:delete val="0"/>
        <c:axPos val="l"/>
        <c:majorGridlines/>
        <c:numFmt formatCode="General" sourceLinked="1"/>
        <c:majorTickMark val="out"/>
        <c:minorTickMark val="none"/>
        <c:tickLblPos val="nextTo"/>
        <c:crossAx val="84039936"/>
        <c:crosses val="autoZero"/>
        <c:crossBetween val="between"/>
      </c:valAx>
    </c:plotArea>
    <c:legend>
      <c:legendPos val="r"/>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FY 15-16</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Aug</c:v>
                </c:pt>
                <c:pt idx="1">
                  <c:v>Sept</c:v>
                </c:pt>
                <c:pt idx="2">
                  <c:v>Oct</c:v>
                </c:pt>
                <c:pt idx="3">
                  <c:v>Nov</c:v>
                </c:pt>
                <c:pt idx="4">
                  <c:v>Dec</c:v>
                </c:pt>
                <c:pt idx="5">
                  <c:v>Jan</c:v>
                </c:pt>
                <c:pt idx="6">
                  <c:v>Feb</c:v>
                </c:pt>
              </c:strCache>
            </c:strRef>
          </c:cat>
          <c:val>
            <c:numRef>
              <c:f>Sheet1!$B$2:$B$8</c:f>
              <c:numCache>
                <c:formatCode>General</c:formatCode>
                <c:ptCount val="7"/>
                <c:pt idx="0">
                  <c:v>22</c:v>
                </c:pt>
                <c:pt idx="1">
                  <c:v>83</c:v>
                </c:pt>
                <c:pt idx="2">
                  <c:v>71</c:v>
                </c:pt>
                <c:pt idx="3">
                  <c:v>51</c:v>
                </c:pt>
                <c:pt idx="4">
                  <c:v>50</c:v>
                </c:pt>
                <c:pt idx="5">
                  <c:v>27</c:v>
                </c:pt>
                <c:pt idx="6">
                  <c:v>84</c:v>
                </c:pt>
              </c:numCache>
            </c:numRef>
          </c:val>
        </c:ser>
        <c:ser>
          <c:idx val="1"/>
          <c:order val="1"/>
          <c:tx>
            <c:strRef>
              <c:f>Sheet1!$C$1</c:f>
              <c:strCache>
                <c:ptCount val="1"/>
                <c:pt idx="0">
                  <c:v>FY 16-17</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Aug</c:v>
                </c:pt>
                <c:pt idx="1">
                  <c:v>Sept</c:v>
                </c:pt>
                <c:pt idx="2">
                  <c:v>Oct</c:v>
                </c:pt>
                <c:pt idx="3">
                  <c:v>Nov</c:v>
                </c:pt>
                <c:pt idx="4">
                  <c:v>Dec</c:v>
                </c:pt>
                <c:pt idx="5">
                  <c:v>Jan</c:v>
                </c:pt>
                <c:pt idx="6">
                  <c:v>Feb</c:v>
                </c:pt>
              </c:strCache>
            </c:strRef>
          </c:cat>
          <c:val>
            <c:numRef>
              <c:f>Sheet1!$C$2:$C$8</c:f>
              <c:numCache>
                <c:formatCode>General</c:formatCode>
                <c:ptCount val="7"/>
                <c:pt idx="0">
                  <c:v>4</c:v>
                </c:pt>
                <c:pt idx="1">
                  <c:v>55</c:v>
                </c:pt>
                <c:pt idx="2">
                  <c:v>54</c:v>
                </c:pt>
                <c:pt idx="3">
                  <c:v>30</c:v>
                </c:pt>
                <c:pt idx="4">
                  <c:v>42</c:v>
                </c:pt>
                <c:pt idx="5">
                  <c:v>44</c:v>
                </c:pt>
                <c:pt idx="6">
                  <c:v>35</c:v>
                </c:pt>
              </c:numCache>
            </c:numRef>
          </c:val>
        </c:ser>
        <c:dLbls>
          <c:showLegendKey val="0"/>
          <c:showVal val="0"/>
          <c:showCatName val="0"/>
          <c:showSerName val="0"/>
          <c:showPercent val="0"/>
          <c:showBubbleSize val="0"/>
        </c:dLbls>
        <c:gapWidth val="150"/>
        <c:axId val="84159488"/>
        <c:axId val="84177664"/>
      </c:barChart>
      <c:catAx>
        <c:axId val="84159488"/>
        <c:scaling>
          <c:orientation val="minMax"/>
        </c:scaling>
        <c:delete val="0"/>
        <c:axPos val="b"/>
        <c:majorTickMark val="out"/>
        <c:minorTickMark val="none"/>
        <c:tickLblPos val="nextTo"/>
        <c:txPr>
          <a:bodyPr/>
          <a:lstStyle/>
          <a:p>
            <a:pPr>
              <a:defRPr sz="1400"/>
            </a:pPr>
            <a:endParaRPr lang="en-US"/>
          </a:p>
        </c:txPr>
        <c:crossAx val="84177664"/>
        <c:crosses val="autoZero"/>
        <c:auto val="1"/>
        <c:lblAlgn val="ctr"/>
        <c:lblOffset val="100"/>
        <c:noMultiLvlLbl val="0"/>
      </c:catAx>
      <c:valAx>
        <c:axId val="84177664"/>
        <c:scaling>
          <c:orientation val="minMax"/>
          <c:max val="100"/>
          <c:min val="0"/>
        </c:scaling>
        <c:delete val="0"/>
        <c:axPos val="l"/>
        <c:majorGridlines/>
        <c:numFmt formatCode="General" sourceLinked="1"/>
        <c:majorTickMark val="out"/>
        <c:minorTickMark val="none"/>
        <c:tickLblPos val="nextTo"/>
        <c:crossAx val="84159488"/>
        <c:crosses val="autoZero"/>
        <c:crossBetween val="between"/>
        <c:majorUnit val="20"/>
        <c:minorUnit val="4"/>
      </c:valAx>
    </c:plotArea>
    <c:legend>
      <c:legendPos val="r"/>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FY 15-16</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Aug</c:v>
                </c:pt>
                <c:pt idx="1">
                  <c:v>Sept</c:v>
                </c:pt>
                <c:pt idx="2">
                  <c:v>Oct</c:v>
                </c:pt>
                <c:pt idx="3">
                  <c:v>Nov</c:v>
                </c:pt>
                <c:pt idx="4">
                  <c:v>Dec</c:v>
                </c:pt>
                <c:pt idx="5">
                  <c:v>Jan</c:v>
                </c:pt>
                <c:pt idx="6">
                  <c:v>Feb</c:v>
                </c:pt>
              </c:strCache>
            </c:strRef>
          </c:cat>
          <c:val>
            <c:numRef>
              <c:f>Sheet1!$B$2:$B$8</c:f>
              <c:numCache>
                <c:formatCode>General</c:formatCode>
                <c:ptCount val="7"/>
                <c:pt idx="0">
                  <c:v>22</c:v>
                </c:pt>
                <c:pt idx="1">
                  <c:v>146</c:v>
                </c:pt>
                <c:pt idx="2">
                  <c:v>125</c:v>
                </c:pt>
                <c:pt idx="3">
                  <c:v>81</c:v>
                </c:pt>
                <c:pt idx="4">
                  <c:v>68</c:v>
                </c:pt>
                <c:pt idx="5">
                  <c:v>50</c:v>
                </c:pt>
                <c:pt idx="6">
                  <c:v>90</c:v>
                </c:pt>
              </c:numCache>
            </c:numRef>
          </c:val>
        </c:ser>
        <c:ser>
          <c:idx val="1"/>
          <c:order val="1"/>
          <c:tx>
            <c:strRef>
              <c:f>Sheet1!$C$1</c:f>
              <c:strCache>
                <c:ptCount val="1"/>
                <c:pt idx="0">
                  <c:v>FY 16-17</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Sheet1!$A$2:$A$8</c:f>
              <c:strCache>
                <c:ptCount val="7"/>
                <c:pt idx="0">
                  <c:v>Aug</c:v>
                </c:pt>
                <c:pt idx="1">
                  <c:v>Sept</c:v>
                </c:pt>
                <c:pt idx="2">
                  <c:v>Oct</c:v>
                </c:pt>
                <c:pt idx="3">
                  <c:v>Nov</c:v>
                </c:pt>
                <c:pt idx="4">
                  <c:v>Dec</c:v>
                </c:pt>
                <c:pt idx="5">
                  <c:v>Jan</c:v>
                </c:pt>
                <c:pt idx="6">
                  <c:v>Feb</c:v>
                </c:pt>
              </c:strCache>
            </c:strRef>
          </c:cat>
          <c:val>
            <c:numRef>
              <c:f>Sheet1!$C$2:$C$8</c:f>
              <c:numCache>
                <c:formatCode>General</c:formatCode>
                <c:ptCount val="7"/>
                <c:pt idx="0">
                  <c:v>7</c:v>
                </c:pt>
                <c:pt idx="1">
                  <c:v>118</c:v>
                </c:pt>
                <c:pt idx="2">
                  <c:v>147</c:v>
                </c:pt>
                <c:pt idx="3">
                  <c:v>105</c:v>
                </c:pt>
                <c:pt idx="4">
                  <c:v>61</c:v>
                </c:pt>
                <c:pt idx="5">
                  <c:v>99</c:v>
                </c:pt>
                <c:pt idx="6">
                  <c:v>105</c:v>
                </c:pt>
              </c:numCache>
            </c:numRef>
          </c:val>
        </c:ser>
        <c:dLbls>
          <c:showLegendKey val="0"/>
          <c:showVal val="0"/>
          <c:showCatName val="0"/>
          <c:showSerName val="0"/>
          <c:showPercent val="0"/>
          <c:showBubbleSize val="0"/>
        </c:dLbls>
        <c:gapWidth val="150"/>
        <c:axId val="84105856"/>
        <c:axId val="84115840"/>
      </c:barChart>
      <c:catAx>
        <c:axId val="84105856"/>
        <c:scaling>
          <c:orientation val="minMax"/>
        </c:scaling>
        <c:delete val="0"/>
        <c:axPos val="b"/>
        <c:majorTickMark val="out"/>
        <c:minorTickMark val="none"/>
        <c:tickLblPos val="nextTo"/>
        <c:txPr>
          <a:bodyPr/>
          <a:lstStyle/>
          <a:p>
            <a:pPr>
              <a:defRPr sz="1400"/>
            </a:pPr>
            <a:endParaRPr lang="en-US"/>
          </a:p>
        </c:txPr>
        <c:crossAx val="84115840"/>
        <c:crosses val="autoZero"/>
        <c:auto val="1"/>
        <c:lblAlgn val="ctr"/>
        <c:lblOffset val="100"/>
        <c:noMultiLvlLbl val="0"/>
      </c:catAx>
      <c:valAx>
        <c:axId val="84115840"/>
        <c:scaling>
          <c:orientation val="minMax"/>
          <c:max val="160"/>
        </c:scaling>
        <c:delete val="0"/>
        <c:axPos val="l"/>
        <c:majorGridlines/>
        <c:numFmt formatCode="General" sourceLinked="1"/>
        <c:majorTickMark val="out"/>
        <c:minorTickMark val="none"/>
        <c:tickLblPos val="nextTo"/>
        <c:crossAx val="84105856"/>
        <c:crosses val="autoZero"/>
        <c:crossBetween val="between"/>
        <c:majorUnit val="20"/>
        <c:minorUnit val="4"/>
      </c:valAx>
    </c:plotArea>
    <c:legend>
      <c:legendPos val="r"/>
      <c:layout/>
      <c:overlay val="0"/>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Fall 15-16</c:v>
                </c:pt>
              </c:strCache>
            </c:strRef>
          </c:tx>
          <c:invertIfNegative val="0"/>
          <c:dLbls>
            <c:txPr>
              <a:bodyPr rot="-5400000" vert="horz" anchor="t" anchorCtr="0"/>
              <a:lstStyle/>
              <a:p>
                <a:pPr>
                  <a:defRPr sz="900">
                    <a:latin typeface="Arial Narrow" pitchFamily="34" charset="0"/>
                  </a:defRPr>
                </a:pPr>
                <a:endParaRPr lang="en-US"/>
              </a:p>
            </c:txPr>
            <c:showLegendKey val="0"/>
            <c:showVal val="1"/>
            <c:showCatName val="0"/>
            <c:showSerName val="0"/>
            <c:showPercent val="0"/>
            <c:showBubbleSize val="0"/>
            <c:showLeaderLines val="0"/>
          </c:dLbls>
          <c:cat>
            <c:strRef>
              <c:f>Sheet1!$A$2:$A$6</c:f>
              <c:strCache>
                <c:ptCount val="5"/>
                <c:pt idx="0">
                  <c:v>Grade 7-8</c:v>
                </c:pt>
                <c:pt idx="1">
                  <c:v>Grade 8-9</c:v>
                </c:pt>
                <c:pt idx="2">
                  <c:v>Grade 9-10</c:v>
                </c:pt>
                <c:pt idx="3">
                  <c:v>Grade 10-11</c:v>
                </c:pt>
                <c:pt idx="4">
                  <c:v>Grade 11-12</c:v>
                </c:pt>
              </c:strCache>
            </c:strRef>
          </c:cat>
          <c:val>
            <c:numRef>
              <c:f>Sheet1!$B$2:$B$6</c:f>
              <c:numCache>
                <c:formatCode>General</c:formatCode>
                <c:ptCount val="5"/>
                <c:pt idx="0">
                  <c:v>210.4</c:v>
                </c:pt>
                <c:pt idx="1">
                  <c:v>213.5</c:v>
                </c:pt>
                <c:pt idx="2">
                  <c:v>213.3</c:v>
                </c:pt>
                <c:pt idx="3">
                  <c:v>216.3</c:v>
                </c:pt>
                <c:pt idx="4">
                  <c:v>220.3</c:v>
                </c:pt>
              </c:numCache>
            </c:numRef>
          </c:val>
        </c:ser>
        <c:ser>
          <c:idx val="1"/>
          <c:order val="1"/>
          <c:tx>
            <c:strRef>
              <c:f>Sheet1!$C$1</c:f>
              <c:strCache>
                <c:ptCount val="1"/>
                <c:pt idx="0">
                  <c:v>Winter 15-16</c:v>
                </c:pt>
              </c:strCache>
            </c:strRef>
          </c:tx>
          <c:invertIfNegative val="0"/>
          <c:dLbls>
            <c:txPr>
              <a:bodyPr rot="-5400000" vert="horz"/>
              <a:lstStyle/>
              <a:p>
                <a:pPr>
                  <a:defRPr sz="900">
                    <a:latin typeface="Arial Narrow" pitchFamily="34" charset="0"/>
                  </a:defRPr>
                </a:pPr>
                <a:endParaRPr lang="en-US"/>
              </a:p>
            </c:txPr>
            <c:showLegendKey val="0"/>
            <c:showVal val="1"/>
            <c:showCatName val="0"/>
            <c:showSerName val="0"/>
            <c:showPercent val="0"/>
            <c:showBubbleSize val="0"/>
            <c:showLeaderLines val="0"/>
          </c:dLbls>
          <c:cat>
            <c:strRef>
              <c:f>Sheet1!$A$2:$A$6</c:f>
              <c:strCache>
                <c:ptCount val="5"/>
                <c:pt idx="0">
                  <c:v>Grade 7-8</c:v>
                </c:pt>
                <c:pt idx="1">
                  <c:v>Grade 8-9</c:v>
                </c:pt>
                <c:pt idx="2">
                  <c:v>Grade 9-10</c:v>
                </c:pt>
                <c:pt idx="3">
                  <c:v>Grade 10-11</c:v>
                </c:pt>
                <c:pt idx="4">
                  <c:v>Grade 11-12</c:v>
                </c:pt>
              </c:strCache>
            </c:strRef>
          </c:cat>
          <c:val>
            <c:numRef>
              <c:f>Sheet1!$C$2:$C$6</c:f>
              <c:numCache>
                <c:formatCode>General</c:formatCode>
                <c:ptCount val="5"/>
                <c:pt idx="0">
                  <c:v>211.2</c:v>
                </c:pt>
                <c:pt idx="1">
                  <c:v>218.1</c:v>
                </c:pt>
                <c:pt idx="2">
                  <c:v>215.9</c:v>
                </c:pt>
                <c:pt idx="3">
                  <c:v>220.5</c:v>
                </c:pt>
                <c:pt idx="4">
                  <c:v>223</c:v>
                </c:pt>
              </c:numCache>
            </c:numRef>
          </c:val>
        </c:ser>
        <c:ser>
          <c:idx val="2"/>
          <c:order val="2"/>
          <c:tx>
            <c:strRef>
              <c:f>Sheet1!$D$1</c:f>
              <c:strCache>
                <c:ptCount val="1"/>
                <c:pt idx="0">
                  <c:v>Spring 15-16</c:v>
                </c:pt>
              </c:strCache>
            </c:strRef>
          </c:tx>
          <c:invertIfNegative val="0"/>
          <c:dLbls>
            <c:txPr>
              <a:bodyPr rot="-5400000" vert="horz"/>
              <a:lstStyle/>
              <a:p>
                <a:pPr>
                  <a:defRPr sz="900">
                    <a:latin typeface="Arial Narrow" pitchFamily="34" charset="0"/>
                  </a:defRPr>
                </a:pPr>
                <a:endParaRPr lang="en-US"/>
              </a:p>
            </c:txPr>
            <c:showLegendKey val="0"/>
            <c:showVal val="1"/>
            <c:showCatName val="0"/>
            <c:showSerName val="0"/>
            <c:showPercent val="0"/>
            <c:showBubbleSize val="0"/>
            <c:showLeaderLines val="0"/>
          </c:dLbls>
          <c:cat>
            <c:strRef>
              <c:f>Sheet1!$A$2:$A$6</c:f>
              <c:strCache>
                <c:ptCount val="5"/>
                <c:pt idx="0">
                  <c:v>Grade 7-8</c:v>
                </c:pt>
                <c:pt idx="1">
                  <c:v>Grade 8-9</c:v>
                </c:pt>
                <c:pt idx="2">
                  <c:v>Grade 9-10</c:v>
                </c:pt>
                <c:pt idx="3">
                  <c:v>Grade 10-11</c:v>
                </c:pt>
                <c:pt idx="4">
                  <c:v>Grade 11-12</c:v>
                </c:pt>
              </c:strCache>
            </c:strRef>
          </c:cat>
          <c:val>
            <c:numRef>
              <c:f>Sheet1!$D$2:$D$6</c:f>
              <c:numCache>
                <c:formatCode>General</c:formatCode>
                <c:ptCount val="5"/>
                <c:pt idx="0">
                  <c:v>211.5</c:v>
                </c:pt>
                <c:pt idx="1">
                  <c:v>218.5</c:v>
                </c:pt>
                <c:pt idx="2">
                  <c:v>216.6</c:v>
                </c:pt>
                <c:pt idx="3">
                  <c:v>225.3</c:v>
                </c:pt>
                <c:pt idx="4">
                  <c:v>220.4</c:v>
                </c:pt>
              </c:numCache>
            </c:numRef>
          </c:val>
        </c:ser>
        <c:ser>
          <c:idx val="3"/>
          <c:order val="3"/>
          <c:tx>
            <c:strRef>
              <c:f>Sheet1!$E$1</c:f>
              <c:strCache>
                <c:ptCount val="1"/>
                <c:pt idx="0">
                  <c:v>Fall 16-17</c:v>
                </c:pt>
              </c:strCache>
            </c:strRef>
          </c:tx>
          <c:invertIfNegative val="0"/>
          <c:dLbls>
            <c:txPr>
              <a:bodyPr rot="-5400000" vert="horz"/>
              <a:lstStyle/>
              <a:p>
                <a:pPr>
                  <a:defRPr sz="900">
                    <a:latin typeface="Arial Narrow" pitchFamily="34" charset="0"/>
                  </a:defRPr>
                </a:pPr>
                <a:endParaRPr lang="en-US"/>
              </a:p>
            </c:txPr>
            <c:showLegendKey val="0"/>
            <c:showVal val="1"/>
            <c:showCatName val="0"/>
            <c:showSerName val="0"/>
            <c:showPercent val="0"/>
            <c:showBubbleSize val="0"/>
            <c:showLeaderLines val="0"/>
          </c:dLbls>
          <c:cat>
            <c:strRef>
              <c:f>Sheet1!$A$2:$A$6</c:f>
              <c:strCache>
                <c:ptCount val="5"/>
                <c:pt idx="0">
                  <c:v>Grade 7-8</c:v>
                </c:pt>
                <c:pt idx="1">
                  <c:v>Grade 8-9</c:v>
                </c:pt>
                <c:pt idx="2">
                  <c:v>Grade 9-10</c:v>
                </c:pt>
                <c:pt idx="3">
                  <c:v>Grade 10-11</c:v>
                </c:pt>
                <c:pt idx="4">
                  <c:v>Grade 11-12</c:v>
                </c:pt>
              </c:strCache>
            </c:strRef>
          </c:cat>
          <c:val>
            <c:numRef>
              <c:f>Sheet1!$E$2:$E$6</c:f>
              <c:numCache>
                <c:formatCode>General</c:formatCode>
                <c:ptCount val="5"/>
                <c:pt idx="0">
                  <c:v>216</c:v>
                </c:pt>
                <c:pt idx="1">
                  <c:v>216</c:v>
                </c:pt>
                <c:pt idx="2">
                  <c:v>219</c:v>
                </c:pt>
                <c:pt idx="3">
                  <c:v>224</c:v>
                </c:pt>
                <c:pt idx="4">
                  <c:v>220</c:v>
                </c:pt>
              </c:numCache>
            </c:numRef>
          </c:val>
        </c:ser>
        <c:ser>
          <c:idx val="4"/>
          <c:order val="4"/>
          <c:tx>
            <c:strRef>
              <c:f>Sheet1!$F$1</c:f>
              <c:strCache>
                <c:ptCount val="1"/>
                <c:pt idx="0">
                  <c:v>Winter 16-17</c:v>
                </c:pt>
              </c:strCache>
            </c:strRef>
          </c:tx>
          <c:invertIfNegative val="0"/>
          <c:dLbls>
            <c:txPr>
              <a:bodyPr rot="-5400000" vert="horz"/>
              <a:lstStyle/>
              <a:p>
                <a:pPr>
                  <a:defRPr sz="900">
                    <a:latin typeface="Arial Narrow" pitchFamily="34" charset="0"/>
                  </a:defRPr>
                </a:pPr>
                <a:endParaRPr lang="en-US"/>
              </a:p>
            </c:txPr>
            <c:showLegendKey val="0"/>
            <c:showVal val="1"/>
            <c:showCatName val="0"/>
            <c:showSerName val="0"/>
            <c:showPercent val="0"/>
            <c:showBubbleSize val="0"/>
            <c:showLeaderLines val="0"/>
          </c:dLbls>
          <c:cat>
            <c:strRef>
              <c:f>Sheet1!$A$2:$A$6</c:f>
              <c:strCache>
                <c:ptCount val="5"/>
                <c:pt idx="0">
                  <c:v>Grade 7-8</c:v>
                </c:pt>
                <c:pt idx="1">
                  <c:v>Grade 8-9</c:v>
                </c:pt>
                <c:pt idx="2">
                  <c:v>Grade 9-10</c:v>
                </c:pt>
                <c:pt idx="3">
                  <c:v>Grade 10-11</c:v>
                </c:pt>
                <c:pt idx="4">
                  <c:v>Grade 11-12</c:v>
                </c:pt>
              </c:strCache>
            </c:strRef>
          </c:cat>
          <c:val>
            <c:numRef>
              <c:f>Sheet1!$F$2:$F$6</c:f>
              <c:numCache>
                <c:formatCode>General</c:formatCode>
                <c:ptCount val="5"/>
                <c:pt idx="0">
                  <c:v>220</c:v>
                </c:pt>
                <c:pt idx="2">
                  <c:v>219</c:v>
                </c:pt>
              </c:numCache>
            </c:numRef>
          </c:val>
        </c:ser>
        <c:dLbls>
          <c:showLegendKey val="0"/>
          <c:showVal val="0"/>
          <c:showCatName val="0"/>
          <c:showSerName val="0"/>
          <c:showPercent val="0"/>
          <c:showBubbleSize val="0"/>
        </c:dLbls>
        <c:gapWidth val="150"/>
        <c:axId val="93778304"/>
        <c:axId val="93779840"/>
      </c:barChart>
      <c:catAx>
        <c:axId val="93778304"/>
        <c:scaling>
          <c:orientation val="minMax"/>
        </c:scaling>
        <c:delete val="0"/>
        <c:axPos val="b"/>
        <c:majorTickMark val="out"/>
        <c:minorTickMark val="none"/>
        <c:tickLblPos val="nextTo"/>
        <c:txPr>
          <a:bodyPr/>
          <a:lstStyle/>
          <a:p>
            <a:pPr>
              <a:defRPr sz="1600"/>
            </a:pPr>
            <a:endParaRPr lang="en-US"/>
          </a:p>
        </c:txPr>
        <c:crossAx val="93779840"/>
        <c:crosses val="autoZero"/>
        <c:auto val="1"/>
        <c:lblAlgn val="ctr"/>
        <c:lblOffset val="100"/>
        <c:noMultiLvlLbl val="0"/>
      </c:catAx>
      <c:valAx>
        <c:axId val="93779840"/>
        <c:scaling>
          <c:orientation val="minMax"/>
        </c:scaling>
        <c:delete val="0"/>
        <c:axPos val="l"/>
        <c:majorGridlines/>
        <c:numFmt formatCode="General" sourceLinked="1"/>
        <c:majorTickMark val="out"/>
        <c:minorTickMark val="none"/>
        <c:tickLblPos val="nextTo"/>
        <c:crossAx val="937783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Fall 15-16</c:v>
                </c:pt>
              </c:strCache>
            </c:strRef>
          </c:tx>
          <c:invertIfNegative val="0"/>
          <c:dLbls>
            <c:txPr>
              <a:bodyPr/>
              <a:lstStyle/>
              <a:p>
                <a:pPr>
                  <a:defRPr sz="800"/>
                </a:pPr>
                <a:endParaRPr lang="en-US"/>
              </a:p>
            </c:txPr>
            <c:showLegendKey val="0"/>
            <c:showVal val="1"/>
            <c:showCatName val="0"/>
            <c:showSerName val="0"/>
            <c:showPercent val="0"/>
            <c:showBubbleSize val="0"/>
            <c:showLeaderLines val="0"/>
          </c:dLbls>
          <c:cat>
            <c:strRef>
              <c:f>Sheet1!$A$2:$A$6</c:f>
              <c:strCache>
                <c:ptCount val="5"/>
                <c:pt idx="0">
                  <c:v>Grade 7-8</c:v>
                </c:pt>
                <c:pt idx="1">
                  <c:v>Grade 8-9</c:v>
                </c:pt>
                <c:pt idx="2">
                  <c:v>Grade 9-10</c:v>
                </c:pt>
                <c:pt idx="3">
                  <c:v>Grade 10-11</c:v>
                </c:pt>
                <c:pt idx="4">
                  <c:v>Grade 11-12</c:v>
                </c:pt>
              </c:strCache>
            </c:strRef>
          </c:cat>
          <c:val>
            <c:numRef>
              <c:f>Sheet1!$B$2:$B$6</c:f>
              <c:numCache>
                <c:formatCode>General</c:formatCode>
                <c:ptCount val="5"/>
                <c:pt idx="0">
                  <c:v>207</c:v>
                </c:pt>
                <c:pt idx="1">
                  <c:v>213</c:v>
                </c:pt>
                <c:pt idx="2">
                  <c:v>211</c:v>
                </c:pt>
                <c:pt idx="3">
                  <c:v>213</c:v>
                </c:pt>
                <c:pt idx="4">
                  <c:v>217</c:v>
                </c:pt>
              </c:numCache>
            </c:numRef>
          </c:val>
        </c:ser>
        <c:ser>
          <c:idx val="1"/>
          <c:order val="1"/>
          <c:tx>
            <c:strRef>
              <c:f>Sheet1!$C$1</c:f>
              <c:strCache>
                <c:ptCount val="1"/>
                <c:pt idx="0">
                  <c:v>Winter 15-16</c:v>
                </c:pt>
              </c:strCache>
            </c:strRef>
          </c:tx>
          <c:invertIfNegative val="0"/>
          <c:dLbls>
            <c:txPr>
              <a:bodyPr/>
              <a:lstStyle/>
              <a:p>
                <a:pPr>
                  <a:defRPr sz="800"/>
                </a:pPr>
                <a:endParaRPr lang="en-US"/>
              </a:p>
            </c:txPr>
            <c:showLegendKey val="0"/>
            <c:showVal val="1"/>
            <c:showCatName val="0"/>
            <c:showSerName val="0"/>
            <c:showPercent val="0"/>
            <c:showBubbleSize val="0"/>
            <c:showLeaderLines val="0"/>
          </c:dLbls>
          <c:cat>
            <c:strRef>
              <c:f>Sheet1!$A$2:$A$6</c:f>
              <c:strCache>
                <c:ptCount val="5"/>
                <c:pt idx="0">
                  <c:v>Grade 7-8</c:v>
                </c:pt>
                <c:pt idx="1">
                  <c:v>Grade 8-9</c:v>
                </c:pt>
                <c:pt idx="2">
                  <c:v>Grade 9-10</c:v>
                </c:pt>
                <c:pt idx="3">
                  <c:v>Grade 10-11</c:v>
                </c:pt>
                <c:pt idx="4">
                  <c:v>Grade 11-12</c:v>
                </c:pt>
              </c:strCache>
            </c:strRef>
          </c:cat>
          <c:val>
            <c:numRef>
              <c:f>Sheet1!$C$2:$C$6</c:f>
              <c:numCache>
                <c:formatCode>General</c:formatCode>
                <c:ptCount val="5"/>
                <c:pt idx="0">
                  <c:v>209</c:v>
                </c:pt>
                <c:pt idx="1">
                  <c:v>215</c:v>
                </c:pt>
                <c:pt idx="2">
                  <c:v>213</c:v>
                </c:pt>
                <c:pt idx="3">
                  <c:v>211</c:v>
                </c:pt>
                <c:pt idx="4">
                  <c:v>218</c:v>
                </c:pt>
              </c:numCache>
            </c:numRef>
          </c:val>
        </c:ser>
        <c:ser>
          <c:idx val="2"/>
          <c:order val="2"/>
          <c:tx>
            <c:strRef>
              <c:f>Sheet1!$D$1</c:f>
              <c:strCache>
                <c:ptCount val="1"/>
                <c:pt idx="0">
                  <c:v>Spring 15-16</c:v>
                </c:pt>
              </c:strCache>
            </c:strRef>
          </c:tx>
          <c:invertIfNegative val="0"/>
          <c:dLbls>
            <c:txPr>
              <a:bodyPr/>
              <a:lstStyle/>
              <a:p>
                <a:pPr>
                  <a:defRPr sz="800"/>
                </a:pPr>
                <a:endParaRPr lang="en-US"/>
              </a:p>
            </c:txPr>
            <c:showLegendKey val="0"/>
            <c:showVal val="1"/>
            <c:showCatName val="0"/>
            <c:showSerName val="0"/>
            <c:showPercent val="0"/>
            <c:showBubbleSize val="0"/>
            <c:showLeaderLines val="0"/>
          </c:dLbls>
          <c:cat>
            <c:strRef>
              <c:f>Sheet1!$A$2:$A$6</c:f>
              <c:strCache>
                <c:ptCount val="5"/>
                <c:pt idx="0">
                  <c:v>Grade 7-8</c:v>
                </c:pt>
                <c:pt idx="1">
                  <c:v>Grade 8-9</c:v>
                </c:pt>
                <c:pt idx="2">
                  <c:v>Grade 9-10</c:v>
                </c:pt>
                <c:pt idx="3">
                  <c:v>Grade 10-11</c:v>
                </c:pt>
                <c:pt idx="4">
                  <c:v>Grade 11-12</c:v>
                </c:pt>
              </c:strCache>
            </c:strRef>
          </c:cat>
          <c:val>
            <c:numRef>
              <c:f>Sheet1!$D$2:$D$6</c:f>
              <c:numCache>
                <c:formatCode>General</c:formatCode>
                <c:ptCount val="5"/>
                <c:pt idx="0">
                  <c:v>211</c:v>
                </c:pt>
                <c:pt idx="1">
                  <c:v>216</c:v>
                </c:pt>
                <c:pt idx="2">
                  <c:v>210</c:v>
                </c:pt>
                <c:pt idx="3">
                  <c:v>211</c:v>
                </c:pt>
                <c:pt idx="4">
                  <c:v>218</c:v>
                </c:pt>
              </c:numCache>
            </c:numRef>
          </c:val>
        </c:ser>
        <c:ser>
          <c:idx val="3"/>
          <c:order val="3"/>
          <c:tx>
            <c:strRef>
              <c:f>Sheet1!$E$1</c:f>
              <c:strCache>
                <c:ptCount val="1"/>
                <c:pt idx="0">
                  <c:v>Fall 16-17</c:v>
                </c:pt>
              </c:strCache>
            </c:strRef>
          </c:tx>
          <c:invertIfNegative val="0"/>
          <c:dLbls>
            <c:txPr>
              <a:bodyPr/>
              <a:lstStyle/>
              <a:p>
                <a:pPr>
                  <a:defRPr sz="800">
                    <a:latin typeface="Arial Narrow" pitchFamily="34" charset="0"/>
                  </a:defRPr>
                </a:pPr>
                <a:endParaRPr lang="en-US"/>
              </a:p>
            </c:txPr>
            <c:showLegendKey val="0"/>
            <c:showVal val="1"/>
            <c:showCatName val="0"/>
            <c:showSerName val="0"/>
            <c:showPercent val="0"/>
            <c:showBubbleSize val="0"/>
            <c:showLeaderLines val="0"/>
          </c:dLbls>
          <c:cat>
            <c:strRef>
              <c:f>Sheet1!$A$2:$A$6</c:f>
              <c:strCache>
                <c:ptCount val="5"/>
                <c:pt idx="0">
                  <c:v>Grade 7-8</c:v>
                </c:pt>
                <c:pt idx="1">
                  <c:v>Grade 8-9</c:v>
                </c:pt>
                <c:pt idx="2">
                  <c:v>Grade 9-10</c:v>
                </c:pt>
                <c:pt idx="3">
                  <c:v>Grade 10-11</c:v>
                </c:pt>
                <c:pt idx="4">
                  <c:v>Grade 11-12</c:v>
                </c:pt>
              </c:strCache>
            </c:strRef>
          </c:cat>
          <c:val>
            <c:numRef>
              <c:f>Sheet1!$E$2:$E$6</c:f>
              <c:numCache>
                <c:formatCode>General</c:formatCode>
                <c:ptCount val="5"/>
                <c:pt idx="0">
                  <c:v>214</c:v>
                </c:pt>
                <c:pt idx="1">
                  <c:v>217</c:v>
                </c:pt>
                <c:pt idx="2">
                  <c:v>214</c:v>
                </c:pt>
                <c:pt idx="3">
                  <c:v>210</c:v>
                </c:pt>
                <c:pt idx="4">
                  <c:v>213</c:v>
                </c:pt>
              </c:numCache>
            </c:numRef>
          </c:val>
        </c:ser>
        <c:ser>
          <c:idx val="4"/>
          <c:order val="4"/>
          <c:tx>
            <c:strRef>
              <c:f>Sheet1!$F$1</c:f>
              <c:strCache>
                <c:ptCount val="1"/>
                <c:pt idx="0">
                  <c:v>Winter 16-17</c:v>
                </c:pt>
              </c:strCache>
            </c:strRef>
          </c:tx>
          <c:invertIfNegative val="0"/>
          <c:cat>
            <c:strRef>
              <c:f>Sheet1!$A$2:$A$6</c:f>
              <c:strCache>
                <c:ptCount val="5"/>
                <c:pt idx="0">
                  <c:v>Grade 7-8</c:v>
                </c:pt>
                <c:pt idx="1">
                  <c:v>Grade 8-9</c:v>
                </c:pt>
                <c:pt idx="2">
                  <c:v>Grade 9-10</c:v>
                </c:pt>
                <c:pt idx="3">
                  <c:v>Grade 10-11</c:v>
                </c:pt>
                <c:pt idx="4">
                  <c:v>Grade 11-12</c:v>
                </c:pt>
              </c:strCache>
            </c:strRef>
          </c:cat>
          <c:val>
            <c:numRef>
              <c:f>Sheet1!$F$2:$F$6</c:f>
              <c:numCache>
                <c:formatCode>General</c:formatCode>
                <c:ptCount val="5"/>
                <c:pt idx="0">
                  <c:v>218</c:v>
                </c:pt>
              </c:numCache>
            </c:numRef>
          </c:val>
        </c:ser>
        <c:dLbls>
          <c:showLegendKey val="0"/>
          <c:showVal val="0"/>
          <c:showCatName val="0"/>
          <c:showSerName val="0"/>
          <c:showPercent val="0"/>
          <c:showBubbleSize val="0"/>
        </c:dLbls>
        <c:gapWidth val="150"/>
        <c:axId val="93877376"/>
        <c:axId val="93878912"/>
      </c:barChart>
      <c:catAx>
        <c:axId val="93877376"/>
        <c:scaling>
          <c:orientation val="minMax"/>
        </c:scaling>
        <c:delete val="0"/>
        <c:axPos val="b"/>
        <c:numFmt formatCode="General" sourceLinked="1"/>
        <c:majorTickMark val="out"/>
        <c:minorTickMark val="none"/>
        <c:tickLblPos val="nextTo"/>
        <c:txPr>
          <a:bodyPr/>
          <a:lstStyle/>
          <a:p>
            <a:pPr>
              <a:defRPr sz="1400"/>
            </a:pPr>
            <a:endParaRPr lang="en-US"/>
          </a:p>
        </c:txPr>
        <c:crossAx val="93878912"/>
        <c:crosses val="autoZero"/>
        <c:auto val="1"/>
        <c:lblAlgn val="ctr"/>
        <c:lblOffset val="100"/>
        <c:noMultiLvlLbl val="0"/>
      </c:catAx>
      <c:valAx>
        <c:axId val="93878912"/>
        <c:scaling>
          <c:orientation val="minMax"/>
          <c:max val="230"/>
        </c:scaling>
        <c:delete val="0"/>
        <c:axPos val="l"/>
        <c:majorGridlines/>
        <c:numFmt formatCode="General" sourceLinked="1"/>
        <c:majorTickMark val="out"/>
        <c:minorTickMark val="none"/>
        <c:tickLblPos val="nextTo"/>
        <c:txPr>
          <a:bodyPr/>
          <a:lstStyle/>
          <a:p>
            <a:pPr>
              <a:defRPr sz="1600"/>
            </a:pPr>
            <a:endParaRPr lang="en-US"/>
          </a:p>
        </c:txPr>
        <c:crossAx val="93877376"/>
        <c:crosses val="autoZero"/>
        <c:crossBetween val="between"/>
      </c:valAx>
    </c:plotArea>
    <c:legend>
      <c:legendPos val="r"/>
      <c:layout/>
      <c:overlay val="0"/>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FY 15-16</c:v>
                </c:pt>
              </c:strCache>
            </c:strRef>
          </c:tx>
          <c:invertIfNegative val="0"/>
          <c:dLbls>
            <c:txPr>
              <a:bodyPr rot="-5400000" vert="horz" anchor="t" anchorCtr="0"/>
              <a:lstStyle/>
              <a:p>
                <a:pPr>
                  <a:defRPr sz="800"/>
                </a:pPr>
                <a:endParaRPr lang="en-US"/>
              </a:p>
            </c:txPr>
            <c:showLegendKey val="0"/>
            <c:showVal val="1"/>
            <c:showCatName val="0"/>
            <c:showSerName val="0"/>
            <c:showPercent val="0"/>
            <c:showBubbleSize val="0"/>
            <c:showLeaderLines val="0"/>
          </c:dLbls>
          <c:cat>
            <c:strRef>
              <c:f>Sheet1!$A$2:$A$8</c:f>
              <c:strCache>
                <c:ptCount val="7"/>
                <c:pt idx="0">
                  <c:v>August</c:v>
                </c:pt>
                <c:pt idx="1">
                  <c:v>Sept</c:v>
                </c:pt>
                <c:pt idx="2">
                  <c:v>Oct</c:v>
                </c:pt>
                <c:pt idx="3">
                  <c:v>Nov</c:v>
                </c:pt>
                <c:pt idx="4">
                  <c:v>Dec</c:v>
                </c:pt>
                <c:pt idx="5">
                  <c:v>Jan</c:v>
                </c:pt>
                <c:pt idx="6">
                  <c:v>Feb</c:v>
                </c:pt>
              </c:strCache>
            </c:strRef>
          </c:cat>
          <c:val>
            <c:numRef>
              <c:f>Sheet1!$B$2:$B$8</c:f>
              <c:numCache>
                <c:formatCode>General</c:formatCode>
                <c:ptCount val="7"/>
                <c:pt idx="0">
                  <c:v>90</c:v>
                </c:pt>
                <c:pt idx="1">
                  <c:v>85</c:v>
                </c:pt>
                <c:pt idx="2">
                  <c:v>100</c:v>
                </c:pt>
                <c:pt idx="3">
                  <c:v>100</c:v>
                </c:pt>
                <c:pt idx="4">
                  <c:v>99</c:v>
                </c:pt>
                <c:pt idx="5">
                  <c:v>99</c:v>
                </c:pt>
                <c:pt idx="6">
                  <c:v>99</c:v>
                </c:pt>
              </c:numCache>
            </c:numRef>
          </c:val>
        </c:ser>
        <c:ser>
          <c:idx val="1"/>
          <c:order val="1"/>
          <c:tx>
            <c:strRef>
              <c:f>Sheet1!$C$1</c:f>
              <c:strCache>
                <c:ptCount val="1"/>
                <c:pt idx="0">
                  <c:v>FY 16-17</c:v>
                </c:pt>
              </c:strCache>
            </c:strRef>
          </c:tx>
          <c:invertIfNegative val="0"/>
          <c:dLbls>
            <c:txPr>
              <a:bodyPr rot="-5400000" vert="horz" anchor="b" anchorCtr="0"/>
              <a:lstStyle/>
              <a:p>
                <a:pPr>
                  <a:defRPr sz="800">
                    <a:latin typeface="Arial Narrow" pitchFamily="34" charset="0"/>
                  </a:defRPr>
                </a:pPr>
                <a:endParaRPr lang="en-US"/>
              </a:p>
            </c:txPr>
            <c:showLegendKey val="0"/>
            <c:showVal val="1"/>
            <c:showCatName val="0"/>
            <c:showSerName val="0"/>
            <c:showPercent val="0"/>
            <c:showBubbleSize val="0"/>
            <c:showLeaderLines val="0"/>
          </c:dLbls>
          <c:cat>
            <c:strRef>
              <c:f>Sheet1!$A$2:$A$8</c:f>
              <c:strCache>
                <c:ptCount val="7"/>
                <c:pt idx="0">
                  <c:v>August</c:v>
                </c:pt>
                <c:pt idx="1">
                  <c:v>Sept</c:v>
                </c:pt>
                <c:pt idx="2">
                  <c:v>Oct</c:v>
                </c:pt>
                <c:pt idx="3">
                  <c:v>Nov</c:v>
                </c:pt>
                <c:pt idx="4">
                  <c:v>Dec</c:v>
                </c:pt>
                <c:pt idx="5">
                  <c:v>Jan</c:v>
                </c:pt>
                <c:pt idx="6">
                  <c:v>Feb</c:v>
                </c:pt>
              </c:strCache>
            </c:strRef>
          </c:cat>
          <c:val>
            <c:numRef>
              <c:f>Sheet1!$C$2:$C$8</c:f>
              <c:numCache>
                <c:formatCode>General</c:formatCode>
                <c:ptCount val="7"/>
                <c:pt idx="0">
                  <c:v>95</c:v>
                </c:pt>
                <c:pt idx="1">
                  <c:v>98.6</c:v>
                </c:pt>
                <c:pt idx="2">
                  <c:v>99</c:v>
                </c:pt>
                <c:pt idx="3">
                  <c:v>99</c:v>
                </c:pt>
                <c:pt idx="4">
                  <c:v>99</c:v>
                </c:pt>
                <c:pt idx="5">
                  <c:v>99</c:v>
                </c:pt>
                <c:pt idx="6">
                  <c:v>99</c:v>
                </c:pt>
              </c:numCache>
            </c:numRef>
          </c:val>
        </c:ser>
        <c:dLbls>
          <c:showLegendKey val="0"/>
          <c:showVal val="0"/>
          <c:showCatName val="0"/>
          <c:showSerName val="0"/>
          <c:showPercent val="0"/>
          <c:showBubbleSize val="0"/>
        </c:dLbls>
        <c:gapWidth val="150"/>
        <c:axId val="93923584"/>
        <c:axId val="93945856"/>
      </c:barChart>
      <c:catAx>
        <c:axId val="93923584"/>
        <c:scaling>
          <c:orientation val="minMax"/>
        </c:scaling>
        <c:delete val="0"/>
        <c:axPos val="b"/>
        <c:majorTickMark val="out"/>
        <c:minorTickMark val="none"/>
        <c:tickLblPos val="nextTo"/>
        <c:txPr>
          <a:bodyPr/>
          <a:lstStyle/>
          <a:p>
            <a:pPr>
              <a:defRPr sz="1400"/>
            </a:pPr>
            <a:endParaRPr lang="en-US"/>
          </a:p>
        </c:txPr>
        <c:crossAx val="93945856"/>
        <c:crosses val="autoZero"/>
        <c:auto val="1"/>
        <c:lblAlgn val="ctr"/>
        <c:lblOffset val="100"/>
        <c:noMultiLvlLbl val="0"/>
      </c:catAx>
      <c:valAx>
        <c:axId val="93945856"/>
        <c:scaling>
          <c:orientation val="minMax"/>
          <c:max val="100"/>
        </c:scaling>
        <c:delete val="0"/>
        <c:axPos val="l"/>
        <c:majorGridlines/>
        <c:numFmt formatCode="General" sourceLinked="1"/>
        <c:majorTickMark val="out"/>
        <c:minorTickMark val="none"/>
        <c:tickLblPos val="nextTo"/>
        <c:txPr>
          <a:bodyPr/>
          <a:lstStyle/>
          <a:p>
            <a:pPr>
              <a:defRPr sz="1400"/>
            </a:pPr>
            <a:endParaRPr lang="en-US"/>
          </a:p>
        </c:txPr>
        <c:crossAx val="93923584"/>
        <c:crosses val="autoZero"/>
        <c:crossBetween val="between"/>
      </c:valAx>
    </c:plotArea>
    <c:legend>
      <c:legendPos val="r"/>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FY 15-16</c:v>
                </c:pt>
              </c:strCache>
            </c:strRef>
          </c:tx>
          <c:invertIfNegative val="0"/>
          <c:dLbls>
            <c:txPr>
              <a:bodyPr rot="-5400000" vert="horz" anchor="b" anchorCtr="0"/>
              <a:lstStyle/>
              <a:p>
                <a:pPr>
                  <a:defRPr sz="800"/>
                </a:pPr>
                <a:endParaRPr lang="en-US"/>
              </a:p>
            </c:txPr>
            <c:showLegendKey val="0"/>
            <c:showVal val="1"/>
            <c:showCatName val="0"/>
            <c:showSerName val="0"/>
            <c:showPercent val="0"/>
            <c:showBubbleSize val="0"/>
            <c:showLeaderLines val="0"/>
          </c:dLbls>
          <c:cat>
            <c:strRef>
              <c:f>Sheet1!$A$2:$A$8</c:f>
              <c:strCache>
                <c:ptCount val="7"/>
                <c:pt idx="0">
                  <c:v>Aug</c:v>
                </c:pt>
                <c:pt idx="1">
                  <c:v>Sept</c:v>
                </c:pt>
                <c:pt idx="2">
                  <c:v>Oct</c:v>
                </c:pt>
                <c:pt idx="3">
                  <c:v>Nov</c:v>
                </c:pt>
                <c:pt idx="4">
                  <c:v>Dec</c:v>
                </c:pt>
                <c:pt idx="5">
                  <c:v>Jan</c:v>
                </c:pt>
                <c:pt idx="6">
                  <c:v>Feb</c:v>
                </c:pt>
              </c:strCache>
            </c:strRef>
          </c:cat>
          <c:val>
            <c:numRef>
              <c:f>Sheet1!$B$2:$B$8</c:f>
              <c:numCache>
                <c:formatCode>General</c:formatCode>
                <c:ptCount val="7"/>
                <c:pt idx="0">
                  <c:v>98</c:v>
                </c:pt>
                <c:pt idx="1">
                  <c:v>97</c:v>
                </c:pt>
                <c:pt idx="2">
                  <c:v>96</c:v>
                </c:pt>
                <c:pt idx="3">
                  <c:v>98</c:v>
                </c:pt>
                <c:pt idx="4">
                  <c:v>96</c:v>
                </c:pt>
                <c:pt idx="5">
                  <c:v>97</c:v>
                </c:pt>
                <c:pt idx="6">
                  <c:v>96</c:v>
                </c:pt>
              </c:numCache>
            </c:numRef>
          </c:val>
        </c:ser>
        <c:ser>
          <c:idx val="1"/>
          <c:order val="1"/>
          <c:tx>
            <c:strRef>
              <c:f>Sheet1!$C$1</c:f>
              <c:strCache>
                <c:ptCount val="1"/>
                <c:pt idx="0">
                  <c:v>FY 16-17</c:v>
                </c:pt>
              </c:strCache>
            </c:strRef>
          </c:tx>
          <c:invertIfNegative val="0"/>
          <c:dLbls>
            <c:txPr>
              <a:bodyPr rot="-5400000" vert="horz"/>
              <a:lstStyle/>
              <a:p>
                <a:pPr>
                  <a:defRPr sz="800"/>
                </a:pPr>
                <a:endParaRPr lang="en-US"/>
              </a:p>
            </c:txPr>
            <c:showLegendKey val="0"/>
            <c:showVal val="1"/>
            <c:showCatName val="0"/>
            <c:showSerName val="0"/>
            <c:showPercent val="0"/>
            <c:showBubbleSize val="0"/>
            <c:showLeaderLines val="0"/>
          </c:dLbls>
          <c:cat>
            <c:strRef>
              <c:f>Sheet1!$A$2:$A$8</c:f>
              <c:strCache>
                <c:ptCount val="7"/>
                <c:pt idx="0">
                  <c:v>Aug</c:v>
                </c:pt>
                <c:pt idx="1">
                  <c:v>Sept</c:v>
                </c:pt>
                <c:pt idx="2">
                  <c:v>Oct</c:v>
                </c:pt>
                <c:pt idx="3">
                  <c:v>Nov</c:v>
                </c:pt>
                <c:pt idx="4">
                  <c:v>Dec</c:v>
                </c:pt>
                <c:pt idx="5">
                  <c:v>Jan</c:v>
                </c:pt>
                <c:pt idx="6">
                  <c:v>Feb</c:v>
                </c:pt>
              </c:strCache>
            </c:strRef>
          </c:cat>
          <c:val>
            <c:numRef>
              <c:f>Sheet1!$C$2:$C$8</c:f>
              <c:numCache>
                <c:formatCode>General</c:formatCode>
                <c:ptCount val="7"/>
                <c:pt idx="0">
                  <c:v>99</c:v>
                </c:pt>
                <c:pt idx="1">
                  <c:v>96.7</c:v>
                </c:pt>
                <c:pt idx="2">
                  <c:v>94</c:v>
                </c:pt>
                <c:pt idx="3">
                  <c:v>95</c:v>
                </c:pt>
                <c:pt idx="4">
                  <c:v>96</c:v>
                </c:pt>
                <c:pt idx="5">
                  <c:v>95</c:v>
                </c:pt>
                <c:pt idx="6">
                  <c:v>96</c:v>
                </c:pt>
              </c:numCache>
            </c:numRef>
          </c:val>
        </c:ser>
        <c:dLbls>
          <c:showLegendKey val="0"/>
          <c:showVal val="0"/>
          <c:showCatName val="0"/>
          <c:showSerName val="0"/>
          <c:showPercent val="0"/>
          <c:showBubbleSize val="0"/>
        </c:dLbls>
        <c:gapWidth val="150"/>
        <c:axId val="93975680"/>
        <c:axId val="93977216"/>
      </c:barChart>
      <c:catAx>
        <c:axId val="93975680"/>
        <c:scaling>
          <c:orientation val="minMax"/>
        </c:scaling>
        <c:delete val="0"/>
        <c:axPos val="b"/>
        <c:majorTickMark val="out"/>
        <c:minorTickMark val="none"/>
        <c:tickLblPos val="nextTo"/>
        <c:txPr>
          <a:bodyPr/>
          <a:lstStyle/>
          <a:p>
            <a:pPr>
              <a:defRPr sz="1400"/>
            </a:pPr>
            <a:endParaRPr lang="en-US"/>
          </a:p>
        </c:txPr>
        <c:crossAx val="93977216"/>
        <c:crosses val="autoZero"/>
        <c:auto val="1"/>
        <c:lblAlgn val="ctr"/>
        <c:lblOffset val="100"/>
        <c:noMultiLvlLbl val="0"/>
      </c:catAx>
      <c:valAx>
        <c:axId val="93977216"/>
        <c:scaling>
          <c:orientation val="minMax"/>
          <c:max val="100"/>
          <c:min val="50"/>
        </c:scaling>
        <c:delete val="0"/>
        <c:axPos val="l"/>
        <c:majorGridlines/>
        <c:numFmt formatCode="General" sourceLinked="1"/>
        <c:majorTickMark val="out"/>
        <c:minorTickMark val="none"/>
        <c:tickLblPos val="nextTo"/>
        <c:txPr>
          <a:bodyPr/>
          <a:lstStyle/>
          <a:p>
            <a:pPr>
              <a:defRPr sz="1400"/>
            </a:pPr>
            <a:endParaRPr lang="en-US"/>
          </a:p>
        </c:txPr>
        <c:crossAx val="93975680"/>
        <c:crosses val="autoZero"/>
        <c:crossBetween val="between"/>
      </c:valAx>
    </c:plotArea>
    <c:legend>
      <c:legendPos val="r"/>
      <c:layout/>
      <c:overlay val="0"/>
      <c:txPr>
        <a:bodyPr/>
        <a:lstStyle/>
        <a:p>
          <a:pPr>
            <a:defRPr sz="1200"/>
          </a:pPr>
          <a:endParaRPr lang="en-US"/>
        </a:p>
      </c:txPr>
    </c:legend>
    <c:plotVisOnly val="1"/>
    <c:dispBlanksAs val="gap"/>
    <c:showDLblsOverMax val="0"/>
  </c:chart>
  <c:spPr>
    <a:noFill/>
    <a:scene3d>
      <a:camera prst="orthographicFront"/>
      <a:lightRig rig="threePt" dir="t"/>
    </a:scene3d>
    <a:sp3d>
      <a:bevelT/>
    </a:sp3d>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4925386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chart demonstrates the NWEA Reading</a:t>
            </a:r>
            <a:r>
              <a:rPr lang="en-US" baseline="0" dirty="0" smtClean="0"/>
              <a:t> scores of each Grade level matriculating from SY 15-16 to the next Grade level in SY 16-17.  The SY 15-16 Seventh Graders demonstrated positively trending scores from the Fall 15-16 assessment to the Spring 15-16 assessment.  Upon entering Eigth grade in SY 16-17, the students continued to demonstrate academic growth.</a:t>
            </a:r>
            <a:endParaRPr lang="en-US" dirty="0" smtClean="0"/>
          </a:p>
          <a:p>
            <a:pPr lvl="0">
              <a:spcBef>
                <a:spcPts val="0"/>
              </a:spcBef>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Slide 16 Tombstone</a:t>
            </a:r>
            <a:r>
              <a:rPr lang="en-US" baseline="0" dirty="0" smtClean="0"/>
              <a:t> - </a:t>
            </a:r>
            <a:r>
              <a:rPr lang="en-US" sz="1100" kern="1200" dirty="0" smtClean="0">
                <a:solidFill>
                  <a:schemeClr val="tx1"/>
                </a:solidFill>
                <a:effectLst/>
                <a:latin typeface="+mn-lt"/>
                <a:ea typeface="+mn-ea"/>
                <a:cs typeface="+mn-cs"/>
              </a:rPr>
              <a:t>Challenge:   Each year's 7th Grade cohort substantially behind the previous year's.  Solution: Need to address K-6 challenges more comprehensively and proactively</a:t>
            </a:r>
            <a:endParaRPr lang="en-US" dirty="0" smtClean="0"/>
          </a:p>
          <a:p>
            <a:pPr lvl="0">
              <a:spcBef>
                <a:spcPts val="0"/>
              </a:spcBef>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smtClean="0"/>
              <a:t>Slide 17 Staff Attendance Tombstone</a:t>
            </a:r>
            <a:r>
              <a:rPr lang="en-US" dirty="0" smtClean="0"/>
              <a:t> - MET - Goal 2: TRCCA will have at least 90% staff attendance Annually. FY 16-17 Staff Attendance average is above 95%</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F5B5E15-4640-40B9-B67E-307BA11D1E78}"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F5B5E15-4640-40B9-B67E-307BA11D1E78}"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F5B5E15-4640-40B9-B67E-307BA11D1E78}"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F5B5E15-4640-40B9-B67E-307BA11D1E78}"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smtClean="0"/>
              <a:t>Slide 12 Tombstone</a:t>
            </a:r>
            <a:r>
              <a:rPr lang="en-US" dirty="0" smtClean="0"/>
              <a:t> - Challenge:  Building condition continues to impact enrollment and retention. Solution: Need capital improvements funding.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smtClean="0"/>
              <a:t>Slide 13 Tombstone</a:t>
            </a:r>
            <a:r>
              <a:rPr lang="en-US" dirty="0" smtClean="0"/>
              <a:t> - </a:t>
            </a:r>
            <a:r>
              <a:rPr lang="en-US" sz="1100" kern="1200" dirty="0" smtClean="0">
                <a:solidFill>
                  <a:schemeClr val="tx1"/>
                </a:solidFill>
                <a:effectLst/>
                <a:latin typeface="+mn-lt"/>
                <a:ea typeface="+mn-ea"/>
                <a:cs typeface="+mn-cs"/>
              </a:rPr>
              <a:t>Challenge:  Building condition continues to impact learning environment. Solution: Need capital improvements funding.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b="1" dirty="0" smtClean="0"/>
              <a:t>Slide 14 Suspensions Tombstone</a:t>
            </a:r>
            <a:r>
              <a:rPr lang="en-US" b="1" baseline="0" dirty="0" smtClean="0"/>
              <a:t> </a:t>
            </a:r>
            <a:r>
              <a:rPr lang="en-US" baseline="0" dirty="0" smtClean="0"/>
              <a:t>- MET - Goal 4: TRCCA will reduce rates of out-of-school suspension by 10% from previous year. 32% reduction in FY 16-17 </a:t>
            </a:r>
          </a:p>
          <a:p>
            <a:pPr lvl="0">
              <a:spcBef>
                <a:spcPts val="0"/>
              </a:spcBef>
              <a:buNone/>
            </a:pPr>
            <a:r>
              <a:rPr lang="en-US" b="1" baseline="0" dirty="0" smtClean="0"/>
              <a:t>Slide 14 Referrals Tombstone </a:t>
            </a:r>
            <a:r>
              <a:rPr lang="en-US" baseline="0" dirty="0" smtClean="0"/>
              <a:t>-  Challenge:  Students with substantial disciplinary issues transferred to TRCCA post count.  Solution:  Collaborate with GCSC to provide alternative education programs.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chart demonstrates the NWEA Math</a:t>
            </a:r>
            <a:r>
              <a:rPr lang="en-US" baseline="0" dirty="0" smtClean="0"/>
              <a:t> scores of each Grade level matriculating from SY 15-16 to the next Grade level in SY 16-17.  The SY 15-16 Seventh Graders demonstrated positively trending scores from the Fall 15-16 assessment to the Spring 15-16 assessment.  Upon entering Eigth grade in SY 16-17, the students continued to demonstrate academic growth.</a:t>
            </a:r>
          </a:p>
          <a:p>
            <a:endParaRPr lang="en-US" baseline="0" dirty="0" smtClean="0"/>
          </a:p>
          <a:p>
            <a:r>
              <a:rPr lang="en-US" b="1" baseline="0" dirty="0" smtClean="0"/>
              <a:t>Slide 15 Tombstone</a:t>
            </a:r>
            <a:r>
              <a:rPr lang="en-US" baseline="0" dirty="0" smtClean="0"/>
              <a:t> - </a:t>
            </a:r>
            <a:r>
              <a:rPr lang="en-US" sz="1100" kern="1200" dirty="0" smtClean="0">
                <a:solidFill>
                  <a:schemeClr val="tx1"/>
                </a:solidFill>
                <a:effectLst/>
                <a:latin typeface="+mn-lt"/>
                <a:ea typeface="+mn-ea"/>
                <a:cs typeface="+mn-cs"/>
              </a:rPr>
              <a:t>Challenge:   Each year's 7th Grade cohort substantially behind the previous year's.  Solution: Need to address K-6 challenges more comprehensively and proactively</a:t>
            </a:r>
            <a:endParaRPr lang="en-US" dirty="0"/>
          </a:p>
        </p:txBody>
      </p:sp>
    </p:spTree>
    <p:extLst>
      <p:ext uri="{BB962C8B-B14F-4D97-AF65-F5344CB8AC3E}">
        <p14:creationId xmlns:p14="http://schemas.microsoft.com/office/powerpoint/2010/main" val="3807223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7E12F41-1C0F-4D64-92A4-9B3FD2C202C8}" type="datetimeFigureOut">
              <a:rPr lang="en-US" smtClean="0"/>
              <a:t>3/3/2017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E49A95B-FDB6-4136-9E2F-5D45814C409E}" type="slidenum">
              <a:rPr lang="en-US" smtClean="0"/>
              <a:t>‹#›</a:t>
            </a:fld>
            <a:endParaRPr lang="en-US" dirty="0"/>
          </a:p>
        </p:txBody>
      </p:sp>
    </p:spTree>
    <p:extLst>
      <p:ext uri="{BB962C8B-B14F-4D97-AF65-F5344CB8AC3E}">
        <p14:creationId xmlns:p14="http://schemas.microsoft.com/office/powerpoint/2010/main" val="73549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slide" Target="slide15.xml"/></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chart" Target="../charts/chart8.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cte.org/library/NCTEFiles/Resources/Journals/EJ/1031-sep2013/EJ1031Better.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ascd.org/publications/educational-leadership/dec13/vol71/num04/How-Good-Is-Good-Enough%C2%A2.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tntp.org/assets/tools/NSA-USI%20Increasing%20Rigor%20Throughout%20the%20Lesson-Data-Driven%20Classroom%20Best%20Pratices%20TSLT_0311.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0.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sz="4000" dirty="0" smtClean="0"/>
              <a:t>Theodore Roosevelt College &amp; Career Academy</a:t>
            </a:r>
            <a:endParaRPr lang="en" sz="4000" dirty="0"/>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en" dirty="0" smtClean="0"/>
              <a:t>March 8, </a:t>
            </a:r>
            <a:r>
              <a:rPr lang="en" dirty="0" smtClean="0"/>
              <a:t>2017</a:t>
            </a:r>
            <a:endParaRPr lang="en" dirty="0" smtClean="0"/>
          </a:p>
          <a:p>
            <a:pPr lvl="0">
              <a:spcBef>
                <a:spcPts val="0"/>
              </a:spcBef>
              <a:buNone/>
            </a:pPr>
            <a:endParaRPr lang="en" dirty="0" smtClean="0"/>
          </a:p>
          <a:p>
            <a:pPr lvl="0">
              <a:spcBef>
                <a:spcPts val="0"/>
              </a:spcBef>
              <a:buNone/>
            </a:pPr>
            <a:r>
              <a:rPr lang="en" dirty="0" smtClean="0"/>
              <a:t>State Board of Education Report</a:t>
            </a:r>
            <a:endParaRPr lang="en" dirty="0"/>
          </a:p>
        </p:txBody>
      </p:sp>
      <p:pic>
        <p:nvPicPr>
          <p:cNvPr id="4" name="Picture 4" descr="roosevelt_logo_2C.png"/>
          <p:cNvPicPr>
            <a:picLocks noChangeAspect="1"/>
          </p:cNvPicPr>
          <p:nvPr/>
        </p:nvPicPr>
        <p:blipFill>
          <a:blip r:embed="rId3" cstate="print"/>
          <a:srcRect/>
          <a:stretch>
            <a:fillRect/>
          </a:stretch>
        </p:blipFill>
        <p:spPr bwMode="auto">
          <a:xfrm>
            <a:off x="7467600" y="1"/>
            <a:ext cx="1676400" cy="1066799"/>
          </a:xfrm>
          <a:prstGeom prst="rect">
            <a:avLst/>
          </a:prstGeom>
          <a:noFill/>
          <a:ln w="9525">
            <a:noFill/>
            <a:miter lim="800000"/>
            <a:headEnd/>
            <a:tailEnd/>
          </a:ln>
        </p:spPr>
      </p:pic>
      <p:pic>
        <p:nvPicPr>
          <p:cNvPr id="5" name="Picture 17" descr="a.jpeg"/>
          <p:cNvPicPr>
            <a:picLocks noChangeAspect="1"/>
          </p:cNvPicPr>
          <p:nvPr/>
        </p:nvPicPr>
        <p:blipFill>
          <a:blip r:embed="rId4" cstate="screen"/>
          <a:srcRect/>
          <a:stretch>
            <a:fillRect/>
          </a:stretch>
        </p:blipFill>
        <p:spPr bwMode="auto">
          <a:xfrm>
            <a:off x="0" y="0"/>
            <a:ext cx="1676400" cy="571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99"/>
            <a:ext cx="8229600" cy="857250"/>
          </a:xfrm>
        </p:spPr>
        <p:txBody>
          <a:bodyPr>
            <a:normAutofit fontScale="90000"/>
          </a:bodyPr>
          <a:lstStyle/>
          <a:p>
            <a:r>
              <a:rPr lang="en-US" sz="3200" i="1" dirty="0" smtClean="0"/>
              <a:t>High Impact Systematic Changes since 2012</a:t>
            </a:r>
            <a:endParaRPr lang="en-US" sz="3200" i="1" dirty="0"/>
          </a:p>
        </p:txBody>
      </p:sp>
      <p:sp>
        <p:nvSpPr>
          <p:cNvPr id="3" name="Content Placeholder 2"/>
          <p:cNvSpPr>
            <a:spLocks noGrp="1"/>
          </p:cNvSpPr>
          <p:nvPr>
            <p:ph idx="1"/>
          </p:nvPr>
        </p:nvSpPr>
        <p:spPr>
          <a:xfrm>
            <a:off x="152400" y="1371601"/>
            <a:ext cx="8839200" cy="3394472"/>
          </a:xfrm>
        </p:spPr>
        <p:txBody>
          <a:bodyPr>
            <a:noAutofit/>
          </a:bodyPr>
          <a:lstStyle/>
          <a:p>
            <a:pPr marL="285750" indent="-285750">
              <a:buFont typeface="Arial" pitchFamily="34" charset="0"/>
              <a:buChar char="•"/>
            </a:pPr>
            <a:r>
              <a:rPr lang="en-US" sz="1600" dirty="0" smtClean="0">
                <a:solidFill>
                  <a:schemeClr val="tx1"/>
                </a:solidFill>
              </a:rPr>
              <a:t>Distributed Leadership to focus on student achievement &amp; school improvement</a:t>
            </a:r>
          </a:p>
          <a:p>
            <a:pPr marL="285750" indent="-285750">
              <a:buFont typeface="Arial" pitchFamily="34" charset="0"/>
              <a:buChar char="•"/>
            </a:pPr>
            <a:r>
              <a:rPr lang="en-US" sz="1600" dirty="0" smtClean="0">
                <a:solidFill>
                  <a:schemeClr val="tx1"/>
                </a:solidFill>
              </a:rPr>
              <a:t>Re-designed the school day to meet the needs of students</a:t>
            </a:r>
          </a:p>
          <a:p>
            <a:pPr marL="285750" indent="-285750">
              <a:buFont typeface="Arial" pitchFamily="34" charset="0"/>
              <a:buChar char="•"/>
            </a:pPr>
            <a:r>
              <a:rPr lang="en-US" sz="1600" dirty="0" smtClean="0">
                <a:solidFill>
                  <a:schemeClr val="tx1"/>
                </a:solidFill>
              </a:rPr>
              <a:t>Established reading, math and social interventions based on triangulated data</a:t>
            </a:r>
          </a:p>
          <a:p>
            <a:pPr marL="285750" indent="-285750">
              <a:buFont typeface="Arial" pitchFamily="34" charset="0"/>
              <a:buChar char="•"/>
            </a:pPr>
            <a:r>
              <a:rPr lang="en-US" sz="1600" dirty="0" smtClean="0">
                <a:solidFill>
                  <a:schemeClr val="tx1"/>
                </a:solidFill>
              </a:rPr>
              <a:t>Established the VIP attendance incentive program to motivate students /increase attendance</a:t>
            </a:r>
          </a:p>
          <a:p>
            <a:pPr marL="285750" indent="-285750">
              <a:buFont typeface="Arial" pitchFamily="34" charset="0"/>
              <a:buChar char="•"/>
            </a:pPr>
            <a:r>
              <a:rPr lang="en-US" sz="1600" dirty="0" smtClean="0">
                <a:solidFill>
                  <a:schemeClr val="tx1"/>
                </a:solidFill>
              </a:rPr>
              <a:t>Established a College-Going Culture (college tours, financial workshops, scholarship search)</a:t>
            </a:r>
          </a:p>
          <a:p>
            <a:pPr marL="285750" indent="-285750">
              <a:buFont typeface="Arial" pitchFamily="34" charset="0"/>
              <a:buChar char="•"/>
            </a:pPr>
            <a:r>
              <a:rPr lang="en-US" sz="1600" dirty="0" smtClean="0">
                <a:solidFill>
                  <a:schemeClr val="tx1"/>
                </a:solidFill>
              </a:rPr>
              <a:t>Implemented a comprehensive School Safety &amp; Positive Behavior Discipline/Intervention Plan</a:t>
            </a:r>
          </a:p>
          <a:p>
            <a:endParaRPr lang="en-US" dirty="0" smtClean="0"/>
          </a:p>
          <a:p>
            <a:pPr>
              <a:buNone/>
            </a:pPr>
            <a:endParaRPr lang="en-US" dirty="0" smtClean="0"/>
          </a:p>
          <a:p>
            <a:endParaRPr lang="en-US" dirty="0"/>
          </a:p>
        </p:txBody>
      </p:sp>
      <p:pic>
        <p:nvPicPr>
          <p:cNvPr id="4" name="Picture 17" descr="a.jpeg"/>
          <p:cNvPicPr>
            <a:picLocks noChangeAspect="1"/>
          </p:cNvPicPr>
          <p:nvPr/>
        </p:nvPicPr>
        <p:blipFill>
          <a:blip r:embed="rId2" cstate="screen"/>
          <a:srcRect/>
          <a:stretch>
            <a:fillRect/>
          </a:stretch>
        </p:blipFill>
        <p:spPr bwMode="auto">
          <a:xfrm>
            <a:off x="0" y="0"/>
            <a:ext cx="1676400" cy="571499"/>
          </a:xfrm>
          <a:prstGeom prst="rect">
            <a:avLst/>
          </a:prstGeom>
          <a:noFill/>
          <a:ln w="9525">
            <a:noFill/>
            <a:miter lim="800000"/>
            <a:headEnd/>
            <a:tailEnd/>
          </a:ln>
        </p:spPr>
      </p:pic>
      <p:pic>
        <p:nvPicPr>
          <p:cNvPr id="5" name="Picture 4" descr="roosevelt_logo_2C.png"/>
          <p:cNvPicPr>
            <a:picLocks noChangeAspect="1"/>
          </p:cNvPicPr>
          <p:nvPr/>
        </p:nvPicPr>
        <p:blipFill>
          <a:blip r:embed="rId3" cstate="print"/>
          <a:srcRect/>
          <a:stretch>
            <a:fillRect/>
          </a:stretch>
        </p:blipFill>
        <p:spPr bwMode="auto">
          <a:xfrm>
            <a:off x="7467600" y="1"/>
            <a:ext cx="1676400" cy="685799"/>
          </a:xfrm>
          <a:prstGeom prst="rect">
            <a:avLst/>
          </a:prstGeom>
          <a:noFill/>
          <a:ln w="9525">
            <a:noFill/>
            <a:miter lim="800000"/>
            <a:headEnd/>
            <a:tailEnd/>
          </a:ln>
        </p:spPr>
      </p:pic>
    </p:spTree>
    <p:extLst>
      <p:ext uri="{BB962C8B-B14F-4D97-AF65-F5344CB8AC3E}">
        <p14:creationId xmlns:p14="http://schemas.microsoft.com/office/powerpoint/2010/main" val="2347356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628650"/>
            <a:ext cx="8229600" cy="857250"/>
          </a:xfrm>
        </p:spPr>
        <p:txBody>
          <a:bodyPr>
            <a:normAutofit fontScale="90000"/>
          </a:bodyPr>
          <a:lstStyle/>
          <a:p>
            <a:r>
              <a:rPr lang="en-US" dirty="0" smtClean="0"/>
              <a:t>Systematic Success – Met 24 of 27 Contractual Metrics</a:t>
            </a:r>
            <a:endParaRPr lang="en-US" dirty="0"/>
          </a:p>
        </p:txBody>
      </p:sp>
      <p:sp>
        <p:nvSpPr>
          <p:cNvPr id="12" name="Content Placeholder 11"/>
          <p:cNvSpPr>
            <a:spLocks noGrp="1"/>
          </p:cNvSpPr>
          <p:nvPr>
            <p:ph idx="1"/>
          </p:nvPr>
        </p:nvSpPr>
        <p:spPr>
          <a:xfrm>
            <a:off x="457200" y="1352550"/>
            <a:ext cx="8229600" cy="3657600"/>
          </a:xfrm>
        </p:spPr>
        <p:txBody>
          <a:bodyPr>
            <a:normAutofit fontScale="62500" lnSpcReduction="20000"/>
          </a:bodyPr>
          <a:lstStyle/>
          <a:p>
            <a:pPr marL="342900" indent="-342900">
              <a:buFont typeface="Arial" pitchFamily="34" charset="0"/>
              <a:buChar char="•"/>
            </a:pPr>
            <a:r>
              <a:rPr lang="en-US" sz="2600" dirty="0" smtClean="0">
                <a:solidFill>
                  <a:schemeClr val="tx1"/>
                </a:solidFill>
              </a:rPr>
              <a:t>57% Graduation Rate (vs. 41% in 2012)</a:t>
            </a:r>
          </a:p>
          <a:p>
            <a:pPr marL="342900" indent="-342900">
              <a:buFont typeface="Arial" pitchFamily="34" charset="0"/>
              <a:buChar char="•"/>
            </a:pPr>
            <a:r>
              <a:rPr lang="en-US" sz="2600" dirty="0" smtClean="0">
                <a:solidFill>
                  <a:schemeClr val="tx1"/>
                </a:solidFill>
              </a:rPr>
              <a:t>85% of graduating seniors enrolled in a 2-4 year college or vocational program (vs. 60% in 2012)</a:t>
            </a:r>
          </a:p>
          <a:p>
            <a:pPr marL="342900" indent="-342900">
              <a:buFont typeface="Arial" pitchFamily="34" charset="0"/>
              <a:buChar char="•"/>
            </a:pPr>
            <a:r>
              <a:rPr lang="en-US" sz="2600" dirty="0" smtClean="0">
                <a:solidFill>
                  <a:schemeClr val="tx1"/>
                </a:solidFill>
              </a:rPr>
              <a:t>54% Reduction of out-of-school suspensions </a:t>
            </a:r>
          </a:p>
          <a:p>
            <a:pPr marL="342900" indent="-342900">
              <a:buFont typeface="Arial" pitchFamily="34" charset="0"/>
              <a:buChar char="•"/>
            </a:pPr>
            <a:r>
              <a:rPr lang="en-US" sz="2600" dirty="0" smtClean="0">
                <a:solidFill>
                  <a:schemeClr val="tx1"/>
                </a:solidFill>
              </a:rPr>
              <a:t>91.6% attendance vs. 71.4% (2013)</a:t>
            </a:r>
          </a:p>
          <a:p>
            <a:pPr marL="342900" indent="-342900">
              <a:buFont typeface="Arial" pitchFamily="34" charset="0"/>
              <a:buChar char="•"/>
            </a:pPr>
            <a:r>
              <a:rPr lang="en-US" sz="2600" dirty="0" smtClean="0">
                <a:solidFill>
                  <a:schemeClr val="tx1"/>
                </a:solidFill>
              </a:rPr>
              <a:t>Average of 5% in ISTEP and 6% on ECA, except for 2015 when the test changed</a:t>
            </a:r>
          </a:p>
          <a:p>
            <a:pPr marL="342900" indent="-342900">
              <a:buFont typeface="Arial" pitchFamily="34" charset="0"/>
              <a:buChar char="•"/>
            </a:pPr>
            <a:r>
              <a:rPr lang="en-US" sz="2600" dirty="0" smtClean="0">
                <a:solidFill>
                  <a:schemeClr val="tx1"/>
                </a:solidFill>
              </a:rPr>
              <a:t>State recognition for a safe, orderly, and caring learning environment</a:t>
            </a:r>
          </a:p>
          <a:p>
            <a:pPr marL="342900" indent="-342900">
              <a:buFont typeface="Arial" pitchFamily="34" charset="0"/>
              <a:buChar char="•"/>
            </a:pPr>
            <a:r>
              <a:rPr lang="en-US" sz="2600" dirty="0" smtClean="0">
                <a:solidFill>
                  <a:schemeClr val="tx1"/>
                </a:solidFill>
              </a:rPr>
              <a:t>Quality school leaders and teachers</a:t>
            </a:r>
          </a:p>
          <a:p>
            <a:endParaRPr lang="en-US" dirty="0"/>
          </a:p>
        </p:txBody>
      </p:sp>
      <p:pic>
        <p:nvPicPr>
          <p:cNvPr id="6" name="Picture 17" descr="a.jpeg"/>
          <p:cNvPicPr>
            <a:picLocks noChangeAspect="1"/>
          </p:cNvPicPr>
          <p:nvPr/>
        </p:nvPicPr>
        <p:blipFill>
          <a:blip r:embed="rId2" cstate="screen"/>
          <a:srcRect/>
          <a:stretch>
            <a:fillRect/>
          </a:stretch>
        </p:blipFill>
        <p:spPr bwMode="auto">
          <a:xfrm>
            <a:off x="0" y="0"/>
            <a:ext cx="1676400" cy="571499"/>
          </a:xfrm>
          <a:prstGeom prst="rect">
            <a:avLst/>
          </a:prstGeom>
          <a:noFill/>
          <a:ln w="9525">
            <a:noFill/>
            <a:miter lim="800000"/>
            <a:headEnd/>
            <a:tailEnd/>
          </a:ln>
        </p:spPr>
      </p:pic>
      <p:pic>
        <p:nvPicPr>
          <p:cNvPr id="7" name="Picture 4" descr="roosevelt_logo_2C.png"/>
          <p:cNvPicPr>
            <a:picLocks noChangeAspect="1"/>
          </p:cNvPicPr>
          <p:nvPr/>
        </p:nvPicPr>
        <p:blipFill>
          <a:blip r:embed="rId3" cstate="print"/>
          <a:srcRect/>
          <a:stretch>
            <a:fillRect/>
          </a:stretch>
        </p:blipFill>
        <p:spPr bwMode="auto">
          <a:xfrm>
            <a:off x="7467600" y="1"/>
            <a:ext cx="1676400" cy="685799"/>
          </a:xfrm>
          <a:prstGeom prst="rect">
            <a:avLst/>
          </a:prstGeom>
          <a:noFill/>
          <a:ln w="9525">
            <a:noFill/>
            <a:miter lim="800000"/>
            <a:headEnd/>
            <a:tailEnd/>
          </a:ln>
        </p:spPr>
      </p:pic>
    </p:spTree>
    <p:extLst>
      <p:ext uri="{BB962C8B-B14F-4D97-AF65-F5344CB8AC3E}">
        <p14:creationId xmlns:p14="http://schemas.microsoft.com/office/powerpoint/2010/main" val="3828154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04800" y="361950"/>
            <a:ext cx="8520600" cy="990600"/>
          </a:xfrm>
          <a:prstGeom prst="rect">
            <a:avLst/>
          </a:prstGeom>
        </p:spPr>
        <p:txBody>
          <a:bodyPr lIns="91425" tIns="91425" rIns="91425" bIns="91425" anchor="t" anchorCtr="0">
            <a:noAutofit/>
          </a:bodyPr>
          <a:lstStyle/>
          <a:p>
            <a:pPr algn="ct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 sz="2000" b="1" i="1" dirty="0" smtClean="0"/>
              <a:t>Data </a:t>
            </a:r>
            <a:r>
              <a:rPr lang="en" sz="2000" b="1" i="1" dirty="0"/>
              <a:t>Dashboard Summary </a:t>
            </a:r>
            <a:r>
              <a:rPr lang="en" sz="2000" b="1" i="1" dirty="0" smtClean="0"/>
              <a:t>– Student Enrollment</a:t>
            </a:r>
            <a:endParaRPr sz="2000" b="1" i="1" dirty="0"/>
          </a:p>
        </p:txBody>
      </p:sp>
      <p:graphicFrame>
        <p:nvGraphicFramePr>
          <p:cNvPr id="2" name="Chart 1">
            <a:hlinkClick r:id="rId3" action="ppaction://hlinksldjump" tooltip="Challenge:  Building condition continues to impact enrollment and retention. Solution: Need capital improvements funding. "/>
          </p:cNvPr>
          <p:cNvGraphicFramePr/>
          <p:nvPr>
            <p:extLst>
              <p:ext uri="{D42A27DB-BD31-4B8C-83A1-F6EECF244321}">
                <p14:modId xmlns:p14="http://schemas.microsoft.com/office/powerpoint/2010/main" val="2145914347"/>
              </p:ext>
            </p:extLst>
          </p:nvPr>
        </p:nvGraphicFramePr>
        <p:xfrm>
          <a:off x="533400" y="1885950"/>
          <a:ext cx="8077200" cy="271780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descr="roosevelt_logo_2C.png"/>
          <p:cNvPicPr>
            <a:picLocks noChangeAspect="1"/>
          </p:cNvPicPr>
          <p:nvPr/>
        </p:nvPicPr>
        <p:blipFill>
          <a:blip r:embed="rId5" cstate="print"/>
          <a:srcRect/>
          <a:stretch>
            <a:fillRect/>
          </a:stretch>
        </p:blipFill>
        <p:spPr bwMode="auto">
          <a:xfrm>
            <a:off x="7620000" y="1"/>
            <a:ext cx="1524000" cy="895349"/>
          </a:xfrm>
          <a:prstGeom prst="rect">
            <a:avLst/>
          </a:prstGeom>
          <a:noFill/>
          <a:ln w="9525">
            <a:noFill/>
            <a:miter lim="800000"/>
            <a:headEnd/>
            <a:tailEnd/>
          </a:ln>
        </p:spPr>
      </p:pic>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12</a:t>
            </a:fld>
            <a:endParaRPr lang="en"/>
          </a:p>
        </p:txBody>
      </p:sp>
      <p:pic>
        <p:nvPicPr>
          <p:cNvPr id="8" name="Picture 17" descr="a.jpeg"/>
          <p:cNvPicPr>
            <a:picLocks noChangeAspect="1"/>
          </p:cNvPicPr>
          <p:nvPr/>
        </p:nvPicPr>
        <p:blipFill>
          <a:blip r:embed="rId6" cstate="screen"/>
          <a:srcRect/>
          <a:stretch>
            <a:fillRect/>
          </a:stretch>
        </p:blipFill>
        <p:spPr bwMode="auto">
          <a:xfrm>
            <a:off x="0" y="1"/>
            <a:ext cx="1524000" cy="571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4"/>
            <a:ext cx="8520600" cy="907526"/>
          </a:xfrm>
          <a:prstGeom prst="rect">
            <a:avLst/>
          </a:prstGeom>
        </p:spPr>
        <p:txBody>
          <a:bodyPr lIns="91425" tIns="91425" rIns="91425" bIns="91425" anchor="t" anchorCtr="0">
            <a:noAutofit/>
          </a:bodyPr>
          <a:lstStyle/>
          <a:p>
            <a:pPr algn="ct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 sz="2000" b="1" i="1" dirty="0" smtClean="0"/>
              <a:t>Data Dashboard Summary – Student Attendance</a:t>
            </a:r>
            <a:endParaRPr sz="2000" b="1" i="1" dirty="0"/>
          </a:p>
        </p:txBody>
      </p:sp>
      <p:graphicFrame>
        <p:nvGraphicFramePr>
          <p:cNvPr id="3" name="Chart 2">
            <a:hlinkClick r:id="rId3" action="ppaction://hlinksldjump" tooltip="Challenge:  Building condition continues to impact learning environment. Solution: Need capital improvements funding. "/>
          </p:cNvPr>
          <p:cNvGraphicFramePr/>
          <p:nvPr>
            <p:extLst>
              <p:ext uri="{D42A27DB-BD31-4B8C-83A1-F6EECF244321}">
                <p14:modId xmlns:p14="http://schemas.microsoft.com/office/powerpoint/2010/main" val="371644426"/>
              </p:ext>
            </p:extLst>
          </p:nvPr>
        </p:nvGraphicFramePr>
        <p:xfrm>
          <a:off x="457200" y="1657350"/>
          <a:ext cx="7696200" cy="29464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4" descr="roosevelt_logo_2C.png"/>
          <p:cNvPicPr>
            <a:picLocks noChangeAspect="1"/>
          </p:cNvPicPr>
          <p:nvPr/>
        </p:nvPicPr>
        <p:blipFill>
          <a:blip r:embed="rId5" cstate="print"/>
          <a:srcRect/>
          <a:stretch>
            <a:fillRect/>
          </a:stretch>
        </p:blipFill>
        <p:spPr bwMode="auto">
          <a:xfrm>
            <a:off x="7620000" y="1"/>
            <a:ext cx="1524000" cy="895349"/>
          </a:xfrm>
          <a:prstGeom prst="rect">
            <a:avLst/>
          </a:prstGeom>
          <a:noFill/>
          <a:ln w="9525">
            <a:noFill/>
            <a:miter lim="800000"/>
            <a:headEnd/>
            <a:tailEnd/>
          </a:ln>
        </p:spPr>
      </p:pic>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13</a:t>
            </a:fld>
            <a:endParaRPr lang="en"/>
          </a:p>
        </p:txBody>
      </p:sp>
      <p:pic>
        <p:nvPicPr>
          <p:cNvPr id="7" name="Picture 17" descr="a.jpeg"/>
          <p:cNvPicPr>
            <a:picLocks noChangeAspect="1"/>
          </p:cNvPicPr>
          <p:nvPr/>
        </p:nvPicPr>
        <p:blipFill>
          <a:blip r:embed="rId6" cstate="screen"/>
          <a:srcRect/>
          <a:stretch>
            <a:fillRect/>
          </a:stretch>
        </p:blipFill>
        <p:spPr bwMode="auto">
          <a:xfrm>
            <a:off x="3110" y="1"/>
            <a:ext cx="1524000" cy="571499"/>
          </a:xfrm>
          <a:prstGeom prst="rect">
            <a:avLst/>
          </a:prstGeom>
          <a:noFill/>
          <a:ln w="9525">
            <a:noFill/>
            <a:miter lim="800000"/>
            <a:headEnd/>
            <a:tailEnd/>
          </a:ln>
        </p:spPr>
      </p:pic>
    </p:spTree>
    <p:extLst>
      <p:ext uri="{BB962C8B-B14F-4D97-AF65-F5344CB8AC3E}">
        <p14:creationId xmlns:p14="http://schemas.microsoft.com/office/powerpoint/2010/main" val="3897524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4"/>
            <a:ext cx="8520600" cy="983725"/>
          </a:xfrm>
          <a:prstGeom prst="rect">
            <a:avLst/>
          </a:prstGeom>
        </p:spPr>
        <p:txBody>
          <a:bodyPr lIns="91425" tIns="91425" rIns="91425" bIns="91425" anchor="t" anchorCtr="0">
            <a:noAutofit/>
          </a:bodyPr>
          <a:lstStyle/>
          <a:p>
            <a:pPr algn="ct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 sz="2000" b="1" i="1" dirty="0" smtClean="0"/>
              <a:t>Data </a:t>
            </a:r>
            <a:r>
              <a:rPr lang="en" sz="2000" b="1" i="1" dirty="0"/>
              <a:t>Dashboard </a:t>
            </a:r>
            <a:r>
              <a:rPr lang="en" sz="2000" b="1" i="1" dirty="0" smtClean="0"/>
              <a:t>Summary - Behaviors</a:t>
            </a:r>
            <a:endParaRPr sz="2000" b="1" i="1" dirty="0"/>
          </a:p>
        </p:txBody>
      </p:sp>
      <p:sp>
        <p:nvSpPr>
          <p:cNvPr id="61" name="Shape 61"/>
          <p:cNvSpPr txBox="1">
            <a:spLocks noGrp="1"/>
          </p:cNvSpPr>
          <p:nvPr>
            <p:ph type="body" idx="1"/>
          </p:nvPr>
        </p:nvSpPr>
        <p:spPr>
          <a:xfrm>
            <a:off x="0" y="1428750"/>
            <a:ext cx="9144000" cy="3505199"/>
          </a:xfrm>
          <a:prstGeom prst="rect">
            <a:avLst/>
          </a:prstGeom>
        </p:spPr>
        <p:txBody>
          <a:bodyPr lIns="91425" tIns="91425" rIns="91425" bIns="91425" anchor="t" anchorCtr="0">
            <a:noAutofit/>
          </a:bodyPr>
          <a:lstStyle/>
          <a:p>
            <a:pPr lvl="0">
              <a:spcBef>
                <a:spcPts val="0"/>
              </a:spcBef>
              <a:buNone/>
            </a:pPr>
            <a:r>
              <a:rPr lang="en" b="1" dirty="0" smtClean="0">
                <a:solidFill>
                  <a:schemeClr val="tx1"/>
                </a:solidFill>
              </a:rPr>
              <a:t>                 Suspensions</a:t>
            </a:r>
            <a:r>
              <a:rPr lang="en" b="1" dirty="0">
                <a:solidFill>
                  <a:schemeClr val="tx1"/>
                </a:solidFill>
              </a:rPr>
              <a:t>	</a:t>
            </a:r>
            <a:r>
              <a:rPr lang="en" b="1" dirty="0" smtClean="0">
                <a:solidFill>
                  <a:schemeClr val="tx1"/>
                </a:solidFill>
              </a:rPr>
              <a:t>			          Referrals</a:t>
            </a:r>
          </a:p>
          <a:p>
            <a:pPr lvl="0">
              <a:spcBef>
                <a:spcPts val="0"/>
              </a:spcBef>
              <a:buNone/>
            </a:pPr>
            <a:endParaRPr lang="en" dirty="0" smtClean="0"/>
          </a:p>
        </p:txBody>
      </p:sp>
      <p:graphicFrame>
        <p:nvGraphicFramePr>
          <p:cNvPr id="3" name="Chart 2">
            <a:hlinkClick r:id="rId3" action="ppaction://hlinksldjump" tooltip="MET - Goal 4: TRCCA will reduce rates of out-of-school suspension by 10% from previous year. 32% reduction in FY 16-17 "/>
          </p:cNvPr>
          <p:cNvGraphicFramePr/>
          <p:nvPr>
            <p:extLst>
              <p:ext uri="{D42A27DB-BD31-4B8C-83A1-F6EECF244321}">
                <p14:modId xmlns:p14="http://schemas.microsoft.com/office/powerpoint/2010/main" val="1856490821"/>
              </p:ext>
            </p:extLst>
          </p:nvPr>
        </p:nvGraphicFramePr>
        <p:xfrm>
          <a:off x="76200" y="1809750"/>
          <a:ext cx="4495800" cy="2946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hlinkClick r:id="rId3" action="ppaction://hlinksldjump" tooltip="Challenge:  Students with substantial disciplinary issues transferred to TRCCA post count.  Solution:  Collaborate with GCSC to provide alternative education programs. "/>
          </p:cNvPr>
          <p:cNvGraphicFramePr/>
          <p:nvPr>
            <p:extLst>
              <p:ext uri="{D42A27DB-BD31-4B8C-83A1-F6EECF244321}">
                <p14:modId xmlns:p14="http://schemas.microsoft.com/office/powerpoint/2010/main" val="829676291"/>
              </p:ext>
            </p:extLst>
          </p:nvPr>
        </p:nvGraphicFramePr>
        <p:xfrm>
          <a:off x="4572000" y="1885950"/>
          <a:ext cx="4495800" cy="2794000"/>
        </p:xfrm>
        <a:graphic>
          <a:graphicData uri="http://schemas.openxmlformats.org/drawingml/2006/chart">
            <c:chart xmlns:c="http://schemas.openxmlformats.org/drawingml/2006/chart" xmlns:r="http://schemas.openxmlformats.org/officeDocument/2006/relationships" r:id="rId5"/>
          </a:graphicData>
        </a:graphic>
      </p:graphicFrame>
      <p:pic>
        <p:nvPicPr>
          <p:cNvPr id="6" name="Picture 4" descr="roosevelt_logo_2C.png"/>
          <p:cNvPicPr>
            <a:picLocks noChangeAspect="1"/>
          </p:cNvPicPr>
          <p:nvPr/>
        </p:nvPicPr>
        <p:blipFill>
          <a:blip r:embed="rId6" cstate="print"/>
          <a:srcRect/>
          <a:stretch>
            <a:fillRect/>
          </a:stretch>
        </p:blipFill>
        <p:spPr bwMode="auto">
          <a:xfrm>
            <a:off x="7848600" y="1"/>
            <a:ext cx="1295400" cy="666749"/>
          </a:xfrm>
          <a:prstGeom prst="rect">
            <a:avLst/>
          </a:prstGeom>
          <a:noFill/>
          <a:ln w="9525">
            <a:noFill/>
            <a:miter lim="800000"/>
            <a:headEnd/>
            <a:tailEnd/>
          </a:ln>
        </p:spPr>
      </p:pic>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14</a:t>
            </a:fld>
            <a:endParaRPr lang="en"/>
          </a:p>
        </p:txBody>
      </p:sp>
      <p:pic>
        <p:nvPicPr>
          <p:cNvPr id="8" name="Picture 17" descr="a.jpeg"/>
          <p:cNvPicPr>
            <a:picLocks noChangeAspect="1"/>
          </p:cNvPicPr>
          <p:nvPr/>
        </p:nvPicPr>
        <p:blipFill>
          <a:blip r:embed="rId7" cstate="screen"/>
          <a:srcRect/>
          <a:stretch>
            <a:fillRect/>
          </a:stretch>
        </p:blipFill>
        <p:spPr bwMode="auto">
          <a:xfrm>
            <a:off x="0" y="1"/>
            <a:ext cx="1219200" cy="571499"/>
          </a:xfrm>
          <a:prstGeom prst="rect">
            <a:avLst/>
          </a:prstGeom>
          <a:noFill/>
          <a:ln w="9525">
            <a:noFill/>
            <a:miter lim="800000"/>
            <a:headEnd/>
            <a:tailEnd/>
          </a:ln>
        </p:spPr>
      </p:pic>
    </p:spTree>
    <p:extLst>
      <p:ext uri="{BB962C8B-B14F-4D97-AF65-F5344CB8AC3E}">
        <p14:creationId xmlns:p14="http://schemas.microsoft.com/office/powerpoint/2010/main" val="2353177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4"/>
            <a:ext cx="8520600" cy="755125"/>
          </a:xfrm>
        </p:spPr>
        <p:txBody>
          <a:bodyPr/>
          <a:lstStyle/>
          <a:p>
            <a:pPr algn="ct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 sz="2400" b="1" i="1" dirty="0" smtClean="0"/>
              <a:t>Cohort Data </a:t>
            </a:r>
            <a:r>
              <a:rPr lang="en" sz="2400" b="1" i="1" dirty="0"/>
              <a:t>Dashboard Summary – NWEA </a:t>
            </a:r>
            <a:r>
              <a:rPr lang="en" sz="2400" b="1" i="1" dirty="0" smtClean="0"/>
              <a:t>Math</a:t>
            </a:r>
            <a:endParaRPr lang="en-US" sz="2400" b="1" i="1"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15</a:t>
            </a:fld>
            <a:endParaRPr lang="en"/>
          </a:p>
        </p:txBody>
      </p:sp>
      <p:pic>
        <p:nvPicPr>
          <p:cNvPr id="5" name="Picture 4" descr="roosevelt_logo_2C.png"/>
          <p:cNvPicPr>
            <a:picLocks noChangeAspect="1"/>
          </p:cNvPicPr>
          <p:nvPr/>
        </p:nvPicPr>
        <p:blipFill>
          <a:blip r:embed="rId3" cstate="print"/>
          <a:srcRect/>
          <a:stretch>
            <a:fillRect/>
          </a:stretch>
        </p:blipFill>
        <p:spPr bwMode="auto">
          <a:xfrm>
            <a:off x="7848600" y="1"/>
            <a:ext cx="1295400" cy="666749"/>
          </a:xfrm>
          <a:prstGeom prst="rect">
            <a:avLst/>
          </a:prstGeom>
          <a:noFill/>
          <a:ln w="9525">
            <a:noFill/>
            <a:miter lim="800000"/>
            <a:headEnd/>
            <a:tailEnd/>
          </a:ln>
        </p:spPr>
      </p:pic>
      <p:graphicFrame>
        <p:nvGraphicFramePr>
          <p:cNvPr id="6" name="Chart 5">
            <a:hlinkClick r:id="rId4" action="ppaction://hlinksldjump" tooltip="Challenge:   Each year's 7th Grade cohort substantially behind the previous year's.  Solution: Need to address K-6 challenges more comprehensively and proactively"/>
          </p:cNvPr>
          <p:cNvGraphicFramePr/>
          <p:nvPr>
            <p:extLst>
              <p:ext uri="{D42A27DB-BD31-4B8C-83A1-F6EECF244321}">
                <p14:modId xmlns:p14="http://schemas.microsoft.com/office/powerpoint/2010/main" val="1428209370"/>
              </p:ext>
            </p:extLst>
          </p:nvPr>
        </p:nvGraphicFramePr>
        <p:xfrm>
          <a:off x="304800" y="1581150"/>
          <a:ext cx="8534400" cy="3022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5776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04800" y="609000"/>
            <a:ext cx="8520600" cy="895950"/>
          </a:xfrm>
          <a:prstGeom prst="rect">
            <a:avLst/>
          </a:prstGeom>
        </p:spPr>
        <p:txBody>
          <a:bodyPr lIns="91425" tIns="91425" rIns="91425" bIns="91425" anchor="t" anchorCtr="0">
            <a:noAutofit/>
          </a:bodyPr>
          <a:lstStyle/>
          <a:p>
            <a:pPr algn="ctr"/>
            <a:r>
              <a:rPr lang="en" sz="2400" dirty="0" smtClean="0"/>
              <a:t/>
            </a:r>
            <a:br>
              <a:rPr lang="en" sz="2400" dirty="0" smtClean="0"/>
            </a:br>
            <a:r>
              <a:rPr lang="en" sz="2400" b="1" i="1" dirty="0" smtClean="0"/>
              <a:t>Cohort Data </a:t>
            </a:r>
            <a:r>
              <a:rPr lang="en" sz="2400" b="1" i="1" dirty="0"/>
              <a:t>Dashboard </a:t>
            </a:r>
            <a:r>
              <a:rPr lang="en" sz="2400" b="1" i="1" dirty="0" smtClean="0"/>
              <a:t>Summary – NWEA Reading</a:t>
            </a:r>
            <a:endParaRPr sz="2400" b="1" i="1" dirty="0"/>
          </a:p>
        </p:txBody>
      </p:sp>
      <p:sp>
        <p:nvSpPr>
          <p:cNvPr id="61" name="Shape 61"/>
          <p:cNvSpPr txBox="1">
            <a:spLocks noGrp="1"/>
          </p:cNvSpPr>
          <p:nvPr>
            <p:ph type="body" idx="1"/>
          </p:nvPr>
        </p:nvSpPr>
        <p:spPr>
          <a:xfrm>
            <a:off x="0" y="1152474"/>
            <a:ext cx="9144000" cy="3781475"/>
          </a:xfrm>
          <a:prstGeom prst="rect">
            <a:avLst/>
          </a:prstGeom>
        </p:spPr>
        <p:txBody>
          <a:bodyPr lIns="91425" tIns="91425" rIns="91425" bIns="91425" anchor="t" anchorCtr="0">
            <a:noAutofit/>
          </a:bodyPr>
          <a:lstStyle/>
          <a:p>
            <a:pPr lvl="0">
              <a:spcBef>
                <a:spcPts val="0"/>
              </a:spcBef>
              <a:buNone/>
            </a:pPr>
            <a:r>
              <a:rPr lang="en" b="1" dirty="0" smtClean="0">
                <a:solidFill>
                  <a:schemeClr val="tx1"/>
                </a:solidFill>
              </a:rPr>
              <a:t>                 </a:t>
            </a:r>
          </a:p>
          <a:p>
            <a:pPr lvl="0">
              <a:spcBef>
                <a:spcPts val="0"/>
              </a:spcBef>
              <a:buNone/>
            </a:pPr>
            <a:endParaRPr lang="en" dirty="0" smtClean="0"/>
          </a:p>
        </p:txBody>
      </p:sp>
      <p:graphicFrame>
        <p:nvGraphicFramePr>
          <p:cNvPr id="2" name="Chart 1">
            <a:hlinkClick r:id="rId3" action="ppaction://hlinksldjump" tooltip="Challenge:   Each year's 7th Grade cohort substantially behind the previous year's.  Solution: Need to address K-6 challenges more comprehensively and proactively"/>
          </p:cNvPr>
          <p:cNvGraphicFramePr/>
          <p:nvPr>
            <p:extLst>
              <p:ext uri="{D42A27DB-BD31-4B8C-83A1-F6EECF244321}">
                <p14:modId xmlns:p14="http://schemas.microsoft.com/office/powerpoint/2010/main" val="878237501"/>
              </p:ext>
            </p:extLst>
          </p:nvPr>
        </p:nvGraphicFramePr>
        <p:xfrm>
          <a:off x="533400" y="1733550"/>
          <a:ext cx="8305800" cy="27940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4" descr="roosevelt_logo_2C.png"/>
          <p:cNvPicPr>
            <a:picLocks noChangeAspect="1"/>
          </p:cNvPicPr>
          <p:nvPr/>
        </p:nvPicPr>
        <p:blipFill>
          <a:blip r:embed="rId5" cstate="print"/>
          <a:srcRect/>
          <a:stretch>
            <a:fillRect/>
          </a:stretch>
        </p:blipFill>
        <p:spPr bwMode="auto">
          <a:xfrm>
            <a:off x="7848600" y="1"/>
            <a:ext cx="1295400" cy="742949"/>
          </a:xfrm>
          <a:prstGeom prst="rect">
            <a:avLst/>
          </a:prstGeom>
          <a:noFill/>
          <a:ln w="9525">
            <a:noFill/>
            <a:miter lim="800000"/>
            <a:headEnd/>
            <a:tailEnd/>
          </a:ln>
        </p:spPr>
      </p:pic>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16</a:t>
            </a:fld>
            <a:endParaRPr lang="en"/>
          </a:p>
        </p:txBody>
      </p:sp>
    </p:spTree>
    <p:extLst>
      <p:ext uri="{BB962C8B-B14F-4D97-AF65-F5344CB8AC3E}">
        <p14:creationId xmlns:p14="http://schemas.microsoft.com/office/powerpoint/2010/main" val="4237211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04800" y="285750"/>
            <a:ext cx="8520600" cy="953700"/>
          </a:xfrm>
          <a:prstGeom prst="rect">
            <a:avLst/>
          </a:prstGeom>
        </p:spPr>
        <p:txBody>
          <a:bodyPr lIns="91425" tIns="91425" rIns="91425" bIns="91425" anchor="t" anchorCtr="0">
            <a:noAutofit/>
          </a:bodyPr>
          <a:lstStyle/>
          <a:p>
            <a:pPr algn="ct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 sz="2400" b="1" i="1" dirty="0" smtClean="0">
                <a:latin typeface="+mj-lt"/>
              </a:rPr>
              <a:t>Data </a:t>
            </a:r>
            <a:r>
              <a:rPr lang="en" sz="2400" b="1" i="1" dirty="0">
                <a:latin typeface="+mj-lt"/>
              </a:rPr>
              <a:t>Dashboard Summary - </a:t>
            </a:r>
            <a:r>
              <a:rPr lang="en" sz="2400" b="1" i="1" dirty="0">
                <a:latin typeface="+mj-lt"/>
                <a:ea typeface="Calibri"/>
                <a:cs typeface="Calibri"/>
                <a:sym typeface="Calibri"/>
              </a:rPr>
              <a:t>Staff </a:t>
            </a:r>
            <a:r>
              <a:rPr lang="en" sz="2400" b="1" i="1" dirty="0" smtClean="0">
                <a:latin typeface="+mj-lt"/>
                <a:ea typeface="Calibri"/>
                <a:cs typeface="Calibri"/>
                <a:sym typeface="Calibri"/>
              </a:rPr>
              <a:t>Retention</a:t>
            </a:r>
            <a:r>
              <a:rPr lang="en" sz="2400" b="1" i="1" dirty="0">
                <a:latin typeface="+mj-lt"/>
                <a:ea typeface="Calibri"/>
                <a:cs typeface="Calibri"/>
                <a:sym typeface="Calibri"/>
              </a:rPr>
              <a:t> </a:t>
            </a:r>
            <a:r>
              <a:rPr lang="en" sz="2400" b="1" i="1" dirty="0" smtClean="0">
                <a:latin typeface="+mj-lt"/>
                <a:ea typeface="Calibri"/>
                <a:cs typeface="Calibri"/>
                <a:sym typeface="Calibri"/>
              </a:rPr>
              <a:t>&amp; Attendance</a:t>
            </a:r>
            <a:endParaRPr lang="en" sz="2400" b="1" i="1" dirty="0">
              <a:latin typeface="+mj-lt"/>
              <a:ea typeface="Calibri"/>
              <a:cs typeface="Calibri"/>
              <a:sym typeface="Calibri"/>
            </a:endParaRPr>
          </a:p>
        </p:txBody>
      </p:sp>
      <p:sp>
        <p:nvSpPr>
          <p:cNvPr id="73" name="Shape 7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dirty="0"/>
              <a:t>	</a:t>
            </a:r>
            <a:r>
              <a:rPr lang="en" b="1" i="1" dirty="0" smtClean="0">
                <a:solidFill>
                  <a:srgbClr val="FFC000"/>
                </a:solidFill>
              </a:rPr>
              <a:t>Staff Retention</a:t>
            </a:r>
            <a:r>
              <a:rPr lang="en" dirty="0" smtClean="0"/>
              <a:t>		</a:t>
            </a:r>
            <a:r>
              <a:rPr lang="en" dirty="0"/>
              <a:t>	</a:t>
            </a:r>
            <a:r>
              <a:rPr lang="en" dirty="0" smtClean="0"/>
              <a:t>         </a:t>
            </a:r>
            <a:r>
              <a:rPr lang="en" b="1" i="1" dirty="0" smtClean="0">
                <a:solidFill>
                  <a:schemeClr val="tx1"/>
                </a:solidFill>
              </a:rPr>
              <a:t>Staff Attendance</a:t>
            </a:r>
          </a:p>
          <a:p>
            <a:pPr lvl="0">
              <a:spcBef>
                <a:spcPts val="0"/>
              </a:spcBef>
              <a:buNone/>
            </a:pPr>
            <a:r>
              <a:rPr lang="en" dirty="0" smtClean="0"/>
              <a:t>					</a:t>
            </a:r>
          </a:p>
        </p:txBody>
      </p:sp>
      <p:graphicFrame>
        <p:nvGraphicFramePr>
          <p:cNvPr id="2" name="Chart 1">
            <a:hlinkClick r:id="rId3" action="ppaction://hlinksldjump" tooltip="MET - Goal 2: TRCCA will have at least 90% staff attendance Annually. FY 16-17 Staff Attendance average is above 95%"/>
          </p:cNvPr>
          <p:cNvGraphicFramePr/>
          <p:nvPr>
            <p:extLst>
              <p:ext uri="{D42A27DB-BD31-4B8C-83A1-F6EECF244321}">
                <p14:modId xmlns:p14="http://schemas.microsoft.com/office/powerpoint/2010/main" val="2410117819"/>
              </p:ext>
            </p:extLst>
          </p:nvPr>
        </p:nvGraphicFramePr>
        <p:xfrm>
          <a:off x="152400" y="1733550"/>
          <a:ext cx="4343400" cy="3352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hlinkClick r:id="rId3" action="ppaction://hlinksldjump" tooltip="MET - Goal 2: TRCCA will have at least 90% staff attendance Annually. FY 16-17 Staff Attendance average is above 95%"/>
          </p:cNvPr>
          <p:cNvGraphicFramePr/>
          <p:nvPr>
            <p:extLst>
              <p:ext uri="{D42A27DB-BD31-4B8C-83A1-F6EECF244321}">
                <p14:modId xmlns:p14="http://schemas.microsoft.com/office/powerpoint/2010/main" val="2801158532"/>
              </p:ext>
            </p:extLst>
          </p:nvPr>
        </p:nvGraphicFramePr>
        <p:xfrm>
          <a:off x="4495800" y="1809750"/>
          <a:ext cx="4343400" cy="3124200"/>
        </p:xfrm>
        <a:graphic>
          <a:graphicData uri="http://schemas.openxmlformats.org/drawingml/2006/chart">
            <c:chart xmlns:c="http://schemas.openxmlformats.org/drawingml/2006/chart" xmlns:r="http://schemas.openxmlformats.org/officeDocument/2006/relationships" r:id="rId5"/>
          </a:graphicData>
        </a:graphic>
      </p:graphicFrame>
      <p:pic>
        <p:nvPicPr>
          <p:cNvPr id="6" name="Picture 4" descr="roosevelt_logo_2C.png"/>
          <p:cNvPicPr>
            <a:picLocks noChangeAspect="1"/>
          </p:cNvPicPr>
          <p:nvPr/>
        </p:nvPicPr>
        <p:blipFill>
          <a:blip r:embed="rId6" cstate="print"/>
          <a:srcRect/>
          <a:stretch>
            <a:fillRect/>
          </a:stretch>
        </p:blipFill>
        <p:spPr bwMode="auto">
          <a:xfrm>
            <a:off x="7696200" y="1"/>
            <a:ext cx="1447800" cy="819149"/>
          </a:xfrm>
          <a:prstGeom prst="rect">
            <a:avLst/>
          </a:prstGeom>
          <a:noFill/>
          <a:ln w="9525">
            <a:noFill/>
            <a:miter lim="800000"/>
            <a:headEnd/>
            <a:tailEnd/>
          </a:ln>
        </p:spPr>
      </p:pic>
      <p:sp>
        <p:nvSpPr>
          <p:cNvPr id="5" name="Slide Number Placeholder 4"/>
          <p:cNvSpPr>
            <a:spLocks noGrp="1"/>
          </p:cNvSpPr>
          <p:nvPr>
            <p:ph type="sldNum" idx="12"/>
          </p:nvPr>
        </p:nvSpPr>
        <p:spPr/>
        <p:txBody>
          <a:bodyPr/>
          <a:lstStyle/>
          <a:p>
            <a:pPr lvl="0">
              <a:spcBef>
                <a:spcPts val="0"/>
              </a:spcBef>
              <a:buNone/>
            </a:pPr>
            <a:fld id="{00000000-1234-1234-1234-123412341234}" type="slidenum">
              <a:rPr lang="en" smtClean="0"/>
              <a:t>17</a:t>
            </a:fld>
            <a:endParaRPr lang="en"/>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 b="1" i="1" dirty="0"/>
              <a:t>Data Dashboard Summary </a:t>
            </a:r>
            <a:endParaRPr lang="en" sz="1200" b="1" i="1" dirty="0">
              <a:latin typeface="Calibri"/>
              <a:ea typeface="Calibri"/>
              <a:cs typeface="Calibri"/>
              <a:sym typeface="Calibri"/>
            </a:endParaRPr>
          </a:p>
        </p:txBody>
      </p:sp>
      <p:sp>
        <p:nvSpPr>
          <p:cNvPr id="73" name="Shape 7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r>
              <a:rPr lang="en" sz="2000" b="1" dirty="0" smtClean="0">
                <a:solidFill>
                  <a:schemeClr val="tx1"/>
                </a:solidFill>
              </a:rPr>
              <a:t>Professional Development – Unified &amp; Differentiated</a:t>
            </a:r>
          </a:p>
          <a:p>
            <a:pPr marL="285750" lvl="0" indent="-285750">
              <a:spcBef>
                <a:spcPts val="0"/>
              </a:spcBef>
              <a:buFont typeface="Arial" pitchFamily="34" charset="0"/>
              <a:buChar char="•"/>
            </a:pPr>
            <a:r>
              <a:rPr lang="en" dirty="0" smtClean="0">
                <a:solidFill>
                  <a:schemeClr val="tx1"/>
                </a:solidFill>
              </a:rPr>
              <a:t>Unpacking standards </a:t>
            </a:r>
          </a:p>
          <a:p>
            <a:pPr marL="285750" lvl="0" indent="-285750">
              <a:spcBef>
                <a:spcPts val="0"/>
              </a:spcBef>
              <a:buFont typeface="Arial" pitchFamily="34" charset="0"/>
              <a:buChar char="•"/>
            </a:pPr>
            <a:r>
              <a:rPr lang="en" dirty="0" smtClean="0">
                <a:solidFill>
                  <a:schemeClr val="tx1"/>
                </a:solidFill>
              </a:rPr>
              <a:t>Lesson Planning </a:t>
            </a:r>
          </a:p>
          <a:p>
            <a:pPr marL="285750" lvl="0" indent="-285750">
              <a:spcBef>
                <a:spcPts val="0"/>
              </a:spcBef>
              <a:buFont typeface="Arial" pitchFamily="34" charset="0"/>
              <a:buChar char="•"/>
            </a:pPr>
            <a:r>
              <a:rPr lang="en" dirty="0" smtClean="0">
                <a:solidFill>
                  <a:schemeClr val="tx1"/>
                </a:solidFill>
              </a:rPr>
              <a:t>School-wide Literacy (Informational Text &amp; Strategies)</a:t>
            </a:r>
          </a:p>
          <a:p>
            <a:pPr marL="285750" lvl="0" indent="-285750">
              <a:spcBef>
                <a:spcPts val="0"/>
              </a:spcBef>
              <a:buFont typeface="Arial" pitchFamily="34" charset="0"/>
              <a:buChar char="•"/>
            </a:pPr>
            <a:r>
              <a:rPr lang="en" dirty="0" smtClean="0">
                <a:solidFill>
                  <a:schemeClr val="tx1"/>
                </a:solidFill>
              </a:rPr>
              <a:t>Writing Objectives</a:t>
            </a:r>
          </a:p>
          <a:p>
            <a:pPr marL="285750" lvl="0" indent="-285750">
              <a:spcBef>
                <a:spcPts val="0"/>
              </a:spcBef>
              <a:buFont typeface="Arial" pitchFamily="34" charset="0"/>
              <a:buChar char="•"/>
            </a:pPr>
            <a:r>
              <a:rPr lang="en" dirty="0" smtClean="0">
                <a:solidFill>
                  <a:schemeClr val="tx1"/>
                </a:solidFill>
              </a:rPr>
              <a:t>M</a:t>
            </a:r>
            <a:r>
              <a:rPr lang="en-US" dirty="0" smtClean="0">
                <a:solidFill>
                  <a:schemeClr val="tx1"/>
                </a:solidFill>
              </a:rPr>
              <a:t>e</a:t>
            </a:r>
            <a:r>
              <a:rPr lang="en" dirty="0" smtClean="0">
                <a:solidFill>
                  <a:schemeClr val="tx1"/>
                </a:solidFill>
              </a:rPr>
              <a:t>asuring Learning</a:t>
            </a:r>
            <a:endParaRPr lang="en" dirty="0">
              <a:solidFill>
                <a:schemeClr val="tx1"/>
              </a:solidFill>
            </a:endParaRPr>
          </a:p>
        </p:txBody>
      </p:sp>
      <p:pic>
        <p:nvPicPr>
          <p:cNvPr id="4" name="Picture 4" descr="roosevelt_logo_2C.png"/>
          <p:cNvPicPr>
            <a:picLocks noChangeAspect="1"/>
          </p:cNvPicPr>
          <p:nvPr/>
        </p:nvPicPr>
        <p:blipFill>
          <a:blip r:embed="rId3" cstate="print"/>
          <a:srcRect/>
          <a:stretch>
            <a:fillRect/>
          </a:stretch>
        </p:blipFill>
        <p:spPr bwMode="auto">
          <a:xfrm>
            <a:off x="7620000" y="1"/>
            <a:ext cx="1524000" cy="895349"/>
          </a:xfrm>
          <a:prstGeom prst="rect">
            <a:avLst/>
          </a:prstGeom>
          <a:noFill/>
          <a:ln w="9525">
            <a:noFill/>
            <a:miter lim="800000"/>
            <a:headEnd/>
            <a:tailEnd/>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18</a:t>
            </a:fld>
            <a:endParaRPr lang="en"/>
          </a:p>
        </p:txBody>
      </p:sp>
    </p:spTree>
    <p:extLst>
      <p:ext uri="{BB962C8B-B14F-4D97-AF65-F5344CB8AC3E}">
        <p14:creationId xmlns:p14="http://schemas.microsoft.com/office/powerpoint/2010/main" val="2600051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r>
              <a:rPr lang="en" sz="1600" b="1" dirty="0" smtClean="0">
                <a:latin typeface="+mj-lt"/>
                <a:ea typeface="Calibri"/>
                <a:cs typeface="Calibri"/>
                <a:sym typeface="Calibri"/>
              </a:rPr>
              <a:t>Effective </a:t>
            </a:r>
            <a:r>
              <a:rPr lang="en" sz="1600" b="1" dirty="0">
                <a:latin typeface="+mj-lt"/>
                <a:ea typeface="Calibri"/>
                <a:cs typeface="Calibri"/>
                <a:sym typeface="Calibri"/>
              </a:rPr>
              <a:t>T</a:t>
            </a:r>
            <a:r>
              <a:rPr lang="en" sz="1600" b="1" dirty="0" smtClean="0">
                <a:latin typeface="+mj-lt"/>
                <a:ea typeface="Calibri"/>
                <a:cs typeface="Calibri"/>
                <a:sym typeface="Calibri"/>
              </a:rPr>
              <a:t>urnaround </a:t>
            </a:r>
            <a:r>
              <a:rPr lang="en" sz="1600" b="1" dirty="0">
                <a:latin typeface="+mj-lt"/>
                <a:ea typeface="Calibri"/>
                <a:cs typeface="Calibri"/>
                <a:sym typeface="Calibri"/>
              </a:rPr>
              <a:t>S</a:t>
            </a:r>
            <a:r>
              <a:rPr lang="en" sz="1600" b="1" dirty="0" smtClean="0">
                <a:latin typeface="+mj-lt"/>
                <a:ea typeface="Calibri"/>
                <a:cs typeface="Calibri"/>
                <a:sym typeface="Calibri"/>
              </a:rPr>
              <a:t>chool </a:t>
            </a:r>
            <a:r>
              <a:rPr lang="en" sz="1600" b="1" dirty="0">
                <a:latin typeface="+mj-lt"/>
                <a:ea typeface="Calibri"/>
                <a:cs typeface="Calibri"/>
                <a:sym typeface="Calibri"/>
              </a:rPr>
              <a:t>L</a:t>
            </a:r>
            <a:r>
              <a:rPr lang="en" sz="1600" b="1" dirty="0" smtClean="0">
                <a:latin typeface="+mj-lt"/>
                <a:ea typeface="Calibri"/>
                <a:cs typeface="Calibri"/>
                <a:sym typeface="Calibri"/>
              </a:rPr>
              <a:t>eadership</a:t>
            </a:r>
            <a:r>
              <a:rPr lang="en" sz="1600" dirty="0" smtClean="0">
                <a:latin typeface="Calibri"/>
                <a:ea typeface="Calibri"/>
                <a:cs typeface="Calibri"/>
                <a:sym typeface="Calibri"/>
              </a:rPr>
              <a:t/>
            </a:r>
            <a:br>
              <a:rPr lang="en" sz="1600" dirty="0" smtClean="0">
                <a:latin typeface="Calibri"/>
                <a:ea typeface="Calibri"/>
                <a:cs typeface="Calibri"/>
                <a:sym typeface="Calibri"/>
              </a:rPr>
            </a:br>
            <a:endParaRPr lang="en" sz="1600" dirty="0">
              <a:latin typeface="Calibri"/>
              <a:ea typeface="Calibri"/>
              <a:cs typeface="Calibri"/>
              <a:sym typeface="Calibri"/>
            </a:endParaRPr>
          </a:p>
        </p:txBody>
      </p:sp>
      <p:sp>
        <p:nvSpPr>
          <p:cNvPr id="79" name="Shape 79"/>
          <p:cNvSpPr txBox="1">
            <a:spLocks noGrp="1"/>
          </p:cNvSpPr>
          <p:nvPr>
            <p:ph type="body" idx="1"/>
          </p:nvPr>
        </p:nvSpPr>
        <p:spPr>
          <a:xfrm>
            <a:off x="311700" y="1152474"/>
            <a:ext cx="8527500" cy="3629076"/>
          </a:xfrm>
          <a:prstGeom prst="rect">
            <a:avLst/>
          </a:prstGeom>
        </p:spPr>
        <p:txBody>
          <a:bodyPr lIns="91425" tIns="91425" rIns="91425" bIns="91425" anchor="t" anchorCtr="0">
            <a:noAutofit/>
          </a:bodyPr>
          <a:lstStyle/>
          <a:p>
            <a:pPr lvl="0"/>
            <a:r>
              <a:rPr lang="en" sz="1300" b="1" i="1" u="sng" dirty="0">
                <a:latin typeface="+mj-lt"/>
                <a:ea typeface="Calibri"/>
                <a:cs typeface="Calibri"/>
                <a:sym typeface="Calibri"/>
              </a:rPr>
              <a:t>Goal</a:t>
            </a:r>
            <a:r>
              <a:rPr lang="en" sz="1300" dirty="0" smtClean="0">
                <a:latin typeface="+mj-lt"/>
                <a:ea typeface="Calibri"/>
                <a:cs typeface="Calibri"/>
                <a:sym typeface="Calibri"/>
              </a:rPr>
              <a:t>: </a:t>
            </a:r>
            <a:r>
              <a:rPr lang="en" sz="1300" dirty="0"/>
              <a:t>Set high expectations for all students and staff </a:t>
            </a:r>
            <a:r>
              <a:rPr lang="en-US" sz="1300" dirty="0" smtClean="0"/>
              <a:t>by </a:t>
            </a:r>
            <a:r>
              <a:rPr lang="en-US" sz="1300" dirty="0"/>
              <a:t>ensuring student work is intellectually </a:t>
            </a:r>
            <a:r>
              <a:rPr lang="en-US" sz="1300" dirty="0" smtClean="0"/>
              <a:t>challenging, and demonstrates </a:t>
            </a:r>
            <a:r>
              <a:rPr lang="en-US" sz="1300" dirty="0"/>
              <a:t>mastery of standards, and </a:t>
            </a:r>
            <a:r>
              <a:rPr lang="en-US" sz="1300" dirty="0" smtClean="0"/>
              <a:t>ensure that </a:t>
            </a:r>
            <a:r>
              <a:rPr lang="en-US" sz="1300" dirty="0"/>
              <a:t>students receive meaningful feedback 	</a:t>
            </a:r>
            <a:endParaRPr lang="en" sz="1300" dirty="0"/>
          </a:p>
          <a:p>
            <a:r>
              <a:rPr lang="en" sz="1300" b="1" i="1" u="sng" dirty="0" smtClean="0"/>
              <a:t>Intervention</a:t>
            </a:r>
            <a:r>
              <a:rPr lang="en" sz="1300" dirty="0" smtClean="0"/>
              <a:t>: </a:t>
            </a:r>
            <a:r>
              <a:rPr lang="en" sz="1200" b="1" dirty="0" smtClean="0"/>
              <a:t>The administrative team meets weekly to review and discuss progress indivual and group progress on standards-based lesson plans, aligned assessments and student progress toward mastery. </a:t>
            </a:r>
            <a:r>
              <a:rPr lang="en-US" sz="1200" b="1" dirty="0"/>
              <a:t>T</a:t>
            </a:r>
            <a:r>
              <a:rPr lang="en-US" sz="1200" b="1" dirty="0" smtClean="0"/>
              <a:t>eachers </a:t>
            </a:r>
            <a:r>
              <a:rPr lang="en-US" sz="1200" b="1" dirty="0"/>
              <a:t>and curriculum leaders analyze </a:t>
            </a:r>
            <a:r>
              <a:rPr lang="en-US" sz="1200" b="1" dirty="0" smtClean="0"/>
              <a:t>lesson data </a:t>
            </a:r>
            <a:r>
              <a:rPr lang="en-US" sz="1200" b="1" dirty="0"/>
              <a:t>and develop action plans to adjust classroom </a:t>
            </a:r>
            <a:r>
              <a:rPr lang="en-US" sz="1200" b="1" dirty="0" smtClean="0"/>
              <a:t>instruction,  differentiating according to students academic needs and identified deficiencies.</a:t>
            </a:r>
            <a:endParaRPr lang="en" sz="1200" b="1" dirty="0"/>
          </a:p>
          <a:p>
            <a:pPr lvl="0"/>
            <a:r>
              <a:rPr lang="en" sz="1300" b="1" i="1" u="sng" dirty="0" smtClean="0"/>
              <a:t>Research</a:t>
            </a:r>
            <a:r>
              <a:rPr lang="en" sz="1300" dirty="0" smtClean="0"/>
              <a:t>: </a:t>
            </a:r>
            <a:r>
              <a:rPr lang="en-US" sz="1300" dirty="0">
                <a:hlinkClick r:id="rId3"/>
              </a:rPr>
              <a:t>http://</a:t>
            </a:r>
            <a:r>
              <a:rPr lang="en-US" sz="1300" dirty="0" smtClean="0">
                <a:hlinkClick r:id="rId3"/>
              </a:rPr>
              <a:t>www.ncte.org/library/NCTEFiles/Resources/Journals/EJ/1031-sep2013/EJ1031Better.pdf</a:t>
            </a:r>
            <a:r>
              <a:rPr lang="en-US" sz="1300" dirty="0" smtClean="0"/>
              <a:t>;  </a:t>
            </a:r>
            <a:r>
              <a:rPr lang="en-US" sz="1300" dirty="0" smtClean="0">
                <a:hlinkClick r:id="rId4"/>
              </a:rPr>
              <a:t>http</a:t>
            </a:r>
            <a:r>
              <a:rPr lang="en-US" sz="1300" dirty="0">
                <a:hlinkClick r:id="rId4"/>
              </a:rPr>
              <a:t>://</a:t>
            </a:r>
            <a:r>
              <a:rPr lang="en-US" sz="1300" dirty="0" smtClean="0">
                <a:hlinkClick r:id="rId4"/>
              </a:rPr>
              <a:t>www.ascd.org/publications/educational-leadership/dec13/vol71/num04/How-Good-Is-Good-Enough%C2%A2.aspx</a:t>
            </a:r>
            <a:r>
              <a:rPr lang="en-US" sz="1300" dirty="0" smtClean="0"/>
              <a:t> ; </a:t>
            </a:r>
            <a:endParaRPr lang="en" sz="1300" dirty="0" smtClean="0"/>
          </a:p>
          <a:p>
            <a:pPr lvl="0">
              <a:lnSpc>
                <a:spcPct val="100000"/>
              </a:lnSpc>
              <a:spcAft>
                <a:spcPts val="0"/>
              </a:spcAft>
            </a:pPr>
            <a:r>
              <a:rPr lang="en" sz="1300" b="1" i="1" u="sng" dirty="0" smtClean="0"/>
              <a:t>Evidence </a:t>
            </a:r>
            <a:r>
              <a:rPr lang="en" sz="1300" b="1" i="1" u="sng" dirty="0"/>
              <a:t>of P</a:t>
            </a:r>
            <a:r>
              <a:rPr lang="en" sz="1300" b="1" i="1" u="sng" dirty="0" smtClean="0"/>
              <a:t>rogress</a:t>
            </a:r>
            <a:r>
              <a:rPr lang="en" sz="1300" dirty="0" smtClean="0"/>
              <a:t>: </a:t>
            </a:r>
          </a:p>
          <a:p>
            <a:pPr marL="285750" lvl="0" indent="-285750">
              <a:lnSpc>
                <a:spcPct val="100000"/>
              </a:lnSpc>
              <a:spcAft>
                <a:spcPts val="0"/>
              </a:spcAft>
              <a:buFont typeface="Arial" pitchFamily="34" charset="0"/>
              <a:buChar char="•"/>
            </a:pPr>
            <a:r>
              <a:rPr lang="en" sz="1200" b="1" dirty="0"/>
              <a:t>D</a:t>
            </a:r>
            <a:r>
              <a:rPr lang="en" sz="1200" b="1" dirty="0" smtClean="0"/>
              <a:t>istributed leadership model with key leads identified and supporting implementation and monitoring goals</a:t>
            </a:r>
          </a:p>
          <a:p>
            <a:pPr marL="285750" lvl="0" indent="-285750">
              <a:lnSpc>
                <a:spcPct val="100000"/>
              </a:lnSpc>
              <a:spcAft>
                <a:spcPts val="0"/>
              </a:spcAft>
              <a:buFont typeface="Arial" pitchFamily="34" charset="0"/>
              <a:buChar char="•"/>
            </a:pPr>
            <a:r>
              <a:rPr lang="en" sz="1200" b="1" dirty="0" smtClean="0"/>
              <a:t>Standards-based lesson plans showing alignment of differentiated activities, strategies and assessments</a:t>
            </a:r>
          </a:p>
          <a:p>
            <a:pPr marL="285750" lvl="0" indent="-285750">
              <a:lnSpc>
                <a:spcPct val="100000"/>
              </a:lnSpc>
              <a:spcAft>
                <a:spcPts val="0"/>
              </a:spcAft>
              <a:buFont typeface="Arial" pitchFamily="34" charset="0"/>
              <a:buChar char="•"/>
            </a:pPr>
            <a:r>
              <a:rPr lang="en" sz="1200" b="1" dirty="0" smtClean="0"/>
              <a:t>Adjusted master schedule to reflect boot camp courses (Saturday School) to meet needs of all student</a:t>
            </a:r>
          </a:p>
          <a:p>
            <a:pPr marL="285750" lvl="0" indent="-285750">
              <a:lnSpc>
                <a:spcPct val="100000"/>
              </a:lnSpc>
              <a:spcAft>
                <a:spcPts val="0"/>
              </a:spcAft>
              <a:buFont typeface="Arial" pitchFamily="34" charset="0"/>
              <a:buChar char="•"/>
            </a:pPr>
            <a:r>
              <a:rPr lang="en" sz="1200" b="1" dirty="0" smtClean="0"/>
              <a:t>Student work and students’ ability to articulate how to get to the next level in their learning</a:t>
            </a:r>
          </a:p>
          <a:p>
            <a:pPr marL="285750" lvl="0" indent="-285750">
              <a:lnSpc>
                <a:spcPct val="100000"/>
              </a:lnSpc>
              <a:spcAft>
                <a:spcPts val="0"/>
              </a:spcAft>
              <a:buFont typeface="Arial" pitchFamily="34" charset="0"/>
              <a:buChar char="•"/>
            </a:pPr>
            <a:endParaRPr lang="en" sz="1200" b="1" dirty="0" smtClean="0"/>
          </a:p>
          <a:p>
            <a:pPr marL="285750" lvl="0" indent="-285750">
              <a:lnSpc>
                <a:spcPct val="100000"/>
              </a:lnSpc>
              <a:spcAft>
                <a:spcPts val="0"/>
              </a:spcAft>
              <a:buFont typeface="Arial" pitchFamily="34" charset="0"/>
              <a:buChar char="•"/>
            </a:pPr>
            <a:endParaRPr lang="en" sz="1300" dirty="0" smtClean="0"/>
          </a:p>
          <a:p>
            <a:pPr lvl="0"/>
            <a:endParaRPr lang="en" dirty="0"/>
          </a:p>
        </p:txBody>
      </p:sp>
      <p:pic>
        <p:nvPicPr>
          <p:cNvPr id="4" name="Picture 4" descr="roosevelt_logo_2C.png"/>
          <p:cNvPicPr>
            <a:picLocks noChangeAspect="1"/>
          </p:cNvPicPr>
          <p:nvPr/>
        </p:nvPicPr>
        <p:blipFill>
          <a:blip r:embed="rId5" cstate="print"/>
          <a:srcRect/>
          <a:stretch>
            <a:fillRect/>
          </a:stretch>
        </p:blipFill>
        <p:spPr bwMode="auto">
          <a:xfrm>
            <a:off x="7543800" y="1"/>
            <a:ext cx="1600200" cy="971549"/>
          </a:xfrm>
          <a:prstGeom prst="rect">
            <a:avLst/>
          </a:prstGeom>
          <a:noFill/>
          <a:ln w="9525">
            <a:noFill/>
            <a:miter lim="800000"/>
            <a:headEnd/>
            <a:tailEnd/>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19</a:t>
            </a:fld>
            <a:endParaRPr lang="en"/>
          </a:p>
        </p:txBody>
      </p:sp>
    </p:spTree>
    <p:extLst>
      <p:ext uri="{BB962C8B-B14F-4D97-AF65-F5344CB8AC3E}">
        <p14:creationId xmlns:p14="http://schemas.microsoft.com/office/powerpoint/2010/main" val="2302138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srcRect t="23704" b="5170"/>
          <a:stretch/>
        </p:blipFill>
        <p:spPr bwMode="auto">
          <a:xfrm>
            <a:off x="914400" y="819150"/>
            <a:ext cx="7391400" cy="3942080"/>
          </a:xfrm>
          <a:prstGeom prst="rect">
            <a:avLst/>
          </a:prstGeom>
          <a:noFill/>
          <a:ln w="9525">
            <a:noFill/>
            <a:miter lim="800000"/>
            <a:headEnd/>
            <a:tailEnd/>
          </a:ln>
          <a:effectLst/>
        </p:spPr>
      </p:pic>
      <p:sp>
        <p:nvSpPr>
          <p:cNvPr id="2" name="Title 1"/>
          <p:cNvSpPr>
            <a:spLocks noGrp="1"/>
          </p:cNvSpPr>
          <p:nvPr>
            <p:ph type="title"/>
          </p:nvPr>
        </p:nvSpPr>
        <p:spPr>
          <a:xfrm>
            <a:off x="914400" y="747227"/>
            <a:ext cx="7391400" cy="572700"/>
          </a:xfrm>
        </p:spPr>
        <p:txBody>
          <a:bodyPr/>
          <a:lstStyle/>
          <a:p>
            <a:pPr algn="ctr"/>
            <a:r>
              <a:rPr lang="en-US" b="1" i="1" dirty="0" smtClean="0">
                <a:solidFill>
                  <a:schemeClr val="bg1"/>
                </a:solidFill>
              </a:rPr>
              <a:t>Our Vision</a:t>
            </a:r>
            <a:endParaRPr lang="en-US" b="1" i="1" dirty="0">
              <a:solidFill>
                <a:schemeClr val="bg1"/>
              </a:solidFill>
            </a:endParaRPr>
          </a:p>
        </p:txBody>
      </p:sp>
      <p:sp>
        <p:nvSpPr>
          <p:cNvPr id="3" name="Text Placeholder 2"/>
          <p:cNvSpPr>
            <a:spLocks noGrp="1"/>
          </p:cNvSpPr>
          <p:nvPr>
            <p:ph type="body" idx="1"/>
          </p:nvPr>
        </p:nvSpPr>
        <p:spPr>
          <a:xfrm>
            <a:off x="914400" y="1428750"/>
            <a:ext cx="7391400" cy="3352799"/>
          </a:xfrm>
        </p:spPr>
        <p:txBody>
          <a:bodyPr/>
          <a:lstStyle/>
          <a:p>
            <a:pPr algn="ctr"/>
            <a:r>
              <a:rPr lang="en-US" sz="2400" b="1" i="1" dirty="0" smtClean="0">
                <a:solidFill>
                  <a:schemeClr val="bg1"/>
                </a:solidFill>
                <a:cs typeface="Arial" pitchFamily="34" charset="0"/>
              </a:rPr>
              <a:t>Every </a:t>
            </a:r>
            <a:r>
              <a:rPr lang="en-US" sz="2400" b="1" i="1" dirty="0">
                <a:solidFill>
                  <a:schemeClr val="bg1"/>
                </a:solidFill>
                <a:cs typeface="Arial" pitchFamily="34" charset="0"/>
              </a:rPr>
              <a:t>Student Proficient and Prepared for College and </a:t>
            </a:r>
            <a:r>
              <a:rPr lang="en-US" sz="2400" b="1" i="1" dirty="0" smtClean="0">
                <a:solidFill>
                  <a:schemeClr val="bg1"/>
                </a:solidFill>
                <a:cs typeface="Arial" pitchFamily="34" charset="0"/>
              </a:rPr>
              <a:t>Careers</a:t>
            </a:r>
            <a:endParaRPr lang="en-US" sz="2400" b="1" i="1" dirty="0">
              <a:solidFill>
                <a:schemeClr val="bg1"/>
              </a:solidFill>
              <a:cs typeface="Arial" pitchFamily="34" charset="0"/>
            </a:endParaRPr>
          </a:p>
          <a:p>
            <a:endParaRPr lang="en-US" sz="2400" b="1" dirty="0">
              <a:solidFill>
                <a:schemeClr val="bg1"/>
              </a:solidFill>
            </a:endParaRPr>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2</a:t>
            </a:fld>
            <a:endParaRPr lang="en"/>
          </a:p>
        </p:txBody>
      </p:sp>
      <p:pic>
        <p:nvPicPr>
          <p:cNvPr id="6" name="Picture 17" descr="a.jpeg"/>
          <p:cNvPicPr>
            <a:picLocks noChangeAspect="1"/>
          </p:cNvPicPr>
          <p:nvPr/>
        </p:nvPicPr>
        <p:blipFill>
          <a:blip r:embed="rId3" cstate="screen"/>
          <a:srcRect/>
          <a:stretch>
            <a:fillRect/>
          </a:stretch>
        </p:blipFill>
        <p:spPr bwMode="auto">
          <a:xfrm>
            <a:off x="0" y="0"/>
            <a:ext cx="1676400" cy="571499"/>
          </a:xfrm>
          <a:prstGeom prst="rect">
            <a:avLst/>
          </a:prstGeom>
          <a:noFill/>
          <a:ln w="9525">
            <a:noFill/>
            <a:miter lim="800000"/>
            <a:headEnd/>
            <a:tailEnd/>
          </a:ln>
        </p:spPr>
      </p:pic>
      <p:pic>
        <p:nvPicPr>
          <p:cNvPr id="7" name="Picture 4" descr="roosevelt_logo_2C.png"/>
          <p:cNvPicPr>
            <a:picLocks noChangeAspect="1"/>
          </p:cNvPicPr>
          <p:nvPr/>
        </p:nvPicPr>
        <p:blipFill>
          <a:blip r:embed="rId4" cstate="print"/>
          <a:srcRect/>
          <a:stretch>
            <a:fillRect/>
          </a:stretch>
        </p:blipFill>
        <p:spPr bwMode="auto">
          <a:xfrm>
            <a:off x="7467600" y="1"/>
            <a:ext cx="1676400" cy="742949"/>
          </a:xfrm>
          <a:prstGeom prst="rect">
            <a:avLst/>
          </a:prstGeom>
          <a:noFill/>
          <a:ln w="9525">
            <a:noFill/>
            <a:miter lim="800000"/>
            <a:headEnd/>
            <a:tailEnd/>
          </a:ln>
        </p:spPr>
      </p:pic>
    </p:spTree>
    <p:extLst>
      <p:ext uri="{BB962C8B-B14F-4D97-AF65-F5344CB8AC3E}">
        <p14:creationId xmlns:p14="http://schemas.microsoft.com/office/powerpoint/2010/main" val="3942331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04800" y="590550"/>
            <a:ext cx="8520600" cy="5727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 sz="1600" dirty="0" smtClean="0">
                <a:latin typeface="+mj-lt"/>
                <a:ea typeface="Calibri"/>
                <a:cs typeface="Calibri"/>
                <a:sym typeface="Calibri"/>
              </a:rPr>
              <a:t>Effective </a:t>
            </a:r>
            <a:r>
              <a:rPr lang="en" sz="1600" dirty="0">
                <a:latin typeface="+mj-lt"/>
                <a:ea typeface="Calibri"/>
                <a:cs typeface="Calibri"/>
                <a:sym typeface="Calibri"/>
              </a:rPr>
              <a:t>Instruction that meets the needs of all students and is aligned with state standards</a:t>
            </a:r>
          </a:p>
        </p:txBody>
      </p:sp>
      <p:sp>
        <p:nvSpPr>
          <p:cNvPr id="85" name="Shape 85"/>
          <p:cNvSpPr txBox="1">
            <a:spLocks noGrp="1"/>
          </p:cNvSpPr>
          <p:nvPr>
            <p:ph type="body" idx="1"/>
          </p:nvPr>
        </p:nvSpPr>
        <p:spPr>
          <a:xfrm>
            <a:off x="311700" y="1152474"/>
            <a:ext cx="8520600" cy="3857675"/>
          </a:xfrm>
          <a:prstGeom prst="rect">
            <a:avLst/>
          </a:prstGeom>
        </p:spPr>
        <p:txBody>
          <a:bodyPr lIns="91425" tIns="91425" rIns="91425" bIns="91425" anchor="t" anchorCtr="0">
            <a:noAutofit/>
          </a:bodyPr>
          <a:lstStyle/>
          <a:p>
            <a:pPr>
              <a:buClr>
                <a:schemeClr val="dk1"/>
              </a:buClr>
              <a:buSzPct val="61111"/>
            </a:pPr>
            <a:r>
              <a:rPr lang="en" sz="1300" b="1" i="1" u="sng" dirty="0" smtClean="0"/>
              <a:t>Goal</a:t>
            </a:r>
            <a:r>
              <a:rPr lang="en" sz="1300" dirty="0" smtClean="0"/>
              <a:t>: </a:t>
            </a:r>
            <a:r>
              <a:rPr lang="en-US" sz="1300" dirty="0"/>
              <a:t>Ensure teachers are using a variety of </a:t>
            </a:r>
            <a:r>
              <a:rPr lang="en-US" sz="1300" dirty="0" smtClean="0"/>
              <a:t>high impact pedagogical strategies to address learning gaps and engage students </a:t>
            </a:r>
            <a:r>
              <a:rPr lang="en-US" sz="1300" dirty="0"/>
              <a:t>in their learning </a:t>
            </a:r>
            <a:endParaRPr lang="en-US" sz="1300" dirty="0" smtClean="0"/>
          </a:p>
          <a:p>
            <a:pPr>
              <a:buClr>
                <a:schemeClr val="dk1"/>
              </a:buClr>
              <a:buSzPct val="61111"/>
            </a:pPr>
            <a:r>
              <a:rPr lang="en" sz="1300" b="1" i="1" u="sng" dirty="0" smtClean="0"/>
              <a:t>Intervention</a:t>
            </a:r>
            <a:r>
              <a:rPr lang="en" sz="1300" dirty="0" smtClean="0"/>
              <a:t>: </a:t>
            </a:r>
            <a:r>
              <a:rPr lang="en-US" sz="1300" dirty="0"/>
              <a:t>School leaders </a:t>
            </a:r>
            <a:r>
              <a:rPr lang="en-US" sz="1300" dirty="0" smtClean="0"/>
              <a:t>conduct </a:t>
            </a:r>
            <a:r>
              <a:rPr lang="en-US" sz="1300" dirty="0"/>
              <a:t>regular, consistent classroom observations </a:t>
            </a:r>
            <a:r>
              <a:rPr lang="en-US" sz="1300" dirty="0" smtClean="0"/>
              <a:t>of all staff to </a:t>
            </a:r>
            <a:r>
              <a:rPr lang="en-US" sz="1300" dirty="0"/>
              <a:t>ensure that effective instruction is taking place and to provide constructive feedback for ongoing </a:t>
            </a:r>
            <a:r>
              <a:rPr lang="en-US" sz="1300" dirty="0" smtClean="0"/>
              <a:t>improvement </a:t>
            </a:r>
            <a:r>
              <a:rPr lang="en-US" sz="1300" dirty="0"/>
              <a:t>	</a:t>
            </a:r>
            <a:endParaRPr lang="en" sz="1300" dirty="0" smtClean="0"/>
          </a:p>
          <a:p>
            <a:pPr>
              <a:buClr>
                <a:schemeClr val="dk1"/>
              </a:buClr>
              <a:buSzPct val="61111"/>
            </a:pPr>
            <a:r>
              <a:rPr lang="en" sz="1300" b="1" i="1" u="sng" dirty="0" smtClean="0"/>
              <a:t>Supporting Research</a:t>
            </a:r>
            <a:r>
              <a:rPr lang="en" sz="1300" dirty="0" smtClean="0"/>
              <a:t>: Marzano, Robert. </a:t>
            </a:r>
            <a:r>
              <a:rPr lang="en" sz="1300" b="1" i="1" dirty="0" smtClean="0"/>
              <a:t>What Works in Schools</a:t>
            </a:r>
            <a:r>
              <a:rPr lang="en" sz="1300" dirty="0" smtClean="0"/>
              <a:t>;  Lemov, Doug. </a:t>
            </a:r>
            <a:r>
              <a:rPr lang="en" sz="1300" b="1" i="1" dirty="0" smtClean="0"/>
              <a:t>Teach Like A Champion</a:t>
            </a:r>
            <a:r>
              <a:rPr lang="en" sz="1300" i="1" dirty="0" smtClean="0"/>
              <a:t>. </a:t>
            </a:r>
            <a:r>
              <a:rPr lang="en-US" sz="1300" dirty="0" smtClean="0">
                <a:hlinkClick r:id="rId3"/>
              </a:rPr>
              <a:t>http</a:t>
            </a:r>
            <a:r>
              <a:rPr lang="en-US" sz="1300" dirty="0">
                <a:hlinkClick r:id="rId3"/>
              </a:rPr>
              <a:t>://</a:t>
            </a:r>
            <a:r>
              <a:rPr lang="en-US" sz="1300" dirty="0" smtClean="0">
                <a:hlinkClick r:id="rId3"/>
              </a:rPr>
              <a:t>tntp.org/assets/tools/NSA-USI%20Increasing%20Rigor%20Throughout%20the%20Lesson-Data-Driven%20Classroom%20Best%20Pratices%20TSLT_0311.pdf</a:t>
            </a:r>
            <a:r>
              <a:rPr lang="en-US" sz="1300" dirty="0" smtClean="0"/>
              <a:t> </a:t>
            </a:r>
            <a:endParaRPr lang="en" sz="1300" dirty="0" smtClean="0"/>
          </a:p>
          <a:p>
            <a:pPr>
              <a:buClr>
                <a:schemeClr val="dk1"/>
              </a:buClr>
              <a:buSzPct val="61111"/>
            </a:pPr>
            <a:r>
              <a:rPr lang="en" sz="1300" b="1" i="1" u="sng" dirty="0" smtClean="0"/>
              <a:t>Evidence </a:t>
            </a:r>
            <a:r>
              <a:rPr lang="en" sz="1300" b="1" i="1" u="sng" dirty="0"/>
              <a:t>of </a:t>
            </a:r>
            <a:r>
              <a:rPr lang="en" sz="1300" b="1" i="1" u="sng" dirty="0" smtClean="0"/>
              <a:t>Progress</a:t>
            </a:r>
            <a:r>
              <a:rPr lang="en" sz="1300" dirty="0" smtClean="0"/>
              <a:t>: </a:t>
            </a:r>
          </a:p>
          <a:p>
            <a:pPr marL="285750" indent="-285750">
              <a:lnSpc>
                <a:spcPct val="100000"/>
              </a:lnSpc>
              <a:spcAft>
                <a:spcPts val="0"/>
              </a:spcAft>
              <a:buClr>
                <a:schemeClr val="dk1"/>
              </a:buClr>
              <a:buSzPct val="61111"/>
              <a:buFont typeface="Arial" pitchFamily="34" charset="0"/>
              <a:buChar char="•"/>
            </a:pPr>
            <a:r>
              <a:rPr lang="en" sz="1300" dirty="0" smtClean="0"/>
              <a:t>Admin create and adhere to an observation schedule where </a:t>
            </a:r>
            <a:r>
              <a:rPr lang="en" sz="1300" dirty="0" smtClean="0">
                <a:solidFill>
                  <a:schemeClr val="bg2"/>
                </a:solidFill>
              </a:rPr>
              <a:t>an average of </a:t>
            </a:r>
            <a:r>
              <a:rPr lang="en" sz="1300" dirty="0" smtClean="0">
                <a:solidFill>
                  <a:srgbClr val="FF0000"/>
                </a:solidFill>
              </a:rPr>
              <a:t>17 </a:t>
            </a:r>
            <a:r>
              <a:rPr lang="en" sz="1300" dirty="0" smtClean="0"/>
              <a:t>observations are conducted followed by individual and team feedback and coaching conversations</a:t>
            </a:r>
          </a:p>
          <a:p>
            <a:pPr marL="285750" indent="-285750">
              <a:lnSpc>
                <a:spcPct val="100000"/>
              </a:lnSpc>
              <a:spcAft>
                <a:spcPts val="0"/>
              </a:spcAft>
              <a:buClr>
                <a:schemeClr val="dk1"/>
              </a:buClr>
              <a:buSzPct val="61111"/>
              <a:buFont typeface="Arial" pitchFamily="34" charset="0"/>
              <a:buChar char="•"/>
            </a:pPr>
            <a:r>
              <a:rPr lang="en" sz="1300" dirty="0" smtClean="0"/>
              <a:t>Teachers use feedback from coaching conversations and pd to improve th</a:t>
            </a:r>
            <a:r>
              <a:rPr lang="en-US" sz="1300" dirty="0" smtClean="0"/>
              <a:t>ei</a:t>
            </a:r>
            <a:r>
              <a:rPr lang="en" sz="1300" dirty="0" smtClean="0"/>
              <a:t>r practice, specifically the selection of pedagogical strategies that best align to student deficiencies</a:t>
            </a:r>
            <a:endParaRPr sz="1600" dirty="0"/>
          </a:p>
        </p:txBody>
      </p:sp>
      <p:pic>
        <p:nvPicPr>
          <p:cNvPr id="4" name="Picture 4" descr="roosevelt_logo_2C.png"/>
          <p:cNvPicPr>
            <a:picLocks noChangeAspect="1"/>
          </p:cNvPicPr>
          <p:nvPr/>
        </p:nvPicPr>
        <p:blipFill>
          <a:blip r:embed="rId4" cstate="print"/>
          <a:srcRect/>
          <a:stretch>
            <a:fillRect/>
          </a:stretch>
        </p:blipFill>
        <p:spPr bwMode="auto">
          <a:xfrm>
            <a:off x="7696200" y="1"/>
            <a:ext cx="1447800" cy="590549"/>
          </a:xfrm>
          <a:prstGeom prst="rect">
            <a:avLst/>
          </a:prstGeom>
          <a:noFill/>
          <a:ln w="9525">
            <a:noFill/>
            <a:miter lim="800000"/>
            <a:headEnd/>
            <a:tailEnd/>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20</a:t>
            </a:fld>
            <a:endParaRPr lang="en"/>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 sz="1600" dirty="0" smtClean="0">
                <a:latin typeface="+mj-lt"/>
                <a:ea typeface="Calibri"/>
                <a:cs typeface="Calibri"/>
                <a:sym typeface="Calibri"/>
              </a:rPr>
              <a:t>Using </a:t>
            </a:r>
            <a:r>
              <a:rPr lang="en" sz="1600" dirty="0">
                <a:latin typeface="+mj-lt"/>
                <a:ea typeface="Calibri"/>
                <a:cs typeface="Calibri"/>
                <a:sym typeface="Calibri"/>
              </a:rPr>
              <a:t>data to differentiate instruction and provide interventions</a:t>
            </a:r>
          </a:p>
        </p:txBody>
      </p:sp>
      <p:sp>
        <p:nvSpPr>
          <p:cNvPr id="91" name="Shape 9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a:buClr>
                <a:schemeClr val="dk1"/>
              </a:buClr>
              <a:buSzPct val="61111"/>
            </a:pPr>
            <a:r>
              <a:rPr lang="en" sz="1300" b="1" i="1" u="sng" dirty="0" smtClean="0"/>
              <a:t>Goal</a:t>
            </a:r>
            <a:r>
              <a:rPr lang="en" sz="1300" dirty="0" smtClean="0"/>
              <a:t>: Strategically align </a:t>
            </a:r>
            <a:r>
              <a:rPr lang="en-US" sz="1300" dirty="0" smtClean="0"/>
              <a:t>professional </a:t>
            </a:r>
            <a:r>
              <a:rPr lang="en-US" sz="1300" dirty="0"/>
              <a:t>development to </a:t>
            </a:r>
            <a:r>
              <a:rPr lang="en-US" sz="1300" dirty="0" smtClean="0"/>
              <a:t>staff differentiated needs based </a:t>
            </a:r>
            <a:r>
              <a:rPr lang="en-US" sz="1300" dirty="0"/>
              <a:t>upon teacher observations, formative assessment data, and school-wide goals </a:t>
            </a:r>
          </a:p>
          <a:p>
            <a:pPr>
              <a:buClr>
                <a:schemeClr val="dk1"/>
              </a:buClr>
              <a:buSzPct val="61111"/>
            </a:pPr>
            <a:r>
              <a:rPr lang="en" sz="1300" b="1" i="1" u="sng" dirty="0" smtClean="0"/>
              <a:t>Intervention</a:t>
            </a:r>
            <a:r>
              <a:rPr lang="en" sz="1300" dirty="0" smtClean="0"/>
              <a:t>: Teachers and administrators agree upon professional and personal goals, mapping out and monitoring growth plans.  Using subject-specific data and feedback from staff, administrators align professional develop to meet the needs of teachers that ultimately impact school goals.</a:t>
            </a:r>
            <a:endParaRPr lang="en" sz="1300" dirty="0"/>
          </a:p>
          <a:p>
            <a:pPr>
              <a:buClr>
                <a:schemeClr val="dk1"/>
              </a:buClr>
              <a:buSzPct val="61111"/>
            </a:pPr>
            <a:r>
              <a:rPr lang="en" sz="1300" b="1" i="1" u="sng" dirty="0" smtClean="0"/>
              <a:t>Supporting Research: </a:t>
            </a:r>
            <a:r>
              <a:rPr lang="en" sz="1300" dirty="0" smtClean="0"/>
              <a:t> Bambrick-Santoyo, Paul. </a:t>
            </a:r>
            <a:r>
              <a:rPr lang="en" sz="1300" b="1" i="1" dirty="0" smtClean="0"/>
              <a:t>Driven by Data</a:t>
            </a:r>
            <a:r>
              <a:rPr lang="en" sz="1300" dirty="0" smtClean="0"/>
              <a:t>; Hattie, John. </a:t>
            </a:r>
            <a:r>
              <a:rPr lang="en" sz="1300" b="1" i="1" dirty="0" smtClean="0"/>
              <a:t>Visible Learning</a:t>
            </a:r>
            <a:r>
              <a:rPr lang="en" sz="1300" dirty="0" smtClean="0"/>
              <a:t>; </a:t>
            </a:r>
            <a:r>
              <a:rPr lang="en-US" sz="1300" i="1" dirty="0"/>
              <a:t>The Keys to Adult Learning: Theory and Practical Strategies. Philadelphia: Research for Better Schools</a:t>
            </a:r>
            <a:endParaRPr lang="en" sz="1300" b="1" i="1" dirty="0" smtClean="0"/>
          </a:p>
          <a:p>
            <a:pPr>
              <a:buClr>
                <a:schemeClr val="dk1"/>
              </a:buClr>
              <a:buSzPct val="61111"/>
            </a:pPr>
            <a:r>
              <a:rPr lang="en" sz="1300" b="1" i="1" u="sng" dirty="0" smtClean="0"/>
              <a:t>Evidence </a:t>
            </a:r>
            <a:r>
              <a:rPr lang="en" sz="1300" b="1" i="1" u="sng" dirty="0"/>
              <a:t>of </a:t>
            </a:r>
            <a:r>
              <a:rPr lang="en" sz="1300" b="1" i="1" u="sng" dirty="0" smtClean="0"/>
              <a:t>Progress: </a:t>
            </a:r>
            <a:r>
              <a:rPr lang="en" sz="1300" dirty="0" smtClean="0"/>
              <a:t> Administrators share data and work with teachers and teacher teams during professional development to analyze triangulated data such as NWEA, Achieve level-set, classroom data and observation and plan lessons and activities accordingly.  Through observations and feedback conversations, administrators and teachers are able to agree upon professional development needs for individual teachers and teacher teams.</a:t>
            </a:r>
            <a:endParaRPr b="1" i="1" u="sng" dirty="0"/>
          </a:p>
        </p:txBody>
      </p:sp>
      <p:pic>
        <p:nvPicPr>
          <p:cNvPr id="4" name="Picture 4" descr="roosevelt_logo_2C.png"/>
          <p:cNvPicPr>
            <a:picLocks noChangeAspect="1"/>
          </p:cNvPicPr>
          <p:nvPr/>
        </p:nvPicPr>
        <p:blipFill>
          <a:blip r:embed="rId3" cstate="print"/>
          <a:srcRect/>
          <a:stretch>
            <a:fillRect/>
          </a:stretch>
        </p:blipFill>
        <p:spPr bwMode="auto">
          <a:xfrm>
            <a:off x="7772400" y="1"/>
            <a:ext cx="1371600" cy="819149"/>
          </a:xfrm>
          <a:prstGeom prst="rect">
            <a:avLst/>
          </a:prstGeom>
          <a:noFill/>
          <a:ln w="9525">
            <a:noFill/>
            <a:miter lim="800000"/>
            <a:headEnd/>
            <a:tailEnd/>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21</a:t>
            </a:fld>
            <a:endParaRPr lang="e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Community and Stakeholder Input and Engagement</a:t>
            </a:r>
          </a:p>
        </p:txBody>
      </p:sp>
      <p:sp>
        <p:nvSpPr>
          <p:cNvPr id="97" name="Shape 97"/>
          <p:cNvSpPr txBox="1">
            <a:spLocks noGrp="1"/>
          </p:cNvSpPr>
          <p:nvPr>
            <p:ph type="body" idx="1"/>
          </p:nvPr>
        </p:nvSpPr>
        <p:spPr>
          <a:xfrm>
            <a:off x="311700" y="1152474"/>
            <a:ext cx="8520600" cy="3705275"/>
          </a:xfrm>
          <a:prstGeom prst="rect">
            <a:avLst/>
          </a:prstGeom>
        </p:spPr>
        <p:txBody>
          <a:bodyPr lIns="91425" tIns="91425" rIns="91425" bIns="91425" anchor="t" anchorCtr="0">
            <a:noAutofit/>
          </a:bodyPr>
          <a:lstStyle/>
          <a:p>
            <a:pPr lvl="0">
              <a:spcBef>
                <a:spcPts val="0"/>
              </a:spcBef>
              <a:buNone/>
            </a:pPr>
            <a:r>
              <a:rPr lang="en" sz="1600" b="1" i="1" dirty="0" smtClean="0">
                <a:solidFill>
                  <a:schemeClr val="tx1"/>
                </a:solidFill>
              </a:rPr>
              <a:t>The Roosevelt Admin and Leadership Team shares progress and gains input from community stakeholders</a:t>
            </a:r>
            <a:r>
              <a:rPr lang="en" sz="1600" b="1" i="1" dirty="0">
                <a:solidFill>
                  <a:schemeClr val="tx1"/>
                </a:solidFill>
              </a:rPr>
              <a:t> </a:t>
            </a:r>
            <a:r>
              <a:rPr lang="en" sz="1600" b="1" i="1" dirty="0" smtClean="0">
                <a:solidFill>
                  <a:schemeClr val="tx1"/>
                </a:solidFill>
              </a:rPr>
              <a:t>in a variety of formats:</a:t>
            </a:r>
          </a:p>
          <a:p>
            <a:pPr marL="285750" lvl="0" indent="-285750">
              <a:spcBef>
                <a:spcPts val="0"/>
              </a:spcBef>
              <a:buFont typeface="Arial" pitchFamily="34" charset="0"/>
              <a:buChar char="•"/>
            </a:pPr>
            <a:r>
              <a:rPr lang="en" sz="1400" b="1" i="1" dirty="0" smtClean="0">
                <a:solidFill>
                  <a:srgbClr val="FFC000"/>
                </a:solidFill>
              </a:rPr>
              <a:t>Board Meetings</a:t>
            </a:r>
          </a:p>
          <a:p>
            <a:pPr marL="285750" lvl="0" indent="-285750">
              <a:spcBef>
                <a:spcPts val="0"/>
              </a:spcBef>
              <a:buFont typeface="Arial" pitchFamily="34" charset="0"/>
              <a:buChar char="•"/>
            </a:pPr>
            <a:r>
              <a:rPr lang="en" sz="1400" b="1" i="1" dirty="0" smtClean="0">
                <a:solidFill>
                  <a:srgbClr val="FFC000"/>
                </a:solidFill>
              </a:rPr>
              <a:t>Title I Parent Meeting &amp; Monthly Parent Meeting</a:t>
            </a:r>
          </a:p>
          <a:p>
            <a:pPr marL="285750" lvl="0" indent="-285750">
              <a:spcBef>
                <a:spcPts val="0"/>
              </a:spcBef>
              <a:buFont typeface="Arial" pitchFamily="34" charset="0"/>
              <a:buChar char="•"/>
            </a:pPr>
            <a:r>
              <a:rPr lang="en" sz="1400" b="1" i="1" dirty="0" smtClean="0">
                <a:solidFill>
                  <a:srgbClr val="FFC000"/>
                </a:solidFill>
              </a:rPr>
              <a:t>Open Houses</a:t>
            </a:r>
          </a:p>
          <a:p>
            <a:pPr marL="285750" lvl="0" indent="-285750">
              <a:spcBef>
                <a:spcPts val="0"/>
              </a:spcBef>
              <a:buFont typeface="Arial" pitchFamily="34" charset="0"/>
              <a:buChar char="•"/>
            </a:pPr>
            <a:r>
              <a:rPr lang="en" sz="1400" b="1" i="1" dirty="0" smtClean="0">
                <a:solidFill>
                  <a:srgbClr val="FFC000"/>
                </a:solidFill>
              </a:rPr>
              <a:t>Capital City Partnership</a:t>
            </a:r>
          </a:p>
          <a:p>
            <a:pPr marL="285750" lvl="0" indent="-285750">
              <a:spcBef>
                <a:spcPts val="0"/>
              </a:spcBef>
              <a:buFont typeface="Arial" pitchFamily="34" charset="0"/>
              <a:buChar char="•"/>
            </a:pPr>
            <a:r>
              <a:rPr lang="en" sz="1400" b="1" i="1" dirty="0" smtClean="0">
                <a:solidFill>
                  <a:srgbClr val="FFC000"/>
                </a:solidFill>
              </a:rPr>
              <a:t>Purdue</a:t>
            </a:r>
            <a:r>
              <a:rPr lang="en-US" sz="1400" dirty="0" smtClean="0"/>
              <a:t> </a:t>
            </a:r>
            <a:r>
              <a:rPr lang="en-US" sz="1400" b="1" i="1" dirty="0">
                <a:solidFill>
                  <a:srgbClr val="FFC000"/>
                </a:solidFill>
              </a:rPr>
              <a:t>University Extension Program </a:t>
            </a:r>
            <a:r>
              <a:rPr lang="en-US" sz="1400" b="1" i="1" dirty="0" smtClean="0">
                <a:solidFill>
                  <a:srgbClr val="FFC000"/>
                </a:solidFill>
              </a:rPr>
              <a:t>(</a:t>
            </a:r>
            <a:r>
              <a:rPr lang="en-US" sz="1400" b="1" i="1" dirty="0">
                <a:solidFill>
                  <a:srgbClr val="FFC000"/>
                </a:solidFill>
              </a:rPr>
              <a:t>N</a:t>
            </a:r>
            <a:r>
              <a:rPr lang="en-US" sz="1400" b="1" i="1" dirty="0" smtClean="0">
                <a:solidFill>
                  <a:srgbClr val="FFC000"/>
                </a:solidFill>
              </a:rPr>
              <a:t>utrition </a:t>
            </a:r>
            <a:r>
              <a:rPr lang="en-US" sz="1400" b="1" i="1" dirty="0">
                <a:solidFill>
                  <a:srgbClr val="FFC000"/>
                </a:solidFill>
              </a:rPr>
              <a:t>class for </a:t>
            </a:r>
            <a:r>
              <a:rPr lang="en-US" sz="1400" b="1" i="1" dirty="0" smtClean="0">
                <a:solidFill>
                  <a:srgbClr val="FFC000"/>
                </a:solidFill>
              </a:rPr>
              <a:t>pregnant/parenting teens) </a:t>
            </a:r>
            <a:r>
              <a:rPr lang="en-US" sz="1400" b="1" i="1" dirty="0">
                <a:solidFill>
                  <a:srgbClr val="FFC000"/>
                </a:solidFill>
              </a:rPr>
              <a:t> </a:t>
            </a:r>
            <a:endParaRPr lang="en-US" sz="1400" b="1" i="1" dirty="0" smtClean="0">
              <a:solidFill>
                <a:srgbClr val="FFC000"/>
              </a:solidFill>
            </a:endParaRPr>
          </a:p>
          <a:p>
            <a:pPr marL="285750" lvl="0" indent="-285750">
              <a:spcBef>
                <a:spcPts val="0"/>
              </a:spcBef>
              <a:buFont typeface="Arial" pitchFamily="34" charset="0"/>
              <a:buChar char="•"/>
            </a:pPr>
            <a:r>
              <a:rPr lang="en-US" sz="1400" b="1" i="1" dirty="0" smtClean="0">
                <a:solidFill>
                  <a:srgbClr val="FFC000"/>
                </a:solidFill>
              </a:rPr>
              <a:t>Nurse-Family </a:t>
            </a:r>
            <a:r>
              <a:rPr lang="en-US" sz="1400" b="1" i="1" dirty="0">
                <a:solidFill>
                  <a:srgbClr val="FFC000"/>
                </a:solidFill>
              </a:rPr>
              <a:t>Partnership Program </a:t>
            </a:r>
            <a:r>
              <a:rPr lang="en-US" sz="1400" b="1" i="1" dirty="0" smtClean="0">
                <a:solidFill>
                  <a:srgbClr val="FFC000"/>
                </a:solidFill>
              </a:rPr>
              <a:t>support </a:t>
            </a:r>
            <a:r>
              <a:rPr lang="en-US" sz="1400" b="1" i="1" dirty="0">
                <a:solidFill>
                  <a:srgbClr val="FFC000"/>
                </a:solidFill>
              </a:rPr>
              <a:t>to our pregnant teens for two years after their child's birth. </a:t>
            </a:r>
            <a:r>
              <a:rPr lang="en-US" sz="1600" b="1" i="1" dirty="0">
                <a:solidFill>
                  <a:srgbClr val="FFC000"/>
                </a:solidFill>
              </a:rPr>
              <a:t> </a:t>
            </a:r>
          </a:p>
          <a:p>
            <a:r>
              <a:rPr lang="en-US" dirty="0"/>
              <a:t> </a:t>
            </a:r>
          </a:p>
          <a:p>
            <a:pPr marL="285750" lvl="0" indent="-285750">
              <a:spcBef>
                <a:spcPts val="0"/>
              </a:spcBef>
              <a:buFont typeface="Arial" pitchFamily="34" charset="0"/>
              <a:buChar char="•"/>
            </a:pPr>
            <a:endParaRPr lang="en" b="1" i="1" dirty="0" smtClean="0">
              <a:solidFill>
                <a:srgbClr val="FFC000"/>
              </a:solidFill>
            </a:endParaRPr>
          </a:p>
        </p:txBody>
      </p:sp>
      <p:pic>
        <p:nvPicPr>
          <p:cNvPr id="4" name="Picture 4" descr="roosevelt_logo_2C.png"/>
          <p:cNvPicPr>
            <a:picLocks noChangeAspect="1"/>
          </p:cNvPicPr>
          <p:nvPr/>
        </p:nvPicPr>
        <p:blipFill>
          <a:blip r:embed="rId3" cstate="print"/>
          <a:srcRect/>
          <a:stretch>
            <a:fillRect/>
          </a:stretch>
        </p:blipFill>
        <p:spPr bwMode="auto">
          <a:xfrm>
            <a:off x="7848600" y="1"/>
            <a:ext cx="1295400" cy="590549"/>
          </a:xfrm>
          <a:prstGeom prst="rect">
            <a:avLst/>
          </a:prstGeom>
          <a:noFill/>
          <a:ln w="9525">
            <a:noFill/>
            <a:miter lim="800000"/>
            <a:headEnd/>
            <a:tailEnd/>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22</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Next Steps</a:t>
            </a:r>
          </a:p>
        </p:txBody>
      </p:sp>
      <p:sp>
        <p:nvSpPr>
          <p:cNvPr id="103" name="Shape 103"/>
          <p:cNvSpPr txBox="1">
            <a:spLocks noGrp="1"/>
          </p:cNvSpPr>
          <p:nvPr>
            <p:ph type="body" idx="1"/>
          </p:nvPr>
        </p:nvSpPr>
        <p:spPr>
          <a:xfrm>
            <a:off x="311700" y="1152474"/>
            <a:ext cx="8756100" cy="3857676"/>
          </a:xfrm>
          <a:prstGeom prst="rect">
            <a:avLst/>
          </a:prstGeom>
        </p:spPr>
        <p:txBody>
          <a:bodyPr lIns="91425" tIns="91425" rIns="91425" bIns="91425" anchor="t" anchorCtr="0">
            <a:noAutofit/>
          </a:bodyPr>
          <a:lstStyle/>
          <a:p>
            <a:pPr lvl="0"/>
            <a:r>
              <a:rPr lang="en" sz="1200" b="1" i="1" u="sng" dirty="0" smtClean="0">
                <a:solidFill>
                  <a:schemeClr val="tx1"/>
                </a:solidFill>
              </a:rPr>
              <a:t>Goal 1</a:t>
            </a:r>
            <a:r>
              <a:rPr lang="en" sz="1200" dirty="0" smtClean="0"/>
              <a:t>:  </a:t>
            </a:r>
            <a:r>
              <a:rPr lang="en" sz="1200" b="1" i="1" dirty="0" smtClean="0">
                <a:solidFill>
                  <a:schemeClr val="tx1"/>
                </a:solidFill>
              </a:rPr>
              <a:t>Strategically </a:t>
            </a:r>
            <a:r>
              <a:rPr lang="en" sz="1200" b="1" i="1" dirty="0">
                <a:solidFill>
                  <a:schemeClr val="tx1"/>
                </a:solidFill>
              </a:rPr>
              <a:t>align </a:t>
            </a:r>
            <a:r>
              <a:rPr lang="en-US" sz="1200" b="1" i="1" dirty="0">
                <a:solidFill>
                  <a:schemeClr val="tx1"/>
                </a:solidFill>
              </a:rPr>
              <a:t>professional development to staff differentiated needs based upon teacher observations, formative assessment data, and school-wide </a:t>
            </a:r>
            <a:r>
              <a:rPr lang="en-US" sz="1200" b="1" i="1" dirty="0" smtClean="0">
                <a:solidFill>
                  <a:schemeClr val="tx1"/>
                </a:solidFill>
              </a:rPr>
              <a:t>goals </a:t>
            </a:r>
          </a:p>
          <a:p>
            <a:pPr marL="285750" lvl="0" indent="-285750">
              <a:buFont typeface="Arial" pitchFamily="34" charset="0"/>
              <a:buChar char="•"/>
            </a:pPr>
            <a:r>
              <a:rPr lang="en" sz="1200" b="1" dirty="0" smtClean="0">
                <a:solidFill>
                  <a:srgbClr val="C00000"/>
                </a:solidFill>
              </a:rPr>
              <a:t>Superintendent/Student Success Director will continue to debrief with the Principal to discuss individual and collective pd needs of teachers based on formative assessment data trends and class observations. Achievement </a:t>
            </a:r>
            <a:r>
              <a:rPr lang="en" sz="1200" b="1" dirty="0">
                <a:solidFill>
                  <a:srgbClr val="C00000"/>
                </a:solidFill>
              </a:rPr>
              <a:t>Team </a:t>
            </a:r>
            <a:r>
              <a:rPr lang="en" sz="1200" b="1" dirty="0" smtClean="0">
                <a:solidFill>
                  <a:srgbClr val="C00000"/>
                </a:solidFill>
              </a:rPr>
              <a:t>meetings will continue to meet to analyze </a:t>
            </a:r>
            <a:r>
              <a:rPr lang="en" sz="1200" b="1" dirty="0">
                <a:solidFill>
                  <a:srgbClr val="C00000"/>
                </a:solidFill>
              </a:rPr>
              <a:t>NWEA </a:t>
            </a:r>
            <a:r>
              <a:rPr lang="en" sz="1200" b="1" dirty="0" smtClean="0">
                <a:solidFill>
                  <a:srgbClr val="C00000"/>
                </a:solidFill>
              </a:rPr>
              <a:t>data and monitor student progress on reading and math interventions.  Weekly Administrative meetings to evaluate and modify professional development and training.</a:t>
            </a:r>
          </a:p>
          <a:p>
            <a:r>
              <a:rPr lang="en" sz="1200" b="1" i="1" u="sng" dirty="0" smtClean="0">
                <a:solidFill>
                  <a:schemeClr val="tx1"/>
                </a:solidFill>
              </a:rPr>
              <a:t>Goal 2</a:t>
            </a:r>
            <a:r>
              <a:rPr lang="en" sz="1200" dirty="0" smtClean="0">
                <a:solidFill>
                  <a:schemeClr val="tx1"/>
                </a:solidFill>
              </a:rPr>
              <a:t>: </a:t>
            </a:r>
            <a:r>
              <a:rPr lang="en-US" sz="1200" b="1" i="1" dirty="0">
                <a:solidFill>
                  <a:schemeClr val="tx1"/>
                </a:solidFill>
              </a:rPr>
              <a:t>Ensure teachers are using a variety of high impact pedagogical strategies to address learning gaps and engage students in their </a:t>
            </a:r>
            <a:r>
              <a:rPr lang="en-US" sz="1200" b="1" i="1" dirty="0" smtClean="0">
                <a:solidFill>
                  <a:schemeClr val="tx1"/>
                </a:solidFill>
              </a:rPr>
              <a:t>learning </a:t>
            </a:r>
          </a:p>
          <a:p>
            <a:pPr marL="285750" indent="-285750">
              <a:buFont typeface="Arial" pitchFamily="34" charset="0"/>
              <a:buChar char="•"/>
            </a:pPr>
            <a:r>
              <a:rPr lang="en" sz="1200" b="1" dirty="0" smtClean="0">
                <a:solidFill>
                  <a:srgbClr val="C00000"/>
                </a:solidFill>
              </a:rPr>
              <a:t>Observations of best practices through nstructional rounds and weekly lesson plan reviews Coaching sessions with Achieve 3000 partners.</a:t>
            </a:r>
          </a:p>
          <a:p>
            <a:r>
              <a:rPr lang="en" sz="1200" b="1" i="1" u="sng" dirty="0" smtClean="0">
                <a:solidFill>
                  <a:schemeClr val="tx1"/>
                </a:solidFill>
                <a:ea typeface="Calibri"/>
                <a:cs typeface="Calibri"/>
                <a:sym typeface="Calibri"/>
              </a:rPr>
              <a:t>Goal 3</a:t>
            </a:r>
            <a:r>
              <a:rPr lang="en" sz="1200" dirty="0" smtClean="0">
                <a:solidFill>
                  <a:schemeClr val="tx1"/>
                </a:solidFill>
                <a:ea typeface="Calibri"/>
                <a:cs typeface="Calibri"/>
                <a:sym typeface="Calibri"/>
              </a:rPr>
              <a:t>: </a:t>
            </a:r>
            <a:r>
              <a:rPr lang="en" sz="1200" b="1" i="1" dirty="0">
                <a:solidFill>
                  <a:schemeClr val="tx1"/>
                </a:solidFill>
              </a:rPr>
              <a:t>Set high expectations for all students and staff </a:t>
            </a:r>
            <a:r>
              <a:rPr lang="en-US" sz="1200" b="1" i="1" dirty="0">
                <a:solidFill>
                  <a:schemeClr val="tx1"/>
                </a:solidFill>
              </a:rPr>
              <a:t>by ensuring student work is intellectually challenging, and demonstrates mastery of standards, and ensure that students receive meaningful </a:t>
            </a:r>
            <a:r>
              <a:rPr lang="en-US" sz="1200" b="1" i="1" dirty="0" smtClean="0">
                <a:solidFill>
                  <a:schemeClr val="tx1"/>
                </a:solidFill>
              </a:rPr>
              <a:t>feedback. </a:t>
            </a:r>
          </a:p>
          <a:p>
            <a:pPr marL="285750" indent="-285750">
              <a:buFont typeface="Arial" pitchFamily="34" charset="0"/>
              <a:buChar char="•"/>
            </a:pPr>
            <a:r>
              <a:rPr lang="en-US" sz="1200" b="1" dirty="0" smtClean="0">
                <a:solidFill>
                  <a:srgbClr val="C00000"/>
                </a:solidFill>
              </a:rPr>
              <a:t>Review winter NWEA score reports with students and create goals.  Student recognition for NWEA achievement.</a:t>
            </a:r>
            <a:endParaRPr lang="en" sz="1200" b="1" dirty="0" smtClean="0">
              <a:solidFill>
                <a:srgbClr val="C00000"/>
              </a:solidFill>
            </a:endParaRPr>
          </a:p>
          <a:p>
            <a:pPr marL="285750" lvl="0" indent="-285750">
              <a:spcBef>
                <a:spcPts val="0"/>
              </a:spcBef>
              <a:buFont typeface="Arial" pitchFamily="34" charset="0"/>
              <a:buChar char="•"/>
            </a:pPr>
            <a:endParaRPr lang="en" dirty="0" smtClean="0">
              <a:solidFill>
                <a:srgbClr val="FF0000"/>
              </a:solidFill>
            </a:endParaRPr>
          </a:p>
        </p:txBody>
      </p:sp>
      <p:pic>
        <p:nvPicPr>
          <p:cNvPr id="4" name="Picture 4" descr="roosevelt_logo_2C.png"/>
          <p:cNvPicPr>
            <a:picLocks noChangeAspect="1"/>
          </p:cNvPicPr>
          <p:nvPr/>
        </p:nvPicPr>
        <p:blipFill>
          <a:blip r:embed="rId3" cstate="print"/>
          <a:srcRect/>
          <a:stretch>
            <a:fillRect/>
          </a:stretch>
        </p:blipFill>
        <p:spPr bwMode="auto">
          <a:xfrm>
            <a:off x="7696200" y="1"/>
            <a:ext cx="1447800" cy="742949"/>
          </a:xfrm>
          <a:prstGeom prst="rect">
            <a:avLst/>
          </a:prstGeom>
          <a:noFill/>
          <a:ln w="9525">
            <a:noFill/>
            <a:miter lim="800000"/>
            <a:headEnd/>
            <a:tailEnd/>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23</a:t>
            </a:fld>
            <a:endParaRPr lang="e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1066800" y="1428751"/>
            <a:ext cx="7620000" cy="800219"/>
          </a:xfrm>
          <a:prstGeom prst="rect">
            <a:avLst/>
          </a:prstGeom>
          <a:noFill/>
          <a:ln w="9525">
            <a:noFill/>
            <a:miter lim="800000"/>
            <a:headEnd/>
            <a:tailEnd/>
          </a:ln>
        </p:spPr>
        <p:txBody>
          <a:bodyPr>
            <a:spAutoFit/>
          </a:bodyPr>
          <a:lstStyle/>
          <a:p>
            <a:pPr algn="l"/>
            <a:endParaRPr lang="en-US" sz="3200" dirty="0">
              <a:latin typeface="Arial" pitchFamily="34" charset="0"/>
            </a:endParaRPr>
          </a:p>
          <a:p>
            <a:pPr algn="l"/>
            <a:endParaRPr lang="en-US" dirty="0">
              <a:latin typeface="Arial" pitchFamily="34" charset="0"/>
            </a:endParaRPr>
          </a:p>
        </p:txBody>
      </p:sp>
      <p:sp>
        <p:nvSpPr>
          <p:cNvPr id="16389" name="Text Box 6"/>
          <p:cNvSpPr txBox="1">
            <a:spLocks noChangeArrowheads="1"/>
          </p:cNvSpPr>
          <p:nvPr/>
        </p:nvSpPr>
        <p:spPr bwMode="auto">
          <a:xfrm>
            <a:off x="381000" y="742950"/>
            <a:ext cx="8229600" cy="1138773"/>
          </a:xfrm>
          <a:prstGeom prst="rect">
            <a:avLst/>
          </a:prstGeom>
          <a:noFill/>
          <a:ln w="9525">
            <a:noFill/>
            <a:miter lim="800000"/>
            <a:headEnd/>
            <a:tailEnd/>
          </a:ln>
        </p:spPr>
        <p:txBody>
          <a:bodyPr wrap="square">
            <a:spAutoFit/>
          </a:bodyPr>
          <a:lstStyle/>
          <a:p>
            <a:pPr>
              <a:defRPr/>
            </a:pPr>
            <a:r>
              <a:rPr lang="en-US" sz="3200" dirty="0">
                <a:latin typeface="+mn-lt"/>
              </a:rPr>
              <a:t>At TRCCA…</a:t>
            </a:r>
          </a:p>
          <a:p>
            <a:pPr>
              <a:defRPr/>
            </a:pPr>
            <a:r>
              <a:rPr lang="en-US" sz="3200" dirty="0" smtClean="0">
                <a:latin typeface="+mn-lt"/>
              </a:rPr>
              <a:t>School Achievement is urgent &amp; mandatory</a:t>
            </a:r>
            <a:r>
              <a:rPr lang="en-US" sz="3600" dirty="0" smtClean="0">
                <a:latin typeface="+mn-lt"/>
              </a:rPr>
              <a:t>!</a:t>
            </a:r>
            <a:endParaRPr lang="en-US" sz="3600" dirty="0">
              <a:latin typeface="+mn-lt"/>
            </a:endParaRPr>
          </a:p>
        </p:txBody>
      </p:sp>
      <p:sp>
        <p:nvSpPr>
          <p:cNvPr id="22532" name="Text Box 7"/>
          <p:cNvSpPr txBox="1">
            <a:spLocks noChangeArrowheads="1"/>
          </p:cNvSpPr>
          <p:nvPr/>
        </p:nvSpPr>
        <p:spPr bwMode="auto">
          <a:xfrm>
            <a:off x="3032126" y="2316957"/>
            <a:ext cx="3216275" cy="307777"/>
          </a:xfrm>
          <a:prstGeom prst="rect">
            <a:avLst/>
          </a:prstGeom>
          <a:noFill/>
          <a:ln w="9525">
            <a:noFill/>
            <a:miter lim="800000"/>
            <a:headEnd/>
            <a:tailEnd/>
          </a:ln>
        </p:spPr>
        <p:txBody>
          <a:bodyPr>
            <a:spAutoFit/>
          </a:bodyPr>
          <a:lstStyle/>
          <a:p>
            <a:endParaRPr lang="en-US" dirty="0"/>
          </a:p>
        </p:txBody>
      </p:sp>
      <p:sp>
        <p:nvSpPr>
          <p:cNvPr id="9" name="Slide Number Placeholder 8"/>
          <p:cNvSpPr>
            <a:spLocks noGrp="1"/>
          </p:cNvSpPr>
          <p:nvPr>
            <p:ph type="sldNum" sz="quarter" idx="12"/>
          </p:nvPr>
        </p:nvSpPr>
        <p:spPr/>
        <p:txBody>
          <a:bodyPr/>
          <a:lstStyle/>
          <a:p>
            <a:fld id="{86058FA0-7EE1-44AF-BCC9-AD49362B15B6}" type="slidenum">
              <a:rPr lang="en-US" smtClean="0"/>
              <a:pPr/>
              <a:t>24</a:t>
            </a:fld>
            <a:endParaRPr lang="en-US" dirty="0"/>
          </a:p>
        </p:txBody>
      </p:sp>
      <p:pic>
        <p:nvPicPr>
          <p:cNvPr id="1026" name="Picture 1" descr="Education is not preparation for life; education is life itself. - John Dewey"/>
          <p:cNvPicPr>
            <a:picLocks noChangeAspect="1" noChangeArrowheads="1"/>
          </p:cNvPicPr>
          <p:nvPr/>
        </p:nvPicPr>
        <p:blipFill>
          <a:blip r:embed="rId2" cstate="print"/>
          <a:srcRect b="10000"/>
          <a:stretch>
            <a:fillRect/>
          </a:stretch>
        </p:blipFill>
        <p:spPr bwMode="auto">
          <a:xfrm>
            <a:off x="1752600" y="2000250"/>
            <a:ext cx="5905500" cy="2571750"/>
          </a:xfrm>
          <a:prstGeom prst="rect">
            <a:avLst/>
          </a:prstGeom>
          <a:noFill/>
          <a:ln w="9525">
            <a:noFill/>
            <a:miter lim="800000"/>
            <a:headEnd/>
            <a:tailEnd/>
          </a:ln>
        </p:spPr>
      </p:pic>
    </p:spTree>
    <p:extLst>
      <p:ext uri="{BB962C8B-B14F-4D97-AF65-F5344CB8AC3E}">
        <p14:creationId xmlns:p14="http://schemas.microsoft.com/office/powerpoint/2010/main" val="1118851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47750"/>
            <a:ext cx="8520600" cy="572700"/>
          </a:xfrm>
        </p:spPr>
        <p:txBody>
          <a:bodyPr/>
          <a:lstStyle/>
          <a:p>
            <a:pPr algn="ctr"/>
            <a:r>
              <a:rPr lang="en-US" i="1" dirty="0" smtClean="0"/>
              <a:t>Our Mission:</a:t>
            </a:r>
            <a:endParaRPr lang="en-US" i="1" dirty="0"/>
          </a:p>
        </p:txBody>
      </p:sp>
      <p:sp>
        <p:nvSpPr>
          <p:cNvPr id="4" name="Slide Number Placeholder 3"/>
          <p:cNvSpPr>
            <a:spLocks noGrp="1"/>
          </p:cNvSpPr>
          <p:nvPr>
            <p:ph type="sldNum" sz="quarter" idx="12"/>
          </p:nvPr>
        </p:nvSpPr>
        <p:spPr/>
        <p:txBody>
          <a:bodyPr/>
          <a:lstStyle/>
          <a:p>
            <a:fld id="{6E49A95B-FDB6-4136-9E2F-5D45814C409E}" type="slidenum">
              <a:rPr lang="en-US" smtClean="0"/>
              <a:t>3</a:t>
            </a:fld>
            <a:endParaRPr lang="en-US" dirty="0"/>
          </a:p>
        </p:txBody>
      </p:sp>
      <p:sp>
        <p:nvSpPr>
          <p:cNvPr id="5" name="Rectangle 3"/>
          <p:cNvSpPr>
            <a:spLocks noGrp="1" noChangeArrowheads="1"/>
          </p:cNvSpPr>
          <p:nvPr>
            <p:ph idx="1"/>
          </p:nvPr>
        </p:nvSpPr>
        <p:spPr>
          <a:xfrm>
            <a:off x="457200" y="1885950"/>
            <a:ext cx="8520600" cy="2209800"/>
          </a:xfrm>
        </p:spPr>
        <p:txBody>
          <a:bodyPr/>
          <a:lstStyle/>
          <a:p>
            <a:pPr algn="ctr"/>
            <a:r>
              <a:rPr lang="en-US" dirty="0" smtClean="0">
                <a:solidFill>
                  <a:schemeClr val="tx1"/>
                </a:solidFill>
              </a:rPr>
              <a:t>The </a:t>
            </a:r>
            <a:r>
              <a:rPr lang="en-US" dirty="0">
                <a:solidFill>
                  <a:schemeClr val="tx1"/>
                </a:solidFill>
              </a:rPr>
              <a:t>mission of Theodore Roosevelt College and Career Academy is to maximize the potential of each student, creating the urgency to reach proficiency and assuring that students are given the greatest opportunity to learn and perform at high levels through premium-quality teaching and leadership as well as an effective, supportive learning environment.</a:t>
            </a:r>
          </a:p>
          <a:p>
            <a:pPr algn="ctr"/>
            <a:endParaRPr lang="en-US" i="1" dirty="0" smtClean="0">
              <a:solidFill>
                <a:schemeClr val="tx1"/>
              </a:solidFill>
            </a:endParaRPr>
          </a:p>
          <a:p>
            <a:r>
              <a:rPr lang="en-US" sz="2400" i="1" dirty="0" smtClean="0"/>
              <a:t/>
            </a:r>
            <a:br>
              <a:rPr lang="en-US" sz="2400" i="1" dirty="0" smtClean="0"/>
            </a:br>
            <a:endParaRPr lang="en-US" sz="2400" dirty="0" smtClean="0"/>
          </a:p>
          <a:p>
            <a:endParaRPr lang="en-US" sz="2400" dirty="0" smtClean="0"/>
          </a:p>
        </p:txBody>
      </p:sp>
      <p:pic>
        <p:nvPicPr>
          <p:cNvPr id="6" name="Picture 17" descr="a.jpeg"/>
          <p:cNvPicPr>
            <a:picLocks noChangeAspect="1"/>
          </p:cNvPicPr>
          <p:nvPr/>
        </p:nvPicPr>
        <p:blipFill>
          <a:blip r:embed="rId2" cstate="screen"/>
          <a:srcRect/>
          <a:stretch>
            <a:fillRect/>
          </a:stretch>
        </p:blipFill>
        <p:spPr bwMode="auto">
          <a:xfrm>
            <a:off x="0" y="0"/>
            <a:ext cx="1676400" cy="571499"/>
          </a:xfrm>
          <a:prstGeom prst="rect">
            <a:avLst/>
          </a:prstGeom>
          <a:noFill/>
          <a:ln w="9525">
            <a:noFill/>
            <a:miter lim="800000"/>
            <a:headEnd/>
            <a:tailEnd/>
          </a:ln>
        </p:spPr>
      </p:pic>
      <p:pic>
        <p:nvPicPr>
          <p:cNvPr id="7" name="Picture 4" descr="roosevelt_logo_2C.png"/>
          <p:cNvPicPr>
            <a:picLocks noChangeAspect="1"/>
          </p:cNvPicPr>
          <p:nvPr/>
        </p:nvPicPr>
        <p:blipFill>
          <a:blip r:embed="rId3" cstate="print"/>
          <a:srcRect/>
          <a:stretch>
            <a:fillRect/>
          </a:stretch>
        </p:blipFill>
        <p:spPr bwMode="auto">
          <a:xfrm>
            <a:off x="7467600" y="1"/>
            <a:ext cx="1676400" cy="895349"/>
          </a:xfrm>
          <a:prstGeom prst="rect">
            <a:avLst/>
          </a:prstGeom>
          <a:noFill/>
          <a:ln w="9525">
            <a:noFill/>
            <a:miter lim="800000"/>
            <a:headEnd/>
            <a:tailEnd/>
          </a:ln>
        </p:spPr>
      </p:pic>
    </p:spTree>
    <p:extLst>
      <p:ext uri="{BB962C8B-B14F-4D97-AF65-F5344CB8AC3E}">
        <p14:creationId xmlns:p14="http://schemas.microsoft.com/office/powerpoint/2010/main" val="3368159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9150"/>
            <a:ext cx="8229600" cy="857250"/>
          </a:xfrm>
        </p:spPr>
        <p:txBody>
          <a:bodyPr>
            <a:normAutofit fontScale="90000"/>
          </a:bodyPr>
          <a:lstStyle/>
          <a:p>
            <a:r>
              <a:rPr lang="en-US" b="1" i="1" dirty="0" smtClean="0"/>
              <a:t>In The Beginning…</a:t>
            </a:r>
            <a:br>
              <a:rPr lang="en-US" b="1" i="1" dirty="0" smtClean="0"/>
            </a:br>
            <a:r>
              <a:rPr lang="en-US" b="1" i="1" dirty="0" smtClean="0"/>
              <a:t>Strategic Plan Development with All Stakeholders</a:t>
            </a:r>
            <a:endParaRPr lang="en-US" b="1" i="1" dirty="0"/>
          </a:p>
        </p:txBody>
      </p:sp>
      <p:sp>
        <p:nvSpPr>
          <p:cNvPr id="3" name="Content Placeholder 2"/>
          <p:cNvSpPr>
            <a:spLocks noGrp="1"/>
          </p:cNvSpPr>
          <p:nvPr>
            <p:ph idx="1"/>
          </p:nvPr>
        </p:nvSpPr>
        <p:spPr>
          <a:xfrm>
            <a:off x="381000" y="2038350"/>
            <a:ext cx="8229600" cy="3394472"/>
          </a:xfrm>
        </p:spPr>
        <p:txBody>
          <a:bodyPr>
            <a:noAutofit/>
          </a:bodyPr>
          <a:lstStyle/>
          <a:p>
            <a:r>
              <a:rPr lang="en-US" sz="2400" dirty="0" smtClean="0">
                <a:solidFill>
                  <a:schemeClr val="tx1"/>
                </a:solidFill>
              </a:rPr>
              <a:t>Conducted a </a:t>
            </a:r>
            <a:r>
              <a:rPr lang="en-US" sz="2400" i="1" dirty="0" smtClean="0">
                <a:solidFill>
                  <a:schemeClr val="tx1"/>
                </a:solidFill>
              </a:rPr>
              <a:t>Collaborative Quality Analysis (CQA) </a:t>
            </a:r>
            <a:r>
              <a:rPr lang="en-US" sz="2400" dirty="0" smtClean="0">
                <a:solidFill>
                  <a:schemeClr val="tx1"/>
                </a:solidFill>
              </a:rPr>
              <a:t>using our proprietary School Design Rubric to assess the school’s current strengths and areas of opportunity</a:t>
            </a:r>
          </a:p>
        </p:txBody>
      </p:sp>
      <p:pic>
        <p:nvPicPr>
          <p:cNvPr id="4" name="Picture 17" descr="a.jpeg"/>
          <p:cNvPicPr>
            <a:picLocks noChangeAspect="1"/>
          </p:cNvPicPr>
          <p:nvPr/>
        </p:nvPicPr>
        <p:blipFill>
          <a:blip r:embed="rId2" cstate="screen"/>
          <a:srcRect/>
          <a:stretch>
            <a:fillRect/>
          </a:stretch>
        </p:blipFill>
        <p:spPr bwMode="auto">
          <a:xfrm>
            <a:off x="0" y="0"/>
            <a:ext cx="1676400" cy="571499"/>
          </a:xfrm>
          <a:prstGeom prst="rect">
            <a:avLst/>
          </a:prstGeom>
          <a:noFill/>
          <a:ln w="9525">
            <a:noFill/>
            <a:miter lim="800000"/>
            <a:headEnd/>
            <a:tailEnd/>
          </a:ln>
        </p:spPr>
      </p:pic>
      <p:pic>
        <p:nvPicPr>
          <p:cNvPr id="5" name="Picture 4" descr="roosevelt_logo_2C.png"/>
          <p:cNvPicPr>
            <a:picLocks noChangeAspect="1"/>
          </p:cNvPicPr>
          <p:nvPr/>
        </p:nvPicPr>
        <p:blipFill>
          <a:blip r:embed="rId3" cstate="print"/>
          <a:srcRect/>
          <a:stretch>
            <a:fillRect/>
          </a:stretch>
        </p:blipFill>
        <p:spPr bwMode="auto">
          <a:xfrm>
            <a:off x="7467600" y="1"/>
            <a:ext cx="1676400" cy="685799"/>
          </a:xfrm>
          <a:prstGeom prst="rect">
            <a:avLst/>
          </a:prstGeom>
          <a:noFill/>
          <a:ln w="9525">
            <a:noFill/>
            <a:miter lim="800000"/>
            <a:headEnd/>
            <a:tailEnd/>
          </a:ln>
        </p:spPr>
      </p:pic>
    </p:spTree>
    <p:extLst>
      <p:ext uri="{BB962C8B-B14F-4D97-AF65-F5344CB8AC3E}">
        <p14:creationId xmlns:p14="http://schemas.microsoft.com/office/powerpoint/2010/main" val="2825253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9150"/>
            <a:ext cx="8229600" cy="857250"/>
          </a:xfrm>
        </p:spPr>
        <p:txBody>
          <a:bodyPr>
            <a:noAutofit/>
          </a:bodyPr>
          <a:lstStyle/>
          <a:p>
            <a:r>
              <a:rPr lang="en-US" sz="3200" dirty="0" smtClean="0"/>
              <a:t>Systematic Challenges Pre-EdisonLearning</a:t>
            </a:r>
            <a:r>
              <a:rPr lang="en-US" sz="3600" dirty="0" smtClean="0"/>
              <a:t/>
            </a:r>
            <a:br>
              <a:rPr lang="en-US" sz="3600" dirty="0" smtClean="0"/>
            </a:br>
            <a:endParaRPr lang="en-US" sz="3600" i="1" dirty="0"/>
          </a:p>
        </p:txBody>
      </p:sp>
      <p:sp>
        <p:nvSpPr>
          <p:cNvPr id="3" name="Content Placeholder 2"/>
          <p:cNvSpPr>
            <a:spLocks noGrp="1"/>
          </p:cNvSpPr>
          <p:nvPr>
            <p:ph idx="1"/>
          </p:nvPr>
        </p:nvSpPr>
        <p:spPr>
          <a:xfrm>
            <a:off x="533400" y="1749028"/>
            <a:ext cx="8229600" cy="3394472"/>
          </a:xfrm>
        </p:spPr>
        <p:txBody>
          <a:bodyPr>
            <a:noAutofit/>
          </a:bodyPr>
          <a:lstStyle/>
          <a:p>
            <a:pPr marL="285750" indent="-285750">
              <a:buFont typeface="Arial" pitchFamily="34" charset="0"/>
              <a:buChar char="•"/>
            </a:pPr>
            <a:r>
              <a:rPr lang="en-US" dirty="0" smtClean="0">
                <a:solidFill>
                  <a:schemeClr val="tx1"/>
                </a:solidFill>
              </a:rPr>
              <a:t>Fear - lack of School Safety</a:t>
            </a:r>
          </a:p>
          <a:p>
            <a:pPr marL="285750" lvl="0" indent="-285750">
              <a:buFont typeface="Arial" pitchFamily="34" charset="0"/>
              <a:buChar char="•"/>
            </a:pPr>
            <a:r>
              <a:rPr lang="en-US" dirty="0" smtClean="0">
                <a:solidFill>
                  <a:schemeClr val="tx1"/>
                </a:solidFill>
              </a:rPr>
              <a:t>ODR </a:t>
            </a:r>
            <a:r>
              <a:rPr lang="en-US" dirty="0">
                <a:solidFill>
                  <a:schemeClr val="tx1"/>
                </a:solidFill>
              </a:rPr>
              <a:t>- average of </a:t>
            </a:r>
            <a:r>
              <a:rPr lang="en-US" dirty="0" smtClean="0">
                <a:solidFill>
                  <a:schemeClr val="tx1"/>
                </a:solidFill>
              </a:rPr>
              <a:t>180 </a:t>
            </a:r>
            <a:r>
              <a:rPr lang="en-US" dirty="0">
                <a:solidFill>
                  <a:schemeClr val="tx1"/>
                </a:solidFill>
              </a:rPr>
              <a:t>monthly </a:t>
            </a:r>
            <a:r>
              <a:rPr lang="en-US" dirty="0" smtClean="0">
                <a:solidFill>
                  <a:schemeClr val="tx1"/>
                </a:solidFill>
              </a:rPr>
              <a:t>referrals</a:t>
            </a:r>
          </a:p>
          <a:p>
            <a:pPr marL="285750" lvl="0" indent="-285750">
              <a:buFont typeface="Arial" pitchFamily="34" charset="0"/>
              <a:buChar char="•"/>
            </a:pPr>
            <a:r>
              <a:rPr lang="en-US" dirty="0" smtClean="0">
                <a:solidFill>
                  <a:schemeClr val="tx1"/>
                </a:solidFill>
              </a:rPr>
              <a:t>Suspensions – 1,827 in the first year</a:t>
            </a:r>
          </a:p>
          <a:p>
            <a:pPr marL="285750" indent="-285750">
              <a:buFont typeface="Arial" pitchFamily="34" charset="0"/>
              <a:buChar char="•"/>
            </a:pPr>
            <a:r>
              <a:rPr lang="en-US" dirty="0" smtClean="0">
                <a:solidFill>
                  <a:schemeClr val="tx1"/>
                </a:solidFill>
              </a:rPr>
              <a:t>67%  Attendance Rates </a:t>
            </a:r>
          </a:p>
          <a:p>
            <a:pPr marL="285750" indent="-285750">
              <a:buFont typeface="Arial" pitchFamily="34" charset="0"/>
              <a:buChar char="•"/>
            </a:pPr>
            <a:r>
              <a:rPr lang="en-US" dirty="0" smtClean="0">
                <a:solidFill>
                  <a:schemeClr val="tx1"/>
                </a:solidFill>
              </a:rPr>
              <a:t>Lack of a consistent, comprehensive Behavior Management System</a:t>
            </a:r>
          </a:p>
          <a:p>
            <a:endParaRPr lang="en-US" dirty="0" smtClean="0"/>
          </a:p>
          <a:p>
            <a:pPr>
              <a:buNone/>
            </a:pPr>
            <a:endParaRPr lang="en-US" dirty="0" smtClean="0"/>
          </a:p>
          <a:p>
            <a:endParaRPr lang="en-US" dirty="0"/>
          </a:p>
        </p:txBody>
      </p:sp>
      <p:pic>
        <p:nvPicPr>
          <p:cNvPr id="4" name="Picture 17" descr="a.jpeg"/>
          <p:cNvPicPr>
            <a:picLocks noChangeAspect="1"/>
          </p:cNvPicPr>
          <p:nvPr/>
        </p:nvPicPr>
        <p:blipFill>
          <a:blip r:embed="rId3" cstate="screen"/>
          <a:srcRect/>
          <a:stretch>
            <a:fillRect/>
          </a:stretch>
        </p:blipFill>
        <p:spPr bwMode="auto">
          <a:xfrm>
            <a:off x="0" y="122076"/>
            <a:ext cx="1524000" cy="571499"/>
          </a:xfrm>
          <a:prstGeom prst="rect">
            <a:avLst/>
          </a:prstGeom>
          <a:noFill/>
          <a:ln w="9525">
            <a:noFill/>
            <a:miter lim="800000"/>
            <a:headEnd/>
            <a:tailEnd/>
          </a:ln>
        </p:spPr>
      </p:pic>
      <p:pic>
        <p:nvPicPr>
          <p:cNvPr id="5" name="Picture 4" descr="roosevelt_logo_2C.png"/>
          <p:cNvPicPr>
            <a:picLocks noChangeAspect="1"/>
          </p:cNvPicPr>
          <p:nvPr/>
        </p:nvPicPr>
        <p:blipFill>
          <a:blip r:embed="rId4" cstate="print"/>
          <a:srcRect/>
          <a:stretch>
            <a:fillRect/>
          </a:stretch>
        </p:blipFill>
        <p:spPr bwMode="auto">
          <a:xfrm>
            <a:off x="7467600" y="133350"/>
            <a:ext cx="1676400" cy="685799"/>
          </a:xfrm>
          <a:prstGeom prst="rect">
            <a:avLst/>
          </a:prstGeom>
          <a:noFill/>
          <a:ln w="9525">
            <a:noFill/>
            <a:miter lim="800000"/>
            <a:headEnd/>
            <a:tailEnd/>
          </a:ln>
        </p:spPr>
      </p:pic>
    </p:spTree>
    <p:extLst>
      <p:ext uri="{BB962C8B-B14F-4D97-AF65-F5344CB8AC3E}">
        <p14:creationId xmlns:p14="http://schemas.microsoft.com/office/powerpoint/2010/main" val="867647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42950"/>
            <a:ext cx="8229600" cy="857250"/>
          </a:xfrm>
        </p:spPr>
        <p:txBody>
          <a:bodyPr>
            <a:normAutofit fontScale="90000"/>
          </a:bodyPr>
          <a:lstStyle/>
          <a:p>
            <a:r>
              <a:rPr lang="en-US" sz="3600" dirty="0" smtClean="0"/>
              <a:t>Academic Challenges Pre-EdisonLearning</a:t>
            </a:r>
            <a:r>
              <a:rPr lang="en-US" sz="3800" dirty="0" smtClean="0"/>
              <a:t/>
            </a:r>
            <a:br>
              <a:rPr lang="en-US" sz="3800" dirty="0" smtClean="0"/>
            </a:br>
            <a:endParaRPr lang="en-US" sz="3800" dirty="0"/>
          </a:p>
        </p:txBody>
      </p:sp>
      <p:sp>
        <p:nvSpPr>
          <p:cNvPr id="3" name="Content Placeholder 2"/>
          <p:cNvSpPr>
            <a:spLocks noGrp="1"/>
          </p:cNvSpPr>
          <p:nvPr>
            <p:ph idx="1"/>
          </p:nvPr>
        </p:nvSpPr>
        <p:spPr>
          <a:xfrm>
            <a:off x="533400" y="1733550"/>
            <a:ext cx="8229600" cy="3048000"/>
          </a:xfrm>
        </p:spPr>
        <p:txBody>
          <a:bodyPr/>
          <a:lstStyle/>
          <a:p>
            <a:pPr marL="285750" indent="-285750">
              <a:buFont typeface="Arial" pitchFamily="34" charset="0"/>
              <a:buChar char="•"/>
            </a:pPr>
            <a:r>
              <a:rPr lang="en-US" dirty="0" smtClean="0">
                <a:solidFill>
                  <a:schemeClr val="tx1"/>
                </a:solidFill>
              </a:rPr>
              <a:t>41% Graduation Rate</a:t>
            </a:r>
          </a:p>
          <a:p>
            <a:pPr marL="285750" indent="-285750">
              <a:buFont typeface="Arial" pitchFamily="34" charset="0"/>
              <a:buChar char="•"/>
            </a:pPr>
            <a:r>
              <a:rPr lang="en-US" dirty="0" smtClean="0">
                <a:solidFill>
                  <a:schemeClr val="tx1"/>
                </a:solidFill>
              </a:rPr>
              <a:t>75% of students read fell far below grade level in Reading according to SRI &amp; LevelSet</a:t>
            </a:r>
          </a:p>
          <a:p>
            <a:pPr marL="285750" lvl="1" indent="-285750">
              <a:buFont typeface="Arial" pitchFamily="34" charset="0"/>
              <a:buChar char="•"/>
            </a:pPr>
            <a:r>
              <a:rPr lang="en-US" sz="1800" dirty="0" smtClean="0">
                <a:solidFill>
                  <a:schemeClr val="tx1"/>
                </a:solidFill>
              </a:rPr>
              <a:t>60% of graduating seniors enrolled in a 2-4 year college or vocational program</a:t>
            </a:r>
          </a:p>
          <a:p>
            <a:pPr marL="285750" lvl="1" indent="-285750">
              <a:buFont typeface="Arial" pitchFamily="34" charset="0"/>
              <a:buChar char="•"/>
            </a:pPr>
            <a:r>
              <a:rPr lang="en-US" sz="1800" dirty="0" smtClean="0">
                <a:solidFill>
                  <a:schemeClr val="tx1"/>
                </a:solidFill>
              </a:rPr>
              <a:t>58% average of under-accredited students </a:t>
            </a:r>
          </a:p>
          <a:p>
            <a:pPr>
              <a:buNone/>
            </a:pPr>
            <a:endParaRPr lang="en-US" dirty="0">
              <a:solidFill>
                <a:schemeClr val="tx1"/>
              </a:solidFill>
            </a:endParaRPr>
          </a:p>
        </p:txBody>
      </p:sp>
      <p:pic>
        <p:nvPicPr>
          <p:cNvPr id="4" name="Picture 17" descr="a.jpeg"/>
          <p:cNvPicPr>
            <a:picLocks noChangeAspect="1"/>
          </p:cNvPicPr>
          <p:nvPr/>
        </p:nvPicPr>
        <p:blipFill>
          <a:blip r:embed="rId3" cstate="screen"/>
          <a:srcRect/>
          <a:stretch>
            <a:fillRect/>
          </a:stretch>
        </p:blipFill>
        <p:spPr bwMode="auto">
          <a:xfrm>
            <a:off x="0" y="0"/>
            <a:ext cx="1676400" cy="571499"/>
          </a:xfrm>
          <a:prstGeom prst="rect">
            <a:avLst/>
          </a:prstGeom>
          <a:noFill/>
          <a:ln w="9525">
            <a:noFill/>
            <a:miter lim="800000"/>
            <a:headEnd/>
            <a:tailEnd/>
          </a:ln>
        </p:spPr>
      </p:pic>
      <p:pic>
        <p:nvPicPr>
          <p:cNvPr id="5" name="Picture 4" descr="roosevelt_logo_2C.png"/>
          <p:cNvPicPr>
            <a:picLocks noChangeAspect="1"/>
          </p:cNvPicPr>
          <p:nvPr/>
        </p:nvPicPr>
        <p:blipFill>
          <a:blip r:embed="rId4" cstate="print"/>
          <a:srcRect/>
          <a:stretch>
            <a:fillRect/>
          </a:stretch>
        </p:blipFill>
        <p:spPr bwMode="auto">
          <a:xfrm>
            <a:off x="7467600" y="1"/>
            <a:ext cx="1676400" cy="685799"/>
          </a:xfrm>
          <a:prstGeom prst="rect">
            <a:avLst/>
          </a:prstGeom>
          <a:noFill/>
          <a:ln w="9525">
            <a:noFill/>
            <a:miter lim="800000"/>
            <a:headEnd/>
            <a:tailEnd/>
          </a:ln>
        </p:spPr>
      </p:pic>
    </p:spTree>
    <p:extLst>
      <p:ext uri="{BB962C8B-B14F-4D97-AF65-F5344CB8AC3E}">
        <p14:creationId xmlns:p14="http://schemas.microsoft.com/office/powerpoint/2010/main" val="2676155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19150"/>
            <a:ext cx="8648530" cy="685800"/>
          </a:xfrm>
        </p:spPr>
        <p:txBody>
          <a:bodyPr>
            <a:noAutofit/>
          </a:bodyPr>
          <a:lstStyle/>
          <a:p>
            <a:r>
              <a:rPr lang="en-US" sz="3200" dirty="0" smtClean="0"/>
              <a:t> Pre-EdisonLearning</a:t>
            </a:r>
            <a:r>
              <a:rPr lang="en-US" sz="3200" dirty="0"/>
              <a:t>	</a:t>
            </a:r>
            <a:r>
              <a:rPr lang="en-US" sz="3200" dirty="0" smtClean="0"/>
              <a:t>  EdisonLearning</a:t>
            </a:r>
            <a:endParaRPr lang="en-US" sz="3600" i="1" dirty="0"/>
          </a:p>
        </p:txBody>
      </p:sp>
      <p:pic>
        <p:nvPicPr>
          <p:cNvPr id="4" name="Picture 17" descr="a.jpeg"/>
          <p:cNvPicPr>
            <a:picLocks noChangeAspect="1"/>
          </p:cNvPicPr>
          <p:nvPr/>
        </p:nvPicPr>
        <p:blipFill>
          <a:blip r:embed="rId3" cstate="screen"/>
          <a:srcRect/>
          <a:stretch>
            <a:fillRect/>
          </a:stretch>
        </p:blipFill>
        <p:spPr bwMode="auto">
          <a:xfrm>
            <a:off x="0" y="122076"/>
            <a:ext cx="1524000" cy="571499"/>
          </a:xfrm>
          <a:prstGeom prst="rect">
            <a:avLst/>
          </a:prstGeom>
          <a:noFill/>
          <a:ln w="9525">
            <a:noFill/>
            <a:miter lim="800000"/>
            <a:headEnd/>
            <a:tailEnd/>
          </a:ln>
        </p:spPr>
      </p:pic>
      <p:pic>
        <p:nvPicPr>
          <p:cNvPr id="5" name="Picture 4" descr="roosevelt_logo_2C.png"/>
          <p:cNvPicPr>
            <a:picLocks noChangeAspect="1"/>
          </p:cNvPicPr>
          <p:nvPr/>
        </p:nvPicPr>
        <p:blipFill>
          <a:blip r:embed="rId4" cstate="print"/>
          <a:srcRect/>
          <a:stretch>
            <a:fillRect/>
          </a:stretch>
        </p:blipFill>
        <p:spPr bwMode="auto">
          <a:xfrm>
            <a:off x="7467600" y="133350"/>
            <a:ext cx="1676400" cy="685799"/>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228600" y="1581150"/>
            <a:ext cx="4064000" cy="3048000"/>
          </a:xfrm>
          <a:prstGeom prst="rect">
            <a:avLst/>
          </a:prstGeom>
          <a:noFill/>
          <a:ln w="9525">
            <a:noFill/>
            <a:miter lim="800000"/>
            <a:headEnd/>
            <a:tailEnd/>
          </a:ln>
          <a:effectLst/>
        </p:spPr>
      </p:pic>
      <p:pic>
        <p:nvPicPr>
          <p:cNvPr id="9" name="Picture 2"/>
          <p:cNvPicPr>
            <a:picLocks noChangeAspect="1" noChangeArrowheads="1"/>
          </p:cNvPicPr>
          <p:nvPr/>
        </p:nvPicPr>
        <p:blipFill>
          <a:blip r:embed="rId6" cstate="print"/>
          <a:srcRect/>
          <a:stretch>
            <a:fillRect/>
          </a:stretch>
        </p:blipFill>
        <p:spPr bwMode="auto">
          <a:xfrm>
            <a:off x="4459617" y="1581150"/>
            <a:ext cx="4417513" cy="3048000"/>
          </a:xfrm>
          <a:prstGeom prst="rect">
            <a:avLst/>
          </a:prstGeom>
          <a:noFill/>
          <a:ln w="9525">
            <a:noFill/>
            <a:miter lim="800000"/>
            <a:headEnd/>
            <a:tailEnd/>
          </a:ln>
          <a:effectLst/>
        </p:spPr>
      </p:pic>
    </p:spTree>
    <p:extLst>
      <p:ext uri="{BB962C8B-B14F-4D97-AF65-F5344CB8AC3E}">
        <p14:creationId xmlns:p14="http://schemas.microsoft.com/office/powerpoint/2010/main" val="1468793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04851"/>
          </a:xfrm>
        </p:spPr>
        <p:txBody>
          <a:bodyPr>
            <a:normAutofit/>
          </a:bodyPr>
          <a:lstStyle/>
          <a:p>
            <a:r>
              <a:rPr lang="en-US" sz="3200" dirty="0" smtClean="0"/>
              <a:t>Pre-</a:t>
            </a:r>
            <a:r>
              <a:rPr lang="en-US" sz="3200" dirty="0"/>
              <a:t>E</a:t>
            </a:r>
            <a:r>
              <a:rPr lang="en-US" sz="3200" dirty="0" smtClean="0"/>
              <a:t>disonLearning</a:t>
            </a:r>
            <a:r>
              <a:rPr lang="en-US" sz="3200" dirty="0"/>
              <a:t>		     </a:t>
            </a:r>
            <a:r>
              <a:rPr lang="en-US" sz="3200" dirty="0" smtClean="0"/>
              <a:t>EdisonLearning</a:t>
            </a:r>
            <a:endParaRPr lang="en-US" sz="3200" i="1" dirty="0"/>
          </a:p>
        </p:txBody>
      </p:sp>
      <p:pic>
        <p:nvPicPr>
          <p:cNvPr id="4" name="Picture 17" descr="a.jpeg"/>
          <p:cNvPicPr>
            <a:picLocks noChangeAspect="1"/>
          </p:cNvPicPr>
          <p:nvPr/>
        </p:nvPicPr>
        <p:blipFill>
          <a:blip r:embed="rId2" cstate="screen"/>
          <a:srcRect/>
          <a:stretch>
            <a:fillRect/>
          </a:stretch>
        </p:blipFill>
        <p:spPr bwMode="auto">
          <a:xfrm>
            <a:off x="0" y="0"/>
            <a:ext cx="1676400" cy="571499"/>
          </a:xfrm>
          <a:prstGeom prst="rect">
            <a:avLst/>
          </a:prstGeom>
          <a:noFill/>
          <a:ln w="9525">
            <a:noFill/>
            <a:miter lim="800000"/>
            <a:headEnd/>
            <a:tailEnd/>
          </a:ln>
        </p:spPr>
      </p:pic>
      <p:pic>
        <p:nvPicPr>
          <p:cNvPr id="5" name="Picture 4" descr="roosevelt_logo_2C.png"/>
          <p:cNvPicPr>
            <a:picLocks noChangeAspect="1"/>
          </p:cNvPicPr>
          <p:nvPr/>
        </p:nvPicPr>
        <p:blipFill>
          <a:blip r:embed="rId3" cstate="print"/>
          <a:srcRect/>
          <a:stretch>
            <a:fillRect/>
          </a:stretch>
        </p:blipFill>
        <p:spPr bwMode="auto">
          <a:xfrm>
            <a:off x="7467600" y="1"/>
            <a:ext cx="1676400" cy="685799"/>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4699027" y="1504949"/>
            <a:ext cx="4164471" cy="3124200"/>
          </a:xfrm>
          <a:prstGeom prst="rect">
            <a:avLst/>
          </a:prstGeom>
          <a:noFill/>
          <a:ln w="9525">
            <a:noFill/>
            <a:miter lim="800000"/>
            <a:headEnd/>
            <a:tailEnd/>
          </a:ln>
          <a:effectLst/>
        </p:spPr>
      </p:pic>
      <p:pic>
        <p:nvPicPr>
          <p:cNvPr id="9" name="Picture 2"/>
          <p:cNvPicPr>
            <a:picLocks noChangeAspect="1" noChangeArrowheads="1"/>
          </p:cNvPicPr>
          <p:nvPr/>
        </p:nvPicPr>
        <p:blipFill>
          <a:blip r:embed="rId5" cstate="print"/>
          <a:srcRect/>
          <a:stretch>
            <a:fillRect/>
          </a:stretch>
        </p:blipFill>
        <p:spPr bwMode="auto">
          <a:xfrm>
            <a:off x="304800" y="1504949"/>
            <a:ext cx="4165246" cy="3124200"/>
          </a:xfrm>
          <a:prstGeom prst="rect">
            <a:avLst/>
          </a:prstGeom>
          <a:noFill/>
          <a:ln w="9525">
            <a:noFill/>
            <a:miter lim="800000"/>
            <a:headEnd/>
            <a:tailEnd/>
          </a:ln>
          <a:effectLst/>
        </p:spPr>
      </p:pic>
    </p:spTree>
    <p:extLst>
      <p:ext uri="{BB962C8B-B14F-4D97-AF65-F5344CB8AC3E}">
        <p14:creationId xmlns:p14="http://schemas.microsoft.com/office/powerpoint/2010/main" val="2239439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9150"/>
            <a:ext cx="8229600" cy="857250"/>
          </a:xfrm>
        </p:spPr>
        <p:txBody>
          <a:bodyPr>
            <a:noAutofit/>
          </a:bodyPr>
          <a:lstStyle/>
          <a:p>
            <a:r>
              <a:rPr lang="en-US" sz="3200" dirty="0"/>
              <a:t>Pre-EdisonLearning		   </a:t>
            </a:r>
            <a:r>
              <a:rPr lang="en-US" sz="3200" dirty="0" smtClean="0"/>
              <a:t>EdisonLearning</a:t>
            </a:r>
            <a:r>
              <a:rPr lang="en-US" sz="3600" dirty="0" smtClean="0"/>
              <a:t/>
            </a:r>
            <a:br>
              <a:rPr lang="en-US" sz="3600" dirty="0" smtClean="0"/>
            </a:br>
            <a:endParaRPr lang="en-US" sz="3600" i="1" dirty="0"/>
          </a:p>
        </p:txBody>
      </p:sp>
      <p:pic>
        <p:nvPicPr>
          <p:cNvPr id="4" name="Picture 17" descr="a.jpeg"/>
          <p:cNvPicPr>
            <a:picLocks noChangeAspect="1"/>
          </p:cNvPicPr>
          <p:nvPr/>
        </p:nvPicPr>
        <p:blipFill>
          <a:blip r:embed="rId3" cstate="screen"/>
          <a:srcRect/>
          <a:stretch>
            <a:fillRect/>
          </a:stretch>
        </p:blipFill>
        <p:spPr bwMode="auto">
          <a:xfrm>
            <a:off x="0" y="122076"/>
            <a:ext cx="1524000" cy="571499"/>
          </a:xfrm>
          <a:prstGeom prst="rect">
            <a:avLst/>
          </a:prstGeom>
          <a:noFill/>
          <a:ln w="9525">
            <a:noFill/>
            <a:miter lim="800000"/>
            <a:headEnd/>
            <a:tailEnd/>
          </a:ln>
        </p:spPr>
      </p:pic>
      <p:pic>
        <p:nvPicPr>
          <p:cNvPr id="5" name="Picture 4" descr="roosevelt_logo_2C.png"/>
          <p:cNvPicPr>
            <a:picLocks noChangeAspect="1"/>
          </p:cNvPicPr>
          <p:nvPr/>
        </p:nvPicPr>
        <p:blipFill>
          <a:blip r:embed="rId4" cstate="print"/>
          <a:srcRect/>
          <a:stretch>
            <a:fillRect/>
          </a:stretch>
        </p:blipFill>
        <p:spPr bwMode="auto">
          <a:xfrm>
            <a:off x="7467600" y="133350"/>
            <a:ext cx="1676400" cy="685799"/>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228600" y="1581150"/>
            <a:ext cx="4268392" cy="3201566"/>
          </a:xfrm>
          <a:prstGeom prst="rect">
            <a:avLst/>
          </a:prstGeom>
          <a:noFill/>
          <a:ln w="9525">
            <a:noFill/>
            <a:miter lim="800000"/>
            <a:headEnd/>
            <a:tailEnd/>
          </a:ln>
          <a:effectLst/>
        </p:spPr>
      </p:pic>
      <p:pic>
        <p:nvPicPr>
          <p:cNvPr id="11" name="Picture 2"/>
          <p:cNvPicPr>
            <a:picLocks noChangeAspect="1" noChangeArrowheads="1"/>
          </p:cNvPicPr>
          <p:nvPr/>
        </p:nvPicPr>
        <p:blipFill>
          <a:blip r:embed="rId6" cstate="print"/>
          <a:srcRect/>
          <a:stretch>
            <a:fillRect/>
          </a:stretch>
        </p:blipFill>
        <p:spPr bwMode="auto">
          <a:xfrm>
            <a:off x="4724400" y="1584288"/>
            <a:ext cx="4264571" cy="3198428"/>
          </a:xfrm>
          <a:prstGeom prst="rect">
            <a:avLst/>
          </a:prstGeom>
          <a:noFill/>
          <a:ln w="9525">
            <a:noFill/>
            <a:miter lim="800000"/>
            <a:headEnd/>
            <a:tailEnd/>
          </a:ln>
          <a:effectLst/>
        </p:spPr>
      </p:pic>
    </p:spTree>
    <p:extLst>
      <p:ext uri="{BB962C8B-B14F-4D97-AF65-F5344CB8AC3E}">
        <p14:creationId xmlns:p14="http://schemas.microsoft.com/office/powerpoint/2010/main" val="2260654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18658</TotalTime>
  <Words>1178</Words>
  <Application>Microsoft Office PowerPoint</Application>
  <PresentationFormat>On-screen Show (16:9)</PresentationFormat>
  <Paragraphs>130</Paragraphs>
  <Slides>24</Slides>
  <Notes>17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simple-light-2</vt:lpstr>
      <vt:lpstr>Theodore Roosevelt College &amp; Career Academy</vt:lpstr>
      <vt:lpstr>Our Vision</vt:lpstr>
      <vt:lpstr>Our Mission:</vt:lpstr>
      <vt:lpstr>In The Beginning… Strategic Plan Development with All Stakeholders</vt:lpstr>
      <vt:lpstr>Systematic Challenges Pre-EdisonLearning </vt:lpstr>
      <vt:lpstr>Academic Challenges Pre-EdisonLearning </vt:lpstr>
      <vt:lpstr> Pre-EdisonLearning   EdisonLearning</vt:lpstr>
      <vt:lpstr>Pre-EdisonLearning       EdisonLearning</vt:lpstr>
      <vt:lpstr>Pre-EdisonLearning     EdisonLearning </vt:lpstr>
      <vt:lpstr>High Impact Systematic Changes since 2012</vt:lpstr>
      <vt:lpstr>Systematic Success – Met 24 of 27 Contractual Metrics</vt:lpstr>
      <vt:lpstr> Data Dashboard Summary – Student Enrollment</vt:lpstr>
      <vt:lpstr> Data Dashboard Summary – Student Attendance</vt:lpstr>
      <vt:lpstr> Data Dashboard Summary - Behaviors</vt:lpstr>
      <vt:lpstr> Cohort Data Dashboard Summary – NWEA Math</vt:lpstr>
      <vt:lpstr> Cohort Data Dashboard Summary – NWEA Reading</vt:lpstr>
      <vt:lpstr> Data Dashboard Summary - Staff Retention &amp; Attendance</vt:lpstr>
      <vt:lpstr>Data Dashboard Summary </vt:lpstr>
      <vt:lpstr>Effective Turnaround School Leadership </vt:lpstr>
      <vt:lpstr>Effective Instruction that meets the needs of all students and is aligned with state standards</vt:lpstr>
      <vt:lpstr>Using data to differentiate instruction and provide interventions</vt:lpstr>
      <vt:lpstr>Community and Stakeholder Input and Engagement</vt:lpstr>
      <vt:lpstr>Next Steps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Name</dc:title>
  <dc:creator>Davis, Sabrena</dc:creator>
  <cp:lastModifiedBy>Manager</cp:lastModifiedBy>
  <cp:revision>89</cp:revision>
  <dcterms:modified xsi:type="dcterms:W3CDTF">2017-03-03T17:29:51Z</dcterms:modified>
</cp:coreProperties>
</file>