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  <p:sldMasterId id="2147483695" r:id="rId3"/>
  </p:sldMasterIdLst>
  <p:notesMasterIdLst>
    <p:notesMasterId r:id="rId23"/>
  </p:notesMasterIdLst>
  <p:sldIdLst>
    <p:sldId id="266" r:id="rId4"/>
    <p:sldId id="271" r:id="rId5"/>
    <p:sldId id="267" r:id="rId6"/>
    <p:sldId id="289" r:id="rId7"/>
    <p:sldId id="290" r:id="rId8"/>
    <p:sldId id="283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91" r:id="rId22"/>
  </p:sldIdLst>
  <p:sldSz cx="9144000" cy="5143500" type="screen16x9"/>
  <p:notesSz cx="6858000" cy="9144000"/>
  <p:embeddedFontLst>
    <p:embeddedFont>
      <p:font typeface="Playfair Display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veat" panose="020B0604020202020204" charset="0"/>
      <p:regular r:id="rId32"/>
      <p:bold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46"/>
    <a:srgbClr val="FE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6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 dirty="0">
                <a:solidFill>
                  <a:srgbClr val="151F46"/>
                </a:solidFill>
                <a:latin typeface="Georgia" panose="02040502050405020303" pitchFamily="18" charset="0"/>
              </a:rPr>
              <a:t>Grades 3-8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151F46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53871391076119"/>
          <c:y val="0.13365996382086076"/>
          <c:w val="0.76358945756780405"/>
          <c:h val="0.833153789979619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EC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151F4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Sheet1!$B$5:$B$6</c:f>
              <c:strCache>
                <c:ptCount val="2"/>
                <c:pt idx="0">
                  <c:v>Performance</c:v>
                </c:pt>
                <c:pt idx="1">
                  <c:v>Growth</c:v>
                </c:pt>
              </c:strCache>
            </c:strRef>
          </c:cat>
          <c:val>
            <c:numRef>
              <c:f>Sheet1!$C$5:$C$6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 b="1">
                <a:solidFill>
                  <a:srgbClr val="151F46"/>
                </a:solidFill>
                <a:latin typeface="Georgia" panose="02040502050405020303" pitchFamily="18" charset="0"/>
              </a:rPr>
              <a:t>Grade 9-12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151F46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151F4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FECF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cat>
            <c:strRef>
              <c:f>Sheet7!$E$11:$E$13</c:f>
              <c:strCache>
                <c:ptCount val="3"/>
                <c:pt idx="0">
                  <c:v>Performance</c:v>
                </c:pt>
                <c:pt idx="1">
                  <c:v>Growth</c:v>
                </c:pt>
                <c:pt idx="2">
                  <c:v>Multiple Measures</c:v>
                </c:pt>
              </c:strCache>
            </c:strRef>
          </c:cat>
          <c:val>
            <c:numRef>
              <c:f>Sheet7!$F$11:$F$13</c:f>
              <c:numCache>
                <c:formatCode>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b="1">
                <a:latin typeface="Georgia" panose="02040502050405020303" pitchFamily="18" charset="0"/>
              </a:rPr>
              <a:t>Historical Comparison, All Schools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Sheet1!$G$11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rgbClr val="151F4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Sheet1!$F$12:$F$17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No Grade</c:v>
                </c:pt>
              </c:strCache>
            </c:strRef>
          </c:cat>
          <c:val>
            <c:numRef>
              <c:f>Sheet1!$G$12:$G$17</c:f>
              <c:numCache>
                <c:formatCode>General</c:formatCode>
                <c:ptCount val="6"/>
                <c:pt idx="0">
                  <c:v>509</c:v>
                </c:pt>
                <c:pt idx="1">
                  <c:v>830</c:v>
                </c:pt>
                <c:pt idx="2">
                  <c:v>475</c:v>
                </c:pt>
                <c:pt idx="3">
                  <c:v>185</c:v>
                </c:pt>
                <c:pt idx="4">
                  <c:v>118</c:v>
                </c:pt>
                <c:pt idx="5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Sheet1!$H$11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rgbClr val="FEC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Sheet1!$F$12:$F$17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No Grade</c:v>
                </c:pt>
              </c:strCache>
            </c:strRef>
          </c:cat>
          <c:val>
            <c:numRef>
              <c:f>Sheet1!$H$12:$H$17</c:f>
              <c:numCache>
                <c:formatCode>General</c:formatCode>
                <c:ptCount val="6"/>
                <c:pt idx="0">
                  <c:v>624</c:v>
                </c:pt>
                <c:pt idx="1">
                  <c:v>697</c:v>
                </c:pt>
                <c:pt idx="2">
                  <c:v>462</c:v>
                </c:pt>
                <c:pt idx="3">
                  <c:v>200</c:v>
                </c:pt>
                <c:pt idx="4">
                  <c:v>133</c:v>
                </c:pt>
                <c:pt idx="5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Sheet1!$I$11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Sheet1!$F$12:$F$17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No Grade</c:v>
                </c:pt>
              </c:strCache>
            </c:strRef>
          </c:cat>
          <c:val>
            <c:numRef>
              <c:f>Sheet1!$I$12:$I$17</c:f>
              <c:numCache>
                <c:formatCode>General</c:formatCode>
                <c:ptCount val="6"/>
                <c:pt idx="0">
                  <c:v>605</c:v>
                </c:pt>
                <c:pt idx="1">
                  <c:v>741</c:v>
                </c:pt>
                <c:pt idx="2">
                  <c:v>424</c:v>
                </c:pt>
                <c:pt idx="3">
                  <c:v>198</c:v>
                </c:pt>
                <c:pt idx="4">
                  <c:v>93</c:v>
                </c:pt>
                <c:pt idx="5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977928"/>
        <c:axId val="348714656"/>
      </c:barChart>
      <c:catAx>
        <c:axId val="34797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8714656"/>
        <c:crosses val="autoZero"/>
        <c:auto val="1"/>
        <c:lblAlgn val="ctr"/>
        <c:lblOffset val="100"/>
        <c:noMultiLvlLbl val="0"/>
      </c:catAx>
      <c:valAx>
        <c:axId val="34871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797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b="1">
                <a:latin typeface="Georgia" panose="02040502050405020303" pitchFamily="18" charset="0"/>
              </a:rPr>
              <a:t>Historical Comparison, Students Served</a:t>
            </a:r>
            <a:r>
              <a:rPr lang="en-US" b="1" baseline="0">
                <a:latin typeface="Georgia" panose="02040502050405020303" pitchFamily="18" charset="0"/>
              </a:rPr>
              <a:t> </a:t>
            </a:r>
            <a:endParaRPr lang="en-US" b="1">
              <a:latin typeface="Georgia" panose="0204050205040502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Sheet3!$D$7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rgbClr val="151F4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Sheet3!$C$8:$C$13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No Grade</c:v>
                </c:pt>
              </c:strCache>
            </c:strRef>
          </c:cat>
          <c:val>
            <c:numRef>
              <c:f>Sheet3!$D$8:$D$13</c:f>
              <c:numCache>
                <c:formatCode>_(* #,##0_);_(* \(#,##0\);_(* "-"??_);_(@_)</c:formatCode>
                <c:ptCount val="6"/>
                <c:pt idx="0">
                  <c:v>180068</c:v>
                </c:pt>
                <c:pt idx="1">
                  <c:v>378896</c:v>
                </c:pt>
                <c:pt idx="2">
                  <c:v>183647</c:v>
                </c:pt>
                <c:pt idx="3">
                  <c:v>60269</c:v>
                </c:pt>
                <c:pt idx="4">
                  <c:v>38523</c:v>
                </c:pt>
                <c:pt idx="5">
                  <c:v>4035</c:v>
                </c:pt>
              </c:numCache>
            </c:numRef>
          </c:val>
        </c:ser>
        <c:ser>
          <c:idx val="1"/>
          <c:order val="1"/>
          <c:tx>
            <c:strRef>
              <c:f>Sheet3!$E$7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rgbClr val="FEC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Sheet3!$C$8:$C$13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No Grade</c:v>
                </c:pt>
              </c:strCache>
            </c:strRef>
          </c:cat>
          <c:val>
            <c:numRef>
              <c:f>Sheet3!$E$8:$E$13</c:f>
              <c:numCache>
                <c:formatCode>_(* #,##0_);_(* \(#,##0\);_(* "-"??_);_(@_)</c:formatCode>
                <c:ptCount val="6"/>
                <c:pt idx="0">
                  <c:v>272805</c:v>
                </c:pt>
                <c:pt idx="1">
                  <c:v>312108</c:v>
                </c:pt>
                <c:pt idx="2">
                  <c:v>150752</c:v>
                </c:pt>
                <c:pt idx="3">
                  <c:v>66599</c:v>
                </c:pt>
                <c:pt idx="4">
                  <c:v>44408</c:v>
                </c:pt>
                <c:pt idx="5">
                  <c:v>2688</c:v>
                </c:pt>
              </c:numCache>
            </c:numRef>
          </c:val>
        </c:ser>
        <c:ser>
          <c:idx val="2"/>
          <c:order val="2"/>
          <c:tx>
            <c:strRef>
              <c:f>Sheet3!$F$7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Sheet3!$C$8:$C$13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No Grade</c:v>
                </c:pt>
              </c:strCache>
            </c:strRef>
          </c:cat>
          <c:val>
            <c:numRef>
              <c:f>Sheet3!$F$8:$F$13</c:f>
              <c:numCache>
                <c:formatCode>_(* #,##0_);_(* \(#,##0\);_(* "-"??_);_(@_)</c:formatCode>
                <c:ptCount val="6"/>
                <c:pt idx="0">
                  <c:v>271145</c:v>
                </c:pt>
                <c:pt idx="1">
                  <c:v>318925</c:v>
                </c:pt>
                <c:pt idx="2">
                  <c:v>144412</c:v>
                </c:pt>
                <c:pt idx="3">
                  <c:v>66195</c:v>
                </c:pt>
                <c:pt idx="4">
                  <c:v>28322</c:v>
                </c:pt>
                <c:pt idx="5">
                  <c:v>6810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715440"/>
        <c:axId val="348715832"/>
      </c:barChart>
      <c:catAx>
        <c:axId val="34871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8715832"/>
        <c:crosses val="autoZero"/>
        <c:auto val="1"/>
        <c:lblAlgn val="ctr"/>
        <c:lblOffset val="100"/>
        <c:noMultiLvlLbl val="0"/>
      </c:catAx>
      <c:valAx>
        <c:axId val="34871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871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1600" b="1" dirty="0"/>
              <a:t>2017-2018 Performance &amp; Growth </a:t>
            </a:r>
            <a:r>
              <a:rPr lang="en-US" sz="1600" b="1" dirty="0" smtClean="0"/>
              <a:t>Domains</a:t>
            </a:r>
          </a:p>
          <a:p>
            <a:pPr>
              <a:defRPr sz="1600" b="1"/>
            </a:pPr>
            <a:r>
              <a:rPr lang="en-US" sz="1600" b="1" dirty="0" smtClean="0"/>
              <a:t>Grades 3-8</a:t>
            </a:r>
            <a:endParaRPr lang="en-US" sz="1600" b="1" dirty="0"/>
          </a:p>
        </c:rich>
      </c:tx>
      <c:layout>
        <c:manualLayout>
          <c:xMode val="edge"/>
          <c:yMode val="edge"/>
          <c:x val="0.17546744436904133"/>
          <c:y val="2.95836733308537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Sheet4!$B$2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151F4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Sheet4!$A$3:$A$7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</c:strCache>
            </c:strRef>
          </c:cat>
          <c:val>
            <c:numRef>
              <c:f>Sheet4!$B$3:$B$7</c:f>
              <c:numCache>
                <c:formatCode>General</c:formatCode>
                <c:ptCount val="5"/>
                <c:pt idx="0">
                  <c:v>29</c:v>
                </c:pt>
                <c:pt idx="1">
                  <c:v>199</c:v>
                </c:pt>
                <c:pt idx="2">
                  <c:v>364</c:v>
                </c:pt>
                <c:pt idx="3">
                  <c:v>453</c:v>
                </c:pt>
                <c:pt idx="4">
                  <c:v>679</c:v>
                </c:pt>
              </c:numCache>
            </c:numRef>
          </c:val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Growth</c:v>
                </c:pt>
              </c:strCache>
            </c:strRef>
          </c:tx>
          <c:spPr>
            <a:solidFill>
              <a:srgbClr val="FEC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Sheet4!$A$3:$A$7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</c:strCache>
            </c:strRef>
          </c:cat>
          <c:val>
            <c:numRef>
              <c:f>Sheet4!$C$3:$C$7</c:f>
              <c:numCache>
                <c:formatCode>General</c:formatCode>
                <c:ptCount val="5"/>
                <c:pt idx="0">
                  <c:v>1396</c:v>
                </c:pt>
                <c:pt idx="1">
                  <c:v>250</c:v>
                </c:pt>
                <c:pt idx="2">
                  <c:v>94</c:v>
                </c:pt>
                <c:pt idx="3">
                  <c:v>24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8716616"/>
        <c:axId val="34871700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Sheet4!$D$2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Sheet4!$A$3:$A$7</c15:sqref>
                        </c15:formulaRef>
                      </c:ext>
                    </c:extLst>
                    <c:strCache>
                      <c:ptCount val="5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  <c:pt idx="4">
                        <c:v>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Sheet4!$D$3:$D$7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34871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8717008"/>
        <c:crosses val="autoZero"/>
        <c:auto val="1"/>
        <c:lblAlgn val="ctr"/>
        <c:lblOffset val="100"/>
        <c:noMultiLvlLbl val="0"/>
      </c:catAx>
      <c:valAx>
        <c:axId val="34871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871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b="1" dirty="0"/>
              <a:t>Performance, Growth, Multiple Measures </a:t>
            </a:r>
            <a:r>
              <a:rPr lang="en-US" b="1" dirty="0" smtClean="0"/>
              <a:t>Comparison</a:t>
            </a:r>
          </a:p>
          <a:p>
            <a:pPr>
              <a:defRPr b="1"/>
            </a:pPr>
            <a:r>
              <a:rPr lang="en-US" b="1" dirty="0" smtClean="0"/>
              <a:t>Grades </a:t>
            </a:r>
            <a:r>
              <a:rPr lang="en-US" b="1" dirty="0"/>
              <a:t>9-12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151F4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Sheet5!$A$2:$A$6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</c:strCache>
            </c:strRef>
          </c:cat>
          <c:val>
            <c:numRef>
              <c:f>Sheet5!$B$2:$B$6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27</c:v>
                </c:pt>
                <c:pt idx="3">
                  <c:v>57</c:v>
                </c:pt>
                <c:pt idx="4">
                  <c:v>334</c:v>
                </c:pt>
              </c:numCache>
            </c:numRef>
          </c:val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Growth</c:v>
                </c:pt>
              </c:strCache>
            </c:strRef>
          </c:tx>
          <c:spPr>
            <a:solidFill>
              <a:srgbClr val="FEC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Sheet5!$A$2:$A$6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</c:strCache>
            </c:strRef>
          </c:cat>
          <c:val>
            <c:numRef>
              <c:f>Sheet5!$C$2:$C$6</c:f>
              <c:numCache>
                <c:formatCode>General</c:formatCode>
                <c:ptCount val="5"/>
                <c:pt idx="0">
                  <c:v>298</c:v>
                </c:pt>
                <c:pt idx="1">
                  <c:v>62</c:v>
                </c:pt>
                <c:pt idx="2">
                  <c:v>31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Multiple Measures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Sheet5!$A$2:$A$6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</c:strCache>
            </c:strRef>
          </c:cat>
          <c:val>
            <c:numRef>
              <c:f>Sheet5!$D$2:$D$6</c:f>
              <c:numCache>
                <c:formatCode>General</c:formatCode>
                <c:ptCount val="5"/>
                <c:pt idx="0">
                  <c:v>399</c:v>
                </c:pt>
                <c:pt idx="1">
                  <c:v>10</c:v>
                </c:pt>
                <c:pt idx="2">
                  <c:v>11</c:v>
                </c:pt>
                <c:pt idx="3">
                  <c:v>7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8717792"/>
        <c:axId val="348718184"/>
      </c:barChart>
      <c:catAx>
        <c:axId val="3487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8718184"/>
        <c:crosses val="autoZero"/>
        <c:auto val="1"/>
        <c:lblAlgn val="ctr"/>
        <c:lblOffset val="100"/>
        <c:noMultiLvlLbl val="0"/>
      </c:catAx>
      <c:valAx>
        <c:axId val="34871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871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b="1" dirty="0"/>
              <a:t>2017-2018 Comparison, State v. Federal Grades</a:t>
            </a:r>
          </a:p>
        </c:rich>
      </c:tx>
      <c:layout>
        <c:manualLayout>
          <c:xMode val="edge"/>
          <c:yMode val="edge"/>
          <c:x val="0.13844917348110303"/>
          <c:y val="1.2096774193548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Sheet2!$D$4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151F4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Sheet2!$C$5:$C$10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N/A</c:v>
                </c:pt>
              </c:strCache>
            </c:strRef>
          </c:cat>
          <c:val>
            <c:numRef>
              <c:f>Sheet2!$D$5:$D$10</c:f>
              <c:numCache>
                <c:formatCode>General</c:formatCode>
                <c:ptCount val="6"/>
                <c:pt idx="0">
                  <c:v>461</c:v>
                </c:pt>
                <c:pt idx="1">
                  <c:v>654</c:v>
                </c:pt>
                <c:pt idx="2">
                  <c:v>382</c:v>
                </c:pt>
                <c:pt idx="3">
                  <c:v>181</c:v>
                </c:pt>
                <c:pt idx="4">
                  <c:v>82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Sheet2!$E$4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rgbClr val="FEC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Sheet2!$C$5:$C$10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N/A</c:v>
                </c:pt>
              </c:strCache>
            </c:strRef>
          </c:cat>
          <c:val>
            <c:numRef>
              <c:f>Sheet2!$E$5:$E$10</c:f>
              <c:numCache>
                <c:formatCode>General</c:formatCode>
                <c:ptCount val="6"/>
                <c:pt idx="0">
                  <c:v>196</c:v>
                </c:pt>
                <c:pt idx="1">
                  <c:v>729</c:v>
                </c:pt>
                <c:pt idx="2">
                  <c:v>548</c:v>
                </c:pt>
                <c:pt idx="3">
                  <c:v>221</c:v>
                </c:pt>
                <c:pt idx="4">
                  <c:v>117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614616"/>
        <c:axId val="496618144"/>
      </c:barChart>
      <c:catAx>
        <c:axId val="49661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496618144"/>
        <c:crosses val="autoZero"/>
        <c:auto val="1"/>
        <c:lblAlgn val="ctr"/>
        <c:lblOffset val="100"/>
        <c:noMultiLvlLbl val="0"/>
      </c:catAx>
      <c:valAx>
        <c:axId val="49661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496614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6AF48-37DF-478E-8F3D-F786B461E77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92B3D181-08F2-4FE1-9716-9DE82233492C}">
      <dgm:prSet phldrT="[Text]"/>
      <dgm:spPr>
        <a:solidFill>
          <a:srgbClr val="151F4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43 Audits Received</a:t>
          </a:r>
          <a:endParaRPr lang="en-US" dirty="0">
            <a:latin typeface="Georgia" panose="02040502050405020303" pitchFamily="18" charset="0"/>
          </a:endParaRPr>
        </a:p>
      </dgm:t>
    </dgm:pt>
    <dgm:pt modelId="{463BBED5-4CE9-46FB-9AA8-4A90D02E8742}" type="parTrans" cxnId="{E011EEA5-9C06-49CE-B61D-33A538CED5C7}">
      <dgm:prSet/>
      <dgm:spPr/>
      <dgm:t>
        <a:bodyPr/>
        <a:lstStyle/>
        <a:p>
          <a:endParaRPr lang="en-US"/>
        </a:p>
      </dgm:t>
    </dgm:pt>
    <dgm:pt modelId="{7CB08A83-9082-4BE4-B895-7491A14EB58F}" type="sibTrans" cxnId="{E011EEA5-9C06-49CE-B61D-33A538CED5C7}">
      <dgm:prSet/>
      <dgm:spPr/>
      <dgm:t>
        <a:bodyPr/>
        <a:lstStyle/>
        <a:p>
          <a:endParaRPr lang="en-US"/>
        </a:p>
      </dgm:t>
    </dgm:pt>
    <dgm:pt modelId="{8257EC2A-B8A9-4444-92AC-A630B25440CC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44% approved</a:t>
          </a:r>
          <a:endParaRPr lang="en-US" dirty="0">
            <a:latin typeface="Georgia" panose="02040502050405020303" pitchFamily="18" charset="0"/>
          </a:endParaRPr>
        </a:p>
      </dgm:t>
    </dgm:pt>
    <dgm:pt modelId="{51ECEF92-94A9-4FCE-A4F1-DF803E4CC670}" type="parTrans" cxnId="{0D9D64D8-9427-4E7A-B295-4629D7A87145}">
      <dgm:prSet/>
      <dgm:spPr>
        <a:solidFill>
          <a:srgbClr val="151F4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060E5ABA-8918-41BB-A53B-8E53D9EFCAB2}" type="sibTrans" cxnId="{0D9D64D8-9427-4E7A-B295-4629D7A87145}">
      <dgm:prSet/>
      <dgm:spPr/>
      <dgm:t>
        <a:bodyPr/>
        <a:lstStyle/>
        <a:p>
          <a:endParaRPr lang="en-US"/>
        </a:p>
      </dgm:t>
    </dgm:pt>
    <dgm:pt modelId="{955DDDCE-C983-40A5-947D-42D43140FA71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16% denied</a:t>
          </a:r>
          <a:endParaRPr lang="en-US" dirty="0">
            <a:latin typeface="Georgia" panose="02040502050405020303" pitchFamily="18" charset="0"/>
          </a:endParaRPr>
        </a:p>
      </dgm:t>
    </dgm:pt>
    <dgm:pt modelId="{C05D2666-03B1-4736-A88C-778A51D10F2F}" type="parTrans" cxnId="{E28B373D-3F7E-4985-8255-75F4F6CE305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8EC385B-8073-4FE8-9868-1AD7622835D3}" type="sibTrans" cxnId="{E28B373D-3F7E-4985-8255-75F4F6CE305B}">
      <dgm:prSet/>
      <dgm:spPr/>
      <dgm:t>
        <a:bodyPr/>
        <a:lstStyle/>
        <a:p>
          <a:endParaRPr lang="en-US"/>
        </a:p>
      </dgm:t>
    </dgm:pt>
    <dgm:pt modelId="{FAAF5515-5BE4-41B1-830D-1B31138D3B88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19% approved &amp; denied</a:t>
          </a:r>
          <a:endParaRPr lang="en-US" dirty="0">
            <a:latin typeface="Georgia" panose="02040502050405020303" pitchFamily="18" charset="0"/>
          </a:endParaRPr>
        </a:p>
      </dgm:t>
    </dgm:pt>
    <dgm:pt modelId="{7273ABCC-07E4-4B53-991C-00498FF0240E}" type="parTrans" cxnId="{B719B5F4-D78F-46B5-9A17-91E7F8D1D72C}">
      <dgm:prSet/>
      <dgm:spPr>
        <a:solidFill>
          <a:srgbClr val="151F4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05472037-A6DC-4D25-8BB5-CE8D8B80A750}" type="sibTrans" cxnId="{B719B5F4-D78F-46B5-9A17-91E7F8D1D72C}">
      <dgm:prSet/>
      <dgm:spPr/>
      <dgm:t>
        <a:bodyPr/>
        <a:lstStyle/>
        <a:p>
          <a:endParaRPr lang="en-US"/>
        </a:p>
      </dgm:t>
    </dgm:pt>
    <dgm:pt modelId="{320BC855-0ADF-40A4-8F5C-4BC9CED0407D}" type="pres">
      <dgm:prSet presAssocID="{EDC6AF48-37DF-478E-8F3D-F786B461E7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6682A1-9930-4031-A788-A18A14A309C9}" type="pres">
      <dgm:prSet presAssocID="{92B3D181-08F2-4FE1-9716-9DE82233492C}" presName="roo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BB1E9B8-E1E9-44C2-99AB-16D685DDD7FC}" type="pres">
      <dgm:prSet presAssocID="{92B3D181-08F2-4FE1-9716-9DE82233492C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8DF8436-91E2-4766-8B84-5BC22CBC73F2}" type="pres">
      <dgm:prSet presAssocID="{92B3D181-08F2-4FE1-9716-9DE82233492C}" presName="rootText" presStyleLbl="node1" presStyleIdx="0" presStyleCnt="1"/>
      <dgm:spPr/>
      <dgm:t>
        <a:bodyPr/>
        <a:lstStyle/>
        <a:p>
          <a:endParaRPr lang="en-US"/>
        </a:p>
      </dgm:t>
    </dgm:pt>
    <dgm:pt modelId="{1BF1BB5C-613D-47B8-B369-5C76A58AF66E}" type="pres">
      <dgm:prSet presAssocID="{92B3D181-08F2-4FE1-9716-9DE82233492C}" presName="rootConnector" presStyleLbl="node1" presStyleIdx="0" presStyleCnt="1"/>
      <dgm:spPr/>
      <dgm:t>
        <a:bodyPr/>
        <a:lstStyle/>
        <a:p>
          <a:endParaRPr lang="en-US"/>
        </a:p>
      </dgm:t>
    </dgm:pt>
    <dgm:pt modelId="{EE82FF26-05ED-4A02-88BC-562C8B8A6C0F}" type="pres">
      <dgm:prSet presAssocID="{92B3D181-08F2-4FE1-9716-9DE82233492C}" presName="childShap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9DDC9DA-EA01-4B12-BC8D-80BC266B0C2B}" type="pres">
      <dgm:prSet presAssocID="{51ECEF92-94A9-4FCE-A4F1-DF803E4CC67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85EDF51-1685-463B-8791-7B3D557FE25E}" type="pres">
      <dgm:prSet presAssocID="{8257EC2A-B8A9-4444-92AC-A630B25440CC}" presName="childText" presStyleLbl="bgAcc1" presStyleIdx="0" presStyleCnt="3" custLinFactNeighborX="-12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E2E6F-3C78-459B-A53F-DBEB50F815C1}" type="pres">
      <dgm:prSet presAssocID="{C05D2666-03B1-4736-A88C-778A51D10F2F}" presName="Name13" presStyleLbl="parChTrans1D2" presStyleIdx="1" presStyleCnt="3"/>
      <dgm:spPr/>
      <dgm:t>
        <a:bodyPr/>
        <a:lstStyle/>
        <a:p>
          <a:endParaRPr lang="en-US"/>
        </a:p>
      </dgm:t>
    </dgm:pt>
    <dgm:pt modelId="{6D3FE4CB-A27D-421A-BA84-61C98E065956}" type="pres">
      <dgm:prSet presAssocID="{955DDDCE-C983-40A5-947D-42D43140FA71}" presName="childText" presStyleLbl="bgAcc1" presStyleIdx="1" presStyleCnt="3" custLinFactNeighborX="-12685" custLinFactNeighborY="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31CE1-C5AB-48A0-8232-8CB1A67423D6}" type="pres">
      <dgm:prSet presAssocID="{7273ABCC-07E4-4B53-991C-00498FF0240E}" presName="Name13" presStyleLbl="parChTrans1D2" presStyleIdx="2" presStyleCnt="3"/>
      <dgm:spPr/>
      <dgm:t>
        <a:bodyPr/>
        <a:lstStyle/>
        <a:p>
          <a:endParaRPr lang="en-US"/>
        </a:p>
      </dgm:t>
    </dgm:pt>
    <dgm:pt modelId="{50B011AA-E86A-49CB-97AE-7819B490D965}" type="pres">
      <dgm:prSet presAssocID="{FAAF5515-5BE4-41B1-830D-1B31138D3B88}" presName="childText" presStyleLbl="bgAcc1" presStyleIdx="2" presStyleCnt="3" custLinFactNeighborX="-11709" custLinFactNeighborY="1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8E0F3E-8D23-405F-B477-4ED2C89262B0}" type="presOf" srcId="{7273ABCC-07E4-4B53-991C-00498FF0240E}" destId="{97731CE1-C5AB-48A0-8232-8CB1A67423D6}" srcOrd="0" destOrd="0" presId="urn:microsoft.com/office/officeart/2005/8/layout/hierarchy3"/>
    <dgm:cxn modelId="{FDBE772B-544A-4C65-8F0E-153FC78AB564}" type="presOf" srcId="{EDC6AF48-37DF-478E-8F3D-F786B461E773}" destId="{320BC855-0ADF-40A4-8F5C-4BC9CED0407D}" srcOrd="0" destOrd="0" presId="urn:microsoft.com/office/officeart/2005/8/layout/hierarchy3"/>
    <dgm:cxn modelId="{09B7D49C-3058-4158-9322-8B5E3F6ABA9F}" type="presOf" srcId="{C05D2666-03B1-4736-A88C-778A51D10F2F}" destId="{61EE2E6F-3C78-459B-A53F-DBEB50F815C1}" srcOrd="0" destOrd="0" presId="urn:microsoft.com/office/officeart/2005/8/layout/hierarchy3"/>
    <dgm:cxn modelId="{C9A6781F-E21C-438F-A4BF-46B6BB915420}" type="presOf" srcId="{51ECEF92-94A9-4FCE-A4F1-DF803E4CC670}" destId="{B9DDC9DA-EA01-4B12-BC8D-80BC266B0C2B}" srcOrd="0" destOrd="0" presId="urn:microsoft.com/office/officeart/2005/8/layout/hierarchy3"/>
    <dgm:cxn modelId="{98950B5B-1D88-4FA9-ACB0-1061B96F5E32}" type="presOf" srcId="{FAAF5515-5BE4-41B1-830D-1B31138D3B88}" destId="{50B011AA-E86A-49CB-97AE-7819B490D965}" srcOrd="0" destOrd="0" presId="urn:microsoft.com/office/officeart/2005/8/layout/hierarchy3"/>
    <dgm:cxn modelId="{D3EC89DA-47A0-4FEC-AA84-8B505C9CD02B}" type="presOf" srcId="{8257EC2A-B8A9-4444-92AC-A630B25440CC}" destId="{185EDF51-1685-463B-8791-7B3D557FE25E}" srcOrd="0" destOrd="0" presId="urn:microsoft.com/office/officeart/2005/8/layout/hierarchy3"/>
    <dgm:cxn modelId="{B719B5F4-D78F-46B5-9A17-91E7F8D1D72C}" srcId="{92B3D181-08F2-4FE1-9716-9DE82233492C}" destId="{FAAF5515-5BE4-41B1-830D-1B31138D3B88}" srcOrd="2" destOrd="0" parTransId="{7273ABCC-07E4-4B53-991C-00498FF0240E}" sibTransId="{05472037-A6DC-4D25-8BB5-CE8D8B80A750}"/>
    <dgm:cxn modelId="{0D9D64D8-9427-4E7A-B295-4629D7A87145}" srcId="{92B3D181-08F2-4FE1-9716-9DE82233492C}" destId="{8257EC2A-B8A9-4444-92AC-A630B25440CC}" srcOrd="0" destOrd="0" parTransId="{51ECEF92-94A9-4FCE-A4F1-DF803E4CC670}" sibTransId="{060E5ABA-8918-41BB-A53B-8E53D9EFCAB2}"/>
    <dgm:cxn modelId="{528531FA-4DC6-4C8C-AA03-6FFEA37C6B7B}" type="presOf" srcId="{92B3D181-08F2-4FE1-9716-9DE82233492C}" destId="{1BF1BB5C-613D-47B8-B369-5C76A58AF66E}" srcOrd="1" destOrd="0" presId="urn:microsoft.com/office/officeart/2005/8/layout/hierarchy3"/>
    <dgm:cxn modelId="{E011EEA5-9C06-49CE-B61D-33A538CED5C7}" srcId="{EDC6AF48-37DF-478E-8F3D-F786B461E773}" destId="{92B3D181-08F2-4FE1-9716-9DE82233492C}" srcOrd="0" destOrd="0" parTransId="{463BBED5-4CE9-46FB-9AA8-4A90D02E8742}" sibTransId="{7CB08A83-9082-4BE4-B895-7491A14EB58F}"/>
    <dgm:cxn modelId="{E28B373D-3F7E-4985-8255-75F4F6CE305B}" srcId="{92B3D181-08F2-4FE1-9716-9DE82233492C}" destId="{955DDDCE-C983-40A5-947D-42D43140FA71}" srcOrd="1" destOrd="0" parTransId="{C05D2666-03B1-4736-A88C-778A51D10F2F}" sibTransId="{68EC385B-8073-4FE8-9868-1AD7622835D3}"/>
    <dgm:cxn modelId="{52219986-9E0C-473E-90C0-6780F9503B19}" type="presOf" srcId="{92B3D181-08F2-4FE1-9716-9DE82233492C}" destId="{B8DF8436-91E2-4766-8B84-5BC22CBC73F2}" srcOrd="0" destOrd="0" presId="urn:microsoft.com/office/officeart/2005/8/layout/hierarchy3"/>
    <dgm:cxn modelId="{7FFD825A-A46C-46E0-AF0A-70816ABEAEDE}" type="presOf" srcId="{955DDDCE-C983-40A5-947D-42D43140FA71}" destId="{6D3FE4CB-A27D-421A-BA84-61C98E065956}" srcOrd="0" destOrd="0" presId="urn:microsoft.com/office/officeart/2005/8/layout/hierarchy3"/>
    <dgm:cxn modelId="{C1165B86-1650-4BAD-AE40-0A637D98B064}" type="presParOf" srcId="{320BC855-0ADF-40A4-8F5C-4BC9CED0407D}" destId="{E26682A1-9930-4031-A788-A18A14A309C9}" srcOrd="0" destOrd="0" presId="urn:microsoft.com/office/officeart/2005/8/layout/hierarchy3"/>
    <dgm:cxn modelId="{8BB30139-3177-4FDE-9471-0D62D4E11380}" type="presParOf" srcId="{E26682A1-9930-4031-A788-A18A14A309C9}" destId="{1BB1E9B8-E1E9-44C2-99AB-16D685DDD7FC}" srcOrd="0" destOrd="0" presId="urn:microsoft.com/office/officeart/2005/8/layout/hierarchy3"/>
    <dgm:cxn modelId="{CBA32479-98CA-49AE-922C-2FCFD4A43CEF}" type="presParOf" srcId="{1BB1E9B8-E1E9-44C2-99AB-16D685DDD7FC}" destId="{B8DF8436-91E2-4766-8B84-5BC22CBC73F2}" srcOrd="0" destOrd="0" presId="urn:microsoft.com/office/officeart/2005/8/layout/hierarchy3"/>
    <dgm:cxn modelId="{B4931D0E-7480-436D-AE12-6D93D44C0D9B}" type="presParOf" srcId="{1BB1E9B8-E1E9-44C2-99AB-16D685DDD7FC}" destId="{1BF1BB5C-613D-47B8-B369-5C76A58AF66E}" srcOrd="1" destOrd="0" presId="urn:microsoft.com/office/officeart/2005/8/layout/hierarchy3"/>
    <dgm:cxn modelId="{D79540C7-C202-473C-9619-4EB096635813}" type="presParOf" srcId="{E26682A1-9930-4031-A788-A18A14A309C9}" destId="{EE82FF26-05ED-4A02-88BC-562C8B8A6C0F}" srcOrd="1" destOrd="0" presId="urn:microsoft.com/office/officeart/2005/8/layout/hierarchy3"/>
    <dgm:cxn modelId="{BA6F8A33-F236-4EA0-BAE4-5C41D1AF57BF}" type="presParOf" srcId="{EE82FF26-05ED-4A02-88BC-562C8B8A6C0F}" destId="{B9DDC9DA-EA01-4B12-BC8D-80BC266B0C2B}" srcOrd="0" destOrd="0" presId="urn:microsoft.com/office/officeart/2005/8/layout/hierarchy3"/>
    <dgm:cxn modelId="{F1A0C0DD-A9DF-43B9-945B-C1B5BB4AEA15}" type="presParOf" srcId="{EE82FF26-05ED-4A02-88BC-562C8B8A6C0F}" destId="{185EDF51-1685-463B-8791-7B3D557FE25E}" srcOrd="1" destOrd="0" presId="urn:microsoft.com/office/officeart/2005/8/layout/hierarchy3"/>
    <dgm:cxn modelId="{B5D88E6E-BBEB-4FF5-BF19-FF41CFCD5B95}" type="presParOf" srcId="{EE82FF26-05ED-4A02-88BC-562C8B8A6C0F}" destId="{61EE2E6F-3C78-459B-A53F-DBEB50F815C1}" srcOrd="2" destOrd="0" presId="urn:microsoft.com/office/officeart/2005/8/layout/hierarchy3"/>
    <dgm:cxn modelId="{CC1E70B2-6345-4DDA-8350-9B5080D5C6D4}" type="presParOf" srcId="{EE82FF26-05ED-4A02-88BC-562C8B8A6C0F}" destId="{6D3FE4CB-A27D-421A-BA84-61C98E065956}" srcOrd="3" destOrd="0" presId="urn:microsoft.com/office/officeart/2005/8/layout/hierarchy3"/>
    <dgm:cxn modelId="{5F4739EA-38EE-4ED0-ACA2-4DB17DBCAACE}" type="presParOf" srcId="{EE82FF26-05ED-4A02-88BC-562C8B8A6C0F}" destId="{97731CE1-C5AB-48A0-8232-8CB1A67423D6}" srcOrd="4" destOrd="0" presId="urn:microsoft.com/office/officeart/2005/8/layout/hierarchy3"/>
    <dgm:cxn modelId="{E5ACEF3C-9E32-403D-BC32-F1356E199F5B}" type="presParOf" srcId="{EE82FF26-05ED-4A02-88BC-562C8B8A6C0F}" destId="{50B011AA-E86A-49CB-97AE-7819B490D965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04583-C04E-4C3B-A275-869A733BE31F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1ACA7AB5-4EDA-4C2E-BF84-A9ED09A79FC8}">
      <dgm:prSet phldrT="[Text]" custT="1"/>
      <dgm:spPr>
        <a:solidFill>
          <a:srgbClr val="151F4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dirty="0" smtClean="0">
              <a:latin typeface="Georgia" panose="02040502050405020303" pitchFamily="18" charset="0"/>
            </a:rPr>
            <a:t>63% change in points, not grade</a:t>
          </a:r>
        </a:p>
      </dgm:t>
    </dgm:pt>
    <dgm:pt modelId="{75781209-A631-4191-AB93-0EBB42840830}" type="parTrans" cxnId="{3EC5830C-ED29-497C-9ED7-D146DB3C8EA5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19F45015-1B40-4E1E-834B-73D906A4E7EE}" type="sibTrans" cxnId="{3EC5830C-ED29-497C-9ED7-D146DB3C8EA5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E01CC613-DC96-43ED-BFC0-2DC8E04FA245}">
      <dgm:prSet phldrT="[Text]" custT="1"/>
      <dgm:spPr>
        <a:solidFill>
          <a:srgbClr val="151F4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dirty="0" smtClean="0">
              <a:latin typeface="Georgia" panose="02040502050405020303" pitchFamily="18" charset="0"/>
            </a:rPr>
            <a:t>5% change in grade</a:t>
          </a:r>
          <a:endParaRPr lang="en-US" sz="1600" dirty="0">
            <a:latin typeface="Georgia" panose="02040502050405020303" pitchFamily="18" charset="0"/>
          </a:endParaRPr>
        </a:p>
      </dgm:t>
    </dgm:pt>
    <dgm:pt modelId="{A5946E2E-7D1B-42BD-9010-54FC0A76DF31}" type="parTrans" cxnId="{CA7A73A7-DBE5-48DA-84C7-65384BF32C5A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40A2AB81-F0DD-44BC-B883-BD5BF5D5AB92}" type="sibTrans" cxnId="{CA7A73A7-DBE5-48DA-84C7-65384BF32C5A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2D1CD7E5-A6B9-4F8E-91BB-47CD460599A0}">
      <dgm:prSet phldrT="[Text]" custT="1"/>
      <dgm:spPr>
        <a:solidFill>
          <a:srgbClr val="151F4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dirty="0" smtClean="0">
              <a:latin typeface="Georgia" panose="02040502050405020303" pitchFamily="18" charset="0"/>
            </a:rPr>
            <a:t>5% no change</a:t>
          </a:r>
          <a:endParaRPr lang="en-US" sz="1600" dirty="0">
            <a:latin typeface="Georgia" panose="02040502050405020303" pitchFamily="18" charset="0"/>
          </a:endParaRPr>
        </a:p>
      </dgm:t>
    </dgm:pt>
    <dgm:pt modelId="{2917090B-F449-49AF-B426-8A8DE48ABAA2}" type="parTrans" cxnId="{EAE6ED37-D3DA-4057-B87E-D8B15B7A0F38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8E372C5F-75EA-4D1F-A10E-0F57661471F1}" type="sibTrans" cxnId="{EAE6ED37-D3DA-4057-B87E-D8B15B7A0F38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BCBE4F3E-9443-4FD5-93DC-1D30A3CB5A61}" type="pres">
      <dgm:prSet presAssocID="{3E204583-C04E-4C3B-A275-869A733BE31F}" presName="Name0" presStyleCnt="0">
        <dgm:presLayoutVars>
          <dgm:resizeHandles/>
        </dgm:presLayoutVars>
      </dgm:prSet>
      <dgm:spPr/>
    </dgm:pt>
    <dgm:pt modelId="{C940B6FD-8625-4349-84CB-9F2D530C649B}" type="pres">
      <dgm:prSet presAssocID="{1ACA7AB5-4EDA-4C2E-BF84-A9ED09A79FC8}" presName="text" presStyleLbl="node1" presStyleIdx="0" presStyleCnt="3" custScaleX="203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89080-DA9B-4B4E-A774-2EE5E1E36E96}" type="pres">
      <dgm:prSet presAssocID="{19F45015-1B40-4E1E-834B-73D906A4E7EE}" presName="space" presStyleCnt="0"/>
      <dgm:spPr/>
    </dgm:pt>
    <dgm:pt modelId="{C6B9E616-99D1-4274-B4CC-A059EEDF08C6}" type="pres">
      <dgm:prSet presAssocID="{E01CC613-DC96-43ED-BFC0-2DC8E04FA245}" presName="text" presStyleLbl="node1" presStyleIdx="1" presStyleCnt="3" custScaleX="225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396A0-0C75-4471-A541-493940DD3566}" type="pres">
      <dgm:prSet presAssocID="{40A2AB81-F0DD-44BC-B883-BD5BF5D5AB92}" presName="space" presStyleCnt="0"/>
      <dgm:spPr/>
    </dgm:pt>
    <dgm:pt modelId="{24E24047-46EC-46DC-818B-BEC1F957035A}" type="pres">
      <dgm:prSet presAssocID="{2D1CD7E5-A6B9-4F8E-91BB-47CD460599A0}" presName="text" presStyleLbl="node1" presStyleIdx="2" presStyleCnt="3" custScaleX="181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8ED9DC-B6ED-4420-BBFD-8B216EAE7913}" type="presOf" srcId="{2D1CD7E5-A6B9-4F8E-91BB-47CD460599A0}" destId="{24E24047-46EC-46DC-818B-BEC1F957035A}" srcOrd="0" destOrd="0" presId="urn:diagrams.loki3.com/VaryingWidthList"/>
    <dgm:cxn modelId="{24E72D58-9AB0-403A-A61E-569500961C4A}" type="presOf" srcId="{E01CC613-DC96-43ED-BFC0-2DC8E04FA245}" destId="{C6B9E616-99D1-4274-B4CC-A059EEDF08C6}" srcOrd="0" destOrd="0" presId="urn:diagrams.loki3.com/VaryingWidthList"/>
    <dgm:cxn modelId="{F1F2EED9-3C11-4F2F-AD89-280EA05F9959}" type="presOf" srcId="{1ACA7AB5-4EDA-4C2E-BF84-A9ED09A79FC8}" destId="{C940B6FD-8625-4349-84CB-9F2D530C649B}" srcOrd="0" destOrd="0" presId="urn:diagrams.loki3.com/VaryingWidthList"/>
    <dgm:cxn modelId="{270B1BA2-6EF6-4A6F-9A43-CED4045D186A}" type="presOf" srcId="{3E204583-C04E-4C3B-A275-869A733BE31F}" destId="{BCBE4F3E-9443-4FD5-93DC-1D30A3CB5A61}" srcOrd="0" destOrd="0" presId="urn:diagrams.loki3.com/VaryingWidthList"/>
    <dgm:cxn modelId="{CA7A73A7-DBE5-48DA-84C7-65384BF32C5A}" srcId="{3E204583-C04E-4C3B-A275-869A733BE31F}" destId="{E01CC613-DC96-43ED-BFC0-2DC8E04FA245}" srcOrd="1" destOrd="0" parTransId="{A5946E2E-7D1B-42BD-9010-54FC0A76DF31}" sibTransId="{40A2AB81-F0DD-44BC-B883-BD5BF5D5AB92}"/>
    <dgm:cxn modelId="{3EC5830C-ED29-497C-9ED7-D146DB3C8EA5}" srcId="{3E204583-C04E-4C3B-A275-869A733BE31F}" destId="{1ACA7AB5-4EDA-4C2E-BF84-A9ED09A79FC8}" srcOrd="0" destOrd="0" parTransId="{75781209-A631-4191-AB93-0EBB42840830}" sibTransId="{19F45015-1B40-4E1E-834B-73D906A4E7EE}"/>
    <dgm:cxn modelId="{EAE6ED37-D3DA-4057-B87E-D8B15B7A0F38}" srcId="{3E204583-C04E-4C3B-A275-869A733BE31F}" destId="{2D1CD7E5-A6B9-4F8E-91BB-47CD460599A0}" srcOrd="2" destOrd="0" parTransId="{2917090B-F449-49AF-B426-8A8DE48ABAA2}" sibTransId="{8E372C5F-75EA-4D1F-A10E-0F57661471F1}"/>
    <dgm:cxn modelId="{59071568-3552-442F-B718-693E3E83BD04}" type="presParOf" srcId="{BCBE4F3E-9443-4FD5-93DC-1D30A3CB5A61}" destId="{C940B6FD-8625-4349-84CB-9F2D530C649B}" srcOrd="0" destOrd="0" presId="urn:diagrams.loki3.com/VaryingWidthList"/>
    <dgm:cxn modelId="{9EACE346-5169-4168-8F79-E0CC359B5128}" type="presParOf" srcId="{BCBE4F3E-9443-4FD5-93DC-1D30A3CB5A61}" destId="{A5989080-DA9B-4B4E-A774-2EE5E1E36E96}" srcOrd="1" destOrd="0" presId="urn:diagrams.loki3.com/VaryingWidthList"/>
    <dgm:cxn modelId="{959B9026-B33D-4E5E-BB71-92827E0AB908}" type="presParOf" srcId="{BCBE4F3E-9443-4FD5-93DC-1D30A3CB5A61}" destId="{C6B9E616-99D1-4274-B4CC-A059EEDF08C6}" srcOrd="2" destOrd="0" presId="urn:diagrams.loki3.com/VaryingWidthList"/>
    <dgm:cxn modelId="{02D882B2-A239-431E-A692-FA169C4952A9}" type="presParOf" srcId="{BCBE4F3E-9443-4FD5-93DC-1D30A3CB5A61}" destId="{8B1396A0-0C75-4471-A541-493940DD3566}" srcOrd="3" destOrd="0" presId="urn:diagrams.loki3.com/VaryingWidthList"/>
    <dgm:cxn modelId="{3078D095-6F7F-4738-A2F5-EF197B24923F}" type="presParOf" srcId="{BCBE4F3E-9443-4FD5-93DC-1D30A3CB5A61}" destId="{24E24047-46EC-46DC-818B-BEC1F957035A}" srcOrd="4" destOrd="0" presId="urn:diagrams.loki3.com/VaryingWidthLis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7756AF-FF8F-4CE5-AE3A-E49FE3F1CBE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8342E8-0649-4F81-A3A0-CF77B0F7A9AF}">
      <dgm:prSet phldrT="[Text]" custT="1"/>
      <dgm:spPr>
        <a:solidFill>
          <a:srgbClr val="151F4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dirty="0" smtClean="0">
              <a:latin typeface="Georgia" panose="02040502050405020303" pitchFamily="18" charset="0"/>
            </a:rPr>
            <a:t>Reasons for Audit</a:t>
          </a:r>
          <a:endParaRPr lang="en-US" sz="2400" dirty="0">
            <a:latin typeface="Georgia" panose="02040502050405020303" pitchFamily="18" charset="0"/>
          </a:endParaRPr>
        </a:p>
      </dgm:t>
    </dgm:pt>
    <dgm:pt modelId="{584EBDE3-1368-4B03-87E4-7DB14F4453E7}" type="parTrans" cxnId="{E2189E14-F467-466A-8620-F8F3F980FB71}">
      <dgm:prSet/>
      <dgm:spPr/>
      <dgm:t>
        <a:bodyPr/>
        <a:lstStyle/>
        <a:p>
          <a:endParaRPr lang="en-US"/>
        </a:p>
      </dgm:t>
    </dgm:pt>
    <dgm:pt modelId="{4C4D2A0C-6DAE-4CAB-BD0E-10F3AB5B7419}" type="sibTrans" cxnId="{E2189E14-F467-466A-8620-F8F3F980FB71}">
      <dgm:prSet/>
      <dgm:spPr/>
      <dgm:t>
        <a:bodyPr/>
        <a:lstStyle/>
        <a:p>
          <a:endParaRPr lang="en-US"/>
        </a:p>
      </dgm:t>
    </dgm:pt>
    <dgm:pt modelId="{ABEB7288-BB6E-46DB-860B-4DFAFB45DF10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CCR credit</a:t>
          </a:r>
          <a:endParaRPr lang="en-US" dirty="0">
            <a:latin typeface="Georgia" panose="02040502050405020303" pitchFamily="18" charset="0"/>
          </a:endParaRPr>
        </a:p>
      </dgm:t>
    </dgm:pt>
    <dgm:pt modelId="{7EE7B8CB-D110-4EB2-8FAE-998168D4ADD9}" type="parTrans" cxnId="{ED8BF6AA-0284-4808-8503-557420ECFE17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AE37ADF-D9C4-4AD0-8A62-530A33842F0D}" type="sibTrans" cxnId="{ED8BF6AA-0284-4808-8503-557420ECFE17}">
      <dgm:prSet/>
      <dgm:spPr/>
      <dgm:t>
        <a:bodyPr/>
        <a:lstStyle/>
        <a:p>
          <a:endParaRPr lang="en-US"/>
        </a:p>
      </dgm:t>
    </dgm:pt>
    <dgm:pt modelId="{0656D9EF-EF8A-459D-9235-152216E1C521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School of accountability</a:t>
          </a:r>
          <a:endParaRPr lang="en-US" dirty="0">
            <a:latin typeface="Georgia" panose="02040502050405020303" pitchFamily="18" charset="0"/>
          </a:endParaRPr>
        </a:p>
      </dgm:t>
    </dgm:pt>
    <dgm:pt modelId="{4479B7CE-14C4-4ECE-BA04-5B1DDFFB35FA}" type="parTrans" cxnId="{16AAE3E7-6F51-4872-A7F7-3CA8D3913364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8E76405-7D9B-4B5E-8B03-F74012D4AF51}" type="sibTrans" cxnId="{16AAE3E7-6F51-4872-A7F7-3CA8D3913364}">
      <dgm:prSet/>
      <dgm:spPr/>
      <dgm:t>
        <a:bodyPr/>
        <a:lstStyle/>
        <a:p>
          <a:endParaRPr lang="en-US"/>
        </a:p>
      </dgm:t>
    </dgm:pt>
    <dgm:pt modelId="{3F1EE15A-7BDB-4F46-9F68-7BA1820AFC20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enrollment</a:t>
          </a:r>
          <a:endParaRPr lang="en-US" dirty="0">
            <a:latin typeface="Georgia" panose="02040502050405020303" pitchFamily="18" charset="0"/>
          </a:endParaRPr>
        </a:p>
      </dgm:t>
    </dgm:pt>
    <dgm:pt modelId="{CE650370-A408-4633-8885-0DF8F8BCC7AB}" type="parTrans" cxnId="{612CB04A-FAAC-480A-AD4A-DC023F755B0B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5BB53A1-6958-4EAD-8B8A-082089B5E4BE}" type="sibTrans" cxnId="{612CB04A-FAAC-480A-AD4A-DC023F755B0B}">
      <dgm:prSet/>
      <dgm:spPr/>
      <dgm:t>
        <a:bodyPr/>
        <a:lstStyle/>
        <a:p>
          <a:endParaRPr lang="en-US"/>
        </a:p>
      </dgm:t>
    </dgm:pt>
    <dgm:pt modelId="{5FEE258F-B6A6-4CB4-B5CB-8191DF4BAA42}" type="pres">
      <dgm:prSet presAssocID="{287756AF-FF8F-4CE5-AE3A-E49FE3F1CB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8912AD-5D57-44A2-BB4B-82895AC307BD}" type="pres">
      <dgm:prSet presAssocID="{FF8342E8-0649-4F81-A3A0-CF77B0F7A9AF}" presName="root" presStyleCnt="0"/>
      <dgm:spPr/>
    </dgm:pt>
    <dgm:pt modelId="{2FEA9265-7128-419C-94AE-1B82337819F8}" type="pres">
      <dgm:prSet presAssocID="{FF8342E8-0649-4F81-A3A0-CF77B0F7A9AF}" presName="rootComposite" presStyleCnt="0"/>
      <dgm:spPr/>
    </dgm:pt>
    <dgm:pt modelId="{B40725A8-AC04-41C5-B7F7-0C28D42B2AB4}" type="pres">
      <dgm:prSet presAssocID="{FF8342E8-0649-4F81-A3A0-CF77B0F7A9AF}" presName="rootText" presStyleLbl="node1" presStyleIdx="0" presStyleCnt="1"/>
      <dgm:spPr/>
      <dgm:t>
        <a:bodyPr/>
        <a:lstStyle/>
        <a:p>
          <a:endParaRPr lang="en-US"/>
        </a:p>
      </dgm:t>
    </dgm:pt>
    <dgm:pt modelId="{9F017CDD-CF30-4996-B448-536D2F27702F}" type="pres">
      <dgm:prSet presAssocID="{FF8342E8-0649-4F81-A3A0-CF77B0F7A9AF}" presName="rootConnector" presStyleLbl="node1" presStyleIdx="0" presStyleCnt="1"/>
      <dgm:spPr/>
      <dgm:t>
        <a:bodyPr/>
        <a:lstStyle/>
        <a:p>
          <a:endParaRPr lang="en-US"/>
        </a:p>
      </dgm:t>
    </dgm:pt>
    <dgm:pt modelId="{81C2E65B-A53F-4A1D-A6AF-4D8C0031DEF0}" type="pres">
      <dgm:prSet presAssocID="{FF8342E8-0649-4F81-A3A0-CF77B0F7A9AF}" presName="childShape" presStyleCnt="0"/>
      <dgm:spPr/>
    </dgm:pt>
    <dgm:pt modelId="{762E7C87-09DA-410C-9D4B-4D12F6BE12FC}" type="pres">
      <dgm:prSet presAssocID="{7EE7B8CB-D110-4EB2-8FAE-998168D4ADD9}" presName="Name13" presStyleLbl="parChTrans1D2" presStyleIdx="0" presStyleCnt="3"/>
      <dgm:spPr/>
      <dgm:t>
        <a:bodyPr/>
        <a:lstStyle/>
        <a:p>
          <a:endParaRPr lang="en-US"/>
        </a:p>
      </dgm:t>
    </dgm:pt>
    <dgm:pt modelId="{0CD17A33-F4B5-4D15-ABB7-2025BADF1A61}" type="pres">
      <dgm:prSet presAssocID="{ABEB7288-BB6E-46DB-860B-4DFAFB45DF10}" presName="childText" presStyleLbl="bgAcc1" presStyleIdx="0" presStyleCnt="3" custLinFactNeighborX="-13175" custLinFactNeighborY="-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7F3ED-A233-4337-B976-57BDE5E4F8BA}" type="pres">
      <dgm:prSet presAssocID="{4479B7CE-14C4-4ECE-BA04-5B1DDFFB35FA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62264ED-1837-43D2-8DD6-BC19E47CC6F4}" type="pres">
      <dgm:prSet presAssocID="{0656D9EF-EF8A-459D-9235-152216E1C521}" presName="childText" presStyleLbl="bgAcc1" presStyleIdx="1" presStyleCnt="3" custLinFactNeighborX="-13175" custLinFactNeighborY="-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0FAF5-AA8B-4930-AF16-53705BCF0312}" type="pres">
      <dgm:prSet presAssocID="{CE650370-A408-4633-8885-0DF8F8BCC7AB}" presName="Name13" presStyleLbl="parChTrans1D2" presStyleIdx="2" presStyleCnt="3"/>
      <dgm:spPr/>
      <dgm:t>
        <a:bodyPr/>
        <a:lstStyle/>
        <a:p>
          <a:endParaRPr lang="en-US"/>
        </a:p>
      </dgm:t>
    </dgm:pt>
    <dgm:pt modelId="{2C71819F-035C-452A-BC2E-8E60C5C779CC}" type="pres">
      <dgm:prSet presAssocID="{3F1EE15A-7BDB-4F46-9F68-7BA1820AFC20}" presName="childText" presStyleLbl="bgAcc1" presStyleIdx="2" presStyleCnt="3" custLinFactNeighborX="-13089" custLinFactNeighborY="-2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8AE4E-79A4-43C0-9AC5-6D773F631D69}" type="presOf" srcId="{0656D9EF-EF8A-459D-9235-152216E1C521}" destId="{762264ED-1837-43D2-8DD6-BC19E47CC6F4}" srcOrd="0" destOrd="0" presId="urn:microsoft.com/office/officeart/2005/8/layout/hierarchy3"/>
    <dgm:cxn modelId="{22F2CE16-DBB8-423C-8E10-7668AFE9C005}" type="presOf" srcId="{CE650370-A408-4633-8885-0DF8F8BCC7AB}" destId="{AF40FAF5-AA8B-4930-AF16-53705BCF0312}" srcOrd="0" destOrd="0" presId="urn:microsoft.com/office/officeart/2005/8/layout/hierarchy3"/>
    <dgm:cxn modelId="{3E9446B3-468F-4F16-B511-D9EC01F6EA1D}" type="presOf" srcId="{FF8342E8-0649-4F81-A3A0-CF77B0F7A9AF}" destId="{B40725A8-AC04-41C5-B7F7-0C28D42B2AB4}" srcOrd="0" destOrd="0" presId="urn:microsoft.com/office/officeart/2005/8/layout/hierarchy3"/>
    <dgm:cxn modelId="{E2189E14-F467-466A-8620-F8F3F980FB71}" srcId="{287756AF-FF8F-4CE5-AE3A-E49FE3F1CBE0}" destId="{FF8342E8-0649-4F81-A3A0-CF77B0F7A9AF}" srcOrd="0" destOrd="0" parTransId="{584EBDE3-1368-4B03-87E4-7DB14F4453E7}" sibTransId="{4C4D2A0C-6DAE-4CAB-BD0E-10F3AB5B7419}"/>
    <dgm:cxn modelId="{ED8BF6AA-0284-4808-8503-557420ECFE17}" srcId="{FF8342E8-0649-4F81-A3A0-CF77B0F7A9AF}" destId="{ABEB7288-BB6E-46DB-860B-4DFAFB45DF10}" srcOrd="0" destOrd="0" parTransId="{7EE7B8CB-D110-4EB2-8FAE-998168D4ADD9}" sibTransId="{2AE37ADF-D9C4-4AD0-8A62-530A33842F0D}"/>
    <dgm:cxn modelId="{AAD83362-0F4F-4036-A8D3-B3DC29160259}" type="presOf" srcId="{ABEB7288-BB6E-46DB-860B-4DFAFB45DF10}" destId="{0CD17A33-F4B5-4D15-ABB7-2025BADF1A61}" srcOrd="0" destOrd="0" presId="urn:microsoft.com/office/officeart/2005/8/layout/hierarchy3"/>
    <dgm:cxn modelId="{2F714C5E-2BF9-4578-B6F5-D91A71C4C46D}" type="presOf" srcId="{287756AF-FF8F-4CE5-AE3A-E49FE3F1CBE0}" destId="{5FEE258F-B6A6-4CB4-B5CB-8191DF4BAA42}" srcOrd="0" destOrd="0" presId="urn:microsoft.com/office/officeart/2005/8/layout/hierarchy3"/>
    <dgm:cxn modelId="{88219C55-BE43-4497-A679-9DC68F138EC2}" type="presOf" srcId="{FF8342E8-0649-4F81-A3A0-CF77B0F7A9AF}" destId="{9F017CDD-CF30-4996-B448-536D2F27702F}" srcOrd="1" destOrd="0" presId="urn:microsoft.com/office/officeart/2005/8/layout/hierarchy3"/>
    <dgm:cxn modelId="{83DD675C-BDF7-48DA-8D39-5D15F781AE0E}" type="presOf" srcId="{4479B7CE-14C4-4ECE-BA04-5B1DDFFB35FA}" destId="{EF97F3ED-A233-4337-B976-57BDE5E4F8BA}" srcOrd="0" destOrd="0" presId="urn:microsoft.com/office/officeart/2005/8/layout/hierarchy3"/>
    <dgm:cxn modelId="{16AAE3E7-6F51-4872-A7F7-3CA8D3913364}" srcId="{FF8342E8-0649-4F81-A3A0-CF77B0F7A9AF}" destId="{0656D9EF-EF8A-459D-9235-152216E1C521}" srcOrd="1" destOrd="0" parTransId="{4479B7CE-14C4-4ECE-BA04-5B1DDFFB35FA}" sibTransId="{08E76405-7D9B-4B5E-8B03-F74012D4AF51}"/>
    <dgm:cxn modelId="{612CB04A-FAAC-480A-AD4A-DC023F755B0B}" srcId="{FF8342E8-0649-4F81-A3A0-CF77B0F7A9AF}" destId="{3F1EE15A-7BDB-4F46-9F68-7BA1820AFC20}" srcOrd="2" destOrd="0" parTransId="{CE650370-A408-4633-8885-0DF8F8BCC7AB}" sibTransId="{25BB53A1-6958-4EAD-8B8A-082089B5E4BE}"/>
    <dgm:cxn modelId="{B31DF853-7AA3-4EBF-AA52-6BBECAF38759}" type="presOf" srcId="{7EE7B8CB-D110-4EB2-8FAE-998168D4ADD9}" destId="{762E7C87-09DA-410C-9D4B-4D12F6BE12FC}" srcOrd="0" destOrd="0" presId="urn:microsoft.com/office/officeart/2005/8/layout/hierarchy3"/>
    <dgm:cxn modelId="{757ADDF1-177E-4A56-8F66-B1E1BEE38F50}" type="presOf" srcId="{3F1EE15A-7BDB-4F46-9F68-7BA1820AFC20}" destId="{2C71819F-035C-452A-BC2E-8E60C5C779CC}" srcOrd="0" destOrd="0" presId="urn:microsoft.com/office/officeart/2005/8/layout/hierarchy3"/>
    <dgm:cxn modelId="{D24DE4DB-4A94-4618-9313-BB81F172B279}" type="presParOf" srcId="{5FEE258F-B6A6-4CB4-B5CB-8191DF4BAA42}" destId="{DD8912AD-5D57-44A2-BB4B-82895AC307BD}" srcOrd="0" destOrd="0" presId="urn:microsoft.com/office/officeart/2005/8/layout/hierarchy3"/>
    <dgm:cxn modelId="{D7655570-57D8-46DA-98B0-941AE6D7468F}" type="presParOf" srcId="{DD8912AD-5D57-44A2-BB4B-82895AC307BD}" destId="{2FEA9265-7128-419C-94AE-1B82337819F8}" srcOrd="0" destOrd="0" presId="urn:microsoft.com/office/officeart/2005/8/layout/hierarchy3"/>
    <dgm:cxn modelId="{60A4F5F3-D118-4355-83D8-11DDCAE04462}" type="presParOf" srcId="{2FEA9265-7128-419C-94AE-1B82337819F8}" destId="{B40725A8-AC04-41C5-B7F7-0C28D42B2AB4}" srcOrd="0" destOrd="0" presId="urn:microsoft.com/office/officeart/2005/8/layout/hierarchy3"/>
    <dgm:cxn modelId="{F08F3288-5A52-4820-B448-8561EEF0D8D2}" type="presParOf" srcId="{2FEA9265-7128-419C-94AE-1B82337819F8}" destId="{9F017CDD-CF30-4996-B448-536D2F27702F}" srcOrd="1" destOrd="0" presId="urn:microsoft.com/office/officeart/2005/8/layout/hierarchy3"/>
    <dgm:cxn modelId="{6D022690-B547-471B-A941-DE1E31C2A928}" type="presParOf" srcId="{DD8912AD-5D57-44A2-BB4B-82895AC307BD}" destId="{81C2E65B-A53F-4A1D-A6AF-4D8C0031DEF0}" srcOrd="1" destOrd="0" presId="urn:microsoft.com/office/officeart/2005/8/layout/hierarchy3"/>
    <dgm:cxn modelId="{E3C7E96D-0304-4E32-B6C8-5A9BA3337F7B}" type="presParOf" srcId="{81C2E65B-A53F-4A1D-A6AF-4D8C0031DEF0}" destId="{762E7C87-09DA-410C-9D4B-4D12F6BE12FC}" srcOrd="0" destOrd="0" presId="urn:microsoft.com/office/officeart/2005/8/layout/hierarchy3"/>
    <dgm:cxn modelId="{9D0D7255-8452-4E51-A1A0-767B2FC44394}" type="presParOf" srcId="{81C2E65B-A53F-4A1D-A6AF-4D8C0031DEF0}" destId="{0CD17A33-F4B5-4D15-ABB7-2025BADF1A61}" srcOrd="1" destOrd="0" presId="urn:microsoft.com/office/officeart/2005/8/layout/hierarchy3"/>
    <dgm:cxn modelId="{C4D5F269-B051-4C78-95C3-AC8356419DC4}" type="presParOf" srcId="{81C2E65B-A53F-4A1D-A6AF-4D8C0031DEF0}" destId="{EF97F3ED-A233-4337-B976-57BDE5E4F8BA}" srcOrd="2" destOrd="0" presId="urn:microsoft.com/office/officeart/2005/8/layout/hierarchy3"/>
    <dgm:cxn modelId="{D722D0AE-C06C-44C7-B34D-60BF59D989A6}" type="presParOf" srcId="{81C2E65B-A53F-4A1D-A6AF-4D8C0031DEF0}" destId="{762264ED-1837-43D2-8DD6-BC19E47CC6F4}" srcOrd="3" destOrd="0" presId="urn:microsoft.com/office/officeart/2005/8/layout/hierarchy3"/>
    <dgm:cxn modelId="{606439CB-3968-4952-93C1-EFE211811CFD}" type="presParOf" srcId="{81C2E65B-A53F-4A1D-A6AF-4D8C0031DEF0}" destId="{AF40FAF5-AA8B-4930-AF16-53705BCF0312}" srcOrd="4" destOrd="0" presId="urn:microsoft.com/office/officeart/2005/8/layout/hierarchy3"/>
    <dgm:cxn modelId="{91F80FBD-E0B1-465C-B9FE-933CCFAAEAE1}" type="presParOf" srcId="{81C2E65B-A53F-4A1D-A6AF-4D8C0031DEF0}" destId="{2C71819F-035C-452A-BC2E-8E60C5C779C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F8436-91E2-4766-8B84-5BC22CBC73F2}">
      <dsp:nvSpPr>
        <dsp:cNvPr id="0" name=""/>
        <dsp:cNvSpPr/>
      </dsp:nvSpPr>
      <dsp:spPr>
        <a:xfrm>
          <a:off x="2350740" y="1537"/>
          <a:ext cx="1394519" cy="697259"/>
        </a:xfrm>
        <a:prstGeom prst="roundRect">
          <a:avLst>
            <a:gd name="adj" fmla="val 10000"/>
          </a:avLst>
        </a:prstGeom>
        <a:solidFill>
          <a:srgbClr val="151F4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Georgia" panose="02040502050405020303" pitchFamily="18" charset="0"/>
            </a:rPr>
            <a:t>43 Audits Received</a:t>
          </a:r>
          <a:endParaRPr lang="en-US" sz="2300" kern="1200" dirty="0">
            <a:latin typeface="Georgia" panose="02040502050405020303" pitchFamily="18" charset="0"/>
          </a:endParaRPr>
        </a:p>
      </dsp:txBody>
      <dsp:txXfrm>
        <a:off x="2371162" y="21959"/>
        <a:ext cx="1353675" cy="656415"/>
      </dsp:txXfrm>
    </dsp:sp>
    <dsp:sp modelId="{B9DDC9DA-EA01-4B12-BC8D-80BC266B0C2B}">
      <dsp:nvSpPr>
        <dsp:cNvPr id="0" name=""/>
        <dsp:cNvSpPr/>
      </dsp:nvSpPr>
      <dsp:spPr>
        <a:xfrm>
          <a:off x="2442408" y="698796"/>
          <a:ext cx="91440" cy="522944"/>
        </a:xfrm>
        <a:custGeom>
          <a:avLst/>
          <a:gdLst/>
          <a:ahLst/>
          <a:cxnLst/>
          <a:rect l="0" t="0" r="0" b="0"/>
          <a:pathLst>
            <a:path>
              <a:moveTo>
                <a:pt x="47783" y="0"/>
              </a:moveTo>
              <a:lnTo>
                <a:pt x="45720" y="522944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EDF51-1685-463B-8791-7B3D557FE25E}">
      <dsp:nvSpPr>
        <dsp:cNvPr id="0" name=""/>
        <dsp:cNvSpPr/>
      </dsp:nvSpPr>
      <dsp:spPr>
        <a:xfrm>
          <a:off x="2488128" y="873111"/>
          <a:ext cx="1115615" cy="697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eorgia" panose="02040502050405020303" pitchFamily="18" charset="0"/>
            </a:rPr>
            <a:t>44% approved</a:t>
          </a:r>
          <a:endParaRPr lang="en-US" sz="1500" kern="1200" dirty="0">
            <a:latin typeface="Georgia" panose="02040502050405020303" pitchFamily="18" charset="0"/>
          </a:endParaRPr>
        </a:p>
      </dsp:txBody>
      <dsp:txXfrm>
        <a:off x="2508550" y="893533"/>
        <a:ext cx="1074771" cy="656415"/>
      </dsp:txXfrm>
    </dsp:sp>
    <dsp:sp modelId="{61EE2E6F-3C78-459B-A53F-DBEB50F815C1}">
      <dsp:nvSpPr>
        <dsp:cNvPr id="0" name=""/>
        <dsp:cNvSpPr/>
      </dsp:nvSpPr>
      <dsp:spPr>
        <a:xfrm>
          <a:off x="2442408" y="698796"/>
          <a:ext cx="91440" cy="1397587"/>
        </a:xfrm>
        <a:custGeom>
          <a:avLst/>
          <a:gdLst/>
          <a:ahLst/>
          <a:cxnLst/>
          <a:rect l="0" t="0" r="0" b="0"/>
          <a:pathLst>
            <a:path>
              <a:moveTo>
                <a:pt x="47783" y="0"/>
              </a:moveTo>
              <a:lnTo>
                <a:pt x="45720" y="1397587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FE4CB-A27D-421A-BA84-61C98E065956}">
      <dsp:nvSpPr>
        <dsp:cNvPr id="0" name=""/>
        <dsp:cNvSpPr/>
      </dsp:nvSpPr>
      <dsp:spPr>
        <a:xfrm>
          <a:off x="2488128" y="1747754"/>
          <a:ext cx="1115615" cy="697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eorgia" panose="02040502050405020303" pitchFamily="18" charset="0"/>
            </a:rPr>
            <a:t>16% denied</a:t>
          </a:r>
          <a:endParaRPr lang="en-US" sz="1500" kern="1200" dirty="0">
            <a:latin typeface="Georgia" panose="02040502050405020303" pitchFamily="18" charset="0"/>
          </a:endParaRPr>
        </a:p>
      </dsp:txBody>
      <dsp:txXfrm>
        <a:off x="2508550" y="1768176"/>
        <a:ext cx="1074771" cy="656415"/>
      </dsp:txXfrm>
    </dsp:sp>
    <dsp:sp modelId="{97731CE1-C5AB-48A0-8232-8CB1A67423D6}">
      <dsp:nvSpPr>
        <dsp:cNvPr id="0" name=""/>
        <dsp:cNvSpPr/>
      </dsp:nvSpPr>
      <dsp:spPr>
        <a:xfrm>
          <a:off x="2444472" y="698796"/>
          <a:ext cx="91440" cy="2267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7631"/>
              </a:lnTo>
              <a:lnTo>
                <a:pt x="54544" y="2267631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011AA-E86A-49CB-97AE-7819B490D965}">
      <dsp:nvSpPr>
        <dsp:cNvPr id="0" name=""/>
        <dsp:cNvSpPr/>
      </dsp:nvSpPr>
      <dsp:spPr>
        <a:xfrm>
          <a:off x="2499016" y="2617798"/>
          <a:ext cx="1115615" cy="697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eorgia" panose="02040502050405020303" pitchFamily="18" charset="0"/>
            </a:rPr>
            <a:t>19% approved &amp; denied</a:t>
          </a:r>
          <a:endParaRPr lang="en-US" sz="1500" kern="1200" dirty="0">
            <a:latin typeface="Georgia" panose="02040502050405020303" pitchFamily="18" charset="0"/>
          </a:endParaRPr>
        </a:p>
      </dsp:txBody>
      <dsp:txXfrm>
        <a:off x="2519438" y="2638220"/>
        <a:ext cx="1074771" cy="65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0B6FD-8625-4349-84CB-9F2D530C649B}">
      <dsp:nvSpPr>
        <dsp:cNvPr id="0" name=""/>
        <dsp:cNvSpPr/>
      </dsp:nvSpPr>
      <dsp:spPr>
        <a:xfrm>
          <a:off x="2088442" y="1618"/>
          <a:ext cx="1919115" cy="1068329"/>
        </a:xfrm>
        <a:prstGeom prst="rect">
          <a:avLst/>
        </a:prstGeom>
        <a:solidFill>
          <a:srgbClr val="151F4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eorgia" panose="02040502050405020303" pitchFamily="18" charset="0"/>
            </a:rPr>
            <a:t>63% change in points, not grade</a:t>
          </a:r>
        </a:p>
      </dsp:txBody>
      <dsp:txXfrm>
        <a:off x="2088442" y="1618"/>
        <a:ext cx="1919115" cy="1068329"/>
      </dsp:txXfrm>
    </dsp:sp>
    <dsp:sp modelId="{C6B9E616-99D1-4274-B4CC-A059EEDF08C6}">
      <dsp:nvSpPr>
        <dsp:cNvPr id="0" name=""/>
        <dsp:cNvSpPr/>
      </dsp:nvSpPr>
      <dsp:spPr>
        <a:xfrm>
          <a:off x="2235199" y="1123364"/>
          <a:ext cx="1625601" cy="1068329"/>
        </a:xfrm>
        <a:prstGeom prst="rect">
          <a:avLst/>
        </a:prstGeom>
        <a:solidFill>
          <a:srgbClr val="151F4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eorgia" panose="02040502050405020303" pitchFamily="18" charset="0"/>
            </a:rPr>
            <a:t>5% change in grade</a:t>
          </a:r>
          <a:endParaRPr lang="en-US" sz="1600" kern="1200" dirty="0">
            <a:latin typeface="Georgia" panose="02040502050405020303" pitchFamily="18" charset="0"/>
          </a:endParaRPr>
        </a:p>
      </dsp:txBody>
      <dsp:txXfrm>
        <a:off x="2235199" y="1123364"/>
        <a:ext cx="1625601" cy="1068329"/>
      </dsp:txXfrm>
    </dsp:sp>
    <dsp:sp modelId="{24E24047-46EC-46DC-818B-BEC1F957035A}">
      <dsp:nvSpPr>
        <dsp:cNvPr id="0" name=""/>
        <dsp:cNvSpPr/>
      </dsp:nvSpPr>
      <dsp:spPr>
        <a:xfrm>
          <a:off x="2393242" y="2245110"/>
          <a:ext cx="1309514" cy="1068329"/>
        </a:xfrm>
        <a:prstGeom prst="rect">
          <a:avLst/>
        </a:prstGeom>
        <a:solidFill>
          <a:srgbClr val="151F4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eorgia" panose="02040502050405020303" pitchFamily="18" charset="0"/>
            </a:rPr>
            <a:t>5% no change</a:t>
          </a:r>
          <a:endParaRPr lang="en-US" sz="1600" kern="1200" dirty="0">
            <a:latin typeface="Georgia" panose="02040502050405020303" pitchFamily="18" charset="0"/>
          </a:endParaRPr>
        </a:p>
      </dsp:txBody>
      <dsp:txXfrm>
        <a:off x="2393242" y="2245110"/>
        <a:ext cx="1309514" cy="1068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725A8-AC04-41C5-B7F7-0C28D42B2AB4}">
      <dsp:nvSpPr>
        <dsp:cNvPr id="0" name=""/>
        <dsp:cNvSpPr/>
      </dsp:nvSpPr>
      <dsp:spPr>
        <a:xfrm>
          <a:off x="2210252" y="352"/>
          <a:ext cx="1401484" cy="700742"/>
        </a:xfrm>
        <a:prstGeom prst="roundRect">
          <a:avLst>
            <a:gd name="adj" fmla="val 10000"/>
          </a:avLst>
        </a:prstGeom>
        <a:solidFill>
          <a:srgbClr val="151F4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eorgia" panose="02040502050405020303" pitchFamily="18" charset="0"/>
            </a:rPr>
            <a:t>Reasons for Audit</a:t>
          </a:r>
          <a:endParaRPr lang="en-US" sz="2400" kern="1200" dirty="0">
            <a:latin typeface="Georgia" panose="02040502050405020303" pitchFamily="18" charset="0"/>
          </a:endParaRPr>
        </a:p>
      </dsp:txBody>
      <dsp:txXfrm>
        <a:off x="2230776" y="20876"/>
        <a:ext cx="1360436" cy="659694"/>
      </dsp:txXfrm>
    </dsp:sp>
    <dsp:sp modelId="{762E7C87-09DA-410C-9D4B-4D12F6BE12FC}">
      <dsp:nvSpPr>
        <dsp:cNvPr id="0" name=""/>
        <dsp:cNvSpPr/>
      </dsp:nvSpPr>
      <dsp:spPr>
        <a:xfrm>
          <a:off x="2297113" y="701094"/>
          <a:ext cx="91440" cy="514267"/>
        </a:xfrm>
        <a:custGeom>
          <a:avLst/>
          <a:gdLst/>
          <a:ahLst/>
          <a:cxnLst/>
          <a:rect l="0" t="0" r="0" b="0"/>
          <a:pathLst>
            <a:path>
              <a:moveTo>
                <a:pt x="53288" y="0"/>
              </a:moveTo>
              <a:lnTo>
                <a:pt x="45720" y="51426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17A33-F4B5-4D15-ABB7-2025BADF1A61}">
      <dsp:nvSpPr>
        <dsp:cNvPr id="0" name=""/>
        <dsp:cNvSpPr/>
      </dsp:nvSpPr>
      <dsp:spPr>
        <a:xfrm>
          <a:off x="2342833" y="864991"/>
          <a:ext cx="1121187" cy="70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Georgia" panose="02040502050405020303" pitchFamily="18" charset="0"/>
            </a:rPr>
            <a:t>CCR credit</a:t>
          </a:r>
          <a:endParaRPr lang="en-US" sz="1300" kern="1200" dirty="0">
            <a:latin typeface="Georgia" panose="02040502050405020303" pitchFamily="18" charset="0"/>
          </a:endParaRPr>
        </a:p>
      </dsp:txBody>
      <dsp:txXfrm>
        <a:off x="2363357" y="885515"/>
        <a:ext cx="1080139" cy="659694"/>
      </dsp:txXfrm>
    </dsp:sp>
    <dsp:sp modelId="{EF97F3ED-A233-4337-B976-57BDE5E4F8BA}">
      <dsp:nvSpPr>
        <dsp:cNvPr id="0" name=""/>
        <dsp:cNvSpPr/>
      </dsp:nvSpPr>
      <dsp:spPr>
        <a:xfrm>
          <a:off x="2297113" y="701094"/>
          <a:ext cx="91440" cy="1399179"/>
        </a:xfrm>
        <a:custGeom>
          <a:avLst/>
          <a:gdLst/>
          <a:ahLst/>
          <a:cxnLst/>
          <a:rect l="0" t="0" r="0" b="0"/>
          <a:pathLst>
            <a:path>
              <a:moveTo>
                <a:pt x="53288" y="0"/>
              </a:moveTo>
              <a:lnTo>
                <a:pt x="45720" y="1399179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264ED-1837-43D2-8DD6-BC19E47CC6F4}">
      <dsp:nvSpPr>
        <dsp:cNvPr id="0" name=""/>
        <dsp:cNvSpPr/>
      </dsp:nvSpPr>
      <dsp:spPr>
        <a:xfrm>
          <a:off x="2342833" y="1749902"/>
          <a:ext cx="1121187" cy="70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Georgia" panose="02040502050405020303" pitchFamily="18" charset="0"/>
            </a:rPr>
            <a:t>School of accountability</a:t>
          </a:r>
          <a:endParaRPr lang="en-US" sz="1300" kern="1200" dirty="0">
            <a:latin typeface="Georgia" panose="02040502050405020303" pitchFamily="18" charset="0"/>
          </a:endParaRPr>
        </a:p>
      </dsp:txBody>
      <dsp:txXfrm>
        <a:off x="2363357" y="1770426"/>
        <a:ext cx="1080139" cy="659694"/>
      </dsp:txXfrm>
    </dsp:sp>
    <dsp:sp modelId="{AF40FAF5-AA8B-4930-AF16-53705BCF0312}">
      <dsp:nvSpPr>
        <dsp:cNvPr id="0" name=""/>
        <dsp:cNvSpPr/>
      </dsp:nvSpPr>
      <dsp:spPr>
        <a:xfrm>
          <a:off x="2298077" y="701094"/>
          <a:ext cx="91440" cy="2260672"/>
        </a:xfrm>
        <a:custGeom>
          <a:avLst/>
          <a:gdLst/>
          <a:ahLst/>
          <a:cxnLst/>
          <a:rect l="0" t="0" r="0" b="0"/>
          <a:pathLst>
            <a:path>
              <a:moveTo>
                <a:pt x="52323" y="0"/>
              </a:moveTo>
              <a:lnTo>
                <a:pt x="45720" y="226067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1819F-035C-452A-BC2E-8E60C5C779CC}">
      <dsp:nvSpPr>
        <dsp:cNvPr id="0" name=""/>
        <dsp:cNvSpPr/>
      </dsp:nvSpPr>
      <dsp:spPr>
        <a:xfrm>
          <a:off x="2343797" y="2611395"/>
          <a:ext cx="1121187" cy="70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Georgia" panose="02040502050405020303" pitchFamily="18" charset="0"/>
            </a:rPr>
            <a:t>enrollment</a:t>
          </a:r>
          <a:endParaRPr lang="en-US" sz="1300" kern="1200" dirty="0">
            <a:latin typeface="Georgia" panose="02040502050405020303" pitchFamily="18" charset="0"/>
          </a:endParaRPr>
        </a:p>
      </dsp:txBody>
      <dsp:txXfrm>
        <a:off x="2364321" y="2631919"/>
        <a:ext cx="1080139" cy="65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0.23585</cdr:x>
      <cdr:y>0.46827</cdr:y>
    </cdr:from>
    <cdr:to>
      <cdr:x>0.43585</cdr:x>
      <cdr:y>0.62823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8288" y="1710619"/>
          <a:ext cx="829571" cy="584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Performance</a:t>
          </a:r>
        </a:p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50%</a:t>
          </a:r>
          <a:endParaRPr lang="en-US" sz="1600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0.58782</cdr:x>
      <cdr:y>0.47606</cdr:y>
    </cdr:from>
    <cdr:to>
      <cdr:x>0.78782</cdr:x>
      <cdr:y>0.66991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38201" y="1739061"/>
          <a:ext cx="829571" cy="708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Growth</a:t>
          </a:r>
        </a:p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50%</a:t>
          </a:r>
          <a:endParaRPr lang="en-US" sz="1600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0.28637</cdr:x>
      <cdr:y>0.48711</cdr:y>
    </cdr:from>
    <cdr:to>
      <cdr:x>0.48037</cdr:x>
      <cdr:y>0.74013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9828" y="17603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Multiple </a:t>
          </a:r>
        </a:p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Measures</a:t>
          </a:r>
        </a:p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60%</a:t>
          </a:r>
          <a:endParaRPr lang="en-US" sz="1600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0.53118</cdr:x>
      <cdr:y>0.29539</cdr:y>
    </cdr:from>
    <cdr:to>
      <cdr:x>0.72517</cdr:x>
      <cdr:y>0.54841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03715" y="10675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Performance</a:t>
          </a:r>
        </a:p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20%</a:t>
          </a:r>
          <a:endParaRPr lang="en-US" sz="1600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0.59594</cdr:x>
      <cdr:y>0.53938</cdr:y>
    </cdr:from>
    <cdr:to>
      <cdr:x>0.78994</cdr:x>
      <cdr:y>0.7924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8980" y="19492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Growth</a:t>
          </a:r>
        </a:p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20</a:t>
          </a:r>
        </a:p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Georgia" panose="02040502050405020303" pitchFamily="18" charset="0"/>
            </a:rPr>
            <a:t>%</a:t>
          </a:r>
          <a:endParaRPr lang="en-US" sz="1600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0001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e20f4ec37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e20f4ec37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57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492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593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424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999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903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018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138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00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398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7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53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09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47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90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31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17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852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20f4ec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20f4ec37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e20f4ec37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69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Divider Slide">
  <p:cSld name="White Divider Sli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457200" y="1482544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457200" y="2604253"/>
            <a:ext cx="77724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8"/>
          <p:cNvSpPr/>
          <p:nvPr/>
        </p:nvSpPr>
        <p:spPr>
          <a:xfrm>
            <a:off x="104588" y="537883"/>
            <a:ext cx="8815200" cy="50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7" name="Google Shape;187;p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"/>
          <p:cNvSpPr/>
          <p:nvPr/>
        </p:nvSpPr>
        <p:spPr>
          <a:xfrm>
            <a:off x="185875" y="167175"/>
            <a:ext cx="8755800" cy="4853700"/>
          </a:xfrm>
          <a:prstGeom prst="rect">
            <a:avLst/>
          </a:prstGeom>
          <a:solidFill>
            <a:srgbClr val="141B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60"/>
          <p:cNvSpPr/>
          <p:nvPr/>
        </p:nvSpPr>
        <p:spPr>
          <a:xfrm>
            <a:off x="308525" y="263775"/>
            <a:ext cx="8499300" cy="466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60"/>
          <p:cNvSpPr/>
          <p:nvPr/>
        </p:nvSpPr>
        <p:spPr>
          <a:xfrm>
            <a:off x="2923900" y="836625"/>
            <a:ext cx="5273400" cy="2451300"/>
          </a:xfrm>
          <a:prstGeom prst="rect">
            <a:avLst/>
          </a:prstGeom>
          <a:solidFill>
            <a:srgbClr val="F1C232"/>
          </a:solidFill>
          <a:ln w="47625" cap="flat" cmpd="sng">
            <a:solidFill>
              <a:srgbClr val="141B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60"/>
          <p:cNvSpPr/>
          <p:nvPr/>
        </p:nvSpPr>
        <p:spPr>
          <a:xfrm>
            <a:off x="3088362" y="1009792"/>
            <a:ext cx="4896000" cy="2115300"/>
          </a:xfrm>
          <a:prstGeom prst="rect">
            <a:avLst/>
          </a:prstGeom>
          <a:solidFill>
            <a:srgbClr val="141B4D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60"/>
          <p:cNvSpPr/>
          <p:nvPr/>
        </p:nvSpPr>
        <p:spPr>
          <a:xfrm>
            <a:off x="3169800" y="1103675"/>
            <a:ext cx="4727400" cy="1924500"/>
          </a:xfrm>
          <a:prstGeom prst="rect">
            <a:avLst/>
          </a:prstGeom>
          <a:solidFill>
            <a:srgbClr val="FFFFFF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4" name="Google Shape;37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725" y="1009800"/>
            <a:ext cx="1709173" cy="24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0"/>
          <p:cNvSpPr txBox="1"/>
          <p:nvPr/>
        </p:nvSpPr>
        <p:spPr>
          <a:xfrm>
            <a:off x="3007450" y="1140375"/>
            <a:ext cx="51063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141B4D"/>
                </a:solidFill>
              </a:rPr>
              <a:t>Accountability Determinations for 2017-2018</a:t>
            </a:r>
            <a:endParaRPr sz="3600" b="1" dirty="0">
              <a:solidFill>
                <a:srgbClr val="141B4D"/>
              </a:solidFill>
            </a:endParaRPr>
          </a:p>
        </p:txBody>
      </p:sp>
      <p:sp>
        <p:nvSpPr>
          <p:cNvPr id="376" name="Google Shape;376;p60"/>
          <p:cNvSpPr/>
          <p:nvPr/>
        </p:nvSpPr>
        <p:spPr>
          <a:xfrm>
            <a:off x="308525" y="4559975"/>
            <a:ext cx="8499300" cy="393900"/>
          </a:xfrm>
          <a:prstGeom prst="rect">
            <a:avLst/>
          </a:prstGeom>
          <a:solidFill>
            <a:srgbClr val="F1C232"/>
          </a:solidFill>
          <a:ln w="38100" cap="flat" cmpd="sng">
            <a:solidFill>
              <a:srgbClr val="141B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60"/>
          <p:cNvSpPr txBox="1"/>
          <p:nvPr/>
        </p:nvSpPr>
        <p:spPr>
          <a:xfrm>
            <a:off x="4571225" y="4441050"/>
            <a:ext cx="42813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veat"/>
                <a:ea typeface="Caveat"/>
                <a:cs typeface="Caveat"/>
                <a:sym typeface="Caveat"/>
              </a:rPr>
              <a:t>Working Together for Student Success</a:t>
            </a:r>
            <a:endParaRPr sz="24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8" name="Google Shape;378;p60"/>
          <p:cNvSpPr txBox="1"/>
          <p:nvPr/>
        </p:nvSpPr>
        <p:spPr>
          <a:xfrm>
            <a:off x="5535700" y="3474363"/>
            <a:ext cx="31809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smtClean="0">
                <a:solidFill>
                  <a:srgbClr val="141B4D"/>
                </a:solidFill>
              </a:rPr>
              <a:t>Maggie Paino</a:t>
            </a:r>
            <a:endParaRPr sz="1800" b="1" i="1" dirty="0">
              <a:solidFill>
                <a:srgbClr val="141B4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smtClean="0">
                <a:solidFill>
                  <a:srgbClr val="141B4D"/>
                </a:solidFill>
              </a:rPr>
              <a:t>Director of School Accountability</a:t>
            </a:r>
            <a:endParaRPr sz="1800" b="1" i="1" dirty="0">
              <a:solidFill>
                <a:srgbClr val="141B4D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141B4D"/>
              </a:solidFill>
            </a:endParaRPr>
          </a:p>
        </p:txBody>
      </p:sp>
      <p:sp>
        <p:nvSpPr>
          <p:cNvPr id="379" name="Google Shape;379;p60"/>
          <p:cNvSpPr txBox="1"/>
          <p:nvPr/>
        </p:nvSpPr>
        <p:spPr>
          <a:xfrm>
            <a:off x="621797" y="46065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>
                <a:solidFill>
                  <a:srgbClr val="141B4D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>
              <a:solidFill>
                <a:srgbClr val="141B4D"/>
              </a:solidFill>
            </a:endParaRPr>
          </a:p>
        </p:txBody>
      </p:sp>
      <p:pic>
        <p:nvPicPr>
          <p:cNvPr id="380" name="Google Shape;380;p60" descr="580b57fcd9996e24bc43c53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13" y="4559987"/>
            <a:ext cx="387900" cy="3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68881"/>
              </p:ext>
            </p:extLst>
          </p:nvPr>
        </p:nvGraphicFramePr>
        <p:xfrm>
          <a:off x="1198425" y="1342731"/>
          <a:ext cx="6095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 rowSpan="3">
                  <a:txBody>
                    <a:bodyPr/>
                    <a:lstStyle/>
                    <a:p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Performance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 Domain, Grades 3-8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2015-2016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2016-2017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2017-2018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216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12.1%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203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11.5%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199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11.5%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425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23.8%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388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21.9%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364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21.1%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478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26.7%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442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25.0%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453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26.3%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633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35.4%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698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39.5%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679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39.4%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17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83670"/>
              </p:ext>
            </p:extLst>
          </p:nvPr>
        </p:nvGraphicFramePr>
        <p:xfrm>
          <a:off x="1198425" y="1342731"/>
          <a:ext cx="6095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 rowSpan="3">
                  <a:txBody>
                    <a:bodyPr/>
                    <a:lstStyle/>
                    <a:p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Growth</a:t>
                      </a:r>
                      <a:r>
                        <a:rPr lang="en-US" b="1" baseline="0" dirty="0" smtClean="0">
                          <a:latin typeface="Georgia" panose="02040502050405020303" pitchFamily="18" charset="0"/>
                        </a:rPr>
                        <a:t> Domain, Grades 4-8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2015-2016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2016-2017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2017-2018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1338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73.9%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1345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74.1%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1396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78.8%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309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17.1%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321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17.7%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250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115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102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5.6%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94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5.3%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1.9%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0.6%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38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529497"/>
              </p:ext>
            </p:extLst>
          </p:nvPr>
        </p:nvGraphicFramePr>
        <p:xfrm>
          <a:off x="1085754" y="1064693"/>
          <a:ext cx="7053941" cy="353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457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11308"/>
              </p:ext>
            </p:extLst>
          </p:nvPr>
        </p:nvGraphicFramePr>
        <p:xfrm>
          <a:off x="1198425" y="1342731"/>
          <a:ext cx="6095999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 rowSpan="3">
                  <a:txBody>
                    <a:bodyPr/>
                    <a:lstStyle/>
                    <a:p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Performance Domain, Grade 10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2015-2016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2016-2017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2017-2018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9.5%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13.4%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340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83.1%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329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78.3%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334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78.8%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62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79200"/>
              </p:ext>
            </p:extLst>
          </p:nvPr>
        </p:nvGraphicFramePr>
        <p:xfrm>
          <a:off x="1040898" y="1342731"/>
          <a:ext cx="6096000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Growth</a:t>
                      </a:r>
                      <a:r>
                        <a:rPr lang="en-US" b="1" baseline="0" dirty="0" smtClean="0">
                          <a:latin typeface="Georgia" panose="02040502050405020303" pitchFamily="18" charset="0"/>
                        </a:rPr>
                        <a:t> Domain, Grade 10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2016-2017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2017-2018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267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70.6%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298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74.5%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16.7%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15.5%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8.7%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01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1916"/>
              </p:ext>
            </p:extLst>
          </p:nvPr>
        </p:nvGraphicFramePr>
        <p:xfrm>
          <a:off x="1198425" y="1342731"/>
          <a:ext cx="6095999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Multiple Measures Domain, Grade 12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2015-2016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2016-2017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2017-2018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390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85.9%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404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87.6%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399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88.5%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1.6%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5.3%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90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eorgia" panose="02040502050405020303" pitchFamily="18" charset="0"/>
            </a:endParaRPr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876385"/>
              </p:ext>
            </p:extLst>
          </p:nvPr>
        </p:nvGraphicFramePr>
        <p:xfrm>
          <a:off x="884368" y="1084929"/>
          <a:ext cx="7456714" cy="353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356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80285"/>
              </p:ext>
            </p:extLst>
          </p:nvPr>
        </p:nvGraphicFramePr>
        <p:xfrm>
          <a:off x="1198425" y="1157311"/>
          <a:ext cx="6096000" cy="333756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3">
                  <a:txBody>
                    <a:bodyPr/>
                    <a:lstStyle/>
                    <a:p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2017-2018 Comparison, State v. Federal</a:t>
                      </a:r>
                      <a:r>
                        <a:rPr lang="en-US" b="1" baseline="0" dirty="0" smtClean="0">
                          <a:latin typeface="Georgia" panose="02040502050405020303" pitchFamily="18" charset="0"/>
                        </a:rPr>
                        <a:t> Grades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State Grades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Federal Grades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605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28.7%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196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10.8%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741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35.2%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729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40.1%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424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20.1%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548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30.2%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198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9.4%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221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12.2%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93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117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N/A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0.3%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67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61"/>
          <p:cNvSpPr txBox="1"/>
          <p:nvPr/>
        </p:nvSpPr>
        <p:spPr>
          <a:xfrm>
            <a:off x="553869" y="1270162"/>
            <a:ext cx="2776211" cy="2227882"/>
          </a:xfrm>
          <a:prstGeom prst="rect">
            <a:avLst/>
          </a:prstGeom>
          <a:noFill/>
          <a:ln w="76200">
            <a:solidFill>
              <a:srgbClr val="151F4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Reasons for </a:t>
            </a:r>
            <a:r>
              <a:rPr lang="en" sz="1600" b="1" u="sng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Differences</a:t>
            </a:r>
            <a:endParaRPr lang="en" sz="1600" b="1" u="sng" dirty="0" smtClean="0">
              <a:solidFill>
                <a:srgbClr val="151E4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Graduation Rate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Inclusion of ELP Indicator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Inclusion of Addressing Chronic Absenteeism Indicator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Denominators &amp; N-Sizes</a:t>
            </a:r>
            <a:endParaRPr sz="1600" dirty="0">
              <a:solidFill>
                <a:srgbClr val="151E4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111248"/>
              </p:ext>
            </p:extLst>
          </p:nvPr>
        </p:nvGraphicFramePr>
        <p:xfrm>
          <a:off x="3722255" y="1077716"/>
          <a:ext cx="5218211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3012" y="3714241"/>
            <a:ext cx="3417923" cy="738664"/>
          </a:xfrm>
          <a:prstGeom prst="rect">
            <a:avLst/>
          </a:prstGeom>
          <a:noFill/>
          <a:ln w="76200">
            <a:solidFill>
              <a:srgbClr val="151F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67% of schools received the same grade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31% received higher state grade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  2% received lower state grade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439337" y="422572"/>
            <a:ext cx="4395375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Questions?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3235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3955" y="369125"/>
            <a:ext cx="5057539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Overview of Calculations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403957"/>
              </p:ext>
            </p:extLst>
          </p:nvPr>
        </p:nvGraphicFramePr>
        <p:xfrm>
          <a:off x="0" y="989041"/>
          <a:ext cx="4147855" cy="365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605348"/>
              </p:ext>
            </p:extLst>
          </p:nvPr>
        </p:nvGraphicFramePr>
        <p:xfrm>
          <a:off x="4332514" y="1055197"/>
          <a:ext cx="4713515" cy="361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3632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1907625" y="403457"/>
            <a:ext cx="5410199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A-F Audit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5013543"/>
              </p:ext>
            </p:extLst>
          </p:nvPr>
        </p:nvGraphicFramePr>
        <p:xfrm>
          <a:off x="-1483276" y="1168562"/>
          <a:ext cx="6096000" cy="331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ight Arrow 11"/>
          <p:cNvSpPr/>
          <p:nvPr/>
        </p:nvSpPr>
        <p:spPr>
          <a:xfrm>
            <a:off x="2494844" y="2583775"/>
            <a:ext cx="978408" cy="484632"/>
          </a:xfrm>
          <a:prstGeom prst="rightArrow">
            <a:avLst/>
          </a:prstGeom>
          <a:solidFill>
            <a:srgbClr val="151F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26831362"/>
              </p:ext>
            </p:extLst>
          </p:nvPr>
        </p:nvGraphicFramePr>
        <p:xfrm>
          <a:off x="1524000" y="1168562"/>
          <a:ext cx="6096000" cy="331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Right Arrow 13"/>
          <p:cNvSpPr/>
          <p:nvPr/>
        </p:nvSpPr>
        <p:spPr>
          <a:xfrm>
            <a:off x="5991324" y="2583775"/>
            <a:ext cx="978408" cy="484632"/>
          </a:xfrm>
          <a:prstGeom prst="rightArrow">
            <a:avLst/>
          </a:prstGeom>
          <a:solidFill>
            <a:srgbClr val="151F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0068001"/>
              </p:ext>
            </p:extLst>
          </p:nvPr>
        </p:nvGraphicFramePr>
        <p:xfrm>
          <a:off x="4805286" y="1171484"/>
          <a:ext cx="5821990" cy="332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686300"/>
              </p:ext>
            </p:extLst>
          </p:nvPr>
        </p:nvGraphicFramePr>
        <p:xfrm>
          <a:off x="3456013" y="1191070"/>
          <a:ext cx="5557318" cy="320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61135"/>
              </p:ext>
            </p:extLst>
          </p:nvPr>
        </p:nvGraphicFramePr>
        <p:xfrm>
          <a:off x="-123340" y="1219384"/>
          <a:ext cx="2643530" cy="286401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792152"/>
                <a:gridCol w="880533"/>
                <a:gridCol w="970845"/>
              </a:tblGrid>
              <a:tr h="34017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eorgia" panose="02040502050405020303" pitchFamily="18" charset="0"/>
                        </a:rPr>
                        <a:t>All Schools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eorgia" panose="02040502050405020303" pitchFamily="18" charset="0"/>
                        </a:rPr>
                        <a:t>2017-2018</a:t>
                      </a: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640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0176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605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28.7%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0176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741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35.2%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0176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424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20.1%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0176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198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9.4%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0176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93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0176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N/A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0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85902"/>
              </p:ext>
            </p:extLst>
          </p:nvPr>
        </p:nvGraphicFramePr>
        <p:xfrm>
          <a:off x="1941975" y="1342731"/>
          <a:ext cx="4701632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56204"/>
                <a:gridCol w="1066800"/>
                <a:gridCol w="1001485"/>
                <a:gridCol w="1077686"/>
                <a:gridCol w="1099457"/>
              </a:tblGrid>
              <a:tr h="370840">
                <a:tc rowSpan="3">
                  <a:txBody>
                    <a:bodyPr/>
                    <a:lstStyle/>
                    <a:p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School Corporation Grades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2016-2017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2017-2018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18.0%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18.0%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160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55.4%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153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56.3%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23.5%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24.3%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0.3%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04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61"/>
          <p:cNvSpPr txBox="1"/>
          <p:nvPr/>
        </p:nvSpPr>
        <p:spPr>
          <a:xfrm>
            <a:off x="358875" y="1263543"/>
            <a:ext cx="2604751" cy="3231736"/>
          </a:xfrm>
          <a:prstGeom prst="rect">
            <a:avLst/>
          </a:prstGeom>
          <a:noFill/>
          <a:ln w="76200">
            <a:solidFill>
              <a:srgbClr val="151F4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Annual Movement</a:t>
            </a:r>
          </a:p>
          <a:p>
            <a:pPr marL="338138" lvl="0" indent="-1682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57% </a:t>
            </a:r>
            <a:r>
              <a:rPr lang="en" sz="1600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of schools maintained their A-F grade from prior to current year</a:t>
            </a:r>
          </a:p>
          <a:p>
            <a:pPr marL="338138" lvl="0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22% </a:t>
            </a:r>
            <a:r>
              <a:rPr lang="en" sz="1600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of schools increased by one or more letter grade</a:t>
            </a:r>
          </a:p>
          <a:p>
            <a:pPr marL="338138" lvl="0" indent="-1730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22% </a:t>
            </a:r>
            <a:r>
              <a:rPr lang="en" sz="1600" dirty="0" smtClean="0">
                <a:solidFill>
                  <a:srgbClr val="151E49"/>
                </a:solidFill>
                <a:latin typeface="Georgia"/>
                <a:ea typeface="Georgia"/>
                <a:cs typeface="Georgia"/>
                <a:sym typeface="Georgia"/>
              </a:rPr>
              <a:t>of schools decreased by one or more letter grade</a:t>
            </a:r>
            <a:endParaRPr sz="1600" dirty="0">
              <a:solidFill>
                <a:srgbClr val="151E4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2" name="Tab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20070945"/>
              </p:ext>
            </p:extLst>
          </p:nvPr>
        </p:nvGraphicFramePr>
        <p:xfrm>
          <a:off x="3283705" y="1341180"/>
          <a:ext cx="4724860" cy="307646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674980"/>
                <a:gridCol w="674980"/>
                <a:gridCol w="674980"/>
                <a:gridCol w="674980"/>
                <a:gridCol w="674980"/>
                <a:gridCol w="674980"/>
                <a:gridCol w="674980"/>
              </a:tblGrid>
              <a:tr h="333262">
                <a:tc rowSpan="2" gridSpan="2">
                  <a:txBody>
                    <a:bodyPr/>
                    <a:lstStyle/>
                    <a:p>
                      <a:pPr algn="ctr"/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2017-2018 Grade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b"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200">
                <a:tc row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2016-2017 Grade</a:t>
                      </a:r>
                      <a:endParaRPr lang="en-US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45720" marR="45720" vert="vert270" anchor="b">
                    <a:solidFill>
                      <a:srgbClr val="151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425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175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400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128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199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15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11699"/>
              </p:ext>
            </p:extLst>
          </p:nvPr>
        </p:nvGraphicFramePr>
        <p:xfrm>
          <a:off x="1368782" y="1197937"/>
          <a:ext cx="6096000" cy="320548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743046"/>
                <a:gridCol w="957943"/>
                <a:gridCol w="911582"/>
                <a:gridCol w="870858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eorgia" panose="02040502050405020303" pitchFamily="18" charset="0"/>
                        </a:rPr>
                        <a:t>2017-2018 Grades, by School Type</a:t>
                      </a: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Traditional Public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Charter Public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Nonpublic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8793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443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26.1%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21.2%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44.2%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639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37.7%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17.6%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87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26.7%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368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21.7%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16.5%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12.9%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165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9.7%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18.8%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8.2%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821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N/A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0.3%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17.6%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69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50043"/>
              </p:ext>
            </p:extLst>
          </p:nvPr>
        </p:nvGraphicFramePr>
        <p:xfrm>
          <a:off x="1089568" y="995825"/>
          <a:ext cx="6553201" cy="367568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609601"/>
                <a:gridCol w="740229"/>
                <a:gridCol w="729343"/>
                <a:gridCol w="707571"/>
                <a:gridCol w="729343"/>
                <a:gridCol w="762000"/>
                <a:gridCol w="816428"/>
                <a:gridCol w="729343"/>
                <a:gridCol w="7293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2017-2018 Grades, by School Configuration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E/MS </a:t>
                      </a:r>
                    </a:p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(grades</a:t>
                      </a:r>
                      <a:r>
                        <a:rPr lang="en-US" b="1" baseline="0" dirty="0" smtClean="0">
                          <a:latin typeface="Georgia" panose="02040502050405020303" pitchFamily="18" charset="0"/>
                        </a:rPr>
                        <a:t> 3-8)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HIGH </a:t>
                      </a:r>
                    </a:p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(grades 9-12)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COMBINED </a:t>
                      </a:r>
                    </a:p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(mix</a:t>
                      </a:r>
                      <a:r>
                        <a:rPr lang="en-US" b="1" baseline="0" dirty="0" smtClean="0">
                          <a:latin typeface="Georgia" panose="02040502050405020303" pitchFamily="18" charset="0"/>
                        </a:rPr>
                        <a:t> of grades </a:t>
                      </a:r>
                    </a:p>
                    <a:p>
                      <a:pPr algn="ctr"/>
                      <a:r>
                        <a:rPr lang="en-US" b="1" baseline="0" dirty="0" smtClean="0">
                          <a:latin typeface="Georgia" panose="02040502050405020303" pitchFamily="18" charset="0"/>
                        </a:rPr>
                        <a:t>3-8 &amp; 9-12)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Georgia" panose="02040502050405020303" pitchFamily="18" charset="0"/>
                        </a:rPr>
                        <a:t>FEEDER </a:t>
                      </a:r>
                    </a:p>
                    <a:p>
                      <a:pPr algn="ctr"/>
                      <a:r>
                        <a:rPr lang="en-US" b="1" smtClean="0"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grades</a:t>
                      </a:r>
                      <a:r>
                        <a:rPr lang="en-US" b="1" baseline="0" dirty="0" smtClean="0">
                          <a:latin typeface="Georgia" panose="02040502050405020303" pitchFamily="18" charset="0"/>
                        </a:rPr>
                        <a:t> K-2)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429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27.4%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122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42.5%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23.5%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14.3%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519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33.1%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129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44.9%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36.0%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42.9%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355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22.7%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21.0%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24.5%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175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11.2%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Georgia" panose="02040502050405020303" pitchFamily="18" charset="0"/>
                        </a:rPr>
                        <a:t>10.2%</a:t>
                      </a:r>
                      <a:endParaRPr lang="en-US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1.7%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0.0%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  <a:tr h="348282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N/A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0.9%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11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5.5%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4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8.2%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EC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09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1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/>
          <p:nvPr/>
        </p:nvSpPr>
        <p:spPr>
          <a:xfrm>
            <a:off x="2088552" y="413294"/>
            <a:ext cx="5048346" cy="4636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E49"/>
                </a:solidFill>
                <a:latin typeface="Playfair Display"/>
              </a:rPr>
              <a:t>Data Summary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E49"/>
              </a:solidFill>
              <a:latin typeface="Playfair Display"/>
            </a:endParaRPr>
          </a:p>
        </p:txBody>
      </p:sp>
      <p:pic>
        <p:nvPicPr>
          <p:cNvPr id="8" name="Google Shape;280;p52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669102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1;p52"/>
          <p:cNvSpPr txBox="1"/>
          <p:nvPr/>
        </p:nvSpPr>
        <p:spPr>
          <a:xfrm>
            <a:off x="454875" y="4770950"/>
            <a:ext cx="1487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963515"/>
              </p:ext>
            </p:extLst>
          </p:nvPr>
        </p:nvGraphicFramePr>
        <p:xfrm>
          <a:off x="111216" y="1269071"/>
          <a:ext cx="3079661" cy="311404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65061"/>
                <a:gridCol w="1219200"/>
                <a:gridCol w="1295400"/>
              </a:tblGrid>
              <a:tr h="370840">
                <a:tc rowSpan="2">
                  <a:txBody>
                    <a:bodyPr/>
                    <a:lstStyle/>
                    <a:p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2017-2018 Students Served, by School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 Grade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#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271,145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32.4%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318,925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38.2%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144,412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17.3%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66,195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7.9%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28,322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3.4%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Georgia" panose="02040502050405020303" pitchFamily="18" charset="0"/>
                        </a:rPr>
                        <a:t>N/A</a:t>
                      </a:r>
                      <a:endParaRPr lang="en-US" b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6,810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0.8%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553062"/>
              </p:ext>
            </p:extLst>
          </p:nvPr>
        </p:nvGraphicFramePr>
        <p:xfrm>
          <a:off x="3847939" y="1192871"/>
          <a:ext cx="5296061" cy="311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262620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978</Words>
  <Application>Microsoft Office PowerPoint</Application>
  <PresentationFormat>On-screen Show (16:9)</PresentationFormat>
  <Paragraphs>588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Playfair Display</vt:lpstr>
      <vt:lpstr>Calibri</vt:lpstr>
      <vt:lpstr>Caveat</vt:lpstr>
      <vt:lpstr>Georgia</vt:lpstr>
      <vt:lpstr>Simple Light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Paino, Maggie</dc:creator>
  <cp:lastModifiedBy>Paino, Maggie</cp:lastModifiedBy>
  <cp:revision>25</cp:revision>
  <dcterms:modified xsi:type="dcterms:W3CDTF">2018-11-02T13:39:10Z</dcterms:modified>
</cp:coreProperties>
</file>