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314" r:id="rId3"/>
    <p:sldId id="316" r:id="rId4"/>
    <p:sldId id="317" r:id="rId5"/>
    <p:sldId id="315" r:id="rId6"/>
    <p:sldId id="318" r:id="rId7"/>
    <p:sldId id="319" r:id="rId8"/>
    <p:sldId id="320" r:id="rId9"/>
    <p:sldId id="322" r:id="rId10"/>
    <p:sldId id="287" r:id="rId11"/>
    <p:sldId id="32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79058" autoAdjust="0"/>
  </p:normalViewPr>
  <p:slideViewPr>
    <p:cSldViewPr>
      <p:cViewPr varScale="1">
        <p:scale>
          <a:sx n="55" d="100"/>
          <a:sy n="55" d="100"/>
        </p:scale>
        <p:origin x="168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F40AB4-9AEF-4B60-9E13-8CF186745403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27477B-1A63-4768-BAF9-FBB8A58564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0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/>
            </a:r>
            <a:br>
              <a:rPr lang="en-US" i="0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7477B-1A63-4768-BAF9-FBB8A58564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6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/>
            </a:r>
            <a:br>
              <a:rPr lang="en-US" i="0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7477B-1A63-4768-BAF9-FBB8A58564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59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/>
            </a:r>
            <a:br>
              <a:rPr lang="en-US" i="0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7477B-1A63-4768-BAF9-FBB8A58564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85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/>
            </a:r>
            <a:br>
              <a:rPr lang="en-US" i="0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7477B-1A63-4768-BAF9-FBB8A58564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3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/>
            </a:r>
            <a:br>
              <a:rPr lang="en-US" i="0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7477B-1A63-4768-BAF9-FBB8A58564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57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/>
            </a:r>
            <a:br>
              <a:rPr lang="en-US" i="0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7477B-1A63-4768-BAF9-FBB8A58564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12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/>
            </a:r>
            <a:br>
              <a:rPr lang="en-US" i="0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7477B-1A63-4768-BAF9-FBB8A58564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20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/>
            </a:r>
            <a:br>
              <a:rPr lang="en-US" i="0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7477B-1A63-4768-BAF9-FBB8A58564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2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-backgroun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wd-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1752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6" descr="ppt-backgroun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dwd-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1752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AC029-0E87-41B9-8BA7-1590F2EA0E1C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B481-DD25-42FC-8CA9-6D43B9FB0F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crist@dwd.in.gov" TargetMode="External"/><Relationship Id="rId2" Type="http://schemas.openxmlformats.org/officeDocument/2006/relationships/hyperlink" Target="mailto:bmorse1@dwd.in.go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background_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1905000"/>
            <a:ext cx="9144000" cy="3048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6000" b="1" spc="120" dirty="0" smtClean="0">
                <a:solidFill>
                  <a:srgbClr val="214F87"/>
                </a:solidFill>
                <a:ea typeface="+mj-ea"/>
                <a:cs typeface="+mj-cs"/>
              </a:rPr>
              <a:t>The Governor’s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6000" b="1" spc="120" dirty="0" smtClean="0">
                <a:solidFill>
                  <a:srgbClr val="214F87"/>
                </a:solidFill>
                <a:ea typeface="+mj-ea"/>
                <a:cs typeface="+mj-cs"/>
              </a:rPr>
              <a:t>Work Ethic Certificate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6000" b="1" spc="120" dirty="0" smtClean="0">
                <a:solidFill>
                  <a:srgbClr val="214F87"/>
                </a:solidFill>
                <a:ea typeface="+mj-ea"/>
                <a:cs typeface="+mj-cs"/>
              </a:rPr>
              <a:t>Program</a:t>
            </a:r>
          </a:p>
          <a:p>
            <a:pPr algn="ctr">
              <a:lnSpc>
                <a:spcPts val="3000"/>
              </a:lnSpc>
              <a:spcBef>
                <a:spcPct val="0"/>
              </a:spcBef>
              <a:defRPr/>
            </a:pPr>
            <a:endParaRPr kumimoji="0" lang="en-US" sz="3200" b="1" i="0" u="none" strike="noStrike" kern="1200" cap="small" spc="0" normalizeH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small" spc="0" normalizeH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8" name="Picture 7" descr="WO_DWD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762000"/>
            <a:ext cx="1934307" cy="778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514350"/>
          </a:xfrm>
          <a:prstGeom prst="rect">
            <a:avLst/>
          </a:prstGeom>
        </p:spPr>
        <p:txBody>
          <a:bodyPr/>
          <a:lstStyle/>
          <a:p>
            <a:pPr marL="800100" lvl="1" indent="-342900" algn="ctr">
              <a:spcBef>
                <a:spcPct val="20000"/>
              </a:spcBef>
            </a:pPr>
            <a:r>
              <a:rPr lang="en-US" sz="8000" b="1" dirty="0" smtClean="0"/>
              <a:t>QUESTIONS</a:t>
            </a:r>
          </a:p>
          <a:p>
            <a:pPr marL="800100" lvl="1" indent="-342900" algn="ctr">
              <a:spcBef>
                <a:spcPct val="20000"/>
              </a:spcBef>
            </a:pPr>
            <a:endParaRPr lang="en-US" sz="32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586" y="3048000"/>
            <a:ext cx="2594828" cy="2594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924050"/>
            <a:ext cx="8229600" cy="3009900"/>
          </a:xfrm>
          <a:prstGeom prst="rect">
            <a:avLst/>
          </a:prstGeom>
        </p:spPr>
        <p:txBody>
          <a:bodyPr/>
          <a:lstStyle/>
          <a:p>
            <a:pPr marL="800100" lvl="1" indent="-342900" algn="ctr">
              <a:spcBef>
                <a:spcPct val="20000"/>
              </a:spcBef>
            </a:pPr>
            <a:r>
              <a:rPr lang="en-US" sz="2400" b="1" dirty="0" smtClean="0"/>
              <a:t>For additional information, please contact:</a:t>
            </a:r>
            <a:endParaRPr lang="en-US" sz="3200" dirty="0" smtClean="0"/>
          </a:p>
          <a:p>
            <a:pPr marL="800100" lvl="1" indent="-342900" algn="ctr">
              <a:spcBef>
                <a:spcPct val="20000"/>
              </a:spcBef>
            </a:pPr>
            <a:r>
              <a:rPr lang="en-US" sz="3200" b="1" dirty="0" smtClean="0"/>
              <a:t>Brianna Morse </a:t>
            </a:r>
          </a:p>
          <a:p>
            <a:pPr marL="800100" lvl="1" indent="-342900" algn="ctr">
              <a:spcBef>
                <a:spcPct val="20000"/>
              </a:spcBef>
            </a:pPr>
            <a:r>
              <a:rPr lang="en-US" sz="3200" b="1" dirty="0" smtClean="0">
                <a:hlinkClick r:id="rId2"/>
              </a:rPr>
              <a:t>bmorse1@dwd.in.gov</a:t>
            </a:r>
            <a:r>
              <a:rPr lang="en-US" sz="3200" b="1" dirty="0" smtClean="0"/>
              <a:t> or </a:t>
            </a:r>
          </a:p>
          <a:p>
            <a:pPr marL="800100" lvl="1" indent="-342900" algn="ctr">
              <a:spcBef>
                <a:spcPct val="20000"/>
              </a:spcBef>
            </a:pPr>
            <a:r>
              <a:rPr lang="en-US" sz="3200" b="1" dirty="0" smtClean="0"/>
              <a:t>Leslie Crist</a:t>
            </a:r>
          </a:p>
          <a:p>
            <a:pPr marL="800100" lvl="1" indent="-342900" algn="ctr">
              <a:spcBef>
                <a:spcPct val="20000"/>
              </a:spcBef>
            </a:pPr>
            <a:r>
              <a:rPr lang="en-US" sz="3200" b="1" dirty="0" smtClean="0">
                <a:hlinkClick r:id="rId3"/>
              </a:rPr>
              <a:t>lcrist@dwd.in.gov</a:t>
            </a:r>
            <a:r>
              <a:rPr lang="en-US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44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611923"/>
            <a:ext cx="82296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Statewide effort began in 2005-2006 SY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/>
              <a:t>10 Employer vetted criteria required teacher signature (point value system)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Discipline Standard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Attendance Standard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Absence Standard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Tardy Standard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Community </a:t>
            </a:r>
            <a:r>
              <a:rPr lang="en-US" sz="2000" dirty="0"/>
              <a:t>Service/Project </a:t>
            </a:r>
            <a:r>
              <a:rPr lang="en-US" sz="2000" dirty="0" smtClean="0"/>
              <a:t>Standard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Overall </a:t>
            </a:r>
            <a:r>
              <a:rPr lang="en-US" sz="2000" dirty="0"/>
              <a:t>GPA </a:t>
            </a:r>
            <a:r>
              <a:rPr lang="en-US" sz="2000" dirty="0" smtClean="0"/>
              <a:t>Standard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Organization </a:t>
            </a:r>
            <a:r>
              <a:rPr lang="en-US" sz="2000" dirty="0"/>
              <a:t>Standard (Teacher signature </a:t>
            </a:r>
            <a:r>
              <a:rPr lang="en-US" sz="2000" dirty="0" smtClean="0"/>
              <a:t>required)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Punctuality </a:t>
            </a:r>
            <a:r>
              <a:rPr lang="en-US" sz="2000" dirty="0"/>
              <a:t>Standard (Teacher signature </a:t>
            </a:r>
            <a:r>
              <a:rPr lang="en-US" sz="2000" dirty="0" smtClean="0"/>
              <a:t>required)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Respectfulness </a:t>
            </a:r>
            <a:r>
              <a:rPr lang="en-US" sz="2000" dirty="0"/>
              <a:t>Standard (Teacher signature </a:t>
            </a:r>
            <a:r>
              <a:rPr lang="en-US" sz="2000" dirty="0" smtClean="0"/>
              <a:t>required)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 smtClean="0"/>
              <a:t>Team </a:t>
            </a:r>
            <a:r>
              <a:rPr lang="en-US" sz="2000" dirty="0"/>
              <a:t>Work Standard (Teacher signature required)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2"/>
                </a:solidFill>
                <a:ea typeface="+mj-ea"/>
                <a:cs typeface="+mj-cs"/>
              </a:rPr>
              <a:t>Program History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24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6169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SWIC Taskforce Membership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DOE Partners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Vocational Rehabilitation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Indiana Chamber of Commerce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Youth Committee Members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Greater Clark County Schools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Chair, Kevin Wachtel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Meetings and SWIC Resolution re: WEC components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Future SWIC Youth Committee Involvement/Oversight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2"/>
                </a:solidFill>
                <a:ea typeface="+mj-ea"/>
                <a:cs typeface="+mj-cs"/>
              </a:rPr>
              <a:t>SWIC Taskforce Oversight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50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6169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Reinvented WEC program in 2014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PRIDE Program Components</a:t>
            </a:r>
            <a:endParaRPr lang="en-US" sz="2800" dirty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WEC Coordinator (now funded by DWD through June 30, 2017)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Implementation Guide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Technical Assistance for DWD Grantees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2"/>
                </a:solidFill>
                <a:ea typeface="+mj-ea"/>
                <a:cs typeface="+mj-cs"/>
              </a:rPr>
              <a:t>Greater Clark County Schools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25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Connect employers to their local school district through a College and Career Readiness Advisory Council designed to create a collaborative partnership that benefits the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Utilizing the Indiana Career Explorer platform, p</a:t>
            </a:r>
            <a:r>
              <a:rPr lang="en-US" sz="2600" dirty="0" smtClean="0"/>
              <a:t>rovide </a:t>
            </a:r>
            <a:r>
              <a:rPr lang="en-US" sz="2600" dirty="0"/>
              <a:t>students with an understanding of necessary employability skills for today’s in-demand jobs and allow them an opportunity to demonstrate these skills while in high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Provide employers with potential workers who understand the values and importance of responsibility and perseverance in the workplace.</a:t>
            </a:r>
          </a:p>
          <a:p>
            <a:pPr marL="0" lvl="2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2"/>
                </a:solidFill>
                <a:ea typeface="+mj-ea"/>
                <a:cs typeface="+mj-cs"/>
              </a:rPr>
              <a:t>Governor’s WEC Program Goals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14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2"/>
                </a:solidFill>
                <a:ea typeface="+mj-ea"/>
                <a:cs typeface="+mj-cs"/>
              </a:rPr>
              <a:t>Governor’s WEC Program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6002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The following 5 competencies require the signature of 3 staff members who have a thorough knowledge of the candidate: </a:t>
            </a:r>
          </a:p>
          <a:p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Student is able to persevere through challenges and problem-solve  </a:t>
            </a:r>
            <a:endParaRPr 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Student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is accepting and demonstrates service to others, possesses a positive attitude and communicates </a:t>
            </a: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clearly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Student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is a self-starter and a critical thinker </a:t>
            </a:r>
            <a:endParaRPr 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Student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is reliable and demonstrates responsibility and teamwork </a:t>
            </a:r>
            <a:endParaRPr lang="en-US" sz="2400" dirty="0" smtClean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Student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is organized, punctual and demonstrates self-management </a:t>
            </a:r>
            <a:endParaRPr lang="en-US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2"/>
                </a:solidFill>
                <a:ea typeface="+mj-ea"/>
                <a:cs typeface="+mj-cs"/>
              </a:rPr>
              <a:t>Governor’s WEC Program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6002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following </a:t>
            </a:r>
            <a:r>
              <a:rPr lang="en-US" sz="2400" dirty="0" smtClean="0"/>
              <a:t>4 objective competencies for </a:t>
            </a:r>
            <a:r>
              <a:rPr lang="en-US" sz="2400" dirty="0"/>
              <a:t>the entire academic </a:t>
            </a:r>
            <a:r>
              <a:rPr lang="en-US" sz="2400" dirty="0" smtClean="0"/>
              <a:t>year: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Student </a:t>
            </a:r>
            <a:r>
              <a:rPr lang="en-US" sz="2400" dirty="0"/>
              <a:t>also demonstrates academic readiness—has a cumulative GPA of 2.0 or higher and has met or is on track to meet all graduation </a:t>
            </a:r>
            <a:r>
              <a:rPr lang="en-US" sz="2400" dirty="0" smtClean="0"/>
              <a:t>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Student </a:t>
            </a:r>
            <a:r>
              <a:rPr lang="en-US" sz="2400" dirty="0"/>
              <a:t>attendance rate is 98% or higher AND has four or fewer sign-ins, sign-outs or times tardy to </a:t>
            </a:r>
            <a:r>
              <a:rPr lang="en-US" sz="2400" dirty="0" smtClean="0"/>
              <a:t>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Student </a:t>
            </a:r>
            <a:r>
              <a:rPr lang="en-US" sz="2400" dirty="0"/>
              <a:t>has 1 or fewer discipline referrals for the school year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Service </a:t>
            </a:r>
            <a:r>
              <a:rPr lang="en-US" sz="2400" dirty="0"/>
              <a:t>Hours—student has completed a minimum of 6 hours of school or community service this school year, for which s/he has not received academic credit or compensation</a:t>
            </a:r>
          </a:p>
        </p:txBody>
      </p:sp>
    </p:spTree>
    <p:extLst>
      <p:ext uri="{BB962C8B-B14F-4D97-AF65-F5344CB8AC3E}">
        <p14:creationId xmlns:p14="http://schemas.microsoft.com/office/powerpoint/2010/main" val="23237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2"/>
                </a:solidFill>
                <a:ea typeface="+mj-ea"/>
                <a:cs typeface="+mj-cs"/>
              </a:rPr>
              <a:t>WEC Grant Application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600200"/>
            <a:ext cx="8077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$25,00-$50,000 of “seed” funding for: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Corporations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Consortiums of Corporations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Workforce Development Boards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January 1, 2017-June 30,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Planning and Implementation timeline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Employer commitment and partners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Access to GCCS and DWD Technical Assistance, Implementation Guide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Does not provide funding for </a:t>
            </a:r>
            <a:r>
              <a:rPr lang="en-US" sz="2800" dirty="0" smtClean="0"/>
              <a:t>FTE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Awards announced early December (target week of 12/5)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42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marL="0" lvl="2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914400"/>
            <a:ext cx="8763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2"/>
                </a:solidFill>
                <a:ea typeface="+mj-ea"/>
                <a:cs typeface="+mj-cs"/>
              </a:rPr>
              <a:t>WEC (Non-Grant) Implementation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635369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DWD Application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L</a:t>
            </a:r>
            <a:r>
              <a:rPr lang="en-US" sz="2400" dirty="0" smtClean="0"/>
              <a:t>etters </a:t>
            </a:r>
            <a:r>
              <a:rPr lang="en-US" sz="2400" dirty="0"/>
              <a:t>of support from local </a:t>
            </a:r>
            <a:r>
              <a:rPr lang="en-US" sz="2400" dirty="0" smtClean="0"/>
              <a:t>employers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match DWD approved criteria, approved within 10 days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Programs that deviate will include employer related justification; will be sent to SWIC Youth Committee for review and approval (at next meeting)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</a:t>
            </a:r>
            <a:r>
              <a:rPr lang="en-US" sz="2400" dirty="0"/>
              <a:t>approved submissions will be signed by the Governor of the State of Indiana and the Commissioner of Workforce </a:t>
            </a:r>
            <a:r>
              <a:rPr lang="en-US" sz="2400" dirty="0" smtClean="0"/>
              <a:t>Development.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Applications accepted until Sept. 30 each school year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 submissions to DWD each summer (after school year data submitted)</a:t>
            </a:r>
            <a:endParaRPr lang="en-US" sz="2400" dirty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19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436</Words>
  <Application>Microsoft Office PowerPoint</Application>
  <PresentationFormat>On-screen Show (4:3)</PresentationFormat>
  <Paragraphs>98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vkroeger</dc:creator>
  <cp:lastModifiedBy>Morse, Brianna L</cp:lastModifiedBy>
  <cp:revision>177</cp:revision>
  <dcterms:created xsi:type="dcterms:W3CDTF">2011-03-24T12:39:51Z</dcterms:created>
  <dcterms:modified xsi:type="dcterms:W3CDTF">2016-11-15T20:23:29Z</dcterms:modified>
</cp:coreProperties>
</file>