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4"/>
  </p:notesMasterIdLst>
  <p:sldIdLst>
    <p:sldId id="256" r:id="rId6"/>
    <p:sldId id="257" r:id="rId7"/>
    <p:sldId id="259" r:id="rId8"/>
    <p:sldId id="264" r:id="rId9"/>
    <p:sldId id="265" r:id="rId10"/>
    <p:sldId id="268" r:id="rId11"/>
    <p:sldId id="267" r:id="rId12"/>
    <p:sldId id="263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61" autoAdjust="0"/>
    <p:restoredTop sz="94364" autoAdjust="0"/>
  </p:normalViewPr>
  <p:slideViewPr>
    <p:cSldViewPr snapToGrid="0" snapToObjects="1">
      <p:cViewPr varScale="1">
        <p:scale>
          <a:sx n="89" d="100"/>
          <a:sy n="89" d="100"/>
        </p:scale>
        <p:origin x="69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9B5280-245D-46D9-9596-3A55B91A20D2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0A7951-BDFA-4597-94D2-798794480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1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A7951-BDFA-4597-94D2-798794480C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0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A7951-BDFA-4597-94D2-798794480C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52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and foremost, we will focus on being student-centered.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goals is to ensure</a:t>
            </a:r>
            <a:r>
              <a:rPr lang="en-US" sz="1200" baseline="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equitable approach for ALL students.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baseline="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striving for the process and decisions to be transparent.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an opportunity to “get creative” but we want to focus on activities that are</a:t>
            </a:r>
            <a:r>
              <a:rPr lang="en-US" sz="1200" baseline="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achievable/practical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ESSA plan is </a:t>
            </a:r>
            <a:r>
              <a:rPr lang="en-US" sz="12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silver bullet or a menu of things people can choose from.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ESSA is </a:t>
            </a:r>
            <a:r>
              <a:rPr lang="en-US" sz="12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“add-on” or extra work for districts or schools. We</a:t>
            </a:r>
            <a:r>
              <a:rPr lang="en-US" sz="1200" baseline="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want to focus on providing guidance, not additional compliance activities.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33815-32B5-0E46-876E-70DE07A706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93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735" y="1122363"/>
            <a:ext cx="11377534" cy="2387600"/>
          </a:xfrm>
        </p:spPr>
        <p:txBody>
          <a:bodyPr>
            <a:noAutofit/>
          </a:bodyPr>
          <a:lstStyle/>
          <a:p>
            <a:r>
              <a:rPr lang="en-US" sz="5000" b="1" dirty="0" smtClean="0"/>
              <a:t>ESSA Update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1689261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1184"/>
            <a:ext cx="10515600" cy="1325563"/>
          </a:xfrm>
        </p:spPr>
        <p:txBody>
          <a:bodyPr/>
          <a:lstStyle/>
          <a:p>
            <a:r>
              <a:rPr lang="en-US" b="1" dirty="0" smtClean="0"/>
              <a:t>ESSA Update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Community Meetings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Technical </a:t>
            </a:r>
            <a:r>
              <a:rPr lang="en-US" dirty="0" smtClean="0"/>
              <a:t>Working Groups</a:t>
            </a: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Timeline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349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Community Meetings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6142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9 Community Meetings in March and April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Over 350 teachers, administrators, parents and community leaders participated in our community meetings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Feedback is being analyzed, and will be compiled into a report that will feed into the writing of our state ESSA plan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 smtClean="0"/>
              <a:t>Technical Working Groups</a:t>
            </a:r>
            <a:endParaRPr lang="en-US" b="1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838200" y="1586142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Four total meetings</a:t>
            </a:r>
          </a:p>
          <a:p>
            <a:pPr lvl="1">
              <a:buFontTx/>
              <a:buChar char="-"/>
            </a:pPr>
            <a:r>
              <a:rPr lang="en-US" dirty="0" smtClean="0"/>
              <a:t>Two meetings have happened in May</a:t>
            </a:r>
          </a:p>
          <a:p>
            <a:pPr lvl="1">
              <a:buFontTx/>
              <a:buChar char="-"/>
            </a:pPr>
            <a:r>
              <a:rPr lang="en-US" dirty="0" smtClean="0"/>
              <a:t>One meeting in June</a:t>
            </a:r>
          </a:p>
          <a:p>
            <a:pPr lvl="1">
              <a:buFontTx/>
              <a:buChar char="-"/>
            </a:pPr>
            <a:r>
              <a:rPr lang="en-US" dirty="0" smtClean="0"/>
              <a:t>One meeting in July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DOE </a:t>
            </a:r>
            <a:r>
              <a:rPr lang="en-US" dirty="0" smtClean="0"/>
              <a:t>Working Group </a:t>
            </a:r>
            <a:r>
              <a:rPr lang="en-US" dirty="0" smtClean="0"/>
              <a:t>Leads</a:t>
            </a:r>
          </a:p>
          <a:p>
            <a:pPr lvl="1">
              <a:buFontTx/>
              <a:buChar char="-"/>
            </a:pPr>
            <a:r>
              <a:rPr lang="en-US" dirty="0" smtClean="0"/>
              <a:t>Accountability </a:t>
            </a:r>
            <a:r>
              <a:rPr lang="en-US" dirty="0" smtClean="0"/>
              <a:t>– Maggie </a:t>
            </a:r>
            <a:r>
              <a:rPr lang="en-US" dirty="0" smtClean="0"/>
              <a:t>Paino</a:t>
            </a:r>
          </a:p>
          <a:p>
            <a:pPr lvl="1">
              <a:buFontTx/>
              <a:buChar char="-"/>
            </a:pPr>
            <a:r>
              <a:rPr lang="en-US" dirty="0" smtClean="0"/>
              <a:t>Supporting </a:t>
            </a:r>
            <a:r>
              <a:rPr lang="en-US" dirty="0" smtClean="0"/>
              <a:t>Excellent Educators – Scott </a:t>
            </a:r>
            <a:r>
              <a:rPr lang="en-US" dirty="0" smtClean="0"/>
              <a:t>Syverson</a:t>
            </a:r>
          </a:p>
          <a:p>
            <a:pPr lvl="1">
              <a:buFontTx/>
              <a:buChar char="-"/>
            </a:pPr>
            <a:r>
              <a:rPr lang="en-US" dirty="0" smtClean="0"/>
              <a:t>Supporting </a:t>
            </a:r>
            <a:r>
              <a:rPr lang="en-US" dirty="0" smtClean="0"/>
              <a:t>All Students – Nathan </a:t>
            </a:r>
            <a:r>
              <a:rPr lang="en-US" dirty="0" smtClean="0"/>
              <a:t>Williamson</a:t>
            </a:r>
          </a:p>
          <a:p>
            <a:pPr lvl="1">
              <a:buFontTx/>
              <a:buChar char="-"/>
            </a:pPr>
            <a:r>
              <a:rPr lang="en-US" dirty="0" smtClean="0"/>
              <a:t>Assessment </a:t>
            </a:r>
            <a:r>
              <a:rPr lang="en-US" dirty="0" smtClean="0"/>
              <a:t>– Charity Flores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8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741" y="58299"/>
            <a:ext cx="10515600" cy="1325563"/>
          </a:xfrm>
        </p:spPr>
        <p:txBody>
          <a:bodyPr/>
          <a:lstStyle/>
          <a:p>
            <a:r>
              <a:rPr lang="en-US" dirty="0" smtClean="0"/>
              <a:t>Work group overview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4445" y="1690688"/>
            <a:ext cx="5719603" cy="20835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/>
              <a:t>ACCOUNTABILITY</a:t>
            </a:r>
          </a:p>
          <a:p>
            <a:pPr algn="ctr"/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indicator, English Learner accountability, indicator weighting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Definition, purposed and identification of </a:t>
            </a:r>
            <a:r>
              <a:rPr lang="en-US" smtClean="0"/>
              <a:t>targeted and comprehensive </a:t>
            </a:r>
            <a:r>
              <a:rPr lang="en-US" dirty="0" smtClean="0"/>
              <a:t>support, the role of subgroups in identification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86008" y="1690687"/>
            <a:ext cx="5719603" cy="20835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/>
              <a:t>ASSESSMENT</a:t>
            </a:r>
          </a:p>
          <a:p>
            <a:pPr algn="ctr"/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Communicating details of the new assessment system (blueprint, item specifications)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Testing time and transparency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4445" y="4107608"/>
            <a:ext cx="5719603" cy="20835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/>
              <a:t>EDUCATOR EFFECTIVENESS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High-impact </a:t>
            </a:r>
            <a:r>
              <a:rPr lang="en-US" dirty="0"/>
              <a:t>strategies to address: 1) pre-service preparation, 2) evaluation and support systems, and 3) career </a:t>
            </a:r>
            <a:r>
              <a:rPr lang="en-US" dirty="0" smtClean="0"/>
              <a:t>pathways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Addressing challenges/barriers and developing an implementation plan</a:t>
            </a:r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86008" y="4107608"/>
            <a:ext cx="5719603" cy="208351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 smtClean="0"/>
              <a:t>STUDENT SUPPORTS</a:t>
            </a:r>
          </a:p>
          <a:p>
            <a:pPr algn="ctr"/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Developing a vision for student supports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Innovation in coordinated </a:t>
            </a:r>
            <a:r>
              <a:rPr lang="en-US" dirty="0"/>
              <a:t>spending </a:t>
            </a:r>
            <a:r>
              <a:rPr lang="en-US" dirty="0" smtClean="0"/>
              <a:t>and aligning resources at the student, teacher and system level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Supporting English Learners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556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38850"/>
            <a:ext cx="110490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Indiana Department of Education has developed guiding principles to drive the ESSA planning process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95500" y="1905000"/>
            <a:ext cx="8001000" cy="609600"/>
          </a:xfrm>
          <a:prstGeom prst="rect">
            <a:avLst/>
          </a:prstGeom>
          <a:solidFill>
            <a:srgbClr val="FACB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IDOE ESSA Guiding Principles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095500" y="2819400"/>
            <a:ext cx="2400300" cy="121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Student-centered</a:t>
            </a:r>
          </a:p>
        </p:txBody>
      </p:sp>
      <p:sp>
        <p:nvSpPr>
          <p:cNvPr id="6" name="Rectangle 5"/>
          <p:cNvSpPr/>
          <p:nvPr/>
        </p:nvSpPr>
        <p:spPr>
          <a:xfrm>
            <a:off x="4895850" y="2819400"/>
            <a:ext cx="2400300" cy="121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Equitable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96626" y="2819400"/>
            <a:ext cx="2400300" cy="121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Transparent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2095500" y="4343400"/>
            <a:ext cx="2400300" cy="121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Aligned</a:t>
            </a:r>
          </a:p>
        </p:txBody>
      </p:sp>
      <p:sp>
        <p:nvSpPr>
          <p:cNvPr id="9" name="Rectangle 8"/>
          <p:cNvSpPr/>
          <p:nvPr/>
        </p:nvSpPr>
        <p:spPr>
          <a:xfrm>
            <a:off x="4895850" y="4343400"/>
            <a:ext cx="2400300" cy="121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Actionable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696626" y="4343400"/>
            <a:ext cx="2400300" cy="121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Focused</a:t>
            </a:r>
          </a:p>
        </p:txBody>
      </p:sp>
    </p:spTree>
    <p:extLst>
      <p:ext uri="{BB962C8B-B14F-4D97-AF65-F5344CB8AC3E}">
        <p14:creationId xmlns:p14="http://schemas.microsoft.com/office/powerpoint/2010/main" val="110530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Feedback Opportunities After the First Draft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6142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Public feedback on the First Draft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smtClean="0"/>
              <a:t>Draft will be published on June 30. We will be accepting public feedback until July 31</a:t>
            </a:r>
          </a:p>
          <a:p>
            <a:pPr lvl="1">
              <a:buFontTx/>
              <a:buChar char="-"/>
            </a:pPr>
            <a:r>
              <a:rPr lang="en-US" dirty="0" smtClean="0"/>
              <a:t>We will include a companion survey that will be open to the public 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The working Group leads will present on their sections of ESSA on July 12, which will give the board an opportunity to ask questions of the section drafters.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61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" y="136525"/>
            <a:ext cx="10515600" cy="1325563"/>
          </a:xfrm>
        </p:spPr>
        <p:txBody>
          <a:bodyPr/>
          <a:lstStyle/>
          <a:p>
            <a:r>
              <a:rPr lang="en-US" b="1" dirty="0" smtClean="0"/>
              <a:t>Timeline</a:t>
            </a:r>
            <a:endParaRPr 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206295"/>
              </p:ext>
            </p:extLst>
          </p:nvPr>
        </p:nvGraphicFramePr>
        <p:xfrm>
          <a:off x="2471420" y="235586"/>
          <a:ext cx="81280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1530"/>
                <a:gridCol w="2388235"/>
                <a:gridCol w="2388235"/>
              </a:tblGrid>
              <a:tr h="350466">
                <a:tc>
                  <a:txBody>
                    <a:bodyPr/>
                    <a:lstStyle/>
                    <a:p>
                      <a:r>
                        <a:rPr lang="en-US" dirty="0" smtClean="0"/>
                        <a:t>Phases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Dates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Planning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January-March 1</a:t>
                      </a:r>
                      <a:endParaRPr lang="en-US" dirty="0"/>
                    </a:p>
                  </a:txBody>
                  <a:tcPr/>
                </a:tc>
              </a:tr>
              <a:tr h="1123412">
                <a:tc>
                  <a:txBody>
                    <a:bodyPr/>
                    <a:lstStyle/>
                    <a:p>
                      <a:r>
                        <a:rPr lang="en-US" dirty="0" smtClean="0"/>
                        <a:t>Stakeholder Engagement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Community</a:t>
                      </a:r>
                      <a:r>
                        <a:rPr lang="en-US" baseline="0" dirty="0" smtClean="0"/>
                        <a:t> Meetings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Technical Working Groups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 1</a:t>
                      </a:r>
                      <a:r>
                        <a:rPr lang="en-US" baseline="0" dirty="0" smtClean="0"/>
                        <a:t> – April 30</a:t>
                      </a:r>
                      <a:endParaRPr lang="en-US" dirty="0"/>
                    </a:p>
                  </a:txBody>
                  <a:tcPr/>
                </a:tc>
              </a:tr>
              <a:tr h="1123412">
                <a:tc>
                  <a:txBody>
                    <a:bodyPr/>
                    <a:lstStyle/>
                    <a:p>
                      <a:r>
                        <a:rPr lang="en-US" dirty="0" smtClean="0"/>
                        <a:t>Writing the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Technical</a:t>
                      </a:r>
                      <a:r>
                        <a:rPr lang="en-US" baseline="0" dirty="0" smtClean="0"/>
                        <a:t> Working Groups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Internal and External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1 – June 30</a:t>
                      </a:r>
                      <a:endParaRPr lang="en-US" dirty="0"/>
                    </a:p>
                  </a:txBody>
                  <a:tcPr/>
                </a:tc>
              </a:tr>
              <a:tr h="604914">
                <a:tc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Present</a:t>
                      </a:r>
                      <a:r>
                        <a:rPr lang="en-US" baseline="0" dirty="0" smtClean="0"/>
                        <a:t> First Draft for Public Comment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Formally Present ESSA Plan to State Board on July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r>
                        <a:rPr lang="en-US" baseline="0" dirty="0" smtClean="0"/>
                        <a:t> 1 – August 1</a:t>
                      </a:r>
                      <a:endParaRPr lang="en-US" dirty="0"/>
                    </a:p>
                  </a:txBody>
                  <a:tcPr/>
                </a:tc>
              </a:tr>
              <a:tr h="350466">
                <a:tc>
                  <a:txBody>
                    <a:bodyPr/>
                    <a:lstStyle/>
                    <a:p>
                      <a:r>
                        <a:rPr lang="en-US" dirty="0" smtClean="0"/>
                        <a:t>Submit Plan to Governor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Must be 30 days before plan is due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August 15</a:t>
                      </a:r>
                      <a:endParaRPr lang="en-US" dirty="0"/>
                    </a:p>
                  </a:txBody>
                  <a:tcPr/>
                </a:tc>
              </a:tr>
              <a:tr h="350466">
                <a:tc>
                  <a:txBody>
                    <a:bodyPr/>
                    <a:lstStyle/>
                    <a:p>
                      <a:r>
                        <a:rPr lang="en-US" dirty="0" smtClean="0"/>
                        <a:t>Submit</a:t>
                      </a:r>
                      <a:r>
                        <a:rPr lang="en-US" baseline="0" dirty="0" smtClean="0"/>
                        <a:t> final ESSA plan to USDOE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September 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0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356fc40a-2c05-4234-aca6-3aac47c4303b">Template</Document_x0020_Type>
    <_dlc_DocId xmlns="356fc40a-2c05-4234-aca6-3aac47c4303b">NV2ZH7633T4V-918364394-37</_dlc_DocId>
    <_dlc_DocIdUrl xmlns="356fc40a-2c05-4234-aca6-3aac47c4303b">
      <Url>https://ingov.sharepoint.com/sites/DOEPortal/communication/_layouts/15/DocIdRedir.aspx?ID=NV2ZH7633T4V-918364394-37</Url>
      <Description>NV2ZH7633T4V-918364394-37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Communication" ma:contentTypeID="0x010100CDF09AFB16DBA246AA1829C99C4EC51500BE04A5D6E7FA1447A0D86780DC66C8B3" ma:contentTypeVersion="9" ma:contentTypeDescription="" ma:contentTypeScope="" ma:versionID="7570b51831b0e601ec9513f96cb90ce1">
  <xsd:schema xmlns:xsd="http://www.w3.org/2001/XMLSchema" xmlns:xs="http://www.w3.org/2001/XMLSchema" xmlns:p="http://schemas.microsoft.com/office/2006/metadata/properties" xmlns:ns2="356fc40a-2c05-4234-aca6-3aac47c4303b" targetNamespace="http://schemas.microsoft.com/office/2006/metadata/properties" ma:root="true" ma:fieldsID="d39bc1b46f33c1af460c03f8f49c04e9" ns2:_="">
    <xsd:import namespace="356fc40a-2c05-4234-aca6-3aac47c4303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6fc40a-2c05-4234-aca6-3aac47c4303b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Type" ma:index="7" nillable="true" ma:displayName="Document Type" ma:format="Dropdown" ma:internalName="Document_x0020_Type" ma:readOnly="false">
      <xsd:simpleType>
        <xsd:restriction base="dms:Choice">
          <xsd:enumeration value="Template"/>
          <xsd:enumeration value="Logo"/>
          <xsd:enumeration value="Guidelin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34EDE4-7E18-421A-863E-6F6F8184DC68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356fc40a-2c05-4234-aca6-3aac47c4303b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FC526C8-6135-481B-99D5-4B65E7656E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FE9852-A2DE-46A2-BE00-55D6CB33318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8EA3DD9-F8AA-447E-87CF-8E87B41FE2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6fc40a-2c05-4234-aca6-3aac47c430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488</Words>
  <Application>Microsoft Office PowerPoint</Application>
  <PresentationFormat>Widescreen</PresentationFormat>
  <Paragraphs>93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ESSA Update</vt:lpstr>
      <vt:lpstr>ESSA Update</vt:lpstr>
      <vt:lpstr>Community Meetings</vt:lpstr>
      <vt:lpstr>Technical Working Groups</vt:lpstr>
      <vt:lpstr>Work group overview</vt:lpstr>
      <vt:lpstr>The Indiana Department of Education has developed guiding principles to drive the ESSA planning process</vt:lpstr>
      <vt:lpstr>Feedback Opportunities After the First Draft</vt:lpstr>
      <vt:lpstr>Timeline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McAlister, Patrick</cp:lastModifiedBy>
  <cp:revision>65</cp:revision>
  <cp:lastPrinted>2017-02-23T14:50:19Z</cp:lastPrinted>
  <dcterms:created xsi:type="dcterms:W3CDTF">2017-01-23T18:11:18Z</dcterms:created>
  <dcterms:modified xsi:type="dcterms:W3CDTF">2017-05-31T21:37:33Z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0x010100CDF09AFB16DBA246AA1829C99C4EC51500BE04A5D6E7FA1447A0D86780DC66C8B3</vt:lpwstr>
  </property>
  <property fmtid="{D5CDD505-2E9C-101B-9397-08002B2CF9AE}" pid="3" name="_dlc_DocIdItemGuid">
    <vt:lpwstr>31ca1202-4648-42f2-9688-137bdb37050b</vt:lpwstr>
  </property>
</Properties>
</file>