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101" d="100"/>
          <a:sy n="101" d="100"/>
        </p:scale>
        <p:origin x="114"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A9F31F-7909-4AA2-A747-51436200EF8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53187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9F31F-7909-4AA2-A747-51436200EF8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3232027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9F31F-7909-4AA2-A747-51436200EF8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1678367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A9F31F-7909-4AA2-A747-51436200EF8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161057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A9F31F-7909-4AA2-A747-51436200EF89}"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692255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A9F31F-7909-4AA2-A747-51436200EF8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413351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9F31F-7909-4AA2-A747-51436200EF89}"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19576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A9F31F-7909-4AA2-A747-51436200EF89}"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3880462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9F31F-7909-4AA2-A747-51436200EF89}"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145701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9F31F-7909-4AA2-A747-51436200EF8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338485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A9F31F-7909-4AA2-A747-51436200EF89}"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E1EE2-53D5-472D-B908-A4C5769BBB7E}" type="slidenum">
              <a:rPr lang="en-US" smtClean="0"/>
              <a:t>‹#›</a:t>
            </a:fld>
            <a:endParaRPr lang="en-US"/>
          </a:p>
        </p:txBody>
      </p:sp>
    </p:spTree>
    <p:extLst>
      <p:ext uri="{BB962C8B-B14F-4D97-AF65-F5344CB8AC3E}">
        <p14:creationId xmlns:p14="http://schemas.microsoft.com/office/powerpoint/2010/main" val="290177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9F31F-7909-4AA2-A747-51436200EF89}" type="datetimeFigureOut">
              <a:rPr lang="en-US" smtClean="0"/>
              <a:t>10/29/2019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E1EE2-53D5-472D-B908-A4C5769BBB7E}" type="slidenum">
              <a:rPr lang="en-US" smtClean="0"/>
              <a:t>‹#›</a:t>
            </a:fld>
            <a:endParaRPr lang="en-US"/>
          </a:p>
        </p:txBody>
      </p:sp>
    </p:spTree>
    <p:extLst>
      <p:ext uri="{BB962C8B-B14F-4D97-AF65-F5344CB8AC3E}">
        <p14:creationId xmlns:p14="http://schemas.microsoft.com/office/powerpoint/2010/main" val="102476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1175" y="1325564"/>
            <a:ext cx="8320088" cy="2235199"/>
          </a:xfrm>
        </p:spPr>
        <p:txBody>
          <a:bodyPr>
            <a:normAutofit fontScale="90000"/>
          </a:bodyPr>
          <a:lstStyle/>
          <a:p>
            <a:pPr>
              <a:lnSpc>
                <a:spcPct val="100000"/>
              </a:lnSpc>
            </a:pPr>
            <a:r>
              <a:rPr lang="en-US" b="1" dirty="0" smtClean="0">
                <a:latin typeface="Times New Roman" panose="02020603050405020304" pitchFamily="18" charset="0"/>
                <a:cs typeface="Times New Roman" panose="02020603050405020304" pitchFamily="18" charset="0"/>
              </a:rPr>
              <a:t>Education Dispute</a:t>
            </a:r>
            <a:br>
              <a:rPr lang="en-US" b="1" dirty="0" smtClean="0">
                <a:latin typeface="Times New Roman" panose="02020603050405020304" pitchFamily="18" charset="0"/>
                <a:cs typeface="Times New Roman" panose="02020603050405020304" pitchFamily="18" charset="0"/>
              </a:rPr>
            </a:br>
            <a:r>
              <a:rPr lang="en-US" sz="2000" b="1" dirty="0">
                <a:solidFill>
                  <a:schemeClr val="bg1"/>
                </a:solidFill>
                <a:latin typeface="Times New Roman" panose="02020603050405020304" pitchFamily="18" charset="0"/>
                <a:cs typeface="Times New Roman" panose="02020603050405020304" pitchFamily="18" charset="0"/>
              </a:rPr>
              <a:t>l</a:t>
            </a: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Resolution Working Group</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8"/>
            <a:ext cx="9144000" cy="1069975"/>
          </a:xfrm>
        </p:spPr>
        <p:txBody>
          <a:bodyPr>
            <a:normAutofit fontScale="92500" lnSpcReduction="20000"/>
          </a:bodyPr>
          <a:lstStyle/>
          <a:p>
            <a:endParaRPr lang="en-US" dirty="0" smtClean="0"/>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Established Pursuant to IC 20-19-2-22.5</a:t>
            </a:r>
            <a:endParaRPr lang="en-US" dirty="0">
              <a:latin typeface="Times New Roman" panose="02020603050405020304" pitchFamily="18" charset="0"/>
              <a:cs typeface="Times New Roman" panose="02020603050405020304"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284289"/>
            <a:ext cx="1479550" cy="1479550"/>
          </a:xfrm>
          <a:prstGeom prst="rect">
            <a:avLst/>
          </a:prstGeom>
          <a:noFill/>
          <a:ln>
            <a:noFill/>
          </a:ln>
        </p:spPr>
      </p:pic>
    </p:spTree>
    <p:extLst>
      <p:ext uri="{BB962C8B-B14F-4D97-AF65-F5344CB8AC3E}">
        <p14:creationId xmlns:p14="http://schemas.microsoft.com/office/powerpoint/2010/main" val="395999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EDR Working Group Membership</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8800"/>
            <a:ext cx="10515600" cy="4348163"/>
          </a:xfrm>
        </p:spPr>
        <p:txBody>
          <a:bodyPr numCol="3">
            <a:noAutofit/>
          </a:bodyPr>
          <a:lstStyle/>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Dr. Byron Ernest</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Chairperson</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Member-State Board of Education</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Dr. Angela Balsley</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Indiana Council of Administrators of Special Education (ICASE)</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Thomas E. Crishon</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Managing Attorney</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Indiana Disability Rights</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Kim Dodson</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Executive Director</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The Arc of Indiana</a:t>
            </a:r>
          </a:p>
          <a:p>
            <a:pPr marL="0" indent="0" algn="ctr">
              <a:lnSpc>
                <a:spcPct val="100000"/>
              </a:lnSpc>
              <a:spcBef>
                <a:spcPts val="0"/>
              </a:spcBef>
              <a:buNone/>
            </a:pPr>
            <a:endParaRPr lang="en-US" sz="16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en-US" sz="1600" b="1"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Dana L. Long, Esq.</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Special Education Attorney/Due Process Supervisor</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Department of Education</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Pat Mapes</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Member-State Board of Education</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Lisa </a:t>
            </a:r>
            <a:r>
              <a:rPr lang="en-US" sz="1600" b="1" dirty="0" err="1" smtClean="0">
                <a:latin typeface="Times New Roman" panose="02020603050405020304" pitchFamily="18" charset="0"/>
                <a:cs typeface="Times New Roman" panose="02020603050405020304" pitchFamily="18" charset="0"/>
              </a:rPr>
              <a:t>Tanselle</a:t>
            </a:r>
            <a:endParaRPr lang="en-US" sz="16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General Counsel </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Indiana School Boards Association </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Dr. Robert L. Taylor, </a:t>
            </a:r>
            <a:r>
              <a:rPr lang="en-US" sz="1600" b="1" dirty="0" err="1" smtClean="0">
                <a:latin typeface="Times New Roman" panose="02020603050405020304" pitchFamily="18" charset="0"/>
                <a:cs typeface="Times New Roman" panose="02020603050405020304" pitchFamily="18" charset="0"/>
              </a:rPr>
              <a:t>Ed.D</a:t>
            </a:r>
            <a:r>
              <a:rPr lang="en-US" sz="1600" b="1" dirty="0" smtClean="0">
                <a:latin typeface="Times New Roman" panose="02020603050405020304" pitchFamily="18" charset="0"/>
                <a:cs typeface="Times New Roman" panose="02020603050405020304" pitchFamily="18" charset="0"/>
              </a:rPr>
              <a:t>.</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Indiana Association of Public School Superintendents </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Joel Boehner</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Executive Director </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IN*SOURCE</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Patrick Rhodes </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(parent representative)</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Due Process Investigator</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Department of Education</a:t>
            </a:r>
          </a:p>
          <a:p>
            <a:pPr algn="ctr">
              <a:lnSpc>
                <a:spcPct val="100000"/>
              </a:lnSpc>
              <a:spcBef>
                <a:spcPts val="0"/>
              </a:spcBef>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b="1" dirty="0" smtClean="0">
                <a:latin typeface="Times New Roman" panose="02020603050405020304" pitchFamily="18" charset="0"/>
                <a:cs typeface="Times New Roman" panose="02020603050405020304" pitchFamily="18" charset="0"/>
              </a:rPr>
              <a:t>Brandi Wetherald </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(parent representative)</a:t>
            </a:r>
          </a:p>
          <a:p>
            <a:pPr marL="0" indent="0" algn="ctr">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endParaRPr lang="en-US" sz="1600"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EDR Staff</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Timothy Schultz</a:t>
            </a:r>
          </a:p>
          <a:p>
            <a:pPr marL="0" indent="0" algn="ctr">
              <a:lnSpc>
                <a:spcPct val="100000"/>
              </a:lnSpc>
              <a:spcBef>
                <a:spcPts val="0"/>
              </a:spcBef>
              <a:buNone/>
            </a:pPr>
            <a:r>
              <a:rPr lang="en-US" sz="1600" dirty="0" smtClean="0">
                <a:latin typeface="Times New Roman" panose="02020603050405020304" pitchFamily="18" charset="0"/>
                <a:cs typeface="Times New Roman" panose="02020603050405020304" pitchFamily="18" charset="0"/>
              </a:rPr>
              <a:t>General </a:t>
            </a:r>
            <a:r>
              <a:rPr lang="en-US" sz="1600" dirty="0">
                <a:latin typeface="Times New Roman" panose="02020603050405020304" pitchFamily="18" charset="0"/>
                <a:cs typeface="Times New Roman" panose="02020603050405020304" pitchFamily="18" charset="0"/>
              </a:rPr>
              <a:t>Counsel, </a:t>
            </a:r>
            <a:r>
              <a:rPr lang="en-US" sz="1600" dirty="0" smtClean="0">
                <a:latin typeface="Times New Roman" panose="02020603050405020304" pitchFamily="18" charset="0"/>
                <a:cs typeface="Times New Roman" panose="02020603050405020304" pitchFamily="18" charset="0"/>
              </a:rPr>
              <a:t>State Board of </a:t>
            </a:r>
            <a:r>
              <a:rPr lang="en-US" sz="1600" dirty="0">
                <a:latin typeface="Times New Roman" panose="02020603050405020304" pitchFamily="18" charset="0"/>
                <a:cs typeface="Times New Roman" panose="02020603050405020304" pitchFamily="18" charset="0"/>
              </a:rPr>
              <a:t>Education </a:t>
            </a:r>
          </a:p>
        </p:txBody>
      </p:sp>
    </p:spTree>
    <p:extLst>
      <p:ext uri="{BB962C8B-B14F-4D97-AF65-F5344CB8AC3E}">
        <p14:creationId xmlns:p14="http://schemas.microsoft.com/office/powerpoint/2010/main" val="224118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7849"/>
          </a:xfrm>
        </p:spPr>
        <p:txBody>
          <a:bodyPr>
            <a:normAutofit fontScale="90000"/>
          </a:bodyPr>
          <a:lstStyle/>
          <a:p>
            <a:pPr algn="ctr"/>
            <a:r>
              <a:rPr lang="en-US" u="sng" dirty="0" smtClean="0">
                <a:latin typeface="Times New Roman" panose="02020603050405020304" pitchFamily="18" charset="0"/>
                <a:cs typeface="Times New Roman" panose="02020603050405020304" pitchFamily="18" charset="0"/>
              </a:rPr>
              <a:t>EDR Working Group’s Legislative Mandate</a:t>
            </a:r>
            <a:endParaRPr lang="en-US"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00051" y="942975"/>
            <a:ext cx="11372850" cy="5672138"/>
          </a:xfrm>
        </p:spPr>
        <p:txBody>
          <a:bodyPr>
            <a:normAutofit fontScale="47500" lnSpcReduction="20000"/>
          </a:bodyPr>
          <a:lstStyle/>
          <a:p>
            <a:pPr algn="just">
              <a:lnSpc>
                <a:spcPct val="120000"/>
              </a:lnSpc>
              <a:spcBef>
                <a:spcPts val="0"/>
              </a:spcBef>
            </a:pPr>
            <a:r>
              <a:rPr lang="en-US" sz="3600" dirty="0" smtClean="0">
                <a:latin typeface="Times New Roman" panose="02020603050405020304" pitchFamily="18" charset="0"/>
                <a:cs typeface="Times New Roman" panose="02020603050405020304" pitchFamily="18" charset="0"/>
              </a:rPr>
              <a:t>The EDR Working Group was established by Indiana Code 20-19-2-22.5. The EDR Working Group was tasked with studying and making recommendations to the Indiana Department of Education, the Indiana State Board of Education, and the Indiana General Assembly, concerning the following topics: </a:t>
            </a:r>
          </a:p>
          <a:p>
            <a:pPr marL="0" indent="0" algn="just">
              <a:lnSpc>
                <a:spcPct val="120000"/>
              </a:lnSpc>
              <a:spcBef>
                <a:spcPts val="0"/>
              </a:spcBef>
              <a:buNone/>
            </a:pPr>
            <a:endParaRPr lang="en-US" sz="2100" dirty="0" smtClean="0">
              <a:latin typeface="Times New Roman" panose="02020603050405020304" pitchFamily="18" charset="0"/>
              <a:cs typeface="Times New Roman" panose="02020603050405020304" pitchFamily="18" charset="0"/>
            </a:endParaRP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 The complaint and investigation requirements set forth in 511 IAC 7 that could reduce costs to school corporations and parents of students with disabilities.</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(2)</a:t>
            </a:r>
            <a:r>
              <a:rPr lang="en-US" sz="3600" dirty="0" smtClean="0">
                <a:latin typeface="Times New Roman" panose="02020603050405020304" pitchFamily="18" charset="0"/>
                <a:cs typeface="Times New Roman" panose="02020603050405020304" pitchFamily="18" charset="0"/>
              </a:rPr>
              <a:t> The recruitment, training, and payment of administrative law judges or hearing officers.</a:t>
            </a:r>
          </a:p>
          <a:p>
            <a:pPr marL="457200" lvl="2" indent="0" algn="just">
              <a:lnSpc>
                <a:spcPct val="120000"/>
              </a:lnSpc>
              <a:spcBef>
                <a:spcPts val="0"/>
              </a:spcBef>
              <a:spcAft>
                <a:spcPts val="800"/>
              </a:spcAft>
              <a:buNone/>
            </a:pPr>
            <a:r>
              <a:rPr lang="en-US" sz="3600" b="1" u="sng" dirty="0" smtClean="0">
                <a:latin typeface="Times New Roman" panose="02020603050405020304" pitchFamily="18" charset="0"/>
                <a:cs typeface="Times New Roman" panose="02020603050405020304" pitchFamily="18" charset="0"/>
              </a:rPr>
              <a:t>(3)</a:t>
            </a:r>
            <a:r>
              <a:rPr lang="en-US" sz="3600" dirty="0" smtClean="0">
                <a:latin typeface="Times New Roman" panose="02020603050405020304" pitchFamily="18" charset="0"/>
                <a:cs typeface="Times New Roman" panose="02020603050405020304" pitchFamily="18" charset="0"/>
              </a:rPr>
              <a:t> A system of access to low cost legal advocacy regarding educational disputes that encourages efficient resolution of disputes.</a:t>
            </a:r>
          </a:p>
          <a:p>
            <a:pPr marL="457200" lvl="2" indent="0" algn="just">
              <a:lnSpc>
                <a:spcPct val="120000"/>
              </a:lnSpc>
              <a:spcBef>
                <a:spcPts val="0"/>
              </a:spcBef>
              <a:spcAft>
                <a:spcPts val="800"/>
              </a:spcAft>
              <a:buNone/>
            </a:pPr>
            <a:r>
              <a:rPr lang="en-US" sz="3600" b="1" u="sng" dirty="0" smtClean="0">
                <a:latin typeface="Times New Roman" panose="02020603050405020304" pitchFamily="18" charset="0"/>
                <a:cs typeface="Times New Roman" panose="02020603050405020304" pitchFamily="18" charset="0"/>
              </a:rPr>
              <a:t>(4)</a:t>
            </a:r>
            <a:r>
              <a:rPr lang="en-US" sz="3600" dirty="0" smtClean="0">
                <a:latin typeface="Times New Roman" panose="02020603050405020304" pitchFamily="18" charset="0"/>
                <a:cs typeface="Times New Roman" panose="02020603050405020304" pitchFamily="18" charset="0"/>
              </a:rPr>
              <a:t> Implications to the receipt of federal funding regarding changes made to 511 IAC 7.</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(5)</a:t>
            </a:r>
            <a:r>
              <a:rPr lang="en-US" sz="3600" dirty="0" smtClean="0">
                <a:latin typeface="Times New Roman" panose="02020603050405020304" pitchFamily="18" charset="0"/>
                <a:cs typeface="Times New Roman" panose="02020603050405020304" pitchFamily="18" charset="0"/>
              </a:rPr>
              <a:t> Information and communication strategies for resolving disputes concerning special education issues.</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(6)</a:t>
            </a:r>
            <a:r>
              <a:rPr lang="en-US" sz="3600" dirty="0" smtClean="0">
                <a:latin typeface="Times New Roman" panose="02020603050405020304" pitchFamily="18" charset="0"/>
                <a:cs typeface="Times New Roman" panose="02020603050405020304" pitchFamily="18" charset="0"/>
              </a:rPr>
              <a:t> Patterns of complaints that emerge regarding special education rights and services, in order to develop strategies to better resolve issues that lead to a particular pattern of complaints.</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(7)</a:t>
            </a:r>
            <a:r>
              <a:rPr lang="en-US" sz="3600" dirty="0" smtClean="0">
                <a:latin typeface="Times New Roman" panose="02020603050405020304" pitchFamily="18" charset="0"/>
                <a:cs typeface="Times New Roman" panose="02020603050405020304" pitchFamily="18" charset="0"/>
              </a:rPr>
              <a:t> Appropriateness of nondisclosure agreements in settlements involving special education and public schools.</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(8)</a:t>
            </a:r>
            <a:r>
              <a:rPr lang="en-US" sz="3600" dirty="0" smtClean="0">
                <a:latin typeface="Times New Roman" panose="02020603050405020304" pitchFamily="18" charset="0"/>
                <a:cs typeface="Times New Roman" panose="02020603050405020304" pitchFamily="18" charset="0"/>
              </a:rPr>
              <a:t> Whether the department shall establish a special education board of appeals to review administrative hearings or findings.</a:t>
            </a:r>
          </a:p>
          <a:p>
            <a:pPr marL="457200" lvl="2" indent="0" algn="just">
              <a:lnSpc>
                <a:spcPct val="120000"/>
              </a:lnSpc>
              <a:spcBef>
                <a:spcPts val="0"/>
              </a:spcBef>
              <a:spcAft>
                <a:spcPts val="800"/>
              </a:spcAft>
              <a:buNone/>
            </a:pPr>
            <a:r>
              <a:rPr lang="en-US" sz="3600" b="1" u="sng" dirty="0">
                <a:latin typeface="Times New Roman" panose="02020603050405020304" pitchFamily="18" charset="0"/>
                <a:cs typeface="Times New Roman" panose="02020603050405020304" pitchFamily="18" charset="0"/>
              </a:rPr>
              <a:t>(9)</a:t>
            </a:r>
            <a:r>
              <a:rPr lang="en-US" sz="3600" dirty="0" smtClean="0">
                <a:latin typeface="Times New Roman" panose="02020603050405020304" pitchFamily="18" charset="0"/>
                <a:cs typeface="Times New Roman" panose="02020603050405020304" pitchFamily="18" charset="0"/>
              </a:rPr>
              <a:t> Whether a dispute resolution ombudsman would reduce costs and facilitate more efficient resolutions.</a:t>
            </a:r>
          </a:p>
          <a:p>
            <a:endParaRPr lang="en-US" dirty="0"/>
          </a:p>
        </p:txBody>
      </p:sp>
    </p:spTree>
    <p:extLst>
      <p:ext uri="{BB962C8B-B14F-4D97-AF65-F5344CB8AC3E}">
        <p14:creationId xmlns:p14="http://schemas.microsoft.com/office/powerpoint/2010/main" val="3639919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320674"/>
          </a:xfrm>
        </p:spPr>
        <p:txBody>
          <a:bodyPr>
            <a:normAutofit fontScale="90000"/>
          </a:bodyPr>
          <a:lstStyle/>
          <a:p>
            <a:pPr algn="ctr"/>
            <a:r>
              <a:rPr lang="en-US" u="sng" dirty="0" smtClean="0">
                <a:latin typeface="Times New Roman" panose="02020603050405020304" pitchFamily="18" charset="0"/>
                <a:cs typeface="Times New Roman" panose="02020603050405020304" pitchFamily="18" charset="0"/>
              </a:rPr>
              <a:t>Summary of EDR Working Group’s Activities </a:t>
            </a:r>
            <a:endParaRPr lang="en-US"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14339" y="819150"/>
            <a:ext cx="11458574" cy="5838824"/>
          </a:xfrm>
        </p:spPr>
        <p:txBody>
          <a:bodyPr>
            <a:normAutofit fontScale="40000" lnSpcReduction="20000"/>
          </a:bodyPr>
          <a:lstStyle/>
          <a:p>
            <a:pPr marL="0" indent="0" algn="just">
              <a:lnSpc>
                <a:spcPct val="120000"/>
              </a:lnSpc>
              <a:spcBef>
                <a:spcPts val="0"/>
              </a:spcBef>
              <a:buNone/>
            </a:pPr>
            <a:r>
              <a:rPr lang="en-US" sz="3400" dirty="0" smtClean="0">
                <a:latin typeface="Times New Roman" panose="02020603050405020304" pitchFamily="18" charset="0"/>
                <a:cs typeface="Times New Roman" panose="02020603050405020304" pitchFamily="18" charset="0"/>
              </a:rPr>
              <a:t>The EDR Working Group met </a:t>
            </a:r>
            <a:r>
              <a:rPr lang="en-US" sz="3400" dirty="0" smtClean="0">
                <a:latin typeface="Times New Roman" panose="02020603050405020304" pitchFamily="18" charset="0"/>
                <a:cs typeface="Times New Roman" panose="02020603050405020304" pitchFamily="18" charset="0"/>
              </a:rPr>
              <a:t>6 </a:t>
            </a:r>
            <a:r>
              <a:rPr lang="en-US" sz="3400" dirty="0" smtClean="0">
                <a:latin typeface="Times New Roman" panose="02020603050405020304" pitchFamily="18" charset="0"/>
                <a:cs typeface="Times New Roman" panose="02020603050405020304" pitchFamily="18" charset="0"/>
              </a:rPr>
              <a:t>times over the course of </a:t>
            </a:r>
            <a:r>
              <a:rPr lang="en-US" sz="3400" dirty="0" smtClean="0">
                <a:latin typeface="Times New Roman" panose="02020603050405020304" pitchFamily="18" charset="0"/>
                <a:cs typeface="Times New Roman" panose="02020603050405020304" pitchFamily="18" charset="0"/>
              </a:rPr>
              <a:t>4 </a:t>
            </a:r>
            <a:r>
              <a:rPr lang="en-US" sz="3400" dirty="0" smtClean="0">
                <a:latin typeface="Times New Roman" panose="02020603050405020304" pitchFamily="18" charset="0"/>
                <a:cs typeface="Times New Roman" panose="02020603050405020304" pitchFamily="18" charset="0"/>
              </a:rPr>
              <a:t>months. </a:t>
            </a:r>
            <a:r>
              <a:rPr lang="en-US" sz="3400" dirty="0" smtClean="0">
                <a:latin typeface="Times New Roman" panose="02020603050405020304" pitchFamily="18" charset="0"/>
                <a:cs typeface="Times New Roman" panose="02020603050405020304" pitchFamily="18" charset="0"/>
              </a:rPr>
              <a:t>During the course of the 6 meetings the EDR Working Group discussed and considered the following topics/issues: </a:t>
            </a:r>
            <a:endParaRPr lang="en-US" sz="3400" dirty="0" smtClean="0">
              <a:latin typeface="Times New Roman" panose="02020603050405020304" pitchFamily="18" charset="0"/>
              <a:cs typeface="Times New Roman" panose="02020603050405020304" pitchFamily="18" charset="0"/>
            </a:endParaRPr>
          </a:p>
          <a:p>
            <a:pPr algn="just">
              <a:lnSpc>
                <a:spcPct val="120000"/>
              </a:lnSpc>
              <a:spcBef>
                <a:spcPts val="0"/>
              </a:spcBef>
            </a:pPr>
            <a:endParaRPr lang="en-US" sz="2500" dirty="0" smtClean="0">
              <a:latin typeface="Times New Roman" panose="02020603050405020304" pitchFamily="18" charset="0"/>
              <a:cs typeface="Times New Roman" panose="02020603050405020304" pitchFamily="18" charset="0"/>
            </a:endParaRPr>
          </a:p>
          <a:p>
            <a:pPr marL="457200" lvl="1"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July </a:t>
            </a:r>
            <a:r>
              <a:rPr lang="en-US" sz="3500" u="sng" dirty="0" smtClean="0">
                <a:latin typeface="Times New Roman" panose="02020603050405020304" pitchFamily="18" charset="0"/>
                <a:cs typeface="Times New Roman" panose="02020603050405020304" pitchFamily="18" charset="0"/>
              </a:rPr>
              <a:t>25, 2019, </a:t>
            </a:r>
            <a:r>
              <a:rPr lang="en-US" sz="3500" u="sng" dirty="0" smtClean="0">
                <a:latin typeface="Times New Roman" panose="02020603050405020304" pitchFamily="18" charset="0"/>
                <a:cs typeface="Times New Roman" panose="02020603050405020304" pitchFamily="18" charset="0"/>
              </a:rPr>
              <a:t>meeting</a:t>
            </a:r>
            <a:endParaRPr lang="en-US" sz="3500" u="sng" dirty="0" smtClean="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EDR </a:t>
            </a:r>
            <a:r>
              <a:rPr lang="en-US" sz="3500" dirty="0" smtClean="0">
                <a:latin typeface="Times New Roman" panose="02020603050405020304" pitchFamily="18" charset="0"/>
                <a:cs typeface="Times New Roman" panose="02020603050405020304" pitchFamily="18" charset="0"/>
              </a:rPr>
              <a:t>Working Group meeting conduct expectations and norms; </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EDR </a:t>
            </a:r>
            <a:r>
              <a:rPr lang="en-US" sz="3500" dirty="0" smtClean="0">
                <a:latin typeface="Times New Roman" panose="02020603050405020304" pitchFamily="18" charset="0"/>
                <a:cs typeface="Times New Roman" panose="02020603050405020304" pitchFamily="18" charset="0"/>
              </a:rPr>
              <a:t>Working Group’s legislative charge; and</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The </a:t>
            </a:r>
            <a:r>
              <a:rPr lang="en-US" sz="3500" dirty="0" smtClean="0">
                <a:latin typeface="Times New Roman" panose="02020603050405020304" pitchFamily="18" charset="0"/>
                <a:cs typeface="Times New Roman" panose="02020603050405020304" pitchFamily="18" charset="0"/>
              </a:rPr>
              <a:t>Department’s Cost of Educational Disputes Report.</a:t>
            </a:r>
          </a:p>
          <a:p>
            <a:pPr algn="just">
              <a:lnSpc>
                <a:spcPct val="120000"/>
              </a:lnSpc>
              <a:spcBef>
                <a:spcPts val="0"/>
              </a:spcBef>
            </a:pPr>
            <a:endParaRPr lang="en-US" sz="2500" dirty="0" smtClean="0">
              <a:latin typeface="Times New Roman" panose="02020603050405020304" pitchFamily="18" charset="0"/>
              <a:cs typeface="Times New Roman" panose="02020603050405020304" pitchFamily="18" charset="0"/>
            </a:endParaRPr>
          </a:p>
          <a:p>
            <a:pPr marL="365760" lvl="1"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August </a:t>
            </a:r>
            <a:r>
              <a:rPr lang="en-US" sz="3500" u="sng" dirty="0">
                <a:latin typeface="Times New Roman" panose="02020603050405020304" pitchFamily="18" charset="0"/>
                <a:cs typeface="Times New Roman" panose="02020603050405020304" pitchFamily="18" charset="0"/>
              </a:rPr>
              <a:t>8, 2019, </a:t>
            </a:r>
            <a:r>
              <a:rPr lang="en-US" sz="3500" u="sng" dirty="0" smtClean="0">
                <a:latin typeface="Times New Roman" panose="02020603050405020304" pitchFamily="18" charset="0"/>
                <a:cs typeface="Times New Roman" panose="02020603050405020304" pitchFamily="18" charset="0"/>
              </a:rPr>
              <a:t>meeting</a:t>
            </a:r>
            <a:endParaRPr lang="en-US" sz="3500" u="sng" dirty="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Patterns </a:t>
            </a:r>
            <a:r>
              <a:rPr lang="en-US" sz="3500" dirty="0" smtClean="0">
                <a:latin typeface="Times New Roman" panose="02020603050405020304" pitchFamily="18" charset="0"/>
                <a:cs typeface="Times New Roman" panose="02020603050405020304" pitchFamily="18" charset="0"/>
              </a:rPr>
              <a:t>of complaints that emerge regarding special education rights and services; </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Policy </a:t>
            </a:r>
            <a:r>
              <a:rPr lang="en-US" sz="3500" dirty="0" smtClean="0">
                <a:latin typeface="Times New Roman" panose="02020603050405020304" pitchFamily="18" charset="0"/>
                <a:cs typeface="Times New Roman" panose="02020603050405020304" pitchFamily="18" charset="0"/>
              </a:rPr>
              <a:t>Discussion—Special Education Directors’ Experiences Preventing and Responding To Requests for Due Process Hearings:</a:t>
            </a:r>
          </a:p>
          <a:p>
            <a:pPr marL="1051560" lvl="1" indent="-457200" algn="just">
              <a:lnSpc>
                <a:spcPct val="120000"/>
              </a:lnSpc>
              <a:spcBef>
                <a:spcPts val="0"/>
              </a:spcBef>
              <a:buFont typeface="Courier New" panose="02070309020205020404" pitchFamily="49" charset="0"/>
              <a:buChar char="o"/>
            </a:pPr>
            <a:r>
              <a:rPr lang="en-US" sz="3500" dirty="0" smtClean="0">
                <a:latin typeface="Times New Roman" panose="02020603050405020304" pitchFamily="18" charset="0"/>
                <a:cs typeface="Times New Roman" panose="02020603050405020304" pitchFamily="18" charset="0"/>
              </a:rPr>
              <a:t>What </a:t>
            </a:r>
            <a:r>
              <a:rPr lang="en-US" sz="3500" dirty="0" smtClean="0">
                <a:latin typeface="Times New Roman" panose="02020603050405020304" pitchFamily="18" charset="0"/>
                <a:cs typeface="Times New Roman" panose="02020603050405020304" pitchFamily="18" charset="0"/>
              </a:rPr>
              <a:t>leadership actions did special education directors take to increase cooperation and mitigate conflict between families and </a:t>
            </a:r>
            <a:r>
              <a:rPr lang="en-US" sz="3500" dirty="0" smtClean="0">
                <a:latin typeface="Times New Roman" panose="02020603050405020304" pitchFamily="18" charset="0"/>
                <a:cs typeface="Times New Roman" panose="02020603050405020304" pitchFamily="18" charset="0"/>
              </a:rPr>
              <a:t>schools?</a:t>
            </a:r>
            <a:endParaRPr lang="en-US" sz="3500" dirty="0" smtClean="0">
              <a:latin typeface="Times New Roman" panose="02020603050405020304" pitchFamily="18" charset="0"/>
              <a:cs typeface="Times New Roman" panose="02020603050405020304" pitchFamily="18" charset="0"/>
            </a:endParaRPr>
          </a:p>
          <a:p>
            <a:pPr marL="1051560" lvl="1" indent="-457200" algn="just">
              <a:lnSpc>
                <a:spcPct val="120000"/>
              </a:lnSpc>
              <a:spcBef>
                <a:spcPts val="0"/>
              </a:spcBef>
              <a:buFont typeface="Courier New" panose="02070309020205020404" pitchFamily="49" charset="0"/>
              <a:buChar char="o"/>
            </a:pPr>
            <a:r>
              <a:rPr lang="en-US" sz="3500" dirty="0" smtClean="0">
                <a:latin typeface="Times New Roman" panose="02020603050405020304" pitchFamily="18" charset="0"/>
                <a:cs typeface="Times New Roman" panose="02020603050405020304" pitchFamily="18" charset="0"/>
              </a:rPr>
              <a:t>What </a:t>
            </a:r>
            <a:r>
              <a:rPr lang="en-US" sz="3500" dirty="0" smtClean="0">
                <a:latin typeface="Times New Roman" panose="02020603050405020304" pitchFamily="18" charset="0"/>
                <a:cs typeface="Times New Roman" panose="02020603050405020304" pitchFamily="18" charset="0"/>
              </a:rPr>
              <a:t>were the experiences of special education directors after receiving requests for due process hearings?</a:t>
            </a:r>
          </a:p>
          <a:p>
            <a:pPr algn="just">
              <a:lnSpc>
                <a:spcPct val="120000"/>
              </a:lnSpc>
              <a:spcBef>
                <a:spcPts val="0"/>
              </a:spcBef>
            </a:pPr>
            <a:endParaRPr lang="en-US" sz="2300" dirty="0" smtClean="0">
              <a:latin typeface="Times New Roman" panose="02020603050405020304" pitchFamily="18" charset="0"/>
              <a:cs typeface="Times New Roman" panose="02020603050405020304" pitchFamily="18" charset="0"/>
            </a:endParaRPr>
          </a:p>
          <a:p>
            <a:pPr marL="365760" lvl="1"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August </a:t>
            </a:r>
            <a:r>
              <a:rPr lang="en-US" sz="3500" u="sng" dirty="0" smtClean="0">
                <a:latin typeface="Times New Roman" panose="02020603050405020304" pitchFamily="18" charset="0"/>
                <a:cs typeface="Times New Roman" panose="02020603050405020304" pitchFamily="18" charset="0"/>
              </a:rPr>
              <a:t>22, 2019, </a:t>
            </a:r>
            <a:r>
              <a:rPr lang="en-US" sz="3500" u="sng" dirty="0" smtClean="0">
                <a:latin typeface="Times New Roman" panose="02020603050405020304" pitchFamily="18" charset="0"/>
                <a:cs typeface="Times New Roman" panose="02020603050405020304" pitchFamily="18" charset="0"/>
              </a:rPr>
              <a:t>meeting</a:t>
            </a:r>
            <a:endParaRPr lang="en-US" sz="3500" u="sng" dirty="0" smtClean="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sz="3500" dirty="0">
                <a:latin typeface="Times New Roman" panose="02020603050405020304" pitchFamily="18" charset="0"/>
                <a:cs typeface="Times New Roman" panose="02020603050405020304" pitchFamily="18" charset="0"/>
              </a:rPr>
              <a:t>Training</a:t>
            </a:r>
            <a:r>
              <a:rPr lang="en-US" sz="3500" dirty="0" smtClean="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hearing officers and related topics; and</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The </a:t>
            </a:r>
            <a:r>
              <a:rPr lang="en-US" sz="3500" dirty="0" smtClean="0">
                <a:latin typeface="Times New Roman" panose="02020603050405020304" pitchFamily="18" charset="0"/>
                <a:cs typeface="Times New Roman" panose="02020603050405020304" pitchFamily="18" charset="0"/>
              </a:rPr>
              <a:t>parent/family perspective.</a:t>
            </a:r>
          </a:p>
          <a:p>
            <a:pPr algn="just">
              <a:lnSpc>
                <a:spcPct val="120000"/>
              </a:lnSpc>
              <a:spcBef>
                <a:spcPts val="0"/>
              </a:spcBef>
            </a:pPr>
            <a:endParaRPr lang="en-US" sz="2500" dirty="0" smtClean="0">
              <a:latin typeface="Times New Roman" panose="02020603050405020304" pitchFamily="18" charset="0"/>
              <a:cs typeface="Times New Roman" panose="02020603050405020304" pitchFamily="18" charset="0"/>
            </a:endParaRPr>
          </a:p>
          <a:p>
            <a:pPr marL="365760"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September </a:t>
            </a:r>
            <a:r>
              <a:rPr lang="en-US" sz="3500" u="sng" dirty="0" smtClean="0">
                <a:latin typeface="Times New Roman" panose="02020603050405020304" pitchFamily="18" charset="0"/>
                <a:cs typeface="Times New Roman" panose="02020603050405020304" pitchFamily="18" charset="0"/>
              </a:rPr>
              <a:t>19, 2019, </a:t>
            </a:r>
            <a:r>
              <a:rPr lang="en-US" sz="3500" u="sng" dirty="0" smtClean="0">
                <a:latin typeface="Times New Roman" panose="02020603050405020304" pitchFamily="18" charset="0"/>
                <a:cs typeface="Times New Roman" panose="02020603050405020304" pitchFamily="18" charset="0"/>
              </a:rPr>
              <a:t>meeting</a:t>
            </a:r>
            <a:endParaRPr lang="en-US" sz="3500" u="sng" dirty="0" smtClean="0">
              <a:latin typeface="Times New Roman" panose="02020603050405020304" pitchFamily="18" charset="0"/>
              <a:cs typeface="Times New Roman" panose="02020603050405020304" pitchFamily="18" charset="0"/>
            </a:endParaRP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The </a:t>
            </a:r>
            <a:r>
              <a:rPr lang="en-US" sz="3500" dirty="0" smtClean="0">
                <a:latin typeface="Times New Roman" panose="02020603050405020304" pitchFamily="18" charset="0"/>
                <a:cs typeface="Times New Roman" panose="02020603050405020304" pitchFamily="18" charset="0"/>
              </a:rPr>
              <a:t>School Corporation Perspective—representing school corporations in dispute resolution matters;  </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The </a:t>
            </a:r>
            <a:r>
              <a:rPr lang="en-US" sz="3500" dirty="0" smtClean="0">
                <a:latin typeface="Times New Roman" panose="02020603050405020304" pitchFamily="18" charset="0"/>
                <a:cs typeface="Times New Roman" panose="02020603050405020304" pitchFamily="18" charset="0"/>
              </a:rPr>
              <a:t>Parent/Guardian Perspective—representing parents/guardians in dispute resolution matters; and</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Independent </a:t>
            </a:r>
            <a:r>
              <a:rPr lang="en-US" sz="3500" dirty="0" smtClean="0">
                <a:latin typeface="Times New Roman" panose="02020603050405020304" pitchFamily="18" charset="0"/>
                <a:cs typeface="Times New Roman" panose="02020603050405020304" pitchFamily="18" charset="0"/>
              </a:rPr>
              <a:t>Hearing Officer Perspective—overseeing the dispute resolution process.</a:t>
            </a:r>
          </a:p>
          <a:p>
            <a:pPr algn="just">
              <a:lnSpc>
                <a:spcPct val="120000"/>
              </a:lnSpc>
              <a:spcBef>
                <a:spcPts val="0"/>
              </a:spcBef>
            </a:pPr>
            <a:endParaRPr lang="en-US" sz="2500" dirty="0" smtClean="0">
              <a:latin typeface="Times New Roman" panose="02020603050405020304" pitchFamily="18" charset="0"/>
              <a:cs typeface="Times New Roman" panose="02020603050405020304" pitchFamily="18" charset="0"/>
            </a:endParaRPr>
          </a:p>
          <a:p>
            <a:pPr marL="365760"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October </a:t>
            </a:r>
            <a:r>
              <a:rPr lang="en-US" sz="3500" u="sng" dirty="0" smtClean="0">
                <a:latin typeface="Times New Roman" panose="02020603050405020304" pitchFamily="18" charset="0"/>
                <a:cs typeface="Times New Roman" panose="02020603050405020304" pitchFamily="18" charset="0"/>
              </a:rPr>
              <a:t>3, 2019</a:t>
            </a:r>
            <a:r>
              <a:rPr lang="en-US" sz="3500" u="sng" dirty="0" smtClean="0">
                <a:latin typeface="Times New Roman" panose="02020603050405020304" pitchFamily="18" charset="0"/>
                <a:cs typeface="Times New Roman" panose="02020603050405020304" pitchFamily="18" charset="0"/>
              </a:rPr>
              <a:t>, meeting</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EDR </a:t>
            </a:r>
            <a:r>
              <a:rPr lang="en-US" sz="3500" dirty="0" smtClean="0">
                <a:latin typeface="Times New Roman" panose="02020603050405020304" pitchFamily="18" charset="0"/>
                <a:cs typeface="Times New Roman" panose="02020603050405020304" pitchFamily="18" charset="0"/>
              </a:rPr>
              <a:t>Working Group discussed the draft recommendations, including edits, revisions, and other proposed changes.</a:t>
            </a:r>
          </a:p>
          <a:p>
            <a:pPr algn="just">
              <a:lnSpc>
                <a:spcPct val="120000"/>
              </a:lnSpc>
              <a:spcBef>
                <a:spcPts val="0"/>
              </a:spcBef>
            </a:pPr>
            <a:endParaRPr lang="en-US" sz="2500" dirty="0" smtClean="0">
              <a:latin typeface="Times New Roman" panose="02020603050405020304" pitchFamily="18" charset="0"/>
              <a:cs typeface="Times New Roman" panose="02020603050405020304" pitchFamily="18" charset="0"/>
            </a:endParaRPr>
          </a:p>
          <a:p>
            <a:pPr marL="365760" algn="just">
              <a:lnSpc>
                <a:spcPct val="120000"/>
              </a:lnSpc>
              <a:spcBef>
                <a:spcPts val="0"/>
              </a:spcBef>
            </a:pPr>
            <a:r>
              <a:rPr lang="en-US" sz="3500" u="sng" dirty="0" smtClean="0">
                <a:latin typeface="Times New Roman" panose="02020603050405020304" pitchFamily="18" charset="0"/>
                <a:cs typeface="Times New Roman" panose="02020603050405020304" pitchFamily="18" charset="0"/>
              </a:rPr>
              <a:t>October </a:t>
            </a:r>
            <a:r>
              <a:rPr lang="en-US" sz="3500" u="sng" dirty="0" smtClean="0">
                <a:latin typeface="Times New Roman" panose="02020603050405020304" pitchFamily="18" charset="0"/>
                <a:cs typeface="Times New Roman" panose="02020603050405020304" pitchFamily="18" charset="0"/>
              </a:rPr>
              <a:t>22, 2019, </a:t>
            </a:r>
            <a:r>
              <a:rPr lang="en-US" sz="3500" u="sng" dirty="0" smtClean="0">
                <a:latin typeface="Times New Roman" panose="02020603050405020304" pitchFamily="18" charset="0"/>
                <a:cs typeface="Times New Roman" panose="02020603050405020304" pitchFamily="18" charset="0"/>
              </a:rPr>
              <a:t>meeting</a:t>
            </a:r>
          </a:p>
          <a:p>
            <a:pPr lvl="1" algn="just">
              <a:lnSpc>
                <a:spcPct val="120000"/>
              </a:lnSpc>
              <a:spcBef>
                <a:spcPts val="0"/>
              </a:spcBef>
            </a:pPr>
            <a:r>
              <a:rPr lang="en-US" sz="3500" dirty="0" smtClean="0">
                <a:latin typeface="Times New Roman" panose="02020603050405020304" pitchFamily="18" charset="0"/>
                <a:cs typeface="Times New Roman" panose="02020603050405020304" pitchFamily="18" charset="0"/>
              </a:rPr>
              <a:t>EDR </a:t>
            </a:r>
            <a:r>
              <a:rPr lang="en-US" sz="3500" dirty="0" smtClean="0">
                <a:latin typeface="Times New Roman" panose="02020603050405020304" pitchFamily="18" charset="0"/>
                <a:cs typeface="Times New Roman" panose="02020603050405020304" pitchFamily="18" charset="0"/>
              </a:rPr>
              <a:t>Working Group discussed and approved its final recommendations</a:t>
            </a:r>
            <a:r>
              <a:rPr lang="en-US" sz="3500" dirty="0" smtClean="0">
                <a:latin typeface="Times New Roman" panose="02020603050405020304" pitchFamily="18" charset="0"/>
                <a:cs typeface="Times New Roman" panose="02020603050405020304" pitchFamily="18" charset="0"/>
              </a:rPr>
              <a:t>.</a:t>
            </a:r>
            <a:endParaRPr lang="en-US" sz="35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57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365126"/>
            <a:ext cx="11287125" cy="577850"/>
          </a:xfrm>
        </p:spPr>
        <p:txBody>
          <a:bodyPr>
            <a:noAutofit/>
          </a:bodyPr>
          <a:lstStyle/>
          <a:p>
            <a:r>
              <a:rPr lang="en-US" sz="3600" u="sng" dirty="0" smtClean="0">
                <a:latin typeface="Times New Roman" panose="02020603050405020304" pitchFamily="18" charset="0"/>
                <a:cs typeface="Times New Roman" panose="02020603050405020304" pitchFamily="18" charset="0"/>
              </a:rPr>
              <a:t>Final Recommendations Adopted by EDR Working Group </a:t>
            </a:r>
            <a:endParaRPr lang="en-US" sz="36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5775" y="942976"/>
            <a:ext cx="11287125" cy="5772149"/>
          </a:xfrm>
        </p:spPr>
        <p:txBody>
          <a:bodyPr>
            <a:normAutofit fontScale="32500" lnSpcReduction="20000"/>
          </a:bodyPr>
          <a:lstStyle/>
          <a:p>
            <a:pPr algn="just">
              <a:lnSpc>
                <a:spcPct val="120000"/>
              </a:lnSpc>
              <a:spcBef>
                <a:spcPts val="0"/>
              </a:spcBef>
            </a:pPr>
            <a:r>
              <a:rPr lang="en-US" sz="4600" b="1" dirty="0" smtClean="0">
                <a:latin typeface="Times New Roman" panose="02020603050405020304" pitchFamily="18" charset="0"/>
                <a:cs typeface="Times New Roman" panose="02020603050405020304" pitchFamily="18" charset="0"/>
              </a:rPr>
              <a:t>Recommendation 1: Funding </a:t>
            </a:r>
          </a:p>
          <a:p>
            <a:pPr marL="457200" lvl="1" indent="0" algn="just">
              <a:lnSpc>
                <a:spcPct val="120000"/>
              </a:lnSpc>
              <a:spcBef>
                <a:spcPts val="0"/>
              </a:spcBef>
              <a:buNone/>
            </a:pPr>
            <a:r>
              <a:rPr lang="en-US" sz="4600" dirty="0" smtClean="0">
                <a:latin typeface="Times New Roman" panose="02020603050405020304" pitchFamily="18" charset="0"/>
                <a:cs typeface="Times New Roman" panose="02020603050405020304" pitchFamily="18" charset="0"/>
              </a:rPr>
              <a:t>To the extent any of the EDR Working Group recommendations are adopted by the Indiana General Assembly, any funding deemed necessary for the implementation shall not be derived from state or federal funds already dedicated to any special education program. </a:t>
            </a:r>
          </a:p>
          <a:p>
            <a:pPr algn="just">
              <a:lnSpc>
                <a:spcPct val="120000"/>
              </a:lnSpc>
              <a:spcBef>
                <a:spcPts val="0"/>
              </a:spcBef>
            </a:pPr>
            <a:endParaRPr lang="en-US" sz="46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4600" b="1" dirty="0" smtClean="0">
                <a:latin typeface="Times New Roman" panose="02020603050405020304" pitchFamily="18" charset="0"/>
                <a:cs typeface="Times New Roman" panose="02020603050405020304" pitchFamily="18" charset="0"/>
              </a:rPr>
              <a:t>Recommendation 2: Enhanced Mediator and Independent Hearing Officer Training and Evaluation</a:t>
            </a:r>
          </a:p>
          <a:p>
            <a:pPr marL="457200" lvl="1"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Enhanced mediator and Independent Hearing Officer (“IHO”) training and evaluation, which should include, but is not limited to: </a:t>
            </a:r>
          </a:p>
          <a:p>
            <a:pPr marL="914400" lvl="2"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A permanent database that contains all administrative decisions, procedures, and other resources that mediators/IHOs will have access to perform their respective responsibilities; </a:t>
            </a:r>
          </a:p>
          <a:p>
            <a:pPr marL="914400" lvl="2"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Regular mediator/IHO gatherings, to facilitate discussions aimed at sharing techniques and other ideas for improved services;</a:t>
            </a:r>
          </a:p>
          <a:p>
            <a:pPr marL="914400" lvl="2"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Develop and implement guidelines for written evaluations of mediators and IHOs. The evaluation components should include, but not be limited to, specific benchmarks such as timely legal guardian/school corporation contact and case completion metrics;</a:t>
            </a:r>
          </a:p>
          <a:p>
            <a:pPr marL="914400" lvl="2"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A review and increase of the hourly rate for IHOs, and review total compensation for mediators and IHOs; and </a:t>
            </a:r>
          </a:p>
          <a:p>
            <a:pPr marL="914400" lvl="2" indent="0" algn="just">
              <a:lnSpc>
                <a:spcPct val="120000"/>
              </a:lnSpc>
              <a:spcBef>
                <a:spcPts val="0"/>
              </a:spcBef>
              <a:spcAft>
                <a:spcPts val="600"/>
              </a:spcAft>
              <a:buNone/>
            </a:pPr>
            <a:r>
              <a:rPr lang="en-US" sz="4600" dirty="0" smtClean="0">
                <a:latin typeface="Times New Roman" panose="02020603050405020304" pitchFamily="18" charset="0"/>
                <a:cs typeface="Times New Roman" panose="02020603050405020304" pitchFamily="18" charset="0"/>
              </a:rPr>
              <a:t>Enhanced training that ensures that IHOs and mediators are effectively cross-trained to serve as both mediators and IHOs.</a:t>
            </a:r>
          </a:p>
          <a:p>
            <a:pPr algn="just">
              <a:lnSpc>
                <a:spcPct val="120000"/>
              </a:lnSpc>
              <a:spcBef>
                <a:spcPts val="0"/>
              </a:spcBef>
            </a:pPr>
            <a:endParaRPr lang="en-US" sz="46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4600" b="1" dirty="0" smtClean="0">
                <a:latin typeface="Times New Roman" panose="02020603050405020304" pitchFamily="18" charset="0"/>
                <a:cs typeface="Times New Roman" panose="02020603050405020304" pitchFamily="18" charset="0"/>
              </a:rPr>
              <a:t>Recommendation 3: Facilitated Individualized Education Plan </a:t>
            </a:r>
            <a:r>
              <a:rPr lang="en-US" sz="4600" b="1" dirty="0" smtClean="0">
                <a:latin typeface="Times New Roman" panose="02020603050405020304" pitchFamily="18" charset="0"/>
                <a:cs typeface="Times New Roman" panose="02020603050405020304" pitchFamily="18" charset="0"/>
              </a:rPr>
              <a:t>Program</a:t>
            </a:r>
            <a:endParaRPr lang="en-US" sz="4600" b="1" dirty="0" smtClean="0">
              <a:latin typeface="Times New Roman" panose="02020603050405020304" pitchFamily="18" charset="0"/>
              <a:cs typeface="Times New Roman" panose="02020603050405020304" pitchFamily="18" charset="0"/>
            </a:endParaRPr>
          </a:p>
          <a:p>
            <a:pPr marL="457200" lvl="1" indent="0" algn="just">
              <a:lnSpc>
                <a:spcPct val="120000"/>
              </a:lnSpc>
              <a:spcBef>
                <a:spcPts val="0"/>
              </a:spcBef>
              <a:buNone/>
            </a:pPr>
            <a:r>
              <a:rPr lang="en-US" sz="4600" dirty="0" smtClean="0">
                <a:latin typeface="Times New Roman" panose="02020603050405020304" pitchFamily="18" charset="0"/>
                <a:cs typeface="Times New Roman" panose="02020603050405020304" pitchFamily="18" charset="0"/>
              </a:rPr>
              <a:t>Continued </a:t>
            </a:r>
            <a:r>
              <a:rPr lang="en-US" sz="4600" dirty="0">
                <a:latin typeface="Times New Roman" panose="02020603050405020304" pitchFamily="18" charset="0"/>
                <a:cs typeface="Times New Roman" panose="02020603050405020304" pitchFamily="18" charset="0"/>
              </a:rPr>
              <a:t>funding the facilitated Individualized Education Plan (“IEP”) system.</a:t>
            </a:r>
          </a:p>
          <a:p>
            <a:pPr marL="0" indent="0" algn="just">
              <a:lnSpc>
                <a:spcPct val="120000"/>
              </a:lnSpc>
              <a:spcBef>
                <a:spcPts val="0"/>
              </a:spcBef>
              <a:buNone/>
            </a:pPr>
            <a:endParaRPr lang="en-US" sz="46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4600" b="1" dirty="0" smtClean="0">
                <a:latin typeface="Times New Roman" panose="02020603050405020304" pitchFamily="18" charset="0"/>
                <a:cs typeface="Times New Roman" panose="02020603050405020304" pitchFamily="18" charset="0"/>
              </a:rPr>
              <a:t>Recommendation 4: Survey Program</a:t>
            </a:r>
          </a:p>
          <a:p>
            <a:pPr marL="457200" lvl="1" indent="0" algn="just">
              <a:lnSpc>
                <a:spcPct val="120000"/>
              </a:lnSpc>
              <a:spcBef>
                <a:spcPts val="0"/>
              </a:spcBef>
              <a:buNone/>
            </a:pPr>
            <a:r>
              <a:rPr lang="en-US" sz="4600" dirty="0" smtClean="0">
                <a:latin typeface="Times New Roman" panose="02020603050405020304" pitchFamily="18" charset="0"/>
                <a:cs typeface="Times New Roman" panose="02020603050405020304" pitchFamily="18" charset="0"/>
              </a:rPr>
              <a:t>The EDR Working Group Chair shall appoint </a:t>
            </a:r>
            <a:r>
              <a:rPr lang="en-US" sz="4600" dirty="0">
                <a:latin typeface="Times New Roman" panose="02020603050405020304" pitchFamily="18" charset="0"/>
                <a:cs typeface="Times New Roman" panose="02020603050405020304" pitchFamily="18" charset="0"/>
              </a:rPr>
              <a:t>a subcommittee, the membership to draw from current members of the EDR Working Group, to study the development of a robust dispute resolution survey program. The subcommittee shall also develop a proposed system to utilize any resulting data from the proposed survey program. </a:t>
            </a:r>
            <a:r>
              <a:rPr lang="en-US" sz="4600" dirty="0" smtClean="0">
                <a:latin typeface="Times New Roman" panose="02020603050405020304" pitchFamily="18" charset="0"/>
                <a:cs typeface="Times New Roman" panose="02020603050405020304" pitchFamily="18" charset="0"/>
              </a:rPr>
              <a:t>The </a:t>
            </a:r>
            <a:r>
              <a:rPr lang="en-US" sz="4600" dirty="0">
                <a:latin typeface="Times New Roman" panose="02020603050405020304" pitchFamily="18" charset="0"/>
                <a:cs typeface="Times New Roman" panose="02020603050405020304" pitchFamily="18" charset="0"/>
              </a:rPr>
              <a:t>subcommittee’s report shall be delivered by the end of May, 2020.</a:t>
            </a:r>
          </a:p>
          <a:p>
            <a:endParaRPr lang="en-US" dirty="0"/>
          </a:p>
        </p:txBody>
      </p:sp>
    </p:spTree>
    <p:extLst>
      <p:ext uri="{BB962C8B-B14F-4D97-AF65-F5344CB8AC3E}">
        <p14:creationId xmlns:p14="http://schemas.microsoft.com/office/powerpoint/2010/main" val="3101609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5" y="365126"/>
            <a:ext cx="11401425" cy="592137"/>
          </a:xfrm>
        </p:spPr>
        <p:txBody>
          <a:bodyPr>
            <a:noAutofit/>
          </a:bodyPr>
          <a:lstStyle/>
          <a:p>
            <a:r>
              <a:rPr lang="en-US" sz="3600" u="sng" dirty="0" smtClean="0">
                <a:latin typeface="Times New Roman" panose="02020603050405020304" pitchFamily="18" charset="0"/>
                <a:cs typeface="Times New Roman" panose="02020603050405020304" pitchFamily="18" charset="0"/>
              </a:rPr>
              <a:t>Final Recommendations Adopted by EDR Working Group </a:t>
            </a:r>
            <a:endParaRPr lang="en-US" sz="3600" dirty="0"/>
          </a:p>
        </p:txBody>
      </p:sp>
      <p:sp>
        <p:nvSpPr>
          <p:cNvPr id="3" name="Content Placeholder 2"/>
          <p:cNvSpPr>
            <a:spLocks noGrp="1"/>
          </p:cNvSpPr>
          <p:nvPr>
            <p:ph idx="1"/>
          </p:nvPr>
        </p:nvSpPr>
        <p:spPr>
          <a:xfrm>
            <a:off x="485775" y="957263"/>
            <a:ext cx="11401425" cy="5472112"/>
          </a:xfrm>
        </p:spPr>
        <p:txBody>
          <a:bodyPr>
            <a:normAutofit fontScale="40000" lnSpcReduction="20000"/>
          </a:bodyPr>
          <a:lstStyle/>
          <a:p>
            <a:pPr algn="just">
              <a:lnSpc>
                <a:spcPct val="120000"/>
              </a:lnSpc>
              <a:spcBef>
                <a:spcPts val="0"/>
              </a:spcBef>
            </a:pPr>
            <a:r>
              <a:rPr lang="en-US" sz="3800" b="1" dirty="0" smtClean="0">
                <a:latin typeface="Times New Roman" panose="02020603050405020304" pitchFamily="18" charset="0"/>
                <a:cs typeface="Times New Roman" panose="02020603050405020304" pitchFamily="18" charset="0"/>
              </a:rPr>
              <a:t>Recommendation 5: Consistent Delivery of Resources to Legal Guardians and School Corporations</a:t>
            </a:r>
          </a:p>
          <a:p>
            <a:pPr marL="457200" indent="0" algn="just">
              <a:lnSpc>
                <a:spcPct val="120000"/>
              </a:lnSpc>
              <a:spcBef>
                <a:spcPts val="0"/>
              </a:spcBef>
              <a:buNone/>
            </a:pPr>
            <a:r>
              <a:rPr lang="en-US" sz="3800" dirty="0" smtClean="0">
                <a:latin typeface="Times New Roman" panose="02020603050405020304" pitchFamily="18" charset="0"/>
                <a:cs typeface="Times New Roman" panose="02020603050405020304" pitchFamily="18" charset="0"/>
              </a:rPr>
              <a:t>The development of a centralized “clearing house” of tools and resources relevant to the CCC, IEP, mediation, and post-complaint/due process procedures. The “clearing house” would operate as the state’s primary resource center, with active participation from outside organizations, which is dedicated to increasing parent and school corporation (administrators, teachers, etc.) awareness of available resources and rights. </a:t>
            </a:r>
          </a:p>
          <a:p>
            <a:pPr marL="0" indent="0" algn="just">
              <a:lnSpc>
                <a:spcPct val="120000"/>
              </a:lnSpc>
              <a:spcBef>
                <a:spcPts val="0"/>
              </a:spcBef>
              <a:buNone/>
            </a:pPr>
            <a:endParaRPr lang="en-US" sz="38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3800" b="1" dirty="0" smtClean="0">
                <a:latin typeface="Times New Roman" panose="02020603050405020304" pitchFamily="18" charset="0"/>
                <a:cs typeface="Times New Roman" panose="02020603050405020304" pitchFamily="18" charset="0"/>
              </a:rPr>
              <a:t>Recommendation 6: Indiana Disability Rights</a:t>
            </a:r>
          </a:p>
          <a:p>
            <a:pPr marL="457200" lvl="1" indent="0" algn="just">
              <a:lnSpc>
                <a:spcPct val="120000"/>
              </a:lnSpc>
              <a:spcBef>
                <a:spcPts val="0"/>
              </a:spcBef>
              <a:buNone/>
            </a:pPr>
            <a:r>
              <a:rPr lang="en-US" sz="3800" dirty="0" smtClean="0">
                <a:latin typeface="Times New Roman" panose="02020603050405020304" pitchFamily="18" charset="0"/>
                <a:cs typeface="Times New Roman" panose="02020603050405020304" pitchFamily="18" charset="0"/>
              </a:rPr>
              <a:t>State funding for the Indiana Disability Rights organization (the service arm of the Indiana Protection and Advocacy Services (IPAS) Commission), which will allow the organization to extend its legal advocacy services to legal guardians at earlier stages of potential dispute resolution process. </a:t>
            </a:r>
          </a:p>
          <a:p>
            <a:pPr marL="457200" lvl="1" indent="0" algn="just">
              <a:lnSpc>
                <a:spcPct val="120000"/>
              </a:lnSpc>
              <a:spcBef>
                <a:spcPts val="0"/>
              </a:spcBef>
              <a:buNone/>
            </a:pPr>
            <a:endParaRPr lang="en-US" sz="38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3800" b="1" dirty="0" smtClean="0">
                <a:latin typeface="Times New Roman" panose="02020603050405020304" pitchFamily="18" charset="0"/>
                <a:cs typeface="Times New Roman" panose="02020603050405020304" pitchFamily="18" charset="0"/>
              </a:rPr>
              <a:t>Recommendation 7: 2nd Tier Administrative Decision Review</a:t>
            </a:r>
          </a:p>
          <a:p>
            <a:pPr marL="457200" lvl="1" indent="0" algn="just">
              <a:lnSpc>
                <a:spcPct val="120000"/>
              </a:lnSpc>
              <a:spcBef>
                <a:spcPts val="0"/>
              </a:spcBef>
              <a:buNone/>
            </a:pPr>
            <a:r>
              <a:rPr lang="en-US" sz="3800" dirty="0" smtClean="0">
                <a:latin typeface="Times New Roman" panose="02020603050405020304" pitchFamily="18" charset="0"/>
                <a:cs typeface="Times New Roman" panose="02020603050405020304" pitchFamily="18" charset="0"/>
              </a:rPr>
              <a:t>EDR Working Group Chair shall appoint a subcommittee, the membership to include current members of the EDR Working Group, to study the development of, and need for, an administrative appeal process that reviews IHO findings if either party requests such a review. The subcommittees report shall be delivered by the end of May, 2020.</a:t>
            </a:r>
          </a:p>
          <a:p>
            <a:pPr marL="457200" lvl="1" indent="0" algn="just">
              <a:lnSpc>
                <a:spcPct val="120000"/>
              </a:lnSpc>
              <a:spcBef>
                <a:spcPts val="0"/>
              </a:spcBef>
              <a:buNone/>
            </a:pPr>
            <a:endParaRPr lang="en-US" sz="38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3800" b="1" dirty="0" smtClean="0">
                <a:latin typeface="Times New Roman" panose="02020603050405020304" pitchFamily="18" charset="0"/>
                <a:cs typeface="Times New Roman" panose="02020603050405020304" pitchFamily="18" charset="0"/>
              </a:rPr>
              <a:t>Recommendation 8: Non-Disclosure Agreements</a:t>
            </a:r>
          </a:p>
          <a:p>
            <a:pPr marL="457200" lvl="1" indent="0" algn="just">
              <a:lnSpc>
                <a:spcPct val="120000"/>
              </a:lnSpc>
              <a:spcBef>
                <a:spcPts val="0"/>
              </a:spcBef>
              <a:buNone/>
            </a:pPr>
            <a:r>
              <a:rPr lang="en-US" sz="3800" dirty="0" smtClean="0">
                <a:latin typeface="Times New Roman" panose="02020603050405020304" pitchFamily="18" charset="0"/>
                <a:cs typeface="Times New Roman" panose="02020603050405020304" pitchFamily="18" charset="0"/>
              </a:rPr>
              <a:t>Recommended that a legislative interim study committee on education study the appropriateness of nondisclosure agreements in settlements involving special education dispute resolution matters.                                             </a:t>
            </a:r>
          </a:p>
          <a:p>
            <a:pPr marL="457200" lvl="1" indent="0" algn="just">
              <a:lnSpc>
                <a:spcPct val="120000"/>
              </a:lnSpc>
              <a:spcBef>
                <a:spcPts val="0"/>
              </a:spcBef>
              <a:buNone/>
            </a:pPr>
            <a:endParaRPr lang="en-US" sz="3800" dirty="0" smtClean="0">
              <a:latin typeface="Times New Roman" panose="02020603050405020304" pitchFamily="18" charset="0"/>
              <a:cs typeface="Times New Roman" panose="02020603050405020304" pitchFamily="18" charset="0"/>
            </a:endParaRPr>
          </a:p>
          <a:p>
            <a:pPr algn="just">
              <a:lnSpc>
                <a:spcPct val="120000"/>
              </a:lnSpc>
              <a:spcBef>
                <a:spcPts val="0"/>
              </a:spcBef>
            </a:pPr>
            <a:r>
              <a:rPr lang="en-US" sz="3800" b="1" dirty="0" smtClean="0">
                <a:latin typeface="Times New Roman" panose="02020603050405020304" pitchFamily="18" charset="0"/>
                <a:cs typeface="Times New Roman" panose="02020603050405020304" pitchFamily="18" charset="0"/>
              </a:rPr>
              <a:t>Recommendation 9: Future EDR Working Group Meetings </a:t>
            </a:r>
          </a:p>
          <a:p>
            <a:pPr marL="457200" lvl="1" indent="0" algn="just">
              <a:lnSpc>
                <a:spcPct val="120000"/>
              </a:lnSpc>
              <a:spcBef>
                <a:spcPts val="0"/>
              </a:spcBef>
              <a:buNone/>
            </a:pPr>
            <a:r>
              <a:rPr lang="en-US" sz="3800" dirty="0" smtClean="0">
                <a:latin typeface="Times New Roman" panose="02020603050405020304" pitchFamily="18" charset="0"/>
                <a:cs typeface="Times New Roman" panose="02020603050405020304" pitchFamily="18" charset="0"/>
              </a:rPr>
              <a:t>EDR Working Group Chairperson shall have the discretion to call a meeting of the EDR Working Group if the Chairperson deems it appropriate based on the issues outlined in HEA 1629 or at the request of a majority of the membership.</a:t>
            </a:r>
          </a:p>
          <a:p>
            <a:pPr>
              <a:lnSpc>
                <a:spcPct val="120000"/>
              </a:lnSpc>
              <a:spcBef>
                <a:spcPts val="0"/>
              </a:spcBef>
            </a:pPr>
            <a:endParaRPr lang="en-US" dirty="0" smtClean="0"/>
          </a:p>
          <a:p>
            <a:endParaRPr lang="en-US" dirty="0"/>
          </a:p>
        </p:txBody>
      </p:sp>
    </p:spTree>
    <p:extLst>
      <p:ext uri="{BB962C8B-B14F-4D97-AF65-F5344CB8AC3E}">
        <p14:creationId xmlns:p14="http://schemas.microsoft.com/office/powerpoint/2010/main" val="85195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1194</Words>
  <Application>Microsoft Office PowerPoint</Application>
  <PresentationFormat>Widescreen</PresentationFormat>
  <Paragraphs>124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Times New Roman</vt:lpstr>
      <vt:lpstr>Office Theme</vt:lpstr>
      <vt:lpstr>Education Dispute l Resolution Working Group</vt:lpstr>
      <vt:lpstr>EDR Working Group Membership</vt:lpstr>
      <vt:lpstr>EDR Working Group’s Legislative Mandate</vt:lpstr>
      <vt:lpstr>Summary of EDR Working Group’s Activities </vt:lpstr>
      <vt:lpstr>Final Recommendations Adopted by EDR Working Group </vt:lpstr>
      <vt:lpstr>Final Recommendations Adopted by EDR Working Group </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dc:title>
  <dc:creator>Schultz, Timothy A</dc:creator>
  <cp:lastModifiedBy>Schultz, Timothy A</cp:lastModifiedBy>
  <cp:revision>16</cp:revision>
  <dcterms:created xsi:type="dcterms:W3CDTF">2019-10-28T18:17:31Z</dcterms:created>
  <dcterms:modified xsi:type="dcterms:W3CDTF">2019-10-29T16:10:25Z</dcterms:modified>
</cp:coreProperties>
</file>