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70" r:id="rId15"/>
    <p:sldId id="272" r:id="rId16"/>
    <p:sldId id="271" r:id="rId17"/>
    <p:sldId id="274" r:id="rId18"/>
    <p:sldId id="273" r:id="rId19"/>
    <p:sldId id="276" r:id="rId20"/>
    <p:sldId id="275" r:id="rId21"/>
    <p:sldId id="278" r:id="rId22"/>
    <p:sldId id="279"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5/2/2017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5/2/2017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Calumet College of St. Joseph</a:t>
            </a:r>
            <a:br>
              <a:rPr lang="en-US" dirty="0"/>
            </a:br>
            <a:r>
              <a:rPr lang="en-US" dirty="0"/>
              <a:t>Annual Charter School Report</a:t>
            </a:r>
          </a:p>
        </p:txBody>
      </p:sp>
      <p:sp>
        <p:nvSpPr>
          <p:cNvPr id="3" name="Subtitle 2"/>
          <p:cNvSpPr>
            <a:spLocks noGrp="1"/>
          </p:cNvSpPr>
          <p:nvPr>
            <p:ph type="subTitle" idx="1"/>
          </p:nvPr>
        </p:nvSpPr>
        <p:spPr>
          <a:xfrm>
            <a:off x="810001" y="5280847"/>
            <a:ext cx="10572000" cy="921170"/>
          </a:xfrm>
        </p:spPr>
        <p:txBody>
          <a:bodyPr>
            <a:normAutofit/>
          </a:bodyPr>
          <a:lstStyle/>
          <a:p>
            <a:r>
              <a:rPr lang="en-US" dirty="0"/>
              <a:t>Schools:  Charter School of the Dunes</a:t>
            </a:r>
          </a:p>
          <a:p>
            <a:r>
              <a:rPr lang="en-US" dirty="0"/>
              <a:t>	         Hammond Academy of Science and Technology </a:t>
            </a:r>
          </a:p>
          <a:p>
            <a:endParaRPr lang="en-US" dirty="0"/>
          </a:p>
        </p:txBody>
      </p:sp>
    </p:spTree>
    <p:extLst>
      <p:ext uri="{BB962C8B-B14F-4D97-AF65-F5344CB8AC3E}">
        <p14:creationId xmlns:p14="http://schemas.microsoft.com/office/powerpoint/2010/main" val="2270107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65044"/>
            <a:ext cx="10571998" cy="1603514"/>
          </a:xfrm>
        </p:spPr>
        <p:txBody>
          <a:bodyPr/>
          <a:lstStyle/>
          <a:p>
            <a:r>
              <a:rPr lang="en-US" sz="3200" dirty="0"/>
              <a:t>CHARTER SCHOOL OF THE DUNES – </a:t>
            </a:r>
            <a:br>
              <a:rPr lang="en-US" sz="3200" dirty="0"/>
            </a:br>
            <a:r>
              <a:rPr lang="en-US" sz="3200" dirty="0"/>
              <a:t>VII &amp; VIII:  PROFESSIONAL DEVELOPMENT AND PARTNERSHIPS</a:t>
            </a:r>
          </a:p>
        </p:txBody>
      </p:sp>
      <p:sp>
        <p:nvSpPr>
          <p:cNvPr id="3" name="Content Placeholder 2"/>
          <p:cNvSpPr>
            <a:spLocks noGrp="1"/>
          </p:cNvSpPr>
          <p:nvPr>
            <p:ph sz="half" idx="1"/>
          </p:nvPr>
        </p:nvSpPr>
        <p:spPr/>
        <p:txBody>
          <a:bodyPr/>
          <a:lstStyle/>
          <a:p>
            <a:pPr marL="0" indent="0">
              <a:buNone/>
            </a:pPr>
            <a:r>
              <a:rPr lang="en-US" dirty="0"/>
              <a:t>Professional Development:</a:t>
            </a:r>
          </a:p>
          <a:p>
            <a:pPr marL="0" indent="0">
              <a:buNone/>
            </a:pPr>
            <a:endParaRPr lang="en-US" dirty="0"/>
          </a:p>
          <a:p>
            <a:r>
              <a:rPr lang="en-US" dirty="0"/>
              <a:t>Courtney Gordon – </a:t>
            </a:r>
            <a:r>
              <a:rPr lang="en-US" dirty="0" err="1"/>
              <a:t>Smekens</a:t>
            </a:r>
            <a:endParaRPr lang="en-US" dirty="0"/>
          </a:p>
          <a:p>
            <a:r>
              <a:rPr lang="en-US" dirty="0"/>
              <a:t>ISTEP Development</a:t>
            </a:r>
          </a:p>
          <a:p>
            <a:r>
              <a:rPr lang="en-US" dirty="0"/>
              <a:t>No Excuses University</a:t>
            </a:r>
          </a:p>
          <a:p>
            <a:r>
              <a:rPr lang="en-US" dirty="0"/>
              <a:t>Planning </a:t>
            </a:r>
          </a:p>
          <a:p>
            <a:pPr marL="0" indent="0">
              <a:buNone/>
            </a:pPr>
            <a:endParaRPr lang="en-US" dirty="0"/>
          </a:p>
        </p:txBody>
      </p:sp>
      <p:sp>
        <p:nvSpPr>
          <p:cNvPr id="4" name="Content Placeholder 3"/>
          <p:cNvSpPr>
            <a:spLocks noGrp="1"/>
          </p:cNvSpPr>
          <p:nvPr>
            <p:ph sz="half" idx="2"/>
          </p:nvPr>
        </p:nvSpPr>
        <p:spPr/>
        <p:txBody>
          <a:bodyPr/>
          <a:lstStyle/>
          <a:p>
            <a:pPr marL="0" indent="0">
              <a:buNone/>
            </a:pPr>
            <a:r>
              <a:rPr lang="en-US" dirty="0"/>
              <a:t>PARTNERSHIPS:</a:t>
            </a:r>
          </a:p>
          <a:p>
            <a:pPr marL="0" indent="0">
              <a:buNone/>
            </a:pPr>
            <a:endParaRPr lang="en-US" dirty="0"/>
          </a:p>
          <a:p>
            <a:r>
              <a:rPr lang="en-US" dirty="0"/>
              <a:t>Calumet College of St. Joseph</a:t>
            </a:r>
          </a:p>
          <a:p>
            <a:r>
              <a:rPr lang="en-US" dirty="0"/>
              <a:t>City of Gary</a:t>
            </a:r>
          </a:p>
          <a:p>
            <a:r>
              <a:rPr lang="en-US" dirty="0"/>
              <a:t>BMO Harris Bank</a:t>
            </a:r>
          </a:p>
          <a:p>
            <a:r>
              <a:rPr lang="en-US" dirty="0"/>
              <a:t>Chase Bank</a:t>
            </a:r>
          </a:p>
          <a:p>
            <a:r>
              <a:rPr lang="en-US" dirty="0"/>
              <a:t>Alliance of the Great Lakes</a:t>
            </a:r>
          </a:p>
          <a:p>
            <a:r>
              <a:rPr lang="en-US" dirty="0"/>
              <a:t>No Excuses University</a:t>
            </a:r>
          </a:p>
        </p:txBody>
      </p:sp>
    </p:spTree>
    <p:extLst>
      <p:ext uri="{BB962C8B-B14F-4D97-AF65-F5344CB8AC3E}">
        <p14:creationId xmlns:p14="http://schemas.microsoft.com/office/powerpoint/2010/main" val="238197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39669"/>
          </a:xfrm>
        </p:spPr>
        <p:txBody>
          <a:bodyPr/>
          <a:lstStyle/>
          <a:p>
            <a:r>
              <a:rPr lang="en-US" dirty="0"/>
              <a:t>X:  SCHOOL BOARD – </a:t>
            </a:r>
            <a:br>
              <a:rPr lang="en-US" dirty="0"/>
            </a:br>
            <a:r>
              <a:rPr lang="en-US" dirty="0"/>
              <a:t>CHARTER SCHOOL OF THE DUNES</a:t>
            </a:r>
          </a:p>
        </p:txBody>
      </p:sp>
      <p:sp>
        <p:nvSpPr>
          <p:cNvPr id="3" name="Content Placeholder 2"/>
          <p:cNvSpPr>
            <a:spLocks noGrp="1"/>
          </p:cNvSpPr>
          <p:nvPr>
            <p:ph idx="1"/>
          </p:nvPr>
        </p:nvSpPr>
        <p:spPr/>
        <p:txBody>
          <a:bodyPr/>
          <a:lstStyle/>
          <a:p>
            <a:r>
              <a:rPr lang="en-US" dirty="0"/>
              <a:t>Tom </a:t>
            </a:r>
            <a:r>
              <a:rPr lang="en-US" dirty="0" err="1"/>
              <a:t>Cera</a:t>
            </a:r>
            <a:r>
              <a:rPr lang="en-US" dirty="0"/>
              <a:t> – Board President</a:t>
            </a:r>
          </a:p>
          <a:p>
            <a:r>
              <a:rPr lang="en-US" dirty="0"/>
              <a:t> Paul </a:t>
            </a:r>
            <a:r>
              <a:rPr lang="en-US" dirty="0" err="1"/>
              <a:t>Orner</a:t>
            </a:r>
            <a:r>
              <a:rPr lang="en-US" dirty="0"/>
              <a:t> – Board Treasurer</a:t>
            </a:r>
          </a:p>
          <a:p>
            <a:r>
              <a:rPr lang="en-US" dirty="0"/>
              <a:t>Ron Cohen – Board Secretary</a:t>
            </a:r>
          </a:p>
          <a:p>
            <a:r>
              <a:rPr lang="en-US" dirty="0"/>
              <a:t>Shalonda Drayton - Member</a:t>
            </a:r>
          </a:p>
          <a:p>
            <a:r>
              <a:rPr lang="en-US" dirty="0"/>
              <a:t>Kimberly Boone - Member</a:t>
            </a:r>
          </a:p>
        </p:txBody>
      </p:sp>
    </p:spTree>
    <p:extLst>
      <p:ext uri="{BB962C8B-B14F-4D97-AF65-F5344CB8AC3E}">
        <p14:creationId xmlns:p14="http://schemas.microsoft.com/office/powerpoint/2010/main" val="1956254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280013"/>
          </a:xfrm>
        </p:spPr>
        <p:txBody>
          <a:bodyPr/>
          <a:lstStyle/>
          <a:p>
            <a:r>
              <a:rPr lang="en-US" sz="3200" dirty="0"/>
              <a:t>I: TEST Data ISTEP –</a:t>
            </a:r>
            <a:br>
              <a:rPr lang="en-US" sz="3200" dirty="0"/>
            </a:br>
            <a:r>
              <a:rPr lang="en-US" sz="3200" dirty="0"/>
              <a:t>HAMMOND ACADEMY OF SCIENCE &amp; TECHNOLOGY</a:t>
            </a:r>
          </a:p>
        </p:txBody>
      </p:sp>
      <p:sp>
        <p:nvSpPr>
          <p:cNvPr id="3" name="Content Placeholder 2"/>
          <p:cNvSpPr>
            <a:spLocks noGrp="1"/>
          </p:cNvSpPr>
          <p:nvPr>
            <p:ph idx="1"/>
          </p:nvPr>
        </p:nvSpPr>
        <p:spPr>
          <a:xfrm>
            <a:off x="818712" y="2222287"/>
            <a:ext cx="10554574" cy="4352684"/>
          </a:xfrm>
        </p:spPr>
        <p:txBody>
          <a:bodyPr/>
          <a:lstStyle/>
          <a:p>
            <a:pPr marL="0" indent="0">
              <a:buNone/>
            </a:pPr>
            <a:r>
              <a:rPr lang="en-US" dirty="0"/>
              <a:t>Hammond Academy of Science and Technology is currently school with an Accountability grade of “B”.  The school emphasize technology integration into all educational facets.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77843837"/>
              </p:ext>
            </p:extLst>
          </p:nvPr>
        </p:nvGraphicFramePr>
        <p:xfrm>
          <a:off x="1308326" y="3070576"/>
          <a:ext cx="8735560" cy="1305488"/>
        </p:xfrm>
        <a:graphic>
          <a:graphicData uri="http://schemas.openxmlformats.org/drawingml/2006/table">
            <a:tbl>
              <a:tblPr firstRow="1" firstCol="1" bandRow="1">
                <a:tableStyleId>{5C22544A-7EE6-4342-B048-85BDC9FD1C3A}</a:tableStyleId>
              </a:tblPr>
              <a:tblGrid>
                <a:gridCol w="1747112">
                  <a:extLst>
                    <a:ext uri="{9D8B030D-6E8A-4147-A177-3AD203B41FA5}">
                      <a16:colId xmlns:a16="http://schemas.microsoft.com/office/drawing/2014/main" xmlns="" val="3626719869"/>
                    </a:ext>
                  </a:extLst>
                </a:gridCol>
                <a:gridCol w="1747112">
                  <a:extLst>
                    <a:ext uri="{9D8B030D-6E8A-4147-A177-3AD203B41FA5}">
                      <a16:colId xmlns:a16="http://schemas.microsoft.com/office/drawing/2014/main" xmlns="" val="3993527958"/>
                    </a:ext>
                  </a:extLst>
                </a:gridCol>
                <a:gridCol w="1747112">
                  <a:extLst>
                    <a:ext uri="{9D8B030D-6E8A-4147-A177-3AD203B41FA5}">
                      <a16:colId xmlns:a16="http://schemas.microsoft.com/office/drawing/2014/main" xmlns="" val="2229712069"/>
                    </a:ext>
                  </a:extLst>
                </a:gridCol>
                <a:gridCol w="1747112">
                  <a:extLst>
                    <a:ext uri="{9D8B030D-6E8A-4147-A177-3AD203B41FA5}">
                      <a16:colId xmlns:a16="http://schemas.microsoft.com/office/drawing/2014/main" xmlns="" val="322351585"/>
                    </a:ext>
                  </a:extLst>
                </a:gridCol>
                <a:gridCol w="1747112">
                  <a:extLst>
                    <a:ext uri="{9D8B030D-6E8A-4147-A177-3AD203B41FA5}">
                      <a16:colId xmlns:a16="http://schemas.microsoft.com/office/drawing/2014/main" xmlns="" val="1931956454"/>
                    </a:ext>
                  </a:extLst>
                </a:gridCol>
              </a:tblGrid>
              <a:tr h="664145">
                <a:tc>
                  <a:txBody>
                    <a:bodyPr/>
                    <a:lstStyle/>
                    <a:p>
                      <a:pPr marL="0" marR="0" algn="ctr">
                        <a:lnSpc>
                          <a:spcPct val="107000"/>
                        </a:lnSpc>
                        <a:spcBef>
                          <a:spcPts val="0"/>
                        </a:spcBef>
                        <a:spcAft>
                          <a:spcPts val="0"/>
                        </a:spcAft>
                      </a:pPr>
                      <a:r>
                        <a:rPr lang="en-US" sz="1200" dirty="0">
                          <a:effectLst/>
                        </a:rPr>
                        <a:t>SUBJECT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TOTAL PASSING</a:t>
                      </a:r>
                      <a:endParaRPr lang="en-US" sz="1100">
                        <a:effectLst/>
                      </a:endParaRPr>
                    </a:p>
                    <a:p>
                      <a:pPr marL="0" marR="0" algn="ctr">
                        <a:lnSpc>
                          <a:spcPct val="107000"/>
                        </a:lnSpc>
                        <a:spcBef>
                          <a:spcPts val="0"/>
                        </a:spcBef>
                        <a:spcAft>
                          <a:spcPts val="0"/>
                        </a:spcAft>
                      </a:pPr>
                      <a:r>
                        <a:rPr lang="en-US" sz="1200">
                          <a:effectLst/>
                        </a:rPr>
                        <a:t>ISTEP+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TOTAL NOT PASSING ISTEP+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68754488"/>
                  </a:ext>
                </a:extLst>
              </a:tr>
              <a:tr h="213781">
                <a:tc>
                  <a:txBody>
                    <a:bodyPr/>
                    <a:lstStyle/>
                    <a:p>
                      <a:pPr marL="0" marR="0">
                        <a:lnSpc>
                          <a:spcPct val="107000"/>
                        </a:lnSpc>
                        <a:spcBef>
                          <a:spcPts val="0"/>
                        </a:spcBef>
                        <a:spcAft>
                          <a:spcPts val="0"/>
                        </a:spcAft>
                      </a:pPr>
                      <a:r>
                        <a:rPr lang="en-US" sz="1200">
                          <a:effectLst/>
                        </a:rPr>
                        <a:t>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623483"/>
                  </a:ext>
                </a:extLst>
              </a:tr>
              <a:tr h="213781">
                <a:tc>
                  <a:txBody>
                    <a:bodyPr/>
                    <a:lstStyle/>
                    <a:p>
                      <a:pPr marL="0" marR="0">
                        <a:lnSpc>
                          <a:spcPct val="107000"/>
                        </a:lnSpc>
                        <a:spcBef>
                          <a:spcPts val="0"/>
                        </a:spcBef>
                        <a:spcAft>
                          <a:spcPts val="0"/>
                        </a:spcAft>
                      </a:pPr>
                      <a:r>
                        <a:rPr lang="en-US" sz="1200">
                          <a:effectLst/>
                        </a:rPr>
                        <a:t>E/LA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48062496"/>
                  </a:ext>
                </a:extLst>
              </a:tr>
              <a:tr h="213781">
                <a:tc>
                  <a:txBody>
                    <a:bodyPr/>
                    <a:lstStyle/>
                    <a:p>
                      <a:pPr marL="0" marR="0">
                        <a:lnSpc>
                          <a:spcPct val="107000"/>
                        </a:lnSpc>
                        <a:spcBef>
                          <a:spcPts val="0"/>
                        </a:spcBef>
                        <a:spcAft>
                          <a:spcPts val="0"/>
                        </a:spcAft>
                      </a:pPr>
                      <a:r>
                        <a:rPr lang="en-US" sz="1200">
                          <a:effectLst/>
                        </a:rPr>
                        <a:t>BOTH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62%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6689871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93445259"/>
              </p:ext>
            </p:extLst>
          </p:nvPr>
        </p:nvGraphicFramePr>
        <p:xfrm>
          <a:off x="1308326" y="4657233"/>
          <a:ext cx="8735560" cy="1264597"/>
        </p:xfrm>
        <a:graphic>
          <a:graphicData uri="http://schemas.openxmlformats.org/drawingml/2006/table">
            <a:tbl>
              <a:tblPr firstRow="1" firstCol="1" bandRow="1">
                <a:tableStyleId>{5C22544A-7EE6-4342-B048-85BDC9FD1C3A}</a:tableStyleId>
              </a:tblPr>
              <a:tblGrid>
                <a:gridCol w="1747112">
                  <a:extLst>
                    <a:ext uri="{9D8B030D-6E8A-4147-A177-3AD203B41FA5}">
                      <a16:colId xmlns:a16="http://schemas.microsoft.com/office/drawing/2014/main" xmlns="" val="225324535"/>
                    </a:ext>
                  </a:extLst>
                </a:gridCol>
                <a:gridCol w="1747112">
                  <a:extLst>
                    <a:ext uri="{9D8B030D-6E8A-4147-A177-3AD203B41FA5}">
                      <a16:colId xmlns:a16="http://schemas.microsoft.com/office/drawing/2014/main" xmlns="" val="3053879991"/>
                    </a:ext>
                  </a:extLst>
                </a:gridCol>
                <a:gridCol w="1747112">
                  <a:extLst>
                    <a:ext uri="{9D8B030D-6E8A-4147-A177-3AD203B41FA5}">
                      <a16:colId xmlns:a16="http://schemas.microsoft.com/office/drawing/2014/main" xmlns="" val="803246972"/>
                    </a:ext>
                  </a:extLst>
                </a:gridCol>
                <a:gridCol w="1747112">
                  <a:extLst>
                    <a:ext uri="{9D8B030D-6E8A-4147-A177-3AD203B41FA5}">
                      <a16:colId xmlns:a16="http://schemas.microsoft.com/office/drawing/2014/main" xmlns="" val="796258300"/>
                    </a:ext>
                  </a:extLst>
                </a:gridCol>
                <a:gridCol w="1747112">
                  <a:extLst>
                    <a:ext uri="{9D8B030D-6E8A-4147-A177-3AD203B41FA5}">
                      <a16:colId xmlns:a16="http://schemas.microsoft.com/office/drawing/2014/main" xmlns="" val="1767525171"/>
                    </a:ext>
                  </a:extLst>
                </a:gridCol>
              </a:tblGrid>
              <a:tr h="643342">
                <a:tc>
                  <a:txBody>
                    <a:bodyPr/>
                    <a:lstStyle/>
                    <a:p>
                      <a:pPr marL="0" marR="0" algn="ctr">
                        <a:lnSpc>
                          <a:spcPct val="107000"/>
                        </a:lnSpc>
                        <a:spcBef>
                          <a:spcPts val="0"/>
                        </a:spcBef>
                        <a:spcAft>
                          <a:spcPts val="0"/>
                        </a:spcAft>
                      </a:pPr>
                      <a:r>
                        <a:rPr lang="en-US" sz="1200">
                          <a:effectLst/>
                        </a:rPr>
                        <a:t>SUBJECT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TOTAL PASSING</a:t>
                      </a:r>
                    </a:p>
                    <a:p>
                      <a:pPr marL="0" marR="0" algn="ctr">
                        <a:lnSpc>
                          <a:spcPct val="107000"/>
                        </a:lnSpc>
                        <a:spcBef>
                          <a:spcPts val="0"/>
                        </a:spcBef>
                        <a:spcAft>
                          <a:spcPts val="0"/>
                        </a:spcAft>
                      </a:pPr>
                      <a:r>
                        <a:rPr lang="en-US" sz="1100">
                          <a:effectLst/>
                        </a:rPr>
                        <a:t>10</a:t>
                      </a:r>
                      <a:r>
                        <a:rPr lang="en-US" sz="1100" baseline="30000">
                          <a:effectLst/>
                        </a:rPr>
                        <a:t>TH</a:t>
                      </a:r>
                      <a:r>
                        <a:rPr lang="en-US" sz="1100">
                          <a:effectLst/>
                        </a:rPr>
                        <a:t> GRADE ISTEP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TOTAL NOT PASSING ISTEP+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PERCENTAGE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63928344"/>
                  </a:ext>
                </a:extLst>
              </a:tr>
              <a:tr h="207085">
                <a:tc>
                  <a:txBody>
                    <a:bodyPr/>
                    <a:lstStyle/>
                    <a:p>
                      <a:pPr marL="0" marR="0">
                        <a:lnSpc>
                          <a:spcPct val="107000"/>
                        </a:lnSpc>
                        <a:spcBef>
                          <a:spcPts val="0"/>
                        </a:spcBef>
                        <a:spcAft>
                          <a:spcPts val="0"/>
                        </a:spcAft>
                      </a:pPr>
                      <a:r>
                        <a:rPr lang="en-US" sz="1200">
                          <a:effectLst/>
                        </a:rPr>
                        <a:t>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35891736"/>
                  </a:ext>
                </a:extLst>
              </a:tr>
              <a:tr h="207085">
                <a:tc>
                  <a:txBody>
                    <a:bodyPr/>
                    <a:lstStyle/>
                    <a:p>
                      <a:pPr marL="0" marR="0">
                        <a:lnSpc>
                          <a:spcPct val="107000"/>
                        </a:lnSpc>
                        <a:spcBef>
                          <a:spcPts val="0"/>
                        </a:spcBef>
                        <a:spcAft>
                          <a:spcPts val="0"/>
                        </a:spcAft>
                      </a:pPr>
                      <a:r>
                        <a:rPr lang="en-US" sz="1200">
                          <a:effectLst/>
                        </a:rPr>
                        <a:t>E/LA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47468296"/>
                  </a:ext>
                </a:extLst>
              </a:tr>
              <a:tr h="207085">
                <a:tc>
                  <a:txBody>
                    <a:bodyPr/>
                    <a:lstStyle/>
                    <a:p>
                      <a:pPr marL="0" marR="0">
                        <a:lnSpc>
                          <a:spcPct val="107000"/>
                        </a:lnSpc>
                        <a:spcBef>
                          <a:spcPts val="0"/>
                        </a:spcBef>
                        <a:spcAft>
                          <a:spcPts val="0"/>
                        </a:spcAft>
                      </a:pPr>
                      <a:r>
                        <a:rPr lang="en-US" sz="1200">
                          <a:effectLst/>
                        </a:rPr>
                        <a:t>BOTH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67692650"/>
                  </a:ext>
                </a:extLst>
              </a:tr>
            </a:tbl>
          </a:graphicData>
        </a:graphic>
      </p:graphicFrame>
      <p:sp>
        <p:nvSpPr>
          <p:cNvPr id="6" name="Rectangle 1"/>
          <p:cNvSpPr>
            <a:spLocks noChangeArrowheads="1"/>
          </p:cNvSpPr>
          <p:nvPr/>
        </p:nvSpPr>
        <p:spPr bwMode="auto">
          <a:xfrm>
            <a:off x="3122612" y="505357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52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396126"/>
          </a:xfrm>
        </p:spPr>
        <p:txBody>
          <a:bodyPr/>
          <a:lstStyle/>
          <a:p>
            <a:r>
              <a:rPr lang="en-US" dirty="0"/>
              <a:t>II:  STUDENT ENROLLMENT DATA –</a:t>
            </a:r>
            <a:br>
              <a:rPr lang="en-US" dirty="0"/>
            </a:br>
            <a:r>
              <a:rPr lang="en-US" sz="2800" dirty="0"/>
              <a:t>HAMMOND ACADEMY OF SCIENCE AND TECHNOLOGY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5359076"/>
              </p:ext>
            </p:extLst>
          </p:nvPr>
        </p:nvGraphicFramePr>
        <p:xfrm>
          <a:off x="1553708" y="2314960"/>
          <a:ext cx="8620806" cy="3766528"/>
        </p:xfrm>
        <a:graphic>
          <a:graphicData uri="http://schemas.openxmlformats.org/drawingml/2006/table">
            <a:tbl>
              <a:tblPr firstRow="1" bandRow="1">
                <a:tableStyleId>{5C22544A-7EE6-4342-B048-85BDC9FD1C3A}</a:tableStyleId>
              </a:tblPr>
              <a:tblGrid>
                <a:gridCol w="5148204">
                  <a:extLst>
                    <a:ext uri="{9D8B030D-6E8A-4147-A177-3AD203B41FA5}">
                      <a16:colId xmlns:a16="http://schemas.microsoft.com/office/drawing/2014/main" xmlns="" val="64623939"/>
                    </a:ext>
                  </a:extLst>
                </a:gridCol>
                <a:gridCol w="599000">
                  <a:extLst>
                    <a:ext uri="{9D8B030D-6E8A-4147-A177-3AD203B41FA5}">
                      <a16:colId xmlns:a16="http://schemas.microsoft.com/office/drawing/2014/main" xmlns="" val="3933404029"/>
                    </a:ext>
                  </a:extLst>
                </a:gridCol>
                <a:gridCol w="2873602">
                  <a:extLst>
                    <a:ext uri="{9D8B030D-6E8A-4147-A177-3AD203B41FA5}">
                      <a16:colId xmlns:a16="http://schemas.microsoft.com/office/drawing/2014/main" xmlns="" val="3941192529"/>
                    </a:ext>
                  </a:extLst>
                </a:gridCol>
              </a:tblGrid>
              <a:tr h="376498">
                <a:tc>
                  <a:txBody>
                    <a:bodyPr/>
                    <a:lstStyle/>
                    <a:p>
                      <a:pPr marL="0" marR="0">
                        <a:lnSpc>
                          <a:spcPct val="107000"/>
                        </a:lnSpc>
                        <a:spcBef>
                          <a:spcPts val="0"/>
                        </a:spcBef>
                        <a:spcAft>
                          <a:spcPts val="800"/>
                        </a:spcAft>
                      </a:pPr>
                      <a:r>
                        <a:rPr lang="en-US" sz="1200">
                          <a:effectLst/>
                        </a:rPr>
                        <a:t>PART II: STUDENT ENROLLMENT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800"/>
                        </a:spcAft>
                      </a:pPr>
                      <a:r>
                        <a:rPr lang="en-US" sz="1200" kern="1200">
                          <a:effectLst/>
                        </a:rPr>
                        <a:t>2015/16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743390746"/>
                  </a:ext>
                </a:extLst>
              </a:tr>
              <a:tr h="376670">
                <a:tc>
                  <a:txBody>
                    <a:bodyPr/>
                    <a:lstStyle/>
                    <a:p>
                      <a:pPr marL="0" marR="0">
                        <a:lnSpc>
                          <a:spcPct val="107000"/>
                        </a:lnSpc>
                        <a:spcBef>
                          <a:spcPts val="0"/>
                        </a:spcBef>
                        <a:spcAft>
                          <a:spcPts val="800"/>
                        </a:spcAft>
                      </a:pPr>
                      <a:r>
                        <a:rPr lang="en-US" sz="1200" kern="1200">
                          <a:effectLst/>
                        </a:rPr>
                        <a:t>Enrollment Beginning of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550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3607493193"/>
                  </a:ext>
                </a:extLst>
              </a:tr>
              <a:tr h="376670">
                <a:tc>
                  <a:txBody>
                    <a:bodyPr/>
                    <a:lstStyle/>
                    <a:p>
                      <a:pPr marL="0" marR="0">
                        <a:lnSpc>
                          <a:spcPct val="107000"/>
                        </a:lnSpc>
                        <a:spcBef>
                          <a:spcPts val="0"/>
                        </a:spcBef>
                        <a:spcAft>
                          <a:spcPts val="800"/>
                        </a:spcAft>
                      </a:pPr>
                      <a:r>
                        <a:rPr lang="en-US" sz="1200" kern="1200">
                          <a:effectLst/>
                        </a:rPr>
                        <a:t>Enrollment End of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529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2619670510"/>
                  </a:ext>
                </a:extLst>
              </a:tr>
              <a:tr h="376670">
                <a:tc>
                  <a:txBody>
                    <a:bodyPr/>
                    <a:lstStyle/>
                    <a:p>
                      <a:pPr marL="0" marR="0">
                        <a:lnSpc>
                          <a:spcPct val="107000"/>
                        </a:lnSpc>
                        <a:spcBef>
                          <a:spcPts val="0"/>
                        </a:spcBef>
                        <a:spcAft>
                          <a:spcPts val="800"/>
                        </a:spcAft>
                      </a:pPr>
                      <a:r>
                        <a:rPr lang="en-US" sz="1200" kern="1200">
                          <a:effectLst/>
                        </a:rPr>
                        <a:t>Attendance Rates (overall)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503757647"/>
                  </a:ext>
                </a:extLst>
              </a:tr>
              <a:tr h="376670">
                <a:tc>
                  <a:txBody>
                    <a:bodyPr/>
                    <a:lstStyle/>
                    <a:p>
                      <a:pPr marL="0" marR="0">
                        <a:lnSpc>
                          <a:spcPct val="107000"/>
                        </a:lnSpc>
                        <a:spcBef>
                          <a:spcPts val="0"/>
                        </a:spcBef>
                        <a:spcAft>
                          <a:spcPts val="800"/>
                        </a:spcAft>
                      </a:pPr>
                      <a:r>
                        <a:rPr lang="en-US" sz="1200" kern="1200">
                          <a:effectLst/>
                        </a:rPr>
                        <a:t>Suspensions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67-122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2225272907"/>
                  </a:ext>
                </a:extLst>
              </a:tr>
              <a:tr h="376670">
                <a:tc>
                  <a:txBody>
                    <a:bodyPr/>
                    <a:lstStyle/>
                    <a:p>
                      <a:pPr marL="0" marR="0">
                        <a:lnSpc>
                          <a:spcPct val="107000"/>
                        </a:lnSpc>
                        <a:spcBef>
                          <a:spcPts val="0"/>
                        </a:spcBef>
                        <a:spcAft>
                          <a:spcPts val="800"/>
                        </a:spcAft>
                      </a:pPr>
                      <a:r>
                        <a:rPr lang="en-US" sz="1200" kern="1200">
                          <a:effectLst/>
                        </a:rPr>
                        <a:t>Expulsions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502521056"/>
                  </a:ext>
                </a:extLst>
              </a:tr>
              <a:tr h="376670">
                <a:tc>
                  <a:txBody>
                    <a:bodyPr/>
                    <a:lstStyle/>
                    <a:p>
                      <a:pPr marL="0" marR="0">
                        <a:lnSpc>
                          <a:spcPct val="107000"/>
                        </a:lnSpc>
                        <a:spcBef>
                          <a:spcPts val="0"/>
                        </a:spcBef>
                        <a:spcAft>
                          <a:spcPts val="800"/>
                        </a:spcAft>
                      </a:pPr>
                      <a:r>
                        <a:rPr lang="en-US" sz="1200" kern="1200">
                          <a:effectLst/>
                        </a:rPr>
                        <a:t>AVG Class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95243367"/>
                  </a:ext>
                </a:extLst>
              </a:tr>
              <a:tr h="376670">
                <a:tc>
                  <a:txBody>
                    <a:bodyPr/>
                    <a:lstStyle/>
                    <a:p>
                      <a:pPr marL="0" marR="0">
                        <a:lnSpc>
                          <a:spcPct val="107000"/>
                        </a:lnSpc>
                        <a:spcBef>
                          <a:spcPts val="0"/>
                        </a:spcBef>
                        <a:spcAft>
                          <a:spcPts val="800"/>
                        </a:spcAft>
                      </a:pPr>
                      <a:r>
                        <a:rPr lang="en-US" sz="1200" kern="1200">
                          <a:effectLst/>
                        </a:rPr>
                        <a:t>Student Mobility 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4221211827"/>
                  </a:ext>
                </a:extLst>
              </a:tr>
              <a:tr h="376670">
                <a:tc>
                  <a:txBody>
                    <a:bodyPr/>
                    <a:lstStyle/>
                    <a:p>
                      <a:pPr marL="0" marR="0">
                        <a:lnSpc>
                          <a:spcPct val="107000"/>
                        </a:lnSpc>
                        <a:spcBef>
                          <a:spcPts val="0"/>
                        </a:spcBef>
                        <a:spcAft>
                          <a:spcPts val="800"/>
                        </a:spcAft>
                      </a:pPr>
                      <a:r>
                        <a:rPr lang="en-US" sz="1200" kern="1200">
                          <a:effectLst/>
                        </a:rPr>
                        <a:t>Truancy Rate (10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630721756"/>
                  </a:ext>
                </a:extLst>
              </a:tr>
              <a:tr h="376670">
                <a:tc>
                  <a:txBody>
                    <a:bodyPr/>
                    <a:lstStyle/>
                    <a:p>
                      <a:pPr marL="0" marR="0">
                        <a:lnSpc>
                          <a:spcPct val="107000"/>
                        </a:lnSpc>
                        <a:spcBef>
                          <a:spcPts val="0"/>
                        </a:spcBef>
                        <a:spcAft>
                          <a:spcPts val="800"/>
                        </a:spcAft>
                      </a:pPr>
                      <a:r>
                        <a:rPr lang="en-US" sz="1200" kern="1200">
                          <a:effectLst/>
                        </a:rPr>
                        <a:t>Possessions of alcohol or weapon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kern="12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312061718"/>
                  </a:ext>
                </a:extLst>
              </a:tr>
            </a:tbl>
          </a:graphicData>
        </a:graphic>
      </p:graphicFrame>
    </p:spTree>
    <p:extLst>
      <p:ext uri="{BB962C8B-B14F-4D97-AF65-F5344CB8AC3E}">
        <p14:creationId xmlns:p14="http://schemas.microsoft.com/office/powerpoint/2010/main" val="4289101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468698"/>
          </a:xfrm>
        </p:spPr>
        <p:txBody>
          <a:bodyPr/>
          <a:lstStyle/>
          <a:p>
            <a:r>
              <a:rPr lang="en-US" dirty="0"/>
              <a:t>ENROLLMENT BY PROGRAM –</a:t>
            </a:r>
            <a:br>
              <a:rPr lang="en-US" dirty="0"/>
            </a:br>
            <a:r>
              <a:rPr lang="en-US" sz="2800" dirty="0"/>
              <a:t>HAMMOND ACADEMY OF SCIENCE AND TECHNOLOGY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7526544"/>
              </p:ext>
            </p:extLst>
          </p:nvPr>
        </p:nvGraphicFramePr>
        <p:xfrm>
          <a:off x="2307542" y="2266043"/>
          <a:ext cx="6328457" cy="4294412"/>
        </p:xfrm>
        <a:graphic>
          <a:graphicData uri="http://schemas.openxmlformats.org/drawingml/2006/table">
            <a:tbl>
              <a:tblPr firstRow="1" bandRow="1">
                <a:tableStyleId>{5C22544A-7EE6-4342-B048-85BDC9FD1C3A}</a:tableStyleId>
              </a:tblPr>
              <a:tblGrid>
                <a:gridCol w="3902475">
                  <a:extLst>
                    <a:ext uri="{9D8B030D-6E8A-4147-A177-3AD203B41FA5}">
                      <a16:colId xmlns:a16="http://schemas.microsoft.com/office/drawing/2014/main" xmlns="" val="1268046655"/>
                    </a:ext>
                  </a:extLst>
                </a:gridCol>
                <a:gridCol w="2425982">
                  <a:extLst>
                    <a:ext uri="{9D8B030D-6E8A-4147-A177-3AD203B41FA5}">
                      <a16:colId xmlns:a16="http://schemas.microsoft.com/office/drawing/2014/main" xmlns="" val="3026835060"/>
                    </a:ext>
                  </a:extLst>
                </a:gridCol>
              </a:tblGrid>
              <a:tr h="462994">
                <a:tc>
                  <a:txBody>
                    <a:bodyPr/>
                    <a:lstStyle/>
                    <a:p>
                      <a:pPr marL="0" marR="0">
                        <a:lnSpc>
                          <a:spcPct val="107000"/>
                        </a:lnSpc>
                        <a:spcBef>
                          <a:spcPts val="0"/>
                        </a:spcBef>
                        <a:spcAft>
                          <a:spcPts val="0"/>
                        </a:spcAft>
                      </a:pPr>
                      <a:r>
                        <a:rPr lang="en-US" sz="700">
                          <a:effectLst/>
                        </a:rPr>
                        <a:t>PART III: ENROLLMENT BY PROGRAM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gn="ctr">
                        <a:lnSpc>
                          <a:spcPct val="107000"/>
                        </a:lnSpc>
                        <a:spcBef>
                          <a:spcPts val="0"/>
                        </a:spcBef>
                        <a:spcAft>
                          <a:spcPts val="0"/>
                        </a:spcAft>
                      </a:pPr>
                      <a:r>
                        <a:rPr lang="en-US" sz="700" kern="1200">
                          <a:effectLst/>
                        </a:rPr>
                        <a:t>2015/16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3062049707"/>
                  </a:ext>
                </a:extLst>
              </a:tr>
              <a:tr h="253030">
                <a:tc>
                  <a:txBody>
                    <a:bodyPr/>
                    <a:lstStyle/>
                    <a:p>
                      <a:pPr marL="0" marR="0">
                        <a:lnSpc>
                          <a:spcPct val="107000"/>
                        </a:lnSpc>
                        <a:spcBef>
                          <a:spcPts val="0"/>
                        </a:spcBef>
                        <a:spcAft>
                          <a:spcPts val="0"/>
                        </a:spcAft>
                      </a:pPr>
                      <a:r>
                        <a:rPr lang="en-US" sz="700" kern="1200">
                          <a:effectLst/>
                        </a:rPr>
                        <a:t>High Ability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N/A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3285638306"/>
                  </a:ext>
                </a:extLst>
              </a:tr>
              <a:tr h="253030">
                <a:tc>
                  <a:txBody>
                    <a:bodyPr/>
                    <a:lstStyle/>
                    <a:p>
                      <a:pPr marL="0" marR="0">
                        <a:lnSpc>
                          <a:spcPct val="107000"/>
                        </a:lnSpc>
                        <a:spcBef>
                          <a:spcPts val="0"/>
                        </a:spcBef>
                        <a:spcAft>
                          <a:spcPts val="0"/>
                        </a:spcAft>
                      </a:pPr>
                      <a:r>
                        <a:rPr lang="en-US" sz="700" kern="1200">
                          <a:effectLst/>
                        </a:rPr>
                        <a:t>Free/Reduced Lunch</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55%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77491844"/>
                  </a:ext>
                </a:extLst>
              </a:tr>
              <a:tr h="253030">
                <a:tc>
                  <a:txBody>
                    <a:bodyPr/>
                    <a:lstStyle/>
                    <a:p>
                      <a:pPr marL="0" marR="0">
                        <a:lnSpc>
                          <a:spcPct val="107000"/>
                        </a:lnSpc>
                        <a:spcBef>
                          <a:spcPts val="0"/>
                        </a:spcBef>
                        <a:spcAft>
                          <a:spcPts val="0"/>
                        </a:spcAft>
                      </a:pPr>
                      <a:r>
                        <a:rPr lang="en-US" sz="700" kern="1200">
                          <a:effectLst/>
                        </a:rPr>
                        <a:t>LEP</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47 students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2212833883"/>
                  </a:ext>
                </a:extLst>
              </a:tr>
              <a:tr h="563590">
                <a:tc>
                  <a:txBody>
                    <a:bodyPr/>
                    <a:lstStyle/>
                    <a:p>
                      <a:pPr marL="0" marR="0">
                        <a:lnSpc>
                          <a:spcPct val="107000"/>
                        </a:lnSpc>
                        <a:spcBef>
                          <a:spcPts val="0"/>
                        </a:spcBef>
                        <a:spcAft>
                          <a:spcPts val="0"/>
                        </a:spcAft>
                      </a:pPr>
                      <a:r>
                        <a:rPr lang="en-US" sz="700" kern="1200">
                          <a:effectLst/>
                        </a:rPr>
                        <a:t>High School Remediation (Average per semester)</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51 Math</a:t>
                      </a:r>
                      <a:endParaRPr lang="en-US" sz="700">
                        <a:effectLst/>
                      </a:endParaRPr>
                    </a:p>
                    <a:p>
                      <a:pPr marL="0" marR="0">
                        <a:lnSpc>
                          <a:spcPct val="107000"/>
                        </a:lnSpc>
                        <a:spcBef>
                          <a:spcPts val="0"/>
                        </a:spcBef>
                        <a:spcAft>
                          <a:spcPts val="0"/>
                        </a:spcAft>
                      </a:pPr>
                      <a:r>
                        <a:rPr lang="en-US" sz="700" kern="1200">
                          <a:effectLst/>
                        </a:rPr>
                        <a:t>38 E/LA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3230392740"/>
                  </a:ext>
                </a:extLst>
              </a:tr>
              <a:tr h="690514">
                <a:tc>
                  <a:txBody>
                    <a:bodyPr/>
                    <a:lstStyle/>
                    <a:p>
                      <a:pPr marL="0" marR="0">
                        <a:lnSpc>
                          <a:spcPct val="107000"/>
                        </a:lnSpc>
                        <a:spcBef>
                          <a:spcPts val="0"/>
                        </a:spcBef>
                        <a:spcAft>
                          <a:spcPts val="0"/>
                        </a:spcAft>
                      </a:pPr>
                      <a:r>
                        <a:rPr lang="en-US" sz="700" kern="1200">
                          <a:effectLst/>
                        </a:rPr>
                        <a:t>Middle School Remediation (Average per semester-Math &amp; E/LA)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20 - 8</a:t>
                      </a:r>
                      <a:r>
                        <a:rPr lang="en-US" sz="700" kern="1200" baseline="30000">
                          <a:effectLst/>
                        </a:rPr>
                        <a:t>th</a:t>
                      </a:r>
                      <a:r>
                        <a:rPr lang="en-US" sz="700" kern="1200">
                          <a:effectLst/>
                        </a:rPr>
                        <a:t> </a:t>
                      </a:r>
                      <a:endParaRPr lang="en-US" sz="700">
                        <a:effectLst/>
                      </a:endParaRPr>
                    </a:p>
                    <a:p>
                      <a:pPr marL="0" marR="0">
                        <a:lnSpc>
                          <a:spcPct val="107000"/>
                        </a:lnSpc>
                        <a:spcBef>
                          <a:spcPts val="0"/>
                        </a:spcBef>
                        <a:spcAft>
                          <a:spcPts val="0"/>
                        </a:spcAft>
                      </a:pPr>
                      <a:r>
                        <a:rPr lang="en-US" sz="700" kern="1200">
                          <a:effectLst/>
                        </a:rPr>
                        <a:t>22 – 7</a:t>
                      </a:r>
                      <a:r>
                        <a:rPr lang="en-US" sz="700" kern="1200" baseline="30000">
                          <a:effectLst/>
                        </a:rPr>
                        <a:t>th</a:t>
                      </a:r>
                      <a:endParaRPr lang="en-US" sz="700">
                        <a:effectLst/>
                      </a:endParaRPr>
                    </a:p>
                    <a:p>
                      <a:pPr marL="0" marR="0">
                        <a:lnSpc>
                          <a:spcPct val="107000"/>
                        </a:lnSpc>
                        <a:spcBef>
                          <a:spcPts val="0"/>
                        </a:spcBef>
                        <a:spcAft>
                          <a:spcPts val="0"/>
                        </a:spcAft>
                      </a:pPr>
                      <a:r>
                        <a:rPr lang="en-US" sz="700" kern="1200">
                          <a:effectLst/>
                        </a:rPr>
                        <a:t>22 – 6</a:t>
                      </a:r>
                      <a:r>
                        <a:rPr lang="en-US" sz="700" kern="1200" baseline="30000">
                          <a:effectLst/>
                        </a:rPr>
                        <a:t>th</a:t>
                      </a:r>
                      <a:r>
                        <a:rPr lang="en-US" sz="700" kern="1200">
                          <a:effectLst/>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1231997072"/>
                  </a:ext>
                </a:extLst>
              </a:tr>
              <a:tr h="309744">
                <a:tc>
                  <a:txBody>
                    <a:bodyPr/>
                    <a:lstStyle/>
                    <a:p>
                      <a:pPr marL="0" marR="0">
                        <a:lnSpc>
                          <a:spcPct val="107000"/>
                        </a:lnSpc>
                        <a:spcBef>
                          <a:spcPts val="0"/>
                        </a:spcBef>
                        <a:spcAft>
                          <a:spcPts val="0"/>
                        </a:spcAft>
                      </a:pPr>
                      <a:r>
                        <a:rPr lang="en-US" sz="700" kern="1200">
                          <a:effectLst/>
                        </a:rPr>
                        <a:t>Title I program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161 Targeted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3642424825"/>
                  </a:ext>
                </a:extLst>
              </a:tr>
              <a:tr h="329460">
                <a:tc>
                  <a:txBody>
                    <a:bodyPr/>
                    <a:lstStyle/>
                    <a:p>
                      <a:pPr marL="0" marR="0">
                        <a:lnSpc>
                          <a:spcPct val="107000"/>
                        </a:lnSpc>
                        <a:spcBef>
                          <a:spcPts val="0"/>
                        </a:spcBef>
                        <a:spcAft>
                          <a:spcPts val="0"/>
                        </a:spcAft>
                      </a:pPr>
                      <a:r>
                        <a:rPr lang="en-US" sz="700" kern="1200">
                          <a:effectLst/>
                        </a:rPr>
                        <a:t>Special Education Program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37 Students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1573207400"/>
                  </a:ext>
                </a:extLst>
              </a:tr>
              <a:tr h="329460">
                <a:tc>
                  <a:txBody>
                    <a:bodyPr/>
                    <a:lstStyle/>
                    <a:p>
                      <a:pPr marL="0" marR="0">
                        <a:lnSpc>
                          <a:spcPct val="107000"/>
                        </a:lnSpc>
                        <a:spcBef>
                          <a:spcPts val="0"/>
                        </a:spcBef>
                        <a:spcAft>
                          <a:spcPts val="0"/>
                        </a:spcAft>
                      </a:pPr>
                      <a:r>
                        <a:rPr lang="en-US" sz="700" kern="1200">
                          <a:effectLst/>
                        </a:rPr>
                        <a:t>Summer School Enrollment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55 Students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704626932"/>
                  </a:ext>
                </a:extLst>
              </a:tr>
              <a:tr h="253030">
                <a:tc>
                  <a:txBody>
                    <a:bodyPr/>
                    <a:lstStyle/>
                    <a:p>
                      <a:pPr marL="0" marR="0">
                        <a:lnSpc>
                          <a:spcPct val="107000"/>
                        </a:lnSpc>
                        <a:spcBef>
                          <a:spcPts val="0"/>
                        </a:spcBef>
                        <a:spcAft>
                          <a:spcPts val="0"/>
                        </a:spcAft>
                      </a:pPr>
                      <a:r>
                        <a:rPr lang="en-US" sz="700" kern="1200">
                          <a:effectLst/>
                        </a:rPr>
                        <a:t>School days /Hours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kern="1200">
                          <a:effectLst/>
                        </a:rPr>
                        <a:t>180/1350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1348574131"/>
                  </a:ext>
                </a:extLst>
              </a:tr>
              <a:tr h="596530">
                <a:tc>
                  <a:txBody>
                    <a:bodyPr/>
                    <a:lstStyle/>
                    <a:p>
                      <a:pPr marL="0" marR="0">
                        <a:lnSpc>
                          <a:spcPct val="107000"/>
                        </a:lnSpc>
                        <a:spcBef>
                          <a:spcPts val="0"/>
                        </a:spcBef>
                        <a:spcAft>
                          <a:spcPts val="0"/>
                        </a:spcAft>
                      </a:pPr>
                      <a:r>
                        <a:rPr lang="en-US" sz="700" kern="1200">
                          <a:effectLst/>
                        </a:rPr>
                        <a:t>Technology Accessibility (1:1 Technology students and Teachers)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tc>
                  <a:txBody>
                    <a:bodyPr/>
                    <a:lstStyle/>
                    <a:p>
                      <a:pPr marL="0" marR="0">
                        <a:lnSpc>
                          <a:spcPct val="107000"/>
                        </a:lnSpc>
                        <a:spcBef>
                          <a:spcPts val="0"/>
                        </a:spcBef>
                        <a:spcAft>
                          <a:spcPts val="0"/>
                        </a:spcAft>
                      </a:pPr>
                      <a:r>
                        <a:rPr lang="en-US" sz="700" dirty="0">
                          <a:effectLst/>
                        </a:rPr>
                        <a:t>100%</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6124" marR="56124" marT="28062" marB="28062"/>
                </a:tc>
                <a:extLst>
                  <a:ext uri="{0D108BD9-81ED-4DB2-BD59-A6C34878D82A}">
                    <a16:rowId xmlns:a16="http://schemas.microsoft.com/office/drawing/2014/main" xmlns="" val="3448363611"/>
                  </a:ext>
                </a:extLst>
              </a:tr>
            </a:tbl>
          </a:graphicData>
        </a:graphic>
      </p:graphicFrame>
    </p:spTree>
    <p:extLst>
      <p:ext uri="{BB962C8B-B14F-4D97-AF65-F5344CB8AC3E}">
        <p14:creationId xmlns:p14="http://schemas.microsoft.com/office/powerpoint/2010/main" val="886868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338069"/>
          </a:xfrm>
        </p:spPr>
        <p:txBody>
          <a:bodyPr/>
          <a:lstStyle/>
          <a:p>
            <a:r>
              <a:rPr lang="en-US" dirty="0"/>
              <a:t>PART IV: PROGRAMS –</a:t>
            </a:r>
            <a:br>
              <a:rPr lang="en-US" dirty="0"/>
            </a:br>
            <a:r>
              <a:rPr lang="en-US" sz="3200" dirty="0"/>
              <a:t>HAMMOND ACADEMY  OF SCIENCE &amp; TECHNOLOGY</a:t>
            </a:r>
          </a:p>
        </p:txBody>
      </p:sp>
      <p:sp>
        <p:nvSpPr>
          <p:cNvPr id="3" name="Content Placeholder 2"/>
          <p:cNvSpPr>
            <a:spLocks noGrp="1"/>
          </p:cNvSpPr>
          <p:nvPr>
            <p:ph sz="half" idx="1"/>
          </p:nvPr>
        </p:nvSpPr>
        <p:spPr/>
        <p:txBody>
          <a:bodyPr>
            <a:normAutofit fontScale="40000" lnSpcReduction="20000"/>
          </a:bodyPr>
          <a:lstStyle/>
          <a:p>
            <a:pPr marL="0" lvl="0" indent="0">
              <a:buNone/>
            </a:pPr>
            <a:r>
              <a:rPr lang="en-US" sz="4000" dirty="0"/>
              <a:t>Remediation: Teachers and staff follow our Indiana Department of Education reading plan and RTI recommendations for tier II and tier III students. </a:t>
            </a:r>
          </a:p>
          <a:p>
            <a:pPr lvl="0"/>
            <a:r>
              <a:rPr lang="en-US" sz="4000" dirty="0"/>
              <a:t>Technology accessibility and curriculum implemented: 1:1 Technology is integrated in to classroom lessons and learning experiences (25 Classrooms have Apple TV projection systems, 20 classrooms have </a:t>
            </a:r>
            <a:r>
              <a:rPr lang="en-US" sz="4000" dirty="0" err="1"/>
              <a:t>SmartBoards</a:t>
            </a:r>
            <a:r>
              <a:rPr lang="en-US" sz="4000" dirty="0"/>
              <a:t>, 4 computer carts with over 105 </a:t>
            </a:r>
            <a:r>
              <a:rPr lang="en-US" sz="4000" dirty="0" err="1"/>
              <a:t>Macbooks</a:t>
            </a:r>
            <a:r>
              <a:rPr lang="en-US" sz="4000" dirty="0"/>
              <a:t> and software which available includes, but is not limited to, Pages, </a:t>
            </a:r>
            <a:r>
              <a:rPr lang="en-US" sz="4000" dirty="0" err="1"/>
              <a:t>Keynote,Numbers</a:t>
            </a:r>
            <a:r>
              <a:rPr lang="en-US" sz="4000" dirty="0"/>
              <a:t>, iMovie, </a:t>
            </a:r>
            <a:r>
              <a:rPr lang="en-US" sz="4000" dirty="0" err="1"/>
              <a:t>Showbie</a:t>
            </a:r>
            <a:r>
              <a:rPr lang="en-US" sz="4000" dirty="0"/>
              <a:t>, Google Classroom, </a:t>
            </a:r>
            <a:r>
              <a:rPr lang="en-US" sz="4000" dirty="0" err="1"/>
              <a:t>Nearpod</a:t>
            </a:r>
            <a:r>
              <a:rPr lang="en-US" sz="4000" dirty="0"/>
              <a:t>, blendspace.com, Actively learn, IXL, Plato, and Study Island.</a:t>
            </a:r>
          </a:p>
          <a:p>
            <a:pPr marL="0" indent="0">
              <a:buNone/>
            </a:pPr>
            <a:endParaRPr lang="en-US" dirty="0"/>
          </a:p>
        </p:txBody>
      </p:sp>
      <p:sp>
        <p:nvSpPr>
          <p:cNvPr id="4" name="Content Placeholder 3"/>
          <p:cNvSpPr>
            <a:spLocks noGrp="1"/>
          </p:cNvSpPr>
          <p:nvPr>
            <p:ph sz="half" idx="2"/>
          </p:nvPr>
        </p:nvSpPr>
        <p:spPr/>
        <p:txBody>
          <a:bodyPr>
            <a:normAutofit fontScale="40000" lnSpcReduction="20000"/>
          </a:bodyPr>
          <a:lstStyle/>
          <a:p>
            <a:pPr marL="0" lvl="0" indent="0">
              <a:buNone/>
            </a:pPr>
            <a:r>
              <a:rPr lang="en-US" sz="3500" dirty="0"/>
              <a:t>Title I: </a:t>
            </a:r>
          </a:p>
          <a:p>
            <a:pPr lvl="1"/>
            <a:r>
              <a:rPr lang="en-US" sz="3500" dirty="0"/>
              <a:t>160 total students identified and served</a:t>
            </a:r>
          </a:p>
          <a:p>
            <a:pPr lvl="1"/>
            <a:r>
              <a:rPr lang="en-US" sz="3500" dirty="0"/>
              <a:t>1 Title I Math teacher (all grades)</a:t>
            </a:r>
          </a:p>
          <a:p>
            <a:pPr lvl="1"/>
            <a:r>
              <a:rPr lang="en-US" sz="3500" dirty="0"/>
              <a:t>4 Title I teacher aides</a:t>
            </a:r>
          </a:p>
          <a:p>
            <a:pPr marL="457200" lvl="1" indent="0">
              <a:buNone/>
            </a:pPr>
            <a:r>
              <a:rPr lang="en-US" sz="3500" dirty="0"/>
              <a:t>Extended Day Session 1 (first semester)</a:t>
            </a:r>
          </a:p>
          <a:p>
            <a:pPr marL="457200" lvl="1" indent="0">
              <a:buNone/>
            </a:pPr>
            <a:r>
              <a:rPr lang="en-US" sz="3500" dirty="0"/>
              <a:t>Extended Day Session 2 (second semester)</a:t>
            </a:r>
          </a:p>
          <a:p>
            <a:pPr marL="457200" lvl="1" indent="0">
              <a:buNone/>
            </a:pPr>
            <a:r>
              <a:rPr lang="en-US" sz="3500" dirty="0"/>
              <a:t>Summer Session (16 days)</a:t>
            </a:r>
          </a:p>
          <a:p>
            <a:pPr marL="0" indent="0">
              <a:buNone/>
            </a:pPr>
            <a:endParaRPr lang="en-US" sz="3500" dirty="0"/>
          </a:p>
          <a:p>
            <a:pPr marL="0" lvl="0" indent="0">
              <a:buNone/>
            </a:pPr>
            <a:r>
              <a:rPr lang="en-US" sz="3500" dirty="0"/>
              <a:t>Summer School:  General education and special education students are accepted into summer school as requested by student and parents.  The program runs from May 23</a:t>
            </a:r>
            <a:r>
              <a:rPr lang="en-US" sz="3500" baseline="30000" dirty="0"/>
              <a:t>rd</a:t>
            </a:r>
            <a:r>
              <a:rPr lang="en-US" sz="3500" dirty="0"/>
              <a:t> through July 1</a:t>
            </a:r>
            <a:r>
              <a:rPr lang="en-US" sz="3500" baseline="30000" dirty="0"/>
              <a:t>st</a:t>
            </a:r>
            <a:r>
              <a:rPr lang="en-US" sz="3500" dirty="0"/>
              <a:t> daily Monday through Friday. </a:t>
            </a:r>
          </a:p>
          <a:p>
            <a:pPr marL="0" indent="0">
              <a:buNone/>
            </a:pPr>
            <a:endParaRPr lang="en-US" dirty="0"/>
          </a:p>
        </p:txBody>
      </p:sp>
    </p:spTree>
    <p:extLst>
      <p:ext uri="{BB962C8B-B14F-4D97-AF65-F5344CB8AC3E}">
        <p14:creationId xmlns:p14="http://schemas.microsoft.com/office/powerpoint/2010/main" val="1874348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39669"/>
          </a:xfrm>
        </p:spPr>
        <p:txBody>
          <a:bodyPr/>
          <a:lstStyle/>
          <a:p>
            <a:r>
              <a:rPr lang="en-US" dirty="0"/>
              <a:t>PART V: – PARENT PARTICIPATION</a:t>
            </a:r>
            <a:br>
              <a:rPr lang="en-US" dirty="0"/>
            </a:br>
            <a:r>
              <a:rPr lang="en-US" sz="3200" dirty="0"/>
              <a:t>HAMMOND ACADEMY  OF SCIENCE &amp; TECHNOLOGY</a:t>
            </a:r>
            <a:endParaRPr lang="en-US" dirty="0"/>
          </a:p>
        </p:txBody>
      </p:sp>
      <p:sp>
        <p:nvSpPr>
          <p:cNvPr id="3" name="Content Placeholder 2"/>
          <p:cNvSpPr>
            <a:spLocks noGrp="1"/>
          </p:cNvSpPr>
          <p:nvPr>
            <p:ph idx="1"/>
          </p:nvPr>
        </p:nvSpPr>
        <p:spPr/>
        <p:txBody>
          <a:bodyPr>
            <a:normAutofit/>
          </a:bodyPr>
          <a:lstStyle/>
          <a:p>
            <a:pPr marL="0" indent="0">
              <a:buNone/>
            </a:pPr>
            <a:r>
              <a:rPr lang="en-US" dirty="0"/>
              <a:t>HAST is fortunate to have parents who are interested and involved in their children’s social and academic progress.  Over 90% of our parents attend Student-Led conferences at the end of the first, second, and third quarters.   Large numbers of parents attend the annual Open House held within the first month of school.  Parents are involved as guest speakers, chaperones, and classroom volunteers.  When requested, parents avail themselves almost immediately to come to the school to meet with teachers, administrators, counselors, or the school’s social worker.  We have two very active teachers on our school’s Board of Directors.  Our PATH PTO meets each month.  PATH provides a number of fundraiser and student events throughout the year, in addition to supporting teachers through donations and celebrations.  Finally, parents are integral members of extracurricular activities, serving as coaches to our athletic and academic teams.  </a:t>
            </a:r>
          </a:p>
          <a:p>
            <a:pPr marL="0" indent="0">
              <a:buNone/>
            </a:pPr>
            <a:endParaRPr lang="en-US" dirty="0"/>
          </a:p>
        </p:txBody>
      </p:sp>
    </p:spTree>
    <p:extLst>
      <p:ext uri="{BB962C8B-B14F-4D97-AF65-F5344CB8AC3E}">
        <p14:creationId xmlns:p14="http://schemas.microsoft.com/office/powerpoint/2010/main" val="355351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429738"/>
          </a:xfrm>
        </p:spPr>
        <p:txBody>
          <a:bodyPr/>
          <a:lstStyle/>
          <a:p>
            <a:r>
              <a:rPr lang="en-US" dirty="0"/>
              <a:t>PART VI: – STAFFING</a:t>
            </a:r>
            <a:br>
              <a:rPr lang="en-US" dirty="0"/>
            </a:br>
            <a:r>
              <a:rPr lang="en-US" sz="3200" dirty="0"/>
              <a:t>HAMMOND ACADEMY  OF SCIENCE &amp; TECHNOLOGY</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09360490"/>
              </p:ext>
            </p:extLst>
          </p:nvPr>
        </p:nvGraphicFramePr>
        <p:xfrm>
          <a:off x="819150" y="2222287"/>
          <a:ext cx="5184775" cy="3638762"/>
        </p:xfrm>
        <a:graphic>
          <a:graphicData uri="http://schemas.openxmlformats.org/drawingml/2006/table">
            <a:tbl>
              <a:tblPr firstRow="1" bandRow="1">
                <a:tableStyleId>{5C22544A-7EE6-4342-B048-85BDC9FD1C3A}</a:tableStyleId>
              </a:tblPr>
              <a:tblGrid>
                <a:gridCol w="2946941">
                  <a:extLst>
                    <a:ext uri="{9D8B030D-6E8A-4147-A177-3AD203B41FA5}">
                      <a16:colId xmlns:a16="http://schemas.microsoft.com/office/drawing/2014/main" xmlns="" val="3480268372"/>
                    </a:ext>
                  </a:extLst>
                </a:gridCol>
                <a:gridCol w="368368">
                  <a:extLst>
                    <a:ext uri="{9D8B030D-6E8A-4147-A177-3AD203B41FA5}">
                      <a16:colId xmlns:a16="http://schemas.microsoft.com/office/drawing/2014/main" xmlns="" val="3649784793"/>
                    </a:ext>
                  </a:extLst>
                </a:gridCol>
                <a:gridCol w="1040639">
                  <a:extLst>
                    <a:ext uri="{9D8B030D-6E8A-4147-A177-3AD203B41FA5}">
                      <a16:colId xmlns:a16="http://schemas.microsoft.com/office/drawing/2014/main" xmlns="" val="4083669170"/>
                    </a:ext>
                  </a:extLst>
                </a:gridCol>
                <a:gridCol w="828827">
                  <a:extLst>
                    <a:ext uri="{9D8B030D-6E8A-4147-A177-3AD203B41FA5}">
                      <a16:colId xmlns:a16="http://schemas.microsoft.com/office/drawing/2014/main" xmlns="" val="3960617657"/>
                    </a:ext>
                  </a:extLst>
                </a:gridCol>
              </a:tblGrid>
              <a:tr h="368384">
                <a:tc>
                  <a:txBody>
                    <a:bodyPr/>
                    <a:lstStyle/>
                    <a:p>
                      <a:pPr marL="0" marR="0">
                        <a:lnSpc>
                          <a:spcPct val="107000"/>
                        </a:lnSpc>
                        <a:spcBef>
                          <a:spcPts val="0"/>
                        </a:spcBef>
                        <a:spcAft>
                          <a:spcPts val="0"/>
                        </a:spcAft>
                      </a:pPr>
                      <a:r>
                        <a:rPr lang="en-US" sz="1000">
                          <a:effectLst/>
                        </a:rPr>
                        <a:t>PART VI:  STAFFING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gridSpan="2">
                  <a:txBody>
                    <a:bodyPr/>
                    <a:lstStyle/>
                    <a:p>
                      <a:pPr marL="0" marR="0" algn="ctr">
                        <a:lnSpc>
                          <a:spcPct val="107000"/>
                        </a:lnSpc>
                        <a:spcBef>
                          <a:spcPts val="0"/>
                        </a:spcBef>
                        <a:spcAft>
                          <a:spcPts val="0"/>
                        </a:spcAft>
                      </a:pPr>
                      <a:r>
                        <a:rPr lang="en-US" sz="1000" kern="1200">
                          <a:effectLst/>
                        </a:rPr>
                        <a:t>2015 - 16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hMerge="1">
                  <a:txBody>
                    <a:bodyPr/>
                    <a:lstStyle/>
                    <a:p>
                      <a:endParaRPr lang="en-US"/>
                    </a:p>
                  </a:txBody>
                  <a:tcPr/>
                </a:tc>
                <a:extLst>
                  <a:ext uri="{0D108BD9-81ED-4DB2-BD59-A6C34878D82A}">
                    <a16:rowId xmlns:a16="http://schemas.microsoft.com/office/drawing/2014/main" xmlns="" val="214960469"/>
                  </a:ext>
                </a:extLst>
              </a:tr>
              <a:tr h="368384">
                <a:tc>
                  <a:txBody>
                    <a:bodyPr/>
                    <a:lstStyle/>
                    <a:p>
                      <a:pPr marL="0" marR="0">
                        <a:lnSpc>
                          <a:spcPct val="107000"/>
                        </a:lnSpc>
                        <a:spcBef>
                          <a:spcPts val="0"/>
                        </a:spcBef>
                        <a:spcAft>
                          <a:spcPts val="0"/>
                        </a:spcAft>
                      </a:pPr>
                      <a:r>
                        <a:rPr lang="en-US" sz="1000">
                          <a:effectLst/>
                        </a:rPr>
                        <a:t>Position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gn="ctr">
                        <a:lnSpc>
                          <a:spcPct val="107000"/>
                        </a:lnSpc>
                        <a:spcBef>
                          <a:spcPts val="0"/>
                        </a:spcBef>
                        <a:spcAft>
                          <a:spcPts val="0"/>
                        </a:spcAft>
                      </a:pPr>
                      <a:r>
                        <a:rPr lang="en-US" sz="1000" kern="1200">
                          <a:effectLst/>
                        </a:rPr>
                        <a:t>Numbers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gn="ctr">
                        <a:lnSpc>
                          <a:spcPct val="107000"/>
                        </a:lnSpc>
                        <a:spcBef>
                          <a:spcPts val="0"/>
                        </a:spcBef>
                        <a:spcAft>
                          <a:spcPts val="0"/>
                        </a:spcAft>
                      </a:pPr>
                      <a:r>
                        <a:rPr lang="en-US" sz="1000" kern="1200">
                          <a:effectLst/>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1575336595"/>
                  </a:ext>
                </a:extLst>
              </a:tr>
              <a:tr h="714229">
                <a:tc>
                  <a:txBody>
                    <a:bodyPr/>
                    <a:lstStyle/>
                    <a:p>
                      <a:pPr marL="0" marR="0">
                        <a:lnSpc>
                          <a:spcPct val="107000"/>
                        </a:lnSpc>
                        <a:spcBef>
                          <a:spcPts val="0"/>
                        </a:spcBef>
                        <a:spcAft>
                          <a:spcPts val="0"/>
                        </a:spcAft>
                      </a:pPr>
                      <a:r>
                        <a:rPr lang="en-US" sz="1000" kern="1200">
                          <a:effectLst/>
                        </a:rPr>
                        <a:t>Teachers </a:t>
                      </a:r>
                      <a:endParaRPr lang="en-US" sz="900">
                        <a:effectLst/>
                      </a:endParaRPr>
                    </a:p>
                    <a:p>
                      <a:pPr marL="0" marR="0">
                        <a:lnSpc>
                          <a:spcPct val="107000"/>
                        </a:lnSpc>
                        <a:spcBef>
                          <a:spcPts val="0"/>
                        </a:spcBef>
                        <a:spcAft>
                          <a:spcPts val="0"/>
                        </a:spcAft>
                      </a:pPr>
                      <a:r>
                        <a:rPr lang="en-US" sz="1000" kern="1200">
                          <a:effectLst/>
                        </a:rPr>
                        <a:t>Regular education</a:t>
                      </a:r>
                      <a:endParaRPr lang="en-US" sz="900">
                        <a:effectLst/>
                      </a:endParaRPr>
                    </a:p>
                    <a:p>
                      <a:pPr marL="0" marR="0">
                        <a:lnSpc>
                          <a:spcPct val="107000"/>
                        </a:lnSpc>
                        <a:spcBef>
                          <a:spcPts val="0"/>
                        </a:spcBef>
                        <a:spcAft>
                          <a:spcPts val="0"/>
                        </a:spcAft>
                      </a:pPr>
                      <a:r>
                        <a:rPr lang="en-US" sz="1000" kern="1200">
                          <a:effectLst/>
                        </a:rPr>
                        <a:t>Special education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27</a:t>
                      </a:r>
                      <a:endParaRPr lang="en-US" sz="900">
                        <a:effectLst/>
                      </a:endParaRPr>
                    </a:p>
                    <a:p>
                      <a:pPr marL="0" marR="0">
                        <a:lnSpc>
                          <a:spcPct val="107000"/>
                        </a:lnSpc>
                        <a:spcBef>
                          <a:spcPts val="0"/>
                        </a:spcBef>
                        <a:spcAft>
                          <a:spcPts val="0"/>
                        </a:spcAft>
                      </a:pPr>
                      <a:r>
                        <a:rPr lang="en-US" sz="1000" kern="1200">
                          <a:effectLst/>
                        </a:rPr>
                        <a:t>26</a:t>
                      </a:r>
                      <a:endParaRPr lang="en-US" sz="900">
                        <a:effectLst/>
                      </a:endParaRPr>
                    </a:p>
                    <a:p>
                      <a:pPr marL="0" marR="0">
                        <a:lnSpc>
                          <a:spcPct val="107000"/>
                        </a:lnSpc>
                        <a:spcBef>
                          <a:spcPts val="0"/>
                        </a:spcBef>
                        <a:spcAft>
                          <a:spcPts val="0"/>
                        </a:spcAft>
                      </a:pPr>
                      <a:r>
                        <a:rPr lang="en-US" sz="1000" kern="12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3278280367"/>
                  </a:ext>
                </a:extLst>
              </a:tr>
              <a:tr h="714229">
                <a:tc>
                  <a:txBody>
                    <a:bodyPr/>
                    <a:lstStyle/>
                    <a:p>
                      <a:pPr marL="0" marR="0">
                        <a:lnSpc>
                          <a:spcPct val="107000"/>
                        </a:lnSpc>
                        <a:spcBef>
                          <a:spcPts val="0"/>
                        </a:spcBef>
                        <a:spcAft>
                          <a:spcPts val="0"/>
                        </a:spcAft>
                      </a:pPr>
                      <a:r>
                        <a:rPr lang="en-US" sz="1000" kern="1200">
                          <a:effectLst/>
                        </a:rPr>
                        <a:t>Instructional Assistants</a:t>
                      </a:r>
                      <a:endParaRPr lang="en-US" sz="900">
                        <a:effectLst/>
                      </a:endParaRPr>
                    </a:p>
                    <a:p>
                      <a:pPr marL="0" marR="0">
                        <a:lnSpc>
                          <a:spcPct val="107000"/>
                        </a:lnSpc>
                        <a:spcBef>
                          <a:spcPts val="0"/>
                        </a:spcBef>
                        <a:spcAft>
                          <a:spcPts val="0"/>
                        </a:spcAft>
                      </a:pPr>
                      <a:r>
                        <a:rPr lang="en-US" sz="1000" kern="1200">
                          <a:effectLst/>
                        </a:rPr>
                        <a:t>Classroom (works with all students in need)</a:t>
                      </a:r>
                      <a:endParaRPr lang="en-US" sz="900">
                        <a:effectLst/>
                      </a:endParaRPr>
                    </a:p>
                    <a:p>
                      <a:pPr marL="0" marR="0">
                        <a:lnSpc>
                          <a:spcPct val="107000"/>
                        </a:lnSpc>
                        <a:spcBef>
                          <a:spcPts val="0"/>
                        </a:spcBef>
                        <a:spcAft>
                          <a:spcPts val="0"/>
                        </a:spcAft>
                      </a:pPr>
                      <a:r>
                        <a:rPr lang="en-US" sz="1000" kern="1200">
                          <a:effectLst/>
                        </a:rPr>
                        <a:t>Special Education Specific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10</a:t>
                      </a:r>
                      <a:endParaRPr lang="en-US" sz="900">
                        <a:effectLst/>
                      </a:endParaRPr>
                    </a:p>
                    <a:p>
                      <a:pPr marL="0" marR="0">
                        <a:lnSpc>
                          <a:spcPct val="107000"/>
                        </a:lnSpc>
                        <a:spcBef>
                          <a:spcPts val="0"/>
                        </a:spcBef>
                        <a:spcAft>
                          <a:spcPts val="0"/>
                        </a:spcAft>
                      </a:pPr>
                      <a:r>
                        <a:rPr lang="en-US" sz="1000" kern="1200">
                          <a:effectLst/>
                        </a:rPr>
                        <a:t>8</a:t>
                      </a:r>
                      <a:endParaRPr lang="en-US" sz="900">
                        <a:effectLst/>
                      </a:endParaRPr>
                    </a:p>
                    <a:p>
                      <a:pPr marL="0" marR="0">
                        <a:lnSpc>
                          <a:spcPct val="107000"/>
                        </a:lnSpc>
                        <a:spcBef>
                          <a:spcPts val="0"/>
                        </a:spcBef>
                        <a:spcAft>
                          <a:spcPts val="0"/>
                        </a:spcAft>
                      </a:pPr>
                      <a:r>
                        <a:rPr lang="en-US" sz="1000" kern="12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57772037"/>
                  </a:ext>
                </a:extLst>
              </a:tr>
              <a:tr h="368384">
                <a:tc>
                  <a:txBody>
                    <a:bodyPr/>
                    <a:lstStyle/>
                    <a:p>
                      <a:pPr marL="0" marR="0">
                        <a:lnSpc>
                          <a:spcPct val="107000"/>
                        </a:lnSpc>
                        <a:spcBef>
                          <a:spcPts val="0"/>
                        </a:spcBef>
                        <a:spcAft>
                          <a:spcPts val="0"/>
                        </a:spcAft>
                      </a:pPr>
                      <a:r>
                        <a:rPr lang="en-US" sz="1000" kern="1200">
                          <a:effectLst/>
                        </a:rPr>
                        <a:t>Highly Qualified Teachers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96%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997496670"/>
                  </a:ext>
                </a:extLst>
              </a:tr>
              <a:tr h="368384">
                <a:tc>
                  <a:txBody>
                    <a:bodyPr/>
                    <a:lstStyle/>
                    <a:p>
                      <a:pPr marL="0" marR="0">
                        <a:lnSpc>
                          <a:spcPct val="107000"/>
                        </a:lnSpc>
                        <a:spcBef>
                          <a:spcPts val="0"/>
                        </a:spcBef>
                        <a:spcAft>
                          <a:spcPts val="0"/>
                        </a:spcAft>
                      </a:pPr>
                      <a:r>
                        <a:rPr lang="en-US" sz="1000" kern="1200">
                          <a:effectLst/>
                        </a:rPr>
                        <a:t>Provisional Licenses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.03%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1415443945"/>
                  </a:ext>
                </a:extLst>
              </a:tr>
              <a:tr h="368384">
                <a:tc>
                  <a:txBody>
                    <a:bodyPr/>
                    <a:lstStyle/>
                    <a:p>
                      <a:pPr marL="0" marR="0">
                        <a:lnSpc>
                          <a:spcPct val="107000"/>
                        </a:lnSpc>
                        <a:spcBef>
                          <a:spcPts val="0"/>
                        </a:spcBef>
                        <a:spcAft>
                          <a:spcPts val="0"/>
                        </a:spcAft>
                      </a:pPr>
                      <a:r>
                        <a:rPr lang="en-US" sz="1000" kern="1200">
                          <a:effectLst/>
                        </a:rPr>
                        <a:t>Non-Instructional Staff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2601037895"/>
                  </a:ext>
                </a:extLst>
              </a:tr>
              <a:tr h="368384">
                <a:tc>
                  <a:txBody>
                    <a:bodyPr/>
                    <a:lstStyle/>
                    <a:p>
                      <a:pPr marL="0" marR="0">
                        <a:lnSpc>
                          <a:spcPct val="107000"/>
                        </a:lnSpc>
                        <a:spcBef>
                          <a:spcPts val="0"/>
                        </a:spcBef>
                        <a:spcAft>
                          <a:spcPts val="0"/>
                        </a:spcAft>
                      </a:pPr>
                      <a:r>
                        <a:rPr lang="en-US" sz="1000" kern="1200">
                          <a:effectLst/>
                        </a:rPr>
                        <a:t>Administration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a:lnSpc>
                          <a:spcPct val="107000"/>
                        </a:lnSpc>
                      </a:pPr>
                      <a:endParaRPr lang="en-US" sz="900">
                        <a:effectLst/>
                        <a:latin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tc>
                  <a:txBody>
                    <a:bodyPr/>
                    <a:lstStyle/>
                    <a:p>
                      <a:pPr marL="0" marR="0">
                        <a:lnSpc>
                          <a:spcPct val="107000"/>
                        </a:lnSpc>
                        <a:spcBef>
                          <a:spcPts val="0"/>
                        </a:spcBef>
                        <a:spcAft>
                          <a:spcPts val="0"/>
                        </a:spcAft>
                      </a:pPr>
                      <a:r>
                        <a:rPr lang="en-US" sz="1000" kern="1200" dirty="0">
                          <a:effectLst/>
                        </a:rPr>
                        <a:t>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674" marR="73674" marT="36837" marB="36837"/>
                </a:tc>
                <a:extLst>
                  <a:ext uri="{0D108BD9-81ED-4DB2-BD59-A6C34878D82A}">
                    <a16:rowId xmlns:a16="http://schemas.microsoft.com/office/drawing/2014/main" xmlns="" val="1063593632"/>
                  </a:ext>
                </a:extLst>
              </a:tr>
            </a:tbl>
          </a:graphicData>
        </a:graphic>
      </p:graphicFrame>
      <p:sp>
        <p:nvSpPr>
          <p:cNvPr id="4" name="Content Placeholder 3"/>
          <p:cNvSpPr>
            <a:spLocks noGrp="1"/>
          </p:cNvSpPr>
          <p:nvPr>
            <p:ph sz="half" idx="2"/>
          </p:nvPr>
        </p:nvSpPr>
        <p:spPr/>
        <p:txBody>
          <a:bodyPr>
            <a:normAutofit fontScale="47500" lnSpcReduction="20000"/>
          </a:bodyPr>
          <a:lstStyle/>
          <a:p>
            <a:pPr marL="0" indent="0">
              <a:buNone/>
            </a:pPr>
            <a:r>
              <a:rPr lang="en-US" dirty="0"/>
              <a:t>Administrative Staff:</a:t>
            </a:r>
          </a:p>
          <a:p>
            <a:pPr lvl="0"/>
            <a:r>
              <a:rPr lang="en-US" dirty="0"/>
              <a:t>School Leader: supervise all staff, instructional, financial, and operational; coordinate partnerships; supervise student academic and behavioral performance; fundraising; liaison to the school board of directors; grants; parent, student, and community relations; media and communications</a:t>
            </a:r>
          </a:p>
          <a:p>
            <a:pPr lvl="0"/>
            <a:r>
              <a:rPr lang="en-US" dirty="0"/>
              <a:t>Assistant Principal: state compliance reports, curriculum, Title I</a:t>
            </a:r>
          </a:p>
          <a:p>
            <a:pPr lvl="0"/>
            <a:r>
              <a:rPr lang="en-US" dirty="0"/>
              <a:t>Business Manager: budget, HR, purchasing, payroll, accounting, grant reimbursements through DOE</a:t>
            </a:r>
          </a:p>
          <a:p>
            <a:pPr lvl="0"/>
            <a:r>
              <a:rPr lang="en-US" dirty="0"/>
              <a:t>Technology Coordinator: infrastructure maintenance and support, hardware and software acquisition and repair, training and professional development</a:t>
            </a:r>
          </a:p>
          <a:p>
            <a:pPr lvl="0"/>
            <a:r>
              <a:rPr lang="en-US" dirty="0"/>
              <a:t>Special Education Director: supervision and provision of services to students with IEPs and 504s; student evaluations; screening and determination</a:t>
            </a:r>
          </a:p>
          <a:p>
            <a:pPr lvl="0"/>
            <a:r>
              <a:rPr lang="en-US" dirty="0"/>
              <a:t>Attendance Clerk: student attendance reports, front office support</a:t>
            </a:r>
          </a:p>
          <a:p>
            <a:pPr lvl="0"/>
            <a:r>
              <a:rPr lang="en-US" dirty="0"/>
              <a:t>Registrar: student registration, transcripts, enrollment, transfers and withdrawals</a:t>
            </a:r>
          </a:p>
          <a:p>
            <a:pPr lvl="0"/>
            <a:r>
              <a:rPr lang="en-US" dirty="0"/>
              <a:t>Dean of Discipline: student discipline, teacher referrals, student meetings, parent meetings, detentions/suspensions/expulsion referrals</a:t>
            </a:r>
          </a:p>
          <a:p>
            <a:pPr lvl="0"/>
            <a:r>
              <a:rPr lang="en-US" dirty="0"/>
              <a:t>Guidance Counselor:  master schedule, high school student schedules, all state-mandated and charter-mandated standardized testing, college applications and scholarships, military recruitment coordination, job placement, academic and personal counseling for students</a:t>
            </a:r>
          </a:p>
          <a:p>
            <a:pPr marL="0" indent="0">
              <a:buNone/>
            </a:pPr>
            <a:endParaRPr lang="en-US" dirty="0"/>
          </a:p>
        </p:txBody>
      </p:sp>
    </p:spTree>
    <p:extLst>
      <p:ext uri="{BB962C8B-B14F-4D97-AF65-F5344CB8AC3E}">
        <p14:creationId xmlns:p14="http://schemas.microsoft.com/office/powerpoint/2010/main" val="33273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17707"/>
          </a:xfrm>
        </p:spPr>
        <p:txBody>
          <a:bodyPr/>
          <a:lstStyle/>
          <a:p>
            <a:r>
              <a:rPr lang="en-US" dirty="0"/>
              <a:t>PART VII: – PROFESSIONAL DEVELOPMENT</a:t>
            </a:r>
            <a:br>
              <a:rPr lang="en-US" dirty="0"/>
            </a:br>
            <a:r>
              <a:rPr lang="en-US" sz="3200" dirty="0"/>
              <a:t>HAMMOND ACADEMY  OF SCIENCE &amp; TECHNOLOGY</a:t>
            </a:r>
          </a:p>
        </p:txBody>
      </p:sp>
      <p:sp>
        <p:nvSpPr>
          <p:cNvPr id="3" name="Content Placeholder 2"/>
          <p:cNvSpPr>
            <a:spLocks noGrp="1"/>
          </p:cNvSpPr>
          <p:nvPr>
            <p:ph idx="1"/>
          </p:nvPr>
        </p:nvSpPr>
        <p:spPr>
          <a:xfrm>
            <a:off x="818712" y="2021305"/>
            <a:ext cx="10554574" cy="4174958"/>
          </a:xfrm>
        </p:spPr>
        <p:txBody>
          <a:bodyPr>
            <a:normAutofit fontScale="92500" lnSpcReduction="10000"/>
          </a:bodyPr>
          <a:lstStyle/>
          <a:p>
            <a:endParaRPr lang="en-US" dirty="0"/>
          </a:p>
          <a:p>
            <a:r>
              <a:rPr lang="en-US" dirty="0"/>
              <a:t>HAST plans to address our identified needs (rigor and academic growth, community involvement, and student advocacy) through the following:</a:t>
            </a:r>
          </a:p>
          <a:p>
            <a:pPr lvl="0"/>
            <a:r>
              <a:rPr lang="en-US" dirty="0"/>
              <a:t>Rigor/Academic Growth: continued staff training on key components of rigor in lesson plans and assessments; walk-through observations and feedback sessions with individual teachers; on- and off-site professional development for instructors in Math and E/LA: adoption of new math curriculum to increase cohesion and flow in math instruction; re-alignment of the E/LA reading and writing program at all grade levels, including focus on writing skills</a:t>
            </a:r>
          </a:p>
          <a:p>
            <a:pPr lvl="0"/>
            <a:r>
              <a:rPr lang="en-US" dirty="0"/>
              <a:t>Community involvement: quarterly events for parents, students, and staff, including back to school picnic, Open House, curriculum meetings, parent skill training meetings, talent shows, career fairs, community resources education and training</a:t>
            </a:r>
          </a:p>
          <a:p>
            <a:pPr lvl="0"/>
            <a:r>
              <a:rPr lang="en-US" dirty="0"/>
              <a:t>Student Advocacy: monthly assemblies at high school and middle school levels to address student-identified needs, i.e. suicide and depression, relationships, peer pressure, sexual identity and behaviors, bullying and cyber bullying</a:t>
            </a:r>
          </a:p>
          <a:p>
            <a:pPr marL="0" indent="0">
              <a:buNone/>
            </a:pPr>
            <a:endParaRPr lang="en-US" dirty="0"/>
          </a:p>
        </p:txBody>
      </p:sp>
    </p:spTree>
    <p:extLst>
      <p:ext uri="{BB962C8B-B14F-4D97-AF65-F5344CB8AC3E}">
        <p14:creationId xmlns:p14="http://schemas.microsoft.com/office/powerpoint/2010/main" val="81306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429738"/>
          </a:xfrm>
        </p:spPr>
        <p:txBody>
          <a:bodyPr/>
          <a:lstStyle/>
          <a:p>
            <a:r>
              <a:rPr lang="en-US" dirty="0"/>
              <a:t>PART VIII: – PARTNERSHIPS</a:t>
            </a:r>
            <a:br>
              <a:rPr lang="en-US" dirty="0"/>
            </a:br>
            <a:r>
              <a:rPr lang="en-US" sz="3200" dirty="0"/>
              <a:t>HAMMOND ACADEMY  OF SCIENCE &amp; TECHNOLOGY</a:t>
            </a:r>
          </a:p>
        </p:txBody>
      </p:sp>
      <p:sp>
        <p:nvSpPr>
          <p:cNvPr id="3" name="Content Placeholder 2"/>
          <p:cNvSpPr>
            <a:spLocks noGrp="1"/>
          </p:cNvSpPr>
          <p:nvPr>
            <p:ph sz="half" idx="1"/>
          </p:nvPr>
        </p:nvSpPr>
        <p:spPr>
          <a:xfrm>
            <a:off x="818712" y="2222287"/>
            <a:ext cx="5185873" cy="4395081"/>
          </a:xfrm>
        </p:spPr>
        <p:txBody>
          <a:bodyPr>
            <a:normAutofit fontScale="25000" lnSpcReduction="20000"/>
          </a:bodyPr>
          <a:lstStyle/>
          <a:p>
            <a:pPr marL="0" indent="0">
              <a:buNone/>
            </a:pPr>
            <a:r>
              <a:rPr lang="en-US" sz="4400" dirty="0"/>
              <a:t>PARTNERS:</a:t>
            </a:r>
          </a:p>
          <a:p>
            <a:pPr marL="0" indent="0">
              <a:buNone/>
            </a:pPr>
            <a:endParaRPr lang="en-US" sz="4400" dirty="0"/>
          </a:p>
          <a:p>
            <a:pPr lvl="0"/>
            <a:r>
              <a:rPr lang="en-US" sz="4400" dirty="0"/>
              <a:t>Purdue Northwest dual credit courses (Advanced Literature, Advanced Composition, Sociology, Psychology)</a:t>
            </a:r>
          </a:p>
          <a:p>
            <a:pPr lvl="0"/>
            <a:r>
              <a:rPr lang="en-US" sz="4400" dirty="0"/>
              <a:t>Calumet College of St Joseph (Dual credit Art)</a:t>
            </a:r>
          </a:p>
          <a:p>
            <a:pPr lvl="0"/>
            <a:r>
              <a:rPr lang="en-US" sz="4400" dirty="0"/>
              <a:t>IUN:  Calculus</a:t>
            </a:r>
          </a:p>
          <a:p>
            <a:pPr lvl="0"/>
            <a:r>
              <a:rPr lang="en-US" sz="4400" dirty="0" err="1"/>
              <a:t>IvyTech</a:t>
            </a:r>
            <a:r>
              <a:rPr lang="en-US" sz="4400" dirty="0"/>
              <a:t> East Chicago campus:  Project Lead the Way</a:t>
            </a:r>
          </a:p>
          <a:p>
            <a:pPr lvl="0"/>
            <a:r>
              <a:rPr lang="en-US" sz="4400" dirty="0"/>
              <a:t>Purdue Northwest: multi-year, multi-school grant with Indiana Council on Higher Education to review college and career readiness of high school students</a:t>
            </a:r>
          </a:p>
          <a:p>
            <a:pPr lvl="0"/>
            <a:r>
              <a:rPr lang="en-US" sz="4400" dirty="0"/>
              <a:t>Purdue Northwest:  multi-year, multi-school grant to focus on Science education at the middle school level (SUNRISE: Students Using New and Real Life Initiatives in Science Education)</a:t>
            </a:r>
          </a:p>
          <a:p>
            <a:pPr lvl="0"/>
            <a:r>
              <a:rPr lang="en-US" sz="4400" dirty="0"/>
              <a:t>Purdue Northwest:  Engineering department fuel-cell car prototype development with 7</a:t>
            </a:r>
            <a:r>
              <a:rPr lang="en-US" sz="4400" baseline="30000" dirty="0"/>
              <a:t>th</a:t>
            </a:r>
            <a:r>
              <a:rPr lang="en-US" sz="4400" dirty="0"/>
              <a:t> grade science classes</a:t>
            </a:r>
          </a:p>
          <a:p>
            <a:pPr lvl="0"/>
            <a:r>
              <a:rPr lang="en-US" sz="4400" dirty="0"/>
              <a:t>BP Amoco: greenhouse and landscaping initiatives</a:t>
            </a:r>
          </a:p>
          <a:p>
            <a:pPr lvl="0"/>
            <a:r>
              <a:rPr lang="en-US" sz="4400" dirty="0"/>
              <a:t>Hammond Economic Development HUB center for innovation: high school senior student internships focusing on small business development, especially in areas of STEM fields</a:t>
            </a:r>
          </a:p>
          <a:p>
            <a:pPr lvl="0"/>
            <a:r>
              <a:rPr lang="en-US" sz="4400" dirty="0"/>
              <a:t>St Margaret’s Hospital:  high school senior student internships in related medical fields and divisions within the hospital</a:t>
            </a:r>
          </a:p>
          <a:p>
            <a:pPr marL="0" indent="0">
              <a:buNone/>
            </a:pPr>
            <a:endParaRPr lang="en-US" dirty="0"/>
          </a:p>
        </p:txBody>
      </p:sp>
      <p:sp>
        <p:nvSpPr>
          <p:cNvPr id="4" name="Content Placeholder 3"/>
          <p:cNvSpPr>
            <a:spLocks noGrp="1"/>
          </p:cNvSpPr>
          <p:nvPr>
            <p:ph sz="half" idx="2"/>
          </p:nvPr>
        </p:nvSpPr>
        <p:spPr>
          <a:xfrm>
            <a:off x="6187415" y="1876926"/>
            <a:ext cx="5194583" cy="4740442"/>
          </a:xfrm>
        </p:spPr>
        <p:txBody>
          <a:bodyPr>
            <a:normAutofit fontScale="25000" lnSpcReduction="20000"/>
          </a:bodyPr>
          <a:lstStyle/>
          <a:p>
            <a:pPr lvl="0"/>
            <a:r>
              <a:rPr lang="en-US" sz="2800" dirty="0"/>
              <a:t>City of Hammond/Mayor’s Office:  high school senior student internships with focus on urban planning and government</a:t>
            </a:r>
          </a:p>
          <a:p>
            <a:pPr lvl="0"/>
            <a:r>
              <a:rPr lang="en-US" sz="2800" dirty="0"/>
              <a:t>City of Hammond/College Bound:  high school graduates working service hours through classroom tutoring, marketing, and media at HAST</a:t>
            </a:r>
          </a:p>
          <a:p>
            <a:pPr lvl="0"/>
            <a:r>
              <a:rPr lang="en-US" sz="2800" dirty="0" err="1"/>
              <a:t>NexTech</a:t>
            </a:r>
            <a:r>
              <a:rPr lang="en-US" sz="2800" dirty="0"/>
              <a:t> pilot program:  Computer programming classes, including hardware and software, for high school students</a:t>
            </a:r>
          </a:p>
          <a:p>
            <a:pPr lvl="0"/>
            <a:r>
              <a:rPr lang="en-US" sz="2800" dirty="0"/>
              <a:t>Caring Corner:  JUMP mentor program for students at risk grades 7 and 8</a:t>
            </a:r>
          </a:p>
          <a:p>
            <a:pPr lvl="0"/>
            <a:r>
              <a:rPr lang="en-US" sz="2800" dirty="0"/>
              <a:t>City of Hammond/Mayor’s Office: voter registration and early voting for eligible students</a:t>
            </a:r>
          </a:p>
          <a:p>
            <a:pPr lvl="0"/>
            <a:r>
              <a:rPr lang="en-US" sz="2800" dirty="0"/>
              <a:t>Indiana Court of Appeals:  live, closed-door trial hearing at HAST open to high school students</a:t>
            </a:r>
          </a:p>
          <a:p>
            <a:pPr lvl="0"/>
            <a:r>
              <a:rPr lang="en-US" sz="2800" dirty="0"/>
              <a:t>South Shore Center for the Arts:  in-school and after-school arts programs; in-school program for all 6</a:t>
            </a:r>
            <a:r>
              <a:rPr lang="en-US" sz="2800" baseline="30000" dirty="0"/>
              <a:t>th</a:t>
            </a:r>
            <a:r>
              <a:rPr lang="en-US" sz="2800" dirty="0"/>
              <a:t> grade students; after-school program for multi-grade level students</a:t>
            </a:r>
          </a:p>
          <a:p>
            <a:pPr lvl="0"/>
            <a:r>
              <a:rPr lang="en-US" sz="2800" dirty="0"/>
              <a:t>Network for Quality Education:  networking with charter schools statewide, participation at National School Choice rally at State Capitol</a:t>
            </a:r>
          </a:p>
          <a:p>
            <a:pPr lvl="0"/>
            <a:r>
              <a:rPr lang="en-US" sz="2800" dirty="0"/>
              <a:t>Hammond Public Library:  reading programs at their Sibley Street facility; student library card registration at HAST</a:t>
            </a:r>
          </a:p>
          <a:p>
            <a:pPr lvl="0"/>
            <a:r>
              <a:rPr lang="en-US" sz="2800" dirty="0"/>
              <a:t>Walgreen’s:  annual flu vaccination clinic at HAST, open to the public</a:t>
            </a:r>
          </a:p>
          <a:p>
            <a:pPr lvl="0"/>
            <a:r>
              <a:rPr lang="en-US" sz="2800" dirty="0"/>
              <a:t>American Red Cross:  student-organized blood drive at HAST, open to the public</a:t>
            </a:r>
          </a:p>
          <a:p>
            <a:pPr lvl="0"/>
            <a:r>
              <a:rPr lang="en-US" sz="2800" dirty="0"/>
              <a:t>Dunes Learning Center:  annual 6</a:t>
            </a:r>
            <a:r>
              <a:rPr lang="en-US" sz="2800" baseline="30000" dirty="0"/>
              <a:t>th</a:t>
            </a:r>
            <a:r>
              <a:rPr lang="en-US" sz="2800" dirty="0"/>
              <a:t> grade overnight field trip with focus on environmental issues facing the ecosystems of the Indiana Dunes National Lakeshore</a:t>
            </a:r>
          </a:p>
          <a:p>
            <a:pPr lvl="0"/>
            <a:r>
              <a:rPr lang="en-US" sz="2800" dirty="0"/>
              <a:t>CPPS Ministry of Reconciliation:  visits to HAST for consulting on implementation of hands-on, project-based learning with at-risk high school population in the Englewood community of Chicago</a:t>
            </a:r>
          </a:p>
          <a:p>
            <a:pPr lvl="0"/>
            <a:r>
              <a:rPr lang="en-US" sz="2800" dirty="0"/>
              <a:t>Class sponsors at HAST: fundraisers throughout the year for each grade level</a:t>
            </a:r>
          </a:p>
          <a:p>
            <a:pPr lvl="0"/>
            <a:r>
              <a:rPr lang="en-US" sz="2800" dirty="0"/>
              <a:t>Hammond Optimist Club:  annual oratory competition</a:t>
            </a:r>
          </a:p>
          <a:p>
            <a:pPr lvl="0"/>
            <a:r>
              <a:rPr lang="en-US" sz="2800" dirty="0"/>
              <a:t>Hammond Rotary Club:  student honors luncheon for graduating seniors</a:t>
            </a:r>
          </a:p>
          <a:p>
            <a:pPr lvl="0"/>
            <a:r>
              <a:rPr lang="en-US" sz="2800" dirty="0"/>
              <a:t>Hammond Rotary Club:  leadership camp for select, nominated 11</a:t>
            </a:r>
            <a:r>
              <a:rPr lang="en-US" sz="2800" baseline="30000" dirty="0"/>
              <a:t>th</a:t>
            </a:r>
            <a:r>
              <a:rPr lang="en-US" sz="2800" dirty="0"/>
              <a:t> grade students</a:t>
            </a:r>
          </a:p>
          <a:p>
            <a:pPr lvl="0"/>
            <a:r>
              <a:rPr lang="en-US" sz="2800" dirty="0"/>
              <a:t>Urban League of Northwest Indiana:  college fair and scholarship conference for 12</a:t>
            </a:r>
            <a:r>
              <a:rPr lang="en-US" sz="2800" baseline="30000" dirty="0"/>
              <a:t>th</a:t>
            </a:r>
            <a:r>
              <a:rPr lang="en-US" sz="2800" dirty="0"/>
              <a:t> grade students; honors luncheon for college scholarship winners and students with high academic performance</a:t>
            </a:r>
          </a:p>
          <a:p>
            <a:pPr lvl="0"/>
            <a:r>
              <a:rPr lang="en-US" sz="2800" dirty="0"/>
              <a:t>SSLYCE:  South Shore Leadership Youth Conference, annual program for 11</a:t>
            </a:r>
            <a:r>
              <a:rPr lang="en-US" sz="2800" baseline="30000" dirty="0"/>
              <a:t>th</a:t>
            </a:r>
            <a:r>
              <a:rPr lang="en-US" sz="2800" dirty="0"/>
              <a:t> grade students with outstanding leadership potential</a:t>
            </a:r>
          </a:p>
          <a:p>
            <a:pPr lvl="0"/>
            <a:r>
              <a:rPr lang="en-US" sz="2800" dirty="0"/>
              <a:t>Prom Genie:  clothing collection and distribution; scholarship options for 12</a:t>
            </a:r>
            <a:r>
              <a:rPr lang="en-US" sz="2800" baseline="30000" dirty="0"/>
              <a:t>th</a:t>
            </a:r>
            <a:r>
              <a:rPr lang="en-US" sz="2800" dirty="0"/>
              <a:t> grade students</a:t>
            </a:r>
          </a:p>
          <a:p>
            <a:pPr marL="0" indent="0">
              <a:buNone/>
            </a:pPr>
            <a:endParaRPr lang="en-US" dirty="0"/>
          </a:p>
        </p:txBody>
      </p:sp>
    </p:spTree>
    <p:extLst>
      <p:ext uri="{BB962C8B-B14F-4D97-AF65-F5344CB8AC3E}">
        <p14:creationId xmlns:p14="http://schemas.microsoft.com/office/powerpoint/2010/main" val="159500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497726"/>
          </a:xfrm>
        </p:spPr>
        <p:txBody>
          <a:bodyPr/>
          <a:lstStyle/>
          <a:p>
            <a:r>
              <a:rPr lang="en-US" dirty="0"/>
              <a:t>I: TEST Data ISTEP –</a:t>
            </a:r>
            <a:br>
              <a:rPr lang="en-US" dirty="0"/>
            </a:br>
            <a:r>
              <a:rPr lang="en-US" dirty="0"/>
              <a:t>CHARTER SCHOOL OF THE DUNES</a:t>
            </a:r>
          </a:p>
        </p:txBody>
      </p:sp>
      <p:sp>
        <p:nvSpPr>
          <p:cNvPr id="3" name="Content Placeholder 2"/>
          <p:cNvSpPr>
            <a:spLocks noGrp="1"/>
          </p:cNvSpPr>
          <p:nvPr>
            <p:ph idx="1"/>
          </p:nvPr>
        </p:nvSpPr>
        <p:spPr>
          <a:xfrm>
            <a:off x="827424" y="2305878"/>
            <a:ext cx="10554574" cy="4182008"/>
          </a:xfrm>
        </p:spPr>
        <p:txBody>
          <a:bodyPr/>
          <a:lstStyle/>
          <a:p>
            <a:pPr marL="0" indent="0">
              <a:buNone/>
            </a:pPr>
            <a:r>
              <a:rPr lang="en-US" b="1" dirty="0"/>
              <a:t>2015-2016 ISTEP+ RESULTS</a:t>
            </a:r>
            <a:endParaRPr lang="en-US" dirty="0"/>
          </a:p>
          <a:p>
            <a:r>
              <a:rPr lang="en-US" dirty="0"/>
              <a:t>The ISTEP+ measures student achievement in grades 3-8 in the area of English/Language Arts (ELA), math, science and social studies saw modest improvements that allowed the Accountability grade to shift from an “F” to a “D”.  Gains were seen in primary and elementary scores however challenges remain in the secondary (middle school) grades.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4040914"/>
              </p:ext>
            </p:extLst>
          </p:nvPr>
        </p:nvGraphicFramePr>
        <p:xfrm>
          <a:off x="1082259" y="4396882"/>
          <a:ext cx="10027480" cy="1584960"/>
        </p:xfrm>
        <a:graphic>
          <a:graphicData uri="http://schemas.openxmlformats.org/drawingml/2006/table">
            <a:tbl>
              <a:tblPr firstRow="1" bandRow="1">
                <a:tableStyleId>{5C22544A-7EE6-4342-B048-85BDC9FD1C3A}</a:tableStyleId>
              </a:tblPr>
              <a:tblGrid>
                <a:gridCol w="2005496">
                  <a:extLst>
                    <a:ext uri="{9D8B030D-6E8A-4147-A177-3AD203B41FA5}">
                      <a16:colId xmlns:a16="http://schemas.microsoft.com/office/drawing/2014/main" xmlns="" val="1108411142"/>
                    </a:ext>
                  </a:extLst>
                </a:gridCol>
                <a:gridCol w="2005496">
                  <a:extLst>
                    <a:ext uri="{9D8B030D-6E8A-4147-A177-3AD203B41FA5}">
                      <a16:colId xmlns:a16="http://schemas.microsoft.com/office/drawing/2014/main" xmlns="" val="914649748"/>
                    </a:ext>
                  </a:extLst>
                </a:gridCol>
                <a:gridCol w="2005496">
                  <a:extLst>
                    <a:ext uri="{9D8B030D-6E8A-4147-A177-3AD203B41FA5}">
                      <a16:colId xmlns:a16="http://schemas.microsoft.com/office/drawing/2014/main" xmlns="" val="3550077456"/>
                    </a:ext>
                  </a:extLst>
                </a:gridCol>
                <a:gridCol w="2005496">
                  <a:extLst>
                    <a:ext uri="{9D8B030D-6E8A-4147-A177-3AD203B41FA5}">
                      <a16:colId xmlns:a16="http://schemas.microsoft.com/office/drawing/2014/main" xmlns="" val="2782450276"/>
                    </a:ext>
                  </a:extLst>
                </a:gridCol>
                <a:gridCol w="2005496">
                  <a:extLst>
                    <a:ext uri="{9D8B030D-6E8A-4147-A177-3AD203B41FA5}">
                      <a16:colId xmlns:a16="http://schemas.microsoft.com/office/drawing/2014/main" xmlns="" val="3181042821"/>
                    </a:ext>
                  </a:extLst>
                </a:gridCol>
              </a:tblGrid>
              <a:tr h="543924">
                <a:tc>
                  <a:txBody>
                    <a:bodyPr/>
                    <a:lstStyle/>
                    <a:p>
                      <a:pPr algn="ctr"/>
                      <a:r>
                        <a:rPr lang="en-US" sz="1600" dirty="0"/>
                        <a:t>SUBJECT</a:t>
                      </a:r>
                    </a:p>
                  </a:txBody>
                  <a:tcPr/>
                </a:tc>
                <a:tc>
                  <a:txBody>
                    <a:bodyPr/>
                    <a:lstStyle/>
                    <a:p>
                      <a:pPr algn="ctr"/>
                      <a:r>
                        <a:rPr lang="en-US" sz="1600" dirty="0"/>
                        <a:t>TOTAL PASSING</a:t>
                      </a:r>
                    </a:p>
                    <a:p>
                      <a:pPr algn="ctr"/>
                      <a:r>
                        <a:rPr lang="en-US" sz="1600" dirty="0"/>
                        <a:t>ISTEP</a:t>
                      </a:r>
                    </a:p>
                  </a:txBody>
                  <a:tcPr/>
                </a:tc>
                <a:tc>
                  <a:txBody>
                    <a:bodyPr/>
                    <a:lstStyle/>
                    <a:p>
                      <a:pPr algn="ctr"/>
                      <a:r>
                        <a:rPr lang="en-US" sz="1600" dirty="0"/>
                        <a:t>PERCENTAGE</a:t>
                      </a:r>
                    </a:p>
                  </a:txBody>
                  <a:tcPr/>
                </a:tc>
                <a:tc>
                  <a:txBody>
                    <a:bodyPr/>
                    <a:lstStyle/>
                    <a:p>
                      <a:pPr algn="ctr"/>
                      <a:r>
                        <a:rPr lang="en-US" sz="1600" dirty="0"/>
                        <a:t>TOTAL NOT PASSING ISTEP</a:t>
                      </a:r>
                    </a:p>
                  </a:txBody>
                  <a:tcPr/>
                </a:tc>
                <a:tc>
                  <a:txBody>
                    <a:bodyPr/>
                    <a:lstStyle/>
                    <a:p>
                      <a:pPr algn="ctr"/>
                      <a:r>
                        <a:rPr lang="en-US" sz="1600" dirty="0"/>
                        <a:t>PERCENTAGE</a:t>
                      </a:r>
                    </a:p>
                  </a:txBody>
                  <a:tcPr/>
                </a:tc>
                <a:extLst>
                  <a:ext uri="{0D108BD9-81ED-4DB2-BD59-A6C34878D82A}">
                    <a16:rowId xmlns:a16="http://schemas.microsoft.com/office/drawing/2014/main" xmlns="" val="4105779837"/>
                  </a:ext>
                </a:extLst>
              </a:tr>
              <a:tr h="310814">
                <a:tc>
                  <a:txBody>
                    <a:bodyPr/>
                    <a:lstStyle/>
                    <a:p>
                      <a:r>
                        <a:rPr lang="en-US" sz="1600" dirty="0"/>
                        <a:t>MATH</a:t>
                      </a:r>
                    </a:p>
                  </a:txBody>
                  <a:tcPr/>
                </a:tc>
                <a:tc>
                  <a:txBody>
                    <a:bodyPr/>
                    <a:lstStyle/>
                    <a:p>
                      <a:pPr algn="ctr"/>
                      <a:r>
                        <a:rPr lang="en-US" sz="1600" dirty="0"/>
                        <a:t>72</a:t>
                      </a:r>
                    </a:p>
                  </a:txBody>
                  <a:tcPr/>
                </a:tc>
                <a:tc>
                  <a:txBody>
                    <a:bodyPr/>
                    <a:lstStyle/>
                    <a:p>
                      <a:pPr algn="ctr"/>
                      <a:r>
                        <a:rPr lang="en-US" sz="1600" dirty="0"/>
                        <a:t>27%</a:t>
                      </a:r>
                    </a:p>
                  </a:txBody>
                  <a:tcPr/>
                </a:tc>
                <a:tc>
                  <a:txBody>
                    <a:bodyPr/>
                    <a:lstStyle/>
                    <a:p>
                      <a:pPr algn="ctr"/>
                      <a:r>
                        <a:rPr lang="en-US" sz="1600" dirty="0"/>
                        <a:t>194</a:t>
                      </a:r>
                    </a:p>
                  </a:txBody>
                  <a:tcPr/>
                </a:tc>
                <a:tc>
                  <a:txBody>
                    <a:bodyPr/>
                    <a:lstStyle/>
                    <a:p>
                      <a:pPr algn="ctr"/>
                      <a:r>
                        <a:rPr lang="en-US" sz="1600" dirty="0"/>
                        <a:t>73%</a:t>
                      </a:r>
                    </a:p>
                  </a:txBody>
                  <a:tcPr/>
                </a:tc>
                <a:extLst>
                  <a:ext uri="{0D108BD9-81ED-4DB2-BD59-A6C34878D82A}">
                    <a16:rowId xmlns:a16="http://schemas.microsoft.com/office/drawing/2014/main" xmlns="" val="3250866401"/>
                  </a:ext>
                </a:extLst>
              </a:tr>
              <a:tr h="310814">
                <a:tc>
                  <a:txBody>
                    <a:bodyPr/>
                    <a:lstStyle/>
                    <a:p>
                      <a:r>
                        <a:rPr lang="en-US" sz="1600" dirty="0"/>
                        <a:t>E/LA</a:t>
                      </a:r>
                    </a:p>
                  </a:txBody>
                  <a:tcPr/>
                </a:tc>
                <a:tc>
                  <a:txBody>
                    <a:bodyPr/>
                    <a:lstStyle/>
                    <a:p>
                      <a:pPr algn="ctr"/>
                      <a:r>
                        <a:rPr lang="en-US" sz="1600" dirty="0"/>
                        <a:t>123</a:t>
                      </a:r>
                    </a:p>
                  </a:txBody>
                  <a:tcPr/>
                </a:tc>
                <a:tc>
                  <a:txBody>
                    <a:bodyPr/>
                    <a:lstStyle/>
                    <a:p>
                      <a:pPr algn="ctr"/>
                      <a:r>
                        <a:rPr lang="en-US" sz="1600" dirty="0"/>
                        <a:t>46%</a:t>
                      </a:r>
                    </a:p>
                  </a:txBody>
                  <a:tcPr/>
                </a:tc>
                <a:tc>
                  <a:txBody>
                    <a:bodyPr/>
                    <a:lstStyle/>
                    <a:p>
                      <a:pPr algn="ctr"/>
                      <a:r>
                        <a:rPr lang="en-US" sz="1600" dirty="0"/>
                        <a:t>145</a:t>
                      </a:r>
                    </a:p>
                  </a:txBody>
                  <a:tcPr/>
                </a:tc>
                <a:tc>
                  <a:txBody>
                    <a:bodyPr/>
                    <a:lstStyle/>
                    <a:p>
                      <a:pPr algn="ctr"/>
                      <a:r>
                        <a:rPr lang="en-US" sz="1600" dirty="0"/>
                        <a:t>54%</a:t>
                      </a:r>
                    </a:p>
                  </a:txBody>
                  <a:tcPr/>
                </a:tc>
                <a:extLst>
                  <a:ext uri="{0D108BD9-81ED-4DB2-BD59-A6C34878D82A}">
                    <a16:rowId xmlns:a16="http://schemas.microsoft.com/office/drawing/2014/main" xmlns="" val="3531010573"/>
                  </a:ext>
                </a:extLst>
              </a:tr>
              <a:tr h="310814">
                <a:tc>
                  <a:txBody>
                    <a:bodyPr/>
                    <a:lstStyle/>
                    <a:p>
                      <a:r>
                        <a:rPr lang="en-US" sz="1600" dirty="0"/>
                        <a:t>BOTH</a:t>
                      </a:r>
                    </a:p>
                  </a:txBody>
                  <a:tcPr/>
                </a:tc>
                <a:tc>
                  <a:txBody>
                    <a:bodyPr/>
                    <a:lstStyle/>
                    <a:p>
                      <a:pPr algn="ctr"/>
                      <a:r>
                        <a:rPr lang="en-US" sz="1600" dirty="0"/>
                        <a:t>54</a:t>
                      </a:r>
                    </a:p>
                  </a:txBody>
                  <a:tcPr/>
                </a:tc>
                <a:tc>
                  <a:txBody>
                    <a:bodyPr/>
                    <a:lstStyle/>
                    <a:p>
                      <a:pPr algn="ctr"/>
                      <a:r>
                        <a:rPr lang="en-US" sz="1600" dirty="0"/>
                        <a:t>20%</a:t>
                      </a:r>
                    </a:p>
                  </a:txBody>
                  <a:tcPr/>
                </a:tc>
                <a:tc>
                  <a:txBody>
                    <a:bodyPr/>
                    <a:lstStyle/>
                    <a:p>
                      <a:pPr algn="ctr"/>
                      <a:r>
                        <a:rPr lang="en-US" sz="1600" dirty="0"/>
                        <a:t>212</a:t>
                      </a:r>
                    </a:p>
                  </a:txBody>
                  <a:tcPr/>
                </a:tc>
                <a:tc>
                  <a:txBody>
                    <a:bodyPr/>
                    <a:lstStyle/>
                    <a:p>
                      <a:pPr algn="ctr"/>
                      <a:r>
                        <a:rPr lang="en-US" sz="1600" dirty="0"/>
                        <a:t>80%</a:t>
                      </a:r>
                    </a:p>
                  </a:txBody>
                  <a:tcPr/>
                </a:tc>
                <a:extLst>
                  <a:ext uri="{0D108BD9-81ED-4DB2-BD59-A6C34878D82A}">
                    <a16:rowId xmlns:a16="http://schemas.microsoft.com/office/drawing/2014/main" xmlns="" val="2358494835"/>
                  </a:ext>
                </a:extLst>
              </a:tr>
            </a:tbl>
          </a:graphicData>
        </a:graphic>
      </p:graphicFrame>
    </p:spTree>
    <p:extLst>
      <p:ext uri="{BB962C8B-B14F-4D97-AF65-F5344CB8AC3E}">
        <p14:creationId xmlns:p14="http://schemas.microsoft.com/office/powerpoint/2010/main" val="23781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369580"/>
          </a:xfrm>
        </p:spPr>
        <p:txBody>
          <a:bodyPr/>
          <a:lstStyle/>
          <a:p>
            <a:r>
              <a:rPr lang="en-US" dirty="0"/>
              <a:t>PART X: – SCHOOL BOARD</a:t>
            </a:r>
            <a:br>
              <a:rPr lang="en-US" dirty="0"/>
            </a:br>
            <a:r>
              <a:rPr lang="en-US" sz="3200" dirty="0"/>
              <a:t>HAMMOND ACADEMY  OF SCIENCE &amp; TECHNOLOGY</a:t>
            </a:r>
          </a:p>
        </p:txBody>
      </p:sp>
      <p:sp>
        <p:nvSpPr>
          <p:cNvPr id="3" name="Content Placeholder 2"/>
          <p:cNvSpPr>
            <a:spLocks noGrp="1"/>
          </p:cNvSpPr>
          <p:nvPr>
            <p:ph idx="1"/>
          </p:nvPr>
        </p:nvSpPr>
        <p:spPr/>
        <p:txBody>
          <a:bodyPr>
            <a:normAutofit fontScale="85000" lnSpcReduction="20000"/>
          </a:bodyPr>
          <a:lstStyle/>
          <a:p>
            <a:pPr lvl="0"/>
            <a:r>
              <a:rPr lang="en-US" dirty="0"/>
              <a:t>Kris Sakelaris (Hammond Legal Aid), President</a:t>
            </a:r>
          </a:p>
          <a:p>
            <a:pPr lvl="0"/>
            <a:r>
              <a:rPr lang="en-US" dirty="0"/>
              <a:t>Sheldon </a:t>
            </a:r>
            <a:r>
              <a:rPr lang="en-US" dirty="0" err="1"/>
              <a:t>Cutller</a:t>
            </a:r>
            <a:r>
              <a:rPr lang="en-US" dirty="0"/>
              <a:t> (Peoples Bank/Downtown Hammond Council), Treasurer</a:t>
            </a:r>
          </a:p>
          <a:p>
            <a:pPr lvl="0"/>
            <a:r>
              <a:rPr lang="en-US" dirty="0" err="1"/>
              <a:t>Owana</a:t>
            </a:r>
            <a:r>
              <a:rPr lang="en-US" dirty="0"/>
              <a:t> Miller (Hammond Economic Development), Secretary</a:t>
            </a:r>
          </a:p>
          <a:p>
            <a:pPr lvl="0"/>
            <a:r>
              <a:rPr lang="en-US" dirty="0"/>
              <a:t>Dave Ryan (Lakeshore Chamber of Commerce)</a:t>
            </a:r>
          </a:p>
          <a:p>
            <a:pPr lvl="0"/>
            <a:r>
              <a:rPr lang="en-US" dirty="0"/>
              <a:t> Howard Cohen (Purdue Northwest)</a:t>
            </a:r>
          </a:p>
          <a:p>
            <a:pPr lvl="0"/>
            <a:r>
              <a:rPr lang="en-US" dirty="0"/>
              <a:t>Janet </a:t>
            </a:r>
            <a:r>
              <a:rPr lang="en-US" dirty="0" err="1"/>
              <a:t>Venecz</a:t>
            </a:r>
            <a:r>
              <a:rPr lang="en-US" dirty="0"/>
              <a:t> (Hammond City Council)</a:t>
            </a:r>
          </a:p>
          <a:p>
            <a:pPr lvl="0"/>
            <a:r>
              <a:rPr lang="en-US" dirty="0"/>
              <a:t>Heather </a:t>
            </a:r>
            <a:r>
              <a:rPr lang="en-US" dirty="0" err="1"/>
              <a:t>Garay</a:t>
            </a:r>
            <a:r>
              <a:rPr lang="en-US" dirty="0"/>
              <a:t> (Comptroller, City of Hammond)</a:t>
            </a:r>
          </a:p>
          <a:p>
            <a:pPr lvl="0"/>
            <a:r>
              <a:rPr lang="en-US" dirty="0"/>
              <a:t>Mark McLaughlin (Chief of Staff, City of Hammond)</a:t>
            </a:r>
          </a:p>
          <a:p>
            <a:pPr lvl="0"/>
            <a:r>
              <a:rPr lang="en-US" dirty="0"/>
              <a:t>Anne Herbert (At-large)</a:t>
            </a:r>
          </a:p>
          <a:p>
            <a:pPr lvl="0"/>
            <a:r>
              <a:rPr lang="en-US" dirty="0"/>
              <a:t>Gustavo Lopez (HAST parent)</a:t>
            </a:r>
          </a:p>
          <a:p>
            <a:pPr lvl="0"/>
            <a:r>
              <a:rPr lang="en-US" dirty="0"/>
              <a:t>Lori Lambert (HAST parent)</a:t>
            </a:r>
          </a:p>
          <a:p>
            <a:pPr marL="0" indent="0">
              <a:buNone/>
            </a:pPr>
            <a:endParaRPr lang="en-US" dirty="0"/>
          </a:p>
        </p:txBody>
      </p:sp>
    </p:spTree>
    <p:extLst>
      <p:ext uri="{BB962C8B-B14F-4D97-AF65-F5344CB8AC3E}">
        <p14:creationId xmlns:p14="http://schemas.microsoft.com/office/powerpoint/2010/main" val="4279612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441770"/>
          </a:xfrm>
        </p:spPr>
        <p:txBody>
          <a:bodyPr/>
          <a:lstStyle/>
          <a:p>
            <a:r>
              <a:rPr lang="en-US" dirty="0"/>
              <a:t>CALUMET COLLEGE OF ST. JOSEPH</a:t>
            </a:r>
            <a:br>
              <a:rPr lang="en-US" dirty="0"/>
            </a:br>
            <a:r>
              <a:rPr lang="en-US" dirty="0"/>
              <a:t>ADMINISTRATIVE FEES RECEIVED</a:t>
            </a:r>
          </a:p>
        </p:txBody>
      </p:sp>
      <p:sp>
        <p:nvSpPr>
          <p:cNvPr id="3" name="Content Placeholder 2"/>
          <p:cNvSpPr>
            <a:spLocks noGrp="1"/>
          </p:cNvSpPr>
          <p:nvPr>
            <p:ph idx="1"/>
          </p:nvPr>
        </p:nvSpPr>
        <p:spPr/>
        <p:txBody>
          <a:bodyPr/>
          <a:lstStyle/>
          <a:p>
            <a:pPr marL="0" indent="0">
              <a:buNone/>
            </a:pPr>
            <a:r>
              <a:rPr lang="en-US" dirty="0"/>
              <a:t>Fees spent for monitoring personnel and allowable re-investment into the charter schools: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77729478"/>
              </p:ext>
            </p:extLst>
          </p:nvPr>
        </p:nvGraphicFramePr>
        <p:xfrm>
          <a:off x="1804738" y="3501190"/>
          <a:ext cx="7590422" cy="1237452"/>
        </p:xfrm>
        <a:graphic>
          <a:graphicData uri="http://schemas.openxmlformats.org/drawingml/2006/table">
            <a:tbl>
              <a:tblPr firstRow="1" bandRow="1">
                <a:tableStyleId>{5C22544A-7EE6-4342-B048-85BDC9FD1C3A}</a:tableStyleId>
              </a:tblPr>
              <a:tblGrid>
                <a:gridCol w="5043897">
                  <a:extLst>
                    <a:ext uri="{9D8B030D-6E8A-4147-A177-3AD203B41FA5}">
                      <a16:colId xmlns:a16="http://schemas.microsoft.com/office/drawing/2014/main" xmlns="" val="3157939173"/>
                    </a:ext>
                  </a:extLst>
                </a:gridCol>
                <a:gridCol w="2546525">
                  <a:extLst>
                    <a:ext uri="{9D8B030D-6E8A-4147-A177-3AD203B41FA5}">
                      <a16:colId xmlns:a16="http://schemas.microsoft.com/office/drawing/2014/main" xmlns="" val="926606558"/>
                    </a:ext>
                  </a:extLst>
                </a:gridCol>
              </a:tblGrid>
              <a:tr h="333787">
                <a:tc>
                  <a:txBody>
                    <a:bodyPr/>
                    <a:lstStyle/>
                    <a:p>
                      <a:pPr marL="0" marR="0">
                        <a:lnSpc>
                          <a:spcPct val="107000"/>
                        </a:lnSpc>
                        <a:spcBef>
                          <a:spcPts val="0"/>
                        </a:spcBef>
                        <a:spcAft>
                          <a:spcPts val="800"/>
                        </a:spcAft>
                      </a:pPr>
                      <a:r>
                        <a:rPr lang="en-US" sz="1200" dirty="0">
                          <a:effectLst/>
                        </a:rPr>
                        <a:t>ADMINISTRATIVE FEES 2015/2016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a:effectLst/>
                        </a:rPr>
                        <a:t>RECEIVED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15043310"/>
                  </a:ext>
                </a:extLst>
              </a:tr>
              <a:tr h="569725">
                <a:tc>
                  <a:txBody>
                    <a:bodyPr/>
                    <a:lstStyle/>
                    <a:p>
                      <a:pPr marL="0" marR="0">
                        <a:lnSpc>
                          <a:spcPct val="107000"/>
                        </a:lnSpc>
                        <a:spcBef>
                          <a:spcPts val="0"/>
                        </a:spcBef>
                        <a:spcAft>
                          <a:spcPts val="800"/>
                        </a:spcAft>
                      </a:pPr>
                      <a:r>
                        <a:rPr lang="en-US" sz="1200" kern="1200">
                          <a:effectLst/>
                        </a:rPr>
                        <a:t>Hammond Academy of Science and Technology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a:effectLst/>
                        </a:rPr>
                        <a:t>75,045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760984394"/>
                  </a:ext>
                </a:extLst>
              </a:tr>
              <a:tr h="333940">
                <a:tc>
                  <a:txBody>
                    <a:bodyPr/>
                    <a:lstStyle/>
                    <a:p>
                      <a:pPr marL="0" marR="0">
                        <a:lnSpc>
                          <a:spcPct val="107000"/>
                        </a:lnSpc>
                        <a:spcBef>
                          <a:spcPts val="0"/>
                        </a:spcBef>
                        <a:spcAft>
                          <a:spcPts val="800"/>
                        </a:spcAft>
                      </a:pPr>
                      <a:r>
                        <a:rPr lang="en-US" sz="1200" kern="1200">
                          <a:effectLst/>
                        </a:rPr>
                        <a:t>Charter School of the Dunes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200" dirty="0">
                          <a:effectLst/>
                        </a:rPr>
                        <a:t>62,340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7256924"/>
                  </a:ext>
                </a:extLst>
              </a:tr>
            </a:tbl>
          </a:graphicData>
        </a:graphic>
      </p:graphicFrame>
    </p:spTree>
    <p:extLst>
      <p:ext uri="{BB962C8B-B14F-4D97-AF65-F5344CB8AC3E}">
        <p14:creationId xmlns:p14="http://schemas.microsoft.com/office/powerpoint/2010/main" val="2502967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17707"/>
          </a:xfrm>
        </p:spPr>
        <p:txBody>
          <a:bodyPr/>
          <a:lstStyle/>
          <a:p>
            <a:r>
              <a:rPr lang="en-US" dirty="0"/>
              <a:t>CALUMET COLLGE OF ST. JOSEPH</a:t>
            </a:r>
            <a:br>
              <a:rPr lang="en-US" dirty="0"/>
            </a:br>
            <a:r>
              <a:rPr lang="en-US" dirty="0"/>
              <a:t>APPLICATIONS/RENEWALS/REVOCATIONS</a:t>
            </a:r>
          </a:p>
        </p:txBody>
      </p:sp>
      <p:sp>
        <p:nvSpPr>
          <p:cNvPr id="3" name="Content Placeholder 2"/>
          <p:cNvSpPr>
            <a:spLocks noGrp="1"/>
          </p:cNvSpPr>
          <p:nvPr>
            <p:ph idx="1"/>
          </p:nvPr>
        </p:nvSpPr>
        <p:spPr/>
        <p:txBody>
          <a:bodyPr>
            <a:normAutofit fontScale="325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5000" dirty="0"/>
              <a:t>New applications for 2016/2017 – None </a:t>
            </a:r>
          </a:p>
          <a:p>
            <a:pPr marL="0" indent="0">
              <a:buNone/>
            </a:pPr>
            <a:endParaRPr lang="en-US" sz="5000" dirty="0"/>
          </a:p>
          <a:p>
            <a:pPr marL="0" indent="0">
              <a:buNone/>
            </a:pPr>
            <a:r>
              <a:rPr lang="en-US" sz="5000" dirty="0"/>
              <a:t>Renewals – Charter School of the Dunes due for renewal/revocation after 2016 academic year</a:t>
            </a:r>
          </a:p>
          <a:p>
            <a:r>
              <a:rPr lang="en-US" sz="5000" dirty="0"/>
              <a:t>Renewal submitted 11/1/16</a:t>
            </a:r>
          </a:p>
          <a:p>
            <a:pPr marL="0" indent="0">
              <a:buNone/>
            </a:pPr>
            <a:endParaRPr lang="en-US" sz="5000" dirty="0"/>
          </a:p>
          <a:p>
            <a:pPr marL="0" indent="0">
              <a:buNone/>
            </a:pPr>
            <a:r>
              <a:rPr lang="en-US" sz="5000" dirty="0"/>
              <a:t>Revocations for 2016/2017 - None</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66637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05675"/>
          </a:xfrm>
        </p:spPr>
        <p:txBody>
          <a:bodyPr/>
          <a:lstStyle/>
          <a:p>
            <a:r>
              <a:rPr lang="en-US" dirty="0"/>
              <a:t>CALUMET COLLEGE OF ST. JOSEPH - </a:t>
            </a:r>
            <a:br>
              <a:rPr lang="en-US" dirty="0"/>
            </a:br>
            <a:r>
              <a:rPr lang="en-US" dirty="0"/>
              <a:t>MONITORING</a:t>
            </a:r>
          </a:p>
        </p:txBody>
      </p:sp>
      <p:sp>
        <p:nvSpPr>
          <p:cNvPr id="3" name="Content Placeholder 2"/>
          <p:cNvSpPr>
            <a:spLocks noGrp="1"/>
          </p:cNvSpPr>
          <p:nvPr>
            <p:ph idx="1"/>
          </p:nvPr>
        </p:nvSpPr>
        <p:spPr/>
        <p:txBody>
          <a:bodyPr/>
          <a:lstStyle/>
          <a:p>
            <a:pPr marL="0" indent="0">
              <a:buNone/>
            </a:pPr>
            <a:r>
              <a:rPr lang="en-US" dirty="0"/>
              <a:t>Charter School Office:</a:t>
            </a:r>
          </a:p>
          <a:p>
            <a:pPr marL="0" indent="0">
              <a:buNone/>
            </a:pPr>
            <a:endParaRPr lang="en-US" dirty="0"/>
          </a:p>
          <a:p>
            <a:pPr marL="0" indent="0">
              <a:buNone/>
            </a:pPr>
            <a:r>
              <a:rPr lang="en-US" dirty="0"/>
              <a:t>Dr. Dawn Greene – Charter Schools Director</a:t>
            </a:r>
          </a:p>
          <a:p>
            <a:pPr marL="0" indent="0">
              <a:buNone/>
            </a:pPr>
            <a:r>
              <a:rPr lang="en-US" dirty="0"/>
              <a:t>Dr. Mark Sperling – Charter School of the Dunes Monitor</a:t>
            </a:r>
          </a:p>
          <a:p>
            <a:pPr marL="0" indent="0">
              <a:buNone/>
            </a:pPr>
            <a:r>
              <a:rPr lang="en-US" dirty="0"/>
              <a:t>Ms. Elaine Hayes – Hammond Academy of Science and Technology Monitor</a:t>
            </a:r>
          </a:p>
          <a:p>
            <a:pPr marL="0" indent="0">
              <a:buNone/>
            </a:pPr>
            <a:endParaRPr lang="en-US" dirty="0"/>
          </a:p>
          <a:p>
            <a:pPr marL="0" indent="0">
              <a:buNone/>
            </a:pPr>
            <a:r>
              <a:rPr lang="en-US" dirty="0"/>
              <a:t>Dr. Ginger Rodriguez – Vice President of Academic Affairs</a:t>
            </a:r>
          </a:p>
        </p:txBody>
      </p:sp>
    </p:spTree>
    <p:extLst>
      <p:ext uri="{BB962C8B-B14F-4D97-AF65-F5344CB8AC3E}">
        <p14:creationId xmlns:p14="http://schemas.microsoft.com/office/powerpoint/2010/main" val="277634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54183"/>
          </a:xfrm>
        </p:spPr>
        <p:txBody>
          <a:bodyPr/>
          <a:lstStyle/>
          <a:p>
            <a:r>
              <a:rPr lang="en-US" dirty="0"/>
              <a:t>NWEA – CHARTER SCHOOL OF THE DUNES</a:t>
            </a:r>
          </a:p>
        </p:txBody>
      </p:sp>
      <p:sp>
        <p:nvSpPr>
          <p:cNvPr id="3" name="Content Placeholder 2"/>
          <p:cNvSpPr>
            <a:spLocks noGrp="1"/>
          </p:cNvSpPr>
          <p:nvPr>
            <p:ph idx="1"/>
          </p:nvPr>
        </p:nvSpPr>
        <p:spPr>
          <a:xfrm>
            <a:off x="818712" y="2222287"/>
            <a:ext cx="11373288" cy="4377295"/>
          </a:xfrm>
        </p:spPr>
        <p:txBody>
          <a:bodyPr/>
          <a:lstStyle/>
          <a:p>
            <a:r>
              <a:rPr lang="en-US" dirty="0"/>
              <a:t>Northwest Evaluation Association, NWEA, tests are important because they allow teachers, parents, and students keep track of progress and growth in math and reading.  The results of these tests are very helpful to teachers because it breaks down a student’s strengths and weaknesses in a subject.  </a:t>
            </a:r>
          </a:p>
          <a:p>
            <a:pPr marL="0" indent="0">
              <a:buNone/>
            </a:pPr>
            <a:endParaRPr lang="en-US" dirty="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82523468"/>
              </p:ext>
            </p:extLst>
          </p:nvPr>
        </p:nvGraphicFramePr>
        <p:xfrm>
          <a:off x="1789042" y="4588927"/>
          <a:ext cx="8706678" cy="2010655"/>
        </p:xfrm>
        <a:graphic>
          <a:graphicData uri="http://schemas.openxmlformats.org/drawingml/2006/table">
            <a:tbl>
              <a:tblPr firstRow="1" firstCol="1" bandRow="1">
                <a:tableStyleId>{5C22544A-7EE6-4342-B048-85BDC9FD1C3A}</a:tableStyleId>
              </a:tblPr>
              <a:tblGrid>
                <a:gridCol w="1450648">
                  <a:extLst>
                    <a:ext uri="{9D8B030D-6E8A-4147-A177-3AD203B41FA5}">
                      <a16:colId xmlns:a16="http://schemas.microsoft.com/office/drawing/2014/main" xmlns="" val="3022939651"/>
                    </a:ext>
                  </a:extLst>
                </a:gridCol>
                <a:gridCol w="1450648">
                  <a:extLst>
                    <a:ext uri="{9D8B030D-6E8A-4147-A177-3AD203B41FA5}">
                      <a16:colId xmlns:a16="http://schemas.microsoft.com/office/drawing/2014/main" xmlns="" val="3702965028"/>
                    </a:ext>
                  </a:extLst>
                </a:gridCol>
                <a:gridCol w="1450648">
                  <a:extLst>
                    <a:ext uri="{9D8B030D-6E8A-4147-A177-3AD203B41FA5}">
                      <a16:colId xmlns:a16="http://schemas.microsoft.com/office/drawing/2014/main" xmlns="" val="853376735"/>
                    </a:ext>
                  </a:extLst>
                </a:gridCol>
                <a:gridCol w="1451578">
                  <a:extLst>
                    <a:ext uri="{9D8B030D-6E8A-4147-A177-3AD203B41FA5}">
                      <a16:colId xmlns:a16="http://schemas.microsoft.com/office/drawing/2014/main" xmlns="" val="3916574138"/>
                    </a:ext>
                  </a:extLst>
                </a:gridCol>
                <a:gridCol w="1451578">
                  <a:extLst>
                    <a:ext uri="{9D8B030D-6E8A-4147-A177-3AD203B41FA5}">
                      <a16:colId xmlns:a16="http://schemas.microsoft.com/office/drawing/2014/main" xmlns="" val="3941156515"/>
                    </a:ext>
                  </a:extLst>
                </a:gridCol>
                <a:gridCol w="1451578">
                  <a:extLst>
                    <a:ext uri="{9D8B030D-6E8A-4147-A177-3AD203B41FA5}">
                      <a16:colId xmlns:a16="http://schemas.microsoft.com/office/drawing/2014/main" xmlns="" val="639725322"/>
                    </a:ext>
                  </a:extLst>
                </a:gridCol>
              </a:tblGrid>
              <a:tr h="221548">
                <a:tc rowSpan="2">
                  <a:txBody>
                    <a:bodyPr/>
                    <a:lstStyle/>
                    <a:p>
                      <a:pPr marL="0" marR="0" algn="ctr">
                        <a:lnSpc>
                          <a:spcPct val="115000"/>
                        </a:lnSpc>
                        <a:spcBef>
                          <a:spcPts val="0"/>
                        </a:spcBef>
                        <a:spcAft>
                          <a:spcPts val="0"/>
                        </a:spcAft>
                      </a:pPr>
                      <a:r>
                        <a:rPr lang="en-US" sz="1100" dirty="0">
                          <a:effectLst/>
                        </a:rPr>
                        <a:t> </a:t>
                      </a:r>
                    </a:p>
                    <a:p>
                      <a:pPr marL="0" marR="0" algn="ctr">
                        <a:lnSpc>
                          <a:spcPct val="115000"/>
                        </a:lnSpc>
                        <a:spcBef>
                          <a:spcPts val="0"/>
                        </a:spcBef>
                        <a:spcAft>
                          <a:spcPts val="0"/>
                        </a:spcAft>
                      </a:pPr>
                      <a:r>
                        <a:rPr lang="en-US" sz="1100" dirty="0">
                          <a:effectLst/>
                        </a:rPr>
                        <a:t>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1100">
                          <a:effectLst/>
                        </a:rPr>
                        <a:t>BOY - READING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MOY - READING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a:lnSpc>
                          <a:spcPct val="115000"/>
                        </a:lnSpc>
                        <a:spcBef>
                          <a:spcPts val="0"/>
                        </a:spcBef>
                        <a:spcAft>
                          <a:spcPts val="0"/>
                        </a:spcAft>
                      </a:pPr>
                      <a:r>
                        <a:rPr lang="en-US" sz="1100" dirty="0">
                          <a:effectLst/>
                        </a:rPr>
                        <a:t>DIFFERENCE</a:t>
                      </a:r>
                    </a:p>
                    <a:p>
                      <a:pPr marL="0" marR="0" algn="ctr">
                        <a:lnSpc>
                          <a:spcPct val="115000"/>
                        </a:lnSpc>
                        <a:spcBef>
                          <a:spcPts val="0"/>
                        </a:spcBef>
                        <a:spcAft>
                          <a:spcPts val="0"/>
                        </a:spcAft>
                      </a:pPr>
                      <a:r>
                        <a:rPr lang="en-US" sz="1100" dirty="0">
                          <a:effectLst/>
                        </a:rPr>
                        <a:t>PASS/DNP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05593725"/>
                  </a:ext>
                </a:extLst>
              </a:tr>
              <a:tr h="237172">
                <a:tc vMerge="1">
                  <a:txBody>
                    <a:bodyPr/>
                    <a:lstStyle/>
                    <a:p>
                      <a:endParaRPr lang="en-US"/>
                    </a:p>
                  </a:txBody>
                  <a:tcPr/>
                </a:tc>
                <a:tc>
                  <a:txBody>
                    <a:bodyPr/>
                    <a:lstStyle/>
                    <a:p>
                      <a:pPr marL="0" marR="0" algn="ctr">
                        <a:lnSpc>
                          <a:spcPct val="115000"/>
                        </a:lnSpc>
                        <a:spcBef>
                          <a:spcPts val="0"/>
                        </a:spcBef>
                        <a:spcAft>
                          <a:spcPts val="0"/>
                        </a:spcAft>
                      </a:pPr>
                      <a:r>
                        <a:rPr lang="en-US" sz="1100">
                          <a:effectLst/>
                        </a:rPr>
                        <a:t>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DNP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DNP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xmlns="" val="1779768533"/>
                  </a:ext>
                </a:extLst>
              </a:tr>
              <a:tr h="221705">
                <a:tc>
                  <a:txBody>
                    <a:bodyPr/>
                    <a:lstStyle/>
                    <a:p>
                      <a:pPr marL="0" marR="0" algn="ctr">
                        <a:lnSpc>
                          <a:spcPct val="115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61565100"/>
                  </a:ext>
                </a:extLst>
              </a:tr>
              <a:tr h="221705">
                <a:tc>
                  <a:txBody>
                    <a:bodyPr/>
                    <a:lstStyle/>
                    <a:p>
                      <a:pPr marL="0" marR="0" algn="ctr">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89116976"/>
                  </a:ext>
                </a:extLst>
              </a:tr>
              <a:tr h="221705">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42966152"/>
                  </a:ext>
                </a:extLst>
              </a:tr>
              <a:tr h="221705">
                <a:tc>
                  <a:txBody>
                    <a:bodyPr/>
                    <a:lstStyle/>
                    <a:p>
                      <a:pPr marL="0" marR="0" algn="ctr">
                        <a:lnSpc>
                          <a:spcPct val="115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1978616"/>
                  </a:ext>
                </a:extLst>
              </a:tr>
              <a:tr h="221705">
                <a:tc>
                  <a:txBody>
                    <a:bodyPr/>
                    <a:lstStyle/>
                    <a:p>
                      <a:pPr marL="0" marR="0" algn="ctr">
                        <a:lnSpc>
                          <a:spcPct val="115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27292724"/>
                  </a:ext>
                </a:extLst>
              </a:tr>
              <a:tr h="221705">
                <a:tc>
                  <a:txBody>
                    <a:bodyPr/>
                    <a:lstStyle/>
                    <a:p>
                      <a:pPr marL="0" marR="0" algn="ctr">
                        <a:lnSpc>
                          <a:spcPct val="115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5582174"/>
                  </a:ext>
                </a:extLst>
              </a:tr>
              <a:tr h="221705">
                <a:tc>
                  <a:txBody>
                    <a:bodyPr/>
                    <a:lstStyle/>
                    <a:p>
                      <a:pPr marL="0" marR="0" algn="ctr">
                        <a:lnSpc>
                          <a:spcPct val="115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8902346"/>
                  </a:ext>
                </a:extLst>
              </a:tr>
            </a:tbl>
          </a:graphicData>
        </a:graphic>
      </p:graphicFrame>
    </p:spTree>
    <p:extLst>
      <p:ext uri="{BB962C8B-B14F-4D97-AF65-F5344CB8AC3E}">
        <p14:creationId xmlns:p14="http://schemas.microsoft.com/office/powerpoint/2010/main" val="199139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NWEA - CHARTER SCHOOL OF THE DUNES</a:t>
            </a:r>
          </a:p>
        </p:txBody>
      </p:sp>
      <p:sp>
        <p:nvSpPr>
          <p:cNvPr id="3" name="Content Placeholder 2"/>
          <p:cNvSpPr>
            <a:spLocks noGrp="1"/>
          </p:cNvSpPr>
          <p:nvPr>
            <p:ph idx="1"/>
          </p:nvPr>
        </p:nvSpPr>
        <p:spPr/>
        <p:txBody>
          <a:bodyPr/>
          <a:lstStyle/>
          <a:p>
            <a:r>
              <a:rPr lang="en-US" dirty="0"/>
              <a:t>MATH</a:t>
            </a:r>
          </a:p>
          <a:p>
            <a:pPr marL="0" indent="0">
              <a:buNone/>
            </a:pPr>
            <a:endParaRPr lang="en-US" dirty="0"/>
          </a:p>
          <a:p>
            <a:endParaRPr lang="en-US" dirty="0"/>
          </a:p>
          <a:p>
            <a:endParaRPr lang="en-US" dirty="0"/>
          </a:p>
          <a:p>
            <a:endParaRPr lang="en-US" dirty="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14194818"/>
              </p:ext>
            </p:extLst>
          </p:nvPr>
        </p:nvGraphicFramePr>
        <p:xfrm>
          <a:off x="1311965" y="3154394"/>
          <a:ext cx="8521149" cy="2704404"/>
        </p:xfrm>
        <a:graphic>
          <a:graphicData uri="http://schemas.openxmlformats.org/drawingml/2006/table">
            <a:tbl>
              <a:tblPr firstRow="1" firstCol="1" bandRow="1">
                <a:tableStyleId>{5C22544A-7EE6-4342-B048-85BDC9FD1C3A}</a:tableStyleId>
              </a:tblPr>
              <a:tblGrid>
                <a:gridCol w="1419736">
                  <a:extLst>
                    <a:ext uri="{9D8B030D-6E8A-4147-A177-3AD203B41FA5}">
                      <a16:colId xmlns:a16="http://schemas.microsoft.com/office/drawing/2014/main" xmlns="" val="1522278889"/>
                    </a:ext>
                  </a:extLst>
                </a:gridCol>
                <a:gridCol w="1419736">
                  <a:extLst>
                    <a:ext uri="{9D8B030D-6E8A-4147-A177-3AD203B41FA5}">
                      <a16:colId xmlns:a16="http://schemas.microsoft.com/office/drawing/2014/main" xmlns="" val="2539329685"/>
                    </a:ext>
                  </a:extLst>
                </a:gridCol>
                <a:gridCol w="1419736">
                  <a:extLst>
                    <a:ext uri="{9D8B030D-6E8A-4147-A177-3AD203B41FA5}">
                      <a16:colId xmlns:a16="http://schemas.microsoft.com/office/drawing/2014/main" xmlns="" val="1163134156"/>
                    </a:ext>
                  </a:extLst>
                </a:gridCol>
                <a:gridCol w="1420647">
                  <a:extLst>
                    <a:ext uri="{9D8B030D-6E8A-4147-A177-3AD203B41FA5}">
                      <a16:colId xmlns:a16="http://schemas.microsoft.com/office/drawing/2014/main" xmlns="" val="2663972573"/>
                    </a:ext>
                  </a:extLst>
                </a:gridCol>
                <a:gridCol w="1420647">
                  <a:extLst>
                    <a:ext uri="{9D8B030D-6E8A-4147-A177-3AD203B41FA5}">
                      <a16:colId xmlns:a16="http://schemas.microsoft.com/office/drawing/2014/main" xmlns="" val="4007312472"/>
                    </a:ext>
                  </a:extLst>
                </a:gridCol>
                <a:gridCol w="1420647">
                  <a:extLst>
                    <a:ext uri="{9D8B030D-6E8A-4147-A177-3AD203B41FA5}">
                      <a16:colId xmlns:a16="http://schemas.microsoft.com/office/drawing/2014/main" xmlns="" val="3927798140"/>
                    </a:ext>
                  </a:extLst>
                </a:gridCol>
              </a:tblGrid>
              <a:tr h="297991">
                <a:tc rowSpan="2">
                  <a:txBody>
                    <a:bodyPr/>
                    <a:lstStyle/>
                    <a:p>
                      <a:pPr marL="0" marR="0" algn="ctr">
                        <a:lnSpc>
                          <a:spcPct val="115000"/>
                        </a:lnSpc>
                        <a:spcBef>
                          <a:spcPts val="0"/>
                        </a:spcBef>
                        <a:spcAft>
                          <a:spcPts val="0"/>
                        </a:spcAft>
                      </a:pPr>
                      <a:r>
                        <a:rPr lang="en-US" sz="1100" dirty="0">
                          <a:effectLst/>
                        </a:rPr>
                        <a:t> </a:t>
                      </a:r>
                    </a:p>
                    <a:p>
                      <a:pPr marL="0" marR="0" algn="ctr">
                        <a:lnSpc>
                          <a:spcPct val="115000"/>
                        </a:lnSpc>
                        <a:spcBef>
                          <a:spcPts val="0"/>
                        </a:spcBef>
                        <a:spcAft>
                          <a:spcPts val="0"/>
                        </a:spcAft>
                      </a:pPr>
                      <a:r>
                        <a:rPr lang="en-US" sz="1100" dirty="0">
                          <a:effectLst/>
                        </a:rPr>
                        <a:t>GRADE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1100">
                          <a:effectLst/>
                        </a:rPr>
                        <a:t>BOY - 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MOY - MATH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a:lnSpc>
                          <a:spcPct val="115000"/>
                        </a:lnSpc>
                        <a:spcBef>
                          <a:spcPts val="0"/>
                        </a:spcBef>
                        <a:spcAft>
                          <a:spcPts val="0"/>
                        </a:spcAft>
                      </a:pPr>
                      <a:r>
                        <a:rPr lang="en-US" sz="1100" dirty="0">
                          <a:effectLst/>
                        </a:rPr>
                        <a:t>DIFFERENCE</a:t>
                      </a:r>
                    </a:p>
                    <a:p>
                      <a:pPr marL="0" marR="0" algn="ctr">
                        <a:lnSpc>
                          <a:spcPct val="115000"/>
                        </a:lnSpc>
                        <a:spcBef>
                          <a:spcPts val="0"/>
                        </a:spcBef>
                        <a:spcAft>
                          <a:spcPts val="0"/>
                        </a:spcAft>
                      </a:pPr>
                      <a:r>
                        <a:rPr lang="en-US" sz="1100" dirty="0">
                          <a:effectLst/>
                        </a:rPr>
                        <a:t>PASS/DNP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32268606"/>
                  </a:ext>
                </a:extLst>
              </a:tr>
              <a:tr h="319006">
                <a:tc vMerge="1">
                  <a:txBody>
                    <a:bodyPr/>
                    <a:lstStyle/>
                    <a:p>
                      <a:endParaRPr lang="en-US"/>
                    </a:p>
                  </a:txBody>
                  <a:tcPr/>
                </a:tc>
                <a:tc>
                  <a:txBody>
                    <a:bodyPr/>
                    <a:lstStyle/>
                    <a:p>
                      <a:pPr marL="0" marR="0" algn="ctr">
                        <a:lnSpc>
                          <a:spcPct val="115000"/>
                        </a:lnSpc>
                        <a:spcBef>
                          <a:spcPts val="0"/>
                        </a:spcBef>
                        <a:spcAft>
                          <a:spcPts val="0"/>
                        </a:spcAft>
                      </a:pPr>
                      <a:r>
                        <a:rPr lang="en-US" sz="1100">
                          <a:effectLst/>
                        </a:rPr>
                        <a:t>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DNP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DNP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xmlns="" val="2902238466"/>
                  </a:ext>
                </a:extLst>
              </a:tr>
              <a:tr h="298201">
                <a:tc>
                  <a:txBody>
                    <a:bodyPr/>
                    <a:lstStyle/>
                    <a:p>
                      <a:pPr marL="0" marR="0" algn="ctr">
                        <a:lnSpc>
                          <a:spcPct val="115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5710409"/>
                  </a:ext>
                </a:extLst>
              </a:tr>
              <a:tr h="298201">
                <a:tc>
                  <a:txBody>
                    <a:bodyPr/>
                    <a:lstStyle/>
                    <a:p>
                      <a:pPr marL="0" marR="0" algn="ctr">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34964826"/>
                  </a:ext>
                </a:extLst>
              </a:tr>
              <a:tr h="298201">
                <a:tc>
                  <a:txBody>
                    <a:bodyPr/>
                    <a:lstStyle/>
                    <a:p>
                      <a:pPr marL="0" marR="0" algn="ctr">
                        <a:lnSpc>
                          <a:spcPct val="115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35903406"/>
                  </a:ext>
                </a:extLst>
              </a:tr>
              <a:tr h="298201">
                <a:tc>
                  <a:txBody>
                    <a:bodyPr/>
                    <a:lstStyle/>
                    <a:p>
                      <a:pPr marL="0" marR="0" algn="ctr">
                        <a:lnSpc>
                          <a:spcPct val="115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84530295"/>
                  </a:ext>
                </a:extLst>
              </a:tr>
              <a:tr h="298201">
                <a:tc>
                  <a:txBody>
                    <a:bodyPr/>
                    <a:lstStyle/>
                    <a:p>
                      <a:pPr marL="0" marR="0" algn="ctr">
                        <a:lnSpc>
                          <a:spcPct val="115000"/>
                        </a:lnSpc>
                        <a:spcBef>
                          <a:spcPts val="0"/>
                        </a:spcBef>
                        <a:spcAft>
                          <a:spcPts val="0"/>
                        </a:spcAft>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61230023"/>
                  </a:ext>
                </a:extLst>
              </a:tr>
              <a:tr h="298201">
                <a:tc>
                  <a:txBody>
                    <a:bodyPr/>
                    <a:lstStyle/>
                    <a:p>
                      <a:pPr marL="0" marR="0" algn="ctr">
                        <a:lnSpc>
                          <a:spcPct val="115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87646111"/>
                  </a:ext>
                </a:extLst>
              </a:tr>
              <a:tr h="298201">
                <a:tc>
                  <a:txBody>
                    <a:bodyPr/>
                    <a:lstStyle/>
                    <a:p>
                      <a:pPr marL="0" marR="0" algn="ctr">
                        <a:lnSpc>
                          <a:spcPct val="115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29986001"/>
                  </a:ext>
                </a:extLst>
              </a:tr>
            </a:tbl>
          </a:graphicData>
        </a:graphic>
      </p:graphicFrame>
    </p:spTree>
    <p:extLst>
      <p:ext uri="{BB962C8B-B14F-4D97-AF65-F5344CB8AC3E}">
        <p14:creationId xmlns:p14="http://schemas.microsoft.com/office/powerpoint/2010/main" val="423422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62342"/>
          </a:xfrm>
        </p:spPr>
        <p:txBody>
          <a:bodyPr/>
          <a:lstStyle/>
          <a:p>
            <a:r>
              <a:rPr lang="en-US" dirty="0"/>
              <a:t>II:  STUDENT ENROLLMENT DATA – </a:t>
            </a:r>
            <a:br>
              <a:rPr lang="en-US" dirty="0"/>
            </a:br>
            <a:r>
              <a:rPr lang="en-US" dirty="0"/>
              <a:t>CHARTER SCHOOL OF THE DUNES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57325325"/>
              </p:ext>
            </p:extLst>
          </p:nvPr>
        </p:nvGraphicFramePr>
        <p:xfrm>
          <a:off x="2001078" y="2370378"/>
          <a:ext cx="7924800" cy="4056927"/>
        </p:xfrm>
        <a:graphic>
          <a:graphicData uri="http://schemas.openxmlformats.org/drawingml/2006/table">
            <a:tbl>
              <a:tblPr firstRow="1" bandRow="1">
                <a:tableStyleId>{5C22544A-7EE6-4342-B048-85BDC9FD1C3A}</a:tableStyleId>
              </a:tblPr>
              <a:tblGrid>
                <a:gridCol w="4732561">
                  <a:extLst>
                    <a:ext uri="{9D8B030D-6E8A-4147-A177-3AD203B41FA5}">
                      <a16:colId xmlns:a16="http://schemas.microsoft.com/office/drawing/2014/main" xmlns="" val="922161897"/>
                    </a:ext>
                  </a:extLst>
                </a:gridCol>
                <a:gridCol w="550639">
                  <a:extLst>
                    <a:ext uri="{9D8B030D-6E8A-4147-A177-3AD203B41FA5}">
                      <a16:colId xmlns:a16="http://schemas.microsoft.com/office/drawing/2014/main" xmlns="" val="2198129330"/>
                    </a:ext>
                  </a:extLst>
                </a:gridCol>
                <a:gridCol w="2641600">
                  <a:extLst>
                    <a:ext uri="{9D8B030D-6E8A-4147-A177-3AD203B41FA5}">
                      <a16:colId xmlns:a16="http://schemas.microsoft.com/office/drawing/2014/main" xmlns="" val="1323709586"/>
                    </a:ext>
                  </a:extLst>
                </a:gridCol>
              </a:tblGrid>
              <a:tr h="275012">
                <a:tc>
                  <a:txBody>
                    <a:bodyPr/>
                    <a:lstStyle/>
                    <a:p>
                      <a:pPr marL="0" marR="0">
                        <a:lnSpc>
                          <a:spcPct val="107000"/>
                        </a:lnSpc>
                        <a:spcBef>
                          <a:spcPts val="0"/>
                        </a:spcBef>
                        <a:spcAft>
                          <a:spcPts val="800"/>
                        </a:spcAft>
                      </a:pPr>
                      <a:r>
                        <a:rPr lang="en-US" sz="1100">
                          <a:effectLst/>
                        </a:rPr>
                        <a:t>PART II: STUDENT ENROLLMENT DATA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gn="ctr">
                        <a:lnSpc>
                          <a:spcPct val="107000"/>
                        </a:lnSpc>
                        <a:spcBef>
                          <a:spcPts val="0"/>
                        </a:spcBef>
                        <a:spcAft>
                          <a:spcPts val="800"/>
                        </a:spcAft>
                      </a:pPr>
                      <a:r>
                        <a:rPr lang="en-US" sz="1100" kern="1200">
                          <a:effectLst/>
                        </a:rPr>
                        <a:t>2015/16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598469790"/>
                  </a:ext>
                </a:extLst>
              </a:tr>
              <a:tr h="275012">
                <a:tc>
                  <a:txBody>
                    <a:bodyPr/>
                    <a:lstStyle/>
                    <a:p>
                      <a:pPr marL="0" marR="0">
                        <a:lnSpc>
                          <a:spcPct val="107000"/>
                        </a:lnSpc>
                        <a:spcBef>
                          <a:spcPts val="0"/>
                        </a:spcBef>
                        <a:spcAft>
                          <a:spcPts val="800"/>
                        </a:spcAft>
                      </a:pPr>
                      <a:r>
                        <a:rPr lang="en-US" sz="1100" kern="1200">
                          <a:effectLst/>
                        </a:rPr>
                        <a:t>Enrollment Beginning of Year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428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2860818526"/>
                  </a:ext>
                </a:extLst>
              </a:tr>
              <a:tr h="275012">
                <a:tc>
                  <a:txBody>
                    <a:bodyPr/>
                    <a:lstStyle/>
                    <a:p>
                      <a:pPr marL="0" marR="0">
                        <a:lnSpc>
                          <a:spcPct val="107000"/>
                        </a:lnSpc>
                        <a:spcBef>
                          <a:spcPts val="0"/>
                        </a:spcBef>
                        <a:spcAft>
                          <a:spcPts val="800"/>
                        </a:spcAft>
                      </a:pPr>
                      <a:r>
                        <a:rPr lang="en-US" sz="1100" kern="1200">
                          <a:effectLst/>
                        </a:rPr>
                        <a:t>Enrollment End of Year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370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1339021948"/>
                  </a:ext>
                </a:extLst>
              </a:tr>
              <a:tr h="275012">
                <a:tc>
                  <a:txBody>
                    <a:bodyPr/>
                    <a:lstStyle/>
                    <a:p>
                      <a:pPr marL="0" marR="0">
                        <a:lnSpc>
                          <a:spcPct val="107000"/>
                        </a:lnSpc>
                        <a:spcBef>
                          <a:spcPts val="0"/>
                        </a:spcBef>
                        <a:spcAft>
                          <a:spcPts val="800"/>
                        </a:spcAft>
                      </a:pPr>
                      <a:r>
                        <a:rPr lang="en-US" sz="1100" kern="1200">
                          <a:effectLst/>
                        </a:rPr>
                        <a:t>Attendance Rates (overall)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2868693289"/>
                  </a:ext>
                </a:extLst>
              </a:tr>
              <a:tr h="275012">
                <a:tc>
                  <a:txBody>
                    <a:bodyPr/>
                    <a:lstStyle/>
                    <a:p>
                      <a:pPr marL="0" marR="0">
                        <a:lnSpc>
                          <a:spcPct val="107000"/>
                        </a:lnSpc>
                        <a:spcBef>
                          <a:spcPts val="0"/>
                        </a:spcBef>
                        <a:spcAft>
                          <a:spcPts val="800"/>
                        </a:spcAft>
                      </a:pPr>
                      <a:r>
                        <a:rPr lang="en-US" sz="1100" kern="1200">
                          <a:effectLst/>
                        </a:rPr>
                        <a:t>Suspensions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2470259714"/>
                  </a:ext>
                </a:extLst>
              </a:tr>
              <a:tr h="275012">
                <a:tc>
                  <a:txBody>
                    <a:bodyPr/>
                    <a:lstStyle/>
                    <a:p>
                      <a:pPr marL="0" marR="0">
                        <a:lnSpc>
                          <a:spcPct val="107000"/>
                        </a:lnSpc>
                        <a:spcBef>
                          <a:spcPts val="0"/>
                        </a:spcBef>
                        <a:spcAft>
                          <a:spcPts val="800"/>
                        </a:spcAft>
                      </a:pPr>
                      <a:r>
                        <a:rPr lang="en-US" sz="1100" kern="1200" dirty="0">
                          <a:effectLst/>
                        </a:rPr>
                        <a:t>Expulsions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297093208"/>
                  </a:ext>
                </a:extLst>
              </a:tr>
              <a:tr h="275012">
                <a:tc>
                  <a:txBody>
                    <a:bodyPr/>
                    <a:lstStyle/>
                    <a:p>
                      <a:pPr marL="0" marR="0">
                        <a:lnSpc>
                          <a:spcPct val="107000"/>
                        </a:lnSpc>
                        <a:spcBef>
                          <a:spcPts val="0"/>
                        </a:spcBef>
                        <a:spcAft>
                          <a:spcPts val="800"/>
                        </a:spcAft>
                      </a:pPr>
                      <a:r>
                        <a:rPr lang="en-US" sz="1100" kern="1200">
                          <a:effectLst/>
                        </a:rPr>
                        <a:t>AVG Class Size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1874755394"/>
                  </a:ext>
                </a:extLst>
              </a:tr>
              <a:tr h="275012">
                <a:tc>
                  <a:txBody>
                    <a:bodyPr/>
                    <a:lstStyle/>
                    <a:p>
                      <a:pPr marL="0" marR="0">
                        <a:lnSpc>
                          <a:spcPct val="107000"/>
                        </a:lnSpc>
                        <a:spcBef>
                          <a:spcPts val="0"/>
                        </a:spcBef>
                        <a:spcAft>
                          <a:spcPts val="800"/>
                        </a:spcAft>
                      </a:pPr>
                      <a:r>
                        <a:rPr lang="en-US" sz="1100" kern="1200">
                          <a:effectLst/>
                        </a:rPr>
                        <a:t>Student Mobility Rate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2223015473"/>
                  </a:ext>
                </a:extLst>
              </a:tr>
              <a:tr h="275012">
                <a:tc>
                  <a:txBody>
                    <a:bodyPr/>
                    <a:lstStyle/>
                    <a:p>
                      <a:pPr marL="0" marR="0">
                        <a:lnSpc>
                          <a:spcPct val="107000"/>
                        </a:lnSpc>
                        <a:spcBef>
                          <a:spcPts val="0"/>
                        </a:spcBef>
                        <a:spcAft>
                          <a:spcPts val="800"/>
                        </a:spcAft>
                      </a:pPr>
                      <a:r>
                        <a:rPr lang="en-US" sz="1100" kern="1200">
                          <a:effectLst/>
                        </a:rPr>
                        <a:t>Truancy Rate (10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1542848245"/>
                  </a:ext>
                </a:extLst>
              </a:tr>
              <a:tr h="275012">
                <a:tc>
                  <a:txBody>
                    <a:bodyPr/>
                    <a:lstStyle/>
                    <a:p>
                      <a:pPr marL="0" marR="0">
                        <a:lnSpc>
                          <a:spcPct val="107000"/>
                        </a:lnSpc>
                        <a:spcBef>
                          <a:spcPts val="0"/>
                        </a:spcBef>
                        <a:spcAft>
                          <a:spcPts val="800"/>
                        </a:spcAft>
                      </a:pPr>
                      <a:r>
                        <a:rPr lang="en-US" sz="1100" kern="1200">
                          <a:effectLst/>
                        </a:rPr>
                        <a:t>Possessions of alcohol or weapon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743835723"/>
                  </a:ext>
                </a:extLst>
              </a:tr>
              <a:tr h="275012">
                <a:tc>
                  <a:txBody>
                    <a:bodyPr/>
                    <a:lstStyle/>
                    <a:p>
                      <a:pPr marL="0" marR="0">
                        <a:lnSpc>
                          <a:spcPct val="107000"/>
                        </a:lnSpc>
                        <a:spcBef>
                          <a:spcPts val="0"/>
                        </a:spcBef>
                        <a:spcAft>
                          <a:spcPts val="800"/>
                        </a:spcAft>
                      </a:pPr>
                      <a:r>
                        <a:rPr lang="en-US" sz="1100" kern="1200">
                          <a:effectLst/>
                        </a:rPr>
                        <a:t>Number of Bullying Incidents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3316989758"/>
                  </a:ext>
                </a:extLst>
              </a:tr>
              <a:tr h="275012">
                <a:tc>
                  <a:txBody>
                    <a:bodyPr/>
                    <a:lstStyle/>
                    <a:p>
                      <a:pPr marL="0" marR="0">
                        <a:lnSpc>
                          <a:spcPct val="107000"/>
                        </a:lnSpc>
                        <a:spcBef>
                          <a:spcPts val="0"/>
                        </a:spcBef>
                        <a:spcAft>
                          <a:spcPts val="800"/>
                        </a:spcAft>
                      </a:pPr>
                      <a:r>
                        <a:rPr lang="en-US" sz="1100" kern="1200">
                          <a:effectLst/>
                        </a:rPr>
                        <a:t>Number of Graduates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a:effectLst/>
                        </a:rPr>
                        <a:t>N/A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1413885767"/>
                  </a:ext>
                </a:extLst>
              </a:tr>
              <a:tr h="756783">
                <a:tc>
                  <a:txBody>
                    <a:bodyPr/>
                    <a:lstStyle/>
                    <a:p>
                      <a:pPr marL="0" marR="0">
                        <a:lnSpc>
                          <a:spcPct val="107000"/>
                        </a:lnSpc>
                        <a:spcBef>
                          <a:spcPts val="0"/>
                        </a:spcBef>
                        <a:spcAft>
                          <a:spcPts val="800"/>
                        </a:spcAft>
                      </a:pPr>
                      <a:r>
                        <a:rPr lang="en-US" sz="1100" kern="1200">
                          <a:effectLst/>
                        </a:rPr>
                        <a:t>Number of Students taking advanced Placement </a:t>
                      </a:r>
                      <a:endParaRPr lang="en-US" sz="1000">
                        <a:effectLst/>
                      </a:endParaRPr>
                    </a:p>
                    <a:p>
                      <a:pPr marL="0" marR="0">
                        <a:lnSpc>
                          <a:spcPct val="107000"/>
                        </a:lnSpc>
                        <a:spcBef>
                          <a:spcPts val="0"/>
                        </a:spcBef>
                        <a:spcAft>
                          <a:spcPts val="800"/>
                        </a:spcAft>
                      </a:pPr>
                      <a:r>
                        <a:rPr lang="en-US" sz="1100" kern="1200">
                          <a:effectLst/>
                        </a:rPr>
                        <a:t>Scores of 3 – 4 – or 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82518" marR="82518" marT="41259" marB="41259"/>
                </a:tc>
                <a:tc>
                  <a:txBody>
                    <a:bodyPr/>
                    <a:lstStyle/>
                    <a:p>
                      <a:pPr marL="0" marR="0">
                        <a:lnSpc>
                          <a:spcPct val="107000"/>
                        </a:lnSpc>
                        <a:spcBef>
                          <a:spcPts val="0"/>
                        </a:spcBef>
                        <a:spcAft>
                          <a:spcPts val="800"/>
                        </a:spcAft>
                      </a:pPr>
                      <a:r>
                        <a:rPr lang="en-US" sz="1100" kern="1200" dirty="0">
                          <a:effectLst/>
                        </a:rPr>
                        <a:t>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2518" marR="82518" marT="41259" marB="41259"/>
                </a:tc>
                <a:extLst>
                  <a:ext uri="{0D108BD9-81ED-4DB2-BD59-A6C34878D82A}">
                    <a16:rowId xmlns:a16="http://schemas.microsoft.com/office/drawing/2014/main" xmlns="" val="644988305"/>
                  </a:ext>
                </a:extLst>
              </a:tr>
            </a:tbl>
          </a:graphicData>
        </a:graphic>
      </p:graphicFrame>
    </p:spTree>
    <p:extLst>
      <p:ext uri="{BB962C8B-B14F-4D97-AF65-F5344CB8AC3E}">
        <p14:creationId xmlns:p14="http://schemas.microsoft.com/office/powerpoint/2010/main" val="414537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328603"/>
          </a:xfrm>
        </p:spPr>
        <p:txBody>
          <a:bodyPr/>
          <a:lstStyle/>
          <a:p>
            <a:r>
              <a:rPr lang="en-US" dirty="0"/>
              <a:t>ENROLLMENT BY PROGRAM – </a:t>
            </a:r>
            <a:br>
              <a:rPr lang="en-US" dirty="0"/>
            </a:br>
            <a:r>
              <a:rPr lang="en-US" dirty="0"/>
              <a:t>CHARTER SCHOOL OF THE DUNES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4927702"/>
              </p:ext>
            </p:extLst>
          </p:nvPr>
        </p:nvGraphicFramePr>
        <p:xfrm>
          <a:off x="2756451" y="2183219"/>
          <a:ext cx="5685183" cy="4509129"/>
        </p:xfrm>
        <a:graphic>
          <a:graphicData uri="http://schemas.openxmlformats.org/drawingml/2006/table">
            <a:tbl>
              <a:tblPr firstRow="1" bandRow="1">
                <a:tableStyleId>{5C22544A-7EE6-4342-B048-85BDC9FD1C3A}</a:tableStyleId>
              </a:tblPr>
              <a:tblGrid>
                <a:gridCol w="3505797">
                  <a:extLst>
                    <a:ext uri="{9D8B030D-6E8A-4147-A177-3AD203B41FA5}">
                      <a16:colId xmlns:a16="http://schemas.microsoft.com/office/drawing/2014/main" xmlns="" val="3171462125"/>
                    </a:ext>
                  </a:extLst>
                </a:gridCol>
                <a:gridCol w="2179386">
                  <a:extLst>
                    <a:ext uri="{9D8B030D-6E8A-4147-A177-3AD203B41FA5}">
                      <a16:colId xmlns:a16="http://schemas.microsoft.com/office/drawing/2014/main" xmlns="" val="2394685511"/>
                    </a:ext>
                  </a:extLst>
                </a:gridCol>
              </a:tblGrid>
              <a:tr h="499363">
                <a:tc>
                  <a:txBody>
                    <a:bodyPr/>
                    <a:lstStyle/>
                    <a:p>
                      <a:pPr marL="0" marR="0">
                        <a:lnSpc>
                          <a:spcPct val="107000"/>
                        </a:lnSpc>
                        <a:spcBef>
                          <a:spcPts val="0"/>
                        </a:spcBef>
                        <a:spcAft>
                          <a:spcPts val="0"/>
                        </a:spcAft>
                      </a:pPr>
                      <a:r>
                        <a:rPr lang="en-US" sz="800" dirty="0">
                          <a:effectLst/>
                        </a:rPr>
                        <a:t>PART III: ENROLLMENT BY PROGRAM</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gn="ctr">
                        <a:lnSpc>
                          <a:spcPct val="107000"/>
                        </a:lnSpc>
                        <a:spcBef>
                          <a:spcPts val="0"/>
                        </a:spcBef>
                        <a:spcAft>
                          <a:spcPts val="0"/>
                        </a:spcAft>
                      </a:pPr>
                      <a:r>
                        <a:rPr lang="en-US" sz="800" kern="1200">
                          <a:effectLst/>
                        </a:rPr>
                        <a:t>2015/16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4109450288"/>
                  </a:ext>
                </a:extLst>
              </a:tr>
              <a:tr h="268991">
                <a:tc>
                  <a:txBody>
                    <a:bodyPr/>
                    <a:lstStyle/>
                    <a:p>
                      <a:pPr marL="0" marR="0">
                        <a:lnSpc>
                          <a:spcPct val="107000"/>
                        </a:lnSpc>
                        <a:spcBef>
                          <a:spcPts val="0"/>
                        </a:spcBef>
                        <a:spcAft>
                          <a:spcPts val="0"/>
                        </a:spcAft>
                      </a:pPr>
                      <a:r>
                        <a:rPr lang="en-US" sz="800" kern="1200" dirty="0">
                          <a:effectLst/>
                        </a:rPr>
                        <a:t>High Ability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a:effectLst/>
                        </a:rPr>
                        <a:t>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3125275404"/>
                  </a:ext>
                </a:extLst>
              </a:tr>
              <a:tr h="352633">
                <a:tc>
                  <a:txBody>
                    <a:bodyPr/>
                    <a:lstStyle/>
                    <a:p>
                      <a:pPr marL="0" marR="0">
                        <a:lnSpc>
                          <a:spcPct val="107000"/>
                        </a:lnSpc>
                        <a:spcBef>
                          <a:spcPts val="0"/>
                        </a:spcBef>
                        <a:spcAft>
                          <a:spcPts val="0"/>
                        </a:spcAft>
                      </a:pPr>
                      <a:r>
                        <a:rPr lang="en-US" sz="800" kern="1200" dirty="0">
                          <a:effectLst/>
                        </a:rPr>
                        <a:t>Free/Reduced Lunch</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a:effectLst/>
                        </a:rPr>
                        <a:t>98%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2464844413"/>
                  </a:ext>
                </a:extLst>
              </a:tr>
              <a:tr h="268991">
                <a:tc>
                  <a:txBody>
                    <a:bodyPr/>
                    <a:lstStyle/>
                    <a:p>
                      <a:pPr marL="0" marR="0">
                        <a:lnSpc>
                          <a:spcPct val="107000"/>
                        </a:lnSpc>
                        <a:spcBef>
                          <a:spcPts val="0"/>
                        </a:spcBef>
                        <a:spcAft>
                          <a:spcPts val="0"/>
                        </a:spcAft>
                      </a:pPr>
                      <a:r>
                        <a:rPr lang="en-US" sz="800" kern="1200" dirty="0">
                          <a:effectLst/>
                        </a:rPr>
                        <a:t>LEP</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a:effectLst/>
                        </a:rPr>
                        <a:t>1 students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2521263907"/>
                  </a:ext>
                </a:extLst>
              </a:tr>
              <a:tr h="646378">
                <a:tc>
                  <a:txBody>
                    <a:bodyPr/>
                    <a:lstStyle/>
                    <a:p>
                      <a:pPr marL="0" marR="0">
                        <a:lnSpc>
                          <a:spcPct val="107000"/>
                        </a:lnSpc>
                        <a:spcBef>
                          <a:spcPts val="0"/>
                        </a:spcBef>
                        <a:spcAft>
                          <a:spcPts val="0"/>
                        </a:spcAft>
                      </a:pPr>
                      <a:r>
                        <a:rPr lang="en-US" sz="800" kern="1200" dirty="0">
                          <a:effectLst/>
                        </a:rPr>
                        <a:t>High School Remediation (Average per semester)</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a:effectLst/>
                        </a:rPr>
                        <a:t>N/A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2730508780"/>
                  </a:ext>
                </a:extLst>
              </a:tr>
              <a:tr h="793250">
                <a:tc>
                  <a:txBody>
                    <a:bodyPr/>
                    <a:lstStyle/>
                    <a:p>
                      <a:pPr marL="0" marR="0">
                        <a:lnSpc>
                          <a:spcPct val="107000"/>
                        </a:lnSpc>
                        <a:spcBef>
                          <a:spcPts val="0"/>
                        </a:spcBef>
                        <a:spcAft>
                          <a:spcPts val="0"/>
                        </a:spcAft>
                      </a:pPr>
                      <a:r>
                        <a:rPr lang="en-US" sz="800" kern="1200" dirty="0">
                          <a:effectLst/>
                        </a:rPr>
                        <a:t>Middle School Remediation (Average per semester-Math &amp; E/LA)</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dirty="0">
                          <a:effectLst/>
                        </a:rPr>
                        <a:t>20 - 8</a:t>
                      </a:r>
                      <a:r>
                        <a:rPr lang="en-US" sz="800" kern="1200" baseline="30000" dirty="0">
                          <a:effectLst/>
                        </a:rPr>
                        <a:t>th</a:t>
                      </a:r>
                      <a:r>
                        <a:rPr lang="en-US" sz="800" kern="1200" dirty="0">
                          <a:effectLst/>
                        </a:rPr>
                        <a:t> </a:t>
                      </a:r>
                      <a:endParaRPr lang="en-US" sz="700" dirty="0">
                        <a:effectLst/>
                      </a:endParaRPr>
                    </a:p>
                    <a:p>
                      <a:pPr marL="0" marR="0">
                        <a:lnSpc>
                          <a:spcPct val="107000"/>
                        </a:lnSpc>
                        <a:spcBef>
                          <a:spcPts val="0"/>
                        </a:spcBef>
                        <a:spcAft>
                          <a:spcPts val="0"/>
                        </a:spcAft>
                      </a:pPr>
                      <a:r>
                        <a:rPr lang="en-US" sz="800" kern="1200" dirty="0">
                          <a:effectLst/>
                        </a:rPr>
                        <a:t>24 – 7</a:t>
                      </a:r>
                      <a:r>
                        <a:rPr lang="en-US" sz="800" kern="1200" baseline="30000" dirty="0">
                          <a:effectLst/>
                        </a:rPr>
                        <a:t>th</a:t>
                      </a:r>
                      <a:endParaRPr lang="en-US" sz="700" dirty="0">
                        <a:effectLst/>
                      </a:endParaRPr>
                    </a:p>
                    <a:p>
                      <a:pPr marL="0" marR="0">
                        <a:lnSpc>
                          <a:spcPct val="107000"/>
                        </a:lnSpc>
                        <a:spcBef>
                          <a:spcPts val="0"/>
                        </a:spcBef>
                        <a:spcAft>
                          <a:spcPts val="0"/>
                        </a:spcAft>
                      </a:pPr>
                      <a:r>
                        <a:rPr lang="en-US" sz="800" kern="1200" dirty="0">
                          <a:effectLst/>
                        </a:rPr>
                        <a:t>25 – 6</a:t>
                      </a:r>
                      <a:r>
                        <a:rPr lang="en-US" sz="800" kern="1200" baseline="30000" dirty="0">
                          <a:effectLst/>
                        </a:rPr>
                        <a:t>th</a:t>
                      </a:r>
                      <a:r>
                        <a:rPr lang="en-US" sz="800" kern="12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3690817933"/>
                  </a:ext>
                </a:extLst>
              </a:tr>
              <a:tr h="352633">
                <a:tc>
                  <a:txBody>
                    <a:bodyPr/>
                    <a:lstStyle/>
                    <a:p>
                      <a:pPr marL="0" marR="0">
                        <a:lnSpc>
                          <a:spcPct val="107000"/>
                        </a:lnSpc>
                        <a:spcBef>
                          <a:spcPts val="0"/>
                        </a:spcBef>
                        <a:spcAft>
                          <a:spcPts val="0"/>
                        </a:spcAft>
                      </a:pPr>
                      <a:r>
                        <a:rPr lang="en-US" sz="800" kern="1200">
                          <a:effectLst/>
                        </a:rPr>
                        <a:t>Title I program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dirty="0">
                          <a:effectLst/>
                        </a:rPr>
                        <a:t>SCHOOLWIDE</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396871015"/>
                  </a:ext>
                </a:extLst>
              </a:tr>
              <a:tr h="352633">
                <a:tc>
                  <a:txBody>
                    <a:bodyPr/>
                    <a:lstStyle/>
                    <a:p>
                      <a:pPr marL="0" marR="0">
                        <a:lnSpc>
                          <a:spcPct val="107000"/>
                        </a:lnSpc>
                        <a:spcBef>
                          <a:spcPts val="0"/>
                        </a:spcBef>
                        <a:spcAft>
                          <a:spcPts val="0"/>
                        </a:spcAft>
                      </a:pPr>
                      <a:r>
                        <a:rPr lang="en-US" sz="800" kern="1200">
                          <a:effectLst/>
                        </a:rPr>
                        <a:t>Special Education Program</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dirty="0">
                          <a:effectLst/>
                        </a:rPr>
                        <a:t>37 Students</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3951779577"/>
                  </a:ext>
                </a:extLst>
              </a:tr>
              <a:tr h="352633">
                <a:tc>
                  <a:txBody>
                    <a:bodyPr/>
                    <a:lstStyle/>
                    <a:p>
                      <a:pPr marL="0" marR="0">
                        <a:lnSpc>
                          <a:spcPct val="107000"/>
                        </a:lnSpc>
                        <a:spcBef>
                          <a:spcPts val="0"/>
                        </a:spcBef>
                        <a:spcAft>
                          <a:spcPts val="0"/>
                        </a:spcAft>
                      </a:pPr>
                      <a:r>
                        <a:rPr lang="en-US" sz="800" kern="1200">
                          <a:effectLst/>
                        </a:rPr>
                        <a:t>Summer School Enrollment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dirty="0">
                          <a:effectLst/>
                        </a:rPr>
                        <a:t>87 Students</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4190624128"/>
                  </a:ext>
                </a:extLst>
              </a:tr>
              <a:tr h="268991">
                <a:tc>
                  <a:txBody>
                    <a:bodyPr/>
                    <a:lstStyle/>
                    <a:p>
                      <a:pPr marL="0" marR="0">
                        <a:lnSpc>
                          <a:spcPct val="107000"/>
                        </a:lnSpc>
                        <a:spcBef>
                          <a:spcPts val="0"/>
                        </a:spcBef>
                        <a:spcAft>
                          <a:spcPts val="0"/>
                        </a:spcAft>
                      </a:pPr>
                      <a:r>
                        <a:rPr lang="en-US" sz="800" kern="1200">
                          <a:effectLst/>
                        </a:rPr>
                        <a:t>School days /Hours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kern="1200" dirty="0">
                          <a:effectLst/>
                        </a:rPr>
                        <a:t>190/1425</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818735863"/>
                  </a:ext>
                </a:extLst>
              </a:tr>
              <a:tr h="352633">
                <a:tc>
                  <a:txBody>
                    <a:bodyPr/>
                    <a:lstStyle/>
                    <a:p>
                      <a:pPr marL="0" marR="0">
                        <a:lnSpc>
                          <a:spcPct val="107000"/>
                        </a:lnSpc>
                        <a:spcBef>
                          <a:spcPts val="0"/>
                        </a:spcBef>
                        <a:spcAft>
                          <a:spcPts val="0"/>
                        </a:spcAft>
                      </a:pPr>
                      <a:r>
                        <a:rPr lang="en-US" sz="800" kern="1200">
                          <a:effectLst/>
                        </a:rPr>
                        <a:t>Technology Accessibility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tc>
                  <a:txBody>
                    <a:bodyPr/>
                    <a:lstStyle/>
                    <a:p>
                      <a:pPr marL="0" marR="0">
                        <a:lnSpc>
                          <a:spcPct val="107000"/>
                        </a:lnSpc>
                        <a:spcBef>
                          <a:spcPts val="0"/>
                        </a:spcBef>
                        <a:spcAft>
                          <a:spcPts val="0"/>
                        </a:spcAft>
                      </a:pPr>
                      <a:r>
                        <a:rPr lang="en-US" sz="800" dirty="0">
                          <a:effectLst/>
                        </a:rPr>
                        <a:t>100%</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58901" marR="58901" marT="29450" marB="29450"/>
                </a:tc>
                <a:extLst>
                  <a:ext uri="{0D108BD9-81ED-4DB2-BD59-A6C34878D82A}">
                    <a16:rowId xmlns:a16="http://schemas.microsoft.com/office/drawing/2014/main" xmlns="" val="3467473617"/>
                  </a:ext>
                </a:extLst>
              </a:tr>
            </a:tbl>
          </a:graphicData>
        </a:graphic>
      </p:graphicFrame>
    </p:spTree>
    <p:extLst>
      <p:ext uri="{BB962C8B-B14F-4D97-AF65-F5344CB8AC3E}">
        <p14:creationId xmlns:p14="http://schemas.microsoft.com/office/powerpoint/2010/main" val="3001684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35838"/>
          </a:xfrm>
        </p:spPr>
        <p:txBody>
          <a:bodyPr/>
          <a:lstStyle/>
          <a:p>
            <a:r>
              <a:rPr lang="en-US" dirty="0"/>
              <a:t>PART IV: PROGRAMS – </a:t>
            </a:r>
            <a:br>
              <a:rPr lang="en-US" dirty="0"/>
            </a:br>
            <a:r>
              <a:rPr lang="en-US" dirty="0"/>
              <a:t>CHARTER SCHOOL OF THE DUNES</a:t>
            </a:r>
          </a:p>
        </p:txBody>
      </p:sp>
      <p:sp>
        <p:nvSpPr>
          <p:cNvPr id="3" name="Content Placeholder 2"/>
          <p:cNvSpPr>
            <a:spLocks noGrp="1"/>
          </p:cNvSpPr>
          <p:nvPr>
            <p:ph sz="half" idx="1"/>
          </p:nvPr>
        </p:nvSpPr>
        <p:spPr/>
        <p:txBody>
          <a:bodyPr>
            <a:normAutofit/>
          </a:bodyPr>
          <a:lstStyle/>
          <a:p>
            <a:pPr marL="0" lvl="0" indent="0">
              <a:buNone/>
            </a:pPr>
            <a:r>
              <a:rPr lang="en-US" dirty="0"/>
              <a:t>Remediation: Teachers and staff follow our Indiana Department of Education reading plan and RTI recommendations for tier II and tier III students. </a:t>
            </a:r>
          </a:p>
          <a:p>
            <a:pPr marL="0" lvl="0" indent="0">
              <a:buNone/>
            </a:pPr>
            <a:endParaRPr lang="en-US" dirty="0"/>
          </a:p>
          <a:p>
            <a:pPr lvl="0"/>
            <a:r>
              <a:rPr lang="en-US" dirty="0"/>
              <a:t>Computer accessibility</a:t>
            </a:r>
          </a:p>
          <a:p>
            <a:pPr lvl="0"/>
            <a:r>
              <a:rPr lang="en-US" dirty="0"/>
              <a:t>Extended day learning</a:t>
            </a:r>
          </a:p>
          <a:p>
            <a:pPr lvl="0"/>
            <a:r>
              <a:rPr lang="en-US" dirty="0"/>
              <a:t>Afterschool reading</a:t>
            </a:r>
          </a:p>
          <a:p>
            <a:pPr marL="0" indent="0">
              <a:buNone/>
            </a:pPr>
            <a:endParaRPr lang="en-US" dirty="0"/>
          </a:p>
        </p:txBody>
      </p:sp>
      <p:sp>
        <p:nvSpPr>
          <p:cNvPr id="4" name="Content Placeholder 3"/>
          <p:cNvSpPr>
            <a:spLocks noGrp="1"/>
          </p:cNvSpPr>
          <p:nvPr>
            <p:ph sz="half" idx="2"/>
          </p:nvPr>
        </p:nvSpPr>
        <p:spPr/>
        <p:txBody>
          <a:bodyPr>
            <a:normAutofit/>
          </a:bodyPr>
          <a:lstStyle/>
          <a:p>
            <a:pPr lvl="0"/>
            <a:r>
              <a:rPr lang="en-US" dirty="0"/>
              <a:t>Title I: </a:t>
            </a:r>
            <a:endParaRPr lang="en-US" sz="1600" dirty="0"/>
          </a:p>
          <a:p>
            <a:pPr lvl="1"/>
            <a:r>
              <a:rPr lang="en-US" dirty="0"/>
              <a:t>School-Wide</a:t>
            </a:r>
            <a:endParaRPr lang="en-US" sz="1400" dirty="0"/>
          </a:p>
          <a:p>
            <a:pPr lvl="1"/>
            <a:r>
              <a:rPr lang="en-US" dirty="0"/>
              <a:t>Extended Day and year</a:t>
            </a:r>
            <a:endParaRPr lang="en-US" sz="1400" dirty="0"/>
          </a:p>
          <a:p>
            <a:pPr marL="0" indent="0">
              <a:buNone/>
            </a:pPr>
            <a:r>
              <a:rPr lang="en-US" dirty="0"/>
              <a:t> </a:t>
            </a:r>
            <a:endParaRPr lang="en-US" sz="1600" dirty="0"/>
          </a:p>
          <a:p>
            <a:pPr lvl="0"/>
            <a:r>
              <a:rPr lang="en-US" dirty="0"/>
              <a:t>Summer School:  General education and special education students are accepted into summer school as requested by student and parents.  The program runs for 4 weeks during the summer.</a:t>
            </a:r>
            <a:endParaRPr lang="en-US" sz="1600" dirty="0"/>
          </a:p>
          <a:p>
            <a:pPr marL="0" indent="0">
              <a:buNone/>
            </a:pPr>
            <a:endParaRPr lang="en-US" dirty="0"/>
          </a:p>
        </p:txBody>
      </p:sp>
    </p:spTree>
    <p:extLst>
      <p:ext uri="{BB962C8B-B14F-4D97-AF65-F5344CB8AC3E}">
        <p14:creationId xmlns:p14="http://schemas.microsoft.com/office/powerpoint/2010/main" val="136552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328603"/>
          </a:xfrm>
        </p:spPr>
        <p:txBody>
          <a:bodyPr/>
          <a:lstStyle/>
          <a:p>
            <a:r>
              <a:rPr lang="en-US" dirty="0"/>
              <a:t>V: PARENT PARTICIPATION – </a:t>
            </a:r>
            <a:br>
              <a:rPr lang="en-US" dirty="0"/>
            </a:br>
            <a:r>
              <a:rPr lang="en-US" dirty="0"/>
              <a:t>CHARTER SCHOOL OF THE DUNES</a:t>
            </a:r>
          </a:p>
        </p:txBody>
      </p:sp>
      <p:sp>
        <p:nvSpPr>
          <p:cNvPr id="3" name="Content Placeholder 2"/>
          <p:cNvSpPr>
            <a:spLocks noGrp="1"/>
          </p:cNvSpPr>
          <p:nvPr>
            <p:ph idx="1"/>
          </p:nvPr>
        </p:nvSpPr>
        <p:spPr/>
        <p:txBody>
          <a:bodyPr/>
          <a:lstStyle/>
          <a:p>
            <a:r>
              <a:rPr lang="en-US" dirty="0"/>
              <a:t>Parent partnership have be expanded to include the parent advisory which allows parents to have a say in the school as well as in the decision making process. School functions that include parents:</a:t>
            </a:r>
          </a:p>
          <a:p>
            <a:endParaRPr lang="en-US" dirty="0"/>
          </a:p>
          <a:p>
            <a:pPr lvl="1"/>
            <a:r>
              <a:rPr lang="en-US" dirty="0"/>
              <a:t>Parent Institute</a:t>
            </a:r>
          </a:p>
          <a:p>
            <a:pPr lvl="1"/>
            <a:r>
              <a:rPr lang="en-US" dirty="0"/>
              <a:t>Collaborative Planning</a:t>
            </a:r>
          </a:p>
          <a:p>
            <a:pPr lvl="1"/>
            <a:r>
              <a:rPr lang="en-US" dirty="0"/>
              <a:t>Teacher meetings</a:t>
            </a:r>
          </a:p>
          <a:p>
            <a:pPr lvl="1"/>
            <a:r>
              <a:rPr lang="en-US" dirty="0"/>
              <a:t>Breakfast with the principal</a:t>
            </a:r>
          </a:p>
        </p:txBody>
      </p:sp>
    </p:spTree>
    <p:extLst>
      <p:ext uri="{BB962C8B-B14F-4D97-AF65-F5344CB8AC3E}">
        <p14:creationId xmlns:p14="http://schemas.microsoft.com/office/powerpoint/2010/main" val="275527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22586"/>
          </a:xfrm>
        </p:spPr>
        <p:txBody>
          <a:bodyPr/>
          <a:lstStyle/>
          <a:p>
            <a:r>
              <a:rPr lang="en-US" dirty="0"/>
              <a:t>VI:  STAFFING – </a:t>
            </a:r>
            <a:br>
              <a:rPr lang="en-US" dirty="0"/>
            </a:br>
            <a:r>
              <a:rPr lang="en-US" dirty="0"/>
              <a:t>CHARTER SCHOOL OF THE DUNES</a:t>
            </a:r>
          </a:p>
        </p:txBody>
      </p:sp>
      <p:graphicFrame>
        <p:nvGraphicFramePr>
          <p:cNvPr id="5" name="Content Placeholder 4"/>
          <p:cNvGraphicFramePr>
            <a:graphicFrameLocks noGrp="1"/>
          </p:cNvGraphicFramePr>
          <p:nvPr>
            <p:ph sz="half" idx="1"/>
          </p:nvPr>
        </p:nvGraphicFramePr>
        <p:xfrm>
          <a:off x="1079182" y="2298319"/>
          <a:ext cx="4664710" cy="3466974"/>
        </p:xfrm>
        <a:graphic>
          <a:graphicData uri="http://schemas.openxmlformats.org/drawingml/2006/table">
            <a:tbl>
              <a:tblPr firstRow="1" bandRow="1">
                <a:tableStyleId>{5C22544A-7EE6-4342-B048-85BDC9FD1C3A}</a:tableStyleId>
              </a:tblPr>
              <a:tblGrid>
                <a:gridCol w="3498850">
                  <a:extLst>
                    <a:ext uri="{9D8B030D-6E8A-4147-A177-3AD203B41FA5}">
                      <a16:colId xmlns:a16="http://schemas.microsoft.com/office/drawing/2014/main" xmlns="" val="2375449843"/>
                    </a:ext>
                  </a:extLst>
                </a:gridCol>
                <a:gridCol w="1165860">
                  <a:extLst>
                    <a:ext uri="{9D8B030D-6E8A-4147-A177-3AD203B41FA5}">
                      <a16:colId xmlns:a16="http://schemas.microsoft.com/office/drawing/2014/main" xmlns="" val="1712925295"/>
                    </a:ext>
                  </a:extLst>
                </a:gridCol>
              </a:tblGrid>
              <a:tr h="354965">
                <a:tc>
                  <a:txBody>
                    <a:bodyPr/>
                    <a:lstStyle/>
                    <a:p>
                      <a:pPr marL="0" marR="0">
                        <a:lnSpc>
                          <a:spcPct val="107000"/>
                        </a:lnSpc>
                        <a:spcBef>
                          <a:spcPts val="0"/>
                        </a:spcBef>
                        <a:spcAft>
                          <a:spcPts val="0"/>
                        </a:spcAft>
                      </a:pPr>
                      <a:r>
                        <a:rPr lang="en-US" sz="1200">
                          <a:effectLst/>
                        </a:rPr>
                        <a:t>PART VI:  STAFFING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2546234233"/>
                  </a:ext>
                </a:extLst>
              </a:tr>
              <a:tr h="354965">
                <a:tc>
                  <a:txBody>
                    <a:bodyPr/>
                    <a:lstStyle/>
                    <a:p>
                      <a:pPr marL="0" marR="0">
                        <a:lnSpc>
                          <a:spcPct val="107000"/>
                        </a:lnSpc>
                        <a:spcBef>
                          <a:spcPts val="0"/>
                        </a:spcBef>
                        <a:spcAft>
                          <a:spcPts val="0"/>
                        </a:spcAft>
                      </a:pPr>
                      <a:r>
                        <a:rPr lang="en-US" sz="1200">
                          <a:effectLst/>
                        </a:rPr>
                        <a:t>Position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Numbers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044265867"/>
                  </a:ext>
                </a:extLst>
              </a:tr>
              <a:tr h="615950">
                <a:tc>
                  <a:txBody>
                    <a:bodyPr/>
                    <a:lstStyle/>
                    <a:p>
                      <a:pPr marL="0" marR="0">
                        <a:lnSpc>
                          <a:spcPct val="107000"/>
                        </a:lnSpc>
                        <a:spcBef>
                          <a:spcPts val="0"/>
                        </a:spcBef>
                        <a:spcAft>
                          <a:spcPts val="0"/>
                        </a:spcAft>
                      </a:pPr>
                      <a:r>
                        <a:rPr lang="en-US" sz="1200" kern="1200">
                          <a:effectLst/>
                        </a:rPr>
                        <a:t>Teachers </a:t>
                      </a:r>
                      <a:endParaRPr lang="en-US" sz="1100">
                        <a:effectLst/>
                      </a:endParaRPr>
                    </a:p>
                    <a:p>
                      <a:pPr marL="0" marR="0">
                        <a:lnSpc>
                          <a:spcPct val="107000"/>
                        </a:lnSpc>
                        <a:spcBef>
                          <a:spcPts val="0"/>
                        </a:spcBef>
                        <a:spcAft>
                          <a:spcPts val="0"/>
                        </a:spcAft>
                      </a:pPr>
                      <a:r>
                        <a:rPr lang="en-US" sz="1200" kern="1200">
                          <a:effectLst/>
                        </a:rPr>
                        <a:t>Regular education</a:t>
                      </a:r>
                      <a:endParaRPr lang="en-US" sz="1100">
                        <a:effectLst/>
                      </a:endParaRPr>
                    </a:p>
                    <a:p>
                      <a:pPr marL="0" marR="0">
                        <a:lnSpc>
                          <a:spcPct val="107000"/>
                        </a:lnSpc>
                        <a:spcBef>
                          <a:spcPts val="0"/>
                        </a:spcBef>
                        <a:spcAft>
                          <a:spcPts val="0"/>
                        </a:spcAft>
                      </a:pPr>
                      <a:r>
                        <a:rPr lang="en-US" sz="1200" kern="1200">
                          <a:effectLst/>
                        </a:rPr>
                        <a:t>Special education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26</a:t>
                      </a:r>
                      <a:endParaRPr lang="en-US" sz="1100">
                        <a:effectLst/>
                      </a:endParaRPr>
                    </a:p>
                    <a:p>
                      <a:pPr marL="0" marR="0">
                        <a:lnSpc>
                          <a:spcPct val="107000"/>
                        </a:lnSpc>
                        <a:spcBef>
                          <a:spcPts val="0"/>
                        </a:spcBef>
                        <a:spcAft>
                          <a:spcPts val="0"/>
                        </a:spcAft>
                      </a:pPr>
                      <a:r>
                        <a:rPr lang="en-US" sz="1200">
                          <a:effectLst/>
                        </a:rPr>
                        <a:t>21</a:t>
                      </a:r>
                      <a:endParaRPr lang="en-US" sz="1100">
                        <a:effectLst/>
                      </a:endParaRPr>
                    </a:p>
                    <a:p>
                      <a:pPr marL="0" marR="0">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643466453"/>
                  </a:ext>
                </a:extLst>
              </a:tr>
              <a:tr h="354965">
                <a:tc>
                  <a:txBody>
                    <a:bodyPr/>
                    <a:lstStyle/>
                    <a:p>
                      <a:pPr marL="0" marR="0">
                        <a:lnSpc>
                          <a:spcPct val="107000"/>
                        </a:lnSpc>
                        <a:spcBef>
                          <a:spcPts val="0"/>
                        </a:spcBef>
                        <a:spcAft>
                          <a:spcPts val="0"/>
                        </a:spcAft>
                      </a:pPr>
                      <a:r>
                        <a:rPr lang="en-US" sz="1200" kern="1200">
                          <a:effectLst/>
                        </a:rPr>
                        <a:t>Instructional Assistants</a:t>
                      </a:r>
                      <a:endParaRPr lang="en-US" sz="1100">
                        <a:effectLst/>
                      </a:endParaRPr>
                    </a:p>
                    <a:p>
                      <a:pPr marL="0" marR="0">
                        <a:lnSpc>
                          <a:spcPct val="107000"/>
                        </a:lnSpc>
                        <a:spcBef>
                          <a:spcPts val="0"/>
                        </a:spcBef>
                        <a:spcAft>
                          <a:spcPts val="0"/>
                        </a:spcAft>
                      </a:pPr>
                      <a:r>
                        <a:rPr lang="en-US" sz="1200" kern="1200">
                          <a:effectLst/>
                        </a:rPr>
                        <a:t>Classroom (works with all students in need)</a:t>
                      </a:r>
                      <a:endParaRPr lang="en-US" sz="1100">
                        <a:effectLst/>
                      </a:endParaRPr>
                    </a:p>
                    <a:p>
                      <a:pPr marL="0" marR="0">
                        <a:lnSpc>
                          <a:spcPct val="107000"/>
                        </a:lnSpc>
                        <a:spcBef>
                          <a:spcPts val="0"/>
                        </a:spcBef>
                        <a:spcAft>
                          <a:spcPts val="0"/>
                        </a:spcAft>
                      </a:pPr>
                      <a:r>
                        <a:rPr lang="en-US" sz="1200" kern="1200">
                          <a:effectLst/>
                        </a:rPr>
                        <a:t>Special Education Specific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6</a:t>
                      </a:r>
                      <a:endParaRPr lang="en-US" sz="1100">
                        <a:effectLst/>
                      </a:endParaRPr>
                    </a:p>
                    <a:p>
                      <a:pPr marL="0" marR="0">
                        <a:lnSpc>
                          <a:spcPct val="107000"/>
                        </a:lnSpc>
                        <a:spcBef>
                          <a:spcPts val="0"/>
                        </a:spcBef>
                        <a:spcAft>
                          <a:spcPts val="0"/>
                        </a:spcAft>
                      </a:pPr>
                      <a:r>
                        <a:rPr lang="en-US" sz="1200">
                          <a:effectLst/>
                        </a:rPr>
                        <a:t>1</a:t>
                      </a:r>
                      <a:endParaRPr lang="en-US" sz="1100">
                        <a:effectLst/>
                      </a:endParaRPr>
                    </a:p>
                    <a:p>
                      <a:pPr marL="0" marR="0">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985764536"/>
                  </a:ext>
                </a:extLst>
              </a:tr>
              <a:tr h="354965">
                <a:tc>
                  <a:txBody>
                    <a:bodyPr/>
                    <a:lstStyle/>
                    <a:p>
                      <a:pPr marL="0" marR="0">
                        <a:lnSpc>
                          <a:spcPct val="107000"/>
                        </a:lnSpc>
                        <a:spcBef>
                          <a:spcPts val="0"/>
                        </a:spcBef>
                        <a:spcAft>
                          <a:spcPts val="0"/>
                        </a:spcAft>
                      </a:pPr>
                      <a:r>
                        <a:rPr lang="en-US" sz="1200" kern="1200">
                          <a:effectLst/>
                        </a:rPr>
                        <a:t>Highly Qualified Teachers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1154160239"/>
                  </a:ext>
                </a:extLst>
              </a:tr>
              <a:tr h="354965">
                <a:tc>
                  <a:txBody>
                    <a:bodyPr/>
                    <a:lstStyle/>
                    <a:p>
                      <a:pPr marL="0" marR="0">
                        <a:lnSpc>
                          <a:spcPct val="107000"/>
                        </a:lnSpc>
                        <a:spcBef>
                          <a:spcPts val="0"/>
                        </a:spcBef>
                        <a:spcAft>
                          <a:spcPts val="0"/>
                        </a:spcAft>
                      </a:pPr>
                      <a:r>
                        <a:rPr lang="en-US" sz="1200" kern="1200">
                          <a:effectLst/>
                        </a:rPr>
                        <a:t>Provisional Licenses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3494505454"/>
                  </a:ext>
                </a:extLst>
              </a:tr>
              <a:tr h="354965">
                <a:tc>
                  <a:txBody>
                    <a:bodyPr/>
                    <a:lstStyle/>
                    <a:p>
                      <a:pPr marL="0" marR="0">
                        <a:lnSpc>
                          <a:spcPct val="107000"/>
                        </a:lnSpc>
                        <a:spcBef>
                          <a:spcPts val="0"/>
                        </a:spcBef>
                        <a:spcAft>
                          <a:spcPts val="0"/>
                        </a:spcAft>
                      </a:pPr>
                      <a:r>
                        <a:rPr lang="en-US" sz="1200" kern="1200">
                          <a:effectLst/>
                        </a:rPr>
                        <a:t>Non-Instructional Staff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732720500"/>
                  </a:ext>
                </a:extLst>
              </a:tr>
              <a:tr h="354965">
                <a:tc>
                  <a:txBody>
                    <a:bodyPr/>
                    <a:lstStyle/>
                    <a:p>
                      <a:pPr marL="0" marR="0">
                        <a:lnSpc>
                          <a:spcPct val="107000"/>
                        </a:lnSpc>
                        <a:spcBef>
                          <a:spcPts val="0"/>
                        </a:spcBef>
                        <a:spcAft>
                          <a:spcPts val="0"/>
                        </a:spcAft>
                      </a:pPr>
                      <a:r>
                        <a:rPr lang="en-US" sz="1200" kern="1200">
                          <a:effectLst/>
                        </a:rPr>
                        <a:t>Administration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xmlns="" val="346183141"/>
                  </a:ext>
                </a:extLst>
              </a:tr>
            </a:tbl>
          </a:graphicData>
        </a:graphic>
      </p:graphicFrame>
      <p:sp>
        <p:nvSpPr>
          <p:cNvPr id="4" name="Content Placeholder 3"/>
          <p:cNvSpPr>
            <a:spLocks noGrp="1"/>
          </p:cNvSpPr>
          <p:nvPr>
            <p:ph sz="half" idx="2"/>
          </p:nvPr>
        </p:nvSpPr>
        <p:spPr/>
        <p:txBody>
          <a:bodyPr/>
          <a:lstStyle/>
          <a:p>
            <a:pPr marL="0" indent="0">
              <a:buNone/>
            </a:pPr>
            <a:r>
              <a:rPr lang="en-US" u="sng" dirty="0"/>
              <a:t>Restructure</a:t>
            </a:r>
            <a:r>
              <a:rPr lang="en-US" dirty="0"/>
              <a:t>:</a:t>
            </a:r>
          </a:p>
          <a:p>
            <a:pPr marL="0" indent="0">
              <a:buNone/>
            </a:pPr>
            <a:r>
              <a:rPr lang="en-US" dirty="0"/>
              <a:t>Building President</a:t>
            </a:r>
          </a:p>
          <a:p>
            <a:pPr marL="0" indent="0">
              <a:buNone/>
            </a:pPr>
            <a:r>
              <a:rPr lang="en-US" dirty="0"/>
              <a:t>2 Co-Principals</a:t>
            </a:r>
          </a:p>
          <a:p>
            <a:pPr marL="0" indent="0">
              <a:buNone/>
            </a:pPr>
            <a:r>
              <a:rPr lang="en-US" dirty="0"/>
              <a:t>Director of Special Education</a:t>
            </a:r>
          </a:p>
          <a:p>
            <a:pPr marL="0" indent="0">
              <a:buNone/>
            </a:pPr>
            <a:r>
              <a:rPr lang="en-US" dirty="0"/>
              <a:t>Literacy Coach</a:t>
            </a:r>
          </a:p>
          <a:p>
            <a:pPr marL="0" indent="0">
              <a:buNone/>
            </a:pPr>
            <a:r>
              <a:rPr lang="en-US" dirty="0"/>
              <a:t>Teaching Staff</a:t>
            </a:r>
          </a:p>
          <a:p>
            <a:pPr marL="0" indent="0">
              <a:buNone/>
            </a:pPr>
            <a:r>
              <a:rPr lang="en-US" dirty="0"/>
              <a:t>Support</a:t>
            </a:r>
          </a:p>
          <a:p>
            <a:pPr marL="0" indent="0">
              <a:buNone/>
            </a:pPr>
            <a:endParaRPr lang="en-US" dirty="0"/>
          </a:p>
        </p:txBody>
      </p:sp>
    </p:spTree>
    <p:extLst>
      <p:ext uri="{BB962C8B-B14F-4D97-AF65-F5344CB8AC3E}">
        <p14:creationId xmlns:p14="http://schemas.microsoft.com/office/powerpoint/2010/main" val="524177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265</TotalTime>
  <Words>2440</Words>
  <Application>Microsoft Office PowerPoint</Application>
  <PresentationFormat>Widescreen</PresentationFormat>
  <Paragraphs>514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Times New Roman</vt:lpstr>
      <vt:lpstr>Wingdings 2</vt:lpstr>
      <vt:lpstr>Quotable</vt:lpstr>
      <vt:lpstr>Calumet College of St. Joseph Annual Charter School Report</vt:lpstr>
      <vt:lpstr>I: TEST Data ISTEP – CHARTER SCHOOL OF THE DUNES</vt:lpstr>
      <vt:lpstr>NWEA – CHARTER SCHOOL OF THE DUNES</vt:lpstr>
      <vt:lpstr>NWEA - CHARTER SCHOOL OF THE DUNES</vt:lpstr>
      <vt:lpstr>II:  STUDENT ENROLLMENT DATA –  CHARTER SCHOOL OF THE DUNES</vt:lpstr>
      <vt:lpstr>ENROLLMENT BY PROGRAM –  CHARTER SCHOOL OF THE DUNES</vt:lpstr>
      <vt:lpstr>PART IV: PROGRAMS –  CHARTER SCHOOL OF THE DUNES</vt:lpstr>
      <vt:lpstr>V: PARENT PARTICIPATION –  CHARTER SCHOOL OF THE DUNES</vt:lpstr>
      <vt:lpstr>VI:  STAFFING –  CHARTER SCHOOL OF THE DUNES</vt:lpstr>
      <vt:lpstr>CHARTER SCHOOL OF THE DUNES –  VII &amp; VIII:  PROFESSIONAL DEVELOPMENT AND PARTNERSHIPS</vt:lpstr>
      <vt:lpstr>X:  SCHOOL BOARD –  CHARTER SCHOOL OF THE DUNES</vt:lpstr>
      <vt:lpstr>I: TEST Data ISTEP – HAMMOND ACADEMY OF SCIENCE &amp; TECHNOLOGY</vt:lpstr>
      <vt:lpstr>II:  STUDENT ENROLLMENT DATA – HAMMOND ACADEMY OF SCIENCE AND TECHNOLOGY</vt:lpstr>
      <vt:lpstr>ENROLLMENT BY PROGRAM – HAMMOND ACADEMY OF SCIENCE AND TECHNOLOGY</vt:lpstr>
      <vt:lpstr>PART IV: PROGRAMS – HAMMOND ACADEMY  OF SCIENCE &amp; TECHNOLOGY</vt:lpstr>
      <vt:lpstr>PART V: – PARENT PARTICIPATION HAMMOND ACADEMY  OF SCIENCE &amp; TECHNOLOGY</vt:lpstr>
      <vt:lpstr>PART VI: – STAFFING HAMMOND ACADEMY  OF SCIENCE &amp; TECHNOLOGY</vt:lpstr>
      <vt:lpstr>PART VII: – PROFESSIONAL DEVELOPMENT HAMMOND ACADEMY  OF SCIENCE &amp; TECHNOLOGY</vt:lpstr>
      <vt:lpstr>PART VIII: – PARTNERSHIPS HAMMOND ACADEMY  OF SCIENCE &amp; TECHNOLOGY</vt:lpstr>
      <vt:lpstr>PART X: – SCHOOL BOARD HAMMOND ACADEMY  OF SCIENCE &amp; TECHNOLOGY</vt:lpstr>
      <vt:lpstr>CALUMET COLLEGE OF ST. JOSEPH ADMINISTRATIVE FEES RECEIVED</vt:lpstr>
      <vt:lpstr>CALUMET COLLGE OF ST. JOSEPH APPLICATIONS/RENEWALS/REVOCATIONS</vt:lpstr>
      <vt:lpstr>CALUMET COLLEGE OF ST. JOSEPH -  MONITORING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Calumet College of St. Joseph Annual Charter School Report</dc:title>
  <dc:creator>Dawn Greene</dc:creator>
  <cp:lastModifiedBy>Murphy, Brian (SBOE)</cp:lastModifiedBy>
  <cp:revision>22</cp:revision>
  <dcterms:created xsi:type="dcterms:W3CDTF">2017-01-14T15:49:00Z</dcterms:created>
  <dcterms:modified xsi:type="dcterms:W3CDTF">2017-05-02T14:46:07Z</dcterms:modified>
</cp:coreProperties>
</file>