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6"/>
  </p:notesMasterIdLst>
  <p:sldIdLst>
    <p:sldId id="275" r:id="rId2"/>
    <p:sldId id="470" r:id="rId3"/>
    <p:sldId id="481" r:id="rId4"/>
    <p:sldId id="482" r:id="rId5"/>
    <p:sldId id="483" r:id="rId6"/>
    <p:sldId id="484" r:id="rId7"/>
    <p:sldId id="478" r:id="rId8"/>
    <p:sldId id="479" r:id="rId9"/>
    <p:sldId id="477" r:id="rId10"/>
    <p:sldId id="487" r:id="rId11"/>
    <p:sldId id="488" r:id="rId12"/>
    <p:sldId id="489" r:id="rId13"/>
    <p:sldId id="485" r:id="rId14"/>
    <p:sldId id="491" r:id="rId15"/>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2117" autoAdjust="0"/>
  </p:normalViewPr>
  <p:slideViewPr>
    <p:cSldViewPr>
      <p:cViewPr varScale="1">
        <p:scale>
          <a:sx n="68" d="100"/>
          <a:sy n="68" d="100"/>
        </p:scale>
        <p:origin x="804" y="78"/>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1718" y="-58"/>
      </p:cViewPr>
      <p:guideLst>
        <p:guide orient="horz" pos="2909"/>
        <p:guide pos="220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arriette\Documents\Office%20of%20Charter%20Schools\Charter%20School%20Documents%20and%20Information\Enrollment%20History%20of%20Ball%20State%20University%20Authorized%20Charter%20Schools%20(201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2225" cap="rnd" cmpd="sng" algn="ctr">
              <a:solidFill>
                <a:srgbClr val="FF0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Times New Roman" panose="02020603050405020304" pitchFamily="18"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Sheet1!$A$33:$A$43</c:f>
              <c:strCache>
                <c:ptCount val="11"/>
                <c:pt idx="0">
                  <c:v>2002-03</c:v>
                </c:pt>
                <c:pt idx="1">
                  <c:v>2003-04 </c:v>
                </c:pt>
                <c:pt idx="2">
                  <c:v>2004-05 </c:v>
                </c:pt>
                <c:pt idx="3">
                  <c:v>2005-06 </c:v>
                </c:pt>
                <c:pt idx="4">
                  <c:v>2006-07 </c:v>
                </c:pt>
                <c:pt idx="5">
                  <c:v>2007-08 </c:v>
                </c:pt>
                <c:pt idx="6">
                  <c:v>2008-09 </c:v>
                </c:pt>
                <c:pt idx="7">
                  <c:v>2009-10 </c:v>
                </c:pt>
                <c:pt idx="8">
                  <c:v>2010-11 </c:v>
                </c:pt>
                <c:pt idx="9">
                  <c:v>2011-12 </c:v>
                </c:pt>
                <c:pt idx="10">
                  <c:v>2012-13</c:v>
                </c:pt>
              </c:strCache>
            </c:strRef>
          </c:cat>
          <c:val>
            <c:numRef>
              <c:f>Sheet1!$B$33:$B$43</c:f>
              <c:numCache>
                <c:formatCode>#,##0</c:formatCode>
                <c:ptCount val="11"/>
                <c:pt idx="0">
                  <c:v>481</c:v>
                </c:pt>
                <c:pt idx="1">
                  <c:v>1468</c:v>
                </c:pt>
                <c:pt idx="2">
                  <c:v>2016</c:v>
                </c:pt>
                <c:pt idx="3">
                  <c:v>3468</c:v>
                </c:pt>
                <c:pt idx="4">
                  <c:v>4688</c:v>
                </c:pt>
                <c:pt idx="5">
                  <c:v>6017</c:v>
                </c:pt>
                <c:pt idx="6">
                  <c:v>10299</c:v>
                </c:pt>
                <c:pt idx="7">
                  <c:v>12055</c:v>
                </c:pt>
                <c:pt idx="8">
                  <c:v>14551</c:v>
                </c:pt>
                <c:pt idx="9">
                  <c:v>18610</c:v>
                </c:pt>
                <c:pt idx="10">
                  <c:v>22908</c:v>
                </c:pt>
              </c:numCache>
            </c:numRef>
          </c:val>
          <c:smooth val="0"/>
        </c:ser>
        <c:dLbls>
          <c:dLblPos val="ctr"/>
          <c:showLegendKey val="0"/>
          <c:showVal val="1"/>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168542512"/>
        <c:axId val="168606296"/>
      </c:lineChart>
      <c:catAx>
        <c:axId val="168542512"/>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400" b="0" i="0" u="none" strike="noStrike" kern="1200" spc="20" baseline="0">
                <a:solidFill>
                  <a:sysClr val="windowText" lastClr="000000"/>
                </a:solidFill>
                <a:latin typeface="Times New Roman" panose="02020603050405020304" pitchFamily="18" charset="0"/>
                <a:ea typeface="+mn-ea"/>
                <a:cs typeface="+mn-cs"/>
              </a:defRPr>
            </a:pPr>
            <a:endParaRPr lang="en-US"/>
          </a:p>
        </c:txPr>
        <c:crossAx val="168606296"/>
        <c:crosses val="autoZero"/>
        <c:auto val="1"/>
        <c:lblAlgn val="ctr"/>
        <c:lblOffset val="100"/>
        <c:noMultiLvlLbl val="0"/>
      </c:catAx>
      <c:valAx>
        <c:axId val="168606296"/>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spc="20" baseline="0">
                <a:solidFill>
                  <a:sysClr val="windowText" lastClr="000000"/>
                </a:solidFill>
                <a:latin typeface="Times New Roman" panose="02020603050405020304" pitchFamily="18" charset="0"/>
                <a:ea typeface="+mn-ea"/>
                <a:cs typeface="+mn-cs"/>
              </a:defRPr>
            </a:pPr>
            <a:endParaRPr lang="en-US"/>
          </a:p>
        </c:txPr>
        <c:crossAx val="168542512"/>
        <c:crosses val="autoZero"/>
        <c:crossBetween val="between"/>
      </c:valAx>
      <c:spPr>
        <a:gradFill>
          <a:gsLst>
            <a:gs pos="100000">
              <a:schemeClr val="lt1">
                <a:lumMod val="95000"/>
              </a:schemeClr>
            </a:gs>
            <a:gs pos="0">
              <a:schemeClr val="lt1"/>
            </a:gs>
          </a:gsLst>
          <a:lin ang="5400000" scaled="0"/>
        </a:gradFill>
        <a:ln>
          <a:noFill/>
        </a:ln>
        <a:effectLst/>
      </c:spPr>
    </c:plotArea>
    <c:plotVisOnly val="1"/>
    <c:dispBlanksAs val="gap"/>
    <c:showDLblsOverMax val="0"/>
  </c:chart>
  <c:spPr>
    <a:solidFill>
      <a:schemeClr val="lt1"/>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900"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400"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900" kern="1200" spc="20" baseline="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2C9783-EEB4-4065-8878-FB828AE0714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0C86D82-68E4-4538-BADA-16919723BE12}">
      <dgm:prSet phldrT="[Text]"/>
      <dgm:spPr>
        <a:solidFill>
          <a:schemeClr val="bg1"/>
        </a:solidFill>
        <a:ln w="3175">
          <a:solidFill>
            <a:schemeClr val="tx1"/>
          </a:solidFill>
        </a:ln>
      </dgm:spPr>
      <dgm:t>
        <a:bodyPr/>
        <a:lstStyle/>
        <a:p>
          <a:r>
            <a:rPr lang="en-US" dirty="0" smtClean="0">
              <a:solidFill>
                <a:schemeClr val="tx1"/>
              </a:solidFill>
            </a:rPr>
            <a:t>31</a:t>
          </a:r>
          <a:endParaRPr lang="en-US" dirty="0">
            <a:solidFill>
              <a:schemeClr val="tx1"/>
            </a:solidFill>
          </a:endParaRPr>
        </a:p>
      </dgm:t>
    </dgm:pt>
    <dgm:pt modelId="{BA01CF26-800C-403E-B5A4-A27939BE8FE4}" type="parTrans" cxnId="{33937859-07EC-4F50-969F-5635F77C0091}">
      <dgm:prSet/>
      <dgm:spPr/>
      <dgm:t>
        <a:bodyPr/>
        <a:lstStyle/>
        <a:p>
          <a:endParaRPr lang="en-US"/>
        </a:p>
      </dgm:t>
    </dgm:pt>
    <dgm:pt modelId="{B840F115-4422-4D51-B432-F38CF214F519}" type="sibTrans" cxnId="{33937859-07EC-4F50-969F-5635F77C0091}">
      <dgm:prSet/>
      <dgm:spPr/>
      <dgm:t>
        <a:bodyPr/>
        <a:lstStyle/>
        <a:p>
          <a:endParaRPr lang="en-US"/>
        </a:p>
      </dgm:t>
    </dgm:pt>
    <dgm:pt modelId="{ABFF2C10-51CB-4CA0-AAF3-75E5C85A3313}" type="pres">
      <dgm:prSet presAssocID="{1D2C9783-EEB4-4065-8878-FB828AE07142}" presName="cycle" presStyleCnt="0">
        <dgm:presLayoutVars>
          <dgm:dir/>
          <dgm:resizeHandles val="exact"/>
        </dgm:presLayoutVars>
      </dgm:prSet>
      <dgm:spPr/>
      <dgm:t>
        <a:bodyPr/>
        <a:lstStyle/>
        <a:p>
          <a:endParaRPr lang="en-US"/>
        </a:p>
      </dgm:t>
    </dgm:pt>
    <dgm:pt modelId="{E5DF48D4-644B-4906-BBD6-D5007DDF8EB8}" type="pres">
      <dgm:prSet presAssocID="{B0C86D82-68E4-4538-BADA-16919723BE12}" presName="node" presStyleLbl="node1" presStyleIdx="0" presStyleCnt="1">
        <dgm:presLayoutVars>
          <dgm:bulletEnabled val="1"/>
        </dgm:presLayoutVars>
      </dgm:prSet>
      <dgm:spPr/>
      <dgm:t>
        <a:bodyPr/>
        <a:lstStyle/>
        <a:p>
          <a:endParaRPr lang="en-US"/>
        </a:p>
      </dgm:t>
    </dgm:pt>
  </dgm:ptLst>
  <dgm:cxnLst>
    <dgm:cxn modelId="{3BCAA3DE-1F98-4BA9-BB9F-D361E7C1B05C}" type="presOf" srcId="{B0C86D82-68E4-4538-BADA-16919723BE12}" destId="{E5DF48D4-644B-4906-BBD6-D5007DDF8EB8}" srcOrd="0" destOrd="0" presId="urn:microsoft.com/office/officeart/2005/8/layout/cycle2"/>
    <dgm:cxn modelId="{33937859-07EC-4F50-969F-5635F77C0091}" srcId="{1D2C9783-EEB4-4065-8878-FB828AE07142}" destId="{B0C86D82-68E4-4538-BADA-16919723BE12}" srcOrd="0" destOrd="0" parTransId="{BA01CF26-800C-403E-B5A4-A27939BE8FE4}" sibTransId="{B840F115-4422-4D51-B432-F38CF214F519}"/>
    <dgm:cxn modelId="{800B2253-76A7-40D3-95C4-9358379B3786}" type="presOf" srcId="{1D2C9783-EEB4-4065-8878-FB828AE07142}" destId="{ABFF2C10-51CB-4CA0-AAF3-75E5C85A3313}" srcOrd="0" destOrd="0" presId="urn:microsoft.com/office/officeart/2005/8/layout/cycle2"/>
    <dgm:cxn modelId="{28EA43DC-F1B6-43B8-85DA-7509DD728EDB}" type="presParOf" srcId="{ABFF2C10-51CB-4CA0-AAF3-75E5C85A3313}" destId="{E5DF48D4-644B-4906-BBD6-D5007DDF8EB8}"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D2C9783-EEB4-4065-8878-FB828AE0714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0C86D82-68E4-4538-BADA-16919723BE12}">
      <dgm:prSet phldrT="[Text]"/>
      <dgm:spPr>
        <a:solidFill>
          <a:schemeClr val="bg1"/>
        </a:solidFill>
        <a:ln w="3175">
          <a:solidFill>
            <a:schemeClr val="tx1"/>
          </a:solidFill>
        </a:ln>
      </dgm:spPr>
      <dgm:t>
        <a:bodyPr/>
        <a:lstStyle/>
        <a:p>
          <a:r>
            <a:rPr lang="en-US" dirty="0" smtClean="0">
              <a:solidFill>
                <a:schemeClr val="tx1"/>
              </a:solidFill>
            </a:rPr>
            <a:t>32</a:t>
          </a:r>
          <a:endParaRPr lang="en-US" dirty="0">
            <a:solidFill>
              <a:schemeClr val="tx1"/>
            </a:solidFill>
          </a:endParaRPr>
        </a:p>
      </dgm:t>
    </dgm:pt>
    <dgm:pt modelId="{BA01CF26-800C-403E-B5A4-A27939BE8FE4}" type="parTrans" cxnId="{33937859-07EC-4F50-969F-5635F77C0091}">
      <dgm:prSet/>
      <dgm:spPr/>
      <dgm:t>
        <a:bodyPr/>
        <a:lstStyle/>
        <a:p>
          <a:endParaRPr lang="en-US"/>
        </a:p>
      </dgm:t>
    </dgm:pt>
    <dgm:pt modelId="{B840F115-4422-4D51-B432-F38CF214F519}" type="sibTrans" cxnId="{33937859-07EC-4F50-969F-5635F77C0091}">
      <dgm:prSet/>
      <dgm:spPr/>
      <dgm:t>
        <a:bodyPr/>
        <a:lstStyle/>
        <a:p>
          <a:endParaRPr lang="en-US"/>
        </a:p>
      </dgm:t>
    </dgm:pt>
    <dgm:pt modelId="{ABFF2C10-51CB-4CA0-AAF3-75E5C85A3313}" type="pres">
      <dgm:prSet presAssocID="{1D2C9783-EEB4-4065-8878-FB828AE07142}" presName="cycle" presStyleCnt="0">
        <dgm:presLayoutVars>
          <dgm:dir/>
          <dgm:resizeHandles val="exact"/>
        </dgm:presLayoutVars>
      </dgm:prSet>
      <dgm:spPr/>
      <dgm:t>
        <a:bodyPr/>
        <a:lstStyle/>
        <a:p>
          <a:endParaRPr lang="en-US"/>
        </a:p>
      </dgm:t>
    </dgm:pt>
    <dgm:pt modelId="{E5DF48D4-644B-4906-BBD6-D5007DDF8EB8}" type="pres">
      <dgm:prSet presAssocID="{B0C86D82-68E4-4538-BADA-16919723BE12}" presName="node" presStyleLbl="node1" presStyleIdx="0" presStyleCnt="1">
        <dgm:presLayoutVars>
          <dgm:bulletEnabled val="1"/>
        </dgm:presLayoutVars>
      </dgm:prSet>
      <dgm:spPr/>
      <dgm:t>
        <a:bodyPr/>
        <a:lstStyle/>
        <a:p>
          <a:endParaRPr lang="en-US"/>
        </a:p>
      </dgm:t>
    </dgm:pt>
  </dgm:ptLst>
  <dgm:cxnLst>
    <dgm:cxn modelId="{7555AC23-DF23-43D6-8A35-35E4D4B16E27}" type="presOf" srcId="{B0C86D82-68E4-4538-BADA-16919723BE12}" destId="{E5DF48D4-644B-4906-BBD6-D5007DDF8EB8}" srcOrd="0" destOrd="0" presId="urn:microsoft.com/office/officeart/2005/8/layout/cycle2"/>
    <dgm:cxn modelId="{33937859-07EC-4F50-969F-5635F77C0091}" srcId="{1D2C9783-EEB4-4065-8878-FB828AE07142}" destId="{B0C86D82-68E4-4538-BADA-16919723BE12}" srcOrd="0" destOrd="0" parTransId="{BA01CF26-800C-403E-B5A4-A27939BE8FE4}" sibTransId="{B840F115-4422-4D51-B432-F38CF214F519}"/>
    <dgm:cxn modelId="{FA0EA4C7-E96F-45D1-A383-9E70FF0464AA}" type="presOf" srcId="{1D2C9783-EEB4-4065-8878-FB828AE07142}" destId="{ABFF2C10-51CB-4CA0-AAF3-75E5C85A3313}" srcOrd="0" destOrd="0" presId="urn:microsoft.com/office/officeart/2005/8/layout/cycle2"/>
    <dgm:cxn modelId="{2057C1DE-8DA3-4F0C-94BE-6EAF76EDF2A3}" type="presParOf" srcId="{ABFF2C10-51CB-4CA0-AAF3-75E5C85A3313}" destId="{E5DF48D4-644B-4906-BBD6-D5007DDF8EB8}" srcOrd="0" destOrd="0" presId="urn:microsoft.com/office/officeart/2005/8/layout/cycle2"/>
  </dgm:cxnLst>
  <dgm:bg/>
  <dgm:whole/>
  <dgm:extLst>
    <a:ext uri="http://schemas.microsoft.com/office/drawing/2008/diagram">
      <dsp:dataModelExt xmlns:dsp="http://schemas.microsoft.com/office/drawing/2008/diagram" relId="rId52"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D2C9783-EEB4-4065-8878-FB828AE0714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ABFF2C10-51CB-4CA0-AAF3-75E5C85A3313}" type="pres">
      <dgm:prSet presAssocID="{1D2C9783-EEB4-4065-8878-FB828AE07142}" presName="cycle" presStyleCnt="0">
        <dgm:presLayoutVars>
          <dgm:dir/>
          <dgm:resizeHandles val="exact"/>
        </dgm:presLayoutVars>
      </dgm:prSet>
      <dgm:spPr/>
      <dgm:t>
        <a:bodyPr/>
        <a:lstStyle/>
        <a:p>
          <a:endParaRPr lang="en-US"/>
        </a:p>
      </dgm:t>
    </dgm:pt>
  </dgm:ptLst>
  <dgm:cxnLst>
    <dgm:cxn modelId="{A206F11D-5D03-43B2-9515-FA05CFDAA077}" type="presOf" srcId="{1D2C9783-EEB4-4065-8878-FB828AE07142}" destId="{ABFF2C10-51CB-4CA0-AAF3-75E5C85A3313}" srcOrd="0" destOrd="0" presId="urn:microsoft.com/office/officeart/2005/8/layout/cycle2"/>
  </dgm:cxnLst>
  <dgm:bg/>
  <dgm:whole/>
  <dgm:extLst>
    <a:ext uri="http://schemas.microsoft.com/office/drawing/2008/diagram">
      <dsp:dataModelExt xmlns:dsp="http://schemas.microsoft.com/office/drawing/2008/diagram" relId="rId5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D2C9783-EEB4-4065-8878-FB828AE0714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0C86D82-68E4-4538-BADA-16919723BE12}">
      <dgm:prSet phldrT="[Text]"/>
      <dgm:spPr>
        <a:solidFill>
          <a:schemeClr val="bg1"/>
        </a:solidFill>
        <a:ln w="3175">
          <a:solidFill>
            <a:schemeClr val="tx1"/>
          </a:solidFill>
        </a:ln>
      </dgm:spPr>
      <dgm:t>
        <a:bodyPr/>
        <a:lstStyle/>
        <a:p>
          <a:r>
            <a:rPr lang="en-US" dirty="0" smtClean="0">
              <a:solidFill>
                <a:schemeClr val="tx1"/>
              </a:solidFill>
            </a:rPr>
            <a:t>28</a:t>
          </a:r>
          <a:endParaRPr lang="en-US" dirty="0">
            <a:solidFill>
              <a:schemeClr val="tx1"/>
            </a:solidFill>
          </a:endParaRPr>
        </a:p>
      </dgm:t>
    </dgm:pt>
    <dgm:pt modelId="{BA01CF26-800C-403E-B5A4-A27939BE8FE4}" type="parTrans" cxnId="{33937859-07EC-4F50-969F-5635F77C0091}">
      <dgm:prSet/>
      <dgm:spPr/>
      <dgm:t>
        <a:bodyPr/>
        <a:lstStyle/>
        <a:p>
          <a:endParaRPr lang="en-US"/>
        </a:p>
      </dgm:t>
    </dgm:pt>
    <dgm:pt modelId="{B840F115-4422-4D51-B432-F38CF214F519}" type="sibTrans" cxnId="{33937859-07EC-4F50-969F-5635F77C0091}">
      <dgm:prSet/>
      <dgm:spPr/>
      <dgm:t>
        <a:bodyPr/>
        <a:lstStyle/>
        <a:p>
          <a:endParaRPr lang="en-US"/>
        </a:p>
      </dgm:t>
    </dgm:pt>
    <dgm:pt modelId="{ABFF2C10-51CB-4CA0-AAF3-75E5C85A3313}" type="pres">
      <dgm:prSet presAssocID="{1D2C9783-EEB4-4065-8878-FB828AE07142}" presName="cycle" presStyleCnt="0">
        <dgm:presLayoutVars>
          <dgm:dir/>
          <dgm:resizeHandles val="exact"/>
        </dgm:presLayoutVars>
      </dgm:prSet>
      <dgm:spPr/>
      <dgm:t>
        <a:bodyPr/>
        <a:lstStyle/>
        <a:p>
          <a:endParaRPr lang="en-US"/>
        </a:p>
      </dgm:t>
    </dgm:pt>
    <dgm:pt modelId="{E5DF48D4-644B-4906-BBD6-D5007DDF8EB8}" type="pres">
      <dgm:prSet presAssocID="{B0C86D82-68E4-4538-BADA-16919723BE12}" presName="node" presStyleLbl="node1" presStyleIdx="0" presStyleCnt="1">
        <dgm:presLayoutVars>
          <dgm:bulletEnabled val="1"/>
        </dgm:presLayoutVars>
      </dgm:prSet>
      <dgm:spPr/>
      <dgm:t>
        <a:bodyPr/>
        <a:lstStyle/>
        <a:p>
          <a:endParaRPr lang="en-US"/>
        </a:p>
      </dgm:t>
    </dgm:pt>
  </dgm:ptLst>
  <dgm:cxnLst>
    <dgm:cxn modelId="{836EC2D9-058C-4D91-B889-E37A116F8AA0}" type="presOf" srcId="{B0C86D82-68E4-4538-BADA-16919723BE12}" destId="{E5DF48D4-644B-4906-BBD6-D5007DDF8EB8}" srcOrd="0" destOrd="0" presId="urn:microsoft.com/office/officeart/2005/8/layout/cycle2"/>
    <dgm:cxn modelId="{33937859-07EC-4F50-969F-5635F77C0091}" srcId="{1D2C9783-EEB4-4065-8878-FB828AE07142}" destId="{B0C86D82-68E4-4538-BADA-16919723BE12}" srcOrd="0" destOrd="0" parTransId="{BA01CF26-800C-403E-B5A4-A27939BE8FE4}" sibTransId="{B840F115-4422-4D51-B432-F38CF214F519}"/>
    <dgm:cxn modelId="{288243DD-D531-4C20-9697-CD23913526F6}" type="presOf" srcId="{1D2C9783-EEB4-4065-8878-FB828AE07142}" destId="{ABFF2C10-51CB-4CA0-AAF3-75E5C85A3313}" srcOrd="0" destOrd="0" presId="urn:microsoft.com/office/officeart/2005/8/layout/cycle2"/>
    <dgm:cxn modelId="{98003D1C-578A-42F8-8A04-68AB6F822AD2}" type="presParOf" srcId="{ABFF2C10-51CB-4CA0-AAF3-75E5C85A3313}" destId="{E5DF48D4-644B-4906-BBD6-D5007DDF8EB8}" srcOrd="0" destOrd="0" presId="urn:microsoft.com/office/officeart/2005/8/layout/cycle2"/>
  </dgm:cxnLst>
  <dgm:bg/>
  <dgm:whole/>
  <dgm:extLst>
    <a:ext uri="http://schemas.microsoft.com/office/drawing/2008/diagram">
      <dsp:dataModelExt xmlns:dsp="http://schemas.microsoft.com/office/drawing/2008/diagram" relId="rId62"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D2C9783-EEB4-4065-8878-FB828AE0714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0C86D82-68E4-4538-BADA-16919723BE12}">
      <dgm:prSet phldrT="[Text]"/>
      <dgm:spPr>
        <a:solidFill>
          <a:schemeClr val="bg1"/>
        </a:solidFill>
        <a:ln w="3175">
          <a:solidFill>
            <a:schemeClr val="tx1"/>
          </a:solidFill>
        </a:ln>
      </dgm:spPr>
      <dgm:t>
        <a:bodyPr/>
        <a:lstStyle/>
        <a:p>
          <a:r>
            <a:rPr lang="en-US" dirty="0" smtClean="0">
              <a:solidFill>
                <a:schemeClr val="tx1"/>
              </a:solidFill>
            </a:rPr>
            <a:t>33</a:t>
          </a:r>
          <a:endParaRPr lang="en-US" dirty="0">
            <a:solidFill>
              <a:schemeClr val="tx1"/>
            </a:solidFill>
          </a:endParaRPr>
        </a:p>
      </dgm:t>
    </dgm:pt>
    <dgm:pt modelId="{BA01CF26-800C-403E-B5A4-A27939BE8FE4}" type="parTrans" cxnId="{33937859-07EC-4F50-969F-5635F77C0091}">
      <dgm:prSet/>
      <dgm:spPr/>
      <dgm:t>
        <a:bodyPr/>
        <a:lstStyle/>
        <a:p>
          <a:endParaRPr lang="en-US"/>
        </a:p>
      </dgm:t>
    </dgm:pt>
    <dgm:pt modelId="{B840F115-4422-4D51-B432-F38CF214F519}" type="sibTrans" cxnId="{33937859-07EC-4F50-969F-5635F77C0091}">
      <dgm:prSet/>
      <dgm:spPr/>
      <dgm:t>
        <a:bodyPr/>
        <a:lstStyle/>
        <a:p>
          <a:endParaRPr lang="en-US"/>
        </a:p>
      </dgm:t>
    </dgm:pt>
    <dgm:pt modelId="{ABFF2C10-51CB-4CA0-AAF3-75E5C85A3313}" type="pres">
      <dgm:prSet presAssocID="{1D2C9783-EEB4-4065-8878-FB828AE07142}" presName="cycle" presStyleCnt="0">
        <dgm:presLayoutVars>
          <dgm:dir/>
          <dgm:resizeHandles val="exact"/>
        </dgm:presLayoutVars>
      </dgm:prSet>
      <dgm:spPr/>
      <dgm:t>
        <a:bodyPr/>
        <a:lstStyle/>
        <a:p>
          <a:endParaRPr lang="en-US"/>
        </a:p>
      </dgm:t>
    </dgm:pt>
    <dgm:pt modelId="{E5DF48D4-644B-4906-BBD6-D5007DDF8EB8}" type="pres">
      <dgm:prSet presAssocID="{B0C86D82-68E4-4538-BADA-16919723BE12}" presName="node" presStyleLbl="node1" presStyleIdx="0" presStyleCnt="1">
        <dgm:presLayoutVars>
          <dgm:bulletEnabled val="1"/>
        </dgm:presLayoutVars>
      </dgm:prSet>
      <dgm:spPr/>
      <dgm:t>
        <a:bodyPr/>
        <a:lstStyle/>
        <a:p>
          <a:endParaRPr lang="en-US"/>
        </a:p>
      </dgm:t>
    </dgm:pt>
  </dgm:ptLst>
  <dgm:cxnLst>
    <dgm:cxn modelId="{80209485-173B-497B-BFA2-B1647A54444E}" type="presOf" srcId="{B0C86D82-68E4-4538-BADA-16919723BE12}" destId="{E5DF48D4-644B-4906-BBD6-D5007DDF8EB8}" srcOrd="0" destOrd="0" presId="urn:microsoft.com/office/officeart/2005/8/layout/cycle2"/>
    <dgm:cxn modelId="{33937859-07EC-4F50-969F-5635F77C0091}" srcId="{1D2C9783-EEB4-4065-8878-FB828AE07142}" destId="{B0C86D82-68E4-4538-BADA-16919723BE12}" srcOrd="0" destOrd="0" parTransId="{BA01CF26-800C-403E-B5A4-A27939BE8FE4}" sibTransId="{B840F115-4422-4D51-B432-F38CF214F519}"/>
    <dgm:cxn modelId="{FD382B69-FF2A-45DD-80B2-4A71BE36DAD4}" type="presOf" srcId="{1D2C9783-EEB4-4065-8878-FB828AE07142}" destId="{ABFF2C10-51CB-4CA0-AAF3-75E5C85A3313}" srcOrd="0" destOrd="0" presId="urn:microsoft.com/office/officeart/2005/8/layout/cycle2"/>
    <dgm:cxn modelId="{11073B82-21F7-4511-9108-C2D63143DF7E}" type="presParOf" srcId="{ABFF2C10-51CB-4CA0-AAF3-75E5C85A3313}" destId="{E5DF48D4-644B-4906-BBD6-D5007DDF8EB8}" srcOrd="0" destOrd="0" presId="urn:microsoft.com/office/officeart/2005/8/layout/cycle2"/>
  </dgm:cxnLst>
  <dgm:bg/>
  <dgm:whole/>
  <dgm:extLst>
    <a:ext uri="http://schemas.microsoft.com/office/drawing/2008/diagram">
      <dsp:dataModelExt xmlns:dsp="http://schemas.microsoft.com/office/drawing/2008/diagram" relId="rId6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D2C9783-EEB4-4065-8878-FB828AE0714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0C86D82-68E4-4538-BADA-16919723BE12}">
      <dgm:prSet phldrT="[Text]"/>
      <dgm:spPr>
        <a:solidFill>
          <a:schemeClr val="bg1"/>
        </a:solidFill>
        <a:ln w="3175">
          <a:solidFill>
            <a:schemeClr val="tx1"/>
          </a:solidFill>
        </a:ln>
      </dgm:spPr>
      <dgm:t>
        <a:bodyPr/>
        <a:lstStyle/>
        <a:p>
          <a:r>
            <a:rPr lang="en-US" dirty="0" smtClean="0">
              <a:solidFill>
                <a:schemeClr val="tx1"/>
              </a:solidFill>
            </a:rPr>
            <a:t>6</a:t>
          </a:r>
          <a:endParaRPr lang="en-US" dirty="0">
            <a:solidFill>
              <a:schemeClr val="tx1"/>
            </a:solidFill>
          </a:endParaRPr>
        </a:p>
      </dgm:t>
    </dgm:pt>
    <dgm:pt modelId="{BA01CF26-800C-403E-B5A4-A27939BE8FE4}" type="parTrans" cxnId="{33937859-07EC-4F50-969F-5635F77C0091}">
      <dgm:prSet/>
      <dgm:spPr/>
      <dgm:t>
        <a:bodyPr/>
        <a:lstStyle/>
        <a:p>
          <a:endParaRPr lang="en-US"/>
        </a:p>
      </dgm:t>
    </dgm:pt>
    <dgm:pt modelId="{B840F115-4422-4D51-B432-F38CF214F519}" type="sibTrans" cxnId="{33937859-07EC-4F50-969F-5635F77C0091}">
      <dgm:prSet/>
      <dgm:spPr/>
      <dgm:t>
        <a:bodyPr/>
        <a:lstStyle/>
        <a:p>
          <a:endParaRPr lang="en-US"/>
        </a:p>
      </dgm:t>
    </dgm:pt>
    <dgm:pt modelId="{ABFF2C10-51CB-4CA0-AAF3-75E5C85A3313}" type="pres">
      <dgm:prSet presAssocID="{1D2C9783-EEB4-4065-8878-FB828AE07142}" presName="cycle" presStyleCnt="0">
        <dgm:presLayoutVars>
          <dgm:dir/>
          <dgm:resizeHandles val="exact"/>
        </dgm:presLayoutVars>
      </dgm:prSet>
      <dgm:spPr/>
      <dgm:t>
        <a:bodyPr/>
        <a:lstStyle/>
        <a:p>
          <a:endParaRPr lang="en-US"/>
        </a:p>
      </dgm:t>
    </dgm:pt>
    <dgm:pt modelId="{E5DF48D4-644B-4906-BBD6-D5007DDF8EB8}" type="pres">
      <dgm:prSet presAssocID="{B0C86D82-68E4-4538-BADA-16919723BE12}" presName="node" presStyleLbl="node1" presStyleIdx="0" presStyleCnt="1" custRadScaleRad="104581" custRadScaleInc="1">
        <dgm:presLayoutVars>
          <dgm:bulletEnabled val="1"/>
        </dgm:presLayoutVars>
      </dgm:prSet>
      <dgm:spPr/>
      <dgm:t>
        <a:bodyPr/>
        <a:lstStyle/>
        <a:p>
          <a:endParaRPr lang="en-US"/>
        </a:p>
      </dgm:t>
    </dgm:pt>
  </dgm:ptLst>
  <dgm:cxnLst>
    <dgm:cxn modelId="{C1B04C78-3A71-4E22-A6F3-E00F5A5BC310}" type="presOf" srcId="{1D2C9783-EEB4-4065-8878-FB828AE07142}" destId="{ABFF2C10-51CB-4CA0-AAF3-75E5C85A3313}" srcOrd="0" destOrd="0" presId="urn:microsoft.com/office/officeart/2005/8/layout/cycle2"/>
    <dgm:cxn modelId="{33937859-07EC-4F50-969F-5635F77C0091}" srcId="{1D2C9783-EEB4-4065-8878-FB828AE07142}" destId="{B0C86D82-68E4-4538-BADA-16919723BE12}" srcOrd="0" destOrd="0" parTransId="{BA01CF26-800C-403E-B5A4-A27939BE8FE4}" sibTransId="{B840F115-4422-4D51-B432-F38CF214F519}"/>
    <dgm:cxn modelId="{6784A4C7-2CDF-4968-8D27-593C504DF97C}" type="presOf" srcId="{B0C86D82-68E4-4538-BADA-16919723BE12}" destId="{E5DF48D4-644B-4906-BBD6-D5007DDF8EB8}" srcOrd="0" destOrd="0" presId="urn:microsoft.com/office/officeart/2005/8/layout/cycle2"/>
    <dgm:cxn modelId="{FFEF2E05-D3AD-488A-9753-F3028A546279}" type="presParOf" srcId="{ABFF2C10-51CB-4CA0-AAF3-75E5C85A3313}" destId="{E5DF48D4-644B-4906-BBD6-D5007DDF8EB8}" srcOrd="0" destOrd="0" presId="urn:microsoft.com/office/officeart/2005/8/layout/cycle2"/>
  </dgm:cxnLst>
  <dgm:bg/>
  <dgm:whole/>
  <dgm:extLst>
    <a:ext uri="http://schemas.microsoft.com/office/drawing/2008/diagram">
      <dsp:dataModelExt xmlns:dsp="http://schemas.microsoft.com/office/drawing/2008/diagram" relId="rId72"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D2C9783-EEB4-4065-8878-FB828AE0714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0C86D82-68E4-4538-BADA-16919723BE12}">
      <dgm:prSet phldrT="[Text]"/>
      <dgm:spPr>
        <a:solidFill>
          <a:schemeClr val="bg1"/>
        </a:solidFill>
        <a:ln w="3175">
          <a:solidFill>
            <a:schemeClr val="tx1"/>
          </a:solidFill>
        </a:ln>
      </dgm:spPr>
      <dgm:t>
        <a:bodyPr/>
        <a:lstStyle/>
        <a:p>
          <a:r>
            <a:rPr lang="en-US" dirty="0" smtClean="0">
              <a:solidFill>
                <a:schemeClr val="tx1"/>
              </a:solidFill>
            </a:rPr>
            <a:t>8</a:t>
          </a:r>
          <a:endParaRPr lang="en-US" dirty="0">
            <a:solidFill>
              <a:schemeClr val="tx1"/>
            </a:solidFill>
          </a:endParaRPr>
        </a:p>
      </dgm:t>
    </dgm:pt>
    <dgm:pt modelId="{BA01CF26-800C-403E-B5A4-A27939BE8FE4}" type="parTrans" cxnId="{33937859-07EC-4F50-969F-5635F77C0091}">
      <dgm:prSet/>
      <dgm:spPr/>
      <dgm:t>
        <a:bodyPr/>
        <a:lstStyle/>
        <a:p>
          <a:endParaRPr lang="en-US"/>
        </a:p>
      </dgm:t>
    </dgm:pt>
    <dgm:pt modelId="{B840F115-4422-4D51-B432-F38CF214F519}" type="sibTrans" cxnId="{33937859-07EC-4F50-969F-5635F77C0091}">
      <dgm:prSet/>
      <dgm:spPr/>
      <dgm:t>
        <a:bodyPr/>
        <a:lstStyle/>
        <a:p>
          <a:endParaRPr lang="en-US"/>
        </a:p>
      </dgm:t>
    </dgm:pt>
    <dgm:pt modelId="{ABFF2C10-51CB-4CA0-AAF3-75E5C85A3313}" type="pres">
      <dgm:prSet presAssocID="{1D2C9783-EEB4-4065-8878-FB828AE07142}" presName="cycle" presStyleCnt="0">
        <dgm:presLayoutVars>
          <dgm:dir/>
          <dgm:resizeHandles val="exact"/>
        </dgm:presLayoutVars>
      </dgm:prSet>
      <dgm:spPr/>
      <dgm:t>
        <a:bodyPr/>
        <a:lstStyle/>
        <a:p>
          <a:endParaRPr lang="en-US"/>
        </a:p>
      </dgm:t>
    </dgm:pt>
    <dgm:pt modelId="{E5DF48D4-644B-4906-BBD6-D5007DDF8EB8}" type="pres">
      <dgm:prSet presAssocID="{B0C86D82-68E4-4538-BADA-16919723BE12}" presName="node" presStyleLbl="node1" presStyleIdx="0" presStyleCnt="1" custRadScaleRad="274712" custRadScaleInc="-3200">
        <dgm:presLayoutVars>
          <dgm:bulletEnabled val="1"/>
        </dgm:presLayoutVars>
      </dgm:prSet>
      <dgm:spPr/>
      <dgm:t>
        <a:bodyPr/>
        <a:lstStyle/>
        <a:p>
          <a:endParaRPr lang="en-US"/>
        </a:p>
      </dgm:t>
    </dgm:pt>
  </dgm:ptLst>
  <dgm:cxnLst>
    <dgm:cxn modelId="{BA524832-797F-44AE-A9AB-BF7264625DD0}" type="presOf" srcId="{1D2C9783-EEB4-4065-8878-FB828AE07142}" destId="{ABFF2C10-51CB-4CA0-AAF3-75E5C85A3313}" srcOrd="0" destOrd="0" presId="urn:microsoft.com/office/officeart/2005/8/layout/cycle2"/>
    <dgm:cxn modelId="{33937859-07EC-4F50-969F-5635F77C0091}" srcId="{1D2C9783-EEB4-4065-8878-FB828AE07142}" destId="{B0C86D82-68E4-4538-BADA-16919723BE12}" srcOrd="0" destOrd="0" parTransId="{BA01CF26-800C-403E-B5A4-A27939BE8FE4}" sibTransId="{B840F115-4422-4D51-B432-F38CF214F519}"/>
    <dgm:cxn modelId="{6A6FD930-202F-4381-99C8-87A010FAAD8F}" type="presOf" srcId="{B0C86D82-68E4-4538-BADA-16919723BE12}" destId="{E5DF48D4-644B-4906-BBD6-D5007DDF8EB8}" srcOrd="0" destOrd="0" presId="urn:microsoft.com/office/officeart/2005/8/layout/cycle2"/>
    <dgm:cxn modelId="{BA5A0A09-7422-489A-BE4A-8475BA392408}" type="presParOf" srcId="{ABFF2C10-51CB-4CA0-AAF3-75E5C85A3313}" destId="{E5DF48D4-644B-4906-BBD6-D5007DDF8EB8}" srcOrd="0" destOrd="0" presId="urn:microsoft.com/office/officeart/2005/8/layout/cycle2"/>
  </dgm:cxnLst>
  <dgm:bg/>
  <dgm:whole/>
  <dgm:extLst>
    <a:ext uri="http://schemas.microsoft.com/office/drawing/2008/diagram">
      <dsp:dataModelExt xmlns:dsp="http://schemas.microsoft.com/office/drawing/2008/diagram" relId="rId7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D2C9783-EEB4-4065-8878-FB828AE0714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0C86D82-68E4-4538-BADA-16919723BE12}">
      <dgm:prSet phldrT="[Text]"/>
      <dgm:spPr>
        <a:solidFill>
          <a:schemeClr val="bg1"/>
        </a:solidFill>
        <a:ln w="3175">
          <a:solidFill>
            <a:schemeClr val="tx1"/>
          </a:solidFill>
        </a:ln>
      </dgm:spPr>
      <dgm:t>
        <a:bodyPr/>
        <a:lstStyle/>
        <a:p>
          <a:r>
            <a:rPr lang="en-US" dirty="0" smtClean="0">
              <a:solidFill>
                <a:schemeClr val="tx1"/>
              </a:solidFill>
            </a:rPr>
            <a:t>24</a:t>
          </a:r>
        </a:p>
      </dgm:t>
    </dgm:pt>
    <dgm:pt modelId="{BA01CF26-800C-403E-B5A4-A27939BE8FE4}" type="parTrans" cxnId="{33937859-07EC-4F50-969F-5635F77C0091}">
      <dgm:prSet/>
      <dgm:spPr/>
      <dgm:t>
        <a:bodyPr/>
        <a:lstStyle/>
        <a:p>
          <a:endParaRPr lang="en-US"/>
        </a:p>
      </dgm:t>
    </dgm:pt>
    <dgm:pt modelId="{B840F115-4422-4D51-B432-F38CF214F519}" type="sibTrans" cxnId="{33937859-07EC-4F50-969F-5635F77C0091}">
      <dgm:prSet/>
      <dgm:spPr/>
      <dgm:t>
        <a:bodyPr/>
        <a:lstStyle/>
        <a:p>
          <a:endParaRPr lang="en-US"/>
        </a:p>
      </dgm:t>
    </dgm:pt>
    <dgm:pt modelId="{ABFF2C10-51CB-4CA0-AAF3-75E5C85A3313}" type="pres">
      <dgm:prSet presAssocID="{1D2C9783-EEB4-4065-8878-FB828AE07142}" presName="cycle" presStyleCnt="0">
        <dgm:presLayoutVars>
          <dgm:dir/>
          <dgm:resizeHandles val="exact"/>
        </dgm:presLayoutVars>
      </dgm:prSet>
      <dgm:spPr/>
      <dgm:t>
        <a:bodyPr/>
        <a:lstStyle/>
        <a:p>
          <a:endParaRPr lang="en-US"/>
        </a:p>
      </dgm:t>
    </dgm:pt>
    <dgm:pt modelId="{E5DF48D4-644B-4906-BBD6-D5007DDF8EB8}" type="pres">
      <dgm:prSet presAssocID="{B0C86D82-68E4-4538-BADA-16919723BE12}" presName="node" presStyleLbl="node1" presStyleIdx="0" presStyleCnt="1" custRadScaleRad="72409" custRadScaleInc="-1224">
        <dgm:presLayoutVars>
          <dgm:bulletEnabled val="1"/>
        </dgm:presLayoutVars>
      </dgm:prSet>
      <dgm:spPr/>
      <dgm:t>
        <a:bodyPr/>
        <a:lstStyle/>
        <a:p>
          <a:endParaRPr lang="en-US"/>
        </a:p>
      </dgm:t>
    </dgm:pt>
  </dgm:ptLst>
  <dgm:cxnLst>
    <dgm:cxn modelId="{57C02807-D024-43F2-995B-FCB234FA923E}" type="presOf" srcId="{1D2C9783-EEB4-4065-8878-FB828AE07142}" destId="{ABFF2C10-51CB-4CA0-AAF3-75E5C85A3313}" srcOrd="0" destOrd="0" presId="urn:microsoft.com/office/officeart/2005/8/layout/cycle2"/>
    <dgm:cxn modelId="{94C49B3C-A08E-45B5-A068-F7C58F7CEC6F}" type="presOf" srcId="{B0C86D82-68E4-4538-BADA-16919723BE12}" destId="{E5DF48D4-644B-4906-BBD6-D5007DDF8EB8}" srcOrd="0" destOrd="0" presId="urn:microsoft.com/office/officeart/2005/8/layout/cycle2"/>
    <dgm:cxn modelId="{33937859-07EC-4F50-969F-5635F77C0091}" srcId="{1D2C9783-EEB4-4065-8878-FB828AE07142}" destId="{B0C86D82-68E4-4538-BADA-16919723BE12}" srcOrd="0" destOrd="0" parTransId="{BA01CF26-800C-403E-B5A4-A27939BE8FE4}" sibTransId="{B840F115-4422-4D51-B432-F38CF214F519}"/>
    <dgm:cxn modelId="{1374701F-2DF6-44EC-AAEB-40D30318FDF0}" type="presParOf" srcId="{ABFF2C10-51CB-4CA0-AAF3-75E5C85A3313}" destId="{E5DF48D4-644B-4906-BBD6-D5007DDF8EB8}" srcOrd="0" destOrd="0" presId="urn:microsoft.com/office/officeart/2005/8/layout/cycle2"/>
  </dgm:cxnLst>
  <dgm:bg/>
  <dgm:whole/>
  <dgm:extLst>
    <a:ext uri="http://schemas.microsoft.com/office/drawing/2008/diagram">
      <dsp:dataModelExt xmlns:dsp="http://schemas.microsoft.com/office/drawing/2008/diagram" relId="rId82"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1D2C9783-EEB4-4065-8878-FB828AE0714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0C86D82-68E4-4538-BADA-16919723BE12}">
      <dgm:prSet phldrT="[Text]"/>
      <dgm:spPr>
        <a:solidFill>
          <a:schemeClr val="bg1"/>
        </a:solidFill>
        <a:ln w="3175">
          <a:solidFill>
            <a:schemeClr val="tx1"/>
          </a:solidFill>
        </a:ln>
      </dgm:spPr>
      <dgm:t>
        <a:bodyPr/>
        <a:lstStyle/>
        <a:p>
          <a:r>
            <a:rPr lang="en-US" dirty="0" smtClean="0">
              <a:solidFill>
                <a:schemeClr val="tx1"/>
              </a:solidFill>
            </a:rPr>
            <a:t>25</a:t>
          </a:r>
        </a:p>
      </dgm:t>
    </dgm:pt>
    <dgm:pt modelId="{BA01CF26-800C-403E-B5A4-A27939BE8FE4}" type="parTrans" cxnId="{33937859-07EC-4F50-969F-5635F77C0091}">
      <dgm:prSet/>
      <dgm:spPr/>
      <dgm:t>
        <a:bodyPr/>
        <a:lstStyle/>
        <a:p>
          <a:endParaRPr lang="en-US"/>
        </a:p>
      </dgm:t>
    </dgm:pt>
    <dgm:pt modelId="{B840F115-4422-4D51-B432-F38CF214F519}" type="sibTrans" cxnId="{33937859-07EC-4F50-969F-5635F77C0091}">
      <dgm:prSet/>
      <dgm:spPr/>
      <dgm:t>
        <a:bodyPr/>
        <a:lstStyle/>
        <a:p>
          <a:endParaRPr lang="en-US"/>
        </a:p>
      </dgm:t>
    </dgm:pt>
    <dgm:pt modelId="{ABFF2C10-51CB-4CA0-AAF3-75E5C85A3313}" type="pres">
      <dgm:prSet presAssocID="{1D2C9783-EEB4-4065-8878-FB828AE07142}" presName="cycle" presStyleCnt="0">
        <dgm:presLayoutVars>
          <dgm:dir/>
          <dgm:resizeHandles val="exact"/>
        </dgm:presLayoutVars>
      </dgm:prSet>
      <dgm:spPr/>
      <dgm:t>
        <a:bodyPr/>
        <a:lstStyle/>
        <a:p>
          <a:endParaRPr lang="en-US"/>
        </a:p>
      </dgm:t>
    </dgm:pt>
    <dgm:pt modelId="{E5DF48D4-644B-4906-BBD6-D5007DDF8EB8}" type="pres">
      <dgm:prSet presAssocID="{B0C86D82-68E4-4538-BADA-16919723BE12}" presName="node" presStyleLbl="node1" presStyleIdx="0" presStyleCnt="1">
        <dgm:presLayoutVars>
          <dgm:bulletEnabled val="1"/>
        </dgm:presLayoutVars>
      </dgm:prSet>
      <dgm:spPr/>
      <dgm:t>
        <a:bodyPr/>
        <a:lstStyle/>
        <a:p>
          <a:endParaRPr lang="en-US"/>
        </a:p>
      </dgm:t>
    </dgm:pt>
  </dgm:ptLst>
  <dgm:cxnLst>
    <dgm:cxn modelId="{EF934A6D-3BBC-48E0-8FD5-38572989F3C1}" type="presOf" srcId="{B0C86D82-68E4-4538-BADA-16919723BE12}" destId="{E5DF48D4-644B-4906-BBD6-D5007DDF8EB8}" srcOrd="0" destOrd="0" presId="urn:microsoft.com/office/officeart/2005/8/layout/cycle2"/>
    <dgm:cxn modelId="{33937859-07EC-4F50-969F-5635F77C0091}" srcId="{1D2C9783-EEB4-4065-8878-FB828AE07142}" destId="{B0C86D82-68E4-4538-BADA-16919723BE12}" srcOrd="0" destOrd="0" parTransId="{BA01CF26-800C-403E-B5A4-A27939BE8FE4}" sibTransId="{B840F115-4422-4D51-B432-F38CF214F519}"/>
    <dgm:cxn modelId="{2569DF0D-7446-4F7F-9EB3-3BE5E71642DA}" type="presOf" srcId="{1D2C9783-EEB4-4065-8878-FB828AE07142}" destId="{ABFF2C10-51CB-4CA0-AAF3-75E5C85A3313}" srcOrd="0" destOrd="0" presId="urn:microsoft.com/office/officeart/2005/8/layout/cycle2"/>
    <dgm:cxn modelId="{EDE3BBBF-CDF3-4513-8E79-121B1E5BB8F4}" type="presParOf" srcId="{ABFF2C10-51CB-4CA0-AAF3-75E5C85A3313}" destId="{E5DF48D4-644B-4906-BBD6-D5007DDF8EB8}" srcOrd="0" destOrd="0" presId="urn:microsoft.com/office/officeart/2005/8/layout/cycle2"/>
  </dgm:cxnLst>
  <dgm:bg/>
  <dgm:whole/>
  <dgm:extLst>
    <a:ext uri="http://schemas.microsoft.com/office/drawing/2008/diagram">
      <dsp:dataModelExt xmlns:dsp="http://schemas.microsoft.com/office/drawing/2008/diagram" relId="rId8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1D2C9783-EEB4-4065-8878-FB828AE0714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0C86D82-68E4-4538-BADA-16919723BE12}">
      <dgm:prSet phldrT="[Text]"/>
      <dgm:spPr>
        <a:solidFill>
          <a:schemeClr val="bg1"/>
        </a:solidFill>
        <a:ln w="3175">
          <a:solidFill>
            <a:schemeClr val="tx1"/>
          </a:solidFill>
        </a:ln>
      </dgm:spPr>
      <dgm:t>
        <a:bodyPr/>
        <a:lstStyle/>
        <a:p>
          <a:r>
            <a:rPr lang="en-US" dirty="0" smtClean="0">
              <a:solidFill>
                <a:schemeClr val="tx1"/>
              </a:solidFill>
            </a:rPr>
            <a:t>9</a:t>
          </a:r>
        </a:p>
      </dgm:t>
    </dgm:pt>
    <dgm:pt modelId="{BA01CF26-800C-403E-B5A4-A27939BE8FE4}" type="parTrans" cxnId="{33937859-07EC-4F50-969F-5635F77C0091}">
      <dgm:prSet/>
      <dgm:spPr/>
      <dgm:t>
        <a:bodyPr/>
        <a:lstStyle/>
        <a:p>
          <a:endParaRPr lang="en-US"/>
        </a:p>
      </dgm:t>
    </dgm:pt>
    <dgm:pt modelId="{B840F115-4422-4D51-B432-F38CF214F519}" type="sibTrans" cxnId="{33937859-07EC-4F50-969F-5635F77C0091}">
      <dgm:prSet/>
      <dgm:spPr/>
      <dgm:t>
        <a:bodyPr/>
        <a:lstStyle/>
        <a:p>
          <a:endParaRPr lang="en-US"/>
        </a:p>
      </dgm:t>
    </dgm:pt>
    <dgm:pt modelId="{ABFF2C10-51CB-4CA0-AAF3-75E5C85A3313}" type="pres">
      <dgm:prSet presAssocID="{1D2C9783-EEB4-4065-8878-FB828AE07142}" presName="cycle" presStyleCnt="0">
        <dgm:presLayoutVars>
          <dgm:dir/>
          <dgm:resizeHandles val="exact"/>
        </dgm:presLayoutVars>
      </dgm:prSet>
      <dgm:spPr/>
      <dgm:t>
        <a:bodyPr/>
        <a:lstStyle/>
        <a:p>
          <a:endParaRPr lang="en-US"/>
        </a:p>
      </dgm:t>
    </dgm:pt>
    <dgm:pt modelId="{E5DF48D4-644B-4906-BBD6-D5007DDF8EB8}" type="pres">
      <dgm:prSet presAssocID="{B0C86D82-68E4-4538-BADA-16919723BE12}" presName="node" presStyleLbl="node1" presStyleIdx="0" presStyleCnt="1">
        <dgm:presLayoutVars>
          <dgm:bulletEnabled val="1"/>
        </dgm:presLayoutVars>
      </dgm:prSet>
      <dgm:spPr/>
      <dgm:t>
        <a:bodyPr/>
        <a:lstStyle/>
        <a:p>
          <a:endParaRPr lang="en-US"/>
        </a:p>
      </dgm:t>
    </dgm:pt>
  </dgm:ptLst>
  <dgm:cxnLst>
    <dgm:cxn modelId="{9EEE11BB-75E6-45FC-A59A-B35CA7A26A20}" type="presOf" srcId="{B0C86D82-68E4-4538-BADA-16919723BE12}" destId="{E5DF48D4-644B-4906-BBD6-D5007DDF8EB8}" srcOrd="0" destOrd="0" presId="urn:microsoft.com/office/officeart/2005/8/layout/cycle2"/>
    <dgm:cxn modelId="{F600C614-0936-4504-A50F-769427809BCB}" type="presOf" srcId="{1D2C9783-EEB4-4065-8878-FB828AE07142}" destId="{ABFF2C10-51CB-4CA0-AAF3-75E5C85A3313}" srcOrd="0" destOrd="0" presId="urn:microsoft.com/office/officeart/2005/8/layout/cycle2"/>
    <dgm:cxn modelId="{33937859-07EC-4F50-969F-5635F77C0091}" srcId="{1D2C9783-EEB4-4065-8878-FB828AE07142}" destId="{B0C86D82-68E4-4538-BADA-16919723BE12}" srcOrd="0" destOrd="0" parTransId="{BA01CF26-800C-403E-B5A4-A27939BE8FE4}" sibTransId="{B840F115-4422-4D51-B432-F38CF214F519}"/>
    <dgm:cxn modelId="{23363A99-867D-4DAA-AE01-0161B8FFE3D5}" type="presParOf" srcId="{ABFF2C10-51CB-4CA0-AAF3-75E5C85A3313}" destId="{E5DF48D4-644B-4906-BBD6-D5007DDF8EB8}" srcOrd="0" destOrd="0" presId="urn:microsoft.com/office/officeart/2005/8/layout/cycle2"/>
  </dgm:cxnLst>
  <dgm:bg/>
  <dgm:whole/>
  <dgm:extLst>
    <a:ext uri="http://schemas.microsoft.com/office/drawing/2008/diagram">
      <dsp:dataModelExt xmlns:dsp="http://schemas.microsoft.com/office/drawing/2008/diagram" relId="rId92"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1D2C9783-EEB4-4065-8878-FB828AE0714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0C86D82-68E4-4538-BADA-16919723BE12}">
      <dgm:prSet phldrT="[Text]"/>
      <dgm:spPr>
        <a:solidFill>
          <a:schemeClr val="bg1"/>
        </a:solidFill>
        <a:ln w="3175">
          <a:solidFill>
            <a:schemeClr val="tx1"/>
          </a:solidFill>
        </a:ln>
      </dgm:spPr>
      <dgm:t>
        <a:bodyPr/>
        <a:lstStyle/>
        <a:p>
          <a:r>
            <a:rPr lang="en-US" dirty="0" smtClean="0">
              <a:solidFill>
                <a:schemeClr val="tx1"/>
              </a:solidFill>
            </a:rPr>
            <a:t>2</a:t>
          </a:r>
          <a:endParaRPr lang="en-US" dirty="0">
            <a:solidFill>
              <a:schemeClr val="tx1"/>
            </a:solidFill>
          </a:endParaRPr>
        </a:p>
      </dgm:t>
    </dgm:pt>
    <dgm:pt modelId="{BA01CF26-800C-403E-B5A4-A27939BE8FE4}" type="parTrans" cxnId="{33937859-07EC-4F50-969F-5635F77C0091}">
      <dgm:prSet/>
      <dgm:spPr/>
      <dgm:t>
        <a:bodyPr/>
        <a:lstStyle/>
        <a:p>
          <a:endParaRPr lang="en-US"/>
        </a:p>
      </dgm:t>
    </dgm:pt>
    <dgm:pt modelId="{B840F115-4422-4D51-B432-F38CF214F519}" type="sibTrans" cxnId="{33937859-07EC-4F50-969F-5635F77C0091}">
      <dgm:prSet/>
      <dgm:spPr/>
      <dgm:t>
        <a:bodyPr/>
        <a:lstStyle/>
        <a:p>
          <a:endParaRPr lang="en-US"/>
        </a:p>
      </dgm:t>
    </dgm:pt>
    <dgm:pt modelId="{ABFF2C10-51CB-4CA0-AAF3-75E5C85A3313}" type="pres">
      <dgm:prSet presAssocID="{1D2C9783-EEB4-4065-8878-FB828AE07142}" presName="cycle" presStyleCnt="0">
        <dgm:presLayoutVars>
          <dgm:dir/>
          <dgm:resizeHandles val="exact"/>
        </dgm:presLayoutVars>
      </dgm:prSet>
      <dgm:spPr/>
      <dgm:t>
        <a:bodyPr/>
        <a:lstStyle/>
        <a:p>
          <a:endParaRPr lang="en-US"/>
        </a:p>
      </dgm:t>
    </dgm:pt>
    <dgm:pt modelId="{E5DF48D4-644B-4906-BBD6-D5007DDF8EB8}" type="pres">
      <dgm:prSet presAssocID="{B0C86D82-68E4-4538-BADA-16919723BE12}" presName="node" presStyleLbl="node1" presStyleIdx="0" presStyleCnt="1">
        <dgm:presLayoutVars>
          <dgm:bulletEnabled val="1"/>
        </dgm:presLayoutVars>
      </dgm:prSet>
      <dgm:spPr/>
      <dgm:t>
        <a:bodyPr/>
        <a:lstStyle/>
        <a:p>
          <a:endParaRPr lang="en-US"/>
        </a:p>
      </dgm:t>
    </dgm:pt>
  </dgm:ptLst>
  <dgm:cxnLst>
    <dgm:cxn modelId="{33937859-07EC-4F50-969F-5635F77C0091}" srcId="{1D2C9783-EEB4-4065-8878-FB828AE07142}" destId="{B0C86D82-68E4-4538-BADA-16919723BE12}" srcOrd="0" destOrd="0" parTransId="{BA01CF26-800C-403E-B5A4-A27939BE8FE4}" sibTransId="{B840F115-4422-4D51-B432-F38CF214F519}"/>
    <dgm:cxn modelId="{87B85ACD-762C-4BA5-9E52-78557A90A04A}" type="presOf" srcId="{B0C86D82-68E4-4538-BADA-16919723BE12}" destId="{E5DF48D4-644B-4906-BBD6-D5007DDF8EB8}" srcOrd="0" destOrd="0" presId="urn:microsoft.com/office/officeart/2005/8/layout/cycle2"/>
    <dgm:cxn modelId="{283285E5-59E5-408C-AFAB-3CA12FEEBBC5}" type="presOf" srcId="{1D2C9783-EEB4-4065-8878-FB828AE07142}" destId="{ABFF2C10-51CB-4CA0-AAF3-75E5C85A3313}" srcOrd="0" destOrd="0" presId="urn:microsoft.com/office/officeart/2005/8/layout/cycle2"/>
    <dgm:cxn modelId="{5D779D9E-782C-4F95-A518-572BBB497245}" type="presParOf" srcId="{ABFF2C10-51CB-4CA0-AAF3-75E5C85A3313}" destId="{E5DF48D4-644B-4906-BBD6-D5007DDF8EB8}" srcOrd="0" destOrd="0" presId="urn:microsoft.com/office/officeart/2005/8/layout/cycle2"/>
  </dgm:cxnLst>
  <dgm:bg/>
  <dgm:whole/>
  <dgm:extLst>
    <a:ext uri="http://schemas.microsoft.com/office/drawing/2008/diagram">
      <dsp:dataModelExt xmlns:dsp="http://schemas.microsoft.com/office/drawing/2008/diagram" relId="rId9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2C9783-EEB4-4065-8878-FB828AE0714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0C86D82-68E4-4538-BADA-16919723BE12}">
      <dgm:prSet phldrT="[Text]"/>
      <dgm:spPr>
        <a:solidFill>
          <a:schemeClr val="bg1"/>
        </a:solidFill>
        <a:ln w="3175">
          <a:solidFill>
            <a:schemeClr val="tx1"/>
          </a:solidFill>
        </a:ln>
      </dgm:spPr>
      <dgm:t>
        <a:bodyPr/>
        <a:lstStyle/>
        <a:p>
          <a:r>
            <a:rPr lang="en-US" dirty="0" smtClean="0">
              <a:solidFill>
                <a:schemeClr val="tx1"/>
              </a:solidFill>
            </a:rPr>
            <a:t>1</a:t>
          </a:r>
          <a:endParaRPr lang="en-US" dirty="0">
            <a:solidFill>
              <a:schemeClr val="tx1"/>
            </a:solidFill>
          </a:endParaRPr>
        </a:p>
      </dgm:t>
    </dgm:pt>
    <dgm:pt modelId="{BA01CF26-800C-403E-B5A4-A27939BE8FE4}" type="parTrans" cxnId="{33937859-07EC-4F50-969F-5635F77C0091}">
      <dgm:prSet/>
      <dgm:spPr/>
      <dgm:t>
        <a:bodyPr/>
        <a:lstStyle/>
        <a:p>
          <a:endParaRPr lang="en-US"/>
        </a:p>
      </dgm:t>
    </dgm:pt>
    <dgm:pt modelId="{B840F115-4422-4D51-B432-F38CF214F519}" type="sibTrans" cxnId="{33937859-07EC-4F50-969F-5635F77C0091}">
      <dgm:prSet/>
      <dgm:spPr/>
      <dgm:t>
        <a:bodyPr/>
        <a:lstStyle/>
        <a:p>
          <a:endParaRPr lang="en-US"/>
        </a:p>
      </dgm:t>
    </dgm:pt>
    <dgm:pt modelId="{ABFF2C10-51CB-4CA0-AAF3-75E5C85A3313}" type="pres">
      <dgm:prSet presAssocID="{1D2C9783-EEB4-4065-8878-FB828AE07142}" presName="cycle" presStyleCnt="0">
        <dgm:presLayoutVars>
          <dgm:dir/>
          <dgm:resizeHandles val="exact"/>
        </dgm:presLayoutVars>
      </dgm:prSet>
      <dgm:spPr/>
      <dgm:t>
        <a:bodyPr/>
        <a:lstStyle/>
        <a:p>
          <a:endParaRPr lang="en-US"/>
        </a:p>
      </dgm:t>
    </dgm:pt>
    <dgm:pt modelId="{E5DF48D4-644B-4906-BBD6-D5007DDF8EB8}" type="pres">
      <dgm:prSet presAssocID="{B0C86D82-68E4-4538-BADA-16919723BE12}" presName="node" presStyleLbl="node1" presStyleIdx="0" presStyleCnt="1">
        <dgm:presLayoutVars>
          <dgm:bulletEnabled val="1"/>
        </dgm:presLayoutVars>
      </dgm:prSet>
      <dgm:spPr/>
      <dgm:t>
        <a:bodyPr/>
        <a:lstStyle/>
        <a:p>
          <a:endParaRPr lang="en-US"/>
        </a:p>
      </dgm:t>
    </dgm:pt>
  </dgm:ptLst>
  <dgm:cxnLst>
    <dgm:cxn modelId="{04F232E5-9CC6-4BDE-968C-7D04F3C5D1E6}" type="presOf" srcId="{B0C86D82-68E4-4538-BADA-16919723BE12}" destId="{E5DF48D4-644B-4906-BBD6-D5007DDF8EB8}" srcOrd="0" destOrd="0" presId="urn:microsoft.com/office/officeart/2005/8/layout/cycle2"/>
    <dgm:cxn modelId="{4905F51E-3E6D-42FF-89CD-F9421646DDAB}" type="presOf" srcId="{1D2C9783-EEB4-4065-8878-FB828AE07142}" destId="{ABFF2C10-51CB-4CA0-AAF3-75E5C85A3313}" srcOrd="0" destOrd="0" presId="urn:microsoft.com/office/officeart/2005/8/layout/cycle2"/>
    <dgm:cxn modelId="{33937859-07EC-4F50-969F-5635F77C0091}" srcId="{1D2C9783-EEB4-4065-8878-FB828AE07142}" destId="{B0C86D82-68E4-4538-BADA-16919723BE12}" srcOrd="0" destOrd="0" parTransId="{BA01CF26-800C-403E-B5A4-A27939BE8FE4}" sibTransId="{B840F115-4422-4D51-B432-F38CF214F519}"/>
    <dgm:cxn modelId="{45A9DEFA-790D-426A-8BB8-835CE0667747}" type="presParOf" srcId="{ABFF2C10-51CB-4CA0-AAF3-75E5C85A3313}" destId="{E5DF48D4-644B-4906-BBD6-D5007DDF8EB8}" srcOrd="0" destOrd="0" presId="urn:microsoft.com/office/officeart/2005/8/layout/cycle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1D2C9783-EEB4-4065-8878-FB828AE0714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0C86D82-68E4-4538-BADA-16919723BE12}">
      <dgm:prSet phldrT="[Text]"/>
      <dgm:spPr>
        <a:solidFill>
          <a:schemeClr val="bg1"/>
        </a:solidFill>
        <a:ln w="3175">
          <a:solidFill>
            <a:schemeClr val="tx1"/>
          </a:solidFill>
        </a:ln>
      </dgm:spPr>
      <dgm:t>
        <a:bodyPr/>
        <a:lstStyle/>
        <a:p>
          <a:r>
            <a:rPr lang="en-US" dirty="0" smtClean="0">
              <a:solidFill>
                <a:schemeClr val="tx1"/>
              </a:solidFill>
            </a:rPr>
            <a:t>26</a:t>
          </a:r>
          <a:endParaRPr lang="en-US" dirty="0">
            <a:solidFill>
              <a:schemeClr val="tx1"/>
            </a:solidFill>
          </a:endParaRPr>
        </a:p>
      </dgm:t>
    </dgm:pt>
    <dgm:pt modelId="{BA01CF26-800C-403E-B5A4-A27939BE8FE4}" type="parTrans" cxnId="{33937859-07EC-4F50-969F-5635F77C0091}">
      <dgm:prSet/>
      <dgm:spPr/>
      <dgm:t>
        <a:bodyPr/>
        <a:lstStyle/>
        <a:p>
          <a:endParaRPr lang="en-US"/>
        </a:p>
      </dgm:t>
    </dgm:pt>
    <dgm:pt modelId="{B840F115-4422-4D51-B432-F38CF214F519}" type="sibTrans" cxnId="{33937859-07EC-4F50-969F-5635F77C0091}">
      <dgm:prSet/>
      <dgm:spPr/>
      <dgm:t>
        <a:bodyPr/>
        <a:lstStyle/>
        <a:p>
          <a:endParaRPr lang="en-US"/>
        </a:p>
      </dgm:t>
    </dgm:pt>
    <dgm:pt modelId="{ABFF2C10-51CB-4CA0-AAF3-75E5C85A3313}" type="pres">
      <dgm:prSet presAssocID="{1D2C9783-EEB4-4065-8878-FB828AE07142}" presName="cycle" presStyleCnt="0">
        <dgm:presLayoutVars>
          <dgm:dir/>
          <dgm:resizeHandles val="exact"/>
        </dgm:presLayoutVars>
      </dgm:prSet>
      <dgm:spPr/>
      <dgm:t>
        <a:bodyPr/>
        <a:lstStyle/>
        <a:p>
          <a:endParaRPr lang="en-US"/>
        </a:p>
      </dgm:t>
    </dgm:pt>
    <dgm:pt modelId="{E5DF48D4-644B-4906-BBD6-D5007DDF8EB8}" type="pres">
      <dgm:prSet presAssocID="{B0C86D82-68E4-4538-BADA-16919723BE12}" presName="node" presStyleLbl="node1" presStyleIdx="0" presStyleCnt="1">
        <dgm:presLayoutVars>
          <dgm:bulletEnabled val="1"/>
        </dgm:presLayoutVars>
      </dgm:prSet>
      <dgm:spPr/>
      <dgm:t>
        <a:bodyPr/>
        <a:lstStyle/>
        <a:p>
          <a:endParaRPr lang="en-US"/>
        </a:p>
      </dgm:t>
    </dgm:pt>
  </dgm:ptLst>
  <dgm:cxnLst>
    <dgm:cxn modelId="{D8FEA0E8-0FB0-4C11-B060-5C92F7734BD4}" type="presOf" srcId="{1D2C9783-EEB4-4065-8878-FB828AE07142}" destId="{ABFF2C10-51CB-4CA0-AAF3-75E5C85A3313}" srcOrd="0" destOrd="0" presId="urn:microsoft.com/office/officeart/2005/8/layout/cycle2"/>
    <dgm:cxn modelId="{33937859-07EC-4F50-969F-5635F77C0091}" srcId="{1D2C9783-EEB4-4065-8878-FB828AE07142}" destId="{B0C86D82-68E4-4538-BADA-16919723BE12}" srcOrd="0" destOrd="0" parTransId="{BA01CF26-800C-403E-B5A4-A27939BE8FE4}" sibTransId="{B840F115-4422-4D51-B432-F38CF214F519}"/>
    <dgm:cxn modelId="{38A89BF6-F31A-46C7-AF6D-7615FA9F14D9}" type="presOf" srcId="{B0C86D82-68E4-4538-BADA-16919723BE12}" destId="{E5DF48D4-644B-4906-BBD6-D5007DDF8EB8}" srcOrd="0" destOrd="0" presId="urn:microsoft.com/office/officeart/2005/8/layout/cycle2"/>
    <dgm:cxn modelId="{AF00BB45-77D1-4143-9709-8800F2BDB495}" type="presParOf" srcId="{ABFF2C10-51CB-4CA0-AAF3-75E5C85A3313}" destId="{E5DF48D4-644B-4906-BBD6-D5007DDF8EB8}" srcOrd="0" destOrd="0" presId="urn:microsoft.com/office/officeart/2005/8/layout/cycle2"/>
  </dgm:cxnLst>
  <dgm:bg/>
  <dgm:whole/>
  <dgm:extLst>
    <a:ext uri="http://schemas.microsoft.com/office/drawing/2008/diagram">
      <dsp:dataModelExt xmlns:dsp="http://schemas.microsoft.com/office/drawing/2008/diagram" relId="rId102"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1D2C9783-EEB4-4065-8878-FB828AE0714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0C86D82-68E4-4538-BADA-16919723BE12}">
      <dgm:prSet phldrT="[Text]"/>
      <dgm:spPr>
        <a:solidFill>
          <a:schemeClr val="bg1"/>
        </a:solidFill>
        <a:ln w="3175">
          <a:solidFill>
            <a:schemeClr val="tx1"/>
          </a:solidFill>
        </a:ln>
      </dgm:spPr>
      <dgm:t>
        <a:bodyPr/>
        <a:lstStyle/>
        <a:p>
          <a:r>
            <a:rPr lang="en-US" dirty="0" smtClean="0">
              <a:solidFill>
                <a:schemeClr val="tx1"/>
              </a:solidFill>
            </a:rPr>
            <a:t>21</a:t>
          </a:r>
          <a:endParaRPr lang="en-US" dirty="0">
            <a:solidFill>
              <a:schemeClr val="tx1"/>
            </a:solidFill>
          </a:endParaRPr>
        </a:p>
      </dgm:t>
    </dgm:pt>
    <dgm:pt modelId="{BA01CF26-800C-403E-B5A4-A27939BE8FE4}" type="parTrans" cxnId="{33937859-07EC-4F50-969F-5635F77C0091}">
      <dgm:prSet/>
      <dgm:spPr/>
      <dgm:t>
        <a:bodyPr/>
        <a:lstStyle/>
        <a:p>
          <a:endParaRPr lang="en-US"/>
        </a:p>
      </dgm:t>
    </dgm:pt>
    <dgm:pt modelId="{B840F115-4422-4D51-B432-F38CF214F519}" type="sibTrans" cxnId="{33937859-07EC-4F50-969F-5635F77C0091}">
      <dgm:prSet/>
      <dgm:spPr/>
      <dgm:t>
        <a:bodyPr/>
        <a:lstStyle/>
        <a:p>
          <a:endParaRPr lang="en-US"/>
        </a:p>
      </dgm:t>
    </dgm:pt>
    <dgm:pt modelId="{ABFF2C10-51CB-4CA0-AAF3-75E5C85A3313}" type="pres">
      <dgm:prSet presAssocID="{1D2C9783-EEB4-4065-8878-FB828AE07142}" presName="cycle" presStyleCnt="0">
        <dgm:presLayoutVars>
          <dgm:dir/>
          <dgm:resizeHandles val="exact"/>
        </dgm:presLayoutVars>
      </dgm:prSet>
      <dgm:spPr/>
      <dgm:t>
        <a:bodyPr/>
        <a:lstStyle/>
        <a:p>
          <a:endParaRPr lang="en-US"/>
        </a:p>
      </dgm:t>
    </dgm:pt>
    <dgm:pt modelId="{E5DF48D4-644B-4906-BBD6-D5007DDF8EB8}" type="pres">
      <dgm:prSet presAssocID="{B0C86D82-68E4-4538-BADA-16919723BE12}" presName="node" presStyleLbl="node1" presStyleIdx="0" presStyleCnt="1">
        <dgm:presLayoutVars>
          <dgm:bulletEnabled val="1"/>
        </dgm:presLayoutVars>
      </dgm:prSet>
      <dgm:spPr/>
      <dgm:t>
        <a:bodyPr/>
        <a:lstStyle/>
        <a:p>
          <a:endParaRPr lang="en-US"/>
        </a:p>
      </dgm:t>
    </dgm:pt>
  </dgm:ptLst>
  <dgm:cxnLst>
    <dgm:cxn modelId="{069486A3-536A-4BBC-9F44-A8A183CEE7A0}" type="presOf" srcId="{B0C86D82-68E4-4538-BADA-16919723BE12}" destId="{E5DF48D4-644B-4906-BBD6-D5007DDF8EB8}" srcOrd="0" destOrd="0" presId="urn:microsoft.com/office/officeart/2005/8/layout/cycle2"/>
    <dgm:cxn modelId="{07E19F33-E41C-4D34-97FB-945D886D54FA}" type="presOf" srcId="{1D2C9783-EEB4-4065-8878-FB828AE07142}" destId="{ABFF2C10-51CB-4CA0-AAF3-75E5C85A3313}" srcOrd="0" destOrd="0" presId="urn:microsoft.com/office/officeart/2005/8/layout/cycle2"/>
    <dgm:cxn modelId="{33937859-07EC-4F50-969F-5635F77C0091}" srcId="{1D2C9783-EEB4-4065-8878-FB828AE07142}" destId="{B0C86D82-68E4-4538-BADA-16919723BE12}" srcOrd="0" destOrd="0" parTransId="{BA01CF26-800C-403E-B5A4-A27939BE8FE4}" sibTransId="{B840F115-4422-4D51-B432-F38CF214F519}"/>
    <dgm:cxn modelId="{AECF7340-F262-408F-8A13-00A853F9B651}" type="presParOf" srcId="{ABFF2C10-51CB-4CA0-AAF3-75E5C85A3313}" destId="{E5DF48D4-644B-4906-BBD6-D5007DDF8EB8}" srcOrd="0" destOrd="0" presId="urn:microsoft.com/office/officeart/2005/8/layout/cycle2"/>
  </dgm:cxnLst>
  <dgm:bg/>
  <dgm:whole/>
  <dgm:extLst>
    <a:ext uri="http://schemas.microsoft.com/office/drawing/2008/diagram">
      <dsp:dataModelExt xmlns:dsp="http://schemas.microsoft.com/office/drawing/2008/diagram" relId="rId10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1D2C9783-EEB4-4065-8878-FB828AE0714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ABFF2C10-51CB-4CA0-AAF3-75E5C85A3313}" type="pres">
      <dgm:prSet presAssocID="{1D2C9783-EEB4-4065-8878-FB828AE07142}" presName="cycle" presStyleCnt="0">
        <dgm:presLayoutVars>
          <dgm:dir/>
          <dgm:resizeHandles val="exact"/>
        </dgm:presLayoutVars>
      </dgm:prSet>
      <dgm:spPr/>
      <dgm:t>
        <a:bodyPr/>
        <a:lstStyle/>
        <a:p>
          <a:endParaRPr lang="en-US"/>
        </a:p>
      </dgm:t>
    </dgm:pt>
  </dgm:ptLst>
  <dgm:cxnLst>
    <dgm:cxn modelId="{6976E783-DC84-41B1-9DAE-4797F4C66BE8}" type="presOf" srcId="{1D2C9783-EEB4-4065-8878-FB828AE07142}" destId="{ABFF2C10-51CB-4CA0-AAF3-75E5C85A3313}" srcOrd="0" destOrd="0" presId="urn:microsoft.com/office/officeart/2005/8/layout/cycle2"/>
  </dgm:cxnLst>
  <dgm:bg/>
  <dgm:whole/>
  <dgm:extLst>
    <a:ext uri="http://schemas.microsoft.com/office/drawing/2008/diagram">
      <dsp:dataModelExt xmlns:dsp="http://schemas.microsoft.com/office/drawing/2008/diagram" relId="rId112"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1D2C9783-EEB4-4065-8878-FB828AE0714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0C86D82-68E4-4538-BADA-16919723BE12}">
      <dgm:prSet phldrT="[Text]"/>
      <dgm:spPr>
        <a:solidFill>
          <a:schemeClr val="bg1"/>
        </a:solidFill>
        <a:ln w="3175">
          <a:solidFill>
            <a:schemeClr val="tx1"/>
          </a:solidFill>
        </a:ln>
      </dgm:spPr>
      <dgm:t>
        <a:bodyPr/>
        <a:lstStyle/>
        <a:p>
          <a:r>
            <a:rPr lang="en-US" dirty="0" smtClean="0">
              <a:solidFill>
                <a:schemeClr val="tx1"/>
              </a:solidFill>
            </a:rPr>
            <a:t>27</a:t>
          </a:r>
          <a:endParaRPr lang="en-US" dirty="0">
            <a:solidFill>
              <a:schemeClr val="tx1"/>
            </a:solidFill>
          </a:endParaRPr>
        </a:p>
      </dgm:t>
    </dgm:pt>
    <dgm:pt modelId="{BA01CF26-800C-403E-B5A4-A27939BE8FE4}" type="parTrans" cxnId="{33937859-07EC-4F50-969F-5635F77C0091}">
      <dgm:prSet/>
      <dgm:spPr/>
      <dgm:t>
        <a:bodyPr/>
        <a:lstStyle/>
        <a:p>
          <a:endParaRPr lang="en-US"/>
        </a:p>
      </dgm:t>
    </dgm:pt>
    <dgm:pt modelId="{B840F115-4422-4D51-B432-F38CF214F519}" type="sibTrans" cxnId="{33937859-07EC-4F50-969F-5635F77C0091}">
      <dgm:prSet/>
      <dgm:spPr/>
      <dgm:t>
        <a:bodyPr/>
        <a:lstStyle/>
        <a:p>
          <a:endParaRPr lang="en-US"/>
        </a:p>
      </dgm:t>
    </dgm:pt>
    <dgm:pt modelId="{ABFF2C10-51CB-4CA0-AAF3-75E5C85A3313}" type="pres">
      <dgm:prSet presAssocID="{1D2C9783-EEB4-4065-8878-FB828AE07142}" presName="cycle" presStyleCnt="0">
        <dgm:presLayoutVars>
          <dgm:dir/>
          <dgm:resizeHandles val="exact"/>
        </dgm:presLayoutVars>
      </dgm:prSet>
      <dgm:spPr/>
      <dgm:t>
        <a:bodyPr/>
        <a:lstStyle/>
        <a:p>
          <a:endParaRPr lang="en-US"/>
        </a:p>
      </dgm:t>
    </dgm:pt>
    <dgm:pt modelId="{E5DF48D4-644B-4906-BBD6-D5007DDF8EB8}" type="pres">
      <dgm:prSet presAssocID="{B0C86D82-68E4-4538-BADA-16919723BE12}" presName="node" presStyleLbl="node1" presStyleIdx="0" presStyleCnt="1" custRadScaleRad="78356" custRadScaleInc="-2799">
        <dgm:presLayoutVars>
          <dgm:bulletEnabled val="1"/>
        </dgm:presLayoutVars>
      </dgm:prSet>
      <dgm:spPr/>
      <dgm:t>
        <a:bodyPr/>
        <a:lstStyle/>
        <a:p>
          <a:endParaRPr lang="en-US"/>
        </a:p>
      </dgm:t>
    </dgm:pt>
  </dgm:ptLst>
  <dgm:cxnLst>
    <dgm:cxn modelId="{E2F04D43-A1C9-4EEF-84A9-ECAD21474B74}" type="presOf" srcId="{1D2C9783-EEB4-4065-8878-FB828AE07142}" destId="{ABFF2C10-51CB-4CA0-AAF3-75E5C85A3313}" srcOrd="0" destOrd="0" presId="urn:microsoft.com/office/officeart/2005/8/layout/cycle2"/>
    <dgm:cxn modelId="{33937859-07EC-4F50-969F-5635F77C0091}" srcId="{1D2C9783-EEB4-4065-8878-FB828AE07142}" destId="{B0C86D82-68E4-4538-BADA-16919723BE12}" srcOrd="0" destOrd="0" parTransId="{BA01CF26-800C-403E-B5A4-A27939BE8FE4}" sibTransId="{B840F115-4422-4D51-B432-F38CF214F519}"/>
    <dgm:cxn modelId="{317EE797-9CBB-4729-AC3D-11A6C3FE0286}" type="presOf" srcId="{B0C86D82-68E4-4538-BADA-16919723BE12}" destId="{E5DF48D4-644B-4906-BBD6-D5007DDF8EB8}" srcOrd="0" destOrd="0" presId="urn:microsoft.com/office/officeart/2005/8/layout/cycle2"/>
    <dgm:cxn modelId="{B01D0DD5-9155-4758-A07A-66C2AFD44301}" type="presParOf" srcId="{ABFF2C10-51CB-4CA0-AAF3-75E5C85A3313}" destId="{E5DF48D4-644B-4906-BBD6-D5007DDF8EB8}" srcOrd="0" destOrd="0" presId="urn:microsoft.com/office/officeart/2005/8/layout/cycle2"/>
  </dgm:cxnLst>
  <dgm:bg/>
  <dgm:whole/>
  <dgm:extLst>
    <a:ext uri="http://schemas.microsoft.com/office/drawing/2008/diagram">
      <dsp:dataModelExt xmlns:dsp="http://schemas.microsoft.com/office/drawing/2008/diagram" relId="rId11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1D2C9783-EEB4-4065-8878-FB828AE0714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0C86D82-68E4-4538-BADA-16919723BE12}">
      <dgm:prSet phldrT="[Text]"/>
      <dgm:spPr>
        <a:solidFill>
          <a:schemeClr val="bg1"/>
        </a:solidFill>
        <a:ln w="3175">
          <a:solidFill>
            <a:schemeClr val="tx1"/>
          </a:solidFill>
        </a:ln>
      </dgm:spPr>
      <dgm:t>
        <a:bodyPr/>
        <a:lstStyle/>
        <a:p>
          <a:r>
            <a:rPr lang="en-US" dirty="0" smtClean="0">
              <a:solidFill>
                <a:schemeClr val="tx1"/>
              </a:solidFill>
            </a:rPr>
            <a:t>16</a:t>
          </a:r>
        </a:p>
      </dgm:t>
    </dgm:pt>
    <dgm:pt modelId="{BA01CF26-800C-403E-B5A4-A27939BE8FE4}" type="parTrans" cxnId="{33937859-07EC-4F50-969F-5635F77C0091}">
      <dgm:prSet/>
      <dgm:spPr/>
      <dgm:t>
        <a:bodyPr/>
        <a:lstStyle/>
        <a:p>
          <a:endParaRPr lang="en-US"/>
        </a:p>
      </dgm:t>
    </dgm:pt>
    <dgm:pt modelId="{B840F115-4422-4D51-B432-F38CF214F519}" type="sibTrans" cxnId="{33937859-07EC-4F50-969F-5635F77C0091}">
      <dgm:prSet/>
      <dgm:spPr/>
      <dgm:t>
        <a:bodyPr/>
        <a:lstStyle/>
        <a:p>
          <a:endParaRPr lang="en-US"/>
        </a:p>
      </dgm:t>
    </dgm:pt>
    <dgm:pt modelId="{ABFF2C10-51CB-4CA0-AAF3-75E5C85A3313}" type="pres">
      <dgm:prSet presAssocID="{1D2C9783-EEB4-4065-8878-FB828AE07142}" presName="cycle" presStyleCnt="0">
        <dgm:presLayoutVars>
          <dgm:dir/>
          <dgm:resizeHandles val="exact"/>
        </dgm:presLayoutVars>
      </dgm:prSet>
      <dgm:spPr/>
      <dgm:t>
        <a:bodyPr/>
        <a:lstStyle/>
        <a:p>
          <a:endParaRPr lang="en-US"/>
        </a:p>
      </dgm:t>
    </dgm:pt>
    <dgm:pt modelId="{E5DF48D4-644B-4906-BBD6-D5007DDF8EB8}" type="pres">
      <dgm:prSet presAssocID="{B0C86D82-68E4-4538-BADA-16919723BE12}" presName="node" presStyleLbl="node1" presStyleIdx="0" presStyleCnt="1">
        <dgm:presLayoutVars>
          <dgm:bulletEnabled val="1"/>
        </dgm:presLayoutVars>
      </dgm:prSet>
      <dgm:spPr/>
      <dgm:t>
        <a:bodyPr/>
        <a:lstStyle/>
        <a:p>
          <a:endParaRPr lang="en-US"/>
        </a:p>
      </dgm:t>
    </dgm:pt>
  </dgm:ptLst>
  <dgm:cxnLst>
    <dgm:cxn modelId="{33937859-07EC-4F50-969F-5635F77C0091}" srcId="{1D2C9783-EEB4-4065-8878-FB828AE07142}" destId="{B0C86D82-68E4-4538-BADA-16919723BE12}" srcOrd="0" destOrd="0" parTransId="{BA01CF26-800C-403E-B5A4-A27939BE8FE4}" sibTransId="{B840F115-4422-4D51-B432-F38CF214F519}"/>
    <dgm:cxn modelId="{79951F41-D650-4017-9EC7-95E26533F76D}" type="presOf" srcId="{B0C86D82-68E4-4538-BADA-16919723BE12}" destId="{E5DF48D4-644B-4906-BBD6-D5007DDF8EB8}" srcOrd="0" destOrd="0" presId="urn:microsoft.com/office/officeart/2005/8/layout/cycle2"/>
    <dgm:cxn modelId="{5B650245-02A1-4755-B884-29B8C7432AB5}" type="presOf" srcId="{1D2C9783-EEB4-4065-8878-FB828AE07142}" destId="{ABFF2C10-51CB-4CA0-AAF3-75E5C85A3313}" srcOrd="0" destOrd="0" presId="urn:microsoft.com/office/officeart/2005/8/layout/cycle2"/>
    <dgm:cxn modelId="{04BFEA25-DA79-4A37-9B14-5C72A82B3CFC}" type="presParOf" srcId="{ABFF2C10-51CB-4CA0-AAF3-75E5C85A3313}" destId="{E5DF48D4-644B-4906-BBD6-D5007DDF8EB8}" srcOrd="0" destOrd="0" presId="urn:microsoft.com/office/officeart/2005/8/layout/cycle2"/>
  </dgm:cxnLst>
  <dgm:bg/>
  <dgm:whole/>
  <dgm:extLst>
    <a:ext uri="http://schemas.microsoft.com/office/drawing/2008/diagram">
      <dsp:dataModelExt xmlns:dsp="http://schemas.microsoft.com/office/drawing/2008/diagram" relId="rId122"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1D2C9783-EEB4-4065-8878-FB828AE0714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0C86D82-68E4-4538-BADA-16919723BE12}">
      <dgm:prSet phldrT="[Text]"/>
      <dgm:spPr>
        <a:solidFill>
          <a:schemeClr val="bg1"/>
        </a:solidFill>
        <a:ln w="3175">
          <a:solidFill>
            <a:schemeClr val="tx1"/>
          </a:solidFill>
        </a:ln>
      </dgm:spPr>
      <dgm:t>
        <a:bodyPr/>
        <a:lstStyle/>
        <a:p>
          <a:r>
            <a:rPr lang="en-US" dirty="0" smtClean="0">
              <a:solidFill>
                <a:schemeClr val="tx1"/>
              </a:solidFill>
            </a:rPr>
            <a:t>22</a:t>
          </a:r>
        </a:p>
      </dgm:t>
    </dgm:pt>
    <dgm:pt modelId="{BA01CF26-800C-403E-B5A4-A27939BE8FE4}" type="parTrans" cxnId="{33937859-07EC-4F50-969F-5635F77C0091}">
      <dgm:prSet/>
      <dgm:spPr/>
      <dgm:t>
        <a:bodyPr/>
        <a:lstStyle/>
        <a:p>
          <a:endParaRPr lang="en-US"/>
        </a:p>
      </dgm:t>
    </dgm:pt>
    <dgm:pt modelId="{B840F115-4422-4D51-B432-F38CF214F519}" type="sibTrans" cxnId="{33937859-07EC-4F50-969F-5635F77C0091}">
      <dgm:prSet/>
      <dgm:spPr/>
      <dgm:t>
        <a:bodyPr/>
        <a:lstStyle/>
        <a:p>
          <a:endParaRPr lang="en-US"/>
        </a:p>
      </dgm:t>
    </dgm:pt>
    <dgm:pt modelId="{ABFF2C10-51CB-4CA0-AAF3-75E5C85A3313}" type="pres">
      <dgm:prSet presAssocID="{1D2C9783-EEB4-4065-8878-FB828AE07142}" presName="cycle" presStyleCnt="0">
        <dgm:presLayoutVars>
          <dgm:dir/>
          <dgm:resizeHandles val="exact"/>
        </dgm:presLayoutVars>
      </dgm:prSet>
      <dgm:spPr/>
      <dgm:t>
        <a:bodyPr/>
        <a:lstStyle/>
        <a:p>
          <a:endParaRPr lang="en-US"/>
        </a:p>
      </dgm:t>
    </dgm:pt>
    <dgm:pt modelId="{E5DF48D4-644B-4906-BBD6-D5007DDF8EB8}" type="pres">
      <dgm:prSet presAssocID="{B0C86D82-68E4-4538-BADA-16919723BE12}" presName="node" presStyleLbl="node1" presStyleIdx="0" presStyleCnt="1">
        <dgm:presLayoutVars>
          <dgm:bulletEnabled val="1"/>
        </dgm:presLayoutVars>
      </dgm:prSet>
      <dgm:spPr/>
      <dgm:t>
        <a:bodyPr/>
        <a:lstStyle/>
        <a:p>
          <a:endParaRPr lang="en-US"/>
        </a:p>
      </dgm:t>
    </dgm:pt>
  </dgm:ptLst>
  <dgm:cxnLst>
    <dgm:cxn modelId="{C1AAEFC0-EA42-4FAC-AB0E-2ECFCD985A32}" type="presOf" srcId="{B0C86D82-68E4-4538-BADA-16919723BE12}" destId="{E5DF48D4-644B-4906-BBD6-D5007DDF8EB8}" srcOrd="0" destOrd="0" presId="urn:microsoft.com/office/officeart/2005/8/layout/cycle2"/>
    <dgm:cxn modelId="{0EA85EC0-78CA-40AB-8ED6-BF7B5DA0475D}" type="presOf" srcId="{1D2C9783-EEB4-4065-8878-FB828AE07142}" destId="{ABFF2C10-51CB-4CA0-AAF3-75E5C85A3313}" srcOrd="0" destOrd="0" presId="urn:microsoft.com/office/officeart/2005/8/layout/cycle2"/>
    <dgm:cxn modelId="{33937859-07EC-4F50-969F-5635F77C0091}" srcId="{1D2C9783-EEB4-4065-8878-FB828AE07142}" destId="{B0C86D82-68E4-4538-BADA-16919723BE12}" srcOrd="0" destOrd="0" parTransId="{BA01CF26-800C-403E-B5A4-A27939BE8FE4}" sibTransId="{B840F115-4422-4D51-B432-F38CF214F519}"/>
    <dgm:cxn modelId="{99C4EDB8-7C5D-48C7-83A6-5B029E83210B}" type="presParOf" srcId="{ABFF2C10-51CB-4CA0-AAF3-75E5C85A3313}" destId="{E5DF48D4-644B-4906-BBD6-D5007DDF8EB8}" srcOrd="0" destOrd="0" presId="urn:microsoft.com/office/officeart/2005/8/layout/cycle2"/>
  </dgm:cxnLst>
  <dgm:bg/>
  <dgm:whole/>
  <dgm:extLst>
    <a:ext uri="http://schemas.microsoft.com/office/drawing/2008/diagram">
      <dsp:dataModelExt xmlns:dsp="http://schemas.microsoft.com/office/drawing/2008/diagram" relId="rId12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1D2C9783-EEB4-4065-8878-FB828AE0714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0C86D82-68E4-4538-BADA-16919723BE12}">
      <dgm:prSet phldrT="[Text]"/>
      <dgm:spPr>
        <a:solidFill>
          <a:schemeClr val="bg1"/>
        </a:solidFill>
        <a:ln w="3175">
          <a:solidFill>
            <a:schemeClr val="tx1"/>
          </a:solidFill>
        </a:ln>
      </dgm:spPr>
      <dgm:t>
        <a:bodyPr/>
        <a:lstStyle/>
        <a:p>
          <a:r>
            <a:rPr lang="en-US" dirty="0" smtClean="0">
              <a:solidFill>
                <a:schemeClr val="tx1"/>
              </a:solidFill>
            </a:rPr>
            <a:t>30</a:t>
          </a:r>
          <a:endParaRPr lang="en-US" dirty="0">
            <a:solidFill>
              <a:schemeClr val="tx1"/>
            </a:solidFill>
          </a:endParaRPr>
        </a:p>
      </dgm:t>
    </dgm:pt>
    <dgm:pt modelId="{BA01CF26-800C-403E-B5A4-A27939BE8FE4}" type="parTrans" cxnId="{33937859-07EC-4F50-969F-5635F77C0091}">
      <dgm:prSet/>
      <dgm:spPr/>
      <dgm:t>
        <a:bodyPr/>
        <a:lstStyle/>
        <a:p>
          <a:endParaRPr lang="en-US"/>
        </a:p>
      </dgm:t>
    </dgm:pt>
    <dgm:pt modelId="{B840F115-4422-4D51-B432-F38CF214F519}" type="sibTrans" cxnId="{33937859-07EC-4F50-969F-5635F77C0091}">
      <dgm:prSet/>
      <dgm:spPr/>
      <dgm:t>
        <a:bodyPr/>
        <a:lstStyle/>
        <a:p>
          <a:endParaRPr lang="en-US"/>
        </a:p>
      </dgm:t>
    </dgm:pt>
    <dgm:pt modelId="{ABFF2C10-51CB-4CA0-AAF3-75E5C85A3313}" type="pres">
      <dgm:prSet presAssocID="{1D2C9783-EEB4-4065-8878-FB828AE07142}" presName="cycle" presStyleCnt="0">
        <dgm:presLayoutVars>
          <dgm:dir/>
          <dgm:resizeHandles val="exact"/>
        </dgm:presLayoutVars>
      </dgm:prSet>
      <dgm:spPr/>
      <dgm:t>
        <a:bodyPr/>
        <a:lstStyle/>
        <a:p>
          <a:endParaRPr lang="en-US"/>
        </a:p>
      </dgm:t>
    </dgm:pt>
    <dgm:pt modelId="{E5DF48D4-644B-4906-BBD6-D5007DDF8EB8}" type="pres">
      <dgm:prSet presAssocID="{B0C86D82-68E4-4538-BADA-16919723BE12}" presName="node" presStyleLbl="node1" presStyleIdx="0" presStyleCnt="1" custRadScaleRad="1723197" custRadScaleInc="-42076">
        <dgm:presLayoutVars>
          <dgm:bulletEnabled val="1"/>
        </dgm:presLayoutVars>
      </dgm:prSet>
      <dgm:spPr/>
      <dgm:t>
        <a:bodyPr/>
        <a:lstStyle/>
        <a:p>
          <a:endParaRPr lang="en-US"/>
        </a:p>
      </dgm:t>
    </dgm:pt>
  </dgm:ptLst>
  <dgm:cxnLst>
    <dgm:cxn modelId="{6AFDFB9C-688E-49D3-901D-401BA26B5631}" type="presOf" srcId="{1D2C9783-EEB4-4065-8878-FB828AE07142}" destId="{ABFF2C10-51CB-4CA0-AAF3-75E5C85A3313}" srcOrd="0" destOrd="0" presId="urn:microsoft.com/office/officeart/2005/8/layout/cycle2"/>
    <dgm:cxn modelId="{23FB1018-685B-46B4-8E30-3E560D54BE9C}" type="presOf" srcId="{B0C86D82-68E4-4538-BADA-16919723BE12}" destId="{E5DF48D4-644B-4906-BBD6-D5007DDF8EB8}" srcOrd="0" destOrd="0" presId="urn:microsoft.com/office/officeart/2005/8/layout/cycle2"/>
    <dgm:cxn modelId="{33937859-07EC-4F50-969F-5635F77C0091}" srcId="{1D2C9783-EEB4-4065-8878-FB828AE07142}" destId="{B0C86D82-68E4-4538-BADA-16919723BE12}" srcOrd="0" destOrd="0" parTransId="{BA01CF26-800C-403E-B5A4-A27939BE8FE4}" sibTransId="{B840F115-4422-4D51-B432-F38CF214F519}"/>
    <dgm:cxn modelId="{055246E8-31CC-43D7-96F3-395A479BFEC8}" type="presParOf" srcId="{ABFF2C10-51CB-4CA0-AAF3-75E5C85A3313}" destId="{E5DF48D4-644B-4906-BBD6-D5007DDF8EB8}" srcOrd="0" destOrd="0" presId="urn:microsoft.com/office/officeart/2005/8/layout/cycle2"/>
  </dgm:cxnLst>
  <dgm:bg/>
  <dgm:whole/>
  <dgm:extLst>
    <a:ext uri="http://schemas.microsoft.com/office/drawing/2008/diagram">
      <dsp:dataModelExt xmlns:dsp="http://schemas.microsoft.com/office/drawing/2008/diagram" relId="rId132"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1D2C9783-EEB4-4065-8878-FB828AE0714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0C86D82-68E4-4538-BADA-16919723BE12}">
      <dgm:prSet phldrT="[Text]"/>
      <dgm:spPr>
        <a:solidFill>
          <a:schemeClr val="bg1"/>
        </a:solidFill>
        <a:ln w="3175">
          <a:solidFill>
            <a:schemeClr val="tx1"/>
          </a:solidFill>
        </a:ln>
      </dgm:spPr>
      <dgm:t>
        <a:bodyPr/>
        <a:lstStyle/>
        <a:p>
          <a:r>
            <a:rPr lang="en-US" dirty="0" smtClean="0">
              <a:solidFill>
                <a:schemeClr val="tx1"/>
              </a:solidFill>
            </a:rPr>
            <a:t>23</a:t>
          </a:r>
          <a:endParaRPr lang="en-US" dirty="0">
            <a:solidFill>
              <a:schemeClr val="tx1"/>
            </a:solidFill>
          </a:endParaRPr>
        </a:p>
      </dgm:t>
    </dgm:pt>
    <dgm:pt modelId="{BA01CF26-800C-403E-B5A4-A27939BE8FE4}" type="parTrans" cxnId="{33937859-07EC-4F50-969F-5635F77C0091}">
      <dgm:prSet/>
      <dgm:spPr/>
      <dgm:t>
        <a:bodyPr/>
        <a:lstStyle/>
        <a:p>
          <a:endParaRPr lang="en-US"/>
        </a:p>
      </dgm:t>
    </dgm:pt>
    <dgm:pt modelId="{B840F115-4422-4D51-B432-F38CF214F519}" type="sibTrans" cxnId="{33937859-07EC-4F50-969F-5635F77C0091}">
      <dgm:prSet/>
      <dgm:spPr/>
      <dgm:t>
        <a:bodyPr/>
        <a:lstStyle/>
        <a:p>
          <a:endParaRPr lang="en-US"/>
        </a:p>
      </dgm:t>
    </dgm:pt>
    <dgm:pt modelId="{ABFF2C10-51CB-4CA0-AAF3-75E5C85A3313}" type="pres">
      <dgm:prSet presAssocID="{1D2C9783-EEB4-4065-8878-FB828AE07142}" presName="cycle" presStyleCnt="0">
        <dgm:presLayoutVars>
          <dgm:dir/>
          <dgm:resizeHandles val="exact"/>
        </dgm:presLayoutVars>
      </dgm:prSet>
      <dgm:spPr/>
      <dgm:t>
        <a:bodyPr/>
        <a:lstStyle/>
        <a:p>
          <a:endParaRPr lang="en-US"/>
        </a:p>
      </dgm:t>
    </dgm:pt>
    <dgm:pt modelId="{E5DF48D4-644B-4906-BBD6-D5007DDF8EB8}" type="pres">
      <dgm:prSet presAssocID="{B0C86D82-68E4-4538-BADA-16919723BE12}" presName="node" presStyleLbl="node1" presStyleIdx="0" presStyleCnt="1">
        <dgm:presLayoutVars>
          <dgm:bulletEnabled val="1"/>
        </dgm:presLayoutVars>
      </dgm:prSet>
      <dgm:spPr/>
      <dgm:t>
        <a:bodyPr/>
        <a:lstStyle/>
        <a:p>
          <a:endParaRPr lang="en-US"/>
        </a:p>
      </dgm:t>
    </dgm:pt>
  </dgm:ptLst>
  <dgm:cxnLst>
    <dgm:cxn modelId="{59A8D61C-6041-49B3-862C-2AEBDEA0A4A8}" type="presOf" srcId="{1D2C9783-EEB4-4065-8878-FB828AE07142}" destId="{ABFF2C10-51CB-4CA0-AAF3-75E5C85A3313}" srcOrd="0" destOrd="0" presId="urn:microsoft.com/office/officeart/2005/8/layout/cycle2"/>
    <dgm:cxn modelId="{3595C1FC-6EA0-4A41-854D-BF8E56574217}" type="presOf" srcId="{B0C86D82-68E4-4538-BADA-16919723BE12}" destId="{E5DF48D4-644B-4906-BBD6-D5007DDF8EB8}" srcOrd="0" destOrd="0" presId="urn:microsoft.com/office/officeart/2005/8/layout/cycle2"/>
    <dgm:cxn modelId="{33937859-07EC-4F50-969F-5635F77C0091}" srcId="{1D2C9783-EEB4-4065-8878-FB828AE07142}" destId="{B0C86D82-68E4-4538-BADA-16919723BE12}" srcOrd="0" destOrd="0" parTransId="{BA01CF26-800C-403E-B5A4-A27939BE8FE4}" sibTransId="{B840F115-4422-4D51-B432-F38CF214F519}"/>
    <dgm:cxn modelId="{9F69C5B6-7444-495C-B41F-FA98E90D7FA1}" type="presParOf" srcId="{ABFF2C10-51CB-4CA0-AAF3-75E5C85A3313}" destId="{E5DF48D4-644B-4906-BBD6-D5007DDF8EB8}" srcOrd="0" destOrd="0" presId="urn:microsoft.com/office/officeart/2005/8/layout/cycle2"/>
  </dgm:cxnLst>
  <dgm:bg/>
  <dgm:whole/>
  <dgm:extLst>
    <a:ext uri="http://schemas.microsoft.com/office/drawing/2008/diagram">
      <dsp:dataModelExt xmlns:dsp="http://schemas.microsoft.com/office/drawing/2008/diagram" relId="rId137"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1D2C9783-EEB4-4065-8878-FB828AE0714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0C86D82-68E4-4538-BADA-16919723BE12}">
      <dgm:prSet phldrT="[Text]"/>
      <dgm:spPr>
        <a:solidFill>
          <a:schemeClr val="bg1"/>
        </a:solidFill>
        <a:ln w="3175">
          <a:solidFill>
            <a:schemeClr val="tx1"/>
          </a:solidFill>
        </a:ln>
      </dgm:spPr>
      <dgm:t>
        <a:bodyPr/>
        <a:lstStyle/>
        <a:p>
          <a:r>
            <a:rPr lang="en-US" dirty="0" smtClean="0">
              <a:solidFill>
                <a:schemeClr val="tx1"/>
              </a:solidFill>
            </a:rPr>
            <a:t>4</a:t>
          </a:r>
          <a:endParaRPr lang="en-US" dirty="0">
            <a:solidFill>
              <a:schemeClr val="tx1"/>
            </a:solidFill>
          </a:endParaRPr>
        </a:p>
      </dgm:t>
    </dgm:pt>
    <dgm:pt modelId="{BA01CF26-800C-403E-B5A4-A27939BE8FE4}" type="parTrans" cxnId="{33937859-07EC-4F50-969F-5635F77C0091}">
      <dgm:prSet/>
      <dgm:spPr/>
      <dgm:t>
        <a:bodyPr/>
        <a:lstStyle/>
        <a:p>
          <a:endParaRPr lang="en-US"/>
        </a:p>
      </dgm:t>
    </dgm:pt>
    <dgm:pt modelId="{B840F115-4422-4D51-B432-F38CF214F519}" type="sibTrans" cxnId="{33937859-07EC-4F50-969F-5635F77C0091}">
      <dgm:prSet/>
      <dgm:spPr/>
      <dgm:t>
        <a:bodyPr/>
        <a:lstStyle/>
        <a:p>
          <a:endParaRPr lang="en-US"/>
        </a:p>
      </dgm:t>
    </dgm:pt>
    <dgm:pt modelId="{ABFF2C10-51CB-4CA0-AAF3-75E5C85A3313}" type="pres">
      <dgm:prSet presAssocID="{1D2C9783-EEB4-4065-8878-FB828AE07142}" presName="cycle" presStyleCnt="0">
        <dgm:presLayoutVars>
          <dgm:dir/>
          <dgm:resizeHandles val="exact"/>
        </dgm:presLayoutVars>
      </dgm:prSet>
      <dgm:spPr/>
      <dgm:t>
        <a:bodyPr/>
        <a:lstStyle/>
        <a:p>
          <a:endParaRPr lang="en-US"/>
        </a:p>
      </dgm:t>
    </dgm:pt>
    <dgm:pt modelId="{E5DF48D4-644B-4906-BBD6-D5007DDF8EB8}" type="pres">
      <dgm:prSet presAssocID="{B0C86D82-68E4-4538-BADA-16919723BE12}" presName="node" presStyleLbl="node1" presStyleIdx="0" presStyleCnt="1">
        <dgm:presLayoutVars>
          <dgm:bulletEnabled val="1"/>
        </dgm:presLayoutVars>
      </dgm:prSet>
      <dgm:spPr/>
      <dgm:t>
        <a:bodyPr/>
        <a:lstStyle/>
        <a:p>
          <a:endParaRPr lang="en-US"/>
        </a:p>
      </dgm:t>
    </dgm:pt>
  </dgm:ptLst>
  <dgm:cxnLst>
    <dgm:cxn modelId="{CB9CA9D3-07F8-4924-8E7A-58D39F73F9D8}" type="presOf" srcId="{B0C86D82-68E4-4538-BADA-16919723BE12}" destId="{E5DF48D4-644B-4906-BBD6-D5007DDF8EB8}" srcOrd="0" destOrd="0" presId="urn:microsoft.com/office/officeart/2005/8/layout/cycle2"/>
    <dgm:cxn modelId="{5A5CEF8A-25CF-43A5-A2B3-DCB369948255}" type="presOf" srcId="{1D2C9783-EEB4-4065-8878-FB828AE07142}" destId="{ABFF2C10-51CB-4CA0-AAF3-75E5C85A3313}" srcOrd="0" destOrd="0" presId="urn:microsoft.com/office/officeart/2005/8/layout/cycle2"/>
    <dgm:cxn modelId="{33937859-07EC-4F50-969F-5635F77C0091}" srcId="{1D2C9783-EEB4-4065-8878-FB828AE07142}" destId="{B0C86D82-68E4-4538-BADA-16919723BE12}" srcOrd="0" destOrd="0" parTransId="{BA01CF26-800C-403E-B5A4-A27939BE8FE4}" sibTransId="{B840F115-4422-4D51-B432-F38CF214F519}"/>
    <dgm:cxn modelId="{1FB75029-5313-4BD6-9052-B68B0FCDF30B}" type="presParOf" srcId="{ABFF2C10-51CB-4CA0-AAF3-75E5C85A3313}" destId="{E5DF48D4-644B-4906-BBD6-D5007DDF8EB8}" srcOrd="0" destOrd="0" presId="urn:microsoft.com/office/officeart/2005/8/layout/cycle2"/>
  </dgm:cxnLst>
  <dgm:bg/>
  <dgm:whole/>
  <dgm:extLst>
    <a:ext uri="http://schemas.microsoft.com/office/drawing/2008/diagram">
      <dsp:dataModelExt xmlns:dsp="http://schemas.microsoft.com/office/drawing/2008/diagram" relId="rId142"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1D2C9783-EEB4-4065-8878-FB828AE0714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0C86D82-68E4-4538-BADA-16919723BE12}">
      <dgm:prSet phldrT="[Text]"/>
      <dgm:spPr>
        <a:solidFill>
          <a:schemeClr val="bg1"/>
        </a:solidFill>
        <a:ln w="3175">
          <a:solidFill>
            <a:schemeClr val="tx1"/>
          </a:solidFill>
        </a:ln>
      </dgm:spPr>
      <dgm:t>
        <a:bodyPr/>
        <a:lstStyle/>
        <a:p>
          <a:r>
            <a:rPr lang="en-US" dirty="0" smtClean="0">
              <a:solidFill>
                <a:schemeClr val="tx1"/>
              </a:solidFill>
            </a:rPr>
            <a:t>5</a:t>
          </a:r>
          <a:endParaRPr lang="en-US" dirty="0">
            <a:solidFill>
              <a:schemeClr val="tx1"/>
            </a:solidFill>
          </a:endParaRPr>
        </a:p>
      </dgm:t>
    </dgm:pt>
    <dgm:pt modelId="{BA01CF26-800C-403E-B5A4-A27939BE8FE4}" type="parTrans" cxnId="{33937859-07EC-4F50-969F-5635F77C0091}">
      <dgm:prSet/>
      <dgm:spPr/>
      <dgm:t>
        <a:bodyPr/>
        <a:lstStyle/>
        <a:p>
          <a:endParaRPr lang="en-US"/>
        </a:p>
      </dgm:t>
    </dgm:pt>
    <dgm:pt modelId="{B840F115-4422-4D51-B432-F38CF214F519}" type="sibTrans" cxnId="{33937859-07EC-4F50-969F-5635F77C0091}">
      <dgm:prSet/>
      <dgm:spPr/>
      <dgm:t>
        <a:bodyPr/>
        <a:lstStyle/>
        <a:p>
          <a:endParaRPr lang="en-US"/>
        </a:p>
      </dgm:t>
    </dgm:pt>
    <dgm:pt modelId="{ABFF2C10-51CB-4CA0-AAF3-75E5C85A3313}" type="pres">
      <dgm:prSet presAssocID="{1D2C9783-EEB4-4065-8878-FB828AE07142}" presName="cycle" presStyleCnt="0">
        <dgm:presLayoutVars>
          <dgm:dir/>
          <dgm:resizeHandles val="exact"/>
        </dgm:presLayoutVars>
      </dgm:prSet>
      <dgm:spPr/>
      <dgm:t>
        <a:bodyPr/>
        <a:lstStyle/>
        <a:p>
          <a:endParaRPr lang="en-US"/>
        </a:p>
      </dgm:t>
    </dgm:pt>
    <dgm:pt modelId="{E5DF48D4-644B-4906-BBD6-D5007DDF8EB8}" type="pres">
      <dgm:prSet presAssocID="{B0C86D82-68E4-4538-BADA-16919723BE12}" presName="node" presStyleLbl="node1" presStyleIdx="0" presStyleCnt="1">
        <dgm:presLayoutVars>
          <dgm:bulletEnabled val="1"/>
        </dgm:presLayoutVars>
      </dgm:prSet>
      <dgm:spPr/>
      <dgm:t>
        <a:bodyPr/>
        <a:lstStyle/>
        <a:p>
          <a:endParaRPr lang="en-US"/>
        </a:p>
      </dgm:t>
    </dgm:pt>
  </dgm:ptLst>
  <dgm:cxnLst>
    <dgm:cxn modelId="{33937859-07EC-4F50-969F-5635F77C0091}" srcId="{1D2C9783-EEB4-4065-8878-FB828AE07142}" destId="{B0C86D82-68E4-4538-BADA-16919723BE12}" srcOrd="0" destOrd="0" parTransId="{BA01CF26-800C-403E-B5A4-A27939BE8FE4}" sibTransId="{B840F115-4422-4D51-B432-F38CF214F519}"/>
    <dgm:cxn modelId="{04634A26-031F-45F8-B058-35B4F7583A48}" type="presOf" srcId="{B0C86D82-68E4-4538-BADA-16919723BE12}" destId="{E5DF48D4-644B-4906-BBD6-D5007DDF8EB8}" srcOrd="0" destOrd="0" presId="urn:microsoft.com/office/officeart/2005/8/layout/cycle2"/>
    <dgm:cxn modelId="{7EAFC0A7-36E3-4CE3-A54F-1CC1F9638FDE}" type="presOf" srcId="{1D2C9783-EEB4-4065-8878-FB828AE07142}" destId="{ABFF2C10-51CB-4CA0-AAF3-75E5C85A3313}" srcOrd="0" destOrd="0" presId="urn:microsoft.com/office/officeart/2005/8/layout/cycle2"/>
    <dgm:cxn modelId="{5378E7F9-8854-4441-8AEF-52FDB56BCC7D}" type="presParOf" srcId="{ABFF2C10-51CB-4CA0-AAF3-75E5C85A3313}" destId="{E5DF48D4-644B-4906-BBD6-D5007DDF8EB8}" srcOrd="0" destOrd="0" presId="urn:microsoft.com/office/officeart/2005/8/layout/cycle2"/>
  </dgm:cxnLst>
  <dgm:bg/>
  <dgm:whole/>
  <dgm:extLst>
    <a:ext uri="http://schemas.microsoft.com/office/drawing/2008/diagram">
      <dsp:dataModelExt xmlns:dsp="http://schemas.microsoft.com/office/drawing/2008/diagram" relId="rId14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D2C9783-EEB4-4065-8878-FB828AE0714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0C86D82-68E4-4538-BADA-16919723BE12}">
      <dgm:prSet phldrT="[Text]"/>
      <dgm:spPr>
        <a:solidFill>
          <a:schemeClr val="bg1"/>
        </a:solidFill>
        <a:ln w="3175">
          <a:solidFill>
            <a:schemeClr val="tx1"/>
          </a:solidFill>
        </a:ln>
      </dgm:spPr>
      <dgm:t>
        <a:bodyPr/>
        <a:lstStyle/>
        <a:p>
          <a:r>
            <a:rPr lang="en-US" dirty="0" smtClean="0">
              <a:solidFill>
                <a:schemeClr val="tx1"/>
              </a:solidFill>
            </a:rPr>
            <a:t>11</a:t>
          </a:r>
          <a:endParaRPr lang="en-US" dirty="0">
            <a:solidFill>
              <a:schemeClr val="tx1"/>
            </a:solidFill>
          </a:endParaRPr>
        </a:p>
      </dgm:t>
    </dgm:pt>
    <dgm:pt modelId="{BA01CF26-800C-403E-B5A4-A27939BE8FE4}" type="parTrans" cxnId="{33937859-07EC-4F50-969F-5635F77C0091}">
      <dgm:prSet/>
      <dgm:spPr/>
      <dgm:t>
        <a:bodyPr/>
        <a:lstStyle/>
        <a:p>
          <a:endParaRPr lang="en-US"/>
        </a:p>
      </dgm:t>
    </dgm:pt>
    <dgm:pt modelId="{B840F115-4422-4D51-B432-F38CF214F519}" type="sibTrans" cxnId="{33937859-07EC-4F50-969F-5635F77C0091}">
      <dgm:prSet/>
      <dgm:spPr/>
      <dgm:t>
        <a:bodyPr/>
        <a:lstStyle/>
        <a:p>
          <a:endParaRPr lang="en-US"/>
        </a:p>
      </dgm:t>
    </dgm:pt>
    <dgm:pt modelId="{ABFF2C10-51CB-4CA0-AAF3-75E5C85A3313}" type="pres">
      <dgm:prSet presAssocID="{1D2C9783-EEB4-4065-8878-FB828AE07142}" presName="cycle" presStyleCnt="0">
        <dgm:presLayoutVars>
          <dgm:dir/>
          <dgm:resizeHandles val="exact"/>
        </dgm:presLayoutVars>
      </dgm:prSet>
      <dgm:spPr/>
      <dgm:t>
        <a:bodyPr/>
        <a:lstStyle/>
        <a:p>
          <a:endParaRPr lang="en-US"/>
        </a:p>
      </dgm:t>
    </dgm:pt>
    <dgm:pt modelId="{E5DF48D4-644B-4906-BBD6-D5007DDF8EB8}" type="pres">
      <dgm:prSet presAssocID="{B0C86D82-68E4-4538-BADA-16919723BE12}" presName="node" presStyleLbl="node1" presStyleIdx="0" presStyleCnt="1" custRadScaleRad="1354142" custRadScaleInc="42648">
        <dgm:presLayoutVars>
          <dgm:bulletEnabled val="1"/>
        </dgm:presLayoutVars>
      </dgm:prSet>
      <dgm:spPr/>
      <dgm:t>
        <a:bodyPr/>
        <a:lstStyle/>
        <a:p>
          <a:endParaRPr lang="en-US"/>
        </a:p>
      </dgm:t>
    </dgm:pt>
  </dgm:ptLst>
  <dgm:cxnLst>
    <dgm:cxn modelId="{3490D2DE-B0D8-4058-92D4-1DEACB0FFF0D}" type="presOf" srcId="{1D2C9783-EEB4-4065-8878-FB828AE07142}" destId="{ABFF2C10-51CB-4CA0-AAF3-75E5C85A3313}" srcOrd="0" destOrd="0" presId="urn:microsoft.com/office/officeart/2005/8/layout/cycle2"/>
    <dgm:cxn modelId="{33937859-07EC-4F50-969F-5635F77C0091}" srcId="{1D2C9783-EEB4-4065-8878-FB828AE07142}" destId="{B0C86D82-68E4-4538-BADA-16919723BE12}" srcOrd="0" destOrd="0" parTransId="{BA01CF26-800C-403E-B5A4-A27939BE8FE4}" sibTransId="{B840F115-4422-4D51-B432-F38CF214F519}"/>
    <dgm:cxn modelId="{AFBC7DC9-65FD-4D1A-840B-671BD036396A}" type="presOf" srcId="{B0C86D82-68E4-4538-BADA-16919723BE12}" destId="{E5DF48D4-644B-4906-BBD6-D5007DDF8EB8}" srcOrd="0" destOrd="0" presId="urn:microsoft.com/office/officeart/2005/8/layout/cycle2"/>
    <dgm:cxn modelId="{9B8534B7-97C6-4D47-B1D7-2CED0140B799}" type="presParOf" srcId="{ABFF2C10-51CB-4CA0-AAF3-75E5C85A3313}" destId="{E5DF48D4-644B-4906-BBD6-D5007DDF8EB8}" srcOrd="0" destOrd="0" presId="urn:microsoft.com/office/officeart/2005/8/layout/cycle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1D2C9783-EEB4-4065-8878-FB828AE0714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0C86D82-68E4-4538-BADA-16919723BE12}">
      <dgm:prSet phldrT="[Text]"/>
      <dgm:spPr>
        <a:solidFill>
          <a:schemeClr val="bg1"/>
        </a:solidFill>
        <a:ln w="3175">
          <a:solidFill>
            <a:schemeClr val="tx1"/>
          </a:solidFill>
        </a:ln>
      </dgm:spPr>
      <dgm:t>
        <a:bodyPr/>
        <a:lstStyle/>
        <a:p>
          <a:r>
            <a:rPr lang="en-US" dirty="0" smtClean="0">
              <a:solidFill>
                <a:schemeClr val="tx1"/>
              </a:solidFill>
            </a:rPr>
            <a:t>29</a:t>
          </a:r>
          <a:endParaRPr lang="en-US" dirty="0">
            <a:solidFill>
              <a:schemeClr val="tx1"/>
            </a:solidFill>
          </a:endParaRPr>
        </a:p>
      </dgm:t>
    </dgm:pt>
    <dgm:pt modelId="{BA01CF26-800C-403E-B5A4-A27939BE8FE4}" type="parTrans" cxnId="{33937859-07EC-4F50-969F-5635F77C0091}">
      <dgm:prSet/>
      <dgm:spPr/>
      <dgm:t>
        <a:bodyPr/>
        <a:lstStyle/>
        <a:p>
          <a:endParaRPr lang="en-US"/>
        </a:p>
      </dgm:t>
    </dgm:pt>
    <dgm:pt modelId="{B840F115-4422-4D51-B432-F38CF214F519}" type="sibTrans" cxnId="{33937859-07EC-4F50-969F-5635F77C0091}">
      <dgm:prSet/>
      <dgm:spPr/>
      <dgm:t>
        <a:bodyPr/>
        <a:lstStyle/>
        <a:p>
          <a:endParaRPr lang="en-US"/>
        </a:p>
      </dgm:t>
    </dgm:pt>
    <dgm:pt modelId="{ABFF2C10-51CB-4CA0-AAF3-75E5C85A3313}" type="pres">
      <dgm:prSet presAssocID="{1D2C9783-EEB4-4065-8878-FB828AE07142}" presName="cycle" presStyleCnt="0">
        <dgm:presLayoutVars>
          <dgm:dir/>
          <dgm:resizeHandles val="exact"/>
        </dgm:presLayoutVars>
      </dgm:prSet>
      <dgm:spPr/>
      <dgm:t>
        <a:bodyPr/>
        <a:lstStyle/>
        <a:p>
          <a:endParaRPr lang="en-US"/>
        </a:p>
      </dgm:t>
    </dgm:pt>
    <dgm:pt modelId="{E5DF48D4-644B-4906-BBD6-D5007DDF8EB8}" type="pres">
      <dgm:prSet presAssocID="{B0C86D82-68E4-4538-BADA-16919723BE12}" presName="node" presStyleLbl="node1" presStyleIdx="0" presStyleCnt="1" custRadScaleRad="100937" custRadScaleInc="2171">
        <dgm:presLayoutVars>
          <dgm:bulletEnabled val="1"/>
        </dgm:presLayoutVars>
      </dgm:prSet>
      <dgm:spPr/>
      <dgm:t>
        <a:bodyPr/>
        <a:lstStyle/>
        <a:p>
          <a:endParaRPr lang="en-US"/>
        </a:p>
      </dgm:t>
    </dgm:pt>
  </dgm:ptLst>
  <dgm:cxnLst>
    <dgm:cxn modelId="{C666703D-A5E8-4BD7-B183-90A04ABA2CE5}" type="presOf" srcId="{1D2C9783-EEB4-4065-8878-FB828AE07142}" destId="{ABFF2C10-51CB-4CA0-AAF3-75E5C85A3313}" srcOrd="0" destOrd="0" presId="urn:microsoft.com/office/officeart/2005/8/layout/cycle2"/>
    <dgm:cxn modelId="{33937859-07EC-4F50-969F-5635F77C0091}" srcId="{1D2C9783-EEB4-4065-8878-FB828AE07142}" destId="{B0C86D82-68E4-4538-BADA-16919723BE12}" srcOrd="0" destOrd="0" parTransId="{BA01CF26-800C-403E-B5A4-A27939BE8FE4}" sibTransId="{B840F115-4422-4D51-B432-F38CF214F519}"/>
    <dgm:cxn modelId="{A06EEC5E-E010-48D4-8163-83711C40DEB5}" type="presOf" srcId="{B0C86D82-68E4-4538-BADA-16919723BE12}" destId="{E5DF48D4-644B-4906-BBD6-D5007DDF8EB8}" srcOrd="0" destOrd="0" presId="urn:microsoft.com/office/officeart/2005/8/layout/cycle2"/>
    <dgm:cxn modelId="{8AF8359F-5AFF-4A7B-9A5E-21CE4BF418A1}" type="presParOf" srcId="{ABFF2C10-51CB-4CA0-AAF3-75E5C85A3313}" destId="{E5DF48D4-644B-4906-BBD6-D5007DDF8EB8}" srcOrd="0" destOrd="0" presId="urn:microsoft.com/office/officeart/2005/8/layout/cycle2"/>
  </dgm:cxnLst>
  <dgm:bg/>
  <dgm:whole/>
  <dgm:extLst>
    <a:ext uri="http://schemas.microsoft.com/office/drawing/2008/diagram">
      <dsp:dataModelExt xmlns:dsp="http://schemas.microsoft.com/office/drawing/2008/diagram" relId="rId152"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1D2C9783-EEB4-4065-8878-FB828AE0714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0C86D82-68E4-4538-BADA-16919723BE12}">
      <dgm:prSet phldrT="[Text]"/>
      <dgm:spPr>
        <a:solidFill>
          <a:schemeClr val="bg1"/>
        </a:solidFill>
        <a:ln w="3175">
          <a:solidFill>
            <a:schemeClr val="tx1"/>
          </a:solidFill>
        </a:ln>
      </dgm:spPr>
      <dgm:t>
        <a:bodyPr/>
        <a:lstStyle/>
        <a:p>
          <a:r>
            <a:rPr lang="en-US" dirty="0" smtClean="0">
              <a:solidFill>
                <a:schemeClr val="tx1"/>
              </a:solidFill>
            </a:rPr>
            <a:t>7</a:t>
          </a:r>
        </a:p>
      </dgm:t>
    </dgm:pt>
    <dgm:pt modelId="{BA01CF26-800C-403E-B5A4-A27939BE8FE4}" type="parTrans" cxnId="{33937859-07EC-4F50-969F-5635F77C0091}">
      <dgm:prSet/>
      <dgm:spPr/>
      <dgm:t>
        <a:bodyPr/>
        <a:lstStyle/>
        <a:p>
          <a:endParaRPr lang="en-US"/>
        </a:p>
      </dgm:t>
    </dgm:pt>
    <dgm:pt modelId="{B840F115-4422-4D51-B432-F38CF214F519}" type="sibTrans" cxnId="{33937859-07EC-4F50-969F-5635F77C0091}">
      <dgm:prSet/>
      <dgm:spPr/>
      <dgm:t>
        <a:bodyPr/>
        <a:lstStyle/>
        <a:p>
          <a:endParaRPr lang="en-US"/>
        </a:p>
      </dgm:t>
    </dgm:pt>
    <dgm:pt modelId="{ABFF2C10-51CB-4CA0-AAF3-75E5C85A3313}" type="pres">
      <dgm:prSet presAssocID="{1D2C9783-EEB4-4065-8878-FB828AE07142}" presName="cycle" presStyleCnt="0">
        <dgm:presLayoutVars>
          <dgm:dir/>
          <dgm:resizeHandles val="exact"/>
        </dgm:presLayoutVars>
      </dgm:prSet>
      <dgm:spPr/>
      <dgm:t>
        <a:bodyPr/>
        <a:lstStyle/>
        <a:p>
          <a:endParaRPr lang="en-US"/>
        </a:p>
      </dgm:t>
    </dgm:pt>
    <dgm:pt modelId="{E5DF48D4-644B-4906-BBD6-D5007DDF8EB8}" type="pres">
      <dgm:prSet presAssocID="{B0C86D82-68E4-4538-BADA-16919723BE12}" presName="node" presStyleLbl="node1" presStyleIdx="0" presStyleCnt="1">
        <dgm:presLayoutVars>
          <dgm:bulletEnabled val="1"/>
        </dgm:presLayoutVars>
      </dgm:prSet>
      <dgm:spPr/>
      <dgm:t>
        <a:bodyPr/>
        <a:lstStyle/>
        <a:p>
          <a:endParaRPr lang="en-US"/>
        </a:p>
      </dgm:t>
    </dgm:pt>
  </dgm:ptLst>
  <dgm:cxnLst>
    <dgm:cxn modelId="{1CF61864-E9D6-4D17-A03C-2C4938F5B45E}" type="presOf" srcId="{B0C86D82-68E4-4538-BADA-16919723BE12}" destId="{E5DF48D4-644B-4906-BBD6-D5007DDF8EB8}" srcOrd="0" destOrd="0" presId="urn:microsoft.com/office/officeart/2005/8/layout/cycle2"/>
    <dgm:cxn modelId="{33937859-07EC-4F50-969F-5635F77C0091}" srcId="{1D2C9783-EEB4-4065-8878-FB828AE07142}" destId="{B0C86D82-68E4-4538-BADA-16919723BE12}" srcOrd="0" destOrd="0" parTransId="{BA01CF26-800C-403E-B5A4-A27939BE8FE4}" sibTransId="{B840F115-4422-4D51-B432-F38CF214F519}"/>
    <dgm:cxn modelId="{6539262C-F88D-4CEC-B4F0-21B2C780AEF2}" type="presOf" srcId="{1D2C9783-EEB4-4065-8878-FB828AE07142}" destId="{ABFF2C10-51CB-4CA0-AAF3-75E5C85A3313}" srcOrd="0" destOrd="0" presId="urn:microsoft.com/office/officeart/2005/8/layout/cycle2"/>
    <dgm:cxn modelId="{2F4EC05F-0301-435F-B47F-168D58EE0C87}" type="presParOf" srcId="{ABFF2C10-51CB-4CA0-AAF3-75E5C85A3313}" destId="{E5DF48D4-644B-4906-BBD6-D5007DDF8EB8}" srcOrd="0" destOrd="0" presId="urn:microsoft.com/office/officeart/2005/8/layout/cycle2"/>
  </dgm:cxnLst>
  <dgm:bg/>
  <dgm:whole/>
  <dgm:extLst>
    <a:ext uri="http://schemas.microsoft.com/office/drawing/2008/diagram">
      <dsp:dataModelExt xmlns:dsp="http://schemas.microsoft.com/office/drawing/2008/diagram" relId="rId157"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1D2C9783-EEB4-4065-8878-FB828AE0714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0C86D82-68E4-4538-BADA-16919723BE12}">
      <dgm:prSet phldrT="[Text]"/>
      <dgm:spPr>
        <a:solidFill>
          <a:schemeClr val="bg1"/>
        </a:solidFill>
        <a:ln w="3175">
          <a:solidFill>
            <a:schemeClr val="tx1"/>
          </a:solidFill>
        </a:ln>
      </dgm:spPr>
      <dgm:t>
        <a:bodyPr/>
        <a:lstStyle/>
        <a:p>
          <a:r>
            <a:rPr lang="en-US" dirty="0" smtClean="0">
              <a:solidFill>
                <a:schemeClr val="tx1"/>
              </a:solidFill>
            </a:rPr>
            <a:t>13</a:t>
          </a:r>
          <a:endParaRPr lang="en-US" dirty="0">
            <a:solidFill>
              <a:schemeClr val="tx1"/>
            </a:solidFill>
          </a:endParaRPr>
        </a:p>
      </dgm:t>
    </dgm:pt>
    <dgm:pt modelId="{BA01CF26-800C-403E-B5A4-A27939BE8FE4}" type="parTrans" cxnId="{33937859-07EC-4F50-969F-5635F77C0091}">
      <dgm:prSet/>
      <dgm:spPr/>
      <dgm:t>
        <a:bodyPr/>
        <a:lstStyle/>
        <a:p>
          <a:endParaRPr lang="en-US"/>
        </a:p>
      </dgm:t>
    </dgm:pt>
    <dgm:pt modelId="{B840F115-4422-4D51-B432-F38CF214F519}" type="sibTrans" cxnId="{33937859-07EC-4F50-969F-5635F77C0091}">
      <dgm:prSet/>
      <dgm:spPr/>
      <dgm:t>
        <a:bodyPr/>
        <a:lstStyle/>
        <a:p>
          <a:endParaRPr lang="en-US"/>
        </a:p>
      </dgm:t>
    </dgm:pt>
    <dgm:pt modelId="{ABFF2C10-51CB-4CA0-AAF3-75E5C85A3313}" type="pres">
      <dgm:prSet presAssocID="{1D2C9783-EEB4-4065-8878-FB828AE07142}" presName="cycle" presStyleCnt="0">
        <dgm:presLayoutVars>
          <dgm:dir/>
          <dgm:resizeHandles val="exact"/>
        </dgm:presLayoutVars>
      </dgm:prSet>
      <dgm:spPr/>
      <dgm:t>
        <a:bodyPr/>
        <a:lstStyle/>
        <a:p>
          <a:endParaRPr lang="en-US"/>
        </a:p>
      </dgm:t>
    </dgm:pt>
    <dgm:pt modelId="{E5DF48D4-644B-4906-BBD6-D5007DDF8EB8}" type="pres">
      <dgm:prSet presAssocID="{B0C86D82-68E4-4538-BADA-16919723BE12}" presName="node" presStyleLbl="node1" presStyleIdx="0" presStyleCnt="1">
        <dgm:presLayoutVars>
          <dgm:bulletEnabled val="1"/>
        </dgm:presLayoutVars>
      </dgm:prSet>
      <dgm:spPr/>
      <dgm:t>
        <a:bodyPr/>
        <a:lstStyle/>
        <a:p>
          <a:endParaRPr lang="en-US"/>
        </a:p>
      </dgm:t>
    </dgm:pt>
  </dgm:ptLst>
  <dgm:cxnLst>
    <dgm:cxn modelId="{E8D2210E-16E5-4A2F-AF12-DEB2DEB16A90}" type="presOf" srcId="{B0C86D82-68E4-4538-BADA-16919723BE12}" destId="{E5DF48D4-644B-4906-BBD6-D5007DDF8EB8}" srcOrd="0" destOrd="0" presId="urn:microsoft.com/office/officeart/2005/8/layout/cycle2"/>
    <dgm:cxn modelId="{33937859-07EC-4F50-969F-5635F77C0091}" srcId="{1D2C9783-EEB4-4065-8878-FB828AE07142}" destId="{B0C86D82-68E4-4538-BADA-16919723BE12}" srcOrd="0" destOrd="0" parTransId="{BA01CF26-800C-403E-B5A4-A27939BE8FE4}" sibTransId="{B840F115-4422-4D51-B432-F38CF214F519}"/>
    <dgm:cxn modelId="{AB43B9A3-E9E3-4C55-92FA-050095CC6CDF}" type="presOf" srcId="{1D2C9783-EEB4-4065-8878-FB828AE07142}" destId="{ABFF2C10-51CB-4CA0-AAF3-75E5C85A3313}" srcOrd="0" destOrd="0" presId="urn:microsoft.com/office/officeart/2005/8/layout/cycle2"/>
    <dgm:cxn modelId="{40EF9945-777A-4171-A894-EC2C436E28FB}" type="presParOf" srcId="{ABFF2C10-51CB-4CA0-AAF3-75E5C85A3313}" destId="{E5DF48D4-644B-4906-BBD6-D5007DDF8EB8}" srcOrd="0" destOrd="0" presId="urn:microsoft.com/office/officeart/2005/8/layout/cycle2"/>
  </dgm:cxnLst>
  <dgm:bg/>
  <dgm:whole/>
  <dgm:extLst>
    <a:ext uri="http://schemas.microsoft.com/office/drawing/2008/diagram">
      <dsp:dataModelExt xmlns:dsp="http://schemas.microsoft.com/office/drawing/2008/diagram" relId="rId162"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1D2C9783-EEB4-4065-8878-FB828AE0714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0C86D82-68E4-4538-BADA-16919723BE12}">
      <dgm:prSet phldrT="[Text]"/>
      <dgm:spPr>
        <a:solidFill>
          <a:schemeClr val="bg1"/>
        </a:solidFill>
        <a:ln w="3175">
          <a:solidFill>
            <a:schemeClr val="tx1"/>
          </a:solidFill>
        </a:ln>
      </dgm:spPr>
      <dgm:t>
        <a:bodyPr/>
        <a:lstStyle/>
        <a:p>
          <a:r>
            <a:rPr lang="en-US" dirty="0" smtClean="0">
              <a:solidFill>
                <a:schemeClr val="tx1"/>
              </a:solidFill>
            </a:rPr>
            <a:t>12</a:t>
          </a:r>
          <a:endParaRPr lang="en-US" dirty="0">
            <a:solidFill>
              <a:schemeClr val="tx1"/>
            </a:solidFill>
          </a:endParaRPr>
        </a:p>
      </dgm:t>
    </dgm:pt>
    <dgm:pt modelId="{BA01CF26-800C-403E-B5A4-A27939BE8FE4}" type="parTrans" cxnId="{33937859-07EC-4F50-969F-5635F77C0091}">
      <dgm:prSet/>
      <dgm:spPr/>
      <dgm:t>
        <a:bodyPr/>
        <a:lstStyle/>
        <a:p>
          <a:endParaRPr lang="en-US"/>
        </a:p>
      </dgm:t>
    </dgm:pt>
    <dgm:pt modelId="{B840F115-4422-4D51-B432-F38CF214F519}" type="sibTrans" cxnId="{33937859-07EC-4F50-969F-5635F77C0091}">
      <dgm:prSet/>
      <dgm:spPr/>
      <dgm:t>
        <a:bodyPr/>
        <a:lstStyle/>
        <a:p>
          <a:endParaRPr lang="en-US"/>
        </a:p>
      </dgm:t>
    </dgm:pt>
    <dgm:pt modelId="{ABFF2C10-51CB-4CA0-AAF3-75E5C85A3313}" type="pres">
      <dgm:prSet presAssocID="{1D2C9783-EEB4-4065-8878-FB828AE07142}" presName="cycle" presStyleCnt="0">
        <dgm:presLayoutVars>
          <dgm:dir/>
          <dgm:resizeHandles val="exact"/>
        </dgm:presLayoutVars>
      </dgm:prSet>
      <dgm:spPr/>
      <dgm:t>
        <a:bodyPr/>
        <a:lstStyle/>
        <a:p>
          <a:endParaRPr lang="en-US"/>
        </a:p>
      </dgm:t>
    </dgm:pt>
    <dgm:pt modelId="{E5DF48D4-644B-4906-BBD6-D5007DDF8EB8}" type="pres">
      <dgm:prSet presAssocID="{B0C86D82-68E4-4538-BADA-16919723BE12}" presName="node" presStyleLbl="node1" presStyleIdx="0" presStyleCnt="1">
        <dgm:presLayoutVars>
          <dgm:bulletEnabled val="1"/>
        </dgm:presLayoutVars>
      </dgm:prSet>
      <dgm:spPr/>
      <dgm:t>
        <a:bodyPr/>
        <a:lstStyle/>
        <a:p>
          <a:endParaRPr lang="en-US"/>
        </a:p>
      </dgm:t>
    </dgm:pt>
  </dgm:ptLst>
  <dgm:cxnLst>
    <dgm:cxn modelId="{06B0DEB9-CB66-491E-9B60-5B9BE1FA7600}" type="presOf" srcId="{B0C86D82-68E4-4538-BADA-16919723BE12}" destId="{E5DF48D4-644B-4906-BBD6-D5007DDF8EB8}" srcOrd="0" destOrd="0" presId="urn:microsoft.com/office/officeart/2005/8/layout/cycle2"/>
    <dgm:cxn modelId="{33937859-07EC-4F50-969F-5635F77C0091}" srcId="{1D2C9783-EEB4-4065-8878-FB828AE07142}" destId="{B0C86D82-68E4-4538-BADA-16919723BE12}" srcOrd="0" destOrd="0" parTransId="{BA01CF26-800C-403E-B5A4-A27939BE8FE4}" sibTransId="{B840F115-4422-4D51-B432-F38CF214F519}"/>
    <dgm:cxn modelId="{EB2892FD-2DAF-41F6-B144-A516BFA5EA37}" type="presOf" srcId="{1D2C9783-EEB4-4065-8878-FB828AE07142}" destId="{ABFF2C10-51CB-4CA0-AAF3-75E5C85A3313}" srcOrd="0" destOrd="0" presId="urn:microsoft.com/office/officeart/2005/8/layout/cycle2"/>
    <dgm:cxn modelId="{B8E28F50-98E0-40A2-AFFB-5B047478AA24}" type="presParOf" srcId="{ABFF2C10-51CB-4CA0-AAF3-75E5C85A3313}" destId="{E5DF48D4-644B-4906-BBD6-D5007DDF8EB8}" srcOrd="0" destOrd="0" presId="urn:microsoft.com/office/officeart/2005/8/layout/cycle2"/>
  </dgm:cxnLst>
  <dgm:bg/>
  <dgm:whole/>
  <dgm:extLst>
    <a:ext uri="http://schemas.microsoft.com/office/drawing/2008/diagram">
      <dsp:dataModelExt xmlns:dsp="http://schemas.microsoft.com/office/drawing/2008/diagram" relId="rId167"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1D2C9783-EEB4-4065-8878-FB828AE0714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0C86D82-68E4-4538-BADA-16919723BE12}">
      <dgm:prSet phldrT="[Text]"/>
      <dgm:spPr>
        <a:solidFill>
          <a:schemeClr val="bg1"/>
        </a:solidFill>
        <a:ln w="3175">
          <a:solidFill>
            <a:schemeClr val="tx1"/>
          </a:solidFill>
        </a:ln>
      </dgm:spPr>
      <dgm:t>
        <a:bodyPr/>
        <a:lstStyle/>
        <a:p>
          <a:r>
            <a:rPr lang="en-US" dirty="0" smtClean="0">
              <a:solidFill>
                <a:schemeClr val="tx1"/>
              </a:solidFill>
            </a:rPr>
            <a:t>19</a:t>
          </a:r>
          <a:endParaRPr lang="en-US" dirty="0">
            <a:solidFill>
              <a:schemeClr val="tx1"/>
            </a:solidFill>
          </a:endParaRPr>
        </a:p>
      </dgm:t>
    </dgm:pt>
    <dgm:pt modelId="{BA01CF26-800C-403E-B5A4-A27939BE8FE4}" type="parTrans" cxnId="{33937859-07EC-4F50-969F-5635F77C0091}">
      <dgm:prSet/>
      <dgm:spPr/>
      <dgm:t>
        <a:bodyPr/>
        <a:lstStyle/>
        <a:p>
          <a:endParaRPr lang="en-US"/>
        </a:p>
      </dgm:t>
    </dgm:pt>
    <dgm:pt modelId="{B840F115-4422-4D51-B432-F38CF214F519}" type="sibTrans" cxnId="{33937859-07EC-4F50-969F-5635F77C0091}">
      <dgm:prSet/>
      <dgm:spPr/>
      <dgm:t>
        <a:bodyPr/>
        <a:lstStyle/>
        <a:p>
          <a:endParaRPr lang="en-US"/>
        </a:p>
      </dgm:t>
    </dgm:pt>
    <dgm:pt modelId="{ABFF2C10-51CB-4CA0-AAF3-75E5C85A3313}" type="pres">
      <dgm:prSet presAssocID="{1D2C9783-EEB4-4065-8878-FB828AE07142}" presName="cycle" presStyleCnt="0">
        <dgm:presLayoutVars>
          <dgm:dir/>
          <dgm:resizeHandles val="exact"/>
        </dgm:presLayoutVars>
      </dgm:prSet>
      <dgm:spPr/>
      <dgm:t>
        <a:bodyPr/>
        <a:lstStyle/>
        <a:p>
          <a:endParaRPr lang="en-US"/>
        </a:p>
      </dgm:t>
    </dgm:pt>
    <dgm:pt modelId="{E5DF48D4-644B-4906-BBD6-D5007DDF8EB8}" type="pres">
      <dgm:prSet presAssocID="{B0C86D82-68E4-4538-BADA-16919723BE12}" presName="node" presStyleLbl="node1" presStyleIdx="0" presStyleCnt="1" custRadScaleRad="135882" custRadScaleInc="3">
        <dgm:presLayoutVars>
          <dgm:bulletEnabled val="1"/>
        </dgm:presLayoutVars>
      </dgm:prSet>
      <dgm:spPr/>
      <dgm:t>
        <a:bodyPr/>
        <a:lstStyle/>
        <a:p>
          <a:endParaRPr lang="en-US"/>
        </a:p>
      </dgm:t>
    </dgm:pt>
  </dgm:ptLst>
  <dgm:cxnLst>
    <dgm:cxn modelId="{33937859-07EC-4F50-969F-5635F77C0091}" srcId="{1D2C9783-EEB4-4065-8878-FB828AE07142}" destId="{B0C86D82-68E4-4538-BADA-16919723BE12}" srcOrd="0" destOrd="0" parTransId="{BA01CF26-800C-403E-B5A4-A27939BE8FE4}" sibTransId="{B840F115-4422-4D51-B432-F38CF214F519}"/>
    <dgm:cxn modelId="{B332123B-9C3C-4139-8A91-C8804BAA2E0C}" type="presOf" srcId="{B0C86D82-68E4-4538-BADA-16919723BE12}" destId="{E5DF48D4-644B-4906-BBD6-D5007DDF8EB8}" srcOrd="0" destOrd="0" presId="urn:microsoft.com/office/officeart/2005/8/layout/cycle2"/>
    <dgm:cxn modelId="{9737779D-C722-47BE-B7BE-CB6D8860D703}" type="presOf" srcId="{1D2C9783-EEB4-4065-8878-FB828AE07142}" destId="{ABFF2C10-51CB-4CA0-AAF3-75E5C85A3313}" srcOrd="0" destOrd="0" presId="urn:microsoft.com/office/officeart/2005/8/layout/cycle2"/>
    <dgm:cxn modelId="{B7EC6743-E156-46ED-BFDE-C047DCCE375D}" type="presParOf" srcId="{ABFF2C10-51CB-4CA0-AAF3-75E5C85A3313}" destId="{E5DF48D4-644B-4906-BBD6-D5007DDF8EB8}" srcOrd="0" destOrd="0" presId="urn:microsoft.com/office/officeart/2005/8/layout/cycle2"/>
  </dgm:cxnLst>
  <dgm:bg/>
  <dgm:whole/>
  <dgm:extLst>
    <a:ext uri="http://schemas.microsoft.com/office/drawing/2008/diagram">
      <dsp:dataModelExt xmlns:dsp="http://schemas.microsoft.com/office/drawing/2008/diagram" relId="rId17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D2C9783-EEB4-4065-8878-FB828AE0714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0C86D82-68E4-4538-BADA-16919723BE12}">
      <dgm:prSet phldrT="[Text]"/>
      <dgm:spPr>
        <a:solidFill>
          <a:schemeClr val="bg1"/>
        </a:solidFill>
        <a:ln w="3175">
          <a:solidFill>
            <a:schemeClr val="tx1"/>
          </a:solidFill>
        </a:ln>
      </dgm:spPr>
      <dgm:t>
        <a:bodyPr/>
        <a:lstStyle/>
        <a:p>
          <a:r>
            <a:rPr lang="en-US" dirty="0" smtClean="0">
              <a:solidFill>
                <a:schemeClr val="tx1"/>
              </a:solidFill>
            </a:rPr>
            <a:t>14</a:t>
          </a:r>
          <a:endParaRPr lang="en-US" dirty="0">
            <a:solidFill>
              <a:schemeClr val="tx1"/>
            </a:solidFill>
          </a:endParaRPr>
        </a:p>
      </dgm:t>
    </dgm:pt>
    <dgm:pt modelId="{BA01CF26-800C-403E-B5A4-A27939BE8FE4}" type="parTrans" cxnId="{33937859-07EC-4F50-969F-5635F77C0091}">
      <dgm:prSet/>
      <dgm:spPr/>
      <dgm:t>
        <a:bodyPr/>
        <a:lstStyle/>
        <a:p>
          <a:endParaRPr lang="en-US"/>
        </a:p>
      </dgm:t>
    </dgm:pt>
    <dgm:pt modelId="{B840F115-4422-4D51-B432-F38CF214F519}" type="sibTrans" cxnId="{33937859-07EC-4F50-969F-5635F77C0091}">
      <dgm:prSet/>
      <dgm:spPr/>
      <dgm:t>
        <a:bodyPr/>
        <a:lstStyle/>
        <a:p>
          <a:endParaRPr lang="en-US"/>
        </a:p>
      </dgm:t>
    </dgm:pt>
    <dgm:pt modelId="{ABFF2C10-51CB-4CA0-AAF3-75E5C85A3313}" type="pres">
      <dgm:prSet presAssocID="{1D2C9783-EEB4-4065-8878-FB828AE07142}" presName="cycle" presStyleCnt="0">
        <dgm:presLayoutVars>
          <dgm:dir/>
          <dgm:resizeHandles val="exact"/>
        </dgm:presLayoutVars>
      </dgm:prSet>
      <dgm:spPr/>
      <dgm:t>
        <a:bodyPr/>
        <a:lstStyle/>
        <a:p>
          <a:endParaRPr lang="en-US"/>
        </a:p>
      </dgm:t>
    </dgm:pt>
    <dgm:pt modelId="{E5DF48D4-644B-4906-BBD6-D5007DDF8EB8}" type="pres">
      <dgm:prSet presAssocID="{B0C86D82-68E4-4538-BADA-16919723BE12}" presName="node" presStyleLbl="node1" presStyleIdx="0" presStyleCnt="1">
        <dgm:presLayoutVars>
          <dgm:bulletEnabled val="1"/>
        </dgm:presLayoutVars>
      </dgm:prSet>
      <dgm:spPr/>
      <dgm:t>
        <a:bodyPr/>
        <a:lstStyle/>
        <a:p>
          <a:endParaRPr lang="en-US"/>
        </a:p>
      </dgm:t>
    </dgm:pt>
  </dgm:ptLst>
  <dgm:cxnLst>
    <dgm:cxn modelId="{33937859-07EC-4F50-969F-5635F77C0091}" srcId="{1D2C9783-EEB4-4065-8878-FB828AE07142}" destId="{B0C86D82-68E4-4538-BADA-16919723BE12}" srcOrd="0" destOrd="0" parTransId="{BA01CF26-800C-403E-B5A4-A27939BE8FE4}" sibTransId="{B840F115-4422-4D51-B432-F38CF214F519}"/>
    <dgm:cxn modelId="{2B755AEB-7CB3-49AC-9205-268C74531F9A}" type="presOf" srcId="{B0C86D82-68E4-4538-BADA-16919723BE12}" destId="{E5DF48D4-644B-4906-BBD6-D5007DDF8EB8}" srcOrd="0" destOrd="0" presId="urn:microsoft.com/office/officeart/2005/8/layout/cycle2"/>
    <dgm:cxn modelId="{A6DC897E-D812-413C-B435-3BBA0FAE87AD}" type="presOf" srcId="{1D2C9783-EEB4-4065-8878-FB828AE07142}" destId="{ABFF2C10-51CB-4CA0-AAF3-75E5C85A3313}" srcOrd="0" destOrd="0" presId="urn:microsoft.com/office/officeart/2005/8/layout/cycle2"/>
    <dgm:cxn modelId="{AECB6F45-EDCA-44B0-B83A-A3AA00A5AE8A}" type="presParOf" srcId="{ABFF2C10-51CB-4CA0-AAF3-75E5C85A3313}" destId="{E5DF48D4-644B-4906-BBD6-D5007DDF8EB8}" srcOrd="0" destOrd="0" presId="urn:microsoft.com/office/officeart/2005/8/layout/cycle2"/>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D2C9783-EEB4-4065-8878-FB828AE0714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0C86D82-68E4-4538-BADA-16919723BE12}">
      <dgm:prSet phldrT="[Text]"/>
      <dgm:spPr>
        <a:solidFill>
          <a:schemeClr val="bg1"/>
        </a:solidFill>
        <a:ln w="3175">
          <a:solidFill>
            <a:schemeClr val="tx1"/>
          </a:solidFill>
        </a:ln>
      </dgm:spPr>
      <dgm:t>
        <a:bodyPr/>
        <a:lstStyle/>
        <a:p>
          <a:r>
            <a:rPr lang="en-US" dirty="0" smtClean="0">
              <a:solidFill>
                <a:schemeClr val="tx1"/>
              </a:solidFill>
            </a:rPr>
            <a:t>10</a:t>
          </a:r>
          <a:endParaRPr lang="en-US" dirty="0">
            <a:solidFill>
              <a:schemeClr val="tx1"/>
            </a:solidFill>
          </a:endParaRPr>
        </a:p>
      </dgm:t>
    </dgm:pt>
    <dgm:pt modelId="{BA01CF26-800C-403E-B5A4-A27939BE8FE4}" type="parTrans" cxnId="{33937859-07EC-4F50-969F-5635F77C0091}">
      <dgm:prSet/>
      <dgm:spPr/>
      <dgm:t>
        <a:bodyPr/>
        <a:lstStyle/>
        <a:p>
          <a:endParaRPr lang="en-US"/>
        </a:p>
      </dgm:t>
    </dgm:pt>
    <dgm:pt modelId="{B840F115-4422-4D51-B432-F38CF214F519}" type="sibTrans" cxnId="{33937859-07EC-4F50-969F-5635F77C0091}">
      <dgm:prSet/>
      <dgm:spPr/>
      <dgm:t>
        <a:bodyPr/>
        <a:lstStyle/>
        <a:p>
          <a:endParaRPr lang="en-US"/>
        </a:p>
      </dgm:t>
    </dgm:pt>
    <dgm:pt modelId="{ABFF2C10-51CB-4CA0-AAF3-75E5C85A3313}" type="pres">
      <dgm:prSet presAssocID="{1D2C9783-EEB4-4065-8878-FB828AE07142}" presName="cycle" presStyleCnt="0">
        <dgm:presLayoutVars>
          <dgm:dir/>
          <dgm:resizeHandles val="exact"/>
        </dgm:presLayoutVars>
      </dgm:prSet>
      <dgm:spPr/>
      <dgm:t>
        <a:bodyPr/>
        <a:lstStyle/>
        <a:p>
          <a:endParaRPr lang="en-US"/>
        </a:p>
      </dgm:t>
    </dgm:pt>
    <dgm:pt modelId="{E5DF48D4-644B-4906-BBD6-D5007DDF8EB8}" type="pres">
      <dgm:prSet presAssocID="{B0C86D82-68E4-4538-BADA-16919723BE12}" presName="node" presStyleLbl="node1" presStyleIdx="0" presStyleCnt="1">
        <dgm:presLayoutVars>
          <dgm:bulletEnabled val="1"/>
        </dgm:presLayoutVars>
      </dgm:prSet>
      <dgm:spPr/>
      <dgm:t>
        <a:bodyPr/>
        <a:lstStyle/>
        <a:p>
          <a:endParaRPr lang="en-US"/>
        </a:p>
      </dgm:t>
    </dgm:pt>
  </dgm:ptLst>
  <dgm:cxnLst>
    <dgm:cxn modelId="{EDCB2510-6FFE-42A8-B348-B000CC30FF55}" type="presOf" srcId="{B0C86D82-68E4-4538-BADA-16919723BE12}" destId="{E5DF48D4-644B-4906-BBD6-D5007DDF8EB8}" srcOrd="0" destOrd="0" presId="urn:microsoft.com/office/officeart/2005/8/layout/cycle2"/>
    <dgm:cxn modelId="{33937859-07EC-4F50-969F-5635F77C0091}" srcId="{1D2C9783-EEB4-4065-8878-FB828AE07142}" destId="{B0C86D82-68E4-4538-BADA-16919723BE12}" srcOrd="0" destOrd="0" parTransId="{BA01CF26-800C-403E-B5A4-A27939BE8FE4}" sibTransId="{B840F115-4422-4D51-B432-F38CF214F519}"/>
    <dgm:cxn modelId="{9F96CC75-220D-4B2D-AD2D-321F439FBAD1}" type="presOf" srcId="{1D2C9783-EEB4-4065-8878-FB828AE07142}" destId="{ABFF2C10-51CB-4CA0-AAF3-75E5C85A3313}" srcOrd="0" destOrd="0" presId="urn:microsoft.com/office/officeart/2005/8/layout/cycle2"/>
    <dgm:cxn modelId="{93151B4F-743E-4F95-9968-65D47CF86723}" type="presParOf" srcId="{ABFF2C10-51CB-4CA0-AAF3-75E5C85A3313}" destId="{E5DF48D4-644B-4906-BBD6-D5007DDF8EB8}" srcOrd="0" destOrd="0" presId="urn:microsoft.com/office/officeart/2005/8/layout/cycle2"/>
  </dgm:cxnLst>
  <dgm:bg/>
  <dgm:whole/>
  <dgm:extLst>
    <a:ext uri="http://schemas.microsoft.com/office/drawing/2008/diagram">
      <dsp:dataModelExt xmlns:dsp="http://schemas.microsoft.com/office/drawing/2008/diagram" relId="rId2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D2C9783-EEB4-4065-8878-FB828AE0714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ABFF2C10-51CB-4CA0-AAF3-75E5C85A3313}" type="pres">
      <dgm:prSet presAssocID="{1D2C9783-EEB4-4065-8878-FB828AE07142}" presName="cycle" presStyleCnt="0">
        <dgm:presLayoutVars>
          <dgm:dir/>
          <dgm:resizeHandles val="exact"/>
        </dgm:presLayoutVars>
      </dgm:prSet>
      <dgm:spPr/>
      <dgm:t>
        <a:bodyPr/>
        <a:lstStyle/>
        <a:p>
          <a:endParaRPr lang="en-US"/>
        </a:p>
      </dgm:t>
    </dgm:pt>
  </dgm:ptLst>
  <dgm:cxnLst>
    <dgm:cxn modelId="{A8A0F3C3-9908-41D3-A6EF-98B6B7B3DEB7}" type="presOf" srcId="{1D2C9783-EEB4-4065-8878-FB828AE07142}" destId="{ABFF2C10-51CB-4CA0-AAF3-75E5C85A3313}" srcOrd="0" destOrd="0" presId="urn:microsoft.com/office/officeart/2005/8/layout/cycle2"/>
  </dgm:cxnLst>
  <dgm:bg/>
  <dgm:whole/>
  <dgm:extLst>
    <a:ext uri="http://schemas.microsoft.com/office/drawing/2008/diagram">
      <dsp:dataModelExt xmlns:dsp="http://schemas.microsoft.com/office/drawing/2008/diagram" relId="rId3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D2C9783-EEB4-4065-8878-FB828AE0714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0C86D82-68E4-4538-BADA-16919723BE12}">
      <dgm:prSet phldrT="[Text]"/>
      <dgm:spPr>
        <a:solidFill>
          <a:schemeClr val="bg1"/>
        </a:solidFill>
        <a:ln w="3175">
          <a:solidFill>
            <a:schemeClr val="tx1"/>
          </a:solidFill>
        </a:ln>
      </dgm:spPr>
      <dgm:t>
        <a:bodyPr/>
        <a:lstStyle/>
        <a:p>
          <a:r>
            <a:rPr lang="en-US" dirty="0" smtClean="0">
              <a:solidFill>
                <a:schemeClr val="tx1"/>
              </a:solidFill>
            </a:rPr>
            <a:t>3</a:t>
          </a:r>
          <a:endParaRPr lang="en-US" dirty="0">
            <a:solidFill>
              <a:schemeClr val="tx1"/>
            </a:solidFill>
          </a:endParaRPr>
        </a:p>
      </dgm:t>
    </dgm:pt>
    <dgm:pt modelId="{BA01CF26-800C-403E-B5A4-A27939BE8FE4}" type="parTrans" cxnId="{33937859-07EC-4F50-969F-5635F77C0091}">
      <dgm:prSet/>
      <dgm:spPr/>
      <dgm:t>
        <a:bodyPr/>
        <a:lstStyle/>
        <a:p>
          <a:endParaRPr lang="en-US"/>
        </a:p>
      </dgm:t>
    </dgm:pt>
    <dgm:pt modelId="{B840F115-4422-4D51-B432-F38CF214F519}" type="sibTrans" cxnId="{33937859-07EC-4F50-969F-5635F77C0091}">
      <dgm:prSet/>
      <dgm:spPr/>
      <dgm:t>
        <a:bodyPr/>
        <a:lstStyle/>
        <a:p>
          <a:endParaRPr lang="en-US"/>
        </a:p>
      </dgm:t>
    </dgm:pt>
    <dgm:pt modelId="{ABFF2C10-51CB-4CA0-AAF3-75E5C85A3313}" type="pres">
      <dgm:prSet presAssocID="{1D2C9783-EEB4-4065-8878-FB828AE07142}" presName="cycle" presStyleCnt="0">
        <dgm:presLayoutVars>
          <dgm:dir/>
          <dgm:resizeHandles val="exact"/>
        </dgm:presLayoutVars>
      </dgm:prSet>
      <dgm:spPr/>
      <dgm:t>
        <a:bodyPr/>
        <a:lstStyle/>
        <a:p>
          <a:endParaRPr lang="en-US"/>
        </a:p>
      </dgm:t>
    </dgm:pt>
    <dgm:pt modelId="{E5DF48D4-644B-4906-BBD6-D5007DDF8EB8}" type="pres">
      <dgm:prSet presAssocID="{B0C86D82-68E4-4538-BADA-16919723BE12}" presName="node" presStyleLbl="node1" presStyleIdx="0" presStyleCnt="1">
        <dgm:presLayoutVars>
          <dgm:bulletEnabled val="1"/>
        </dgm:presLayoutVars>
      </dgm:prSet>
      <dgm:spPr/>
      <dgm:t>
        <a:bodyPr/>
        <a:lstStyle/>
        <a:p>
          <a:endParaRPr lang="en-US"/>
        </a:p>
      </dgm:t>
    </dgm:pt>
  </dgm:ptLst>
  <dgm:cxnLst>
    <dgm:cxn modelId="{44BECEAA-0CFD-4CE5-943C-57D11D75AA43}" type="presOf" srcId="{B0C86D82-68E4-4538-BADA-16919723BE12}" destId="{E5DF48D4-644B-4906-BBD6-D5007DDF8EB8}" srcOrd="0" destOrd="0" presId="urn:microsoft.com/office/officeart/2005/8/layout/cycle2"/>
    <dgm:cxn modelId="{33937859-07EC-4F50-969F-5635F77C0091}" srcId="{1D2C9783-EEB4-4065-8878-FB828AE07142}" destId="{B0C86D82-68E4-4538-BADA-16919723BE12}" srcOrd="0" destOrd="0" parTransId="{BA01CF26-800C-403E-B5A4-A27939BE8FE4}" sibTransId="{B840F115-4422-4D51-B432-F38CF214F519}"/>
    <dgm:cxn modelId="{94344F60-BFBC-4050-BA8C-4AD99E723F35}" type="presOf" srcId="{1D2C9783-EEB4-4065-8878-FB828AE07142}" destId="{ABFF2C10-51CB-4CA0-AAF3-75E5C85A3313}" srcOrd="0" destOrd="0" presId="urn:microsoft.com/office/officeart/2005/8/layout/cycle2"/>
    <dgm:cxn modelId="{BF690C0A-AE77-4787-8CD1-E47740155343}" type="presParOf" srcId="{ABFF2C10-51CB-4CA0-AAF3-75E5C85A3313}" destId="{E5DF48D4-644B-4906-BBD6-D5007DDF8EB8}" srcOrd="0" destOrd="0" presId="urn:microsoft.com/office/officeart/2005/8/layout/cycle2"/>
  </dgm:cxnLst>
  <dgm:bg/>
  <dgm:whole/>
  <dgm:extLst>
    <a:ext uri="http://schemas.microsoft.com/office/drawing/2008/diagram">
      <dsp:dataModelExt xmlns:dsp="http://schemas.microsoft.com/office/drawing/2008/diagram" relId="rId3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D2C9783-EEB4-4065-8878-FB828AE0714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0C86D82-68E4-4538-BADA-16919723BE12}">
      <dgm:prSet phldrT="[Text]"/>
      <dgm:spPr>
        <a:solidFill>
          <a:schemeClr val="bg1"/>
        </a:solidFill>
        <a:ln w="3175">
          <a:solidFill>
            <a:schemeClr val="tx1"/>
          </a:solidFill>
        </a:ln>
      </dgm:spPr>
      <dgm:t>
        <a:bodyPr/>
        <a:lstStyle/>
        <a:p>
          <a:r>
            <a:rPr lang="en-US" dirty="0" smtClean="0">
              <a:solidFill>
                <a:schemeClr val="tx1"/>
              </a:solidFill>
            </a:rPr>
            <a:t>17</a:t>
          </a:r>
          <a:endParaRPr lang="en-US" dirty="0">
            <a:solidFill>
              <a:schemeClr val="tx1"/>
            </a:solidFill>
          </a:endParaRPr>
        </a:p>
      </dgm:t>
    </dgm:pt>
    <dgm:pt modelId="{BA01CF26-800C-403E-B5A4-A27939BE8FE4}" type="parTrans" cxnId="{33937859-07EC-4F50-969F-5635F77C0091}">
      <dgm:prSet/>
      <dgm:spPr/>
      <dgm:t>
        <a:bodyPr/>
        <a:lstStyle/>
        <a:p>
          <a:endParaRPr lang="en-US"/>
        </a:p>
      </dgm:t>
    </dgm:pt>
    <dgm:pt modelId="{B840F115-4422-4D51-B432-F38CF214F519}" type="sibTrans" cxnId="{33937859-07EC-4F50-969F-5635F77C0091}">
      <dgm:prSet/>
      <dgm:spPr/>
      <dgm:t>
        <a:bodyPr/>
        <a:lstStyle/>
        <a:p>
          <a:endParaRPr lang="en-US"/>
        </a:p>
      </dgm:t>
    </dgm:pt>
    <dgm:pt modelId="{ABFF2C10-51CB-4CA0-AAF3-75E5C85A3313}" type="pres">
      <dgm:prSet presAssocID="{1D2C9783-EEB4-4065-8878-FB828AE07142}" presName="cycle" presStyleCnt="0">
        <dgm:presLayoutVars>
          <dgm:dir/>
          <dgm:resizeHandles val="exact"/>
        </dgm:presLayoutVars>
      </dgm:prSet>
      <dgm:spPr/>
      <dgm:t>
        <a:bodyPr/>
        <a:lstStyle/>
        <a:p>
          <a:endParaRPr lang="en-US"/>
        </a:p>
      </dgm:t>
    </dgm:pt>
    <dgm:pt modelId="{E5DF48D4-644B-4906-BBD6-D5007DDF8EB8}" type="pres">
      <dgm:prSet presAssocID="{B0C86D82-68E4-4538-BADA-16919723BE12}" presName="node" presStyleLbl="node1" presStyleIdx="0" presStyleCnt="1">
        <dgm:presLayoutVars>
          <dgm:bulletEnabled val="1"/>
        </dgm:presLayoutVars>
      </dgm:prSet>
      <dgm:spPr/>
      <dgm:t>
        <a:bodyPr/>
        <a:lstStyle/>
        <a:p>
          <a:endParaRPr lang="en-US"/>
        </a:p>
      </dgm:t>
    </dgm:pt>
  </dgm:ptLst>
  <dgm:cxnLst>
    <dgm:cxn modelId="{22BB093D-46CE-4006-A4C5-70E9848E35A6}" type="presOf" srcId="{B0C86D82-68E4-4538-BADA-16919723BE12}" destId="{E5DF48D4-644B-4906-BBD6-D5007DDF8EB8}" srcOrd="0" destOrd="0" presId="urn:microsoft.com/office/officeart/2005/8/layout/cycle2"/>
    <dgm:cxn modelId="{33937859-07EC-4F50-969F-5635F77C0091}" srcId="{1D2C9783-EEB4-4065-8878-FB828AE07142}" destId="{B0C86D82-68E4-4538-BADA-16919723BE12}" srcOrd="0" destOrd="0" parTransId="{BA01CF26-800C-403E-B5A4-A27939BE8FE4}" sibTransId="{B840F115-4422-4D51-B432-F38CF214F519}"/>
    <dgm:cxn modelId="{7352A84D-B7E2-41A7-8667-DCD0BD8F335A}" type="presOf" srcId="{1D2C9783-EEB4-4065-8878-FB828AE07142}" destId="{ABFF2C10-51CB-4CA0-AAF3-75E5C85A3313}" srcOrd="0" destOrd="0" presId="urn:microsoft.com/office/officeart/2005/8/layout/cycle2"/>
    <dgm:cxn modelId="{8F3CD9C8-48DF-4981-8079-C14A5F3FF899}" type="presParOf" srcId="{ABFF2C10-51CB-4CA0-AAF3-75E5C85A3313}" destId="{E5DF48D4-644B-4906-BBD6-D5007DDF8EB8}" srcOrd="0" destOrd="0" presId="urn:microsoft.com/office/officeart/2005/8/layout/cycle2"/>
  </dgm:cxnLst>
  <dgm:bg/>
  <dgm:whole/>
  <dgm:extLst>
    <a:ext uri="http://schemas.microsoft.com/office/drawing/2008/diagram">
      <dsp:dataModelExt xmlns:dsp="http://schemas.microsoft.com/office/drawing/2008/diagram" relId="rId42"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D2C9783-EEB4-4065-8878-FB828AE0714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0C86D82-68E4-4538-BADA-16919723BE12}">
      <dgm:prSet phldrT="[Text]"/>
      <dgm:spPr>
        <a:solidFill>
          <a:schemeClr val="bg1"/>
        </a:solidFill>
        <a:ln w="3175">
          <a:solidFill>
            <a:schemeClr val="tx1"/>
          </a:solidFill>
        </a:ln>
      </dgm:spPr>
      <dgm:t>
        <a:bodyPr/>
        <a:lstStyle/>
        <a:p>
          <a:r>
            <a:rPr lang="en-US" dirty="0" smtClean="0">
              <a:solidFill>
                <a:schemeClr val="tx1"/>
              </a:solidFill>
            </a:rPr>
            <a:t>15</a:t>
          </a:r>
          <a:endParaRPr lang="en-US" dirty="0">
            <a:solidFill>
              <a:schemeClr val="tx1"/>
            </a:solidFill>
          </a:endParaRPr>
        </a:p>
      </dgm:t>
    </dgm:pt>
    <dgm:pt modelId="{BA01CF26-800C-403E-B5A4-A27939BE8FE4}" type="parTrans" cxnId="{33937859-07EC-4F50-969F-5635F77C0091}">
      <dgm:prSet/>
      <dgm:spPr/>
      <dgm:t>
        <a:bodyPr/>
        <a:lstStyle/>
        <a:p>
          <a:endParaRPr lang="en-US"/>
        </a:p>
      </dgm:t>
    </dgm:pt>
    <dgm:pt modelId="{B840F115-4422-4D51-B432-F38CF214F519}" type="sibTrans" cxnId="{33937859-07EC-4F50-969F-5635F77C0091}">
      <dgm:prSet/>
      <dgm:spPr/>
      <dgm:t>
        <a:bodyPr/>
        <a:lstStyle/>
        <a:p>
          <a:endParaRPr lang="en-US"/>
        </a:p>
      </dgm:t>
    </dgm:pt>
    <dgm:pt modelId="{ABFF2C10-51CB-4CA0-AAF3-75E5C85A3313}" type="pres">
      <dgm:prSet presAssocID="{1D2C9783-EEB4-4065-8878-FB828AE07142}" presName="cycle" presStyleCnt="0">
        <dgm:presLayoutVars>
          <dgm:dir/>
          <dgm:resizeHandles val="exact"/>
        </dgm:presLayoutVars>
      </dgm:prSet>
      <dgm:spPr/>
      <dgm:t>
        <a:bodyPr/>
        <a:lstStyle/>
        <a:p>
          <a:endParaRPr lang="en-US"/>
        </a:p>
      </dgm:t>
    </dgm:pt>
    <dgm:pt modelId="{E5DF48D4-644B-4906-BBD6-D5007DDF8EB8}" type="pres">
      <dgm:prSet presAssocID="{B0C86D82-68E4-4538-BADA-16919723BE12}" presName="node" presStyleLbl="node1" presStyleIdx="0" presStyleCnt="1">
        <dgm:presLayoutVars>
          <dgm:bulletEnabled val="1"/>
        </dgm:presLayoutVars>
      </dgm:prSet>
      <dgm:spPr/>
      <dgm:t>
        <a:bodyPr/>
        <a:lstStyle/>
        <a:p>
          <a:endParaRPr lang="en-US"/>
        </a:p>
      </dgm:t>
    </dgm:pt>
  </dgm:ptLst>
  <dgm:cxnLst>
    <dgm:cxn modelId="{5BCDB7CA-DF46-458C-8861-CFCE238BAF80}" type="presOf" srcId="{B0C86D82-68E4-4538-BADA-16919723BE12}" destId="{E5DF48D4-644B-4906-BBD6-D5007DDF8EB8}" srcOrd="0" destOrd="0" presId="urn:microsoft.com/office/officeart/2005/8/layout/cycle2"/>
    <dgm:cxn modelId="{33937859-07EC-4F50-969F-5635F77C0091}" srcId="{1D2C9783-EEB4-4065-8878-FB828AE07142}" destId="{B0C86D82-68E4-4538-BADA-16919723BE12}" srcOrd="0" destOrd="0" parTransId="{BA01CF26-800C-403E-B5A4-A27939BE8FE4}" sibTransId="{B840F115-4422-4D51-B432-F38CF214F519}"/>
    <dgm:cxn modelId="{02CDE1F1-82E8-43F6-AF02-10A2ADB20899}" type="presOf" srcId="{1D2C9783-EEB4-4065-8878-FB828AE07142}" destId="{ABFF2C10-51CB-4CA0-AAF3-75E5C85A3313}" srcOrd="0" destOrd="0" presId="urn:microsoft.com/office/officeart/2005/8/layout/cycle2"/>
    <dgm:cxn modelId="{7C5A81A5-7D90-4D75-8A09-CA713473C1CE}" type="presParOf" srcId="{ABFF2C10-51CB-4CA0-AAF3-75E5C85A3313}" destId="{E5DF48D4-644B-4906-BBD6-D5007DDF8EB8}" srcOrd="0" destOrd="0" presId="urn:microsoft.com/office/officeart/2005/8/layout/cycle2"/>
  </dgm:cxnLst>
  <dgm:bg/>
  <dgm:whole/>
  <dgm:extLst>
    <a:ext uri="http://schemas.microsoft.com/office/drawing/2008/diagram">
      <dsp:dataModelExt xmlns:dsp="http://schemas.microsoft.com/office/drawing/2008/diagram" relId="rId4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DF48D4-644B-4906-BBD6-D5007DDF8EB8}">
      <dsp:nvSpPr>
        <dsp:cNvPr id="0" name=""/>
        <dsp:cNvSpPr/>
      </dsp:nvSpPr>
      <dsp:spPr>
        <a:xfrm>
          <a:off x="12724" y="24"/>
          <a:ext cx="126950" cy="126950"/>
        </a:xfrm>
        <a:prstGeom prst="ellipse">
          <a:avLst/>
        </a:prstGeom>
        <a:solidFill>
          <a:schemeClr val="bg1"/>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kern="1200" dirty="0" smtClean="0">
              <a:solidFill>
                <a:schemeClr val="tx1"/>
              </a:solidFill>
            </a:rPr>
            <a:t>31</a:t>
          </a:r>
          <a:endParaRPr lang="en-US" sz="500" kern="1200" dirty="0">
            <a:solidFill>
              <a:schemeClr val="tx1"/>
            </a:solidFill>
          </a:endParaRPr>
        </a:p>
      </dsp:txBody>
      <dsp:txXfrm>
        <a:off x="31315" y="18615"/>
        <a:ext cx="89768" cy="8976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DF48D4-644B-4906-BBD6-D5007DDF8EB8}">
      <dsp:nvSpPr>
        <dsp:cNvPr id="0" name=""/>
        <dsp:cNvSpPr/>
      </dsp:nvSpPr>
      <dsp:spPr>
        <a:xfrm>
          <a:off x="12724" y="24"/>
          <a:ext cx="126950" cy="126950"/>
        </a:xfrm>
        <a:prstGeom prst="ellipse">
          <a:avLst/>
        </a:prstGeom>
        <a:solidFill>
          <a:schemeClr val="bg1"/>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kern="1200" dirty="0" smtClean="0">
              <a:solidFill>
                <a:schemeClr val="tx1"/>
              </a:solidFill>
            </a:rPr>
            <a:t>32</a:t>
          </a:r>
          <a:endParaRPr lang="en-US" sz="500" kern="1200" dirty="0">
            <a:solidFill>
              <a:schemeClr val="tx1"/>
            </a:solidFill>
          </a:endParaRPr>
        </a:p>
      </dsp:txBody>
      <dsp:txXfrm>
        <a:off x="31315" y="18615"/>
        <a:ext cx="89768" cy="8976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DF48D4-644B-4906-BBD6-D5007DDF8EB8}">
      <dsp:nvSpPr>
        <dsp:cNvPr id="0" name=""/>
        <dsp:cNvSpPr/>
      </dsp:nvSpPr>
      <dsp:spPr>
        <a:xfrm>
          <a:off x="12724" y="24"/>
          <a:ext cx="126950" cy="126950"/>
        </a:xfrm>
        <a:prstGeom prst="ellipse">
          <a:avLst/>
        </a:prstGeom>
        <a:solidFill>
          <a:schemeClr val="bg1"/>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kern="1200" dirty="0" smtClean="0">
              <a:solidFill>
                <a:schemeClr val="tx1"/>
              </a:solidFill>
            </a:rPr>
            <a:t>28</a:t>
          </a:r>
          <a:endParaRPr lang="en-US" sz="500" kern="1200" dirty="0">
            <a:solidFill>
              <a:schemeClr val="tx1"/>
            </a:solidFill>
          </a:endParaRPr>
        </a:p>
      </dsp:txBody>
      <dsp:txXfrm>
        <a:off x="31315" y="18615"/>
        <a:ext cx="89768" cy="8976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DF48D4-644B-4906-BBD6-D5007DDF8EB8}">
      <dsp:nvSpPr>
        <dsp:cNvPr id="0" name=""/>
        <dsp:cNvSpPr/>
      </dsp:nvSpPr>
      <dsp:spPr>
        <a:xfrm>
          <a:off x="12724" y="24"/>
          <a:ext cx="126950" cy="126950"/>
        </a:xfrm>
        <a:prstGeom prst="ellipse">
          <a:avLst/>
        </a:prstGeom>
        <a:solidFill>
          <a:schemeClr val="bg1"/>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kern="1200" dirty="0" smtClean="0">
              <a:solidFill>
                <a:schemeClr val="tx1"/>
              </a:solidFill>
            </a:rPr>
            <a:t>33</a:t>
          </a:r>
          <a:endParaRPr lang="en-US" sz="500" kern="1200" dirty="0">
            <a:solidFill>
              <a:schemeClr val="tx1"/>
            </a:solidFill>
          </a:endParaRPr>
        </a:p>
      </dsp:txBody>
      <dsp:txXfrm>
        <a:off x="31315" y="18615"/>
        <a:ext cx="89768" cy="8976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DF48D4-644B-4906-BBD6-D5007DDF8EB8}">
      <dsp:nvSpPr>
        <dsp:cNvPr id="0" name=""/>
        <dsp:cNvSpPr/>
      </dsp:nvSpPr>
      <dsp:spPr>
        <a:xfrm>
          <a:off x="0" y="6"/>
          <a:ext cx="126950" cy="126950"/>
        </a:xfrm>
        <a:prstGeom prst="ellipse">
          <a:avLst/>
        </a:prstGeom>
        <a:solidFill>
          <a:schemeClr val="bg1"/>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kern="1200" dirty="0" smtClean="0">
              <a:solidFill>
                <a:schemeClr val="tx1"/>
              </a:solidFill>
            </a:rPr>
            <a:t>6</a:t>
          </a:r>
          <a:endParaRPr lang="en-US" sz="500" kern="1200" dirty="0">
            <a:solidFill>
              <a:schemeClr val="tx1"/>
            </a:solidFill>
          </a:endParaRPr>
        </a:p>
      </dsp:txBody>
      <dsp:txXfrm>
        <a:off x="18591" y="18597"/>
        <a:ext cx="89768" cy="8976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DF48D4-644B-4906-BBD6-D5007DDF8EB8}">
      <dsp:nvSpPr>
        <dsp:cNvPr id="0" name=""/>
        <dsp:cNvSpPr/>
      </dsp:nvSpPr>
      <dsp:spPr>
        <a:xfrm>
          <a:off x="0" y="49"/>
          <a:ext cx="126950" cy="126950"/>
        </a:xfrm>
        <a:prstGeom prst="ellipse">
          <a:avLst/>
        </a:prstGeom>
        <a:solidFill>
          <a:schemeClr val="bg1"/>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kern="1200" dirty="0" smtClean="0">
              <a:solidFill>
                <a:schemeClr val="tx1"/>
              </a:solidFill>
            </a:rPr>
            <a:t>8</a:t>
          </a:r>
          <a:endParaRPr lang="en-US" sz="500" kern="1200" dirty="0">
            <a:solidFill>
              <a:schemeClr val="tx1"/>
            </a:solidFill>
          </a:endParaRPr>
        </a:p>
      </dsp:txBody>
      <dsp:txXfrm>
        <a:off x="18591" y="18640"/>
        <a:ext cx="89768" cy="89768"/>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DF48D4-644B-4906-BBD6-D5007DDF8EB8}">
      <dsp:nvSpPr>
        <dsp:cNvPr id="0" name=""/>
        <dsp:cNvSpPr/>
      </dsp:nvSpPr>
      <dsp:spPr>
        <a:xfrm>
          <a:off x="30509" y="28"/>
          <a:ext cx="121890" cy="121890"/>
        </a:xfrm>
        <a:prstGeom prst="ellipse">
          <a:avLst/>
        </a:prstGeom>
        <a:solidFill>
          <a:schemeClr val="bg1"/>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kern="1200" dirty="0" smtClean="0">
              <a:solidFill>
                <a:schemeClr val="tx1"/>
              </a:solidFill>
            </a:rPr>
            <a:t>24</a:t>
          </a:r>
        </a:p>
      </dsp:txBody>
      <dsp:txXfrm>
        <a:off x="48359" y="17878"/>
        <a:ext cx="86190" cy="8619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DF48D4-644B-4906-BBD6-D5007DDF8EB8}">
      <dsp:nvSpPr>
        <dsp:cNvPr id="0" name=""/>
        <dsp:cNvSpPr/>
      </dsp:nvSpPr>
      <dsp:spPr>
        <a:xfrm>
          <a:off x="12724" y="24"/>
          <a:ext cx="126950" cy="126950"/>
        </a:xfrm>
        <a:prstGeom prst="ellipse">
          <a:avLst/>
        </a:prstGeom>
        <a:solidFill>
          <a:schemeClr val="bg1"/>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kern="1200" dirty="0" smtClean="0">
              <a:solidFill>
                <a:schemeClr val="tx1"/>
              </a:solidFill>
            </a:rPr>
            <a:t>1</a:t>
          </a:r>
          <a:endParaRPr lang="en-US" sz="500" kern="1200" dirty="0">
            <a:solidFill>
              <a:schemeClr val="tx1"/>
            </a:solidFill>
          </a:endParaRPr>
        </a:p>
      </dsp:txBody>
      <dsp:txXfrm>
        <a:off x="31315" y="18615"/>
        <a:ext cx="89768" cy="89768"/>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DF48D4-644B-4906-BBD6-D5007DDF8EB8}">
      <dsp:nvSpPr>
        <dsp:cNvPr id="0" name=""/>
        <dsp:cNvSpPr/>
      </dsp:nvSpPr>
      <dsp:spPr>
        <a:xfrm>
          <a:off x="25449" y="49"/>
          <a:ext cx="126950" cy="126950"/>
        </a:xfrm>
        <a:prstGeom prst="ellipse">
          <a:avLst/>
        </a:prstGeom>
        <a:solidFill>
          <a:schemeClr val="bg1"/>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kern="1200" dirty="0" smtClean="0">
              <a:solidFill>
                <a:schemeClr val="tx1"/>
              </a:solidFill>
            </a:rPr>
            <a:t>30</a:t>
          </a:r>
          <a:endParaRPr lang="en-US" sz="500" kern="1200" dirty="0">
            <a:solidFill>
              <a:schemeClr val="tx1"/>
            </a:solidFill>
          </a:endParaRPr>
        </a:p>
      </dsp:txBody>
      <dsp:txXfrm>
        <a:off x="44040" y="18640"/>
        <a:ext cx="89768" cy="89768"/>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DF48D4-644B-4906-BBD6-D5007DDF8EB8}">
      <dsp:nvSpPr>
        <dsp:cNvPr id="0" name=""/>
        <dsp:cNvSpPr/>
      </dsp:nvSpPr>
      <dsp:spPr>
        <a:xfrm>
          <a:off x="12724" y="24"/>
          <a:ext cx="126950" cy="126950"/>
        </a:xfrm>
        <a:prstGeom prst="ellipse">
          <a:avLst/>
        </a:prstGeom>
        <a:solidFill>
          <a:schemeClr val="bg1"/>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kern="1200" dirty="0" smtClean="0">
              <a:solidFill>
                <a:schemeClr val="tx1"/>
              </a:solidFill>
            </a:rPr>
            <a:t>23</a:t>
          </a:r>
          <a:endParaRPr lang="en-US" sz="500" kern="1200" dirty="0">
            <a:solidFill>
              <a:schemeClr val="tx1"/>
            </a:solidFill>
          </a:endParaRPr>
        </a:p>
      </dsp:txBody>
      <dsp:txXfrm>
        <a:off x="31315" y="18615"/>
        <a:ext cx="89768" cy="89768"/>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DF48D4-644B-4906-BBD6-D5007DDF8EB8}">
      <dsp:nvSpPr>
        <dsp:cNvPr id="0" name=""/>
        <dsp:cNvSpPr/>
      </dsp:nvSpPr>
      <dsp:spPr>
        <a:xfrm>
          <a:off x="12724" y="24"/>
          <a:ext cx="126950" cy="126950"/>
        </a:xfrm>
        <a:prstGeom prst="ellipse">
          <a:avLst/>
        </a:prstGeom>
        <a:solidFill>
          <a:schemeClr val="bg1"/>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kern="1200" dirty="0" smtClean="0">
              <a:solidFill>
                <a:schemeClr val="tx1"/>
              </a:solidFill>
            </a:rPr>
            <a:t>4</a:t>
          </a:r>
          <a:endParaRPr lang="en-US" sz="500" kern="1200" dirty="0">
            <a:solidFill>
              <a:schemeClr val="tx1"/>
            </a:solidFill>
          </a:endParaRPr>
        </a:p>
      </dsp:txBody>
      <dsp:txXfrm>
        <a:off x="31315" y="18615"/>
        <a:ext cx="89768" cy="89768"/>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DF48D4-644B-4906-BBD6-D5007DDF8EB8}">
      <dsp:nvSpPr>
        <dsp:cNvPr id="0" name=""/>
        <dsp:cNvSpPr/>
      </dsp:nvSpPr>
      <dsp:spPr>
        <a:xfrm>
          <a:off x="12724" y="24"/>
          <a:ext cx="126950" cy="126950"/>
        </a:xfrm>
        <a:prstGeom prst="ellipse">
          <a:avLst/>
        </a:prstGeom>
        <a:solidFill>
          <a:schemeClr val="bg1"/>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kern="1200" dirty="0" smtClean="0">
              <a:solidFill>
                <a:schemeClr val="tx1"/>
              </a:solidFill>
            </a:rPr>
            <a:t>5</a:t>
          </a:r>
          <a:endParaRPr lang="en-US" sz="500" kern="1200" dirty="0">
            <a:solidFill>
              <a:schemeClr val="tx1"/>
            </a:solidFill>
          </a:endParaRPr>
        </a:p>
      </dsp:txBody>
      <dsp:txXfrm>
        <a:off x="31315" y="18615"/>
        <a:ext cx="89768" cy="897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DF48D4-644B-4906-BBD6-D5007DDF8EB8}">
      <dsp:nvSpPr>
        <dsp:cNvPr id="0" name=""/>
        <dsp:cNvSpPr/>
      </dsp:nvSpPr>
      <dsp:spPr>
        <a:xfrm>
          <a:off x="25449" y="0"/>
          <a:ext cx="126950" cy="126950"/>
        </a:xfrm>
        <a:prstGeom prst="ellipse">
          <a:avLst/>
        </a:prstGeom>
        <a:solidFill>
          <a:schemeClr val="bg1"/>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kern="1200" dirty="0" smtClean="0">
              <a:solidFill>
                <a:schemeClr val="tx1"/>
              </a:solidFill>
            </a:rPr>
            <a:t>11</a:t>
          </a:r>
          <a:endParaRPr lang="en-US" sz="500" kern="1200" dirty="0">
            <a:solidFill>
              <a:schemeClr val="tx1"/>
            </a:solidFill>
          </a:endParaRPr>
        </a:p>
      </dsp:txBody>
      <dsp:txXfrm>
        <a:off x="44040" y="18591"/>
        <a:ext cx="89768" cy="89768"/>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DF48D4-644B-4906-BBD6-D5007DDF8EB8}">
      <dsp:nvSpPr>
        <dsp:cNvPr id="0" name=""/>
        <dsp:cNvSpPr/>
      </dsp:nvSpPr>
      <dsp:spPr>
        <a:xfrm>
          <a:off x="12726" y="0"/>
          <a:ext cx="126950" cy="126950"/>
        </a:xfrm>
        <a:prstGeom prst="ellipse">
          <a:avLst/>
        </a:prstGeom>
        <a:solidFill>
          <a:schemeClr val="bg1"/>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kern="1200" dirty="0" smtClean="0">
              <a:solidFill>
                <a:schemeClr val="tx1"/>
              </a:solidFill>
            </a:rPr>
            <a:t>29</a:t>
          </a:r>
          <a:endParaRPr lang="en-US" sz="500" kern="1200" dirty="0">
            <a:solidFill>
              <a:schemeClr val="tx1"/>
            </a:solidFill>
          </a:endParaRPr>
        </a:p>
      </dsp:txBody>
      <dsp:txXfrm>
        <a:off x="31317" y="18591"/>
        <a:ext cx="89768" cy="89768"/>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DF48D4-644B-4906-BBD6-D5007DDF8EB8}">
      <dsp:nvSpPr>
        <dsp:cNvPr id="0" name=""/>
        <dsp:cNvSpPr/>
      </dsp:nvSpPr>
      <dsp:spPr>
        <a:xfrm>
          <a:off x="12724" y="24"/>
          <a:ext cx="126950" cy="126950"/>
        </a:xfrm>
        <a:prstGeom prst="ellipse">
          <a:avLst/>
        </a:prstGeom>
        <a:solidFill>
          <a:schemeClr val="bg1"/>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kern="1200" dirty="0" smtClean="0">
              <a:solidFill>
                <a:schemeClr val="tx1"/>
              </a:solidFill>
            </a:rPr>
            <a:t>14</a:t>
          </a:r>
          <a:endParaRPr lang="en-US" sz="500" kern="1200" dirty="0">
            <a:solidFill>
              <a:schemeClr val="tx1"/>
            </a:solidFill>
          </a:endParaRPr>
        </a:p>
      </dsp:txBody>
      <dsp:txXfrm>
        <a:off x="31315" y="18615"/>
        <a:ext cx="89768" cy="8976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DF48D4-644B-4906-BBD6-D5007DDF8EB8}">
      <dsp:nvSpPr>
        <dsp:cNvPr id="0" name=""/>
        <dsp:cNvSpPr/>
      </dsp:nvSpPr>
      <dsp:spPr>
        <a:xfrm>
          <a:off x="12724" y="24"/>
          <a:ext cx="126950" cy="126950"/>
        </a:xfrm>
        <a:prstGeom prst="ellipse">
          <a:avLst/>
        </a:prstGeom>
        <a:solidFill>
          <a:schemeClr val="bg1"/>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kern="1200" dirty="0" smtClean="0">
              <a:solidFill>
                <a:schemeClr val="tx1"/>
              </a:solidFill>
            </a:rPr>
            <a:t>10</a:t>
          </a:r>
          <a:endParaRPr lang="en-US" sz="500" kern="1200" dirty="0">
            <a:solidFill>
              <a:schemeClr val="tx1"/>
            </a:solidFill>
          </a:endParaRPr>
        </a:p>
      </dsp:txBody>
      <dsp:txXfrm>
        <a:off x="31315" y="18615"/>
        <a:ext cx="89768" cy="8976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DF48D4-644B-4906-BBD6-D5007DDF8EB8}">
      <dsp:nvSpPr>
        <dsp:cNvPr id="0" name=""/>
        <dsp:cNvSpPr/>
      </dsp:nvSpPr>
      <dsp:spPr>
        <a:xfrm>
          <a:off x="12724" y="24"/>
          <a:ext cx="126950" cy="126950"/>
        </a:xfrm>
        <a:prstGeom prst="ellipse">
          <a:avLst/>
        </a:prstGeom>
        <a:solidFill>
          <a:schemeClr val="bg1"/>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kern="1200" dirty="0" smtClean="0">
              <a:solidFill>
                <a:schemeClr val="tx1"/>
              </a:solidFill>
            </a:rPr>
            <a:t>3</a:t>
          </a:r>
          <a:endParaRPr lang="en-US" sz="500" kern="1200" dirty="0">
            <a:solidFill>
              <a:schemeClr val="tx1"/>
            </a:solidFill>
          </a:endParaRPr>
        </a:p>
      </dsp:txBody>
      <dsp:txXfrm>
        <a:off x="31315" y="18615"/>
        <a:ext cx="89768" cy="8976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DF48D4-644B-4906-BBD6-D5007DDF8EB8}">
      <dsp:nvSpPr>
        <dsp:cNvPr id="0" name=""/>
        <dsp:cNvSpPr/>
      </dsp:nvSpPr>
      <dsp:spPr>
        <a:xfrm>
          <a:off x="12724" y="24"/>
          <a:ext cx="126950" cy="126950"/>
        </a:xfrm>
        <a:prstGeom prst="ellipse">
          <a:avLst/>
        </a:prstGeom>
        <a:solidFill>
          <a:schemeClr val="bg1"/>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kern="1200" dirty="0" smtClean="0">
              <a:solidFill>
                <a:schemeClr val="tx1"/>
              </a:solidFill>
            </a:rPr>
            <a:t>17</a:t>
          </a:r>
          <a:endParaRPr lang="en-US" sz="500" kern="1200" dirty="0">
            <a:solidFill>
              <a:schemeClr val="tx1"/>
            </a:solidFill>
          </a:endParaRPr>
        </a:p>
      </dsp:txBody>
      <dsp:txXfrm>
        <a:off x="31315" y="18615"/>
        <a:ext cx="89768" cy="8976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DF48D4-644B-4906-BBD6-D5007DDF8EB8}">
      <dsp:nvSpPr>
        <dsp:cNvPr id="0" name=""/>
        <dsp:cNvSpPr/>
      </dsp:nvSpPr>
      <dsp:spPr>
        <a:xfrm>
          <a:off x="12724" y="24"/>
          <a:ext cx="126950" cy="126950"/>
        </a:xfrm>
        <a:prstGeom prst="ellipse">
          <a:avLst/>
        </a:prstGeom>
        <a:solidFill>
          <a:schemeClr val="bg1"/>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kern="1200" dirty="0" smtClean="0">
              <a:solidFill>
                <a:schemeClr val="tx1"/>
              </a:solidFill>
            </a:rPr>
            <a:t>15</a:t>
          </a:r>
          <a:endParaRPr lang="en-US" sz="500" kern="1200" dirty="0">
            <a:solidFill>
              <a:schemeClr val="tx1"/>
            </a:solidFill>
          </a:endParaRPr>
        </a:p>
      </dsp:txBody>
      <dsp:txXfrm>
        <a:off x="31315" y="18615"/>
        <a:ext cx="89768" cy="89768"/>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546" tIns="46273" rIns="92546" bIns="46273" rtlCol="0"/>
          <a:lstStyle>
            <a:lvl1pPr algn="l">
              <a:defRPr sz="1200"/>
            </a:lvl1pPr>
          </a:lstStyle>
          <a:p>
            <a:endParaRPr lang="en-US"/>
          </a:p>
        </p:txBody>
      </p:sp>
      <p:sp>
        <p:nvSpPr>
          <p:cNvPr id="3" name="Date Placeholder 2"/>
          <p:cNvSpPr>
            <a:spLocks noGrp="1"/>
          </p:cNvSpPr>
          <p:nvPr>
            <p:ph type="dt" idx="1"/>
          </p:nvPr>
        </p:nvSpPr>
        <p:spPr>
          <a:xfrm>
            <a:off x="3970941" y="0"/>
            <a:ext cx="3037840" cy="461804"/>
          </a:xfrm>
          <a:prstGeom prst="rect">
            <a:avLst/>
          </a:prstGeom>
        </p:spPr>
        <p:txBody>
          <a:bodyPr vert="horz" lIns="92546" tIns="46273" rIns="92546" bIns="46273" rtlCol="0"/>
          <a:lstStyle>
            <a:lvl1pPr algn="r">
              <a:defRPr sz="1200"/>
            </a:lvl1pPr>
          </a:lstStyle>
          <a:p>
            <a:fld id="{94734FA1-B9BD-4FD4-A964-D02A6A6B87AA}" type="datetimeFigureOut">
              <a:rPr lang="en-US" smtClean="0"/>
              <a:pPr/>
              <a:t>8/4/2014</a:t>
            </a:fld>
            <a:endParaRPr lang="en-US"/>
          </a:p>
        </p:txBody>
      </p:sp>
      <p:sp>
        <p:nvSpPr>
          <p:cNvPr id="4" name="Slide Image Placeholder 3"/>
          <p:cNvSpPr>
            <a:spLocks noGrp="1" noRot="1" noChangeAspect="1"/>
          </p:cNvSpPr>
          <p:nvPr>
            <p:ph type="sldImg" idx="2"/>
          </p:nvPr>
        </p:nvSpPr>
        <p:spPr>
          <a:xfrm>
            <a:off x="1196975" y="693738"/>
            <a:ext cx="4616450" cy="3462337"/>
          </a:xfrm>
          <a:prstGeom prst="rect">
            <a:avLst/>
          </a:prstGeom>
          <a:noFill/>
          <a:ln w="12700">
            <a:solidFill>
              <a:prstClr val="black"/>
            </a:solidFill>
          </a:ln>
        </p:spPr>
        <p:txBody>
          <a:bodyPr vert="horz" lIns="92546" tIns="46273" rIns="92546" bIns="46273" rtlCol="0" anchor="ctr"/>
          <a:lstStyle/>
          <a:p>
            <a:endParaRPr lang="en-US"/>
          </a:p>
        </p:txBody>
      </p:sp>
      <p:sp>
        <p:nvSpPr>
          <p:cNvPr id="5" name="Notes Placeholder 4"/>
          <p:cNvSpPr>
            <a:spLocks noGrp="1"/>
          </p:cNvSpPr>
          <p:nvPr>
            <p:ph type="body" sz="quarter" idx="3"/>
          </p:nvPr>
        </p:nvSpPr>
        <p:spPr>
          <a:xfrm>
            <a:off x="701040" y="4387138"/>
            <a:ext cx="5608320" cy="4156234"/>
          </a:xfrm>
          <a:prstGeom prst="rect">
            <a:avLst/>
          </a:prstGeom>
        </p:spPr>
        <p:txBody>
          <a:bodyPr vert="horz" lIns="92546" tIns="46273" rIns="92546" bIns="4627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546" tIns="46273" rIns="92546" bIns="46273" rtlCol="0" anchor="b"/>
          <a:lstStyle>
            <a:lvl1pPr algn="l">
              <a:defRPr sz="1200"/>
            </a:lvl1pPr>
          </a:lstStyle>
          <a:p>
            <a:endParaRPr lang="en-US"/>
          </a:p>
        </p:txBody>
      </p:sp>
      <p:sp>
        <p:nvSpPr>
          <p:cNvPr id="7" name="Slide Number Placeholder 6"/>
          <p:cNvSpPr>
            <a:spLocks noGrp="1"/>
          </p:cNvSpPr>
          <p:nvPr>
            <p:ph type="sldNum" sz="quarter" idx="5"/>
          </p:nvPr>
        </p:nvSpPr>
        <p:spPr>
          <a:xfrm>
            <a:off x="3970941" y="8772668"/>
            <a:ext cx="3037840" cy="461804"/>
          </a:xfrm>
          <a:prstGeom prst="rect">
            <a:avLst/>
          </a:prstGeom>
        </p:spPr>
        <p:txBody>
          <a:bodyPr vert="horz" lIns="92546" tIns="46273" rIns="92546" bIns="46273" rtlCol="0" anchor="b"/>
          <a:lstStyle>
            <a:lvl1pPr algn="r">
              <a:defRPr sz="1200"/>
            </a:lvl1pPr>
          </a:lstStyle>
          <a:p>
            <a:fld id="{A7988599-D6FF-4E3C-8E9F-865895625404}" type="slidenum">
              <a:rPr lang="en-US" smtClean="0"/>
              <a:pPr/>
              <a:t>‹#›</a:t>
            </a:fld>
            <a:endParaRPr lang="en-US"/>
          </a:p>
        </p:txBody>
      </p:sp>
    </p:spTree>
    <p:extLst>
      <p:ext uri="{BB962C8B-B14F-4D97-AF65-F5344CB8AC3E}">
        <p14:creationId xmlns:p14="http://schemas.microsoft.com/office/powerpoint/2010/main" val="3541304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7988599-D6FF-4E3C-8E9F-865895625404}" type="slidenum">
              <a:rPr lang="en-US" smtClean="0"/>
              <a:pPr/>
              <a:t>1</a:t>
            </a:fld>
            <a:endParaRPr lang="en-US"/>
          </a:p>
        </p:txBody>
      </p:sp>
    </p:spTree>
    <p:extLst>
      <p:ext uri="{BB962C8B-B14F-4D97-AF65-F5344CB8AC3E}">
        <p14:creationId xmlns:p14="http://schemas.microsoft.com/office/powerpoint/2010/main" val="4252278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988599-D6FF-4E3C-8E9F-865895625404}" type="slidenum">
              <a:rPr lang="en-US" smtClean="0"/>
              <a:pPr/>
              <a:t>5</a:t>
            </a:fld>
            <a:endParaRPr lang="en-US"/>
          </a:p>
        </p:txBody>
      </p:sp>
    </p:spTree>
    <p:extLst>
      <p:ext uri="{BB962C8B-B14F-4D97-AF65-F5344CB8AC3E}">
        <p14:creationId xmlns:p14="http://schemas.microsoft.com/office/powerpoint/2010/main" val="3046922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988599-D6FF-4E3C-8E9F-865895625404}" type="slidenum">
              <a:rPr lang="en-US" smtClean="0"/>
              <a:pPr/>
              <a:t>7</a:t>
            </a:fld>
            <a:endParaRPr lang="en-US"/>
          </a:p>
        </p:txBody>
      </p:sp>
    </p:spTree>
    <p:extLst>
      <p:ext uri="{BB962C8B-B14F-4D97-AF65-F5344CB8AC3E}">
        <p14:creationId xmlns:p14="http://schemas.microsoft.com/office/powerpoint/2010/main" val="21347480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988599-D6FF-4E3C-8E9F-865895625404}" type="slidenum">
              <a:rPr lang="en-US" smtClean="0"/>
              <a:pPr/>
              <a:t>11</a:t>
            </a:fld>
            <a:endParaRPr lang="en-US"/>
          </a:p>
        </p:txBody>
      </p:sp>
    </p:spTree>
    <p:extLst>
      <p:ext uri="{BB962C8B-B14F-4D97-AF65-F5344CB8AC3E}">
        <p14:creationId xmlns:p14="http://schemas.microsoft.com/office/powerpoint/2010/main" val="637812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0CE9D3-26A9-44C3-99C7-53BC1A5B7F66}" type="datetime1">
              <a:rPr lang="en-US" smtClean="0"/>
              <a:pPr/>
              <a:t>8/4/2014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8E582-5E34-40DD-A62D-950B6C8803C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E56AAD-7895-400E-8137-44FA4AE29894}" type="datetime1">
              <a:rPr lang="en-US" smtClean="0"/>
              <a:pPr/>
              <a:t>8/4/2014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8E582-5E34-40DD-A62D-950B6C8803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6000BD-9B17-4519-8BBA-1F0E31963FA0}" type="datetime1">
              <a:rPr lang="en-US" smtClean="0"/>
              <a:pPr/>
              <a:t>8/4/2014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8E582-5E34-40DD-A62D-950B6C8803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8231BB-48AE-4957-85BC-434179C5873A}" type="datetime1">
              <a:rPr lang="en-US" smtClean="0"/>
              <a:pPr/>
              <a:t>8/4/2014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8E582-5E34-40DD-A62D-950B6C8803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5B30C6-C493-4553-B34E-586ED265F1D4}" type="datetime1">
              <a:rPr lang="en-US" smtClean="0"/>
              <a:pPr/>
              <a:t>8/4/2014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8E582-5E34-40DD-A62D-950B6C8803C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5C30EF-ECE6-43BA-9098-5C2686ED94E9}" type="datetime1">
              <a:rPr lang="en-US" smtClean="0"/>
              <a:pPr/>
              <a:t>8/4/2014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8E582-5E34-40DD-A62D-950B6C8803C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9411F4-954D-498B-9B8D-7A1D368AB2F9}" type="datetime1">
              <a:rPr lang="en-US" smtClean="0"/>
              <a:pPr/>
              <a:t>8/4/2014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A8E582-5E34-40DD-A62D-950B6C8803C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73EB39-2E7E-4D31-AECA-C402AA12269C}" type="datetime1">
              <a:rPr lang="en-US" smtClean="0"/>
              <a:pPr/>
              <a:t>8/4/2014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A8E582-5E34-40DD-A62D-950B6C8803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B70C41-5BEA-4D24-9B09-19CB0642E91E}" type="datetime1">
              <a:rPr lang="en-US" smtClean="0"/>
              <a:pPr/>
              <a:t>8/4/2014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A8E582-5E34-40DD-A62D-950B6C8803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727C76-CA90-4656-B31B-C167B6AE7D6A}" type="datetime1">
              <a:rPr lang="en-US" smtClean="0"/>
              <a:pPr/>
              <a:t>8/4/2014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8E582-5E34-40DD-A62D-950B6C8803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8E13D8-FE24-4D17-8CA4-6A7CDF5CA52D}" type="datetime1">
              <a:rPr lang="en-US" smtClean="0"/>
              <a:pPr/>
              <a:t>8/4/2014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8E582-5E34-40DD-A62D-950B6C8803C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BBBFA6-F8ED-4827-B93A-CCC12D22EB0C}" type="datetime1">
              <a:rPr lang="en-US" smtClean="0"/>
              <a:pPr/>
              <a:t>8/4/2014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8E582-5E34-40DD-A62D-950B6C8803C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qualitycharters.org/" TargetMode="External"/><Relationship Id="rId2" Type="http://schemas.openxmlformats.org/officeDocument/2006/relationships/hyperlink" Target="http://www.qualitycharters.org/one-million-lives"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6" Type="http://schemas.openxmlformats.org/officeDocument/2006/relationships/diagramColors" Target="../diagrams/colors5.xml"/><Relationship Id="rId117" Type="http://schemas.microsoft.com/office/2007/relationships/diagramDrawing" Target="../diagrams/drawing23.xml"/><Relationship Id="rId21" Type="http://schemas.openxmlformats.org/officeDocument/2006/relationships/diagramColors" Target="../diagrams/colors4.xml"/><Relationship Id="rId42" Type="http://schemas.microsoft.com/office/2007/relationships/diagramDrawing" Target="../diagrams/drawing8.xml"/><Relationship Id="rId47" Type="http://schemas.microsoft.com/office/2007/relationships/diagramDrawing" Target="../diagrams/drawing9.xml"/><Relationship Id="rId63" Type="http://schemas.openxmlformats.org/officeDocument/2006/relationships/diagramData" Target="../diagrams/data13.xml"/><Relationship Id="rId68" Type="http://schemas.openxmlformats.org/officeDocument/2006/relationships/diagramData" Target="../diagrams/data14.xml"/><Relationship Id="rId84" Type="http://schemas.openxmlformats.org/officeDocument/2006/relationships/diagramLayout" Target="../diagrams/layout17.xml"/><Relationship Id="rId89" Type="http://schemas.openxmlformats.org/officeDocument/2006/relationships/diagramLayout" Target="../diagrams/layout18.xml"/><Relationship Id="rId112" Type="http://schemas.microsoft.com/office/2007/relationships/diagramDrawing" Target="../diagrams/drawing22.xml"/><Relationship Id="rId133" Type="http://schemas.openxmlformats.org/officeDocument/2006/relationships/diagramData" Target="../diagrams/data27.xml"/><Relationship Id="rId138" Type="http://schemas.openxmlformats.org/officeDocument/2006/relationships/diagramData" Target="../diagrams/data28.xml"/><Relationship Id="rId154" Type="http://schemas.openxmlformats.org/officeDocument/2006/relationships/diagramLayout" Target="../diagrams/layout31.xml"/><Relationship Id="rId159" Type="http://schemas.openxmlformats.org/officeDocument/2006/relationships/diagramLayout" Target="../diagrams/layout32.xml"/><Relationship Id="rId170" Type="http://schemas.openxmlformats.org/officeDocument/2006/relationships/diagramQuickStyle" Target="../diagrams/quickStyle34.xml"/><Relationship Id="rId16" Type="http://schemas.openxmlformats.org/officeDocument/2006/relationships/diagramColors" Target="../diagrams/colors3.xml"/><Relationship Id="rId107" Type="http://schemas.microsoft.com/office/2007/relationships/diagramDrawing" Target="../diagrams/drawing21.xml"/><Relationship Id="rId11" Type="http://schemas.openxmlformats.org/officeDocument/2006/relationships/diagramColors" Target="../diagrams/colors2.xml"/><Relationship Id="rId32" Type="http://schemas.microsoft.com/office/2007/relationships/diagramDrawing" Target="../diagrams/drawing6.xml"/><Relationship Id="rId37" Type="http://schemas.microsoft.com/office/2007/relationships/diagramDrawing" Target="../diagrams/drawing7.xml"/><Relationship Id="rId53" Type="http://schemas.openxmlformats.org/officeDocument/2006/relationships/diagramData" Target="../diagrams/data11.xml"/><Relationship Id="rId58" Type="http://schemas.openxmlformats.org/officeDocument/2006/relationships/diagramData" Target="../diagrams/data12.xml"/><Relationship Id="rId74" Type="http://schemas.openxmlformats.org/officeDocument/2006/relationships/diagramLayout" Target="../diagrams/layout15.xml"/><Relationship Id="rId79" Type="http://schemas.openxmlformats.org/officeDocument/2006/relationships/diagramLayout" Target="../diagrams/layout16.xml"/><Relationship Id="rId102" Type="http://schemas.microsoft.com/office/2007/relationships/diagramDrawing" Target="../diagrams/drawing20.xml"/><Relationship Id="rId123" Type="http://schemas.openxmlformats.org/officeDocument/2006/relationships/diagramData" Target="../diagrams/data25.xml"/><Relationship Id="rId128" Type="http://schemas.openxmlformats.org/officeDocument/2006/relationships/diagramData" Target="../diagrams/data26.xml"/><Relationship Id="rId144" Type="http://schemas.openxmlformats.org/officeDocument/2006/relationships/diagramLayout" Target="../diagrams/layout29.xml"/><Relationship Id="rId149" Type="http://schemas.openxmlformats.org/officeDocument/2006/relationships/diagramLayout" Target="../diagrams/layout30.xml"/><Relationship Id="rId5" Type="http://schemas.openxmlformats.org/officeDocument/2006/relationships/diagramQuickStyle" Target="../diagrams/quickStyle1.xml"/><Relationship Id="rId90" Type="http://schemas.openxmlformats.org/officeDocument/2006/relationships/diagramQuickStyle" Target="../diagrams/quickStyle18.xml"/><Relationship Id="rId95" Type="http://schemas.openxmlformats.org/officeDocument/2006/relationships/diagramQuickStyle" Target="../diagrams/quickStyle19.xml"/><Relationship Id="rId160" Type="http://schemas.openxmlformats.org/officeDocument/2006/relationships/diagramQuickStyle" Target="../diagrams/quickStyle32.xml"/><Relationship Id="rId165" Type="http://schemas.openxmlformats.org/officeDocument/2006/relationships/diagramQuickStyle" Target="../diagrams/quickStyle33.xml"/><Relationship Id="rId22" Type="http://schemas.microsoft.com/office/2007/relationships/diagramDrawing" Target="../diagrams/drawing4.xml"/><Relationship Id="rId27" Type="http://schemas.microsoft.com/office/2007/relationships/diagramDrawing" Target="../diagrams/drawing5.xml"/><Relationship Id="rId43" Type="http://schemas.openxmlformats.org/officeDocument/2006/relationships/diagramData" Target="../diagrams/data9.xml"/><Relationship Id="rId48" Type="http://schemas.openxmlformats.org/officeDocument/2006/relationships/diagramData" Target="../diagrams/data10.xml"/><Relationship Id="rId64" Type="http://schemas.openxmlformats.org/officeDocument/2006/relationships/diagramLayout" Target="../diagrams/layout13.xml"/><Relationship Id="rId69" Type="http://schemas.openxmlformats.org/officeDocument/2006/relationships/diagramLayout" Target="../diagrams/layout14.xml"/><Relationship Id="rId113" Type="http://schemas.openxmlformats.org/officeDocument/2006/relationships/diagramData" Target="../diagrams/data23.xml"/><Relationship Id="rId118" Type="http://schemas.openxmlformats.org/officeDocument/2006/relationships/diagramData" Target="../diagrams/data24.xml"/><Relationship Id="rId134" Type="http://schemas.openxmlformats.org/officeDocument/2006/relationships/diagramLayout" Target="../diagrams/layout27.xml"/><Relationship Id="rId139" Type="http://schemas.openxmlformats.org/officeDocument/2006/relationships/diagramLayout" Target="../diagrams/layout28.xml"/><Relationship Id="rId80" Type="http://schemas.openxmlformats.org/officeDocument/2006/relationships/diagramQuickStyle" Target="../diagrams/quickStyle16.xml"/><Relationship Id="rId85" Type="http://schemas.openxmlformats.org/officeDocument/2006/relationships/diagramQuickStyle" Target="../diagrams/quickStyle17.xml"/><Relationship Id="rId150" Type="http://schemas.openxmlformats.org/officeDocument/2006/relationships/diagramQuickStyle" Target="../diagrams/quickStyle30.xml"/><Relationship Id="rId155" Type="http://schemas.openxmlformats.org/officeDocument/2006/relationships/diagramQuickStyle" Target="../diagrams/quickStyle31.xml"/><Relationship Id="rId171" Type="http://schemas.openxmlformats.org/officeDocument/2006/relationships/diagramColors" Target="../diagrams/colors34.xml"/><Relationship Id="rId12" Type="http://schemas.microsoft.com/office/2007/relationships/diagramDrawing" Target="../diagrams/drawing2.xml"/><Relationship Id="rId17" Type="http://schemas.microsoft.com/office/2007/relationships/diagramDrawing" Target="../diagrams/drawing3.xml"/><Relationship Id="rId33" Type="http://schemas.openxmlformats.org/officeDocument/2006/relationships/diagramData" Target="../diagrams/data7.xml"/><Relationship Id="rId38" Type="http://schemas.openxmlformats.org/officeDocument/2006/relationships/diagramData" Target="../diagrams/data8.xml"/><Relationship Id="rId59" Type="http://schemas.openxmlformats.org/officeDocument/2006/relationships/diagramLayout" Target="../diagrams/layout12.xml"/><Relationship Id="rId103" Type="http://schemas.openxmlformats.org/officeDocument/2006/relationships/diagramData" Target="../diagrams/data21.xml"/><Relationship Id="rId108" Type="http://schemas.openxmlformats.org/officeDocument/2006/relationships/diagramData" Target="../diagrams/data22.xml"/><Relationship Id="rId124" Type="http://schemas.openxmlformats.org/officeDocument/2006/relationships/diagramLayout" Target="../diagrams/layout25.xml"/><Relationship Id="rId129" Type="http://schemas.openxmlformats.org/officeDocument/2006/relationships/diagramLayout" Target="../diagrams/layout26.xml"/><Relationship Id="rId54" Type="http://schemas.openxmlformats.org/officeDocument/2006/relationships/diagramLayout" Target="../diagrams/layout11.xml"/><Relationship Id="rId70" Type="http://schemas.openxmlformats.org/officeDocument/2006/relationships/diagramQuickStyle" Target="../diagrams/quickStyle14.xml"/><Relationship Id="rId75" Type="http://schemas.openxmlformats.org/officeDocument/2006/relationships/diagramQuickStyle" Target="../diagrams/quickStyle15.xml"/><Relationship Id="rId91" Type="http://schemas.openxmlformats.org/officeDocument/2006/relationships/diagramColors" Target="../diagrams/colors18.xml"/><Relationship Id="rId96" Type="http://schemas.openxmlformats.org/officeDocument/2006/relationships/diagramColors" Target="../diagrams/colors19.xml"/><Relationship Id="rId140" Type="http://schemas.openxmlformats.org/officeDocument/2006/relationships/diagramQuickStyle" Target="../diagrams/quickStyle28.xml"/><Relationship Id="rId145" Type="http://schemas.openxmlformats.org/officeDocument/2006/relationships/diagramQuickStyle" Target="../diagrams/quickStyle29.xml"/><Relationship Id="rId161" Type="http://schemas.openxmlformats.org/officeDocument/2006/relationships/diagramColors" Target="../diagrams/colors32.xml"/><Relationship Id="rId166" Type="http://schemas.openxmlformats.org/officeDocument/2006/relationships/diagramColors" Target="../diagrams/colors33.xml"/><Relationship Id="rId1" Type="http://schemas.openxmlformats.org/officeDocument/2006/relationships/slideLayout" Target="../slideLayouts/slideLayout2.xml"/><Relationship Id="rId6" Type="http://schemas.openxmlformats.org/officeDocument/2006/relationships/diagramColors" Target="../diagrams/colors1.xml"/><Relationship Id="rId15" Type="http://schemas.openxmlformats.org/officeDocument/2006/relationships/diagramQuickStyle" Target="../diagrams/quickStyle3.xml"/><Relationship Id="rId23" Type="http://schemas.openxmlformats.org/officeDocument/2006/relationships/diagramData" Target="../diagrams/data5.xml"/><Relationship Id="rId28" Type="http://schemas.openxmlformats.org/officeDocument/2006/relationships/diagramData" Target="../diagrams/data6.xml"/><Relationship Id="rId36" Type="http://schemas.openxmlformats.org/officeDocument/2006/relationships/diagramColors" Target="../diagrams/colors7.xml"/><Relationship Id="rId49" Type="http://schemas.openxmlformats.org/officeDocument/2006/relationships/diagramLayout" Target="../diagrams/layout10.xml"/><Relationship Id="rId57" Type="http://schemas.microsoft.com/office/2007/relationships/diagramDrawing" Target="../diagrams/drawing11.xml"/><Relationship Id="rId106" Type="http://schemas.openxmlformats.org/officeDocument/2006/relationships/diagramColors" Target="../diagrams/colors21.xml"/><Relationship Id="rId114" Type="http://schemas.openxmlformats.org/officeDocument/2006/relationships/diagramLayout" Target="../diagrams/layout23.xml"/><Relationship Id="rId119" Type="http://schemas.openxmlformats.org/officeDocument/2006/relationships/diagramLayout" Target="../diagrams/layout24.xml"/><Relationship Id="rId127" Type="http://schemas.microsoft.com/office/2007/relationships/diagramDrawing" Target="../diagrams/drawing25.xml"/><Relationship Id="rId10" Type="http://schemas.openxmlformats.org/officeDocument/2006/relationships/diagramQuickStyle" Target="../diagrams/quickStyle2.xml"/><Relationship Id="rId31" Type="http://schemas.openxmlformats.org/officeDocument/2006/relationships/diagramColors" Target="../diagrams/colors6.xml"/><Relationship Id="rId44" Type="http://schemas.openxmlformats.org/officeDocument/2006/relationships/diagramLayout" Target="../diagrams/layout9.xml"/><Relationship Id="rId52" Type="http://schemas.microsoft.com/office/2007/relationships/diagramDrawing" Target="../diagrams/drawing10.xml"/><Relationship Id="rId60" Type="http://schemas.openxmlformats.org/officeDocument/2006/relationships/diagramQuickStyle" Target="../diagrams/quickStyle12.xml"/><Relationship Id="rId65" Type="http://schemas.openxmlformats.org/officeDocument/2006/relationships/diagramQuickStyle" Target="../diagrams/quickStyle13.xml"/><Relationship Id="rId73" Type="http://schemas.openxmlformats.org/officeDocument/2006/relationships/diagramData" Target="../diagrams/data15.xml"/><Relationship Id="rId78" Type="http://schemas.openxmlformats.org/officeDocument/2006/relationships/diagramData" Target="../diagrams/data16.xml"/><Relationship Id="rId81" Type="http://schemas.openxmlformats.org/officeDocument/2006/relationships/diagramColors" Target="../diagrams/colors16.xml"/><Relationship Id="rId86" Type="http://schemas.openxmlformats.org/officeDocument/2006/relationships/diagramColors" Target="../diagrams/colors17.xml"/><Relationship Id="rId94" Type="http://schemas.openxmlformats.org/officeDocument/2006/relationships/diagramLayout" Target="../diagrams/layout19.xml"/><Relationship Id="rId99" Type="http://schemas.openxmlformats.org/officeDocument/2006/relationships/diagramLayout" Target="../diagrams/layout20.xml"/><Relationship Id="rId101" Type="http://schemas.openxmlformats.org/officeDocument/2006/relationships/diagramColors" Target="../diagrams/colors20.xml"/><Relationship Id="rId122" Type="http://schemas.microsoft.com/office/2007/relationships/diagramDrawing" Target="../diagrams/drawing24.xml"/><Relationship Id="rId130" Type="http://schemas.openxmlformats.org/officeDocument/2006/relationships/diagramQuickStyle" Target="../diagrams/quickStyle26.xml"/><Relationship Id="rId135" Type="http://schemas.openxmlformats.org/officeDocument/2006/relationships/diagramQuickStyle" Target="../diagrams/quickStyle27.xml"/><Relationship Id="rId143" Type="http://schemas.openxmlformats.org/officeDocument/2006/relationships/diagramData" Target="../diagrams/data29.xml"/><Relationship Id="rId148" Type="http://schemas.openxmlformats.org/officeDocument/2006/relationships/diagramData" Target="../diagrams/data30.xml"/><Relationship Id="rId151" Type="http://schemas.openxmlformats.org/officeDocument/2006/relationships/diagramColors" Target="../diagrams/colors30.xml"/><Relationship Id="rId156" Type="http://schemas.openxmlformats.org/officeDocument/2006/relationships/diagramColors" Target="../diagrams/colors31.xml"/><Relationship Id="rId164" Type="http://schemas.openxmlformats.org/officeDocument/2006/relationships/diagramLayout" Target="../diagrams/layout33.xml"/><Relationship Id="rId169" Type="http://schemas.openxmlformats.org/officeDocument/2006/relationships/diagramLayout" Target="../diagrams/layout34.xml"/><Relationship Id="rId4" Type="http://schemas.openxmlformats.org/officeDocument/2006/relationships/diagramLayout" Target="../diagrams/layout1.xml"/><Relationship Id="rId9" Type="http://schemas.openxmlformats.org/officeDocument/2006/relationships/diagramLayout" Target="../diagrams/layout2.xml"/><Relationship Id="rId172" Type="http://schemas.microsoft.com/office/2007/relationships/diagramDrawing" Target="../diagrams/drawing34.xml"/><Relationship Id="rId13" Type="http://schemas.openxmlformats.org/officeDocument/2006/relationships/diagramData" Target="../diagrams/data3.xml"/><Relationship Id="rId18" Type="http://schemas.openxmlformats.org/officeDocument/2006/relationships/diagramData" Target="../diagrams/data4.xml"/><Relationship Id="rId39" Type="http://schemas.openxmlformats.org/officeDocument/2006/relationships/diagramLayout" Target="../diagrams/layout8.xml"/><Relationship Id="rId109" Type="http://schemas.openxmlformats.org/officeDocument/2006/relationships/diagramLayout" Target="../diagrams/layout22.xml"/><Relationship Id="rId34" Type="http://schemas.openxmlformats.org/officeDocument/2006/relationships/diagramLayout" Target="../diagrams/layout7.xml"/><Relationship Id="rId50" Type="http://schemas.openxmlformats.org/officeDocument/2006/relationships/diagramQuickStyle" Target="../diagrams/quickStyle10.xml"/><Relationship Id="rId55" Type="http://schemas.openxmlformats.org/officeDocument/2006/relationships/diagramQuickStyle" Target="../diagrams/quickStyle11.xml"/><Relationship Id="rId76" Type="http://schemas.openxmlformats.org/officeDocument/2006/relationships/diagramColors" Target="../diagrams/colors15.xml"/><Relationship Id="rId97" Type="http://schemas.microsoft.com/office/2007/relationships/diagramDrawing" Target="../diagrams/drawing19.xml"/><Relationship Id="rId104" Type="http://schemas.openxmlformats.org/officeDocument/2006/relationships/diagramLayout" Target="../diagrams/layout21.xml"/><Relationship Id="rId120" Type="http://schemas.openxmlformats.org/officeDocument/2006/relationships/diagramQuickStyle" Target="../diagrams/quickStyle24.xml"/><Relationship Id="rId125" Type="http://schemas.openxmlformats.org/officeDocument/2006/relationships/diagramQuickStyle" Target="../diagrams/quickStyle25.xml"/><Relationship Id="rId141" Type="http://schemas.openxmlformats.org/officeDocument/2006/relationships/diagramColors" Target="../diagrams/colors28.xml"/><Relationship Id="rId146" Type="http://schemas.openxmlformats.org/officeDocument/2006/relationships/diagramColors" Target="../diagrams/colors29.xml"/><Relationship Id="rId167" Type="http://schemas.microsoft.com/office/2007/relationships/diagramDrawing" Target="../diagrams/drawing33.xml"/><Relationship Id="rId7" Type="http://schemas.microsoft.com/office/2007/relationships/diagramDrawing" Target="../diagrams/drawing1.xml"/><Relationship Id="rId71" Type="http://schemas.openxmlformats.org/officeDocument/2006/relationships/diagramColors" Target="../diagrams/colors14.xml"/><Relationship Id="rId92" Type="http://schemas.microsoft.com/office/2007/relationships/diagramDrawing" Target="../diagrams/drawing18.xml"/><Relationship Id="rId162" Type="http://schemas.microsoft.com/office/2007/relationships/diagramDrawing" Target="../diagrams/drawing32.xml"/><Relationship Id="rId2" Type="http://schemas.openxmlformats.org/officeDocument/2006/relationships/image" Target="../media/image2.png"/><Relationship Id="rId29" Type="http://schemas.openxmlformats.org/officeDocument/2006/relationships/diagramLayout" Target="../diagrams/layout6.xml"/><Relationship Id="rId24" Type="http://schemas.openxmlformats.org/officeDocument/2006/relationships/diagramLayout" Target="../diagrams/layout5.xml"/><Relationship Id="rId40" Type="http://schemas.openxmlformats.org/officeDocument/2006/relationships/diagramQuickStyle" Target="../diagrams/quickStyle8.xml"/><Relationship Id="rId45" Type="http://schemas.openxmlformats.org/officeDocument/2006/relationships/diagramQuickStyle" Target="../diagrams/quickStyle9.xml"/><Relationship Id="rId66" Type="http://schemas.openxmlformats.org/officeDocument/2006/relationships/diagramColors" Target="../diagrams/colors13.xml"/><Relationship Id="rId87" Type="http://schemas.microsoft.com/office/2007/relationships/diagramDrawing" Target="../diagrams/drawing17.xml"/><Relationship Id="rId110" Type="http://schemas.openxmlformats.org/officeDocument/2006/relationships/diagramQuickStyle" Target="../diagrams/quickStyle22.xml"/><Relationship Id="rId115" Type="http://schemas.openxmlformats.org/officeDocument/2006/relationships/diagramQuickStyle" Target="../diagrams/quickStyle23.xml"/><Relationship Id="rId131" Type="http://schemas.openxmlformats.org/officeDocument/2006/relationships/diagramColors" Target="../diagrams/colors26.xml"/><Relationship Id="rId136" Type="http://schemas.openxmlformats.org/officeDocument/2006/relationships/diagramColors" Target="../diagrams/colors27.xml"/><Relationship Id="rId157" Type="http://schemas.microsoft.com/office/2007/relationships/diagramDrawing" Target="../diagrams/drawing31.xml"/><Relationship Id="rId61" Type="http://schemas.openxmlformats.org/officeDocument/2006/relationships/diagramColors" Target="../diagrams/colors12.xml"/><Relationship Id="rId82" Type="http://schemas.microsoft.com/office/2007/relationships/diagramDrawing" Target="../diagrams/drawing16.xml"/><Relationship Id="rId152" Type="http://schemas.microsoft.com/office/2007/relationships/diagramDrawing" Target="../diagrams/drawing30.xml"/><Relationship Id="rId19" Type="http://schemas.openxmlformats.org/officeDocument/2006/relationships/diagramLayout" Target="../diagrams/layout4.xml"/><Relationship Id="rId14" Type="http://schemas.openxmlformats.org/officeDocument/2006/relationships/diagramLayout" Target="../diagrams/layout3.xml"/><Relationship Id="rId30" Type="http://schemas.openxmlformats.org/officeDocument/2006/relationships/diagramQuickStyle" Target="../diagrams/quickStyle6.xml"/><Relationship Id="rId35" Type="http://schemas.openxmlformats.org/officeDocument/2006/relationships/diagramQuickStyle" Target="../diagrams/quickStyle7.xml"/><Relationship Id="rId56" Type="http://schemas.openxmlformats.org/officeDocument/2006/relationships/diagramColors" Target="../diagrams/colors11.xml"/><Relationship Id="rId77" Type="http://schemas.microsoft.com/office/2007/relationships/diagramDrawing" Target="../diagrams/drawing15.xml"/><Relationship Id="rId100" Type="http://schemas.openxmlformats.org/officeDocument/2006/relationships/diagramQuickStyle" Target="../diagrams/quickStyle20.xml"/><Relationship Id="rId105" Type="http://schemas.openxmlformats.org/officeDocument/2006/relationships/diagramQuickStyle" Target="../diagrams/quickStyle21.xml"/><Relationship Id="rId126" Type="http://schemas.openxmlformats.org/officeDocument/2006/relationships/diagramColors" Target="../diagrams/colors25.xml"/><Relationship Id="rId147" Type="http://schemas.microsoft.com/office/2007/relationships/diagramDrawing" Target="../diagrams/drawing29.xml"/><Relationship Id="rId168" Type="http://schemas.openxmlformats.org/officeDocument/2006/relationships/diagramData" Target="../diagrams/data34.xml"/><Relationship Id="rId8" Type="http://schemas.openxmlformats.org/officeDocument/2006/relationships/diagramData" Target="../diagrams/data2.xml"/><Relationship Id="rId51" Type="http://schemas.openxmlformats.org/officeDocument/2006/relationships/diagramColors" Target="../diagrams/colors10.xml"/><Relationship Id="rId72" Type="http://schemas.microsoft.com/office/2007/relationships/diagramDrawing" Target="../diagrams/drawing14.xml"/><Relationship Id="rId93" Type="http://schemas.openxmlformats.org/officeDocument/2006/relationships/diagramData" Target="../diagrams/data19.xml"/><Relationship Id="rId98" Type="http://schemas.openxmlformats.org/officeDocument/2006/relationships/diagramData" Target="../diagrams/data20.xml"/><Relationship Id="rId121" Type="http://schemas.openxmlformats.org/officeDocument/2006/relationships/diagramColors" Target="../diagrams/colors24.xml"/><Relationship Id="rId142" Type="http://schemas.microsoft.com/office/2007/relationships/diagramDrawing" Target="../diagrams/drawing28.xml"/><Relationship Id="rId163" Type="http://schemas.openxmlformats.org/officeDocument/2006/relationships/diagramData" Target="../diagrams/data33.xml"/><Relationship Id="rId3" Type="http://schemas.openxmlformats.org/officeDocument/2006/relationships/diagramData" Target="../diagrams/data1.xml"/><Relationship Id="rId25" Type="http://schemas.openxmlformats.org/officeDocument/2006/relationships/diagramQuickStyle" Target="../diagrams/quickStyle5.xml"/><Relationship Id="rId46" Type="http://schemas.openxmlformats.org/officeDocument/2006/relationships/diagramColors" Target="../diagrams/colors9.xml"/><Relationship Id="rId67" Type="http://schemas.microsoft.com/office/2007/relationships/diagramDrawing" Target="../diagrams/drawing13.xml"/><Relationship Id="rId116" Type="http://schemas.openxmlformats.org/officeDocument/2006/relationships/diagramColors" Target="../diagrams/colors23.xml"/><Relationship Id="rId137" Type="http://schemas.microsoft.com/office/2007/relationships/diagramDrawing" Target="../diagrams/drawing27.xml"/><Relationship Id="rId158" Type="http://schemas.openxmlformats.org/officeDocument/2006/relationships/diagramData" Target="../diagrams/data32.xml"/><Relationship Id="rId20" Type="http://schemas.openxmlformats.org/officeDocument/2006/relationships/diagramQuickStyle" Target="../diagrams/quickStyle4.xml"/><Relationship Id="rId41" Type="http://schemas.openxmlformats.org/officeDocument/2006/relationships/diagramColors" Target="../diagrams/colors8.xml"/><Relationship Id="rId62" Type="http://schemas.microsoft.com/office/2007/relationships/diagramDrawing" Target="../diagrams/drawing12.xml"/><Relationship Id="rId83" Type="http://schemas.openxmlformats.org/officeDocument/2006/relationships/diagramData" Target="../diagrams/data17.xml"/><Relationship Id="rId88" Type="http://schemas.openxmlformats.org/officeDocument/2006/relationships/diagramData" Target="../diagrams/data18.xml"/><Relationship Id="rId111" Type="http://schemas.openxmlformats.org/officeDocument/2006/relationships/diagramColors" Target="../diagrams/colors22.xml"/><Relationship Id="rId132" Type="http://schemas.microsoft.com/office/2007/relationships/diagramDrawing" Target="../diagrams/drawing26.xml"/><Relationship Id="rId153" Type="http://schemas.openxmlformats.org/officeDocument/2006/relationships/diagramData" Target="../diagrams/data3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07325" y="2746257"/>
            <a:ext cx="8077200" cy="1470025"/>
          </a:xfrm>
        </p:spPr>
        <p:txBody>
          <a:bodyPr>
            <a:normAutofit fontScale="90000"/>
          </a:bodyPr>
          <a:lstStyle/>
          <a:p>
            <a:r>
              <a:rPr lang="en-US" b="1" dirty="0" smtClean="0">
                <a:latin typeface="Times New Roman" pitchFamily="18" charset="0"/>
                <a:cs typeface="Times New Roman" pitchFamily="18" charset="0"/>
              </a:rPr>
              <a:t>State Board of Education Meeting</a:t>
            </a:r>
            <a:br>
              <a:rPr lang="en-US"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2700" dirty="0" smtClean="0">
                <a:latin typeface="Times New Roman" pitchFamily="18" charset="0"/>
                <a:cs typeface="Times New Roman" pitchFamily="18" charset="0"/>
              </a:rPr>
              <a:t>August 6, 2014</a:t>
            </a:r>
            <a:br>
              <a:rPr lang="en-US" sz="2700" dirty="0" smtClean="0">
                <a:latin typeface="Times New Roman" pitchFamily="18" charset="0"/>
                <a:cs typeface="Times New Roman" pitchFamily="18" charset="0"/>
              </a:rPr>
            </a:br>
            <a:r>
              <a:rPr lang="en-US" sz="2700" dirty="0" smtClean="0">
                <a:latin typeface="Times New Roman" pitchFamily="18" charset="0"/>
                <a:cs typeface="Times New Roman" pitchFamily="18" charset="0"/>
              </a:rPr>
              <a:t>Robert A. </a:t>
            </a:r>
            <a:r>
              <a:rPr lang="en-US" sz="2700" dirty="0" err="1" smtClean="0">
                <a:latin typeface="Times New Roman" pitchFamily="18" charset="0"/>
                <a:cs typeface="Times New Roman" pitchFamily="18" charset="0"/>
              </a:rPr>
              <a:t>Marra</a:t>
            </a:r>
            <a:r>
              <a:rPr lang="en-US" sz="2700" dirty="0" smtClean="0">
                <a:latin typeface="Times New Roman" pitchFamily="18" charset="0"/>
                <a:cs typeface="Times New Roman" pitchFamily="18" charset="0"/>
              </a:rPr>
              <a:t>, Executive Director</a:t>
            </a:r>
            <a:br>
              <a:rPr lang="en-US" sz="2700" dirty="0" smtClean="0">
                <a:latin typeface="Times New Roman" pitchFamily="18" charset="0"/>
                <a:cs typeface="Times New Roman" pitchFamily="18" charset="0"/>
              </a:rPr>
            </a:br>
            <a:r>
              <a:rPr lang="en-US" sz="2700" dirty="0" smtClean="0">
                <a:latin typeface="Times New Roman" pitchFamily="18" charset="0"/>
                <a:cs typeface="Times New Roman" pitchFamily="18" charset="0"/>
              </a:rPr>
              <a:t>Office of Charter Schools</a:t>
            </a:r>
            <a:endParaRPr lang="en-US" sz="27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0A8E582-5E34-40DD-A62D-950B6C8803CE}" type="slidenum">
              <a:rPr lang="en-US" smtClean="0"/>
              <a:pPr/>
              <a:t>1</a:t>
            </a:fld>
            <a:endParaRPr lang="en-US"/>
          </a:p>
        </p:txBody>
      </p:sp>
      <p:pic>
        <p:nvPicPr>
          <p:cNvPr id="51" name="Picture 50" descr="Screen shot 2010-11-24 at 10.40.02 AM.png"/>
          <p:cNvPicPr>
            <a:picLocks noChangeAspect="1"/>
          </p:cNvPicPr>
          <p:nvPr/>
        </p:nvPicPr>
        <p:blipFill>
          <a:blip r:embed="rId3" cstate="print"/>
          <a:stretch>
            <a:fillRect/>
          </a:stretch>
        </p:blipFill>
        <p:spPr>
          <a:xfrm>
            <a:off x="2908782" y="4792196"/>
            <a:ext cx="3474286" cy="1615238"/>
          </a:xfrm>
          <a:prstGeom prst="rect">
            <a:avLst/>
          </a:prstGeom>
          <a:ln w="76200">
            <a:solidFill>
              <a:srgbClr val="FF0000"/>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754" y="64478"/>
            <a:ext cx="8253046" cy="681648"/>
          </a:xfrm>
        </p:spPr>
        <p:txBody>
          <a:bodyPr>
            <a:noAutofit/>
          </a:bodyPr>
          <a:lstStyle/>
          <a:p>
            <a:r>
              <a:rPr lang="en-US" sz="4000" u="sng" dirty="0">
                <a:solidFill>
                  <a:srgbClr val="FF0000"/>
                </a:solidFill>
                <a:latin typeface="Times New Roman" pitchFamily="18" charset="0"/>
                <a:cs typeface="Times New Roman" pitchFamily="18" charset="0"/>
              </a:rPr>
              <a:t>2012-13 </a:t>
            </a:r>
            <a:r>
              <a:rPr lang="en-US" sz="4000" u="sng" dirty="0" smtClean="0">
                <a:solidFill>
                  <a:srgbClr val="FF0000"/>
                </a:solidFill>
                <a:latin typeface="Times New Roman" pitchFamily="18" charset="0"/>
                <a:cs typeface="Times New Roman" pitchFamily="18" charset="0"/>
              </a:rPr>
              <a:t>School Non-Renewals</a:t>
            </a:r>
            <a:endParaRPr lang="en-US" sz="4000" dirty="0"/>
          </a:p>
        </p:txBody>
      </p:sp>
      <p:sp>
        <p:nvSpPr>
          <p:cNvPr id="3" name="Content Placeholder 2"/>
          <p:cNvSpPr>
            <a:spLocks noGrp="1"/>
          </p:cNvSpPr>
          <p:nvPr>
            <p:ph idx="1"/>
          </p:nvPr>
        </p:nvSpPr>
        <p:spPr>
          <a:xfrm>
            <a:off x="216877" y="685801"/>
            <a:ext cx="8686800" cy="6035674"/>
          </a:xfrm>
        </p:spPr>
        <p:txBody>
          <a:bodyPr>
            <a:normAutofit fontScale="25000" lnSpcReduction="20000"/>
          </a:bodyPr>
          <a:lstStyle/>
          <a:p>
            <a:pPr>
              <a:spcBef>
                <a:spcPts val="0"/>
              </a:spcBef>
              <a:spcAft>
                <a:spcPts val="600"/>
              </a:spcAft>
            </a:pPr>
            <a:r>
              <a:rPr lang="en-US" sz="6200" u="sng" dirty="0" smtClean="0">
                <a:latin typeface="Times New Roman" panose="02020603050405020304" pitchFamily="18" charset="0"/>
                <a:cs typeface="Times New Roman" panose="02020603050405020304" pitchFamily="18" charset="0"/>
              </a:rPr>
              <a:t>Charter </a:t>
            </a:r>
            <a:r>
              <a:rPr lang="en-US" sz="6200" u="sng" dirty="0">
                <a:latin typeface="Times New Roman" panose="02020603050405020304" pitchFamily="18" charset="0"/>
                <a:cs typeface="Times New Roman" panose="02020603050405020304" pitchFamily="18" charset="0"/>
              </a:rPr>
              <a:t>S</a:t>
            </a:r>
            <a:r>
              <a:rPr lang="en-US" sz="6200" u="sng" dirty="0" smtClean="0">
                <a:latin typeface="Times New Roman" panose="02020603050405020304" pitchFamily="18" charset="0"/>
                <a:cs typeface="Times New Roman" panose="02020603050405020304" pitchFamily="18" charset="0"/>
              </a:rPr>
              <a:t>chool of the Dunes</a:t>
            </a:r>
            <a:r>
              <a:rPr lang="en-US" sz="6200" dirty="0" smtClean="0">
                <a:latin typeface="Times New Roman" panose="02020603050405020304" pitchFamily="18" charset="0"/>
                <a:cs typeface="Times New Roman" panose="02020603050405020304" pitchFamily="18" charset="0"/>
              </a:rPr>
              <a:t> - </a:t>
            </a:r>
            <a:r>
              <a:rPr lang="en-US" sz="6200" dirty="0">
                <a:latin typeface="Times New Roman" panose="02020603050405020304" pitchFamily="18" charset="0"/>
                <a:cs typeface="Times New Roman" panose="02020603050405020304" pitchFamily="18" charset="0"/>
              </a:rPr>
              <a:t>1/18/13 school advised of non-renewal </a:t>
            </a:r>
            <a:r>
              <a:rPr lang="en-US" sz="6200" dirty="0" smtClean="0">
                <a:latin typeface="Times New Roman" panose="02020603050405020304" pitchFamily="18" charset="0"/>
                <a:cs typeface="Times New Roman" panose="02020603050405020304" pitchFamily="18" charset="0"/>
              </a:rPr>
              <a:t>decision</a:t>
            </a:r>
            <a:r>
              <a:rPr lang="en-US" sz="6200" dirty="0">
                <a:latin typeface="Times New Roman" panose="02020603050405020304" pitchFamily="18" charset="0"/>
                <a:cs typeface="Times New Roman" panose="02020603050405020304" pitchFamily="18" charset="0"/>
              </a:rPr>
              <a:t>; </a:t>
            </a:r>
            <a:r>
              <a:rPr lang="en-US" sz="6200" dirty="0" smtClean="0">
                <a:latin typeface="Times New Roman" panose="02020603050405020304" pitchFamily="18" charset="0"/>
                <a:cs typeface="Times New Roman" panose="02020603050405020304" pitchFamily="18" charset="0"/>
              </a:rPr>
              <a:t>1/29/13 </a:t>
            </a:r>
            <a:r>
              <a:rPr lang="en-US" sz="6200" dirty="0">
                <a:latin typeface="Times New Roman" panose="02020603050405020304" pitchFamily="18" charset="0"/>
                <a:cs typeface="Times New Roman" panose="02020603050405020304" pitchFamily="18" charset="0"/>
              </a:rPr>
              <a:t>school formally requested reconsideration of non-renewal decision; subsequently withdrew its reconsideration request - currently authorized by Calumet University of St. </a:t>
            </a:r>
            <a:r>
              <a:rPr lang="en-US" sz="6200" dirty="0" smtClean="0">
                <a:latin typeface="Times New Roman" panose="02020603050405020304" pitchFamily="18" charset="0"/>
                <a:cs typeface="Times New Roman" panose="02020603050405020304" pitchFamily="18" charset="0"/>
              </a:rPr>
              <a:t>Joseph.</a:t>
            </a:r>
            <a:endParaRPr lang="en-US" sz="6200" dirty="0">
              <a:latin typeface="Times New Roman" panose="02020603050405020304" pitchFamily="18" charset="0"/>
              <a:cs typeface="Times New Roman" panose="02020603050405020304" pitchFamily="18" charset="0"/>
            </a:endParaRPr>
          </a:p>
          <a:p>
            <a:pPr>
              <a:spcBef>
                <a:spcPts val="0"/>
              </a:spcBef>
              <a:spcAft>
                <a:spcPts val="600"/>
              </a:spcAft>
            </a:pPr>
            <a:r>
              <a:rPr lang="en-US" sz="6200" u="sng" dirty="0" smtClean="0">
                <a:latin typeface="Times New Roman" panose="02020603050405020304" pitchFamily="18" charset="0"/>
                <a:cs typeface="Times New Roman" panose="02020603050405020304" pitchFamily="18" charset="0"/>
              </a:rPr>
              <a:t>Hoosier </a:t>
            </a:r>
            <a:r>
              <a:rPr lang="en-US" sz="6200" u="sng" dirty="0">
                <a:latin typeface="Times New Roman" panose="02020603050405020304" pitchFamily="18" charset="0"/>
                <a:cs typeface="Times New Roman" panose="02020603050405020304" pitchFamily="18" charset="0"/>
              </a:rPr>
              <a:t>Academy – Muncie </a:t>
            </a:r>
            <a:r>
              <a:rPr lang="en-US" sz="6200" dirty="0">
                <a:latin typeface="Times New Roman" panose="02020603050405020304" pitchFamily="18" charset="0"/>
                <a:cs typeface="Times New Roman" panose="02020603050405020304" pitchFamily="18" charset="0"/>
              </a:rPr>
              <a:t>- Voluntary closure </a:t>
            </a:r>
            <a:r>
              <a:rPr lang="en-US" sz="6200" dirty="0" smtClean="0">
                <a:latin typeface="Times New Roman" panose="02020603050405020304" pitchFamily="18" charset="0"/>
                <a:cs typeface="Times New Roman" panose="02020603050405020304" pitchFamily="18" charset="0"/>
              </a:rPr>
              <a:t>– 1/16/13 school </a:t>
            </a:r>
            <a:r>
              <a:rPr lang="en-US" sz="6200" dirty="0">
                <a:latin typeface="Times New Roman" panose="02020603050405020304" pitchFamily="18" charset="0"/>
                <a:cs typeface="Times New Roman" panose="02020603050405020304" pitchFamily="18" charset="0"/>
              </a:rPr>
              <a:t>advised OCS of its intent not to seek renewal of its contract.</a:t>
            </a:r>
          </a:p>
          <a:p>
            <a:pPr>
              <a:spcBef>
                <a:spcPts val="0"/>
              </a:spcBef>
              <a:spcAft>
                <a:spcPts val="600"/>
              </a:spcAft>
            </a:pPr>
            <a:r>
              <a:rPr lang="en-US" sz="6200" u="sng" dirty="0">
                <a:latin typeface="Times New Roman" panose="02020603050405020304" pitchFamily="18" charset="0"/>
                <a:cs typeface="Times New Roman" panose="02020603050405020304" pitchFamily="18" charset="0"/>
              </a:rPr>
              <a:t>Imagine Indiana Life Sciences Academy East </a:t>
            </a:r>
            <a:r>
              <a:rPr lang="en-US" sz="6200" dirty="0" smtClean="0">
                <a:latin typeface="Times New Roman" panose="02020603050405020304" pitchFamily="18" charset="0"/>
                <a:cs typeface="Times New Roman" panose="02020603050405020304" pitchFamily="18" charset="0"/>
              </a:rPr>
              <a:t>– 1/18/13 school advised of non-renewal decision; 2/5/13 school requested reconsideration of non-renewal decision; Appeals Hearing held on 5/7/13; 5/14/13 President confirmed non-renewal decision.</a:t>
            </a:r>
          </a:p>
          <a:p>
            <a:pPr>
              <a:spcBef>
                <a:spcPts val="0"/>
              </a:spcBef>
              <a:spcAft>
                <a:spcPts val="600"/>
              </a:spcAft>
            </a:pPr>
            <a:r>
              <a:rPr lang="en-US" sz="6200" u="sng" dirty="0" smtClean="0">
                <a:latin typeface="Times New Roman" panose="02020603050405020304" pitchFamily="18" charset="0"/>
                <a:cs typeface="Times New Roman" panose="02020603050405020304" pitchFamily="18" charset="0"/>
              </a:rPr>
              <a:t>Imagine </a:t>
            </a:r>
            <a:r>
              <a:rPr lang="en-US" sz="6200" u="sng" dirty="0" err="1" smtClean="0">
                <a:latin typeface="Times New Roman" panose="02020603050405020304" pitchFamily="18" charset="0"/>
                <a:cs typeface="Times New Roman" panose="02020603050405020304" pitchFamily="18" charset="0"/>
              </a:rPr>
              <a:t>MASTer</a:t>
            </a:r>
            <a:r>
              <a:rPr lang="en-US" sz="6200" u="sng" dirty="0" smtClean="0">
                <a:latin typeface="Times New Roman" panose="02020603050405020304" pitchFamily="18" charset="0"/>
                <a:cs typeface="Times New Roman" panose="02020603050405020304" pitchFamily="18" charset="0"/>
              </a:rPr>
              <a:t> Academy </a:t>
            </a:r>
            <a:r>
              <a:rPr lang="en-US" sz="6200" dirty="0" smtClean="0">
                <a:latin typeface="Times New Roman" panose="02020603050405020304" pitchFamily="18" charset="0"/>
                <a:cs typeface="Times New Roman" panose="02020603050405020304" pitchFamily="18" charset="0"/>
              </a:rPr>
              <a:t>- 1/18/13 school advised of non-renewal decision; 1/28/13 school requested reconsideration of non-renewal decision; Appeals Hearing held on 4/28/13; 5/14/13 President confirmed non-renewal decision.  Now operating as a private school, Horizon Christian Academy.</a:t>
            </a:r>
          </a:p>
          <a:p>
            <a:pPr>
              <a:spcBef>
                <a:spcPts val="0"/>
              </a:spcBef>
              <a:spcAft>
                <a:spcPts val="600"/>
              </a:spcAft>
            </a:pPr>
            <a:r>
              <a:rPr lang="en-US" sz="6200" u="sng" dirty="0" smtClean="0">
                <a:latin typeface="Times New Roman" panose="02020603050405020304" pitchFamily="18" charset="0"/>
                <a:cs typeface="Times New Roman" panose="02020603050405020304" pitchFamily="18" charset="0"/>
              </a:rPr>
              <a:t>Imagine </a:t>
            </a:r>
            <a:r>
              <a:rPr lang="en-US" sz="6200" u="sng" dirty="0">
                <a:latin typeface="Times New Roman" panose="02020603050405020304" pitchFamily="18" charset="0"/>
                <a:cs typeface="Times New Roman" panose="02020603050405020304" pitchFamily="18" charset="0"/>
              </a:rPr>
              <a:t>Schools on Broadway </a:t>
            </a:r>
            <a:r>
              <a:rPr lang="en-US" sz="6200" dirty="0">
                <a:latin typeface="Times New Roman" panose="02020603050405020304" pitchFamily="18" charset="0"/>
                <a:cs typeface="Times New Roman" panose="02020603050405020304" pitchFamily="18" charset="0"/>
              </a:rPr>
              <a:t>- 1/18/13 school advised of non-renewal decision; </a:t>
            </a:r>
            <a:r>
              <a:rPr lang="en-US" sz="6200" dirty="0" smtClean="0">
                <a:latin typeface="Times New Roman" panose="02020603050405020304" pitchFamily="18" charset="0"/>
                <a:cs typeface="Times New Roman" panose="02020603050405020304" pitchFamily="18" charset="0"/>
              </a:rPr>
              <a:t>1/28/13 </a:t>
            </a:r>
            <a:r>
              <a:rPr lang="en-US" sz="6200" dirty="0">
                <a:latin typeface="Times New Roman" panose="02020603050405020304" pitchFamily="18" charset="0"/>
                <a:cs typeface="Times New Roman" panose="02020603050405020304" pitchFamily="18" charset="0"/>
              </a:rPr>
              <a:t>school requested reconsideration of non-renewal decision; Appeals Hearing held on </a:t>
            </a:r>
            <a:r>
              <a:rPr lang="en-US" sz="6200" dirty="0" smtClean="0">
                <a:latin typeface="Times New Roman" panose="02020603050405020304" pitchFamily="18" charset="0"/>
                <a:cs typeface="Times New Roman" panose="02020603050405020304" pitchFamily="18" charset="0"/>
              </a:rPr>
              <a:t>4/16/13</a:t>
            </a:r>
            <a:r>
              <a:rPr lang="en-US" sz="6200" dirty="0">
                <a:latin typeface="Times New Roman" panose="02020603050405020304" pitchFamily="18" charset="0"/>
                <a:cs typeface="Times New Roman" panose="02020603050405020304" pitchFamily="18" charset="0"/>
              </a:rPr>
              <a:t>; 5/14/13 President confirmed non-renewal </a:t>
            </a:r>
            <a:r>
              <a:rPr lang="en-US" sz="6200" dirty="0" smtClean="0">
                <a:latin typeface="Times New Roman" panose="02020603050405020304" pitchFamily="18" charset="0"/>
                <a:cs typeface="Times New Roman" panose="02020603050405020304" pitchFamily="18" charset="0"/>
              </a:rPr>
              <a:t>decision</a:t>
            </a:r>
            <a:r>
              <a:rPr lang="en-US" sz="6200" dirty="0">
                <a:latin typeface="Times New Roman" panose="02020603050405020304" pitchFamily="18" charset="0"/>
                <a:cs typeface="Times New Roman" panose="02020603050405020304" pitchFamily="18" charset="0"/>
              </a:rPr>
              <a:t>. Now operating as a private school, Horizon Christian Academy.</a:t>
            </a:r>
          </a:p>
          <a:p>
            <a:pPr>
              <a:spcBef>
                <a:spcPts val="0"/>
              </a:spcBef>
              <a:spcAft>
                <a:spcPts val="600"/>
              </a:spcAft>
            </a:pPr>
            <a:r>
              <a:rPr lang="en-US" sz="6200" u="sng" dirty="0" smtClean="0">
                <a:latin typeface="Times New Roman" panose="02020603050405020304" pitchFamily="18" charset="0"/>
                <a:cs typeface="Times New Roman" panose="02020603050405020304" pitchFamily="18" charset="0"/>
              </a:rPr>
              <a:t>Kenneth </a:t>
            </a:r>
            <a:r>
              <a:rPr lang="en-US" sz="6200" u="sng" dirty="0">
                <a:latin typeface="Times New Roman" panose="02020603050405020304" pitchFamily="18" charset="0"/>
                <a:cs typeface="Times New Roman" panose="02020603050405020304" pitchFamily="18" charset="0"/>
              </a:rPr>
              <a:t>A. </a:t>
            </a:r>
            <a:r>
              <a:rPr lang="en-US" sz="6200" u="sng" dirty="0" err="1">
                <a:latin typeface="Times New Roman" panose="02020603050405020304" pitchFamily="18" charset="0"/>
                <a:cs typeface="Times New Roman" panose="02020603050405020304" pitchFamily="18" charset="0"/>
              </a:rPr>
              <a:t>Christmon</a:t>
            </a:r>
            <a:r>
              <a:rPr lang="en-US" sz="6200" u="sng" dirty="0">
                <a:latin typeface="Times New Roman" panose="02020603050405020304" pitchFamily="18" charset="0"/>
                <a:cs typeface="Times New Roman" panose="02020603050405020304" pitchFamily="18" charset="0"/>
              </a:rPr>
              <a:t> STEMM Leadership Academy (formerly Galileo Charter School)</a:t>
            </a:r>
            <a:r>
              <a:rPr lang="en-US" sz="6200" dirty="0">
                <a:latin typeface="Times New Roman" panose="02020603050405020304" pitchFamily="18" charset="0"/>
                <a:cs typeface="Times New Roman" panose="02020603050405020304" pitchFamily="18" charset="0"/>
              </a:rPr>
              <a:t> - 1/18/13 school advised of non-renewal decision; </a:t>
            </a:r>
            <a:r>
              <a:rPr lang="en-US" sz="6200" dirty="0" smtClean="0">
                <a:latin typeface="Times New Roman" panose="02020603050405020304" pitchFamily="18" charset="0"/>
                <a:cs typeface="Times New Roman" panose="02020603050405020304" pitchFamily="18" charset="0"/>
              </a:rPr>
              <a:t>1/29/13 </a:t>
            </a:r>
            <a:r>
              <a:rPr lang="en-US" sz="6200" dirty="0">
                <a:latin typeface="Times New Roman" panose="02020603050405020304" pitchFamily="18" charset="0"/>
                <a:cs typeface="Times New Roman" panose="02020603050405020304" pitchFamily="18" charset="0"/>
              </a:rPr>
              <a:t>school requested reconsideration of non-renewal decision; Appeals Hearing held on </a:t>
            </a:r>
            <a:r>
              <a:rPr lang="en-US" sz="6200" dirty="0" smtClean="0">
                <a:latin typeface="Times New Roman" panose="02020603050405020304" pitchFamily="18" charset="0"/>
                <a:cs typeface="Times New Roman" panose="02020603050405020304" pitchFamily="18" charset="0"/>
              </a:rPr>
              <a:t>5/6/13</a:t>
            </a:r>
            <a:r>
              <a:rPr lang="en-US" sz="6200" dirty="0">
                <a:latin typeface="Times New Roman" panose="02020603050405020304" pitchFamily="18" charset="0"/>
                <a:cs typeface="Times New Roman" panose="02020603050405020304" pitchFamily="18" charset="0"/>
              </a:rPr>
              <a:t>; 5/14/13 President confirmed non-renewal </a:t>
            </a:r>
            <a:r>
              <a:rPr lang="en-US" sz="6200" dirty="0" smtClean="0">
                <a:latin typeface="Times New Roman" panose="02020603050405020304" pitchFamily="18" charset="0"/>
                <a:cs typeface="Times New Roman" panose="02020603050405020304" pitchFamily="18" charset="0"/>
              </a:rPr>
              <a:t>decision.</a:t>
            </a:r>
            <a:endParaRPr lang="en-US" sz="6200" dirty="0">
              <a:latin typeface="Times New Roman" panose="02020603050405020304" pitchFamily="18" charset="0"/>
              <a:cs typeface="Times New Roman" panose="02020603050405020304" pitchFamily="18" charset="0"/>
            </a:endParaRPr>
          </a:p>
          <a:p>
            <a:pPr>
              <a:spcBef>
                <a:spcPts val="0"/>
              </a:spcBef>
              <a:spcAft>
                <a:spcPts val="600"/>
              </a:spcAft>
            </a:pPr>
            <a:r>
              <a:rPr lang="en-US" sz="6200" u="sng" dirty="0" smtClean="0">
                <a:latin typeface="Times New Roman" panose="02020603050405020304" pitchFamily="18" charset="0"/>
                <a:cs typeface="Times New Roman" panose="02020603050405020304" pitchFamily="18" charset="0"/>
              </a:rPr>
              <a:t>LEAD College Preparatory Charter School </a:t>
            </a:r>
            <a:r>
              <a:rPr lang="en-US" sz="6200" dirty="0" smtClean="0">
                <a:latin typeface="Times New Roman" panose="02020603050405020304" pitchFamily="18" charset="0"/>
                <a:cs typeface="Times New Roman" panose="02020603050405020304" pitchFamily="18" charset="0"/>
              </a:rPr>
              <a:t>- </a:t>
            </a:r>
            <a:r>
              <a:rPr lang="en-US" sz="6200" dirty="0">
                <a:latin typeface="Times New Roman" panose="02020603050405020304" pitchFamily="18" charset="0"/>
                <a:cs typeface="Times New Roman" panose="02020603050405020304" pitchFamily="18" charset="0"/>
              </a:rPr>
              <a:t>1/18/13 school advised of non-renewal decision; </a:t>
            </a:r>
            <a:r>
              <a:rPr lang="en-US" sz="6200" dirty="0" smtClean="0">
                <a:latin typeface="Times New Roman" panose="02020603050405020304" pitchFamily="18" charset="0"/>
                <a:cs typeface="Times New Roman" panose="02020603050405020304" pitchFamily="18" charset="0"/>
              </a:rPr>
              <a:t>1/29/13 </a:t>
            </a:r>
            <a:r>
              <a:rPr lang="en-US" sz="6200" dirty="0">
                <a:latin typeface="Times New Roman" panose="02020603050405020304" pitchFamily="18" charset="0"/>
                <a:cs typeface="Times New Roman" panose="02020603050405020304" pitchFamily="18" charset="0"/>
              </a:rPr>
              <a:t>school requested reconsideration of non-renewal decision; Appeals Hearing held on </a:t>
            </a:r>
            <a:r>
              <a:rPr lang="en-US" sz="6200" dirty="0" smtClean="0">
                <a:latin typeface="Times New Roman" panose="02020603050405020304" pitchFamily="18" charset="0"/>
                <a:cs typeface="Times New Roman" panose="02020603050405020304" pitchFamily="18" charset="0"/>
              </a:rPr>
              <a:t>4/3/13</a:t>
            </a:r>
            <a:r>
              <a:rPr lang="en-US" sz="6200" dirty="0">
                <a:latin typeface="Times New Roman" panose="02020603050405020304" pitchFamily="18" charset="0"/>
                <a:cs typeface="Times New Roman" panose="02020603050405020304" pitchFamily="18" charset="0"/>
              </a:rPr>
              <a:t>; 5/14/13 President confirmed non-renewal </a:t>
            </a:r>
            <a:r>
              <a:rPr lang="en-US" sz="6200" dirty="0" smtClean="0">
                <a:latin typeface="Times New Roman" panose="02020603050405020304" pitchFamily="18" charset="0"/>
                <a:cs typeface="Times New Roman" panose="02020603050405020304" pitchFamily="18" charset="0"/>
              </a:rPr>
              <a:t>decision.</a:t>
            </a:r>
            <a:endParaRPr lang="en-US" sz="6200" dirty="0">
              <a:latin typeface="Times New Roman" panose="02020603050405020304" pitchFamily="18" charset="0"/>
              <a:cs typeface="Times New Roman" panose="02020603050405020304" pitchFamily="18" charset="0"/>
            </a:endParaRPr>
          </a:p>
          <a:p>
            <a:pPr>
              <a:spcBef>
                <a:spcPts val="0"/>
              </a:spcBef>
              <a:spcAft>
                <a:spcPts val="600"/>
              </a:spcAft>
            </a:pPr>
            <a:r>
              <a:rPr lang="en-US" sz="6200" u="sng" dirty="0" smtClean="0">
                <a:latin typeface="Times New Roman" panose="02020603050405020304" pitchFamily="18" charset="0"/>
                <a:cs typeface="Times New Roman" panose="02020603050405020304" pitchFamily="18" charset="0"/>
              </a:rPr>
              <a:t>Timothy L Johnson Academy</a:t>
            </a:r>
            <a:r>
              <a:rPr lang="en-US" sz="6200" dirty="0" smtClean="0">
                <a:latin typeface="Times New Roman" panose="02020603050405020304" pitchFamily="18" charset="0"/>
                <a:cs typeface="Times New Roman" panose="02020603050405020304" pitchFamily="18" charset="0"/>
              </a:rPr>
              <a:t> - </a:t>
            </a:r>
            <a:r>
              <a:rPr lang="en-US" sz="6200" dirty="0">
                <a:latin typeface="Times New Roman" panose="02020603050405020304" pitchFamily="18" charset="0"/>
                <a:cs typeface="Times New Roman" panose="02020603050405020304" pitchFamily="18" charset="0"/>
              </a:rPr>
              <a:t>1/18/13 school advised of non-renewal decision; </a:t>
            </a:r>
            <a:r>
              <a:rPr lang="en-US" sz="6200" dirty="0" smtClean="0">
                <a:latin typeface="Times New Roman" panose="02020603050405020304" pitchFamily="18" charset="0"/>
                <a:cs typeface="Times New Roman" panose="02020603050405020304" pitchFamily="18" charset="0"/>
              </a:rPr>
              <a:t>1/31/13 </a:t>
            </a:r>
            <a:r>
              <a:rPr lang="en-US" sz="6200" dirty="0">
                <a:latin typeface="Times New Roman" panose="02020603050405020304" pitchFamily="18" charset="0"/>
                <a:cs typeface="Times New Roman" panose="02020603050405020304" pitchFamily="18" charset="0"/>
              </a:rPr>
              <a:t>school requested reconsideration of non-renewal </a:t>
            </a:r>
            <a:r>
              <a:rPr lang="en-US" sz="6200" dirty="0" smtClean="0">
                <a:latin typeface="Times New Roman" panose="02020603050405020304" pitchFamily="18" charset="0"/>
                <a:cs typeface="Times New Roman" panose="02020603050405020304" pitchFamily="18" charset="0"/>
              </a:rPr>
              <a:t>decision, but subsequently </a:t>
            </a:r>
            <a:r>
              <a:rPr lang="en-US" sz="6200" dirty="0">
                <a:latin typeface="Times New Roman" panose="02020603050405020304" pitchFamily="18" charset="0"/>
                <a:cs typeface="Times New Roman" panose="02020603050405020304" pitchFamily="18" charset="0"/>
              </a:rPr>
              <a:t>withdrew its reconsideration request - currently authorized by Trine </a:t>
            </a:r>
            <a:r>
              <a:rPr lang="en-US" sz="6200" dirty="0" smtClean="0">
                <a:latin typeface="Times New Roman" panose="02020603050405020304" pitchFamily="18" charset="0"/>
                <a:cs typeface="Times New Roman" panose="02020603050405020304" pitchFamily="18" charset="0"/>
              </a:rPr>
              <a:t>University.</a:t>
            </a:r>
            <a:endParaRPr lang="en-US" sz="6200" dirty="0">
              <a:latin typeface="Times New Roman" panose="02020603050405020304" pitchFamily="18" charset="0"/>
              <a:cs typeface="Times New Roman" panose="02020603050405020304" pitchFamily="18" charset="0"/>
            </a:endParaRPr>
          </a:p>
          <a:p>
            <a:pPr>
              <a:spcBef>
                <a:spcPts val="0"/>
              </a:spcBef>
              <a:spcAft>
                <a:spcPts val="600"/>
              </a:spcAft>
            </a:pPr>
            <a:r>
              <a:rPr lang="en-US" sz="6200" u="sng" dirty="0">
                <a:latin typeface="Times New Roman" panose="02020603050405020304" pitchFamily="18" charset="0"/>
                <a:cs typeface="Times New Roman" panose="02020603050405020304" pitchFamily="18" charset="0"/>
              </a:rPr>
              <a:t>West Gary Lighthouse Charter School </a:t>
            </a:r>
            <a:r>
              <a:rPr lang="en-US" sz="6200" dirty="0">
                <a:latin typeface="Times New Roman" panose="02020603050405020304" pitchFamily="18" charset="0"/>
                <a:cs typeface="Times New Roman" panose="02020603050405020304" pitchFamily="18" charset="0"/>
              </a:rPr>
              <a:t>- Voluntary closure; 1/16/13 school advised OCS of its intent not to seek renewal of its </a:t>
            </a:r>
            <a:r>
              <a:rPr lang="en-US" sz="6200" dirty="0" smtClean="0">
                <a:latin typeface="Times New Roman" panose="02020603050405020304" pitchFamily="18" charset="0"/>
                <a:cs typeface="Times New Roman" panose="02020603050405020304" pitchFamily="18" charset="0"/>
              </a:rPr>
              <a:t>contract.</a:t>
            </a:r>
            <a:endParaRPr lang="en-US" sz="6200"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70A8E582-5E34-40DD-A62D-950B6C8803CE}" type="slidenum">
              <a:rPr lang="en-US" smtClean="0"/>
              <a:pPr/>
              <a:t>10</a:t>
            </a:fld>
            <a:endParaRPr lang="en-US" dirty="0"/>
          </a:p>
        </p:txBody>
      </p:sp>
    </p:spTree>
    <p:extLst>
      <p:ext uri="{BB962C8B-B14F-4D97-AF65-F5344CB8AC3E}">
        <p14:creationId xmlns:p14="http://schemas.microsoft.com/office/powerpoint/2010/main" val="3612179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871"/>
            <a:ext cx="8229600" cy="609600"/>
          </a:xfrm>
        </p:spPr>
        <p:txBody>
          <a:bodyPr>
            <a:normAutofit fontScale="90000"/>
          </a:bodyPr>
          <a:lstStyle/>
          <a:p>
            <a:r>
              <a:rPr lang="en-US" sz="3600" u="sng" dirty="0" smtClean="0">
                <a:solidFill>
                  <a:srgbClr val="FF0000"/>
                </a:solidFill>
                <a:latin typeface="Times New Roman" panose="02020603050405020304" pitchFamily="18" charset="0"/>
                <a:cs typeface="Times New Roman" panose="02020603050405020304" pitchFamily="18" charset="0"/>
              </a:rPr>
              <a:t>2012-13 Administrative Fees</a:t>
            </a:r>
            <a:endParaRPr lang="en-US" sz="3600" u="sng" dirty="0">
              <a:solidFill>
                <a:srgbClr val="FF000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a:xfrm>
            <a:off x="6553200" y="6317021"/>
            <a:ext cx="2133600" cy="365125"/>
          </a:xfrm>
        </p:spPr>
        <p:txBody>
          <a:bodyPr/>
          <a:lstStyle/>
          <a:p>
            <a:fld id="{70A8E582-5E34-40DD-A62D-950B6C8803CE}" type="slidenum">
              <a:rPr lang="en-US" smtClean="0"/>
              <a:pPr/>
              <a:t>11</a:t>
            </a:fld>
            <a:endParaRPr lang="en-US"/>
          </a:p>
        </p:txBody>
      </p:sp>
      <p:sp>
        <p:nvSpPr>
          <p:cNvPr id="6" name="TextBox 5"/>
          <p:cNvSpPr txBox="1"/>
          <p:nvPr/>
        </p:nvSpPr>
        <p:spPr>
          <a:xfrm>
            <a:off x="457200" y="1865671"/>
            <a:ext cx="3048000" cy="3046988"/>
          </a:xfrm>
          <a:prstGeom prst="rect">
            <a:avLst/>
          </a:prstGeom>
          <a:noFill/>
        </p:spPr>
        <p:txBody>
          <a:bodyPr wrap="square" rtlCol="0">
            <a:spAutoFit/>
          </a:bodyPr>
          <a:lstStyle/>
          <a:p>
            <a:r>
              <a:rPr lang="en-US" sz="1600" dirty="0" smtClean="0">
                <a:latin typeface="Times New Roman" panose="02020603050405020304" pitchFamily="18" charset="0"/>
                <a:cs typeface="Times New Roman" panose="02020603050405020304" pitchFamily="18" charset="0"/>
              </a:rPr>
              <a:t>Ball State University receives an administrative fee of three </a:t>
            </a:r>
            <a:r>
              <a:rPr lang="en-US" sz="1600" dirty="0">
                <a:latin typeface="Times New Roman" panose="02020603050405020304" pitchFamily="18" charset="0"/>
                <a:cs typeface="Times New Roman" panose="02020603050405020304" pitchFamily="18" charset="0"/>
              </a:rPr>
              <a:t>percent</a:t>
            </a:r>
          </a:p>
          <a:p>
            <a:r>
              <a:rPr lang="en-US" sz="1600" dirty="0">
                <a:latin typeface="Times New Roman" panose="02020603050405020304" pitchFamily="18" charset="0"/>
                <a:cs typeface="Times New Roman" panose="02020603050405020304" pitchFamily="18" charset="0"/>
              </a:rPr>
              <a:t>(3%) of the total amount the organizer receives during the state </a:t>
            </a:r>
            <a:r>
              <a:rPr lang="en-US" sz="1600" dirty="0" smtClean="0">
                <a:latin typeface="Times New Roman" panose="02020603050405020304" pitchFamily="18" charset="0"/>
                <a:cs typeface="Times New Roman" panose="02020603050405020304" pitchFamily="18" charset="0"/>
              </a:rPr>
              <a:t>fiscal year </a:t>
            </a:r>
            <a:r>
              <a:rPr lang="en-US" sz="1600" dirty="0">
                <a:latin typeface="Times New Roman" panose="02020603050405020304" pitchFamily="18" charset="0"/>
                <a:cs typeface="Times New Roman" panose="02020603050405020304" pitchFamily="18" charset="0"/>
              </a:rPr>
              <a:t>from basic tuition support (as defined in IC 20-43-1-8</a:t>
            </a:r>
            <a:r>
              <a:rPr lang="en-US" sz="1600" dirty="0" smtClean="0">
                <a:latin typeface="Times New Roman" panose="02020603050405020304" pitchFamily="18" charset="0"/>
                <a:cs typeface="Times New Roman" panose="02020603050405020304" pitchFamily="18" charset="0"/>
              </a:rPr>
              <a:t>) as permitted pursuant </a:t>
            </a:r>
            <a:r>
              <a:rPr lang="en-US" sz="1600" dirty="0">
                <a:latin typeface="Times New Roman" panose="02020603050405020304" pitchFamily="18" charset="0"/>
                <a:cs typeface="Times New Roman" panose="02020603050405020304" pitchFamily="18" charset="0"/>
              </a:rPr>
              <a:t>to </a:t>
            </a:r>
            <a:r>
              <a:rPr lang="en-US" sz="1600" dirty="0" smtClean="0">
                <a:latin typeface="Times New Roman" panose="02020603050405020304" pitchFamily="18" charset="0"/>
                <a:cs typeface="Times New Roman" panose="02020603050405020304" pitchFamily="18" charset="0"/>
              </a:rPr>
              <a:t>pursuant </a:t>
            </a:r>
            <a:r>
              <a:rPr lang="en-US" sz="1600" dirty="0">
                <a:latin typeface="Times New Roman" panose="02020603050405020304" pitchFamily="18" charset="0"/>
                <a:cs typeface="Times New Roman" panose="02020603050405020304" pitchFamily="18" charset="0"/>
              </a:rPr>
              <a:t>to IC </a:t>
            </a:r>
            <a:r>
              <a:rPr lang="en-US" sz="1600" dirty="0" smtClean="0">
                <a:latin typeface="Times New Roman" panose="02020603050405020304" pitchFamily="18" charset="0"/>
                <a:cs typeface="Times New Roman" panose="02020603050405020304" pitchFamily="18" charset="0"/>
              </a:rPr>
              <a:t>20-24-7-7.  This chart reflect the amounts of those fees collected from each of its charter schools during the 2012-13 fiscal year.</a:t>
            </a:r>
            <a:endParaRPr lang="en-US" sz="1600" dirty="0">
              <a:latin typeface="Times New Roman" panose="02020603050405020304" pitchFamily="18" charset="0"/>
              <a:cs typeface="Times New Roman" panose="02020603050405020304" pitchFamily="18"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952280381"/>
              </p:ext>
            </p:extLst>
          </p:nvPr>
        </p:nvGraphicFramePr>
        <p:xfrm>
          <a:off x="4572000" y="668594"/>
          <a:ext cx="3657600" cy="6072288"/>
        </p:xfrm>
        <a:graphic>
          <a:graphicData uri="http://schemas.openxmlformats.org/drawingml/2006/table">
            <a:tbl>
              <a:tblPr>
                <a:tableStyleId>{5C22544A-7EE6-4342-B048-85BDC9FD1C3A}</a:tableStyleId>
              </a:tblPr>
              <a:tblGrid>
                <a:gridCol w="2823801"/>
                <a:gridCol w="833799"/>
              </a:tblGrid>
              <a:tr h="105444">
                <a:tc>
                  <a:txBody>
                    <a:bodyPr/>
                    <a:lstStyle/>
                    <a:p>
                      <a:pPr algn="l" fontAlgn="b"/>
                      <a:r>
                        <a:rPr lang="en-US" sz="900" u="none" strike="noStrike" dirty="0">
                          <a:effectLst/>
                          <a:latin typeface="Times New Roman" panose="02020603050405020304" pitchFamily="18" charset="0"/>
                          <a:cs typeface="Times New Roman" panose="02020603050405020304" pitchFamily="18" charset="0"/>
                        </a:rPr>
                        <a:t>21st Century</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900" u="none" strike="noStrike">
                          <a:effectLst/>
                          <a:latin typeface="Times New Roman" panose="02020603050405020304" pitchFamily="18" charset="0"/>
                          <a:cs typeface="Times New Roman" panose="02020603050405020304" pitchFamily="18" charset="0"/>
                        </a:rPr>
                        <a:t>$94,437.65</a:t>
                      </a:r>
                      <a:endParaRPr lang="en-US" sz="900" b="0" i="0" u="none" strike="noStrike">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444">
                <a:tc>
                  <a:txBody>
                    <a:bodyPr/>
                    <a:lstStyle/>
                    <a:p>
                      <a:pPr algn="l" fontAlgn="b"/>
                      <a:r>
                        <a:rPr lang="en-US" sz="900" u="none" strike="noStrike" dirty="0">
                          <a:effectLst/>
                          <a:latin typeface="Times New Roman" panose="02020603050405020304" pitchFamily="18" charset="0"/>
                          <a:cs typeface="Times New Roman" panose="02020603050405020304" pitchFamily="18" charset="0"/>
                        </a:rPr>
                        <a:t>Anderson Prep</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900" u="none" strike="noStrike">
                          <a:effectLst/>
                          <a:latin typeface="Times New Roman" panose="02020603050405020304" pitchFamily="18" charset="0"/>
                          <a:cs typeface="Times New Roman" panose="02020603050405020304" pitchFamily="18" charset="0"/>
                        </a:rPr>
                        <a:t>$156,540.56</a:t>
                      </a:r>
                      <a:endParaRPr lang="en-US" sz="900" b="0" i="0" u="none" strike="noStrike">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444">
                <a:tc>
                  <a:txBody>
                    <a:bodyPr/>
                    <a:lstStyle/>
                    <a:p>
                      <a:pPr algn="l" fontAlgn="b"/>
                      <a:r>
                        <a:rPr lang="en-US" sz="900" u="none" strike="noStrike" dirty="0">
                          <a:effectLst/>
                          <a:latin typeface="Times New Roman" panose="02020603050405020304" pitchFamily="18" charset="0"/>
                          <a:cs typeface="Times New Roman" panose="02020603050405020304" pitchFamily="18" charset="0"/>
                        </a:rPr>
                        <a:t>Aspire</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900" u="none" strike="noStrike">
                          <a:effectLst/>
                          <a:latin typeface="Times New Roman" panose="02020603050405020304" pitchFamily="18" charset="0"/>
                          <a:cs typeface="Times New Roman" panose="02020603050405020304" pitchFamily="18" charset="0"/>
                        </a:rPr>
                        <a:t>$150,576.47</a:t>
                      </a:r>
                      <a:endParaRPr lang="en-US" sz="900" b="0" i="0" u="none" strike="noStrike">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444">
                <a:tc>
                  <a:txBody>
                    <a:bodyPr/>
                    <a:lstStyle/>
                    <a:p>
                      <a:pPr algn="l" fontAlgn="b"/>
                      <a:r>
                        <a:rPr lang="en-US" sz="900" u="none" strike="noStrike" dirty="0">
                          <a:effectLst/>
                          <a:latin typeface="Times New Roman" panose="02020603050405020304" pitchFamily="18" charset="0"/>
                          <a:cs typeface="Times New Roman" panose="02020603050405020304" pitchFamily="18" charset="0"/>
                        </a:rPr>
                        <a:t>Bloomington</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900" u="none" strike="noStrike">
                          <a:effectLst/>
                          <a:latin typeface="Times New Roman" panose="02020603050405020304" pitchFamily="18" charset="0"/>
                          <a:cs typeface="Times New Roman" panose="02020603050405020304" pitchFamily="18" charset="0"/>
                        </a:rPr>
                        <a:t>$39,436.29</a:t>
                      </a:r>
                      <a:endParaRPr lang="en-US" sz="900" b="0" i="0" u="none" strike="noStrike">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444">
                <a:tc>
                  <a:txBody>
                    <a:bodyPr/>
                    <a:lstStyle/>
                    <a:p>
                      <a:pPr algn="l" fontAlgn="b"/>
                      <a:r>
                        <a:rPr lang="en-US" sz="900" u="none" strike="noStrike" dirty="0">
                          <a:effectLst/>
                          <a:latin typeface="Times New Roman" panose="02020603050405020304" pitchFamily="18" charset="0"/>
                          <a:cs typeface="Times New Roman" panose="02020603050405020304" pitchFamily="18" charset="0"/>
                        </a:rPr>
                        <a:t>Canaan Community Academy</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900" u="none" strike="noStrike">
                          <a:effectLst/>
                          <a:latin typeface="Times New Roman" panose="02020603050405020304" pitchFamily="18" charset="0"/>
                          <a:cs typeface="Times New Roman" panose="02020603050405020304" pitchFamily="18" charset="0"/>
                        </a:rPr>
                        <a:t>$6,979.28</a:t>
                      </a:r>
                      <a:endParaRPr lang="en-US" sz="900" b="0" i="0" u="none" strike="noStrike">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444">
                <a:tc>
                  <a:txBody>
                    <a:bodyPr/>
                    <a:lstStyle/>
                    <a:p>
                      <a:pPr algn="l" fontAlgn="b"/>
                      <a:r>
                        <a:rPr lang="en-US" sz="900" u="none" strike="noStrike" dirty="0">
                          <a:effectLst/>
                          <a:latin typeface="Times New Roman" panose="02020603050405020304" pitchFamily="18" charset="0"/>
                          <a:cs typeface="Times New Roman" panose="02020603050405020304" pitchFamily="18" charset="0"/>
                        </a:rPr>
                        <a:t>Career Academy of South Bend</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900" u="none" strike="noStrike">
                          <a:effectLst/>
                          <a:latin typeface="Times New Roman" panose="02020603050405020304" pitchFamily="18" charset="0"/>
                          <a:cs typeface="Times New Roman" panose="02020603050405020304" pitchFamily="18" charset="0"/>
                        </a:rPr>
                        <a:t>$46,036.98</a:t>
                      </a:r>
                      <a:endParaRPr lang="en-US" sz="900" b="0" i="0" u="none" strike="noStrike">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444">
                <a:tc>
                  <a:txBody>
                    <a:bodyPr/>
                    <a:lstStyle/>
                    <a:p>
                      <a:pPr algn="l" fontAlgn="b"/>
                      <a:r>
                        <a:rPr lang="en-US" sz="900" u="none" strike="noStrike" dirty="0">
                          <a:effectLst/>
                          <a:latin typeface="Times New Roman" panose="02020603050405020304" pitchFamily="18" charset="0"/>
                          <a:cs typeface="Times New Roman" panose="02020603050405020304" pitchFamily="18" charset="0"/>
                        </a:rPr>
                        <a:t>Charter School of the Dunes</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900" u="none" strike="noStrike">
                          <a:effectLst/>
                          <a:latin typeface="Times New Roman" panose="02020603050405020304" pitchFamily="18" charset="0"/>
                          <a:cs typeface="Times New Roman" panose="02020603050405020304" pitchFamily="18" charset="0"/>
                        </a:rPr>
                        <a:t>$75,098.26</a:t>
                      </a:r>
                      <a:endParaRPr lang="en-US" sz="900" b="0" i="0" u="none" strike="noStrike">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444">
                <a:tc>
                  <a:txBody>
                    <a:bodyPr/>
                    <a:lstStyle/>
                    <a:p>
                      <a:pPr algn="l" fontAlgn="b"/>
                      <a:r>
                        <a:rPr lang="en-US" sz="900" u="none" strike="noStrike">
                          <a:effectLst/>
                          <a:latin typeface="Times New Roman" panose="02020603050405020304" pitchFamily="18" charset="0"/>
                          <a:cs typeface="Times New Roman" panose="02020603050405020304" pitchFamily="18" charset="0"/>
                        </a:rPr>
                        <a:t>Community Montessori</a:t>
                      </a:r>
                      <a:endParaRPr lang="en-US" sz="900" b="0" i="0" u="none" strike="noStrike">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900" u="none" strike="noStrike">
                          <a:effectLst/>
                          <a:latin typeface="Times New Roman" panose="02020603050405020304" pitchFamily="18" charset="0"/>
                          <a:cs typeface="Times New Roman" panose="02020603050405020304" pitchFamily="18" charset="0"/>
                        </a:rPr>
                        <a:t>$75,273.28</a:t>
                      </a:r>
                      <a:endParaRPr lang="en-US" sz="900" b="0" i="0" u="none" strike="noStrike">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444">
                <a:tc>
                  <a:txBody>
                    <a:bodyPr/>
                    <a:lstStyle/>
                    <a:p>
                      <a:pPr algn="l" fontAlgn="b"/>
                      <a:r>
                        <a:rPr lang="en-US" sz="900" u="none" strike="noStrike" dirty="0">
                          <a:effectLst/>
                          <a:latin typeface="Times New Roman" panose="02020603050405020304" pitchFamily="18" charset="0"/>
                          <a:cs typeface="Times New Roman" panose="02020603050405020304" pitchFamily="18" charset="0"/>
                        </a:rPr>
                        <a:t>Discovery</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900" u="none" strike="noStrike">
                          <a:effectLst/>
                          <a:latin typeface="Times New Roman" panose="02020603050405020304" pitchFamily="18" charset="0"/>
                          <a:cs typeface="Times New Roman" panose="02020603050405020304" pitchFamily="18" charset="0"/>
                        </a:rPr>
                        <a:t>$56,250.04</a:t>
                      </a:r>
                      <a:endParaRPr lang="en-US" sz="900" b="0" i="0" u="none" strike="noStrike">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444">
                <a:tc>
                  <a:txBody>
                    <a:bodyPr/>
                    <a:lstStyle/>
                    <a:p>
                      <a:pPr algn="l" fontAlgn="b"/>
                      <a:r>
                        <a:rPr lang="en-US" sz="900" u="none" strike="noStrike" dirty="0">
                          <a:effectLst/>
                          <a:latin typeface="Times New Roman" panose="02020603050405020304" pitchFamily="18" charset="0"/>
                          <a:cs typeface="Times New Roman" panose="02020603050405020304" pitchFamily="18" charset="0"/>
                        </a:rPr>
                        <a:t>East Chicago Lighthouse</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900" u="none" strike="noStrike">
                          <a:effectLst/>
                          <a:latin typeface="Times New Roman" panose="02020603050405020304" pitchFamily="18" charset="0"/>
                          <a:cs typeface="Times New Roman" panose="02020603050405020304" pitchFamily="18" charset="0"/>
                        </a:rPr>
                        <a:t>$118,563.74</a:t>
                      </a:r>
                      <a:endParaRPr lang="en-US" sz="900" b="0" i="0" u="none" strike="noStrike">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444">
                <a:tc>
                  <a:txBody>
                    <a:bodyPr/>
                    <a:lstStyle/>
                    <a:p>
                      <a:pPr algn="l" fontAlgn="b"/>
                      <a:r>
                        <a:rPr lang="en-US" sz="900" u="none" strike="noStrike">
                          <a:effectLst/>
                          <a:latin typeface="Times New Roman" panose="02020603050405020304" pitchFamily="18" charset="0"/>
                          <a:cs typeface="Times New Roman" panose="02020603050405020304" pitchFamily="18" charset="0"/>
                        </a:rPr>
                        <a:t>East Chicago Urban</a:t>
                      </a:r>
                      <a:endParaRPr lang="en-US" sz="900" b="0" i="0" u="none" strike="noStrike">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900" u="none" strike="noStrike">
                          <a:effectLst/>
                          <a:latin typeface="Times New Roman" panose="02020603050405020304" pitchFamily="18" charset="0"/>
                          <a:cs typeface="Times New Roman" panose="02020603050405020304" pitchFamily="18" charset="0"/>
                        </a:rPr>
                        <a:t>$89,464.98</a:t>
                      </a:r>
                      <a:endParaRPr lang="en-US" sz="900" b="0" i="0" u="none" strike="noStrike">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444">
                <a:tc>
                  <a:txBody>
                    <a:bodyPr/>
                    <a:lstStyle/>
                    <a:p>
                      <a:pPr algn="l" fontAlgn="b"/>
                      <a:r>
                        <a:rPr lang="en-US" sz="900" u="none" strike="noStrike" dirty="0">
                          <a:effectLst/>
                          <a:latin typeface="Times New Roman" panose="02020603050405020304" pitchFamily="18" charset="0"/>
                          <a:cs typeface="Times New Roman" panose="02020603050405020304" pitchFamily="18" charset="0"/>
                        </a:rPr>
                        <a:t>Fall Creek Academy</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900" u="none" strike="noStrike">
                          <a:effectLst/>
                          <a:latin typeface="Times New Roman" panose="02020603050405020304" pitchFamily="18" charset="0"/>
                          <a:cs typeface="Times New Roman" panose="02020603050405020304" pitchFamily="18" charset="0"/>
                        </a:rPr>
                        <a:t>$81,973.86</a:t>
                      </a:r>
                      <a:endParaRPr lang="en-US" sz="900" b="0" i="0" u="none" strike="noStrike">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444">
                <a:tc>
                  <a:txBody>
                    <a:bodyPr/>
                    <a:lstStyle/>
                    <a:p>
                      <a:pPr algn="l" fontAlgn="b"/>
                      <a:r>
                        <a:rPr lang="en-US" sz="900" u="none" strike="noStrike" dirty="0">
                          <a:effectLst/>
                          <a:latin typeface="Times New Roman" panose="02020603050405020304" pitchFamily="18" charset="0"/>
                          <a:cs typeface="Times New Roman" panose="02020603050405020304" pitchFamily="18" charset="0"/>
                        </a:rPr>
                        <a:t>Faulkner</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900" u="none" strike="noStrike">
                          <a:effectLst/>
                          <a:latin typeface="Times New Roman" panose="02020603050405020304" pitchFamily="18" charset="0"/>
                          <a:cs typeface="Times New Roman" panose="02020603050405020304" pitchFamily="18" charset="0"/>
                        </a:rPr>
                        <a:t>$35,143.68</a:t>
                      </a:r>
                      <a:endParaRPr lang="en-US" sz="900" b="0" i="0" u="none" strike="noStrike">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444">
                <a:tc>
                  <a:txBody>
                    <a:bodyPr/>
                    <a:lstStyle/>
                    <a:p>
                      <a:pPr algn="l" fontAlgn="b"/>
                      <a:r>
                        <a:rPr lang="en-US" sz="900" u="none" strike="noStrike" dirty="0">
                          <a:effectLst/>
                          <a:latin typeface="Times New Roman" panose="02020603050405020304" pitchFamily="18" charset="0"/>
                          <a:cs typeface="Times New Roman" panose="02020603050405020304" pitchFamily="18" charset="0"/>
                        </a:rPr>
                        <a:t>Gary Lighthouse</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900" u="none" strike="noStrike">
                          <a:effectLst/>
                          <a:latin typeface="Times New Roman" panose="02020603050405020304" pitchFamily="18" charset="0"/>
                          <a:cs typeface="Times New Roman" panose="02020603050405020304" pitchFamily="18" charset="0"/>
                        </a:rPr>
                        <a:t>$149,792.16</a:t>
                      </a:r>
                      <a:endParaRPr lang="en-US" sz="900" b="0" i="0" u="none" strike="noStrike">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444">
                <a:tc>
                  <a:txBody>
                    <a:bodyPr/>
                    <a:lstStyle/>
                    <a:p>
                      <a:pPr algn="l" fontAlgn="b"/>
                      <a:r>
                        <a:rPr lang="en-US" sz="900" u="none" strike="noStrike" dirty="0">
                          <a:effectLst/>
                          <a:latin typeface="Times New Roman" panose="02020603050405020304" pitchFamily="18" charset="0"/>
                          <a:cs typeface="Times New Roman" panose="02020603050405020304" pitchFamily="18" charset="0"/>
                        </a:rPr>
                        <a:t>Gary Middle College</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900" u="none" strike="noStrike">
                          <a:effectLst/>
                          <a:latin typeface="Times New Roman" panose="02020603050405020304" pitchFamily="18" charset="0"/>
                          <a:cs typeface="Times New Roman" panose="02020603050405020304" pitchFamily="18" charset="0"/>
                        </a:rPr>
                        <a:t>$20,948.82</a:t>
                      </a:r>
                      <a:endParaRPr lang="en-US" sz="900" b="0" i="0" u="none" strike="noStrike">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444">
                <a:tc>
                  <a:txBody>
                    <a:bodyPr/>
                    <a:lstStyle/>
                    <a:p>
                      <a:pPr algn="l" fontAlgn="b"/>
                      <a:r>
                        <a:rPr lang="en-US" sz="900" u="none" strike="noStrike" dirty="0">
                          <a:effectLst/>
                          <a:latin typeface="Times New Roman" panose="02020603050405020304" pitchFamily="18" charset="0"/>
                          <a:cs typeface="Times New Roman" panose="02020603050405020304" pitchFamily="18" charset="0"/>
                        </a:rPr>
                        <a:t>Geist Montessori</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900" u="none" strike="noStrike">
                          <a:effectLst/>
                          <a:latin typeface="Times New Roman" panose="02020603050405020304" pitchFamily="18" charset="0"/>
                          <a:cs typeface="Times New Roman" panose="02020603050405020304" pitchFamily="18" charset="0"/>
                        </a:rPr>
                        <a:t>$34,217.56</a:t>
                      </a:r>
                      <a:endParaRPr lang="en-US" sz="900" b="0" i="0" u="none" strike="noStrike">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444">
                <a:tc>
                  <a:txBody>
                    <a:bodyPr/>
                    <a:lstStyle/>
                    <a:p>
                      <a:pPr algn="l" fontAlgn="b"/>
                      <a:r>
                        <a:rPr lang="en-US" sz="900" u="none" strike="noStrike" dirty="0">
                          <a:effectLst/>
                          <a:latin typeface="Times New Roman" panose="02020603050405020304" pitchFamily="18" charset="0"/>
                          <a:cs typeface="Times New Roman" panose="02020603050405020304" pitchFamily="18" charset="0"/>
                        </a:rPr>
                        <a:t>Hammond</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900" u="none" strike="noStrike">
                          <a:effectLst/>
                          <a:latin typeface="Times New Roman" panose="02020603050405020304" pitchFamily="18" charset="0"/>
                          <a:cs typeface="Times New Roman" panose="02020603050405020304" pitchFamily="18" charset="0"/>
                        </a:rPr>
                        <a:t>$79,135.31</a:t>
                      </a:r>
                      <a:endParaRPr lang="en-US" sz="900" b="0" i="0" u="none" strike="noStrike">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444">
                <a:tc>
                  <a:txBody>
                    <a:bodyPr/>
                    <a:lstStyle/>
                    <a:p>
                      <a:pPr algn="l" fontAlgn="b"/>
                      <a:r>
                        <a:rPr lang="en-US" sz="900" u="none" strike="noStrike" dirty="0">
                          <a:effectLst/>
                          <a:latin typeface="Times New Roman" panose="02020603050405020304" pitchFamily="18" charset="0"/>
                          <a:cs typeface="Times New Roman" panose="02020603050405020304" pitchFamily="18" charset="0"/>
                        </a:rPr>
                        <a:t>Hoosier - Indy</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900" u="none" strike="noStrike">
                          <a:effectLst/>
                          <a:latin typeface="Times New Roman" panose="02020603050405020304" pitchFamily="18" charset="0"/>
                          <a:cs typeface="Times New Roman" panose="02020603050405020304" pitchFamily="18" charset="0"/>
                        </a:rPr>
                        <a:t>$71,749.46</a:t>
                      </a:r>
                      <a:endParaRPr lang="en-US" sz="900" b="0" i="0" u="none" strike="noStrike">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444">
                <a:tc>
                  <a:txBody>
                    <a:bodyPr/>
                    <a:lstStyle/>
                    <a:p>
                      <a:pPr algn="l" fontAlgn="b"/>
                      <a:r>
                        <a:rPr lang="en-US" sz="900" u="none" strike="noStrike" dirty="0">
                          <a:effectLst/>
                          <a:latin typeface="Times New Roman" panose="02020603050405020304" pitchFamily="18" charset="0"/>
                          <a:cs typeface="Times New Roman" panose="02020603050405020304" pitchFamily="18" charset="0"/>
                        </a:rPr>
                        <a:t>Hoosier - Indy (virtual)</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900" u="none" strike="noStrike" dirty="0">
                          <a:effectLst/>
                          <a:latin typeface="Times New Roman" panose="02020603050405020304" pitchFamily="18" charset="0"/>
                          <a:cs typeface="Times New Roman" panose="02020603050405020304" pitchFamily="18" charset="0"/>
                        </a:rPr>
                        <a:t>$340,056.18</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444">
                <a:tc>
                  <a:txBody>
                    <a:bodyPr/>
                    <a:lstStyle/>
                    <a:p>
                      <a:pPr algn="l" fontAlgn="b"/>
                      <a:r>
                        <a:rPr lang="en-US" sz="900" u="none" strike="noStrike" dirty="0">
                          <a:effectLst/>
                          <a:latin typeface="Times New Roman" panose="02020603050405020304" pitchFamily="18" charset="0"/>
                          <a:cs typeface="Times New Roman" panose="02020603050405020304" pitchFamily="18" charset="0"/>
                        </a:rPr>
                        <a:t>Hoosier - Muncie</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900" u="none" strike="noStrike">
                          <a:effectLst/>
                          <a:latin typeface="Times New Roman" panose="02020603050405020304" pitchFamily="18" charset="0"/>
                          <a:cs typeface="Times New Roman" panose="02020603050405020304" pitchFamily="18" charset="0"/>
                        </a:rPr>
                        <a:t>$17,001.93</a:t>
                      </a:r>
                      <a:endParaRPr lang="en-US" sz="900" b="0" i="0" u="none" strike="noStrike">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444">
                <a:tc>
                  <a:txBody>
                    <a:bodyPr/>
                    <a:lstStyle/>
                    <a:p>
                      <a:pPr algn="l" fontAlgn="b"/>
                      <a:r>
                        <a:rPr lang="en-US" sz="900" u="none" strike="noStrike">
                          <a:effectLst/>
                          <a:latin typeface="Times New Roman" panose="02020603050405020304" pitchFamily="18" charset="0"/>
                          <a:cs typeface="Times New Roman" panose="02020603050405020304" pitchFamily="18" charset="0"/>
                        </a:rPr>
                        <a:t>Imagine Broadway</a:t>
                      </a:r>
                      <a:endParaRPr lang="en-US" sz="900" b="0" i="0" u="none" strike="noStrike">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900" u="none" strike="noStrike" dirty="0">
                          <a:effectLst/>
                          <a:latin typeface="Times New Roman" panose="02020603050405020304" pitchFamily="18" charset="0"/>
                          <a:cs typeface="Times New Roman" panose="02020603050405020304" pitchFamily="18" charset="0"/>
                        </a:rPr>
                        <a:t>$79,230.33</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444">
                <a:tc>
                  <a:txBody>
                    <a:bodyPr/>
                    <a:lstStyle/>
                    <a:p>
                      <a:pPr algn="l" fontAlgn="b"/>
                      <a:r>
                        <a:rPr lang="en-US" sz="900" u="none" strike="noStrike" dirty="0">
                          <a:effectLst/>
                          <a:latin typeface="Times New Roman" panose="02020603050405020304" pitchFamily="18" charset="0"/>
                          <a:cs typeface="Times New Roman" panose="02020603050405020304" pitchFamily="18" charset="0"/>
                        </a:rPr>
                        <a:t>Imagine East</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900" u="none" strike="noStrike">
                          <a:effectLst/>
                          <a:latin typeface="Times New Roman" panose="02020603050405020304" pitchFamily="18" charset="0"/>
                          <a:cs typeface="Times New Roman" panose="02020603050405020304" pitchFamily="18" charset="0"/>
                        </a:rPr>
                        <a:t>$135,092.52</a:t>
                      </a:r>
                      <a:endParaRPr lang="en-US" sz="900" b="0" i="0" u="none" strike="noStrike">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444">
                <a:tc>
                  <a:txBody>
                    <a:bodyPr/>
                    <a:lstStyle/>
                    <a:p>
                      <a:pPr algn="l" fontAlgn="b"/>
                      <a:r>
                        <a:rPr lang="en-US" sz="900" u="none" strike="noStrike" dirty="0">
                          <a:effectLst/>
                          <a:latin typeface="Times New Roman" panose="02020603050405020304" pitchFamily="18" charset="0"/>
                          <a:cs typeface="Times New Roman" panose="02020603050405020304" pitchFamily="18" charset="0"/>
                        </a:rPr>
                        <a:t>Imagine </a:t>
                      </a:r>
                      <a:r>
                        <a:rPr lang="en-US" sz="900" u="none" strike="noStrike" dirty="0" err="1">
                          <a:effectLst/>
                          <a:latin typeface="Times New Roman" panose="02020603050405020304" pitchFamily="18" charset="0"/>
                          <a:cs typeface="Times New Roman" panose="02020603050405020304" pitchFamily="18" charset="0"/>
                        </a:rPr>
                        <a:t>MASTer</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900" u="none" strike="noStrike">
                          <a:effectLst/>
                          <a:latin typeface="Times New Roman" panose="02020603050405020304" pitchFamily="18" charset="0"/>
                          <a:cs typeface="Times New Roman" panose="02020603050405020304" pitchFamily="18" charset="0"/>
                        </a:rPr>
                        <a:t>$130,257.20</a:t>
                      </a:r>
                      <a:endParaRPr lang="en-US" sz="900" b="0" i="0" u="none" strike="noStrike">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444">
                <a:tc>
                  <a:txBody>
                    <a:bodyPr/>
                    <a:lstStyle/>
                    <a:p>
                      <a:pPr algn="l" fontAlgn="b"/>
                      <a:r>
                        <a:rPr lang="en-US" sz="900" u="none" strike="noStrike">
                          <a:effectLst/>
                          <a:latin typeface="Times New Roman" panose="02020603050405020304" pitchFamily="18" charset="0"/>
                          <a:cs typeface="Times New Roman" panose="02020603050405020304" pitchFamily="18" charset="0"/>
                        </a:rPr>
                        <a:t>Imagine West</a:t>
                      </a:r>
                      <a:endParaRPr lang="en-US" sz="900" b="0" i="0" u="none" strike="noStrike">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900" u="none" strike="noStrike" dirty="0">
                          <a:effectLst/>
                          <a:latin typeface="Times New Roman" panose="02020603050405020304" pitchFamily="18" charset="0"/>
                          <a:cs typeface="Times New Roman" panose="02020603050405020304" pitchFamily="18" charset="0"/>
                        </a:rPr>
                        <a:t>$111,326.50</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444">
                <a:tc>
                  <a:txBody>
                    <a:bodyPr/>
                    <a:lstStyle/>
                    <a:p>
                      <a:pPr algn="l" fontAlgn="b"/>
                      <a:r>
                        <a:rPr lang="en-US" sz="900" u="none" strike="noStrike" dirty="0">
                          <a:effectLst/>
                          <a:latin typeface="Times New Roman" panose="02020603050405020304" pitchFamily="18" charset="0"/>
                          <a:cs typeface="Times New Roman" panose="02020603050405020304" pitchFamily="18" charset="0"/>
                        </a:rPr>
                        <a:t>IMSA - Indy</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900" u="none" strike="noStrike" dirty="0">
                          <a:effectLst/>
                          <a:latin typeface="Times New Roman" panose="02020603050405020304" pitchFamily="18" charset="0"/>
                          <a:cs typeface="Times New Roman" panose="02020603050405020304" pitchFamily="18" charset="0"/>
                        </a:rPr>
                        <a:t>$101,054.29</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444">
                <a:tc>
                  <a:txBody>
                    <a:bodyPr/>
                    <a:lstStyle/>
                    <a:p>
                      <a:pPr algn="l" fontAlgn="b"/>
                      <a:r>
                        <a:rPr lang="en-US" sz="900" u="none" strike="noStrike" dirty="0">
                          <a:effectLst/>
                          <a:latin typeface="Times New Roman" panose="02020603050405020304" pitchFamily="18" charset="0"/>
                          <a:cs typeface="Times New Roman" panose="02020603050405020304" pitchFamily="18" charset="0"/>
                        </a:rPr>
                        <a:t>Indiana Connections Academy</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900" u="none" strike="noStrike" dirty="0">
                          <a:effectLst/>
                          <a:latin typeface="Times New Roman" panose="02020603050405020304" pitchFamily="18" charset="0"/>
                          <a:cs typeface="Times New Roman" panose="02020603050405020304" pitchFamily="18" charset="0"/>
                        </a:rPr>
                        <a:t>$273,455.59</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444">
                <a:tc>
                  <a:txBody>
                    <a:bodyPr/>
                    <a:lstStyle/>
                    <a:p>
                      <a:pPr algn="l" fontAlgn="b"/>
                      <a:r>
                        <a:rPr lang="en-US" sz="900" u="none" strike="noStrike" dirty="0">
                          <a:effectLst/>
                          <a:latin typeface="Times New Roman" panose="02020603050405020304" pitchFamily="18" charset="0"/>
                          <a:cs typeface="Times New Roman" panose="02020603050405020304" pitchFamily="18" charset="0"/>
                        </a:rPr>
                        <a:t>International School of Columbus</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900" u="none" strike="noStrike" dirty="0">
                          <a:effectLst/>
                          <a:latin typeface="Times New Roman" panose="02020603050405020304" pitchFamily="18" charset="0"/>
                          <a:cs typeface="Times New Roman" panose="02020603050405020304" pitchFamily="18" charset="0"/>
                        </a:rPr>
                        <a:t>$15,357.82</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444">
                <a:tc>
                  <a:txBody>
                    <a:bodyPr/>
                    <a:lstStyle/>
                    <a:p>
                      <a:pPr algn="l" fontAlgn="b"/>
                      <a:r>
                        <a:rPr lang="en-US" sz="900" u="none" strike="noStrike" dirty="0">
                          <a:effectLst/>
                          <a:latin typeface="Times New Roman" panose="02020603050405020304" pitchFamily="18" charset="0"/>
                          <a:cs typeface="Times New Roman" panose="02020603050405020304" pitchFamily="18" charset="0"/>
                        </a:rPr>
                        <a:t>Kenneth A. </a:t>
                      </a:r>
                      <a:r>
                        <a:rPr lang="en-US" sz="900" u="none" strike="noStrike" dirty="0" err="1">
                          <a:effectLst/>
                          <a:latin typeface="Times New Roman" panose="02020603050405020304" pitchFamily="18" charset="0"/>
                          <a:cs typeface="Times New Roman" panose="02020603050405020304" pitchFamily="18" charset="0"/>
                        </a:rPr>
                        <a:t>Christmon</a:t>
                      </a:r>
                      <a:r>
                        <a:rPr lang="en-US" sz="900" u="none" strike="noStrike" dirty="0">
                          <a:effectLst/>
                          <a:latin typeface="Times New Roman" panose="02020603050405020304" pitchFamily="18" charset="0"/>
                          <a:cs typeface="Times New Roman" panose="02020603050405020304" pitchFamily="18" charset="0"/>
                        </a:rPr>
                        <a:t> STEMM</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900" u="none" strike="noStrike">
                          <a:effectLst/>
                          <a:latin typeface="Times New Roman" panose="02020603050405020304" pitchFamily="18" charset="0"/>
                          <a:cs typeface="Times New Roman" panose="02020603050405020304" pitchFamily="18" charset="0"/>
                        </a:rPr>
                        <a:t>$43,549.20</a:t>
                      </a:r>
                      <a:endParaRPr lang="en-US" sz="900" b="0" i="0" u="none" strike="noStrike">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444">
                <a:tc>
                  <a:txBody>
                    <a:bodyPr/>
                    <a:lstStyle/>
                    <a:p>
                      <a:pPr algn="l" fontAlgn="b"/>
                      <a:r>
                        <a:rPr lang="en-US" sz="900" u="none" strike="noStrike" dirty="0">
                          <a:effectLst/>
                          <a:latin typeface="Times New Roman" panose="02020603050405020304" pitchFamily="18" charset="0"/>
                          <a:cs typeface="Times New Roman" panose="02020603050405020304" pitchFamily="18" charset="0"/>
                        </a:rPr>
                        <a:t>LEAD</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900" u="none" strike="noStrike">
                          <a:effectLst/>
                          <a:latin typeface="Times New Roman" panose="02020603050405020304" pitchFamily="18" charset="0"/>
                          <a:cs typeface="Times New Roman" panose="02020603050405020304" pitchFamily="18" charset="0"/>
                        </a:rPr>
                        <a:t>$71,303.27</a:t>
                      </a:r>
                      <a:endParaRPr lang="en-US" sz="900" b="0" i="0" u="none" strike="noStrike">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444">
                <a:tc>
                  <a:txBody>
                    <a:bodyPr/>
                    <a:lstStyle/>
                    <a:p>
                      <a:pPr algn="l" fontAlgn="b"/>
                      <a:r>
                        <a:rPr lang="en-US" sz="900" u="none" strike="noStrike" dirty="0">
                          <a:effectLst/>
                          <a:latin typeface="Times New Roman" panose="02020603050405020304" pitchFamily="18" charset="0"/>
                          <a:cs typeface="Times New Roman" panose="02020603050405020304" pitchFamily="18" charset="0"/>
                        </a:rPr>
                        <a:t>Neighbors' New Vistas High School</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900" u="none" strike="noStrike" dirty="0">
                          <a:effectLst/>
                          <a:latin typeface="Times New Roman" panose="02020603050405020304" pitchFamily="18" charset="0"/>
                          <a:cs typeface="Times New Roman" panose="02020603050405020304" pitchFamily="18" charset="0"/>
                        </a:rPr>
                        <a:t>$11,381.51</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444">
                <a:tc>
                  <a:txBody>
                    <a:bodyPr/>
                    <a:lstStyle/>
                    <a:p>
                      <a:pPr algn="l" fontAlgn="b"/>
                      <a:r>
                        <a:rPr lang="en-US" sz="900" u="none" strike="noStrike" dirty="0">
                          <a:effectLst/>
                          <a:latin typeface="Times New Roman" panose="02020603050405020304" pitchFamily="18" charset="0"/>
                          <a:cs typeface="Times New Roman" panose="02020603050405020304" pitchFamily="18" charset="0"/>
                        </a:rPr>
                        <a:t>New Community</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900" u="none" strike="noStrike">
                          <a:effectLst/>
                          <a:latin typeface="Times New Roman" panose="02020603050405020304" pitchFamily="18" charset="0"/>
                          <a:cs typeface="Times New Roman" panose="02020603050405020304" pitchFamily="18" charset="0"/>
                        </a:rPr>
                        <a:t>$35,511.35</a:t>
                      </a:r>
                      <a:endParaRPr lang="en-US" sz="900" b="0" i="0" u="none" strike="noStrike">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444">
                <a:tc>
                  <a:txBody>
                    <a:bodyPr/>
                    <a:lstStyle/>
                    <a:p>
                      <a:pPr algn="l" fontAlgn="b"/>
                      <a:r>
                        <a:rPr lang="en-US" sz="900" u="none" strike="noStrike">
                          <a:effectLst/>
                          <a:latin typeface="Times New Roman" panose="02020603050405020304" pitchFamily="18" charset="0"/>
                          <a:cs typeface="Times New Roman" panose="02020603050405020304" pitchFamily="18" charset="0"/>
                        </a:rPr>
                        <a:t>Options - Carmel</a:t>
                      </a:r>
                      <a:endParaRPr lang="en-US" sz="900" b="0" i="0" u="none" strike="noStrike">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900" u="none" strike="noStrike" dirty="0">
                          <a:effectLst/>
                          <a:latin typeface="Times New Roman" panose="02020603050405020304" pitchFamily="18" charset="0"/>
                          <a:cs typeface="Times New Roman" panose="02020603050405020304" pitchFamily="18" charset="0"/>
                        </a:rPr>
                        <a:t>$23,552.61</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444">
                <a:tc>
                  <a:txBody>
                    <a:bodyPr/>
                    <a:lstStyle/>
                    <a:p>
                      <a:pPr algn="l" fontAlgn="b"/>
                      <a:r>
                        <a:rPr lang="en-US" sz="900" u="none" strike="noStrike" dirty="0">
                          <a:effectLst/>
                          <a:latin typeface="Times New Roman" panose="02020603050405020304" pitchFamily="18" charset="0"/>
                          <a:cs typeface="Times New Roman" panose="02020603050405020304" pitchFamily="18" charset="0"/>
                        </a:rPr>
                        <a:t>Options - Noblesville</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900" u="none" strike="noStrike" dirty="0">
                          <a:effectLst/>
                          <a:latin typeface="Times New Roman" panose="02020603050405020304" pitchFamily="18" charset="0"/>
                          <a:cs typeface="Times New Roman" panose="02020603050405020304" pitchFamily="18" charset="0"/>
                        </a:rPr>
                        <a:t>$23,572.40</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444">
                <a:tc>
                  <a:txBody>
                    <a:bodyPr/>
                    <a:lstStyle/>
                    <a:p>
                      <a:pPr algn="l" fontAlgn="b"/>
                      <a:r>
                        <a:rPr lang="en-US" sz="900" u="none" strike="noStrike">
                          <a:effectLst/>
                          <a:latin typeface="Times New Roman" panose="02020603050405020304" pitchFamily="18" charset="0"/>
                          <a:cs typeface="Times New Roman" panose="02020603050405020304" pitchFamily="18" charset="0"/>
                        </a:rPr>
                        <a:t>Renaissance</a:t>
                      </a:r>
                      <a:endParaRPr lang="en-US" sz="900" b="0" i="0" u="none" strike="noStrike">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900" u="none" strike="noStrike" dirty="0">
                          <a:effectLst/>
                          <a:latin typeface="Times New Roman" panose="02020603050405020304" pitchFamily="18" charset="0"/>
                          <a:cs typeface="Times New Roman" panose="02020603050405020304" pitchFamily="18" charset="0"/>
                        </a:rPr>
                        <a:t>$28,986.80</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444">
                <a:tc>
                  <a:txBody>
                    <a:bodyPr/>
                    <a:lstStyle/>
                    <a:p>
                      <a:pPr algn="l" fontAlgn="b"/>
                      <a:r>
                        <a:rPr lang="en-US" sz="900" u="none" strike="noStrike">
                          <a:effectLst/>
                          <a:latin typeface="Times New Roman" panose="02020603050405020304" pitchFamily="18" charset="0"/>
                          <a:cs typeface="Times New Roman" panose="02020603050405020304" pitchFamily="18" charset="0"/>
                        </a:rPr>
                        <a:t>Rock Creek</a:t>
                      </a:r>
                      <a:endParaRPr lang="en-US" sz="900" b="0" i="0" u="none" strike="noStrike">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900" u="none" strike="noStrike" dirty="0">
                          <a:effectLst/>
                          <a:latin typeface="Times New Roman" panose="02020603050405020304" pitchFamily="18" charset="0"/>
                          <a:cs typeface="Times New Roman" panose="02020603050405020304" pitchFamily="18" charset="0"/>
                        </a:rPr>
                        <a:t>$57,783.64</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444">
                <a:tc>
                  <a:txBody>
                    <a:bodyPr/>
                    <a:lstStyle/>
                    <a:p>
                      <a:pPr algn="l" fontAlgn="b"/>
                      <a:r>
                        <a:rPr lang="en-US" sz="900" u="none" strike="noStrike">
                          <a:effectLst/>
                          <a:latin typeface="Times New Roman" panose="02020603050405020304" pitchFamily="18" charset="0"/>
                          <a:cs typeface="Times New Roman" panose="02020603050405020304" pitchFamily="18" charset="0"/>
                        </a:rPr>
                        <a:t>Rural Community</a:t>
                      </a:r>
                      <a:endParaRPr lang="en-US" sz="900" b="0" i="0" u="none" strike="noStrike">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900" u="none" strike="noStrike" dirty="0">
                          <a:effectLst/>
                          <a:latin typeface="Times New Roman" panose="02020603050405020304" pitchFamily="18" charset="0"/>
                          <a:cs typeface="Times New Roman" panose="02020603050405020304" pitchFamily="18" charset="0"/>
                        </a:rPr>
                        <a:t>$21,152.49</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444">
                <a:tc>
                  <a:txBody>
                    <a:bodyPr/>
                    <a:lstStyle/>
                    <a:p>
                      <a:pPr algn="l" fontAlgn="b"/>
                      <a:r>
                        <a:rPr lang="en-US" sz="900" u="none" strike="noStrike">
                          <a:effectLst/>
                          <a:latin typeface="Times New Roman" panose="02020603050405020304" pitchFamily="18" charset="0"/>
                          <a:cs typeface="Times New Roman" panose="02020603050405020304" pitchFamily="18" charset="0"/>
                        </a:rPr>
                        <a:t>Thea Bowman</a:t>
                      </a:r>
                      <a:endParaRPr lang="en-US" sz="900" b="0" i="0" u="none" strike="noStrike">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900" u="none" strike="noStrike" dirty="0">
                          <a:effectLst/>
                          <a:latin typeface="Times New Roman" panose="02020603050405020304" pitchFamily="18" charset="0"/>
                          <a:cs typeface="Times New Roman" panose="02020603050405020304" pitchFamily="18" charset="0"/>
                        </a:rPr>
                        <a:t>$269,796.62</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444">
                <a:tc>
                  <a:txBody>
                    <a:bodyPr/>
                    <a:lstStyle/>
                    <a:p>
                      <a:pPr algn="l" fontAlgn="b"/>
                      <a:r>
                        <a:rPr lang="en-US" sz="900" u="none" strike="noStrike">
                          <a:effectLst/>
                          <a:latin typeface="Times New Roman" panose="02020603050405020304" pitchFamily="18" charset="0"/>
                          <a:cs typeface="Times New Roman" panose="02020603050405020304" pitchFamily="18" charset="0"/>
                        </a:rPr>
                        <a:t>Timothy L. Johnson</a:t>
                      </a:r>
                      <a:endParaRPr lang="en-US" sz="900" b="0" i="0" u="none" strike="noStrike">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900" u="none" strike="noStrike" dirty="0">
                          <a:effectLst/>
                          <a:latin typeface="Times New Roman" panose="02020603050405020304" pitchFamily="18" charset="0"/>
                          <a:cs typeface="Times New Roman" panose="02020603050405020304" pitchFamily="18" charset="0"/>
                        </a:rPr>
                        <a:t>$58,471.74</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444">
                <a:tc>
                  <a:txBody>
                    <a:bodyPr/>
                    <a:lstStyle/>
                    <a:p>
                      <a:pPr algn="l" fontAlgn="b"/>
                      <a:r>
                        <a:rPr lang="en-US" sz="900" u="none" strike="noStrike">
                          <a:effectLst/>
                          <a:latin typeface="Times New Roman" panose="02020603050405020304" pitchFamily="18" charset="0"/>
                          <a:cs typeface="Times New Roman" panose="02020603050405020304" pitchFamily="18" charset="0"/>
                        </a:rPr>
                        <a:t>University Heights Preparatory Academy</a:t>
                      </a:r>
                      <a:endParaRPr lang="en-US" sz="900" b="0" i="0" u="none" strike="noStrike">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900" u="none" strike="noStrike" dirty="0">
                          <a:effectLst/>
                          <a:latin typeface="Times New Roman" panose="02020603050405020304" pitchFamily="18" charset="0"/>
                          <a:cs typeface="Times New Roman" panose="02020603050405020304" pitchFamily="18" charset="0"/>
                        </a:rPr>
                        <a:t>$54,418.46</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444">
                <a:tc>
                  <a:txBody>
                    <a:bodyPr/>
                    <a:lstStyle/>
                    <a:p>
                      <a:pPr algn="l" fontAlgn="b"/>
                      <a:r>
                        <a:rPr lang="en-US" sz="900" u="none" strike="noStrike">
                          <a:effectLst/>
                          <a:latin typeface="Times New Roman" panose="02020603050405020304" pitchFamily="18" charset="0"/>
                          <a:cs typeface="Times New Roman" panose="02020603050405020304" pitchFamily="18" charset="0"/>
                        </a:rPr>
                        <a:t>Veritas</a:t>
                      </a:r>
                      <a:endParaRPr lang="en-US" sz="900" b="0" i="0" u="none" strike="noStrike">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900" u="none" strike="noStrike" dirty="0">
                          <a:effectLst/>
                          <a:latin typeface="Times New Roman" panose="02020603050405020304" pitchFamily="18" charset="0"/>
                          <a:cs typeface="Times New Roman" panose="02020603050405020304" pitchFamily="18" charset="0"/>
                        </a:rPr>
                        <a:t>$19,301.32</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444">
                <a:tc>
                  <a:txBody>
                    <a:bodyPr/>
                    <a:lstStyle/>
                    <a:p>
                      <a:pPr algn="l" fontAlgn="b"/>
                      <a:r>
                        <a:rPr lang="en-US" sz="900" u="none" strike="noStrike">
                          <a:effectLst/>
                          <a:latin typeface="Times New Roman" panose="02020603050405020304" pitchFamily="18" charset="0"/>
                          <a:cs typeface="Times New Roman" panose="02020603050405020304" pitchFamily="18" charset="0"/>
                        </a:rPr>
                        <a:t>West Gary Lighthouse</a:t>
                      </a:r>
                      <a:endParaRPr lang="en-US" sz="900" b="0" i="0" u="none" strike="noStrike">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900" u="none" strike="noStrike" dirty="0">
                          <a:effectLst/>
                          <a:latin typeface="Times New Roman" panose="02020603050405020304" pitchFamily="18" charset="0"/>
                          <a:cs typeface="Times New Roman" panose="02020603050405020304" pitchFamily="18" charset="0"/>
                        </a:rPr>
                        <a:t>$133,611.79</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444">
                <a:tc>
                  <a:txBody>
                    <a:bodyPr/>
                    <a:lstStyle/>
                    <a:p>
                      <a:pPr algn="l" fontAlgn="b"/>
                      <a:r>
                        <a:rPr lang="en-US" sz="900" u="none" strike="noStrike">
                          <a:effectLst/>
                          <a:latin typeface="Times New Roman" panose="02020603050405020304" pitchFamily="18" charset="0"/>
                          <a:cs typeface="Times New Roman" panose="02020603050405020304" pitchFamily="18" charset="0"/>
                        </a:rPr>
                        <a:t>Xavier</a:t>
                      </a:r>
                      <a:endParaRPr lang="en-US" sz="900" b="0" i="0" u="none" strike="noStrike">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900" u="none" strike="noStrike" dirty="0">
                          <a:effectLst/>
                          <a:latin typeface="Times New Roman" panose="02020603050405020304" pitchFamily="18" charset="0"/>
                          <a:cs typeface="Times New Roman" panose="02020603050405020304" pitchFamily="18" charset="0"/>
                        </a:rPr>
                        <a:t>$65,080.32</a:t>
                      </a:r>
                      <a:endParaRPr lang="en-US" sz="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7333">
                <a:tc>
                  <a:txBody>
                    <a:bodyPr/>
                    <a:lstStyle/>
                    <a:p>
                      <a:pPr algn="l" fontAlgn="b"/>
                      <a:r>
                        <a:rPr lang="en-US" sz="900" u="none" strike="noStrike">
                          <a:effectLst/>
                          <a:latin typeface="Times New Roman" panose="02020603050405020304" pitchFamily="18" charset="0"/>
                          <a:cs typeface="Times New Roman" panose="02020603050405020304" pitchFamily="18" charset="0"/>
                        </a:rPr>
                        <a:t>Total 2012-13 Administrative Fees</a:t>
                      </a:r>
                      <a:endParaRPr lang="en-US" sz="900" b="1" i="0" u="none" strike="noStrike">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900" u="none" strike="noStrike" dirty="0">
                          <a:effectLst/>
                          <a:latin typeface="Times New Roman" panose="02020603050405020304" pitchFamily="18" charset="0"/>
                          <a:cs typeface="Times New Roman" panose="02020603050405020304" pitchFamily="18" charset="0"/>
                        </a:rPr>
                        <a:t>$3,501,924.24</a:t>
                      </a:r>
                      <a:endParaRPr lang="en-US" sz="9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056" marR="4056" marT="405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581084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sz="4000" u="sng" dirty="0" smtClean="0">
                <a:solidFill>
                  <a:srgbClr val="FF0000"/>
                </a:solidFill>
                <a:latin typeface="Times New Roman" panose="02020603050405020304" pitchFamily="18" charset="0"/>
                <a:cs typeface="Times New Roman" panose="02020603050405020304" pitchFamily="18" charset="0"/>
              </a:rPr>
              <a:t>2012-13 Expenditures</a:t>
            </a:r>
            <a:endParaRPr lang="en-US" sz="4000" u="sng" dirty="0">
              <a:solidFill>
                <a:srgbClr val="FF000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0A8E582-5E34-40DD-A62D-950B6C8803CE}" type="slidenum">
              <a:rPr lang="en-US" smtClean="0"/>
              <a:pPr/>
              <a:t>12</a:t>
            </a:fld>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51252547"/>
              </p:ext>
            </p:extLst>
          </p:nvPr>
        </p:nvGraphicFramePr>
        <p:xfrm>
          <a:off x="1981200" y="1066800"/>
          <a:ext cx="5103449" cy="4898156"/>
        </p:xfrm>
        <a:graphic>
          <a:graphicData uri="http://schemas.openxmlformats.org/drawingml/2006/table">
            <a:tbl>
              <a:tblPr>
                <a:tableStyleId>{5C22544A-7EE6-4342-B048-85BDC9FD1C3A}</a:tableStyleId>
              </a:tblPr>
              <a:tblGrid>
                <a:gridCol w="3900823"/>
                <a:gridCol w="1202626"/>
              </a:tblGrid>
              <a:tr h="218160">
                <a:tc>
                  <a:txBody>
                    <a:bodyPr/>
                    <a:lstStyle/>
                    <a:p>
                      <a:pPr algn="l" fontAlgn="b"/>
                      <a:r>
                        <a:rPr lang="en-US" sz="1400" b="1" u="none" strike="noStrike" dirty="0">
                          <a:effectLst/>
                          <a:latin typeface="Times New Roman" panose="02020603050405020304" pitchFamily="18" charset="0"/>
                          <a:cs typeface="Times New Roman" panose="02020603050405020304" pitchFamily="18" charset="0"/>
                        </a:rPr>
                        <a:t>Expenditure</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314" marR="7314" marT="7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u="none" strike="noStrike" dirty="0">
                          <a:effectLst/>
                          <a:latin typeface="Times New Roman" panose="02020603050405020304" pitchFamily="18" charset="0"/>
                          <a:cs typeface="Times New Roman" panose="02020603050405020304" pitchFamily="18" charset="0"/>
                        </a:rPr>
                        <a:t>Amount</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314" marR="7314" marT="7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160">
                <a:tc>
                  <a:txBody>
                    <a:bodyPr/>
                    <a:lstStyle/>
                    <a:p>
                      <a:pPr algn="l" fontAlgn="b"/>
                      <a:r>
                        <a:rPr lang="en-US" sz="1400" u="none" strike="noStrike" dirty="0" smtClean="0">
                          <a:effectLst/>
                          <a:latin typeface="Times New Roman" panose="02020603050405020304" pitchFamily="18" charset="0"/>
                          <a:cs typeface="Times New Roman" panose="02020603050405020304" pitchFamily="18" charset="0"/>
                        </a:rPr>
                        <a:t>Salaries (2012-13</a:t>
                      </a:r>
                      <a:r>
                        <a:rPr lang="en-US" sz="1400" u="none" strike="noStrike" baseline="0" dirty="0" smtClean="0">
                          <a:effectLst/>
                          <a:latin typeface="Times New Roman" panose="02020603050405020304" pitchFamily="18" charset="0"/>
                          <a:cs typeface="Times New Roman" panose="02020603050405020304" pitchFamily="18" charset="0"/>
                        </a:rPr>
                        <a:t> 7 full-time; 3 </a:t>
                      </a:r>
                      <a:r>
                        <a:rPr lang="en-US" sz="1400" u="none" strike="noStrike" baseline="0" smtClean="0">
                          <a:effectLst/>
                          <a:latin typeface="Times New Roman" panose="02020603050405020304" pitchFamily="18" charset="0"/>
                          <a:cs typeface="Times New Roman" panose="02020603050405020304" pitchFamily="18" charset="0"/>
                        </a:rPr>
                        <a:t>graduate assistants)</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7764" marR="7314" marT="7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$527,127.38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314" marR="7314" marT="7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160">
                <a:tc>
                  <a:txBody>
                    <a:bodyPr/>
                    <a:lstStyle/>
                    <a:p>
                      <a:pPr algn="l" fontAlgn="b"/>
                      <a:r>
                        <a:rPr lang="en-US" sz="1400" u="none" strike="noStrike">
                          <a:effectLst/>
                          <a:latin typeface="Times New Roman" panose="02020603050405020304" pitchFamily="18" charset="0"/>
                          <a:cs typeface="Times New Roman" panose="02020603050405020304" pitchFamily="18" charset="0"/>
                        </a:rPr>
                        <a:t>Benefits</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87764" marR="7314" marT="7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$158,884.03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314" marR="7314" marT="7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160">
                <a:tc>
                  <a:txBody>
                    <a:bodyPr/>
                    <a:lstStyle/>
                    <a:p>
                      <a:pPr algn="l" fontAlgn="b"/>
                      <a:r>
                        <a:rPr lang="en-US" sz="1400" u="none" strike="noStrike">
                          <a:effectLst/>
                          <a:latin typeface="Times New Roman" panose="02020603050405020304" pitchFamily="18" charset="0"/>
                          <a:cs typeface="Times New Roman" panose="02020603050405020304" pitchFamily="18" charset="0"/>
                        </a:rPr>
                        <a:t>Consultants and Contract Services</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87764" marR="7314" marT="7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$87,987.39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314" marR="7314" marT="7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160">
                <a:tc>
                  <a:txBody>
                    <a:bodyPr/>
                    <a:lstStyle/>
                    <a:p>
                      <a:pPr algn="l" fontAlgn="b"/>
                      <a:r>
                        <a:rPr lang="en-US" sz="1400" u="none" strike="noStrike">
                          <a:effectLst/>
                          <a:latin typeface="Times New Roman" panose="02020603050405020304" pitchFamily="18" charset="0"/>
                          <a:cs typeface="Times New Roman" panose="02020603050405020304" pitchFamily="18" charset="0"/>
                        </a:rPr>
                        <a:t>Legal</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87764" marR="7314" marT="7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$51,312.50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314" marR="7314" marT="7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160">
                <a:tc>
                  <a:txBody>
                    <a:bodyPr/>
                    <a:lstStyle/>
                    <a:p>
                      <a:pPr algn="l" fontAlgn="b"/>
                      <a:r>
                        <a:rPr lang="en-US" sz="1400" u="none" strike="noStrike">
                          <a:effectLst/>
                          <a:latin typeface="Times New Roman" panose="02020603050405020304" pitchFamily="18" charset="0"/>
                          <a:cs typeface="Times New Roman" panose="02020603050405020304" pitchFamily="18" charset="0"/>
                        </a:rPr>
                        <a:t>NWEA</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87764" marR="7314" marT="7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$243,734.20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314" marR="7314" marT="7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160">
                <a:tc>
                  <a:txBody>
                    <a:bodyPr/>
                    <a:lstStyle/>
                    <a:p>
                      <a:pPr algn="l" fontAlgn="b"/>
                      <a:r>
                        <a:rPr lang="en-US" sz="1400" u="none" strike="noStrike">
                          <a:effectLst/>
                          <a:latin typeface="Times New Roman" panose="02020603050405020304" pitchFamily="18" charset="0"/>
                          <a:cs typeface="Times New Roman" panose="02020603050405020304" pitchFamily="18" charset="0"/>
                        </a:rPr>
                        <a:t>Education Resources</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87764" marR="7314" marT="7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$3,675.00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314" marR="7314" marT="7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160">
                <a:tc>
                  <a:txBody>
                    <a:bodyPr/>
                    <a:lstStyle/>
                    <a:p>
                      <a:pPr algn="l" fontAlgn="b"/>
                      <a:r>
                        <a:rPr lang="en-US" sz="1400" u="none" strike="noStrike">
                          <a:effectLst/>
                          <a:latin typeface="Times New Roman" panose="02020603050405020304" pitchFamily="18" charset="0"/>
                          <a:cs typeface="Times New Roman" panose="02020603050405020304" pitchFamily="18" charset="0"/>
                        </a:rPr>
                        <a:t>Board Training/Board Audits</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87764" marR="7314" marT="7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$3,190.35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314" marR="7314" marT="7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160">
                <a:tc>
                  <a:txBody>
                    <a:bodyPr/>
                    <a:lstStyle/>
                    <a:p>
                      <a:pPr algn="l" fontAlgn="b"/>
                      <a:r>
                        <a:rPr lang="en-US" sz="1400" u="none" strike="noStrike">
                          <a:effectLst/>
                          <a:latin typeface="Times New Roman" panose="02020603050405020304" pitchFamily="18" charset="0"/>
                          <a:cs typeface="Times New Roman" panose="02020603050405020304" pitchFamily="18" charset="0"/>
                        </a:rPr>
                        <a:t>Fitzgerald Isaac - Annual Financial Audits</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87764" marR="7314" marT="7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$284,300.00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314" marR="7314" marT="7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160">
                <a:tc>
                  <a:txBody>
                    <a:bodyPr/>
                    <a:lstStyle/>
                    <a:p>
                      <a:pPr algn="l" fontAlgn="b"/>
                      <a:r>
                        <a:rPr lang="en-US" sz="1400" u="none" strike="noStrike">
                          <a:effectLst/>
                          <a:latin typeface="Times New Roman" panose="02020603050405020304" pitchFamily="18" charset="0"/>
                          <a:cs typeface="Times New Roman" panose="02020603050405020304" pitchFamily="18" charset="0"/>
                        </a:rPr>
                        <a:t>Charter Proposal Review Panel</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87764" marR="7314" marT="7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$3,070.15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314" marR="7314" marT="7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160">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Reconsideration Hearing Panel</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7764" marR="7314" marT="7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$18,041.20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314" marR="7314" marT="7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160">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Office Supplies</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7764" marR="7314" marT="7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$3,014.66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314" marR="7314" marT="7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160">
                <a:tc>
                  <a:txBody>
                    <a:bodyPr/>
                    <a:lstStyle/>
                    <a:p>
                      <a:pPr algn="l" fontAlgn="b"/>
                      <a:r>
                        <a:rPr lang="en-US" sz="1400" u="none" strike="noStrike">
                          <a:effectLst/>
                          <a:latin typeface="Times New Roman" panose="02020603050405020304" pitchFamily="18" charset="0"/>
                          <a:cs typeface="Times New Roman" panose="02020603050405020304" pitchFamily="18" charset="0"/>
                        </a:rPr>
                        <a:t>Minor Equipment</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87764" marR="7314" marT="7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$1,590.98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314" marR="7314" marT="7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160">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Dues and Memberships</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7764" marR="7314" marT="7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$3,000.00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314" marR="7314" marT="7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160">
                <a:tc>
                  <a:txBody>
                    <a:bodyPr/>
                    <a:lstStyle/>
                    <a:p>
                      <a:pPr algn="l" fontAlgn="b"/>
                      <a:r>
                        <a:rPr lang="en-US" sz="1400" u="none" strike="noStrike">
                          <a:effectLst/>
                          <a:latin typeface="Times New Roman" panose="02020603050405020304" pitchFamily="18" charset="0"/>
                          <a:cs typeface="Times New Roman" panose="02020603050405020304" pitchFamily="18" charset="0"/>
                        </a:rPr>
                        <a:t>Repair and Maintenance</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87764" marR="7314" marT="7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$119.70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314" marR="7314" marT="7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160">
                <a:tc>
                  <a:txBody>
                    <a:bodyPr/>
                    <a:lstStyle/>
                    <a:p>
                      <a:pPr algn="l" fontAlgn="b"/>
                      <a:r>
                        <a:rPr lang="en-US" sz="1400" u="none" strike="noStrike">
                          <a:effectLst/>
                          <a:latin typeface="Times New Roman" panose="02020603050405020304" pitchFamily="18" charset="0"/>
                          <a:cs typeface="Times New Roman" panose="02020603050405020304" pitchFamily="18" charset="0"/>
                        </a:rPr>
                        <a:t>Printing</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87764" marR="7314" marT="7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$10,720.41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314" marR="7314" marT="7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160">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Postage, FedEx, UPS charges</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7764" marR="7314" marT="7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$1,112.62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314" marR="7314" marT="7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160">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Telephone</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7764" marR="7314" marT="7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u="none" strike="noStrike" dirty="0" smtClean="0">
                          <a:effectLst/>
                          <a:latin typeface="Times New Roman" panose="02020603050405020304" pitchFamily="18" charset="0"/>
                          <a:cs typeface="Times New Roman" panose="02020603050405020304" pitchFamily="18" charset="0"/>
                        </a:rPr>
                        <a:t>$2,730.73</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14" marR="7314" marT="7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6792">
                <a:tc>
                  <a:txBody>
                    <a:bodyPr/>
                    <a:lstStyle/>
                    <a:p>
                      <a:pPr algn="l" fontAlgn="b"/>
                      <a:r>
                        <a:rPr lang="en-US" sz="1400" u="none" strike="noStrike">
                          <a:effectLst/>
                          <a:latin typeface="Times New Roman" panose="02020603050405020304" pitchFamily="18" charset="0"/>
                          <a:cs typeface="Times New Roman" panose="02020603050405020304" pitchFamily="18" charset="0"/>
                        </a:rPr>
                        <a:t>Conferences/Meetings Facility Rentals and Meals</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87764" marR="7314" marT="7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$5,894.98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314" marR="7314" marT="7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160">
                <a:tc>
                  <a:txBody>
                    <a:bodyPr/>
                    <a:lstStyle/>
                    <a:p>
                      <a:pPr algn="l" fontAlgn="b"/>
                      <a:r>
                        <a:rPr lang="en-US" sz="1400" u="none" strike="noStrike">
                          <a:effectLst/>
                          <a:latin typeface="Times New Roman" panose="02020603050405020304" pitchFamily="18" charset="0"/>
                          <a:cs typeface="Times New Roman" panose="02020603050405020304" pitchFamily="18" charset="0"/>
                        </a:rPr>
                        <a:t>Travel</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87764" marR="7314" marT="7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$20,638.27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314" marR="7314" marT="7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7884">
                <a:tc>
                  <a:txBody>
                    <a:bodyPr/>
                    <a:lstStyle/>
                    <a:p>
                      <a:pPr algn="l" fontAlgn="b"/>
                      <a:r>
                        <a:rPr lang="en-US" sz="1400" u="none" strike="noStrike">
                          <a:effectLst/>
                          <a:latin typeface="Times New Roman" panose="02020603050405020304" pitchFamily="18" charset="0"/>
                          <a:cs typeface="Times New Roman" panose="02020603050405020304" pitchFamily="18" charset="0"/>
                        </a:rPr>
                        <a:t>Overhead and Support Services</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87764" marR="7314" marT="7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$1,067,848.00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314" marR="7314" marT="7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8160">
                <a:tc>
                  <a:txBody>
                    <a:bodyPr/>
                    <a:lstStyle/>
                    <a:p>
                      <a:pPr algn="l" fontAlgn="b"/>
                      <a:r>
                        <a:rPr lang="en-US" sz="1400" b="1" u="none" strike="noStrike" dirty="0">
                          <a:effectLst/>
                          <a:latin typeface="Times New Roman" panose="02020603050405020304" pitchFamily="18" charset="0"/>
                          <a:cs typeface="Times New Roman" panose="02020603050405020304" pitchFamily="18" charset="0"/>
                        </a:rPr>
                        <a:t>Total 2012-13 Expenditures</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314" marR="7314" marT="7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$2,497,992.55</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314" marR="7314" marT="7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626128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685800"/>
          </a:xfrm>
        </p:spPr>
        <p:txBody>
          <a:bodyPr>
            <a:noAutofit/>
          </a:bodyPr>
          <a:lstStyle/>
          <a:p>
            <a:r>
              <a:rPr lang="en-US" sz="3600" u="sng" dirty="0" smtClean="0">
                <a:solidFill>
                  <a:srgbClr val="FF0000"/>
                </a:solidFill>
                <a:latin typeface="Times New Roman" panose="02020603050405020304" pitchFamily="18" charset="0"/>
                <a:cs typeface="Times New Roman" panose="02020603050405020304" pitchFamily="18" charset="0"/>
              </a:rPr>
              <a:t>How We Invest in Our Schools</a:t>
            </a:r>
            <a:endParaRPr lang="en-US" sz="3600" u="sng"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914400"/>
            <a:ext cx="8534400" cy="5714999"/>
          </a:xfrm>
        </p:spPr>
        <p:txBody>
          <a:bodyPr>
            <a:noAutofit/>
          </a:bodyPr>
          <a:lstStyle/>
          <a:p>
            <a:pPr marL="0" indent="0">
              <a:buNone/>
            </a:pPr>
            <a:r>
              <a:rPr lang="en-US" sz="1600" dirty="0">
                <a:latin typeface="Times New Roman" panose="02020603050405020304" pitchFamily="18" charset="0"/>
                <a:cs typeface="Times New Roman" panose="02020603050405020304" pitchFamily="18" charset="0"/>
              </a:rPr>
              <a:t>The Office of Charter Schools (OCS) has a staff of </a:t>
            </a:r>
            <a:r>
              <a:rPr lang="en-US" sz="1600" dirty="0" smtClean="0">
                <a:latin typeface="Times New Roman" panose="02020603050405020304" pitchFamily="18" charset="0"/>
                <a:cs typeface="Times New Roman" panose="02020603050405020304" pitchFamily="18" charset="0"/>
              </a:rPr>
              <a:t>6 </a:t>
            </a:r>
            <a:r>
              <a:rPr lang="en-US" sz="1600" dirty="0">
                <a:latin typeface="Times New Roman" panose="02020603050405020304" pitchFamily="18" charset="0"/>
                <a:cs typeface="Times New Roman" panose="02020603050405020304" pitchFamily="18" charset="0"/>
              </a:rPr>
              <a:t>full-time </a:t>
            </a:r>
            <a:r>
              <a:rPr lang="en-US" sz="1600" dirty="0" smtClean="0">
                <a:latin typeface="Times New Roman" panose="02020603050405020304" pitchFamily="18" charset="0"/>
                <a:cs typeface="Times New Roman" panose="02020603050405020304" pitchFamily="18" charset="0"/>
              </a:rPr>
              <a:t>employees.  </a:t>
            </a:r>
            <a:r>
              <a:rPr lang="en-US" sz="1600" dirty="0">
                <a:latin typeface="Times New Roman" panose="02020603050405020304" pitchFamily="18" charset="0"/>
                <a:cs typeface="Times New Roman" panose="02020603050405020304" pitchFamily="18" charset="0"/>
              </a:rPr>
              <a:t>In addition, the OCS reimburses for expenses the women and men who take time away from their normal activities to review the charter school proposals.  These individuals are not employees of the University. </a:t>
            </a:r>
            <a:r>
              <a:rPr lang="en-US" sz="1600" dirty="0" smtClean="0">
                <a:latin typeface="Times New Roman" panose="02020603050405020304" pitchFamily="18" charset="0"/>
                <a:cs typeface="Times New Roman" panose="02020603050405020304" pitchFamily="18" charset="0"/>
              </a:rPr>
              <a:t> The </a:t>
            </a:r>
            <a:r>
              <a:rPr lang="en-US" sz="1600" dirty="0">
                <a:latin typeface="Times New Roman" panose="02020603050405020304" pitchFamily="18" charset="0"/>
                <a:cs typeface="Times New Roman" panose="02020603050405020304" pitchFamily="18" charset="0"/>
              </a:rPr>
              <a:t>university provides office space, access to university counsel, media consultation and other university resources and personnel.  In addition, it provides the following benefits to all of its schools </a:t>
            </a:r>
            <a:r>
              <a:rPr lang="en-US" sz="1600" dirty="0" smtClean="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p>
            <a:pPr lvl="0"/>
            <a:r>
              <a:rPr lang="en-US" sz="1600" dirty="0">
                <a:latin typeface="Times New Roman" panose="02020603050405020304" pitchFamily="18" charset="0"/>
                <a:cs typeface="Times New Roman" panose="02020603050405020304" pitchFamily="18" charset="0"/>
              </a:rPr>
              <a:t>Board Training for all its </a:t>
            </a:r>
            <a:r>
              <a:rPr lang="en-US" sz="1600" dirty="0" smtClean="0">
                <a:latin typeface="Times New Roman" panose="02020603050405020304" pitchFamily="18" charset="0"/>
                <a:cs typeface="Times New Roman" panose="02020603050405020304" pitchFamily="18" charset="0"/>
              </a:rPr>
              <a:t>schools</a:t>
            </a:r>
            <a:endParaRPr lang="en-US" sz="1600" dirty="0">
              <a:latin typeface="Times New Roman" panose="02020603050405020304" pitchFamily="18" charset="0"/>
              <a:cs typeface="Times New Roman" panose="02020603050405020304" pitchFamily="18" charset="0"/>
            </a:endParaRPr>
          </a:p>
          <a:p>
            <a:pPr lvl="0"/>
            <a:r>
              <a:rPr lang="en-US" sz="1600" dirty="0">
                <a:latin typeface="Times New Roman" panose="02020603050405020304" pitchFamily="18" charset="0"/>
                <a:cs typeface="Times New Roman" panose="02020603050405020304" pitchFamily="18" charset="0"/>
              </a:rPr>
              <a:t>NWEA Testing for all its </a:t>
            </a:r>
            <a:r>
              <a:rPr lang="en-US" sz="1600" dirty="0" smtClean="0">
                <a:latin typeface="Times New Roman" panose="02020603050405020304" pitchFamily="18" charset="0"/>
                <a:cs typeface="Times New Roman" panose="02020603050405020304" pitchFamily="18" charset="0"/>
              </a:rPr>
              <a:t>schools</a:t>
            </a:r>
            <a:endParaRPr lang="en-US" sz="1600" dirty="0">
              <a:latin typeface="Times New Roman" panose="02020603050405020304" pitchFamily="18" charset="0"/>
              <a:cs typeface="Times New Roman" panose="02020603050405020304" pitchFamily="18" charset="0"/>
            </a:endParaRPr>
          </a:p>
          <a:p>
            <a:pPr lvl="0"/>
            <a:r>
              <a:rPr lang="en-US" sz="1600" dirty="0">
                <a:latin typeface="Times New Roman" panose="02020603050405020304" pitchFamily="18" charset="0"/>
                <a:cs typeface="Times New Roman" panose="02020603050405020304" pitchFamily="18" charset="0"/>
              </a:rPr>
              <a:t>NWEA Regional Workshops (</a:t>
            </a:r>
            <a:r>
              <a:rPr lang="en-US" sz="1600" i="1" dirty="0">
                <a:latin typeface="Times New Roman" panose="02020603050405020304" pitchFamily="18" charset="0"/>
                <a:cs typeface="Times New Roman" panose="02020603050405020304" pitchFamily="18" charset="0"/>
              </a:rPr>
              <a:t>i.e</a:t>
            </a:r>
            <a:r>
              <a:rPr lang="en-US" sz="1600" dirty="0">
                <a:latin typeface="Times New Roman" panose="02020603050405020304" pitchFamily="18" charset="0"/>
                <a:cs typeface="Times New Roman" panose="02020603050405020304" pitchFamily="18" charset="0"/>
              </a:rPr>
              <a:t>., Regional Growth &amp; Goals Workshop, Climbing the Data Ladder Workshop, etc.) </a:t>
            </a:r>
            <a:endParaRPr lang="en-US" sz="1600" dirty="0" smtClean="0">
              <a:latin typeface="Times New Roman" panose="02020603050405020304" pitchFamily="18" charset="0"/>
              <a:cs typeface="Times New Roman" panose="02020603050405020304" pitchFamily="18" charset="0"/>
            </a:endParaRPr>
          </a:p>
          <a:p>
            <a:pPr lvl="0"/>
            <a:r>
              <a:rPr lang="en-US" sz="1600" dirty="0" smtClean="0">
                <a:latin typeface="Times New Roman" panose="02020603050405020304" pitchFamily="18" charset="0"/>
                <a:cs typeface="Times New Roman" panose="02020603050405020304" pitchFamily="18" charset="0"/>
              </a:rPr>
              <a:t>Annual </a:t>
            </a:r>
            <a:r>
              <a:rPr lang="en-US" sz="1600" dirty="0">
                <a:latin typeface="Times New Roman" panose="02020603050405020304" pitchFamily="18" charset="0"/>
                <a:cs typeface="Times New Roman" panose="02020603050405020304" pitchFamily="18" charset="0"/>
              </a:rPr>
              <a:t>Fiscal </a:t>
            </a:r>
            <a:r>
              <a:rPr lang="en-US" sz="1600" dirty="0" smtClean="0">
                <a:latin typeface="Times New Roman" panose="02020603050405020304" pitchFamily="18" charset="0"/>
                <a:cs typeface="Times New Roman" panose="02020603050405020304" pitchFamily="18" charset="0"/>
              </a:rPr>
              <a:t>Audits </a:t>
            </a:r>
          </a:p>
          <a:p>
            <a:pPr lvl="0"/>
            <a:r>
              <a:rPr lang="en-US" sz="1600" dirty="0" smtClean="0">
                <a:latin typeface="Times New Roman" panose="02020603050405020304" pitchFamily="18" charset="0"/>
                <a:cs typeface="Times New Roman" panose="02020603050405020304" pitchFamily="18" charset="0"/>
              </a:rPr>
              <a:t>Academic Site Visits</a:t>
            </a:r>
          </a:p>
          <a:p>
            <a:pPr lvl="0"/>
            <a:r>
              <a:rPr lang="en-US" sz="1600" dirty="0" smtClean="0">
                <a:latin typeface="Times New Roman" panose="02020603050405020304" pitchFamily="18" charset="0"/>
                <a:cs typeface="Times New Roman" panose="02020603050405020304" pitchFamily="18" charset="0"/>
              </a:rPr>
              <a:t>A </a:t>
            </a:r>
            <a:r>
              <a:rPr lang="en-US" sz="1600" dirty="0">
                <a:latin typeface="Times New Roman" panose="02020603050405020304" pitchFamily="18" charset="0"/>
                <a:cs typeface="Times New Roman" panose="02020603050405020304" pitchFamily="18" charset="0"/>
              </a:rPr>
              <a:t>new innovative web-based file/data handling </a:t>
            </a:r>
            <a:r>
              <a:rPr lang="en-US" sz="1600" dirty="0" smtClean="0">
                <a:latin typeface="Times New Roman" panose="02020603050405020304" pitchFamily="18" charset="0"/>
                <a:cs typeface="Times New Roman" panose="02020603050405020304" pitchFamily="18" charset="0"/>
              </a:rPr>
              <a:t>system)</a:t>
            </a:r>
            <a:endParaRPr lang="en-US" sz="1600" dirty="0">
              <a:latin typeface="Times New Roman" panose="02020603050405020304" pitchFamily="18" charset="0"/>
              <a:cs typeface="Times New Roman" panose="02020603050405020304" pitchFamily="18" charset="0"/>
            </a:endParaRPr>
          </a:p>
          <a:p>
            <a:pPr lvl="0"/>
            <a:r>
              <a:rPr lang="en-US" sz="1600" dirty="0">
                <a:latin typeface="Times New Roman" panose="02020603050405020304" pitchFamily="18" charset="0"/>
                <a:cs typeface="Times New Roman" panose="02020603050405020304" pitchFamily="18" charset="0"/>
              </a:rPr>
              <a:t>Staff support with expertise in the area of finance and special education which is a unique attribute among authorizers in Indiana</a:t>
            </a:r>
          </a:p>
          <a:p>
            <a:pPr lvl="0"/>
            <a:r>
              <a:rPr lang="en-US" sz="1600" dirty="0">
                <a:latin typeface="Times New Roman" panose="02020603050405020304" pitchFamily="18" charset="0"/>
                <a:cs typeface="Times New Roman" panose="02020603050405020304" pitchFamily="18" charset="0"/>
              </a:rPr>
              <a:t>“Charter Schools:  Patterns of Innovation, a New Architecture for a New Education,” an immersive learning project which was completed in June of </a:t>
            </a:r>
            <a:r>
              <a:rPr lang="en-US" sz="1600" dirty="0" smtClean="0">
                <a:latin typeface="Times New Roman" panose="02020603050405020304" pitchFamily="18" charset="0"/>
                <a:cs typeface="Times New Roman" panose="02020603050405020304" pitchFamily="18" charset="0"/>
              </a:rPr>
              <a:t>2012</a:t>
            </a:r>
            <a:endParaRPr lang="en-US" sz="1600" dirty="0">
              <a:latin typeface="Times New Roman" panose="02020603050405020304" pitchFamily="18" charset="0"/>
              <a:cs typeface="Times New Roman" panose="02020603050405020304" pitchFamily="18" charset="0"/>
            </a:endParaRPr>
          </a:p>
          <a:p>
            <a:pPr lvl="0"/>
            <a:r>
              <a:rPr lang="en-US" sz="1600" dirty="0">
                <a:latin typeface="Times New Roman" panose="02020603050405020304" pitchFamily="18" charset="0"/>
                <a:cs typeface="Times New Roman" panose="02020603050405020304" pitchFamily="18" charset="0"/>
              </a:rPr>
              <a:t>“Best Practices in Indiana’s Charter Schools,” a research project which was also completed in </a:t>
            </a:r>
            <a:r>
              <a:rPr lang="en-US" sz="1600" dirty="0" smtClean="0">
                <a:latin typeface="Times New Roman" panose="02020603050405020304" pitchFamily="18" charset="0"/>
                <a:cs typeface="Times New Roman" panose="02020603050405020304" pitchFamily="18" charset="0"/>
              </a:rPr>
              <a:t>2012</a:t>
            </a:r>
          </a:p>
          <a:p>
            <a:pPr lvl="0"/>
            <a:r>
              <a:rPr lang="en-US" sz="1600" dirty="0">
                <a:latin typeface="Times New Roman" panose="02020603050405020304" pitchFamily="18" charset="0"/>
                <a:cs typeface="Times New Roman" panose="02020603050405020304" pitchFamily="18" charset="0"/>
              </a:rPr>
              <a:t>A Research study on Leadership in Charter </a:t>
            </a:r>
            <a:r>
              <a:rPr lang="en-US" sz="1600" dirty="0" smtClean="0">
                <a:latin typeface="Times New Roman" panose="02020603050405020304" pitchFamily="18" charset="0"/>
                <a:cs typeface="Times New Roman" panose="02020603050405020304" pitchFamily="18" charset="0"/>
              </a:rPr>
              <a:t>Schools</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collaborating with </a:t>
            </a:r>
            <a:r>
              <a:rPr lang="en-US" sz="1600" dirty="0" smtClean="0">
                <a:latin typeface="Times New Roman" panose="02020603050405020304" pitchFamily="18" charset="0"/>
                <a:cs typeface="Times New Roman" panose="02020603050405020304" pitchFamily="18" charset="0"/>
              </a:rPr>
              <a:t>the Educational Leadership Department on this current research project</a:t>
            </a:r>
            <a:endParaRPr lang="en-US" sz="1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0A8E582-5E34-40DD-A62D-950B6C8803CE}" type="slidenum">
              <a:rPr lang="en-US" smtClean="0"/>
              <a:pPr/>
              <a:t>13</a:t>
            </a:fld>
            <a:endParaRPr lang="en-US"/>
          </a:p>
        </p:txBody>
      </p:sp>
    </p:spTree>
    <p:extLst>
      <p:ext uri="{BB962C8B-B14F-4D97-AF65-F5344CB8AC3E}">
        <p14:creationId xmlns:p14="http://schemas.microsoft.com/office/powerpoint/2010/main" val="3014394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1800" b="1" u="sng" dirty="0">
                <a:latin typeface="Times New Roman" panose="02020603050405020304" pitchFamily="18" charset="0"/>
                <a:cs typeface="Times New Roman" panose="02020603050405020304" pitchFamily="18" charset="0"/>
              </a:rPr>
              <a:t>FOR IMMEDIATE RELEASE</a:t>
            </a:r>
            <a:endParaRPr lang="en-US" sz="1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8229600" cy="4953000"/>
          </a:xfrm>
        </p:spPr>
        <p:txBody>
          <a:bodyPr>
            <a:noAutofit/>
          </a:bodyPr>
          <a:lstStyle/>
          <a:p>
            <a:pPr marL="0" indent="0" algn="ctr">
              <a:buNone/>
            </a:pPr>
            <a:r>
              <a:rPr lang="en-US" sz="1200" b="1" dirty="0">
                <a:latin typeface="Times New Roman" panose="02020603050405020304" pitchFamily="18" charset="0"/>
                <a:cs typeface="Times New Roman" panose="02020603050405020304" pitchFamily="18" charset="0"/>
              </a:rPr>
              <a:t>NATIONAL ASSOCIATION OF CHARTER SCHOOL AUTHORIZERS COMMENDS BALL STATE UNIVERSITY FOR SUPPORTING QUALITY CHARTER SCHOOLS </a:t>
            </a: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 </a:t>
            </a:r>
          </a:p>
          <a:p>
            <a:pPr marL="0" indent="0">
              <a:buNone/>
            </a:pPr>
            <a:r>
              <a:rPr lang="en-US" sz="1200" b="1" dirty="0">
                <a:latin typeface="Times New Roman" panose="02020603050405020304" pitchFamily="18" charset="0"/>
                <a:cs typeface="Times New Roman" panose="02020603050405020304" pitchFamily="18" charset="0"/>
              </a:rPr>
              <a:t>January 22, 2012 (Chicago)</a:t>
            </a:r>
            <a:r>
              <a:rPr lang="en-US" sz="1200" dirty="0">
                <a:latin typeface="Times New Roman" panose="02020603050405020304" pitchFamily="18" charset="0"/>
                <a:cs typeface="Times New Roman" panose="02020603050405020304" pitchFamily="18" charset="0"/>
              </a:rPr>
              <a:t> – Greg Richmond, president and CEO of the National Association of Charter School Authorizers, issued the following statement today in recognition of the thoughtful charter school renewal decisions by the Office of Charter Schools at Ball State University:</a:t>
            </a:r>
          </a:p>
          <a:p>
            <a:pPr marL="0" indent="0">
              <a:buNone/>
            </a:pPr>
            <a:r>
              <a:rPr lang="en-US" sz="1200" dirty="0">
                <a:latin typeface="Times New Roman" panose="02020603050405020304" pitchFamily="18" charset="0"/>
                <a:cs typeface="Times New Roman" panose="02020603050405020304" pitchFamily="18" charset="0"/>
              </a:rPr>
              <a:t> </a:t>
            </a:r>
          </a:p>
          <a:p>
            <a:pPr marL="0" indent="0">
              <a:buNone/>
            </a:pPr>
            <a:r>
              <a:rPr lang="en-US" sz="1200" dirty="0">
                <a:latin typeface="Times New Roman" panose="02020603050405020304" pitchFamily="18" charset="0"/>
                <a:cs typeface="Times New Roman" panose="02020603050405020304" pitchFamily="18" charset="0"/>
              </a:rPr>
              <a:t>“Ball State University is to be commended for establishing clear standards for charter schools, carefully analyzing each school’s performance, and making thoughtful decisions about which schools to renew and not renew.  Supporting the growth and development of new, excellent charter schools requires the courage to hold all schools accountable, and to close them when they fail. While school closure is never easy, Ball State's actions today will ultimately give more children in Indiana the chance to attend a great school.”</a:t>
            </a:r>
          </a:p>
          <a:p>
            <a:pPr marL="0" indent="0" algn="ctr">
              <a:buNone/>
            </a:pP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rPr>
              <a:t> </a:t>
            </a:r>
            <a:endParaRPr lang="en-US" sz="1200" dirty="0">
              <a:latin typeface="Times New Roman" panose="02020603050405020304" pitchFamily="18" charset="0"/>
              <a:cs typeface="Times New Roman" panose="02020603050405020304" pitchFamily="18" charset="0"/>
            </a:endParaRPr>
          </a:p>
          <a:p>
            <a:pPr marL="0" indent="0">
              <a:buNone/>
            </a:pPr>
            <a:r>
              <a:rPr lang="en-US" sz="1200" i="1" dirty="0">
                <a:latin typeface="Times New Roman" panose="02020603050405020304" pitchFamily="18" charset="0"/>
                <a:cs typeface="Times New Roman" panose="02020603050405020304" pitchFamily="18" charset="0"/>
              </a:rPr>
              <a:t>The National Association of Charter School Authorizers (NACSA) is committed to advancing excellence and accountability in the charter school sector and to increasing the number of high-quality charter schools across the nation. To accomplish this mission, NACSA works to improve the policies and practices of authorizers—the organizations designated to approve, monitor, renew, and, if necessary, close charter schools. NACSA provides training, consulting, and policy guidance to authorizers. It also advocates for laws and policies that raise the bar for excellence among authorizers and the schools they charter. In late 2012, NACSA launched its </a:t>
            </a:r>
            <a:r>
              <a:rPr lang="en-US" sz="1200" i="1" u="sng" dirty="0">
                <a:latin typeface="Times New Roman" panose="02020603050405020304" pitchFamily="18" charset="0"/>
                <a:cs typeface="Times New Roman" panose="02020603050405020304" pitchFamily="18" charset="0"/>
                <a:hlinkClick r:id="rId2"/>
              </a:rPr>
              <a:t>One Million Lives</a:t>
            </a:r>
            <a:r>
              <a:rPr lang="en-US" sz="1200" i="1" dirty="0">
                <a:latin typeface="Times New Roman" panose="02020603050405020304" pitchFamily="18" charset="0"/>
                <a:cs typeface="Times New Roman" panose="02020603050405020304" pitchFamily="18" charset="0"/>
              </a:rPr>
              <a:t> campaign to give one million more children the opportunity to attend a great school. Visit </a:t>
            </a:r>
            <a:r>
              <a:rPr lang="en-US" sz="1200" i="1" u="sng" dirty="0">
                <a:latin typeface="Times New Roman" panose="02020603050405020304" pitchFamily="18" charset="0"/>
                <a:cs typeface="Times New Roman" panose="02020603050405020304" pitchFamily="18" charset="0"/>
                <a:hlinkClick r:id="rId3"/>
              </a:rPr>
              <a:t>www.qualitycharters.org</a:t>
            </a: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 </a:t>
            </a:r>
          </a:p>
          <a:p>
            <a:pPr marL="0" indent="0" algn="ctr">
              <a:buNone/>
            </a:pPr>
            <a:r>
              <a:rPr lang="en-US" sz="1200" dirty="0">
                <a:latin typeface="Times New Roman" panose="02020603050405020304" pitchFamily="18" charset="0"/>
                <a:cs typeface="Times New Roman" panose="02020603050405020304" pitchFamily="18" charset="0"/>
              </a:rPr>
              <a:t># # #</a:t>
            </a:r>
          </a:p>
          <a:p>
            <a:pPr marL="0" indent="0" algn="ctr">
              <a:buNone/>
            </a:pPr>
            <a:r>
              <a:rPr lang="en-US" sz="1200" dirty="0">
                <a:latin typeface="Times New Roman" panose="02020603050405020304" pitchFamily="18" charset="0"/>
                <a:cs typeface="Times New Roman" panose="02020603050405020304" pitchFamily="18" charset="0"/>
              </a:rPr>
              <a:t>Contact:</a:t>
            </a:r>
          </a:p>
          <a:p>
            <a:pPr marL="0" indent="0" algn="ctr">
              <a:buNone/>
            </a:pPr>
            <a:r>
              <a:rPr lang="en-US" sz="1200" dirty="0">
                <a:latin typeface="Times New Roman" panose="02020603050405020304" pitchFamily="18" charset="0"/>
                <a:cs typeface="Times New Roman" panose="02020603050405020304" pitchFamily="18" charset="0"/>
              </a:rPr>
              <a:t>Lynne Baker, 312.376.2321, lynneb@qualitycharters.org</a:t>
            </a:r>
          </a:p>
        </p:txBody>
      </p:sp>
      <p:sp>
        <p:nvSpPr>
          <p:cNvPr id="4" name="Slide Number Placeholder 3"/>
          <p:cNvSpPr>
            <a:spLocks noGrp="1"/>
          </p:cNvSpPr>
          <p:nvPr>
            <p:ph type="sldNum" sz="quarter" idx="12"/>
          </p:nvPr>
        </p:nvSpPr>
        <p:spPr/>
        <p:txBody>
          <a:bodyPr/>
          <a:lstStyle/>
          <a:p>
            <a:fld id="{70A8E582-5E34-40DD-A62D-950B6C8803CE}" type="slidenum">
              <a:rPr lang="en-US" smtClean="0"/>
              <a:pPr/>
              <a:t>14</a:t>
            </a:fld>
            <a:endParaRPr lang="en-US"/>
          </a:p>
        </p:txBody>
      </p:sp>
      <p:pic>
        <p:nvPicPr>
          <p:cNvPr id="5" name="Picture 4" descr="NACSA logo_blue_transparent.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381000"/>
            <a:ext cx="2072640" cy="548640"/>
          </a:xfrm>
          <a:prstGeom prst="rect">
            <a:avLst/>
          </a:prstGeom>
          <a:noFill/>
          <a:ln>
            <a:noFill/>
          </a:ln>
        </p:spPr>
      </p:pic>
    </p:spTree>
    <p:extLst>
      <p:ext uri="{BB962C8B-B14F-4D97-AF65-F5344CB8AC3E}">
        <p14:creationId xmlns:p14="http://schemas.microsoft.com/office/powerpoint/2010/main" val="3953622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sz="4000" b="1" u="sng" dirty="0" smtClean="0">
                <a:solidFill>
                  <a:srgbClr val="FF0000"/>
                </a:solidFill>
                <a:latin typeface="Times New Roman" pitchFamily="18" charset="0"/>
                <a:cs typeface="Times New Roman" pitchFamily="18" charset="0"/>
              </a:rPr>
              <a:t>Vision and Mission</a:t>
            </a:r>
            <a:endParaRPr lang="en-US" sz="4000" b="1" u="sng"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981200"/>
            <a:ext cx="8229600" cy="3810000"/>
          </a:xfrm>
        </p:spPr>
        <p:txBody>
          <a:bodyPr>
            <a:noAutofit/>
          </a:bodyPr>
          <a:lstStyle/>
          <a:p>
            <a:r>
              <a:rPr lang="en-US" dirty="0">
                <a:latin typeface="Times New Roman" panose="02020603050405020304" pitchFamily="18" charset="0"/>
                <a:cs typeface="Times New Roman" panose="02020603050405020304" pitchFamily="18" charset="0"/>
              </a:rPr>
              <a:t>Education Redefined by Innovative Choices</a:t>
            </a:r>
          </a:p>
          <a:p>
            <a:r>
              <a:rPr lang="en-US" dirty="0">
                <a:latin typeface="Times New Roman" panose="02020603050405020304" pitchFamily="18" charset="0"/>
                <a:cs typeface="Times New Roman" panose="02020603050405020304" pitchFamily="18" charset="0"/>
              </a:rPr>
              <a:t>Ensure High-Quality Schools</a:t>
            </a:r>
          </a:p>
          <a:p>
            <a:r>
              <a:rPr lang="en-US" dirty="0">
                <a:latin typeface="Times New Roman" panose="02020603050405020304" pitchFamily="18" charset="0"/>
                <a:cs typeface="Times New Roman" panose="02020603050405020304" pitchFamily="18" charset="0"/>
              </a:rPr>
              <a:t>Improve Public School Options for Families</a:t>
            </a:r>
          </a:p>
          <a:p>
            <a:r>
              <a:rPr lang="en-US" dirty="0">
                <a:latin typeface="Times New Roman" panose="02020603050405020304" pitchFamily="18" charset="0"/>
                <a:cs typeface="Times New Roman" panose="02020603050405020304" pitchFamily="18" charset="0"/>
              </a:rPr>
              <a:t>Means to Foster Excellent Schools that Meet Needs</a:t>
            </a:r>
          </a:p>
        </p:txBody>
      </p:sp>
      <p:sp>
        <p:nvSpPr>
          <p:cNvPr id="4" name="Slide Number Placeholder 3"/>
          <p:cNvSpPr>
            <a:spLocks noGrp="1"/>
          </p:cNvSpPr>
          <p:nvPr>
            <p:ph type="sldNum" sz="quarter" idx="12"/>
          </p:nvPr>
        </p:nvSpPr>
        <p:spPr/>
        <p:txBody>
          <a:bodyPr/>
          <a:lstStyle/>
          <a:p>
            <a:fld id="{70A8E582-5E34-40DD-A62D-950B6C8803CE}" type="slidenum">
              <a:rPr lang="en-US" smtClean="0"/>
              <a:pPr/>
              <a:t>2</a:t>
            </a:fld>
            <a:endParaRPr lang="en-US"/>
          </a:p>
        </p:txBody>
      </p:sp>
    </p:spTree>
    <p:extLst>
      <p:ext uri="{BB962C8B-B14F-4D97-AF65-F5344CB8AC3E}">
        <p14:creationId xmlns:p14="http://schemas.microsoft.com/office/powerpoint/2010/main" val="9391851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val="902275355"/>
              </p:ext>
            </p:extLst>
          </p:nvPr>
        </p:nvGraphicFramePr>
        <p:xfrm>
          <a:off x="685800" y="1417638"/>
          <a:ext cx="8153400" cy="4938712"/>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normAutofit/>
          </a:bodyPr>
          <a:lstStyle/>
          <a:p>
            <a:r>
              <a:rPr lang="en-US" sz="4000" u="sng" dirty="0" smtClean="0">
                <a:solidFill>
                  <a:srgbClr val="FF0000"/>
                </a:solidFill>
                <a:latin typeface="Times New Roman" panose="02020603050405020304" pitchFamily="18" charset="0"/>
                <a:cs typeface="Times New Roman" panose="02020603050405020304" pitchFamily="18" charset="0"/>
              </a:rPr>
              <a:t>Enrollment History</a:t>
            </a:r>
            <a:endParaRPr lang="en-US" sz="4000" u="sng" dirty="0">
              <a:solidFill>
                <a:srgbClr val="FF000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0A8E582-5E34-40DD-A62D-950B6C8803CE}" type="slidenum">
              <a:rPr lang="en-US" smtClean="0"/>
              <a:pPr/>
              <a:t>3</a:t>
            </a:fld>
            <a:endParaRPr lang="en-US"/>
          </a:p>
        </p:txBody>
      </p:sp>
    </p:spTree>
    <p:extLst>
      <p:ext uri="{BB962C8B-B14F-4D97-AF65-F5344CB8AC3E}">
        <p14:creationId xmlns:p14="http://schemas.microsoft.com/office/powerpoint/2010/main" val="2604144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0A8E582-5E34-40DD-A62D-950B6C8803CE}" type="slidenum">
              <a:rPr lang="en-US" smtClean="0"/>
              <a:pPr/>
              <a:t>4</a:t>
            </a:fld>
            <a:endParaRPr lang="en-US"/>
          </a:p>
        </p:txBody>
      </p:sp>
      <p:pic>
        <p:nvPicPr>
          <p:cNvPr id="49" name="Picture 2"/>
          <p:cNvPicPr>
            <a:picLocks noChangeAspect="1" noChangeArrowheads="1"/>
          </p:cNvPicPr>
          <p:nvPr/>
        </p:nvPicPr>
        <p:blipFill>
          <a:blip r:embed="rId2" cstate="print"/>
          <a:srcRect/>
          <a:stretch>
            <a:fillRect/>
          </a:stretch>
        </p:blipFill>
        <p:spPr bwMode="auto">
          <a:xfrm>
            <a:off x="4572000" y="0"/>
            <a:ext cx="4572000" cy="6722364"/>
          </a:xfrm>
          <a:prstGeom prst="rect">
            <a:avLst/>
          </a:prstGeom>
          <a:noFill/>
          <a:ln w="9525">
            <a:noFill/>
            <a:miter lim="800000"/>
            <a:headEnd/>
            <a:tailEnd/>
          </a:ln>
        </p:spPr>
      </p:pic>
      <p:sp>
        <p:nvSpPr>
          <p:cNvPr id="50" name="Rounded Rectangle 49"/>
          <p:cNvSpPr/>
          <p:nvPr/>
        </p:nvSpPr>
        <p:spPr>
          <a:xfrm>
            <a:off x="228600" y="1066800"/>
            <a:ext cx="4114800" cy="5257800"/>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533400" y="1143000"/>
            <a:ext cx="3733800" cy="5324535"/>
          </a:xfrm>
          <a:prstGeom prst="rect">
            <a:avLst/>
          </a:prstGeom>
          <a:noFill/>
        </p:spPr>
        <p:txBody>
          <a:bodyPr wrap="square" rtlCol="0">
            <a:spAutoFit/>
          </a:bodyPr>
          <a:lstStyle/>
          <a:p>
            <a:pPr marL="228600" indent="-228600"/>
            <a:r>
              <a:rPr lang="en-US" sz="1000" dirty="0" smtClean="0">
                <a:latin typeface="Times New Roman" pitchFamily="18" charset="0"/>
                <a:cs typeface="Times New Roman" pitchFamily="18" charset="0"/>
              </a:rPr>
              <a:t>1.	21st Century Charter School at Gary  2005 </a:t>
            </a:r>
            <a:r>
              <a:rPr lang="en-US" sz="1000" dirty="0" smtClean="0">
                <a:solidFill>
                  <a:srgbClr val="FF0000"/>
                </a:solidFill>
                <a:latin typeface="Times New Roman" pitchFamily="18" charset="0"/>
                <a:cs typeface="Times New Roman" pitchFamily="18" charset="0"/>
              </a:rPr>
              <a:t>(Lake)</a:t>
            </a:r>
          </a:p>
          <a:p>
            <a:pPr marL="228600" indent="-228600"/>
            <a:r>
              <a:rPr lang="en-US" sz="1000" dirty="0" smtClean="0">
                <a:latin typeface="Times New Roman" pitchFamily="18" charset="0"/>
                <a:cs typeface="Times New Roman" pitchFamily="18" charset="0"/>
              </a:rPr>
              <a:t>2.	Anderson Preparatory Academy  2008 </a:t>
            </a:r>
            <a:r>
              <a:rPr lang="en-US" sz="1000" dirty="0" smtClean="0">
                <a:solidFill>
                  <a:srgbClr val="FF0000"/>
                </a:solidFill>
                <a:latin typeface="Times New Roman" pitchFamily="18" charset="0"/>
                <a:cs typeface="Times New Roman" pitchFamily="18" charset="0"/>
              </a:rPr>
              <a:t>(Madison)</a:t>
            </a:r>
          </a:p>
          <a:p>
            <a:pPr marL="228600" indent="-228600"/>
            <a:r>
              <a:rPr lang="en-US" sz="1000" dirty="0" smtClean="0">
                <a:latin typeface="Times New Roman" pitchFamily="18" charset="0"/>
                <a:cs typeface="Times New Roman" pitchFamily="18" charset="0"/>
              </a:rPr>
              <a:t>3.	Aspire Charter Academy  2008 </a:t>
            </a:r>
            <a:r>
              <a:rPr lang="en-US" sz="1000" dirty="0" smtClean="0">
                <a:solidFill>
                  <a:srgbClr val="FF0000"/>
                </a:solidFill>
                <a:latin typeface="Times New Roman" pitchFamily="18" charset="0"/>
                <a:cs typeface="Times New Roman" pitchFamily="18" charset="0"/>
              </a:rPr>
              <a:t>(Lake)</a:t>
            </a:r>
          </a:p>
          <a:p>
            <a:pPr marL="228600" indent="-228600">
              <a:buAutoNum type="arabicPeriod" startAt="4"/>
            </a:pPr>
            <a:r>
              <a:rPr lang="en-US" sz="1000" dirty="0" smtClean="0">
                <a:latin typeface="Times New Roman" pitchFamily="18" charset="0"/>
                <a:cs typeface="Times New Roman" pitchFamily="18" charset="0"/>
              </a:rPr>
              <a:t>Bloomington Project School  2009 </a:t>
            </a:r>
            <a:r>
              <a:rPr lang="en-US" sz="1000" dirty="0" smtClean="0">
                <a:solidFill>
                  <a:srgbClr val="FF0000"/>
                </a:solidFill>
                <a:latin typeface="Times New Roman" pitchFamily="18" charset="0"/>
                <a:cs typeface="Times New Roman" pitchFamily="18" charset="0"/>
              </a:rPr>
              <a:t>(Monroe)</a:t>
            </a:r>
          </a:p>
          <a:p>
            <a:pPr marL="228600" indent="-228600">
              <a:buFontTx/>
              <a:buAutoNum type="arabicPeriod" startAt="4"/>
            </a:pPr>
            <a:r>
              <a:rPr lang="en-US" sz="1000" dirty="0" smtClean="0">
                <a:latin typeface="Times New Roman" pitchFamily="18" charset="0"/>
                <a:cs typeface="Times New Roman" pitchFamily="18" charset="0"/>
              </a:rPr>
              <a:t>Canaan Community Academy - Canaan 2012 </a:t>
            </a:r>
            <a:r>
              <a:rPr lang="en-US" sz="1000" dirty="0" smtClean="0">
                <a:solidFill>
                  <a:srgbClr val="FF0000"/>
                </a:solidFill>
                <a:latin typeface="Times New Roman" pitchFamily="18" charset="0"/>
                <a:cs typeface="Times New Roman" pitchFamily="18" charset="0"/>
              </a:rPr>
              <a:t>(Jefferson)</a:t>
            </a:r>
          </a:p>
          <a:p>
            <a:pPr marL="228600" indent="-228600">
              <a:buFontTx/>
              <a:buAutoNum type="arabicPeriod" startAt="4"/>
            </a:pPr>
            <a:r>
              <a:rPr lang="en-US" sz="1000" dirty="0" smtClean="0">
                <a:latin typeface="Times New Roman" pitchFamily="18" charset="0"/>
                <a:cs typeface="Times New Roman" pitchFamily="18" charset="0"/>
              </a:rPr>
              <a:t>Career Academy  of South Bend 2011 </a:t>
            </a:r>
            <a:r>
              <a:rPr lang="en-US" sz="1000" dirty="0" smtClean="0">
                <a:solidFill>
                  <a:srgbClr val="FF0000"/>
                </a:solidFill>
                <a:latin typeface="Times New Roman" pitchFamily="18" charset="0"/>
                <a:cs typeface="Times New Roman" pitchFamily="18" charset="0"/>
              </a:rPr>
              <a:t>(St. Joseph)</a:t>
            </a:r>
          </a:p>
          <a:p>
            <a:pPr marL="228600" indent="-228600">
              <a:buAutoNum type="arabicPeriod" startAt="4"/>
            </a:pPr>
            <a:r>
              <a:rPr lang="en-US" sz="1000" dirty="0" smtClean="0">
                <a:latin typeface="Times New Roman" pitchFamily="18" charset="0"/>
                <a:cs typeface="Times New Roman" pitchFamily="18" charset="0"/>
              </a:rPr>
              <a:t>Community Montessori  2002 </a:t>
            </a:r>
            <a:r>
              <a:rPr lang="en-US" sz="1000" dirty="0" smtClean="0">
                <a:solidFill>
                  <a:srgbClr val="FF0000"/>
                </a:solidFill>
                <a:latin typeface="Times New Roman" pitchFamily="18" charset="0"/>
                <a:cs typeface="Times New Roman" pitchFamily="18" charset="0"/>
              </a:rPr>
              <a:t>(Floyd)</a:t>
            </a:r>
          </a:p>
          <a:p>
            <a:pPr marL="228600" indent="-228600">
              <a:buAutoNum type="arabicPeriod" startAt="4"/>
            </a:pPr>
            <a:r>
              <a:rPr lang="en-US" sz="1000" dirty="0" smtClean="0">
                <a:latin typeface="Times New Roman" pitchFamily="18" charset="0"/>
                <a:cs typeface="Times New Roman" pitchFamily="18" charset="0"/>
              </a:rPr>
              <a:t>Discovery Charter School  2010 </a:t>
            </a:r>
            <a:r>
              <a:rPr lang="en-US" sz="1000" dirty="0" smtClean="0">
                <a:solidFill>
                  <a:srgbClr val="FF0000"/>
                </a:solidFill>
                <a:latin typeface="Times New Roman" pitchFamily="18" charset="0"/>
                <a:cs typeface="Times New Roman" pitchFamily="18" charset="0"/>
              </a:rPr>
              <a:t>(Porter)</a:t>
            </a:r>
          </a:p>
          <a:p>
            <a:pPr marL="228600" indent="-228600">
              <a:buAutoNum type="arabicPeriod" startAt="4"/>
            </a:pPr>
            <a:r>
              <a:rPr lang="en-US" sz="1000" dirty="0" smtClean="0">
                <a:latin typeface="Times New Roman" pitchFamily="18" charset="0"/>
                <a:cs typeface="Times New Roman" pitchFamily="18" charset="0"/>
              </a:rPr>
              <a:t>Dr. Robert H. Faulkner Academy  2008 </a:t>
            </a:r>
            <a:r>
              <a:rPr lang="en-US" sz="1000" dirty="0" smtClean="0">
                <a:solidFill>
                  <a:srgbClr val="FF0000"/>
                </a:solidFill>
                <a:latin typeface="Times New Roman" pitchFamily="18" charset="0"/>
                <a:cs typeface="Times New Roman" pitchFamily="18" charset="0"/>
              </a:rPr>
              <a:t>(Grant) </a:t>
            </a:r>
          </a:p>
          <a:p>
            <a:pPr marL="228600" indent="-228600">
              <a:buAutoNum type="arabicPeriod" startAt="4"/>
            </a:pPr>
            <a:r>
              <a:rPr lang="en-US" sz="1000" dirty="0" smtClean="0">
                <a:latin typeface="Times New Roman" pitchFamily="18" charset="0"/>
                <a:cs typeface="Times New Roman" pitchFamily="18" charset="0"/>
              </a:rPr>
              <a:t>East Chicago Lighthouse Charter School  2006 </a:t>
            </a:r>
            <a:r>
              <a:rPr lang="en-US" sz="1000" dirty="0" smtClean="0">
                <a:solidFill>
                  <a:srgbClr val="FF0000"/>
                </a:solidFill>
                <a:latin typeface="Times New Roman" pitchFamily="18" charset="0"/>
                <a:cs typeface="Times New Roman" pitchFamily="18" charset="0"/>
              </a:rPr>
              <a:t>(Lake)</a:t>
            </a:r>
          </a:p>
          <a:p>
            <a:pPr marL="228600" indent="-228600">
              <a:buAutoNum type="arabicPeriod" startAt="4"/>
            </a:pPr>
            <a:r>
              <a:rPr lang="en-US" sz="1000" dirty="0" smtClean="0">
                <a:latin typeface="Times New Roman" pitchFamily="18" charset="0"/>
                <a:cs typeface="Times New Roman" pitchFamily="18" charset="0"/>
              </a:rPr>
              <a:t>East Chicago Urban Enterprise Academy  2005 </a:t>
            </a:r>
            <a:r>
              <a:rPr lang="en-US" sz="1000" dirty="0" smtClean="0">
                <a:solidFill>
                  <a:srgbClr val="FF0000"/>
                </a:solidFill>
                <a:latin typeface="Times New Roman" pitchFamily="18" charset="0"/>
                <a:cs typeface="Times New Roman" pitchFamily="18" charset="0"/>
              </a:rPr>
              <a:t>(Lake)</a:t>
            </a:r>
          </a:p>
          <a:p>
            <a:pPr marL="228600" indent="-228600">
              <a:buAutoNum type="arabicPeriod" startAt="4"/>
            </a:pPr>
            <a:r>
              <a:rPr lang="en-US" sz="1000" dirty="0" smtClean="0">
                <a:latin typeface="Times New Roman" pitchFamily="18" charset="0"/>
                <a:cs typeface="Times New Roman" pitchFamily="18" charset="0"/>
              </a:rPr>
              <a:t>Fall Creek Academy 2012 </a:t>
            </a:r>
            <a:r>
              <a:rPr lang="en-US" sz="1000" dirty="0" smtClean="0">
                <a:solidFill>
                  <a:srgbClr val="FF0000"/>
                </a:solidFill>
                <a:latin typeface="Times New Roman" pitchFamily="18" charset="0"/>
                <a:cs typeface="Times New Roman" pitchFamily="18" charset="0"/>
              </a:rPr>
              <a:t>(Marion) </a:t>
            </a:r>
          </a:p>
          <a:p>
            <a:pPr marL="228600" indent="-228600">
              <a:buAutoNum type="arabicPeriod" startAt="4"/>
            </a:pPr>
            <a:r>
              <a:rPr lang="en-US" sz="1000" dirty="0" smtClean="0">
                <a:latin typeface="Times New Roman" pitchFamily="18" charset="0"/>
                <a:cs typeface="Times New Roman" pitchFamily="18" charset="0"/>
              </a:rPr>
              <a:t>Fountain Square Academy 2012 </a:t>
            </a:r>
            <a:r>
              <a:rPr lang="en-US" sz="1000" dirty="0" smtClean="0">
                <a:solidFill>
                  <a:srgbClr val="FF0000"/>
                </a:solidFill>
                <a:latin typeface="Times New Roman" pitchFamily="18" charset="0"/>
                <a:cs typeface="Times New Roman" pitchFamily="18" charset="0"/>
              </a:rPr>
              <a:t>(Marion)</a:t>
            </a:r>
          </a:p>
          <a:p>
            <a:pPr marL="228600" indent="-228600">
              <a:buAutoNum type="arabicPeriod" startAt="4"/>
            </a:pPr>
            <a:r>
              <a:rPr lang="en-US" sz="1000" dirty="0" smtClean="0">
                <a:latin typeface="Times New Roman" pitchFamily="18" charset="0"/>
                <a:cs typeface="Times New Roman" pitchFamily="18" charset="0"/>
              </a:rPr>
              <a:t>Gary Lighthouse Charter School  2005 </a:t>
            </a:r>
            <a:r>
              <a:rPr lang="en-US" sz="1000" dirty="0" smtClean="0">
                <a:solidFill>
                  <a:srgbClr val="FF0000"/>
                </a:solidFill>
                <a:latin typeface="Times New Roman" pitchFamily="18" charset="0"/>
                <a:cs typeface="Times New Roman" pitchFamily="18" charset="0"/>
              </a:rPr>
              <a:t>(Lake)</a:t>
            </a:r>
          </a:p>
          <a:p>
            <a:pPr marL="228600" indent="-228600">
              <a:buAutoNum type="arabicPeriod" startAt="4"/>
            </a:pPr>
            <a:r>
              <a:rPr lang="en-US" sz="1000" dirty="0" smtClean="0">
                <a:latin typeface="Times New Roman" pitchFamily="18" charset="0"/>
                <a:cs typeface="Times New Roman" pitchFamily="18" charset="0"/>
              </a:rPr>
              <a:t>Gary Middle College 2012 </a:t>
            </a:r>
            <a:r>
              <a:rPr lang="en-US" sz="1000" dirty="0" smtClean="0">
                <a:solidFill>
                  <a:srgbClr val="FF0000"/>
                </a:solidFill>
                <a:latin typeface="Times New Roman" pitchFamily="18" charset="0"/>
                <a:cs typeface="Times New Roman" pitchFamily="18" charset="0"/>
              </a:rPr>
              <a:t>(Lake)</a:t>
            </a:r>
          </a:p>
          <a:p>
            <a:pPr marL="228600" indent="-228600">
              <a:buAutoNum type="arabicPeriod" startAt="4"/>
            </a:pPr>
            <a:r>
              <a:rPr lang="en-US" sz="1000" dirty="0" smtClean="0">
                <a:latin typeface="Times New Roman" pitchFamily="18" charset="0"/>
                <a:cs typeface="Times New Roman" pitchFamily="18" charset="0"/>
              </a:rPr>
              <a:t>Geist Montessori Academy  2006 </a:t>
            </a:r>
            <a:r>
              <a:rPr lang="en-US" sz="1000" dirty="0" smtClean="0">
                <a:solidFill>
                  <a:srgbClr val="FF0000"/>
                </a:solidFill>
                <a:latin typeface="Times New Roman" pitchFamily="18" charset="0"/>
                <a:cs typeface="Times New Roman" pitchFamily="18" charset="0"/>
              </a:rPr>
              <a:t>(Hancock)</a:t>
            </a:r>
          </a:p>
          <a:p>
            <a:pPr marL="228600" indent="-228600">
              <a:buAutoNum type="arabicPeriod" startAt="4"/>
            </a:pPr>
            <a:r>
              <a:rPr lang="en-US" sz="1000" dirty="0" smtClean="0">
                <a:latin typeface="Times New Roman" pitchFamily="18" charset="0"/>
                <a:cs typeface="Times New Roman" pitchFamily="18" charset="0"/>
              </a:rPr>
              <a:t>Hammond Academy for Science and Technology 2010 </a:t>
            </a:r>
            <a:r>
              <a:rPr lang="en-US" sz="1000" dirty="0" smtClean="0">
                <a:solidFill>
                  <a:srgbClr val="FF0000"/>
                </a:solidFill>
                <a:latin typeface="Times New Roman" pitchFamily="18" charset="0"/>
                <a:cs typeface="Times New Roman" pitchFamily="18" charset="0"/>
              </a:rPr>
              <a:t>(Lake)</a:t>
            </a:r>
          </a:p>
          <a:p>
            <a:pPr marL="228600" indent="-228600">
              <a:buAutoNum type="arabicPeriod" startAt="4"/>
            </a:pPr>
            <a:r>
              <a:rPr lang="en-US" sz="1000" dirty="0" smtClean="0">
                <a:latin typeface="Times New Roman" pitchFamily="18" charset="0"/>
                <a:cs typeface="Times New Roman" pitchFamily="18" charset="0"/>
              </a:rPr>
              <a:t>Hoosier Academy  -  Indianapolis  2008 </a:t>
            </a:r>
            <a:r>
              <a:rPr lang="en-US" sz="1000" dirty="0" smtClean="0">
                <a:solidFill>
                  <a:srgbClr val="FF0000"/>
                </a:solidFill>
                <a:latin typeface="Times New Roman" pitchFamily="18" charset="0"/>
                <a:cs typeface="Times New Roman" pitchFamily="18" charset="0"/>
              </a:rPr>
              <a:t>(Marion)</a:t>
            </a:r>
          </a:p>
          <a:p>
            <a:pPr marL="228600" indent="-228600">
              <a:buAutoNum type="arabicPeriod" startAt="4"/>
            </a:pPr>
            <a:r>
              <a:rPr lang="en-US" sz="1000" dirty="0" smtClean="0">
                <a:latin typeface="Times New Roman" pitchFamily="18" charset="0"/>
                <a:cs typeface="Times New Roman" pitchFamily="18" charset="0"/>
              </a:rPr>
              <a:t>Imagine Indiana Life Sciences Academy West 2009 </a:t>
            </a:r>
            <a:r>
              <a:rPr lang="en-US" sz="1000" dirty="0" smtClean="0">
                <a:solidFill>
                  <a:srgbClr val="FF0000"/>
                </a:solidFill>
                <a:latin typeface="Times New Roman" pitchFamily="18" charset="0"/>
                <a:cs typeface="Times New Roman" pitchFamily="18" charset="0"/>
              </a:rPr>
              <a:t>(Marion)</a:t>
            </a:r>
          </a:p>
          <a:p>
            <a:pPr marL="228600" indent="-228600">
              <a:buAutoNum type="arabicPeriod" startAt="4"/>
            </a:pPr>
            <a:r>
              <a:rPr lang="en-US" sz="1000" dirty="0" smtClean="0">
                <a:latin typeface="Times New Roman" pitchFamily="18" charset="0"/>
                <a:cs typeface="Times New Roman" pitchFamily="18" charset="0"/>
              </a:rPr>
              <a:t>Indiana Connections Academy 2012 </a:t>
            </a:r>
            <a:r>
              <a:rPr lang="en-US" sz="1000" dirty="0" smtClean="0">
                <a:solidFill>
                  <a:srgbClr val="FF0000"/>
                </a:solidFill>
                <a:latin typeface="Times New Roman" pitchFamily="18" charset="0"/>
                <a:cs typeface="Times New Roman" pitchFamily="18" charset="0"/>
              </a:rPr>
              <a:t>(Virtual)</a:t>
            </a:r>
          </a:p>
          <a:p>
            <a:pPr marL="228600" indent="-228600">
              <a:buAutoNum type="arabicPeriod" startAt="4"/>
            </a:pPr>
            <a:r>
              <a:rPr lang="en-US" sz="1000" dirty="0" smtClean="0">
                <a:latin typeface="Times New Roman" pitchFamily="18" charset="0"/>
                <a:cs typeface="Times New Roman" pitchFamily="18" charset="0"/>
              </a:rPr>
              <a:t>Indiana Math and Science Academy 2007 </a:t>
            </a:r>
            <a:r>
              <a:rPr lang="en-US" sz="1000" dirty="0" smtClean="0">
                <a:solidFill>
                  <a:srgbClr val="FF0000"/>
                </a:solidFill>
                <a:latin typeface="Times New Roman" pitchFamily="18" charset="0"/>
                <a:cs typeface="Times New Roman" pitchFamily="18" charset="0"/>
              </a:rPr>
              <a:t>(Marion)</a:t>
            </a:r>
          </a:p>
          <a:p>
            <a:pPr marL="228600" indent="-228600">
              <a:buAutoNum type="arabicPeriod" startAt="4"/>
            </a:pPr>
            <a:r>
              <a:rPr lang="en-US" sz="1000" dirty="0" smtClean="0">
                <a:latin typeface="Times New Roman" pitchFamily="18" charset="0"/>
                <a:cs typeface="Times New Roman" pitchFamily="18" charset="0"/>
              </a:rPr>
              <a:t>Inspire Academy 2013 </a:t>
            </a:r>
            <a:r>
              <a:rPr lang="en-US" sz="1000" dirty="0" smtClean="0">
                <a:solidFill>
                  <a:srgbClr val="FF0000"/>
                </a:solidFill>
                <a:latin typeface="Times New Roman" pitchFamily="18" charset="0"/>
                <a:cs typeface="Times New Roman" pitchFamily="18" charset="0"/>
              </a:rPr>
              <a:t>(Delaware)</a:t>
            </a:r>
          </a:p>
          <a:p>
            <a:pPr marL="228600" indent="-228600">
              <a:buAutoNum type="arabicPeriod" startAt="4"/>
            </a:pPr>
            <a:r>
              <a:rPr lang="en-US" sz="1000" dirty="0" smtClean="0">
                <a:latin typeface="Times New Roman" pitchFamily="18" charset="0"/>
                <a:cs typeface="Times New Roman" pitchFamily="18" charset="0"/>
              </a:rPr>
              <a:t>International School of Columbus  2009 </a:t>
            </a:r>
            <a:r>
              <a:rPr lang="en-US" sz="1000" dirty="0" smtClean="0">
                <a:solidFill>
                  <a:srgbClr val="FF0000"/>
                </a:solidFill>
                <a:latin typeface="Times New Roman" pitchFamily="18" charset="0"/>
                <a:cs typeface="Times New Roman" pitchFamily="18" charset="0"/>
              </a:rPr>
              <a:t>(Bartholomew)</a:t>
            </a:r>
          </a:p>
          <a:p>
            <a:pPr marL="228600" indent="-228600">
              <a:buAutoNum type="arabicPeriod" startAt="4"/>
            </a:pPr>
            <a:r>
              <a:rPr lang="en-US" sz="1000" dirty="0" smtClean="0">
                <a:latin typeface="Times New Roman" pitchFamily="18" charset="0"/>
                <a:cs typeface="Times New Roman" pitchFamily="18" charset="0"/>
              </a:rPr>
              <a:t>Neighbor’s New Vista High School 2012 </a:t>
            </a:r>
            <a:r>
              <a:rPr lang="en-US" sz="1000" dirty="0" smtClean="0">
                <a:solidFill>
                  <a:srgbClr val="FF0000"/>
                </a:solidFill>
                <a:latin typeface="Times New Roman" pitchFamily="18" charset="0"/>
                <a:cs typeface="Times New Roman" pitchFamily="18" charset="0"/>
              </a:rPr>
              <a:t>(Porter)</a:t>
            </a:r>
          </a:p>
          <a:p>
            <a:pPr marL="228600" indent="-228600">
              <a:buAutoNum type="arabicPeriod" startAt="4"/>
            </a:pPr>
            <a:r>
              <a:rPr lang="en-US" sz="1000" dirty="0" smtClean="0">
                <a:latin typeface="Times New Roman" pitchFamily="18" charset="0"/>
                <a:cs typeface="Times New Roman" pitchFamily="18" charset="0"/>
              </a:rPr>
              <a:t>New Community School  2002 </a:t>
            </a:r>
            <a:r>
              <a:rPr lang="en-US" sz="1000" dirty="0" smtClean="0">
                <a:solidFill>
                  <a:srgbClr val="FF0000"/>
                </a:solidFill>
                <a:latin typeface="Times New Roman" pitchFamily="18" charset="0"/>
                <a:cs typeface="Times New Roman" pitchFamily="18" charset="0"/>
              </a:rPr>
              <a:t>(Tippecanoe)</a:t>
            </a:r>
          </a:p>
          <a:p>
            <a:pPr marL="228600" indent="-228600">
              <a:buAutoNum type="arabicPeriod" startAt="4"/>
            </a:pPr>
            <a:r>
              <a:rPr lang="en-US" sz="1000" dirty="0" smtClean="0">
                <a:latin typeface="Times New Roman" pitchFamily="18" charset="0"/>
                <a:cs typeface="Times New Roman" pitchFamily="18" charset="0"/>
              </a:rPr>
              <a:t>Options – Carmel  2004 </a:t>
            </a:r>
            <a:r>
              <a:rPr lang="en-US" sz="1000" dirty="0" smtClean="0">
                <a:solidFill>
                  <a:srgbClr val="FF0000"/>
                </a:solidFill>
                <a:latin typeface="Times New Roman" pitchFamily="18" charset="0"/>
                <a:cs typeface="Times New Roman" pitchFamily="18" charset="0"/>
              </a:rPr>
              <a:t>(Hamilton)</a:t>
            </a:r>
          </a:p>
          <a:p>
            <a:pPr marL="228600" indent="-228600">
              <a:buAutoNum type="arabicPeriod" startAt="4"/>
            </a:pPr>
            <a:r>
              <a:rPr lang="en-US" sz="1000" dirty="0" smtClean="0">
                <a:latin typeface="Times New Roman" pitchFamily="18" charset="0"/>
                <a:cs typeface="Times New Roman" pitchFamily="18" charset="0"/>
              </a:rPr>
              <a:t>Options – Noblesville  2006 </a:t>
            </a:r>
            <a:r>
              <a:rPr lang="en-US" sz="1000" dirty="0" smtClean="0">
                <a:solidFill>
                  <a:srgbClr val="FF0000"/>
                </a:solidFill>
                <a:latin typeface="Times New Roman" pitchFamily="18" charset="0"/>
                <a:cs typeface="Times New Roman" pitchFamily="18" charset="0"/>
              </a:rPr>
              <a:t>(Hamilton)</a:t>
            </a:r>
          </a:p>
          <a:p>
            <a:pPr marL="228600" indent="-228600">
              <a:buAutoNum type="arabicPeriod" startAt="4"/>
            </a:pPr>
            <a:r>
              <a:rPr lang="en-US" sz="1000" dirty="0" smtClean="0">
                <a:latin typeface="Times New Roman" pitchFamily="18" charset="0"/>
                <a:cs typeface="Times New Roman" pitchFamily="18" charset="0"/>
              </a:rPr>
              <a:t>Renaissance Academy  2007 </a:t>
            </a:r>
            <a:r>
              <a:rPr lang="en-US" sz="1000" dirty="0" smtClean="0">
                <a:solidFill>
                  <a:srgbClr val="FF0000"/>
                </a:solidFill>
                <a:latin typeface="Times New Roman" pitchFamily="18" charset="0"/>
                <a:cs typeface="Times New Roman" pitchFamily="18" charset="0"/>
              </a:rPr>
              <a:t>(La Porte)</a:t>
            </a:r>
          </a:p>
          <a:p>
            <a:pPr marL="228600" indent="-228600">
              <a:buAutoNum type="arabicPeriod" startAt="4"/>
            </a:pPr>
            <a:r>
              <a:rPr lang="en-US" sz="1000" dirty="0" smtClean="0">
                <a:latin typeface="Times New Roman" pitchFamily="18" charset="0"/>
                <a:cs typeface="Times New Roman" pitchFamily="18" charset="0"/>
              </a:rPr>
              <a:t>Rock Creek Community Academy  2010 </a:t>
            </a:r>
            <a:r>
              <a:rPr lang="en-US" sz="1000" dirty="0" smtClean="0">
                <a:solidFill>
                  <a:srgbClr val="FF0000"/>
                </a:solidFill>
                <a:latin typeface="Times New Roman" pitchFamily="18" charset="0"/>
                <a:cs typeface="Times New Roman" pitchFamily="18" charset="0"/>
              </a:rPr>
              <a:t>(Clark)</a:t>
            </a:r>
          </a:p>
          <a:p>
            <a:pPr marL="228600" indent="-228600">
              <a:buAutoNum type="arabicPeriod" startAt="4"/>
            </a:pPr>
            <a:r>
              <a:rPr lang="en-US" sz="1000" dirty="0" smtClean="0">
                <a:latin typeface="Times New Roman" pitchFamily="18" charset="0"/>
                <a:cs typeface="Times New Roman" pitchFamily="18" charset="0"/>
              </a:rPr>
              <a:t>Rural Community Academy  2004 </a:t>
            </a:r>
            <a:r>
              <a:rPr lang="en-US" sz="1000" dirty="0" smtClean="0">
                <a:solidFill>
                  <a:srgbClr val="FF0000"/>
                </a:solidFill>
                <a:latin typeface="Times New Roman" pitchFamily="18" charset="0"/>
                <a:cs typeface="Times New Roman" pitchFamily="18" charset="0"/>
              </a:rPr>
              <a:t>(Sullivan)</a:t>
            </a:r>
          </a:p>
          <a:p>
            <a:pPr marL="228600" indent="-228600">
              <a:buAutoNum type="arabicPeriod" startAt="4"/>
            </a:pPr>
            <a:r>
              <a:rPr lang="en-US" sz="1000" dirty="0" smtClean="0">
                <a:latin typeface="Times New Roman" pitchFamily="18" charset="0"/>
                <a:cs typeface="Times New Roman" pitchFamily="18" charset="0"/>
              </a:rPr>
              <a:t>Thea Bowman Leadership Academy  2003 </a:t>
            </a:r>
            <a:r>
              <a:rPr lang="en-US" sz="1000" dirty="0" smtClean="0">
                <a:solidFill>
                  <a:srgbClr val="FF0000"/>
                </a:solidFill>
                <a:latin typeface="Times New Roman" pitchFamily="18" charset="0"/>
                <a:cs typeface="Times New Roman" pitchFamily="18" charset="0"/>
              </a:rPr>
              <a:t>(Lake)</a:t>
            </a:r>
          </a:p>
          <a:p>
            <a:pPr marL="228600" indent="-228600">
              <a:buAutoNum type="arabicPeriod" startAt="4"/>
            </a:pPr>
            <a:r>
              <a:rPr lang="en-US" sz="1000" dirty="0" smtClean="0">
                <a:latin typeface="Times New Roman" pitchFamily="18" charset="0"/>
                <a:cs typeface="Times New Roman" pitchFamily="18" charset="0"/>
              </a:rPr>
              <a:t>Veritas Academy  2002 </a:t>
            </a:r>
            <a:r>
              <a:rPr lang="en-US" sz="1000" dirty="0" smtClean="0">
                <a:solidFill>
                  <a:srgbClr val="FF0000"/>
                </a:solidFill>
                <a:latin typeface="Times New Roman" pitchFamily="18" charset="0"/>
                <a:cs typeface="Times New Roman" pitchFamily="18" charset="0"/>
              </a:rPr>
              <a:t>(St. Joseph)</a:t>
            </a:r>
          </a:p>
          <a:p>
            <a:pPr marL="228600" indent="-228600">
              <a:buAutoNum type="arabicPeriod" startAt="4"/>
            </a:pPr>
            <a:r>
              <a:rPr lang="en-US" sz="1000" dirty="0" smtClean="0">
                <a:latin typeface="Times New Roman" pitchFamily="18" charset="0"/>
                <a:cs typeface="Times New Roman" pitchFamily="18" charset="0"/>
              </a:rPr>
              <a:t>Xavier School of Excellence  2009 </a:t>
            </a:r>
            <a:r>
              <a:rPr lang="en-US" sz="1000" dirty="0" smtClean="0">
                <a:solidFill>
                  <a:srgbClr val="FF0000"/>
                </a:solidFill>
                <a:latin typeface="Times New Roman" pitchFamily="18" charset="0"/>
                <a:cs typeface="Times New Roman" pitchFamily="18" charset="0"/>
              </a:rPr>
              <a:t>(St. Joseph)</a:t>
            </a:r>
          </a:p>
        </p:txBody>
      </p:sp>
      <p:sp>
        <p:nvSpPr>
          <p:cNvPr id="52" name="TextBox 51"/>
          <p:cNvSpPr txBox="1"/>
          <p:nvPr/>
        </p:nvSpPr>
        <p:spPr>
          <a:xfrm>
            <a:off x="0" y="152400"/>
            <a:ext cx="5257800" cy="707886"/>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BSU</a:t>
            </a:r>
            <a:r>
              <a:rPr lang="en-US" sz="2400" dirty="0" smtClean="0">
                <a:solidFill>
                  <a:srgbClr val="FF0000"/>
                </a:solidFill>
                <a:latin typeface="Times New Roman" pitchFamily="18" charset="0"/>
                <a:cs typeface="Times New Roman" pitchFamily="18" charset="0"/>
              </a:rPr>
              <a:t> Charter Schools Around the State</a:t>
            </a:r>
          </a:p>
          <a:p>
            <a:pPr algn="ctr"/>
            <a:r>
              <a:rPr lang="en-US" sz="1600" dirty="0" smtClean="0">
                <a:solidFill>
                  <a:srgbClr val="FF0000"/>
                </a:solidFill>
                <a:latin typeface="Times New Roman" pitchFamily="18" charset="0"/>
                <a:cs typeface="Times New Roman" pitchFamily="18" charset="0"/>
              </a:rPr>
              <a:t>(As of July 1, 2013)</a:t>
            </a:r>
            <a:endParaRPr lang="en-US" sz="1600" dirty="0">
              <a:solidFill>
                <a:srgbClr val="FF0000"/>
              </a:solidFill>
              <a:latin typeface="Times New Roman" pitchFamily="18" charset="0"/>
              <a:cs typeface="Times New Roman" pitchFamily="18" charset="0"/>
            </a:endParaRPr>
          </a:p>
        </p:txBody>
      </p:sp>
      <p:grpSp>
        <p:nvGrpSpPr>
          <p:cNvPr id="53" name="Group 11"/>
          <p:cNvGrpSpPr/>
          <p:nvPr/>
        </p:nvGrpSpPr>
        <p:grpSpPr>
          <a:xfrm>
            <a:off x="5334000" y="304800"/>
            <a:ext cx="457200" cy="736600"/>
            <a:chOff x="4953000" y="571500"/>
            <a:chExt cx="457200" cy="736600"/>
          </a:xfrm>
        </p:grpSpPr>
        <p:graphicFrame>
          <p:nvGraphicFramePr>
            <p:cNvPr id="54" name="Diagram 53"/>
            <p:cNvGraphicFramePr/>
            <p:nvPr/>
          </p:nvGraphicFramePr>
          <p:xfrm>
            <a:off x="4953000" y="876300"/>
            <a:ext cx="152400" cy="127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5" name="Diagram 54"/>
            <p:cNvGraphicFramePr/>
            <p:nvPr/>
          </p:nvGraphicFramePr>
          <p:xfrm>
            <a:off x="4953000" y="1028700"/>
            <a:ext cx="152400" cy="127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56" name="Diagram 55"/>
            <p:cNvGraphicFramePr/>
            <p:nvPr/>
          </p:nvGraphicFramePr>
          <p:xfrm>
            <a:off x="4953000" y="1181100"/>
            <a:ext cx="152400" cy="1270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57" name="Diagram 56"/>
            <p:cNvGraphicFramePr/>
            <p:nvPr/>
          </p:nvGraphicFramePr>
          <p:xfrm>
            <a:off x="5105400" y="571500"/>
            <a:ext cx="152400" cy="127000"/>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aphicFrame>
          <p:nvGraphicFramePr>
            <p:cNvPr id="58" name="Diagram 57"/>
            <p:cNvGraphicFramePr/>
            <p:nvPr/>
          </p:nvGraphicFramePr>
          <p:xfrm>
            <a:off x="5105400" y="723900"/>
            <a:ext cx="152400" cy="127000"/>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graphicFrame>
          <p:nvGraphicFramePr>
            <p:cNvPr id="59" name="Diagram 58"/>
            <p:cNvGraphicFramePr/>
            <p:nvPr/>
          </p:nvGraphicFramePr>
          <p:xfrm>
            <a:off x="5105400" y="1028700"/>
            <a:ext cx="152400" cy="127000"/>
          </p:xfrm>
          <a:graphic>
            <a:graphicData uri="http://schemas.openxmlformats.org/drawingml/2006/diagram">
              <dgm:relIds xmlns:dgm="http://schemas.openxmlformats.org/drawingml/2006/diagram" xmlns:r="http://schemas.openxmlformats.org/officeDocument/2006/relationships" r:dm="rId28" r:lo="rId29" r:qs="rId30" r:cs="rId31"/>
            </a:graphicData>
          </a:graphic>
        </p:graphicFrame>
        <p:graphicFrame>
          <p:nvGraphicFramePr>
            <p:cNvPr id="60" name="Diagram 59"/>
            <p:cNvGraphicFramePr/>
            <p:nvPr/>
          </p:nvGraphicFramePr>
          <p:xfrm>
            <a:off x="5105400" y="1181100"/>
            <a:ext cx="152400" cy="127000"/>
          </p:xfrm>
          <a:graphic>
            <a:graphicData uri="http://schemas.openxmlformats.org/drawingml/2006/diagram">
              <dgm:relIds xmlns:dgm="http://schemas.openxmlformats.org/drawingml/2006/diagram" xmlns:r="http://schemas.openxmlformats.org/officeDocument/2006/relationships" r:dm="rId33" r:lo="rId34" r:qs="rId35" r:cs="rId36"/>
            </a:graphicData>
          </a:graphic>
        </p:graphicFrame>
        <p:graphicFrame>
          <p:nvGraphicFramePr>
            <p:cNvPr id="61" name="Diagram 60"/>
            <p:cNvGraphicFramePr/>
            <p:nvPr/>
          </p:nvGraphicFramePr>
          <p:xfrm>
            <a:off x="5257800" y="647700"/>
            <a:ext cx="152400" cy="127000"/>
          </p:xfrm>
          <a:graphic>
            <a:graphicData uri="http://schemas.openxmlformats.org/drawingml/2006/diagram">
              <dgm:relIds xmlns:dgm="http://schemas.openxmlformats.org/drawingml/2006/diagram" xmlns:r="http://schemas.openxmlformats.org/officeDocument/2006/relationships" r:dm="rId38" r:lo="rId39" r:qs="rId40" r:cs="rId41"/>
            </a:graphicData>
          </a:graphic>
        </p:graphicFrame>
        <p:graphicFrame>
          <p:nvGraphicFramePr>
            <p:cNvPr id="62" name="Diagram 61"/>
            <p:cNvGraphicFramePr/>
            <p:nvPr/>
          </p:nvGraphicFramePr>
          <p:xfrm>
            <a:off x="5257800" y="1104900"/>
            <a:ext cx="152400" cy="127000"/>
          </p:xfrm>
          <a:graphic>
            <a:graphicData uri="http://schemas.openxmlformats.org/drawingml/2006/diagram">
              <dgm:relIds xmlns:dgm="http://schemas.openxmlformats.org/drawingml/2006/diagram" xmlns:r="http://schemas.openxmlformats.org/officeDocument/2006/relationships" r:dm="rId43" r:lo="rId44" r:qs="rId45" r:cs="rId46"/>
            </a:graphicData>
          </a:graphic>
        </p:graphicFrame>
      </p:grpSp>
      <p:grpSp>
        <p:nvGrpSpPr>
          <p:cNvPr id="63" name="Group 25"/>
          <p:cNvGrpSpPr/>
          <p:nvPr/>
        </p:nvGrpSpPr>
        <p:grpSpPr>
          <a:xfrm>
            <a:off x="5867400" y="228600"/>
            <a:ext cx="2438400" cy="850900"/>
            <a:chOff x="5486400" y="495300"/>
            <a:chExt cx="2438400" cy="850900"/>
          </a:xfrm>
        </p:grpSpPr>
        <p:graphicFrame>
          <p:nvGraphicFramePr>
            <p:cNvPr id="64" name="Diagram 63"/>
            <p:cNvGraphicFramePr/>
            <p:nvPr/>
          </p:nvGraphicFramePr>
          <p:xfrm>
            <a:off x="6324600" y="495300"/>
            <a:ext cx="152400" cy="127000"/>
          </p:xfrm>
          <a:graphic>
            <a:graphicData uri="http://schemas.openxmlformats.org/drawingml/2006/diagram">
              <dgm:relIds xmlns:dgm="http://schemas.openxmlformats.org/drawingml/2006/diagram" xmlns:r="http://schemas.openxmlformats.org/officeDocument/2006/relationships" r:dm="rId48" r:lo="rId49" r:qs="rId50" r:cs="rId51"/>
            </a:graphicData>
          </a:graphic>
        </p:graphicFrame>
        <p:graphicFrame>
          <p:nvGraphicFramePr>
            <p:cNvPr id="65" name="Diagram 64"/>
            <p:cNvGraphicFramePr/>
            <p:nvPr/>
          </p:nvGraphicFramePr>
          <p:xfrm>
            <a:off x="7772400" y="1219200"/>
            <a:ext cx="152400" cy="127000"/>
          </p:xfrm>
          <a:graphic>
            <a:graphicData uri="http://schemas.openxmlformats.org/drawingml/2006/diagram">
              <dgm:relIds xmlns:dgm="http://schemas.openxmlformats.org/drawingml/2006/diagram" xmlns:r="http://schemas.openxmlformats.org/officeDocument/2006/relationships" r:dm="rId53" r:lo="rId54" r:qs="rId55" r:cs="rId56"/>
            </a:graphicData>
          </a:graphic>
        </p:graphicFrame>
        <p:graphicFrame>
          <p:nvGraphicFramePr>
            <p:cNvPr id="66" name="Diagram 65"/>
            <p:cNvGraphicFramePr/>
            <p:nvPr/>
          </p:nvGraphicFramePr>
          <p:xfrm>
            <a:off x="5943600" y="647700"/>
            <a:ext cx="152400" cy="127000"/>
          </p:xfrm>
          <a:graphic>
            <a:graphicData uri="http://schemas.openxmlformats.org/drawingml/2006/diagram">
              <dgm:relIds xmlns:dgm="http://schemas.openxmlformats.org/drawingml/2006/diagram" xmlns:r="http://schemas.openxmlformats.org/officeDocument/2006/relationships" r:dm="rId58" r:lo="rId59" r:qs="rId60" r:cs="rId61"/>
            </a:graphicData>
          </a:graphic>
        </p:graphicFrame>
        <p:graphicFrame>
          <p:nvGraphicFramePr>
            <p:cNvPr id="67" name="Diagram 66"/>
            <p:cNvGraphicFramePr/>
            <p:nvPr/>
          </p:nvGraphicFramePr>
          <p:xfrm>
            <a:off x="6477000" y="571500"/>
            <a:ext cx="152400" cy="127000"/>
          </p:xfrm>
          <a:graphic>
            <a:graphicData uri="http://schemas.openxmlformats.org/drawingml/2006/diagram">
              <dgm:relIds xmlns:dgm="http://schemas.openxmlformats.org/drawingml/2006/diagram" xmlns:r="http://schemas.openxmlformats.org/officeDocument/2006/relationships" r:dm="rId63" r:lo="rId64" r:qs="rId65" r:cs="rId66"/>
            </a:graphicData>
          </a:graphic>
        </p:graphicFrame>
        <p:graphicFrame>
          <p:nvGraphicFramePr>
            <p:cNvPr id="68" name="Diagram 67"/>
            <p:cNvGraphicFramePr/>
            <p:nvPr/>
          </p:nvGraphicFramePr>
          <p:xfrm>
            <a:off x="6705600" y="647700"/>
            <a:ext cx="152400" cy="127000"/>
          </p:xfrm>
          <a:graphic>
            <a:graphicData uri="http://schemas.openxmlformats.org/drawingml/2006/diagram">
              <dgm:relIds xmlns:dgm="http://schemas.openxmlformats.org/drawingml/2006/diagram" xmlns:r="http://schemas.openxmlformats.org/officeDocument/2006/relationships" r:dm="rId68" r:lo="rId69" r:qs="rId70" r:cs="rId71"/>
            </a:graphicData>
          </a:graphic>
        </p:graphicFrame>
        <p:graphicFrame>
          <p:nvGraphicFramePr>
            <p:cNvPr id="69" name="Diagram 68"/>
            <p:cNvGraphicFramePr/>
            <p:nvPr/>
          </p:nvGraphicFramePr>
          <p:xfrm>
            <a:off x="5486400" y="800100"/>
            <a:ext cx="152400" cy="127000"/>
          </p:xfrm>
          <a:graphic>
            <a:graphicData uri="http://schemas.openxmlformats.org/drawingml/2006/diagram">
              <dgm:relIds xmlns:dgm="http://schemas.openxmlformats.org/drawingml/2006/diagram" xmlns:r="http://schemas.openxmlformats.org/officeDocument/2006/relationships" r:dm="rId73" r:lo="rId74" r:qs="rId75" r:cs="rId76"/>
            </a:graphicData>
          </a:graphic>
        </p:graphicFrame>
        <p:graphicFrame>
          <p:nvGraphicFramePr>
            <p:cNvPr id="70" name="Diagram 69"/>
            <p:cNvGraphicFramePr/>
            <p:nvPr/>
          </p:nvGraphicFramePr>
          <p:xfrm>
            <a:off x="5562600" y="990600"/>
            <a:ext cx="152400" cy="121919"/>
          </p:xfrm>
          <a:graphic>
            <a:graphicData uri="http://schemas.openxmlformats.org/drawingml/2006/diagram">
              <dgm:relIds xmlns:dgm="http://schemas.openxmlformats.org/drawingml/2006/diagram" xmlns:r="http://schemas.openxmlformats.org/officeDocument/2006/relationships" r:dm="rId78" r:lo="rId79" r:qs="rId80" r:cs="rId81"/>
            </a:graphicData>
          </a:graphic>
        </p:graphicFrame>
      </p:grpSp>
      <p:graphicFrame>
        <p:nvGraphicFramePr>
          <p:cNvPr id="71" name="Diagram 70"/>
          <p:cNvGraphicFramePr/>
          <p:nvPr/>
        </p:nvGraphicFramePr>
        <p:xfrm>
          <a:off x="6019800" y="2286000"/>
          <a:ext cx="152400" cy="127000"/>
        </p:xfrm>
        <a:graphic>
          <a:graphicData uri="http://schemas.openxmlformats.org/drawingml/2006/diagram">
            <dgm:relIds xmlns:dgm="http://schemas.openxmlformats.org/drawingml/2006/diagram" xmlns:r="http://schemas.openxmlformats.org/officeDocument/2006/relationships" r:dm="rId83" r:lo="rId84" r:qs="rId85" r:cs="rId86"/>
          </a:graphicData>
        </a:graphic>
      </p:graphicFrame>
      <p:graphicFrame>
        <p:nvGraphicFramePr>
          <p:cNvPr id="72" name="Diagram 71"/>
          <p:cNvGraphicFramePr/>
          <p:nvPr/>
        </p:nvGraphicFramePr>
        <p:xfrm>
          <a:off x="7620000" y="2133600"/>
          <a:ext cx="152400" cy="127000"/>
        </p:xfrm>
        <a:graphic>
          <a:graphicData uri="http://schemas.openxmlformats.org/drawingml/2006/diagram">
            <dgm:relIds xmlns:dgm="http://schemas.openxmlformats.org/drawingml/2006/diagram" xmlns:r="http://schemas.openxmlformats.org/officeDocument/2006/relationships" r:dm="rId88" r:lo="rId89" r:qs="rId90" r:cs="rId91"/>
          </a:graphicData>
        </a:graphic>
      </p:graphicFrame>
      <p:graphicFrame>
        <p:nvGraphicFramePr>
          <p:cNvPr id="73" name="Diagram 72"/>
          <p:cNvGraphicFramePr/>
          <p:nvPr/>
        </p:nvGraphicFramePr>
        <p:xfrm>
          <a:off x="7543800" y="2590800"/>
          <a:ext cx="152400" cy="127000"/>
        </p:xfrm>
        <a:graphic>
          <a:graphicData uri="http://schemas.openxmlformats.org/drawingml/2006/diagram">
            <dgm:relIds xmlns:dgm="http://schemas.openxmlformats.org/drawingml/2006/diagram" xmlns:r="http://schemas.openxmlformats.org/officeDocument/2006/relationships" r:dm="rId93" r:lo="rId94" r:qs="rId95" r:cs="rId96"/>
          </a:graphicData>
        </a:graphic>
      </p:graphicFrame>
      <p:graphicFrame>
        <p:nvGraphicFramePr>
          <p:cNvPr id="74" name="Diagram 73"/>
          <p:cNvGraphicFramePr/>
          <p:nvPr/>
        </p:nvGraphicFramePr>
        <p:xfrm>
          <a:off x="7162800" y="2971800"/>
          <a:ext cx="152400" cy="127000"/>
        </p:xfrm>
        <a:graphic>
          <a:graphicData uri="http://schemas.openxmlformats.org/drawingml/2006/diagram">
            <dgm:relIds xmlns:dgm="http://schemas.openxmlformats.org/drawingml/2006/diagram" xmlns:r="http://schemas.openxmlformats.org/officeDocument/2006/relationships" r:dm="rId98" r:lo="rId99" r:qs="rId100" r:cs="rId101"/>
          </a:graphicData>
        </a:graphic>
      </p:graphicFrame>
      <p:graphicFrame>
        <p:nvGraphicFramePr>
          <p:cNvPr id="75" name="Diagram 74"/>
          <p:cNvGraphicFramePr/>
          <p:nvPr/>
        </p:nvGraphicFramePr>
        <p:xfrm>
          <a:off x="6934200" y="3429000"/>
          <a:ext cx="152400" cy="127000"/>
        </p:xfrm>
        <a:graphic>
          <a:graphicData uri="http://schemas.openxmlformats.org/drawingml/2006/diagram">
            <dgm:relIds xmlns:dgm="http://schemas.openxmlformats.org/drawingml/2006/diagram" xmlns:r="http://schemas.openxmlformats.org/officeDocument/2006/relationships" r:dm="rId103" r:lo="rId104" r:qs="rId105" r:cs="rId106"/>
          </a:graphicData>
        </a:graphic>
      </p:graphicFrame>
      <p:graphicFrame>
        <p:nvGraphicFramePr>
          <p:cNvPr id="76" name="Diagram 75"/>
          <p:cNvGraphicFramePr/>
          <p:nvPr/>
        </p:nvGraphicFramePr>
        <p:xfrm>
          <a:off x="7924800" y="2590800"/>
          <a:ext cx="152400" cy="127000"/>
        </p:xfrm>
        <a:graphic>
          <a:graphicData uri="http://schemas.openxmlformats.org/drawingml/2006/diagram">
            <dgm:relIds xmlns:dgm="http://schemas.openxmlformats.org/drawingml/2006/diagram" xmlns:r="http://schemas.openxmlformats.org/officeDocument/2006/relationships" r:dm="rId108" r:lo="rId109" r:qs="rId110" r:cs="rId111"/>
          </a:graphicData>
        </a:graphic>
      </p:graphicFrame>
      <p:graphicFrame>
        <p:nvGraphicFramePr>
          <p:cNvPr id="77" name="Diagram 76"/>
          <p:cNvGraphicFramePr/>
          <p:nvPr/>
        </p:nvGraphicFramePr>
        <p:xfrm>
          <a:off x="7162800" y="2819400"/>
          <a:ext cx="152400" cy="127000"/>
        </p:xfrm>
        <a:graphic>
          <a:graphicData uri="http://schemas.openxmlformats.org/drawingml/2006/diagram">
            <dgm:relIds xmlns:dgm="http://schemas.openxmlformats.org/drawingml/2006/diagram" xmlns:r="http://schemas.openxmlformats.org/officeDocument/2006/relationships" r:dm="rId113" r:lo="rId114" r:qs="rId115" r:cs="rId116"/>
          </a:graphicData>
        </a:graphic>
      </p:graphicFrame>
      <p:graphicFrame>
        <p:nvGraphicFramePr>
          <p:cNvPr id="78" name="Diagram 77"/>
          <p:cNvGraphicFramePr/>
          <p:nvPr/>
        </p:nvGraphicFramePr>
        <p:xfrm>
          <a:off x="7543800" y="3276600"/>
          <a:ext cx="228600" cy="152400"/>
        </p:xfrm>
        <a:graphic>
          <a:graphicData uri="http://schemas.openxmlformats.org/drawingml/2006/diagram">
            <dgm:relIds xmlns:dgm="http://schemas.openxmlformats.org/drawingml/2006/diagram" xmlns:r="http://schemas.openxmlformats.org/officeDocument/2006/relationships" r:dm="rId118" r:lo="rId119" r:qs="rId120" r:cs="rId121"/>
          </a:graphicData>
        </a:graphic>
      </p:graphicFrame>
      <p:graphicFrame>
        <p:nvGraphicFramePr>
          <p:cNvPr id="79" name="Diagram 78"/>
          <p:cNvGraphicFramePr/>
          <p:nvPr/>
        </p:nvGraphicFramePr>
        <p:xfrm>
          <a:off x="7848600" y="2476500"/>
          <a:ext cx="152400" cy="127000"/>
        </p:xfrm>
        <a:graphic>
          <a:graphicData uri="http://schemas.openxmlformats.org/drawingml/2006/diagram">
            <dgm:relIds xmlns:dgm="http://schemas.openxmlformats.org/drawingml/2006/diagram" xmlns:r="http://schemas.openxmlformats.org/officeDocument/2006/relationships" r:dm="rId123" r:lo="rId124" r:qs="rId125" r:cs="rId126"/>
          </a:graphicData>
        </a:graphic>
      </p:graphicFrame>
      <p:grpSp>
        <p:nvGrpSpPr>
          <p:cNvPr id="80" name="Group 50"/>
          <p:cNvGrpSpPr/>
          <p:nvPr/>
        </p:nvGrpSpPr>
        <p:grpSpPr>
          <a:xfrm>
            <a:off x="5486400" y="4267200"/>
            <a:ext cx="2209800" cy="1574800"/>
            <a:chOff x="5105400" y="4457700"/>
            <a:chExt cx="2209800" cy="1574800"/>
          </a:xfrm>
        </p:grpSpPr>
        <p:graphicFrame>
          <p:nvGraphicFramePr>
            <p:cNvPr id="81" name="Diagram 80"/>
            <p:cNvGraphicFramePr/>
            <p:nvPr/>
          </p:nvGraphicFramePr>
          <p:xfrm>
            <a:off x="5105400" y="4686300"/>
            <a:ext cx="152400" cy="127000"/>
          </p:xfrm>
          <a:graphic>
            <a:graphicData uri="http://schemas.openxmlformats.org/drawingml/2006/diagram">
              <dgm:relIds xmlns:dgm="http://schemas.openxmlformats.org/drawingml/2006/diagram" xmlns:r="http://schemas.openxmlformats.org/officeDocument/2006/relationships" r:dm="rId128" r:lo="rId129" r:qs="rId130" r:cs="rId131"/>
            </a:graphicData>
          </a:graphic>
        </p:graphicFrame>
        <p:graphicFrame>
          <p:nvGraphicFramePr>
            <p:cNvPr id="82" name="Diagram 81"/>
            <p:cNvGraphicFramePr/>
            <p:nvPr/>
          </p:nvGraphicFramePr>
          <p:xfrm>
            <a:off x="6934200" y="4457700"/>
            <a:ext cx="152400" cy="127000"/>
          </p:xfrm>
          <a:graphic>
            <a:graphicData uri="http://schemas.openxmlformats.org/drawingml/2006/diagram">
              <dgm:relIds xmlns:dgm="http://schemas.openxmlformats.org/drawingml/2006/diagram" xmlns:r="http://schemas.openxmlformats.org/officeDocument/2006/relationships" r:dm="rId133" r:lo="rId134" r:qs="rId135" r:cs="rId136"/>
            </a:graphicData>
          </a:graphic>
        </p:graphicFrame>
        <p:graphicFrame>
          <p:nvGraphicFramePr>
            <p:cNvPr id="83" name="Diagram 82"/>
            <p:cNvGraphicFramePr/>
            <p:nvPr/>
          </p:nvGraphicFramePr>
          <p:xfrm>
            <a:off x="6172200" y="4610100"/>
            <a:ext cx="152400" cy="127000"/>
          </p:xfrm>
          <a:graphic>
            <a:graphicData uri="http://schemas.openxmlformats.org/drawingml/2006/diagram">
              <dgm:relIds xmlns:dgm="http://schemas.openxmlformats.org/drawingml/2006/diagram" xmlns:r="http://schemas.openxmlformats.org/officeDocument/2006/relationships" r:dm="rId138" r:lo="rId139" r:qs="rId140" r:cs="rId141"/>
            </a:graphicData>
          </a:graphic>
        </p:graphicFrame>
        <p:graphicFrame>
          <p:nvGraphicFramePr>
            <p:cNvPr id="84" name="Diagram 83"/>
            <p:cNvGraphicFramePr/>
            <p:nvPr/>
          </p:nvGraphicFramePr>
          <p:xfrm>
            <a:off x="7162800" y="5600700"/>
            <a:ext cx="152400" cy="127000"/>
          </p:xfrm>
          <a:graphic>
            <a:graphicData uri="http://schemas.openxmlformats.org/drawingml/2006/diagram">
              <dgm:relIds xmlns:dgm="http://schemas.openxmlformats.org/drawingml/2006/diagram" xmlns:r="http://schemas.openxmlformats.org/officeDocument/2006/relationships" r:dm="rId143" r:lo="rId144" r:qs="rId145" r:cs="rId146"/>
            </a:graphicData>
          </a:graphic>
        </p:graphicFrame>
        <p:graphicFrame>
          <p:nvGraphicFramePr>
            <p:cNvPr id="85" name="Diagram 84"/>
            <p:cNvGraphicFramePr/>
            <p:nvPr>
              <p:extLst/>
            </p:nvPr>
          </p:nvGraphicFramePr>
          <p:xfrm>
            <a:off x="7010400" y="5905500"/>
            <a:ext cx="152400" cy="127000"/>
          </p:xfrm>
          <a:graphic>
            <a:graphicData uri="http://schemas.openxmlformats.org/drawingml/2006/diagram">
              <dgm:relIds xmlns:dgm="http://schemas.openxmlformats.org/drawingml/2006/diagram" xmlns:r="http://schemas.openxmlformats.org/officeDocument/2006/relationships" r:dm="rId148" r:lo="rId149" r:qs="rId150" r:cs="rId151"/>
            </a:graphicData>
          </a:graphic>
        </p:graphicFrame>
      </p:grpSp>
      <p:graphicFrame>
        <p:nvGraphicFramePr>
          <p:cNvPr id="86" name="Diagram 85"/>
          <p:cNvGraphicFramePr/>
          <p:nvPr/>
        </p:nvGraphicFramePr>
        <p:xfrm>
          <a:off x="7848600" y="4876800"/>
          <a:ext cx="152400" cy="127000"/>
        </p:xfrm>
        <a:graphic>
          <a:graphicData uri="http://schemas.openxmlformats.org/drawingml/2006/diagram">
            <dgm:relIds xmlns:dgm="http://schemas.openxmlformats.org/drawingml/2006/diagram" xmlns:r="http://schemas.openxmlformats.org/officeDocument/2006/relationships" r:dm="rId153" r:lo="rId154" r:qs="rId155" r:cs="rId156"/>
          </a:graphicData>
        </a:graphic>
      </p:graphicFrame>
      <p:graphicFrame>
        <p:nvGraphicFramePr>
          <p:cNvPr id="87" name="Diagram 86"/>
          <p:cNvGraphicFramePr/>
          <p:nvPr/>
        </p:nvGraphicFramePr>
        <p:xfrm>
          <a:off x="7048500" y="3403600"/>
          <a:ext cx="152400" cy="127000"/>
        </p:xfrm>
        <a:graphic>
          <a:graphicData uri="http://schemas.openxmlformats.org/drawingml/2006/diagram">
            <dgm:relIds xmlns:dgm="http://schemas.openxmlformats.org/drawingml/2006/diagram" xmlns:r="http://schemas.openxmlformats.org/officeDocument/2006/relationships" r:dm="rId158" r:lo="rId159" r:qs="rId160" r:cs="rId161"/>
          </a:graphicData>
        </a:graphic>
      </p:graphicFrame>
      <p:graphicFrame>
        <p:nvGraphicFramePr>
          <p:cNvPr id="88" name="Diagram 87"/>
          <p:cNvGraphicFramePr/>
          <p:nvPr/>
        </p:nvGraphicFramePr>
        <p:xfrm>
          <a:off x="7010400" y="3263900"/>
          <a:ext cx="152400" cy="127000"/>
        </p:xfrm>
        <a:graphic>
          <a:graphicData uri="http://schemas.openxmlformats.org/drawingml/2006/diagram">
            <dgm:relIds xmlns:dgm="http://schemas.openxmlformats.org/drawingml/2006/diagram" xmlns:r="http://schemas.openxmlformats.org/officeDocument/2006/relationships" r:dm="rId163" r:lo="rId164" r:qs="rId165" r:cs="rId166"/>
          </a:graphicData>
        </a:graphic>
      </p:graphicFrame>
      <p:grpSp>
        <p:nvGrpSpPr>
          <p:cNvPr id="89" name="Group 88"/>
          <p:cNvGrpSpPr/>
          <p:nvPr/>
        </p:nvGrpSpPr>
        <p:grpSpPr>
          <a:xfrm>
            <a:off x="7086600" y="3200400"/>
            <a:ext cx="126950" cy="126950"/>
            <a:chOff x="12724" y="24"/>
            <a:chExt cx="126950" cy="126950"/>
          </a:xfrm>
        </p:grpSpPr>
        <p:sp>
          <p:nvSpPr>
            <p:cNvPr id="90" name="Oval 89"/>
            <p:cNvSpPr/>
            <p:nvPr/>
          </p:nvSpPr>
          <p:spPr>
            <a:xfrm>
              <a:off x="12724" y="24"/>
              <a:ext cx="126950" cy="126950"/>
            </a:xfrm>
            <a:prstGeom prst="ellipse">
              <a:avLst/>
            </a:prstGeom>
            <a:solidFill>
              <a:schemeClr val="bg1"/>
            </a:solidFill>
            <a:ln w="3175">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91" name="Oval 4"/>
            <p:cNvSpPr/>
            <p:nvPr/>
          </p:nvSpPr>
          <p:spPr>
            <a:xfrm>
              <a:off x="31315" y="18615"/>
              <a:ext cx="89768" cy="8976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dirty="0" smtClean="0">
                  <a:solidFill>
                    <a:schemeClr val="tx1"/>
                  </a:solidFill>
                </a:rPr>
                <a:t>18</a:t>
              </a:r>
              <a:endParaRPr lang="en-US" sz="500" kern="1200" dirty="0">
                <a:solidFill>
                  <a:schemeClr val="tx1"/>
                </a:solidFill>
              </a:endParaRPr>
            </a:p>
          </p:txBody>
        </p:sp>
      </p:grpSp>
      <p:graphicFrame>
        <p:nvGraphicFramePr>
          <p:cNvPr id="92" name="Diagram 91"/>
          <p:cNvGraphicFramePr/>
          <p:nvPr/>
        </p:nvGraphicFramePr>
        <p:xfrm>
          <a:off x="7162800" y="3429000"/>
          <a:ext cx="228600" cy="127000"/>
        </p:xfrm>
        <a:graphic>
          <a:graphicData uri="http://schemas.openxmlformats.org/drawingml/2006/diagram">
            <dgm:relIds xmlns:dgm="http://schemas.openxmlformats.org/drawingml/2006/diagram" xmlns:r="http://schemas.openxmlformats.org/officeDocument/2006/relationships" r:dm="rId168" r:lo="rId169" r:qs="rId170" r:cs="rId171"/>
          </a:graphicData>
        </a:graphic>
      </p:graphicFrame>
    </p:spTree>
    <p:extLst>
      <p:ext uri="{BB962C8B-B14F-4D97-AF65-F5344CB8AC3E}">
        <p14:creationId xmlns:p14="http://schemas.microsoft.com/office/powerpoint/2010/main" val="28254858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u="sng" dirty="0" smtClean="0">
                <a:solidFill>
                  <a:srgbClr val="FF0000"/>
                </a:solidFill>
                <a:latin typeface="Times New Roman" pitchFamily="18" charset="0"/>
                <a:cs typeface="Times New Roman" pitchFamily="18" charset="0"/>
              </a:rPr>
              <a:t>2012-13 School Data</a:t>
            </a:r>
            <a:endParaRPr lang="en-US" u="sng" dirty="0">
              <a:solidFill>
                <a:srgbClr val="FF0000"/>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0A8E582-5E34-40DD-A62D-950B6C8803CE}" type="slidenum">
              <a:rPr lang="en-US" smtClean="0"/>
              <a:pPr/>
              <a:t>5</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416016751"/>
              </p:ext>
            </p:extLst>
          </p:nvPr>
        </p:nvGraphicFramePr>
        <p:xfrm>
          <a:off x="152400" y="1600200"/>
          <a:ext cx="8686799" cy="3766727"/>
        </p:xfrm>
        <a:graphic>
          <a:graphicData uri="http://schemas.openxmlformats.org/drawingml/2006/table">
            <a:tbl>
              <a:tblPr firstRow="1" bandRow="1">
                <a:tableStyleId>{5C22544A-7EE6-4342-B048-85BDC9FD1C3A}</a:tableStyleId>
              </a:tblPr>
              <a:tblGrid>
                <a:gridCol w="2967988"/>
                <a:gridCol w="1085850"/>
                <a:gridCol w="1085850"/>
                <a:gridCol w="1230630"/>
                <a:gridCol w="974618"/>
                <a:gridCol w="1341863"/>
              </a:tblGrid>
              <a:tr h="308338">
                <a:tc>
                  <a:txBody>
                    <a:bodyPr/>
                    <a:lstStyle/>
                    <a:p>
                      <a:pPr algn="l" fontAlgn="b"/>
                      <a:r>
                        <a:rPr lang="en-US" sz="1600" b="1" i="0" u="none" strike="noStrike" dirty="0">
                          <a:solidFill>
                            <a:srgbClr val="000000"/>
                          </a:solidFill>
                          <a:latin typeface="Times New Roman" pitchFamily="18" charset="0"/>
                          <a:cs typeface="Times New Roman" pitchFamily="18" charset="0"/>
                        </a:rPr>
                        <a:t>Demographic</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1" i="0" u="none" strike="noStrike" dirty="0" smtClean="0">
                          <a:solidFill>
                            <a:srgbClr val="000000"/>
                          </a:solidFill>
                          <a:latin typeface="Times New Roman" pitchFamily="18" charset="0"/>
                          <a:cs typeface="Times New Roman" pitchFamily="18" charset="0"/>
                        </a:rPr>
                        <a:t>Number for BSU schools</a:t>
                      </a:r>
                      <a:endParaRPr lang="en-US" sz="1600" b="1"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1" i="0" u="none" strike="noStrike" dirty="0">
                          <a:solidFill>
                            <a:srgbClr val="000000"/>
                          </a:solidFill>
                          <a:latin typeface="Times New Roman" pitchFamily="18" charset="0"/>
                          <a:cs typeface="Times New Roman" pitchFamily="18" charset="0"/>
                        </a:rPr>
                        <a:t>Number for </a:t>
                      </a:r>
                      <a:r>
                        <a:rPr lang="en-US" sz="1600" b="1" i="0" u="none" strike="noStrike" dirty="0" smtClean="0">
                          <a:solidFill>
                            <a:srgbClr val="000000"/>
                          </a:solidFill>
                          <a:latin typeface="Times New Roman" pitchFamily="18" charset="0"/>
                          <a:cs typeface="Times New Roman" pitchFamily="18" charset="0"/>
                        </a:rPr>
                        <a:t>Indiana </a:t>
                      </a:r>
                      <a:endParaRPr lang="en-US" sz="1600" b="1"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1" i="0" u="none" strike="noStrike" dirty="0" smtClean="0">
                          <a:solidFill>
                            <a:srgbClr val="000000"/>
                          </a:solidFill>
                          <a:latin typeface="Times New Roman" pitchFamily="18" charset="0"/>
                          <a:cs typeface="Times New Roman" pitchFamily="18" charset="0"/>
                        </a:rPr>
                        <a:t>% for BSU schools</a:t>
                      </a:r>
                      <a:endParaRPr lang="en-US" sz="1600" b="1"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1" i="0" u="none" strike="noStrike" dirty="0" smtClean="0">
                          <a:solidFill>
                            <a:srgbClr val="000000"/>
                          </a:solidFill>
                          <a:latin typeface="Times New Roman" pitchFamily="18" charset="0"/>
                          <a:cs typeface="Times New Roman" pitchFamily="18" charset="0"/>
                        </a:rPr>
                        <a:t>% </a:t>
                      </a:r>
                      <a:r>
                        <a:rPr lang="en-US" sz="1600" b="1" i="0" u="none" strike="noStrike" dirty="0">
                          <a:solidFill>
                            <a:srgbClr val="000000"/>
                          </a:solidFill>
                          <a:latin typeface="Times New Roman" pitchFamily="18" charset="0"/>
                          <a:cs typeface="Times New Roman" pitchFamily="18" charset="0"/>
                        </a:rPr>
                        <a:t>for Indiana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1" i="0" u="none" strike="noStrike" dirty="0" smtClean="0">
                          <a:solidFill>
                            <a:srgbClr val="000000"/>
                          </a:solidFill>
                          <a:latin typeface="Times New Roman" pitchFamily="18" charset="0"/>
                          <a:cs typeface="Times New Roman" pitchFamily="18" charset="0"/>
                        </a:rPr>
                        <a:t>Range for BSU</a:t>
                      </a:r>
                      <a:r>
                        <a:rPr lang="en-US" sz="1600" b="1" i="0" u="none" strike="noStrike" baseline="0" dirty="0" smtClean="0">
                          <a:solidFill>
                            <a:srgbClr val="000000"/>
                          </a:solidFill>
                          <a:latin typeface="Times New Roman" pitchFamily="18" charset="0"/>
                          <a:cs typeface="Times New Roman" pitchFamily="18" charset="0"/>
                        </a:rPr>
                        <a:t> Schools</a:t>
                      </a:r>
                      <a:endParaRPr lang="en-US" sz="1600" b="1"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3612">
                <a:tc>
                  <a:txBody>
                    <a:bodyPr/>
                    <a:lstStyle/>
                    <a:p>
                      <a:pPr algn="l" fontAlgn="b"/>
                      <a:r>
                        <a:rPr lang="en-US" sz="1600" b="0" i="0" u="none" strike="noStrike" dirty="0">
                          <a:solidFill>
                            <a:srgbClr val="000000"/>
                          </a:solidFill>
                          <a:latin typeface="Times New Roman" pitchFamily="18" charset="0"/>
                          <a:cs typeface="Times New Roman" pitchFamily="18" charset="0"/>
                        </a:rPr>
                        <a:t>Black</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smtClean="0">
                          <a:solidFill>
                            <a:srgbClr val="000000"/>
                          </a:solidFill>
                          <a:latin typeface="Times New Roman" pitchFamily="18" charset="0"/>
                          <a:cs typeface="Times New Roman" pitchFamily="18" charset="0"/>
                        </a:rPr>
                        <a:t>8,686</a:t>
                      </a:r>
                      <a:endParaRPr lang="en-US" sz="1600" b="0"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smtClean="0">
                          <a:solidFill>
                            <a:srgbClr val="000000"/>
                          </a:solidFill>
                          <a:latin typeface="Times New Roman" pitchFamily="18" charset="0"/>
                          <a:cs typeface="Times New Roman" pitchFamily="18" charset="0"/>
                        </a:rPr>
                        <a:t>127,657</a:t>
                      </a:r>
                      <a:endParaRPr lang="en-US" sz="1600" b="0"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smtClean="0">
                          <a:solidFill>
                            <a:srgbClr val="000000"/>
                          </a:solidFill>
                          <a:latin typeface="Times New Roman" pitchFamily="18" charset="0"/>
                          <a:cs typeface="Times New Roman" pitchFamily="18" charset="0"/>
                        </a:rPr>
                        <a:t>37.92%</a:t>
                      </a:r>
                      <a:endParaRPr lang="en-US" sz="1600" b="0"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000000"/>
                          </a:solidFill>
                          <a:latin typeface="Times New Roman" pitchFamily="18" charset="0"/>
                          <a:cs typeface="Times New Roman" pitchFamily="18" charset="0"/>
                        </a:rPr>
                        <a:t>12.3%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000000"/>
                          </a:solidFill>
                          <a:latin typeface="Times New Roman" pitchFamily="18" charset="0"/>
                          <a:cs typeface="Times New Roman" pitchFamily="18" charset="0"/>
                        </a:rPr>
                        <a:t>0-97%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3612">
                <a:tc>
                  <a:txBody>
                    <a:bodyPr/>
                    <a:lstStyle/>
                    <a:p>
                      <a:pPr algn="l" fontAlgn="b"/>
                      <a:r>
                        <a:rPr lang="en-US" sz="1600" b="0" i="0" u="none" strike="noStrike">
                          <a:solidFill>
                            <a:srgbClr val="000000"/>
                          </a:solidFill>
                          <a:latin typeface="Times New Roman" pitchFamily="18" charset="0"/>
                          <a:cs typeface="Times New Roman" pitchFamily="18" charset="0"/>
                        </a:rPr>
                        <a:t>White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smtClean="0">
                          <a:solidFill>
                            <a:srgbClr val="000000"/>
                          </a:solidFill>
                          <a:latin typeface="Times New Roman" pitchFamily="18" charset="0"/>
                          <a:cs typeface="Times New Roman" pitchFamily="18" charset="0"/>
                        </a:rPr>
                        <a:t>10,779</a:t>
                      </a:r>
                      <a:endParaRPr lang="en-US" sz="1600" b="0"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smtClean="0">
                          <a:solidFill>
                            <a:srgbClr val="000000"/>
                          </a:solidFill>
                          <a:latin typeface="Times New Roman" pitchFamily="18" charset="0"/>
                          <a:cs typeface="Times New Roman" pitchFamily="18" charset="0"/>
                        </a:rPr>
                        <a:t>746,026</a:t>
                      </a:r>
                      <a:endParaRPr lang="en-US" sz="1600" b="0"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smtClean="0">
                          <a:solidFill>
                            <a:srgbClr val="000000"/>
                          </a:solidFill>
                          <a:latin typeface="Times New Roman" pitchFamily="18" charset="0"/>
                          <a:cs typeface="Times New Roman" pitchFamily="18" charset="0"/>
                        </a:rPr>
                        <a:t>47.05%</a:t>
                      </a:r>
                      <a:endParaRPr lang="en-US" sz="1600" b="0"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000000"/>
                          </a:solidFill>
                          <a:latin typeface="Times New Roman" pitchFamily="18" charset="0"/>
                          <a:cs typeface="Times New Roman" pitchFamily="18" charset="0"/>
                        </a:rPr>
                        <a:t>71.6%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000000"/>
                          </a:solidFill>
                          <a:latin typeface="Times New Roman" pitchFamily="18" charset="0"/>
                          <a:cs typeface="Times New Roman" pitchFamily="18" charset="0"/>
                        </a:rPr>
                        <a:t>0-98.2%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3612">
                <a:tc>
                  <a:txBody>
                    <a:bodyPr/>
                    <a:lstStyle/>
                    <a:p>
                      <a:pPr algn="l" fontAlgn="b"/>
                      <a:r>
                        <a:rPr lang="en-US" sz="1600" b="0" i="0" u="none" strike="noStrike">
                          <a:solidFill>
                            <a:srgbClr val="000000"/>
                          </a:solidFill>
                          <a:latin typeface="Times New Roman" pitchFamily="18" charset="0"/>
                          <a:cs typeface="Times New Roman" pitchFamily="18" charset="0"/>
                        </a:rPr>
                        <a:t>Hispanic</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smtClean="0">
                          <a:solidFill>
                            <a:srgbClr val="000000"/>
                          </a:solidFill>
                          <a:latin typeface="Times New Roman" pitchFamily="18" charset="0"/>
                          <a:cs typeface="Times New Roman" pitchFamily="18" charset="0"/>
                        </a:rPr>
                        <a:t>2,113</a:t>
                      </a:r>
                      <a:endParaRPr lang="en-US" sz="1600" b="0"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smtClean="0">
                          <a:solidFill>
                            <a:srgbClr val="000000"/>
                          </a:solidFill>
                          <a:latin typeface="Times New Roman" pitchFamily="18" charset="0"/>
                          <a:cs typeface="Times New Roman" pitchFamily="18" charset="0"/>
                        </a:rPr>
                        <a:t>100,044</a:t>
                      </a:r>
                      <a:endParaRPr lang="en-US" sz="1600" b="0"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smtClean="0">
                          <a:solidFill>
                            <a:srgbClr val="000000"/>
                          </a:solidFill>
                          <a:latin typeface="Times New Roman" pitchFamily="18" charset="0"/>
                          <a:cs typeface="Times New Roman" pitchFamily="18" charset="0"/>
                        </a:rPr>
                        <a:t>9.22%</a:t>
                      </a:r>
                      <a:endParaRPr lang="en-US" sz="1600" b="0"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000000"/>
                          </a:solidFill>
                          <a:latin typeface="Times New Roman" pitchFamily="18" charset="0"/>
                          <a:cs typeface="Times New Roman" pitchFamily="18" charset="0"/>
                        </a:rPr>
                        <a:t>9.6%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000000"/>
                          </a:solidFill>
                          <a:latin typeface="Times New Roman" pitchFamily="18" charset="0"/>
                          <a:cs typeface="Times New Roman" pitchFamily="18" charset="0"/>
                        </a:rPr>
                        <a:t>0.6-63.8%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3612">
                <a:tc>
                  <a:txBody>
                    <a:bodyPr/>
                    <a:lstStyle/>
                    <a:p>
                      <a:pPr algn="l" fontAlgn="b"/>
                      <a:r>
                        <a:rPr lang="en-US" sz="1600" b="0" i="0" u="none" strike="noStrike">
                          <a:solidFill>
                            <a:srgbClr val="000000"/>
                          </a:solidFill>
                          <a:latin typeface="Times New Roman" pitchFamily="18" charset="0"/>
                          <a:cs typeface="Times New Roman" pitchFamily="18" charset="0"/>
                        </a:rPr>
                        <a:t>Multiracial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smtClean="0">
                          <a:solidFill>
                            <a:srgbClr val="000000"/>
                          </a:solidFill>
                          <a:latin typeface="Times New Roman" pitchFamily="18" charset="0"/>
                          <a:cs typeface="Times New Roman" pitchFamily="18" charset="0"/>
                        </a:rPr>
                        <a:t>1,118</a:t>
                      </a:r>
                      <a:endParaRPr lang="en-US" sz="1600" b="0"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smtClean="0">
                          <a:solidFill>
                            <a:srgbClr val="000000"/>
                          </a:solidFill>
                          <a:latin typeface="Times New Roman" pitchFamily="18" charset="0"/>
                          <a:cs typeface="Times New Roman" pitchFamily="18" charset="0"/>
                        </a:rPr>
                        <a:t>45,452</a:t>
                      </a:r>
                      <a:endParaRPr lang="en-US" sz="1600" b="0"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smtClean="0">
                          <a:solidFill>
                            <a:srgbClr val="000000"/>
                          </a:solidFill>
                          <a:latin typeface="Times New Roman" pitchFamily="18" charset="0"/>
                          <a:cs typeface="Times New Roman" pitchFamily="18" charset="0"/>
                        </a:rPr>
                        <a:t>4.88%</a:t>
                      </a:r>
                      <a:endParaRPr lang="en-US" sz="1600" b="0"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latin typeface="Times New Roman" pitchFamily="18" charset="0"/>
                          <a:cs typeface="Times New Roman" pitchFamily="18" charset="0"/>
                        </a:rPr>
                        <a:t>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000000"/>
                          </a:solidFill>
                          <a:latin typeface="Times New Roman" pitchFamily="18" charset="0"/>
                          <a:cs typeface="Times New Roman" pitchFamily="18" charset="0"/>
                        </a:rPr>
                        <a:t>1-13.9%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3612">
                <a:tc>
                  <a:txBody>
                    <a:bodyPr/>
                    <a:lstStyle/>
                    <a:p>
                      <a:pPr algn="l" fontAlgn="b"/>
                      <a:r>
                        <a:rPr lang="en-US" sz="1600" b="0" i="0" u="none" strike="noStrike">
                          <a:solidFill>
                            <a:srgbClr val="000000"/>
                          </a:solidFill>
                          <a:latin typeface="Times New Roman" pitchFamily="18" charset="0"/>
                          <a:cs typeface="Times New Roman" pitchFamily="18" charset="0"/>
                        </a:rPr>
                        <a:t>Asian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smtClean="0">
                          <a:solidFill>
                            <a:srgbClr val="000000"/>
                          </a:solidFill>
                          <a:latin typeface="Times New Roman" pitchFamily="18" charset="0"/>
                          <a:cs typeface="Times New Roman" pitchFamily="18" charset="0"/>
                        </a:rPr>
                        <a:t>160</a:t>
                      </a:r>
                      <a:endParaRPr lang="en-US" sz="1600" b="0"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smtClean="0">
                          <a:solidFill>
                            <a:srgbClr val="000000"/>
                          </a:solidFill>
                          <a:latin typeface="Times New Roman" pitchFamily="18" charset="0"/>
                          <a:cs typeface="Times New Roman" pitchFamily="18" charset="0"/>
                        </a:rPr>
                        <a:t>18,704</a:t>
                      </a:r>
                      <a:endParaRPr lang="en-US" sz="1600" b="0"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smtClean="0">
                          <a:solidFill>
                            <a:srgbClr val="000000"/>
                          </a:solidFill>
                          <a:latin typeface="Times New Roman" pitchFamily="18" charset="0"/>
                          <a:cs typeface="Times New Roman" pitchFamily="18" charset="0"/>
                        </a:rPr>
                        <a:t>0.69%</a:t>
                      </a:r>
                      <a:endParaRPr lang="en-US" sz="1600" b="0"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latin typeface="Times New Roman" pitchFamily="18" charset="0"/>
                          <a:cs typeface="Times New Roman" pitchFamily="18" charset="0"/>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000000"/>
                          </a:solidFill>
                          <a:latin typeface="Times New Roman" pitchFamily="18" charset="0"/>
                          <a:cs typeface="Times New Roman" pitchFamily="18" charset="0"/>
                        </a:rPr>
                        <a:t>0-7.8%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3612">
                <a:tc>
                  <a:txBody>
                    <a:bodyPr/>
                    <a:lstStyle/>
                    <a:p>
                      <a:pPr algn="l" fontAlgn="b"/>
                      <a:r>
                        <a:rPr lang="en-US" sz="1600" b="0" i="0" u="none" strike="noStrike">
                          <a:solidFill>
                            <a:srgbClr val="000000"/>
                          </a:solidFill>
                          <a:latin typeface="Times New Roman" pitchFamily="18" charset="0"/>
                          <a:cs typeface="Times New Roman" pitchFamily="18" charset="0"/>
                        </a:rPr>
                        <a:t>American Indian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smtClean="0">
                          <a:solidFill>
                            <a:srgbClr val="000000"/>
                          </a:solidFill>
                          <a:latin typeface="Times New Roman" pitchFamily="18" charset="0"/>
                          <a:cs typeface="Times New Roman" pitchFamily="18" charset="0"/>
                        </a:rPr>
                        <a:t>43</a:t>
                      </a:r>
                      <a:endParaRPr lang="en-US" sz="1600" b="0"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smtClean="0">
                          <a:solidFill>
                            <a:srgbClr val="000000"/>
                          </a:solidFill>
                          <a:latin typeface="Times New Roman" pitchFamily="18" charset="0"/>
                          <a:cs typeface="Times New Roman" pitchFamily="18" charset="0"/>
                        </a:rPr>
                        <a:t>2,834</a:t>
                      </a:r>
                      <a:endParaRPr lang="en-US" sz="1600" b="0"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smtClean="0">
                          <a:solidFill>
                            <a:srgbClr val="000000"/>
                          </a:solidFill>
                          <a:latin typeface="Times New Roman" pitchFamily="18" charset="0"/>
                          <a:cs typeface="Times New Roman" pitchFamily="18" charset="0"/>
                        </a:rPr>
                        <a:t>0.19%</a:t>
                      </a:r>
                      <a:endParaRPr lang="en-US" sz="1600" b="0"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latin typeface="Times New Roman" pitchFamily="18" charset="0"/>
                          <a:cs typeface="Times New Roman" pitchFamily="18" charset="0"/>
                        </a:rPr>
                        <a:t>0.3%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000000"/>
                          </a:solidFill>
                          <a:latin typeface="Times New Roman" pitchFamily="18" charset="0"/>
                          <a:cs typeface="Times New Roman" pitchFamily="18" charset="0"/>
                        </a:rPr>
                        <a:t>0-1%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9790">
                <a:tc>
                  <a:txBody>
                    <a:bodyPr/>
                    <a:lstStyle/>
                    <a:p>
                      <a:pPr algn="l" fontAlgn="b"/>
                      <a:r>
                        <a:rPr lang="en-US" sz="1600" b="0" i="0" u="none" strike="noStrike">
                          <a:solidFill>
                            <a:srgbClr val="000000"/>
                          </a:solidFill>
                          <a:latin typeface="Times New Roman" pitchFamily="18" charset="0"/>
                          <a:cs typeface="Times New Roman" pitchFamily="18" charset="0"/>
                        </a:rPr>
                        <a:t>Native Hawaiian/pacific island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000000"/>
                          </a:solidFill>
                          <a:latin typeface="Times New Roman" pitchFamily="18" charset="0"/>
                          <a:cs typeface="Times New Roman" pitchFamily="18" charset="0"/>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000000"/>
                          </a:solidFill>
                          <a:latin typeface="Times New Roman" pitchFamily="18" charset="0"/>
                          <a:cs typeface="Times New Roman" pitchFamily="18" charset="0"/>
                        </a:rPr>
                        <a:t>594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smtClean="0">
                          <a:solidFill>
                            <a:srgbClr val="000000"/>
                          </a:solidFill>
                          <a:latin typeface="Times New Roman" pitchFamily="18" charset="0"/>
                          <a:cs typeface="Times New Roman" pitchFamily="18" charset="0"/>
                        </a:rPr>
                        <a:t>0.04%</a:t>
                      </a:r>
                      <a:endParaRPr lang="en-US" sz="1600" b="0"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latin typeface="Times New Roman" pitchFamily="18" charset="0"/>
                          <a:cs typeface="Times New Roman" pitchFamily="18" charset="0"/>
                        </a:rPr>
                        <a:t>0.1%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000000"/>
                          </a:solidFill>
                          <a:latin typeface="Times New Roman" pitchFamily="18" charset="0"/>
                          <a:cs typeface="Times New Roman" pitchFamily="18" charset="0"/>
                        </a:rPr>
                        <a:t>0-0.2%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3612">
                <a:tc>
                  <a:txBody>
                    <a:bodyPr/>
                    <a:lstStyle/>
                    <a:p>
                      <a:pPr algn="l" fontAlgn="b"/>
                      <a:r>
                        <a:rPr lang="en-US" sz="1600" b="1" i="0" u="none" strike="noStrike" dirty="0" smtClean="0">
                          <a:solidFill>
                            <a:srgbClr val="000000"/>
                          </a:solidFill>
                          <a:latin typeface="Times New Roman" pitchFamily="18" charset="0"/>
                          <a:cs typeface="Times New Roman" pitchFamily="18" charset="0"/>
                        </a:rPr>
                        <a:t>Total Enrolled</a:t>
                      </a:r>
                      <a:endParaRPr lang="en-US" sz="1600" b="1"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smtClean="0">
                          <a:solidFill>
                            <a:srgbClr val="000000"/>
                          </a:solidFill>
                          <a:latin typeface="Times New Roman" pitchFamily="18" charset="0"/>
                          <a:cs typeface="Times New Roman" pitchFamily="18" charset="0"/>
                        </a:rPr>
                        <a:t>22,908</a:t>
                      </a:r>
                      <a:endParaRPr lang="en-US" sz="1600" b="0"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smtClean="0">
                          <a:solidFill>
                            <a:srgbClr val="000000"/>
                          </a:solidFill>
                          <a:latin typeface="Times New Roman" pitchFamily="18" charset="0"/>
                          <a:cs typeface="Times New Roman" pitchFamily="18" charset="0"/>
                        </a:rPr>
                        <a:t>1,041,311</a:t>
                      </a:r>
                      <a:endParaRPr lang="en-US" sz="1600" b="0"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600" b="0"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600" b="0"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600" b="0"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3612">
                <a:tc>
                  <a:txBody>
                    <a:bodyPr/>
                    <a:lstStyle/>
                    <a:p>
                      <a:pPr algn="l" fontAlgn="b"/>
                      <a:r>
                        <a:rPr lang="en-US" sz="1600" b="0" i="0" u="none" strike="noStrike" dirty="0">
                          <a:solidFill>
                            <a:srgbClr val="000000"/>
                          </a:solidFill>
                          <a:latin typeface="Times New Roman" pitchFamily="18" charset="0"/>
                          <a:cs typeface="Times New Roman" pitchFamily="18" charset="0"/>
                        </a:rPr>
                        <a:t>Free Lunch</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smtClean="0">
                          <a:solidFill>
                            <a:srgbClr val="000000"/>
                          </a:solidFill>
                          <a:latin typeface="Times New Roman" pitchFamily="18" charset="0"/>
                          <a:cs typeface="Times New Roman" pitchFamily="18" charset="0"/>
                        </a:rPr>
                        <a:t>11,905</a:t>
                      </a:r>
                      <a:endParaRPr lang="en-US" sz="1600" b="0"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smtClean="0">
                          <a:solidFill>
                            <a:srgbClr val="000000"/>
                          </a:solidFill>
                          <a:latin typeface="Times New Roman" pitchFamily="18" charset="0"/>
                          <a:cs typeface="Times New Roman" pitchFamily="18" charset="0"/>
                        </a:rPr>
                        <a:t>426,665</a:t>
                      </a:r>
                      <a:endParaRPr lang="en-US" sz="1600" b="0"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smtClean="0">
                          <a:solidFill>
                            <a:srgbClr val="000000"/>
                          </a:solidFill>
                          <a:latin typeface="Times New Roman" pitchFamily="18" charset="0"/>
                          <a:cs typeface="Times New Roman" pitchFamily="18" charset="0"/>
                        </a:rPr>
                        <a:t>51.88%</a:t>
                      </a:r>
                      <a:endParaRPr lang="en-US" sz="1600" b="0"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latin typeface="Times New Roman" pitchFamily="18" charset="0"/>
                          <a:cs typeface="Times New Roman" pitchFamily="18" charset="0"/>
                        </a:rPr>
                        <a:t>41.0%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smtClean="0">
                          <a:solidFill>
                            <a:srgbClr val="000000"/>
                          </a:solidFill>
                          <a:latin typeface="Times New Roman" pitchFamily="18" charset="0"/>
                          <a:cs typeface="Times New Roman" pitchFamily="18" charset="0"/>
                        </a:rPr>
                        <a:t>10.7-89.3</a:t>
                      </a:r>
                      <a:r>
                        <a:rPr lang="en-US" sz="1600" b="0" i="0" u="none" strike="noStrike" dirty="0">
                          <a:solidFill>
                            <a:srgbClr val="000000"/>
                          </a:solidFill>
                          <a:latin typeface="Times New Roman" pitchFamily="18" charset="0"/>
                          <a:cs typeface="Times New Roman" pitchFamily="18" charset="0"/>
                        </a:rPr>
                        <a: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3612">
                <a:tc>
                  <a:txBody>
                    <a:bodyPr/>
                    <a:lstStyle/>
                    <a:p>
                      <a:pPr algn="l" fontAlgn="b"/>
                      <a:r>
                        <a:rPr lang="en-US" sz="1600" b="0" i="0" u="none" strike="noStrike" dirty="0" smtClean="0">
                          <a:solidFill>
                            <a:srgbClr val="000000"/>
                          </a:solidFill>
                          <a:latin typeface="Times New Roman" pitchFamily="18" charset="0"/>
                          <a:cs typeface="Times New Roman" pitchFamily="18" charset="0"/>
                        </a:rPr>
                        <a:t>Reduced </a:t>
                      </a:r>
                      <a:r>
                        <a:rPr lang="en-US" sz="1600" b="0" i="0" u="none" strike="noStrike" dirty="0">
                          <a:solidFill>
                            <a:srgbClr val="000000"/>
                          </a:solidFill>
                          <a:latin typeface="Times New Roman" pitchFamily="18" charset="0"/>
                          <a:cs typeface="Times New Roman" pitchFamily="18" charset="0"/>
                        </a:rPr>
                        <a:t>Lunch</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smtClean="0">
                          <a:solidFill>
                            <a:srgbClr val="000000"/>
                          </a:solidFill>
                          <a:latin typeface="Times New Roman" pitchFamily="18" charset="0"/>
                          <a:cs typeface="Times New Roman" pitchFamily="18" charset="0"/>
                        </a:rPr>
                        <a:t>1,837</a:t>
                      </a:r>
                      <a:endParaRPr lang="en-US" sz="1600" b="0"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smtClean="0">
                          <a:solidFill>
                            <a:srgbClr val="000000"/>
                          </a:solidFill>
                          <a:latin typeface="Times New Roman" pitchFamily="18" charset="0"/>
                          <a:cs typeface="Times New Roman" pitchFamily="18" charset="0"/>
                        </a:rPr>
                        <a:t>83,913</a:t>
                      </a:r>
                      <a:endParaRPr lang="en-US" sz="1600" b="0"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smtClean="0">
                          <a:solidFill>
                            <a:srgbClr val="000000"/>
                          </a:solidFill>
                          <a:latin typeface="Times New Roman" pitchFamily="18" charset="0"/>
                          <a:cs typeface="Times New Roman" pitchFamily="18" charset="0"/>
                        </a:rPr>
                        <a:t>8.01%</a:t>
                      </a:r>
                      <a:endParaRPr lang="en-US" sz="1600" b="0"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a:solidFill>
                            <a:srgbClr val="000000"/>
                          </a:solidFill>
                          <a:latin typeface="Times New Roman" pitchFamily="18" charset="0"/>
                          <a:cs typeface="Times New Roman" pitchFamily="18" charset="0"/>
                        </a:rPr>
                        <a:t>8.1%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000000"/>
                          </a:solidFill>
                          <a:latin typeface="Times New Roman" pitchFamily="18" charset="0"/>
                          <a:cs typeface="Times New Roman" pitchFamily="18" charset="0"/>
                        </a:rPr>
                        <a:t>1</a:t>
                      </a:r>
                      <a:r>
                        <a:rPr lang="en-US" sz="1600" b="0" i="0" u="none" strike="noStrike" dirty="0" smtClean="0">
                          <a:solidFill>
                            <a:srgbClr val="000000"/>
                          </a:solidFill>
                          <a:latin typeface="Times New Roman" pitchFamily="18" charset="0"/>
                          <a:cs typeface="Times New Roman" pitchFamily="18" charset="0"/>
                        </a:rPr>
                        <a:t>-16.1</a:t>
                      </a:r>
                      <a:r>
                        <a:rPr lang="en-US" sz="1600" b="0" i="0" u="none" strike="noStrike" dirty="0">
                          <a:solidFill>
                            <a:srgbClr val="000000"/>
                          </a:solidFill>
                          <a:latin typeface="Times New Roman" pitchFamily="18" charset="0"/>
                          <a:cs typeface="Times New Roman" pitchFamily="18" charset="0"/>
                        </a:rPr>
                        <a: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3612">
                <a:tc>
                  <a:txBody>
                    <a:bodyPr/>
                    <a:lstStyle/>
                    <a:p>
                      <a:pPr algn="l" fontAlgn="b"/>
                      <a:r>
                        <a:rPr lang="en-US" sz="1600" b="0" i="0" u="none" strike="noStrike" dirty="0">
                          <a:solidFill>
                            <a:srgbClr val="000000"/>
                          </a:solidFill>
                          <a:latin typeface="Times New Roman" pitchFamily="18" charset="0"/>
                          <a:cs typeface="Times New Roman" pitchFamily="18" charset="0"/>
                        </a:rPr>
                        <a:t>Special Education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smtClean="0">
                          <a:solidFill>
                            <a:srgbClr val="000000"/>
                          </a:solidFill>
                          <a:latin typeface="Times New Roman" pitchFamily="18" charset="0"/>
                          <a:cs typeface="Times New Roman" pitchFamily="18" charset="0"/>
                        </a:rPr>
                        <a:t>2,917</a:t>
                      </a:r>
                      <a:endParaRPr lang="en-US" sz="1600" b="0"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smtClean="0">
                          <a:solidFill>
                            <a:srgbClr val="000000"/>
                          </a:solidFill>
                          <a:latin typeface="Times New Roman" pitchFamily="18" charset="0"/>
                          <a:cs typeface="Times New Roman" pitchFamily="18" charset="0"/>
                        </a:rPr>
                        <a:t>150,454</a:t>
                      </a:r>
                      <a:endParaRPr lang="en-US" sz="1600" b="0"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smtClean="0">
                          <a:solidFill>
                            <a:srgbClr val="000000"/>
                          </a:solidFill>
                          <a:latin typeface="Times New Roman" pitchFamily="18" charset="0"/>
                          <a:cs typeface="Times New Roman" pitchFamily="18" charset="0"/>
                        </a:rPr>
                        <a:t>12.74%</a:t>
                      </a:r>
                      <a:endParaRPr lang="en-US" sz="1600" b="0"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000000"/>
                          </a:solidFill>
                          <a:latin typeface="Times New Roman" pitchFamily="18" charset="0"/>
                          <a:cs typeface="Times New Roman" pitchFamily="18" charset="0"/>
                        </a:rPr>
                        <a:t>14.4%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smtClean="0">
                          <a:solidFill>
                            <a:srgbClr val="000000"/>
                          </a:solidFill>
                          <a:latin typeface="Times New Roman" pitchFamily="18" charset="0"/>
                          <a:cs typeface="Times New Roman" pitchFamily="18" charset="0"/>
                        </a:rPr>
                        <a:t>7-32.1</a:t>
                      </a:r>
                      <a:r>
                        <a:rPr lang="en-US" sz="1600" b="0" i="0" u="none" strike="noStrike" dirty="0">
                          <a:solidFill>
                            <a:srgbClr val="000000"/>
                          </a:solidFill>
                          <a:latin typeface="Times New Roman" pitchFamily="18" charset="0"/>
                          <a:cs typeface="Times New Roman" pitchFamily="18" charset="0"/>
                        </a:rPr>
                        <a: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3612">
                <a:tc>
                  <a:txBody>
                    <a:bodyPr/>
                    <a:lstStyle/>
                    <a:p>
                      <a:pPr algn="l" fontAlgn="b"/>
                      <a:r>
                        <a:rPr lang="en-US" sz="1600" b="0" i="0" u="none" strike="noStrike" dirty="0">
                          <a:solidFill>
                            <a:srgbClr val="000000"/>
                          </a:solidFill>
                          <a:latin typeface="Times New Roman" pitchFamily="18" charset="0"/>
                          <a:cs typeface="Times New Roman" pitchFamily="18" charset="0"/>
                        </a:rPr>
                        <a:t>English Language Learner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smtClean="0">
                          <a:solidFill>
                            <a:srgbClr val="000000"/>
                          </a:solidFill>
                          <a:latin typeface="Times New Roman" pitchFamily="18" charset="0"/>
                          <a:cs typeface="Times New Roman" pitchFamily="18" charset="0"/>
                        </a:rPr>
                        <a:t>866</a:t>
                      </a:r>
                      <a:endParaRPr lang="en-US" sz="1600" b="0"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smtClean="0">
                          <a:solidFill>
                            <a:srgbClr val="000000"/>
                          </a:solidFill>
                          <a:latin typeface="Times New Roman" pitchFamily="18" charset="0"/>
                          <a:cs typeface="Times New Roman" pitchFamily="18" charset="0"/>
                        </a:rPr>
                        <a:t>51,893</a:t>
                      </a:r>
                      <a:endParaRPr lang="en-US" sz="1600" b="0"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smtClean="0">
                          <a:solidFill>
                            <a:srgbClr val="000000"/>
                          </a:solidFill>
                          <a:latin typeface="Times New Roman" pitchFamily="18" charset="0"/>
                          <a:cs typeface="Times New Roman" pitchFamily="18" charset="0"/>
                        </a:rPr>
                        <a:t>3.77%</a:t>
                      </a:r>
                      <a:endParaRPr lang="en-US" sz="1600" b="0" i="0" u="none" strike="noStrike" dirty="0">
                        <a:solidFill>
                          <a:srgbClr val="000000"/>
                        </a:solidFill>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000000"/>
                          </a:solidFill>
                          <a:latin typeface="Times New Roman" pitchFamily="18" charset="0"/>
                          <a:cs typeface="Times New Roman" pitchFamily="18" charset="0"/>
                        </a:rPr>
                        <a:t>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0" i="0" u="none" strike="noStrike" dirty="0">
                          <a:solidFill>
                            <a:srgbClr val="000000"/>
                          </a:solidFill>
                          <a:latin typeface="Times New Roman" pitchFamily="18" charset="0"/>
                          <a:cs typeface="Times New Roman" pitchFamily="18" charset="0"/>
                        </a:rPr>
                        <a:t>0-31.3%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1683070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u="sng" dirty="0" smtClean="0">
                <a:solidFill>
                  <a:srgbClr val="FF0000"/>
                </a:solidFill>
                <a:latin typeface="Times New Roman" panose="02020603050405020304" pitchFamily="18" charset="0"/>
                <a:cs typeface="Times New Roman" panose="02020603050405020304" pitchFamily="18" charset="0"/>
              </a:rPr>
              <a:t>Make-up of BSU Charter Schools</a:t>
            </a:r>
            <a:endParaRPr lang="en-US" sz="4000" u="sng" dirty="0">
              <a:solidFill>
                <a:srgbClr val="FF0000"/>
              </a:solidFill>
              <a:latin typeface="Times New Roman" panose="02020603050405020304" pitchFamily="18" charset="0"/>
              <a:cs typeface="Times New Roman" panose="02020603050405020304"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10610549"/>
              </p:ext>
            </p:extLst>
          </p:nvPr>
        </p:nvGraphicFramePr>
        <p:xfrm>
          <a:off x="1066801" y="1524000"/>
          <a:ext cx="7010398" cy="3688933"/>
        </p:xfrm>
        <a:graphic>
          <a:graphicData uri="http://schemas.openxmlformats.org/drawingml/2006/table">
            <a:tbl>
              <a:tblPr firstRow="1" firstCol="1" bandRow="1">
                <a:tableStyleId>{5C22544A-7EE6-4342-B048-85BDC9FD1C3A}</a:tableStyleId>
              </a:tblPr>
              <a:tblGrid>
                <a:gridCol w="2336300"/>
                <a:gridCol w="2337049"/>
                <a:gridCol w="2337049"/>
              </a:tblGrid>
              <a:tr h="242987">
                <a:tc>
                  <a:txBody>
                    <a:bodyPr/>
                    <a:lstStyle/>
                    <a:p>
                      <a:pPr marL="0" marR="0" algn="ctr">
                        <a:spcBef>
                          <a:spcPts val="0"/>
                        </a:spcBef>
                        <a:spcAft>
                          <a:spcPts val="0"/>
                        </a:spcAft>
                      </a:pPr>
                      <a:r>
                        <a:rPr lang="en-US" sz="1800" b="1" dirty="0">
                          <a:solidFill>
                            <a:schemeClr val="tx1"/>
                          </a:solidFill>
                          <a:effectLst/>
                          <a:latin typeface="Times New Roman" panose="02020603050405020304" pitchFamily="18" charset="0"/>
                          <a:cs typeface="Times New Roman" panose="02020603050405020304" pitchFamily="18" charset="0"/>
                        </a:rPr>
                        <a:t>2012-2013</a:t>
                      </a:r>
                      <a:endParaRPr lang="en-US" sz="1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800" b="1">
                          <a:solidFill>
                            <a:schemeClr val="tx1"/>
                          </a:solidFill>
                          <a:effectLst/>
                          <a:latin typeface="Times New Roman" panose="02020603050405020304" pitchFamily="18" charset="0"/>
                          <a:cs typeface="Times New Roman" panose="02020603050405020304" pitchFamily="18" charset="0"/>
                        </a:rPr>
                        <a:t>2013-2014</a:t>
                      </a:r>
                      <a:endParaRPr lang="en-US" sz="18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800" b="1" dirty="0">
                          <a:solidFill>
                            <a:schemeClr val="tx1"/>
                          </a:solidFill>
                          <a:effectLst/>
                          <a:latin typeface="Times New Roman" panose="02020603050405020304" pitchFamily="18" charset="0"/>
                          <a:cs typeface="Times New Roman" panose="02020603050405020304" pitchFamily="18" charset="0"/>
                        </a:rPr>
                        <a:t>2014-2015</a:t>
                      </a:r>
                      <a:endParaRPr lang="en-US" sz="1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14613">
                <a:tc>
                  <a:txBody>
                    <a:bodyPr/>
                    <a:lstStyle/>
                    <a:p>
                      <a:pPr marL="0" marR="0">
                        <a:spcBef>
                          <a:spcPts val="0"/>
                        </a:spcBef>
                        <a:spcAft>
                          <a:spcPts val="0"/>
                        </a:spcAft>
                      </a:pPr>
                      <a:r>
                        <a:rPr lang="en-US" sz="1400" b="0" dirty="0">
                          <a:solidFill>
                            <a:schemeClr val="tx1"/>
                          </a:solidFill>
                          <a:effectLst/>
                          <a:latin typeface="Times New Roman" panose="02020603050405020304" pitchFamily="18" charset="0"/>
                          <a:cs typeface="Times New Roman" panose="02020603050405020304" pitchFamily="18" charset="0"/>
                        </a:rPr>
                        <a:t>Total authorized: </a:t>
                      </a:r>
                    </a:p>
                    <a:p>
                      <a:pPr marL="342900" marR="0" lvl="0" indent="-342900">
                        <a:spcBef>
                          <a:spcPts val="0"/>
                        </a:spcBef>
                        <a:spcAft>
                          <a:spcPts val="0"/>
                        </a:spcAft>
                        <a:buFont typeface="Symbol" panose="05050102010706020507" pitchFamily="18" charset="2"/>
                        <a:buChar char=""/>
                      </a:pPr>
                      <a:r>
                        <a:rPr lang="en-US" sz="1400" b="0" dirty="0">
                          <a:solidFill>
                            <a:schemeClr val="tx1"/>
                          </a:solidFill>
                          <a:effectLst/>
                          <a:latin typeface="Times New Roman" panose="02020603050405020304" pitchFamily="18" charset="0"/>
                          <a:cs typeface="Times New Roman" panose="02020603050405020304" pitchFamily="18" charset="0"/>
                        </a:rPr>
                        <a:t>41 Schools – covering 19 counties</a:t>
                      </a:r>
                    </a:p>
                    <a:p>
                      <a:pPr marL="342900" marR="0" lvl="0" indent="-342900">
                        <a:spcBef>
                          <a:spcPts val="0"/>
                        </a:spcBef>
                        <a:spcAft>
                          <a:spcPts val="0"/>
                        </a:spcAft>
                        <a:buFont typeface="Symbol" panose="05050102010706020507" pitchFamily="18" charset="2"/>
                        <a:buChar char=""/>
                      </a:pPr>
                      <a:r>
                        <a:rPr lang="en-US" sz="1400" b="0" dirty="0">
                          <a:solidFill>
                            <a:schemeClr val="tx1"/>
                          </a:solidFill>
                          <a:effectLst/>
                          <a:latin typeface="Times New Roman" panose="02020603050405020304" pitchFamily="18" charset="0"/>
                          <a:cs typeface="Times New Roman" panose="02020603050405020304" pitchFamily="18" charset="0"/>
                        </a:rPr>
                        <a:t>Virtual schools: 2 (one virtual/one blended)</a:t>
                      </a:r>
                    </a:p>
                    <a:p>
                      <a:pPr marL="342900" marR="0" lvl="0" indent="-342900">
                        <a:spcBef>
                          <a:spcPts val="0"/>
                        </a:spcBef>
                        <a:spcAft>
                          <a:spcPts val="0"/>
                        </a:spcAft>
                        <a:buFont typeface="Symbol" panose="05050102010706020507" pitchFamily="18" charset="2"/>
                        <a:buChar char=""/>
                      </a:pPr>
                      <a:r>
                        <a:rPr lang="en-US" sz="1400" b="0" dirty="0">
                          <a:solidFill>
                            <a:schemeClr val="tx1"/>
                          </a:solidFill>
                          <a:effectLst/>
                          <a:latin typeface="Times New Roman" panose="02020603050405020304" pitchFamily="18" charset="0"/>
                          <a:cs typeface="Times New Roman" panose="02020603050405020304" pitchFamily="18" charset="0"/>
                        </a:rPr>
                        <a:t>K-6 – 2</a:t>
                      </a:r>
                      <a:br>
                        <a:rPr lang="en-US" sz="1400" b="0" dirty="0">
                          <a:solidFill>
                            <a:schemeClr val="tx1"/>
                          </a:solidFill>
                          <a:effectLst/>
                          <a:latin typeface="Times New Roman" panose="02020603050405020304" pitchFamily="18" charset="0"/>
                          <a:cs typeface="Times New Roman" panose="02020603050405020304" pitchFamily="18" charset="0"/>
                        </a:rPr>
                      </a:br>
                      <a:r>
                        <a:rPr lang="en-US" sz="1400" b="0" dirty="0">
                          <a:solidFill>
                            <a:schemeClr val="tx1"/>
                          </a:solidFill>
                          <a:effectLst/>
                          <a:latin typeface="Times New Roman" panose="02020603050405020304" pitchFamily="18" charset="0"/>
                          <a:cs typeface="Times New Roman" panose="02020603050405020304" pitchFamily="18" charset="0"/>
                        </a:rPr>
                        <a:t>K-8 – 11</a:t>
                      </a:r>
                      <a:br>
                        <a:rPr lang="en-US" sz="1400" b="0" dirty="0">
                          <a:solidFill>
                            <a:schemeClr val="tx1"/>
                          </a:solidFill>
                          <a:effectLst/>
                          <a:latin typeface="Times New Roman" panose="02020603050405020304" pitchFamily="18" charset="0"/>
                          <a:cs typeface="Times New Roman" panose="02020603050405020304" pitchFamily="18" charset="0"/>
                        </a:rPr>
                      </a:br>
                      <a:r>
                        <a:rPr lang="en-US" sz="1400" b="0" dirty="0">
                          <a:solidFill>
                            <a:schemeClr val="tx1"/>
                          </a:solidFill>
                          <a:effectLst/>
                          <a:latin typeface="Times New Roman" panose="02020603050405020304" pitchFamily="18" charset="0"/>
                          <a:cs typeface="Times New Roman" panose="02020603050405020304" pitchFamily="18" charset="0"/>
                        </a:rPr>
                        <a:t>K-10 – 1</a:t>
                      </a:r>
                      <a:br>
                        <a:rPr lang="en-US" sz="1400" b="0" dirty="0">
                          <a:solidFill>
                            <a:schemeClr val="tx1"/>
                          </a:solidFill>
                          <a:effectLst/>
                          <a:latin typeface="Times New Roman" panose="02020603050405020304" pitchFamily="18" charset="0"/>
                          <a:cs typeface="Times New Roman" panose="02020603050405020304" pitchFamily="18" charset="0"/>
                        </a:rPr>
                      </a:br>
                      <a:r>
                        <a:rPr lang="en-US" sz="1400" b="0" dirty="0">
                          <a:solidFill>
                            <a:schemeClr val="tx1"/>
                          </a:solidFill>
                          <a:effectLst/>
                          <a:latin typeface="Times New Roman" panose="02020603050405020304" pitchFamily="18" charset="0"/>
                          <a:cs typeface="Times New Roman" panose="02020603050405020304" pitchFamily="18" charset="0"/>
                        </a:rPr>
                        <a:t>K-12 – 11</a:t>
                      </a:r>
                      <a:br>
                        <a:rPr lang="en-US" sz="1400" b="0" dirty="0">
                          <a:solidFill>
                            <a:schemeClr val="tx1"/>
                          </a:solidFill>
                          <a:effectLst/>
                          <a:latin typeface="Times New Roman" panose="02020603050405020304" pitchFamily="18" charset="0"/>
                          <a:cs typeface="Times New Roman" panose="02020603050405020304" pitchFamily="18" charset="0"/>
                        </a:rPr>
                      </a:br>
                      <a:r>
                        <a:rPr lang="en-US" sz="1400" b="0" dirty="0">
                          <a:solidFill>
                            <a:schemeClr val="tx1"/>
                          </a:solidFill>
                          <a:effectLst/>
                          <a:latin typeface="Times New Roman" panose="02020603050405020304" pitchFamily="18" charset="0"/>
                          <a:cs typeface="Times New Roman" panose="02020603050405020304" pitchFamily="18" charset="0"/>
                        </a:rPr>
                        <a:t>6-11 – 1</a:t>
                      </a:r>
                      <a:br>
                        <a:rPr lang="en-US" sz="1400" b="0" dirty="0">
                          <a:solidFill>
                            <a:schemeClr val="tx1"/>
                          </a:solidFill>
                          <a:effectLst/>
                          <a:latin typeface="Times New Roman" panose="02020603050405020304" pitchFamily="18" charset="0"/>
                          <a:cs typeface="Times New Roman" panose="02020603050405020304" pitchFamily="18" charset="0"/>
                        </a:rPr>
                      </a:br>
                      <a:r>
                        <a:rPr lang="en-US" sz="1400" b="0" dirty="0">
                          <a:solidFill>
                            <a:schemeClr val="tx1"/>
                          </a:solidFill>
                          <a:effectLst/>
                          <a:latin typeface="Times New Roman" panose="02020603050405020304" pitchFamily="18" charset="0"/>
                          <a:cs typeface="Times New Roman" panose="02020603050405020304" pitchFamily="18" charset="0"/>
                        </a:rPr>
                        <a:t>7-12 – 3</a:t>
                      </a:r>
                      <a:br>
                        <a:rPr lang="en-US" sz="1400" b="0" dirty="0">
                          <a:solidFill>
                            <a:schemeClr val="tx1"/>
                          </a:solidFill>
                          <a:effectLst/>
                          <a:latin typeface="Times New Roman" panose="02020603050405020304" pitchFamily="18" charset="0"/>
                          <a:cs typeface="Times New Roman" panose="02020603050405020304" pitchFamily="18" charset="0"/>
                        </a:rPr>
                      </a:br>
                      <a:r>
                        <a:rPr lang="en-US" sz="1400" b="0" dirty="0">
                          <a:solidFill>
                            <a:schemeClr val="tx1"/>
                          </a:solidFill>
                          <a:effectLst/>
                          <a:latin typeface="Times New Roman" panose="02020603050405020304" pitchFamily="18" charset="0"/>
                          <a:cs typeface="Times New Roman" panose="02020603050405020304" pitchFamily="18" charset="0"/>
                        </a:rPr>
                        <a:t>9-12 – 4 </a:t>
                      </a:r>
                      <a:r>
                        <a:rPr lang="en-US" sz="1100" b="0" dirty="0">
                          <a:solidFill>
                            <a:schemeClr val="tx1"/>
                          </a:solidFill>
                          <a:effectLst/>
                          <a:latin typeface="Times New Roman" panose="02020603050405020304" pitchFamily="18" charset="0"/>
                          <a:cs typeface="Times New Roman" panose="02020603050405020304" pitchFamily="18" charset="0"/>
                        </a:rPr>
                        <a:t>(drop out recovery)</a:t>
                      </a:r>
                      <a:endParaRPr lang="en-US" sz="11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400" b="0" dirty="0">
                          <a:solidFill>
                            <a:schemeClr val="tx1"/>
                          </a:solidFill>
                          <a:effectLst/>
                          <a:latin typeface="Times New Roman" panose="02020603050405020304" pitchFamily="18" charset="0"/>
                          <a:cs typeface="Times New Roman" panose="02020603050405020304" pitchFamily="18" charset="0"/>
                        </a:rPr>
                        <a:t>Total authorized: </a:t>
                      </a:r>
                    </a:p>
                    <a:p>
                      <a:pPr marL="342900" marR="0" lvl="0" indent="-342900">
                        <a:spcBef>
                          <a:spcPts val="0"/>
                        </a:spcBef>
                        <a:spcAft>
                          <a:spcPts val="0"/>
                        </a:spcAft>
                        <a:buFont typeface="Symbol" panose="05050102010706020507" pitchFamily="18" charset="2"/>
                        <a:buChar char=""/>
                      </a:pPr>
                      <a:r>
                        <a:rPr lang="en-US" sz="1400" b="0" dirty="0">
                          <a:solidFill>
                            <a:schemeClr val="tx1"/>
                          </a:solidFill>
                          <a:effectLst/>
                          <a:latin typeface="Times New Roman" panose="02020603050405020304" pitchFamily="18" charset="0"/>
                          <a:cs typeface="Times New Roman" panose="02020603050405020304" pitchFamily="18" charset="0"/>
                        </a:rPr>
                        <a:t>33 Schools – covering 17 counties</a:t>
                      </a:r>
                    </a:p>
                    <a:p>
                      <a:pPr marL="342900" marR="0" lvl="0" indent="-342900">
                        <a:spcBef>
                          <a:spcPts val="0"/>
                        </a:spcBef>
                        <a:spcAft>
                          <a:spcPts val="0"/>
                        </a:spcAft>
                        <a:buFont typeface="Symbol" panose="05050102010706020507" pitchFamily="18" charset="2"/>
                        <a:buChar char=""/>
                      </a:pPr>
                      <a:r>
                        <a:rPr lang="en-US" sz="1400" b="0" dirty="0">
                          <a:solidFill>
                            <a:schemeClr val="tx1"/>
                          </a:solidFill>
                          <a:effectLst/>
                          <a:latin typeface="Times New Roman" panose="02020603050405020304" pitchFamily="18" charset="0"/>
                          <a:cs typeface="Times New Roman" panose="02020603050405020304" pitchFamily="18" charset="0"/>
                        </a:rPr>
                        <a:t>Virtual schools: 2 (one virtual/one blended)</a:t>
                      </a:r>
                    </a:p>
                    <a:p>
                      <a:pPr marL="342900" marR="0" lvl="0" indent="-342900">
                        <a:spcBef>
                          <a:spcPts val="0"/>
                        </a:spcBef>
                        <a:spcAft>
                          <a:spcPts val="0"/>
                        </a:spcAft>
                        <a:buFont typeface="Symbol" panose="05050102010706020507" pitchFamily="18" charset="2"/>
                        <a:buChar char=""/>
                      </a:pPr>
                      <a:r>
                        <a:rPr lang="en-US" sz="1400" b="0" dirty="0">
                          <a:solidFill>
                            <a:schemeClr val="tx1"/>
                          </a:solidFill>
                          <a:effectLst/>
                          <a:latin typeface="Times New Roman" panose="02020603050405020304" pitchFamily="18" charset="0"/>
                          <a:cs typeface="Times New Roman" panose="02020603050405020304" pitchFamily="18" charset="0"/>
                        </a:rPr>
                        <a:t>K-5 – 1</a:t>
                      </a:r>
                      <a:br>
                        <a:rPr lang="en-US" sz="1400" b="0" dirty="0">
                          <a:solidFill>
                            <a:schemeClr val="tx1"/>
                          </a:solidFill>
                          <a:effectLst/>
                          <a:latin typeface="Times New Roman" panose="02020603050405020304" pitchFamily="18" charset="0"/>
                          <a:cs typeface="Times New Roman" panose="02020603050405020304" pitchFamily="18" charset="0"/>
                        </a:rPr>
                      </a:br>
                      <a:r>
                        <a:rPr lang="en-US" sz="1400" b="0" dirty="0">
                          <a:solidFill>
                            <a:schemeClr val="tx1"/>
                          </a:solidFill>
                          <a:effectLst/>
                          <a:latin typeface="Times New Roman" panose="02020603050405020304" pitchFamily="18" charset="0"/>
                          <a:cs typeface="Times New Roman" panose="02020603050405020304" pitchFamily="18" charset="0"/>
                        </a:rPr>
                        <a:t>K-6 – 2</a:t>
                      </a:r>
                      <a:br>
                        <a:rPr lang="en-US" sz="1400" b="0" dirty="0">
                          <a:solidFill>
                            <a:schemeClr val="tx1"/>
                          </a:solidFill>
                          <a:effectLst/>
                          <a:latin typeface="Times New Roman" panose="02020603050405020304" pitchFamily="18" charset="0"/>
                          <a:cs typeface="Times New Roman" panose="02020603050405020304" pitchFamily="18" charset="0"/>
                        </a:rPr>
                      </a:br>
                      <a:r>
                        <a:rPr lang="en-US" sz="1400" b="0" dirty="0">
                          <a:solidFill>
                            <a:schemeClr val="tx1"/>
                          </a:solidFill>
                          <a:effectLst/>
                          <a:latin typeface="Times New Roman" panose="02020603050405020304" pitchFamily="18" charset="0"/>
                          <a:cs typeface="Times New Roman" panose="02020603050405020304" pitchFamily="18" charset="0"/>
                        </a:rPr>
                        <a:t>K-7 – 2</a:t>
                      </a:r>
                      <a:br>
                        <a:rPr lang="en-US" sz="1400" b="0" dirty="0">
                          <a:solidFill>
                            <a:schemeClr val="tx1"/>
                          </a:solidFill>
                          <a:effectLst/>
                          <a:latin typeface="Times New Roman" panose="02020603050405020304" pitchFamily="18" charset="0"/>
                          <a:cs typeface="Times New Roman" panose="02020603050405020304" pitchFamily="18" charset="0"/>
                        </a:rPr>
                      </a:br>
                      <a:r>
                        <a:rPr lang="en-US" sz="1400" b="0" dirty="0">
                          <a:solidFill>
                            <a:schemeClr val="tx1"/>
                          </a:solidFill>
                          <a:effectLst/>
                          <a:latin typeface="Times New Roman" panose="02020603050405020304" pitchFamily="18" charset="0"/>
                          <a:cs typeface="Times New Roman" panose="02020603050405020304" pitchFamily="18" charset="0"/>
                        </a:rPr>
                        <a:t>K-8 – 10</a:t>
                      </a:r>
                      <a:br>
                        <a:rPr lang="en-US" sz="1400" b="0" dirty="0">
                          <a:solidFill>
                            <a:schemeClr val="tx1"/>
                          </a:solidFill>
                          <a:effectLst/>
                          <a:latin typeface="Times New Roman" panose="02020603050405020304" pitchFamily="18" charset="0"/>
                          <a:cs typeface="Times New Roman" panose="02020603050405020304" pitchFamily="18" charset="0"/>
                        </a:rPr>
                      </a:br>
                      <a:r>
                        <a:rPr lang="en-US" sz="1400" b="0" dirty="0">
                          <a:solidFill>
                            <a:schemeClr val="tx1"/>
                          </a:solidFill>
                          <a:effectLst/>
                          <a:latin typeface="Times New Roman" panose="02020603050405020304" pitchFamily="18" charset="0"/>
                          <a:cs typeface="Times New Roman" panose="02020603050405020304" pitchFamily="18" charset="0"/>
                        </a:rPr>
                        <a:t>K-12 – 11</a:t>
                      </a:r>
                      <a:br>
                        <a:rPr lang="en-US" sz="1400" b="0" dirty="0">
                          <a:solidFill>
                            <a:schemeClr val="tx1"/>
                          </a:solidFill>
                          <a:effectLst/>
                          <a:latin typeface="Times New Roman" panose="02020603050405020304" pitchFamily="18" charset="0"/>
                          <a:cs typeface="Times New Roman" panose="02020603050405020304" pitchFamily="18" charset="0"/>
                        </a:rPr>
                      </a:br>
                      <a:r>
                        <a:rPr lang="en-US" sz="1400" b="0" dirty="0">
                          <a:solidFill>
                            <a:schemeClr val="tx1"/>
                          </a:solidFill>
                          <a:effectLst/>
                          <a:latin typeface="Times New Roman" panose="02020603050405020304" pitchFamily="18" charset="0"/>
                          <a:cs typeface="Times New Roman" panose="02020603050405020304" pitchFamily="18" charset="0"/>
                        </a:rPr>
                        <a:t>6-12 – 1</a:t>
                      </a:r>
                      <a:br>
                        <a:rPr lang="en-US" sz="1400" b="0" dirty="0">
                          <a:solidFill>
                            <a:schemeClr val="tx1"/>
                          </a:solidFill>
                          <a:effectLst/>
                          <a:latin typeface="Times New Roman" panose="02020603050405020304" pitchFamily="18" charset="0"/>
                          <a:cs typeface="Times New Roman" panose="02020603050405020304" pitchFamily="18" charset="0"/>
                        </a:rPr>
                      </a:br>
                      <a:r>
                        <a:rPr lang="en-US" sz="1400" b="0" dirty="0">
                          <a:solidFill>
                            <a:schemeClr val="tx1"/>
                          </a:solidFill>
                          <a:effectLst/>
                          <a:latin typeface="Times New Roman" panose="02020603050405020304" pitchFamily="18" charset="0"/>
                          <a:cs typeface="Times New Roman" panose="02020603050405020304" pitchFamily="18" charset="0"/>
                        </a:rPr>
                        <a:t>7-12 – 3</a:t>
                      </a:r>
                      <a:br>
                        <a:rPr lang="en-US" sz="1400" b="0" dirty="0">
                          <a:solidFill>
                            <a:schemeClr val="tx1"/>
                          </a:solidFill>
                          <a:effectLst/>
                          <a:latin typeface="Times New Roman" panose="02020603050405020304" pitchFamily="18" charset="0"/>
                          <a:cs typeface="Times New Roman" panose="02020603050405020304" pitchFamily="18" charset="0"/>
                        </a:rPr>
                      </a:br>
                      <a:r>
                        <a:rPr lang="en-US" sz="1400" b="0" dirty="0">
                          <a:solidFill>
                            <a:schemeClr val="tx1"/>
                          </a:solidFill>
                          <a:effectLst/>
                          <a:latin typeface="Times New Roman" panose="02020603050405020304" pitchFamily="18" charset="0"/>
                          <a:cs typeface="Times New Roman" panose="02020603050405020304" pitchFamily="18" charset="0"/>
                        </a:rPr>
                        <a:t>9-12 – 4 </a:t>
                      </a:r>
                      <a:r>
                        <a:rPr lang="en-US" sz="1100" b="0" dirty="0">
                          <a:solidFill>
                            <a:schemeClr val="tx1"/>
                          </a:solidFill>
                          <a:effectLst/>
                          <a:latin typeface="Times New Roman" panose="02020603050405020304" pitchFamily="18" charset="0"/>
                          <a:cs typeface="Times New Roman" panose="02020603050405020304" pitchFamily="18" charset="0"/>
                        </a:rPr>
                        <a:t>(drop out recovery)</a:t>
                      </a:r>
                      <a:endParaRPr lang="en-US" sz="11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400" b="0" dirty="0">
                          <a:solidFill>
                            <a:schemeClr val="tx1"/>
                          </a:solidFill>
                          <a:effectLst/>
                          <a:latin typeface="Times New Roman" panose="02020603050405020304" pitchFamily="18" charset="0"/>
                          <a:cs typeface="Times New Roman" panose="02020603050405020304" pitchFamily="18" charset="0"/>
                        </a:rPr>
                        <a:t>Total authorized: </a:t>
                      </a:r>
                    </a:p>
                    <a:p>
                      <a:pPr marL="342900" marR="0" lvl="0" indent="-342900">
                        <a:spcBef>
                          <a:spcPts val="0"/>
                        </a:spcBef>
                        <a:spcAft>
                          <a:spcPts val="0"/>
                        </a:spcAft>
                        <a:buFont typeface="Symbol" panose="05050102010706020507" pitchFamily="18" charset="2"/>
                        <a:buChar char=""/>
                      </a:pPr>
                      <a:r>
                        <a:rPr lang="en-US" sz="1400" b="0" dirty="0">
                          <a:solidFill>
                            <a:schemeClr val="tx1"/>
                          </a:solidFill>
                          <a:effectLst/>
                          <a:latin typeface="Times New Roman" panose="02020603050405020304" pitchFamily="18" charset="0"/>
                          <a:cs typeface="Times New Roman" panose="02020603050405020304" pitchFamily="18" charset="0"/>
                        </a:rPr>
                        <a:t>30 Schools – covering 17 counties</a:t>
                      </a:r>
                    </a:p>
                    <a:p>
                      <a:pPr marL="342900" marR="0" lvl="0" indent="-342900">
                        <a:spcBef>
                          <a:spcPts val="0"/>
                        </a:spcBef>
                        <a:spcAft>
                          <a:spcPts val="0"/>
                        </a:spcAft>
                        <a:buFont typeface="Symbol" panose="05050102010706020507" pitchFamily="18" charset="2"/>
                        <a:buChar char=""/>
                      </a:pPr>
                      <a:r>
                        <a:rPr lang="en-US" sz="1400" b="0" dirty="0">
                          <a:solidFill>
                            <a:schemeClr val="tx1"/>
                          </a:solidFill>
                          <a:effectLst/>
                          <a:latin typeface="Times New Roman" panose="02020603050405020304" pitchFamily="18" charset="0"/>
                          <a:cs typeface="Times New Roman" panose="02020603050405020304" pitchFamily="18" charset="0"/>
                        </a:rPr>
                        <a:t>Virtual schools: 2 (one virtual/one blended)</a:t>
                      </a:r>
                    </a:p>
                    <a:p>
                      <a:pPr marL="342900" marR="0" lvl="0" indent="-342900">
                        <a:spcBef>
                          <a:spcPts val="0"/>
                        </a:spcBef>
                        <a:spcAft>
                          <a:spcPts val="0"/>
                        </a:spcAft>
                        <a:buFont typeface="Symbol" panose="05050102010706020507" pitchFamily="18" charset="2"/>
                        <a:buChar char=""/>
                      </a:pPr>
                      <a:r>
                        <a:rPr lang="en-US" sz="1400" b="0" dirty="0">
                          <a:solidFill>
                            <a:schemeClr val="tx1"/>
                          </a:solidFill>
                          <a:effectLst/>
                          <a:latin typeface="Times New Roman" panose="02020603050405020304" pitchFamily="18" charset="0"/>
                          <a:cs typeface="Times New Roman" panose="02020603050405020304" pitchFamily="18" charset="0"/>
                        </a:rPr>
                        <a:t>K-5 – 1</a:t>
                      </a:r>
                      <a:br>
                        <a:rPr lang="en-US" sz="1400" b="0" dirty="0">
                          <a:solidFill>
                            <a:schemeClr val="tx1"/>
                          </a:solidFill>
                          <a:effectLst/>
                          <a:latin typeface="Times New Roman" panose="02020603050405020304" pitchFamily="18" charset="0"/>
                          <a:cs typeface="Times New Roman" panose="02020603050405020304" pitchFamily="18" charset="0"/>
                        </a:rPr>
                      </a:br>
                      <a:r>
                        <a:rPr lang="en-US" sz="1400" b="0" dirty="0">
                          <a:solidFill>
                            <a:schemeClr val="tx1"/>
                          </a:solidFill>
                          <a:effectLst/>
                          <a:latin typeface="Times New Roman" panose="02020603050405020304" pitchFamily="18" charset="0"/>
                          <a:cs typeface="Times New Roman" panose="02020603050405020304" pitchFamily="18" charset="0"/>
                        </a:rPr>
                        <a:t>K-6 – 2</a:t>
                      </a:r>
                      <a:br>
                        <a:rPr lang="en-US" sz="1400" b="0" dirty="0">
                          <a:solidFill>
                            <a:schemeClr val="tx1"/>
                          </a:solidFill>
                          <a:effectLst/>
                          <a:latin typeface="Times New Roman" panose="02020603050405020304" pitchFamily="18" charset="0"/>
                          <a:cs typeface="Times New Roman" panose="02020603050405020304" pitchFamily="18" charset="0"/>
                        </a:rPr>
                      </a:br>
                      <a:r>
                        <a:rPr lang="en-US" sz="1400" b="0" dirty="0">
                          <a:solidFill>
                            <a:schemeClr val="tx1"/>
                          </a:solidFill>
                          <a:effectLst/>
                          <a:latin typeface="Times New Roman" panose="02020603050405020304" pitchFamily="18" charset="0"/>
                          <a:cs typeface="Times New Roman" panose="02020603050405020304" pitchFamily="18" charset="0"/>
                        </a:rPr>
                        <a:t>K-7 – 1</a:t>
                      </a:r>
                      <a:br>
                        <a:rPr lang="en-US" sz="1400" b="0" dirty="0">
                          <a:solidFill>
                            <a:schemeClr val="tx1"/>
                          </a:solidFill>
                          <a:effectLst/>
                          <a:latin typeface="Times New Roman" panose="02020603050405020304" pitchFamily="18" charset="0"/>
                          <a:cs typeface="Times New Roman" panose="02020603050405020304" pitchFamily="18" charset="0"/>
                        </a:rPr>
                      </a:br>
                      <a:r>
                        <a:rPr lang="en-US" sz="1400" b="0" dirty="0">
                          <a:solidFill>
                            <a:schemeClr val="tx1"/>
                          </a:solidFill>
                          <a:effectLst/>
                          <a:latin typeface="Times New Roman" panose="02020603050405020304" pitchFamily="18" charset="0"/>
                          <a:cs typeface="Times New Roman" panose="02020603050405020304" pitchFamily="18" charset="0"/>
                        </a:rPr>
                        <a:t>K-8 – 10</a:t>
                      </a:r>
                      <a:br>
                        <a:rPr lang="en-US" sz="1400" b="0" dirty="0">
                          <a:solidFill>
                            <a:schemeClr val="tx1"/>
                          </a:solidFill>
                          <a:effectLst/>
                          <a:latin typeface="Times New Roman" panose="02020603050405020304" pitchFamily="18" charset="0"/>
                          <a:cs typeface="Times New Roman" panose="02020603050405020304" pitchFamily="18" charset="0"/>
                        </a:rPr>
                      </a:br>
                      <a:r>
                        <a:rPr lang="en-US" sz="1400" b="0" dirty="0">
                          <a:solidFill>
                            <a:schemeClr val="tx1"/>
                          </a:solidFill>
                          <a:effectLst/>
                          <a:latin typeface="Times New Roman" panose="02020603050405020304" pitchFamily="18" charset="0"/>
                          <a:cs typeface="Times New Roman" panose="02020603050405020304" pitchFamily="18" charset="0"/>
                        </a:rPr>
                        <a:t>K-12 – 8</a:t>
                      </a:r>
                      <a:br>
                        <a:rPr lang="en-US" sz="1400" b="0" dirty="0">
                          <a:solidFill>
                            <a:schemeClr val="tx1"/>
                          </a:solidFill>
                          <a:effectLst/>
                          <a:latin typeface="Times New Roman" panose="02020603050405020304" pitchFamily="18" charset="0"/>
                          <a:cs typeface="Times New Roman" panose="02020603050405020304" pitchFamily="18" charset="0"/>
                        </a:rPr>
                      </a:br>
                      <a:r>
                        <a:rPr lang="en-US" sz="1400" b="0" dirty="0">
                          <a:solidFill>
                            <a:schemeClr val="tx1"/>
                          </a:solidFill>
                          <a:effectLst/>
                          <a:latin typeface="Times New Roman" panose="02020603050405020304" pitchFamily="18" charset="0"/>
                          <a:cs typeface="Times New Roman" panose="02020603050405020304" pitchFamily="18" charset="0"/>
                        </a:rPr>
                        <a:t>5-12 – 1</a:t>
                      </a:r>
                      <a:br>
                        <a:rPr lang="en-US" sz="1400" b="0" dirty="0">
                          <a:solidFill>
                            <a:schemeClr val="tx1"/>
                          </a:solidFill>
                          <a:effectLst/>
                          <a:latin typeface="Times New Roman" panose="02020603050405020304" pitchFamily="18" charset="0"/>
                          <a:cs typeface="Times New Roman" panose="02020603050405020304" pitchFamily="18" charset="0"/>
                        </a:rPr>
                      </a:br>
                      <a:r>
                        <a:rPr lang="en-US" sz="1400" b="0" dirty="0">
                          <a:solidFill>
                            <a:schemeClr val="tx1"/>
                          </a:solidFill>
                          <a:effectLst/>
                          <a:latin typeface="Times New Roman" panose="02020603050405020304" pitchFamily="18" charset="0"/>
                          <a:cs typeface="Times New Roman" panose="02020603050405020304" pitchFamily="18" charset="0"/>
                        </a:rPr>
                        <a:t>6-12 – 2</a:t>
                      </a:r>
                      <a:br>
                        <a:rPr lang="en-US" sz="1400" b="0" dirty="0">
                          <a:solidFill>
                            <a:schemeClr val="tx1"/>
                          </a:solidFill>
                          <a:effectLst/>
                          <a:latin typeface="Times New Roman" panose="02020603050405020304" pitchFamily="18" charset="0"/>
                          <a:cs typeface="Times New Roman" panose="02020603050405020304" pitchFamily="18" charset="0"/>
                        </a:rPr>
                      </a:br>
                      <a:r>
                        <a:rPr lang="en-US" sz="1400" b="0" dirty="0">
                          <a:solidFill>
                            <a:schemeClr val="tx1"/>
                          </a:solidFill>
                          <a:effectLst/>
                          <a:latin typeface="Times New Roman" panose="02020603050405020304" pitchFamily="18" charset="0"/>
                          <a:cs typeface="Times New Roman" panose="02020603050405020304" pitchFamily="18" charset="0"/>
                        </a:rPr>
                        <a:t>7-12 – 1</a:t>
                      </a:r>
                      <a:br>
                        <a:rPr lang="en-US" sz="1400" b="0" dirty="0">
                          <a:solidFill>
                            <a:schemeClr val="tx1"/>
                          </a:solidFill>
                          <a:effectLst/>
                          <a:latin typeface="Times New Roman" panose="02020603050405020304" pitchFamily="18" charset="0"/>
                          <a:cs typeface="Times New Roman" panose="02020603050405020304" pitchFamily="18" charset="0"/>
                        </a:rPr>
                      </a:br>
                      <a:r>
                        <a:rPr lang="en-US" sz="1400" b="0" dirty="0">
                          <a:solidFill>
                            <a:schemeClr val="tx1"/>
                          </a:solidFill>
                          <a:effectLst/>
                          <a:latin typeface="Times New Roman" panose="02020603050405020304" pitchFamily="18" charset="0"/>
                          <a:cs typeface="Times New Roman" panose="02020603050405020304" pitchFamily="18" charset="0"/>
                        </a:rPr>
                        <a:t>9-12 – 4 </a:t>
                      </a:r>
                      <a:r>
                        <a:rPr lang="en-US" sz="1100" b="0" dirty="0">
                          <a:solidFill>
                            <a:schemeClr val="tx1"/>
                          </a:solidFill>
                          <a:effectLst/>
                          <a:latin typeface="Times New Roman" panose="02020603050405020304" pitchFamily="18" charset="0"/>
                          <a:cs typeface="Times New Roman" panose="02020603050405020304" pitchFamily="18" charset="0"/>
                        </a:rPr>
                        <a:t>(drop out recovery)</a:t>
                      </a:r>
                      <a:endParaRPr lang="en-US" sz="11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Slide Number Placeholder 3"/>
          <p:cNvSpPr>
            <a:spLocks noGrp="1"/>
          </p:cNvSpPr>
          <p:nvPr>
            <p:ph type="sldNum" sz="quarter" idx="12"/>
          </p:nvPr>
        </p:nvSpPr>
        <p:spPr/>
        <p:txBody>
          <a:bodyPr/>
          <a:lstStyle/>
          <a:p>
            <a:fld id="{70A8E582-5E34-40DD-A62D-950B6C8803CE}" type="slidenum">
              <a:rPr lang="en-US" smtClean="0"/>
              <a:pPr/>
              <a:t>6</a:t>
            </a:fld>
            <a:endParaRPr lang="en-US"/>
          </a:p>
        </p:txBody>
      </p:sp>
    </p:spTree>
    <p:extLst>
      <p:ext uri="{BB962C8B-B14F-4D97-AF65-F5344CB8AC3E}">
        <p14:creationId xmlns:p14="http://schemas.microsoft.com/office/powerpoint/2010/main" val="3201885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95400"/>
          </a:xfrm>
        </p:spPr>
        <p:txBody>
          <a:bodyPr>
            <a:noAutofit/>
          </a:bodyPr>
          <a:lstStyle/>
          <a:p>
            <a:r>
              <a:rPr lang="en-US" sz="3000" u="sng" dirty="0">
                <a:solidFill>
                  <a:srgbClr val="FF0000"/>
                </a:solidFill>
                <a:latin typeface="Times New Roman" pitchFamily="18" charset="0"/>
                <a:cs typeface="Times New Roman" pitchFamily="18" charset="0"/>
              </a:rPr>
              <a:t>Key Components for the Transformation of the Office of Charter Schools to Assure Quality Authorizing</a:t>
            </a:r>
          </a:p>
        </p:txBody>
      </p:sp>
      <p:sp>
        <p:nvSpPr>
          <p:cNvPr id="3" name="Content Placeholder 2"/>
          <p:cNvSpPr>
            <a:spLocks noGrp="1"/>
          </p:cNvSpPr>
          <p:nvPr>
            <p:ph idx="1"/>
          </p:nvPr>
        </p:nvSpPr>
        <p:spPr>
          <a:xfrm>
            <a:off x="457200" y="1828800"/>
            <a:ext cx="8229600" cy="4527550"/>
          </a:xfrm>
        </p:spPr>
        <p:txBody>
          <a:bodyPr>
            <a:noAutofit/>
          </a:bodyPr>
          <a:lstStyle/>
          <a:p>
            <a:r>
              <a:rPr lang="en-US" sz="2000" dirty="0">
                <a:latin typeface="Times New Roman" pitchFamily="18" charset="0"/>
                <a:cs typeface="Times New Roman" pitchFamily="18" charset="0"/>
              </a:rPr>
              <a:t>Thorough NACSA Authorizer Evaluation in March of 2011</a:t>
            </a:r>
          </a:p>
          <a:p>
            <a:r>
              <a:rPr lang="en-US" sz="2000" dirty="0">
                <a:latin typeface="Times New Roman" pitchFamily="18" charset="0"/>
                <a:cs typeface="Times New Roman" pitchFamily="18" charset="0"/>
              </a:rPr>
              <a:t>Received Performance, Management, Replication and Closure Grant from NACSA in October 2012</a:t>
            </a:r>
          </a:p>
          <a:p>
            <a:r>
              <a:rPr lang="en-US" sz="2000" dirty="0">
                <a:latin typeface="Times New Roman" pitchFamily="18" charset="0"/>
                <a:cs typeface="Times New Roman" pitchFamily="18" charset="0"/>
              </a:rPr>
              <a:t>Developed accountability frameworks in academics, finances and organization</a:t>
            </a:r>
          </a:p>
          <a:p>
            <a:r>
              <a:rPr lang="en-US" sz="2000" dirty="0">
                <a:latin typeface="Times New Roman" pitchFamily="18" charset="0"/>
                <a:cs typeface="Times New Roman" pitchFamily="18" charset="0"/>
              </a:rPr>
              <a:t>Reviewed and revised all OCS policies and procedures based upon national standards</a:t>
            </a:r>
          </a:p>
          <a:p>
            <a:r>
              <a:rPr lang="en-US" sz="2000" dirty="0">
                <a:latin typeface="Times New Roman" pitchFamily="18" charset="0"/>
                <a:cs typeface="Times New Roman" pitchFamily="18" charset="0"/>
              </a:rPr>
              <a:t>Streamlined the amendment process</a:t>
            </a:r>
          </a:p>
          <a:p>
            <a:r>
              <a:rPr lang="en-US" sz="2000" dirty="0">
                <a:latin typeface="Times New Roman" pitchFamily="18" charset="0"/>
                <a:cs typeface="Times New Roman" pitchFamily="18" charset="0"/>
              </a:rPr>
              <a:t>Created CSAPPHIRE (Charter School Appliance Providing Portable Handling of Institutional Records Electronically), a web-based document management and data handling system, </a:t>
            </a:r>
          </a:p>
          <a:p>
            <a:r>
              <a:rPr lang="en-US" sz="2000" dirty="0">
                <a:latin typeface="Times New Roman" pitchFamily="18" charset="0"/>
                <a:cs typeface="Times New Roman" pitchFamily="18" charset="0"/>
              </a:rPr>
              <a:t>Created dashboards for the three performance frameworks</a:t>
            </a:r>
          </a:p>
          <a:p>
            <a:r>
              <a:rPr lang="en-US" sz="2000" dirty="0">
                <a:latin typeface="Times New Roman" pitchFamily="18" charset="0"/>
                <a:cs typeface="Times New Roman" pitchFamily="18" charset="0"/>
              </a:rPr>
              <a:t>Annual reporting to the school boards on all three performance frameworks</a:t>
            </a:r>
          </a:p>
        </p:txBody>
      </p:sp>
      <p:sp>
        <p:nvSpPr>
          <p:cNvPr id="4" name="Slide Number Placeholder 3"/>
          <p:cNvSpPr>
            <a:spLocks noGrp="1"/>
          </p:cNvSpPr>
          <p:nvPr>
            <p:ph type="sldNum" sz="quarter" idx="12"/>
          </p:nvPr>
        </p:nvSpPr>
        <p:spPr/>
        <p:txBody>
          <a:bodyPr/>
          <a:lstStyle/>
          <a:p>
            <a:fld id="{70A8E582-5E34-40DD-A62D-950B6C8803CE}" type="slidenum">
              <a:rPr lang="en-US" smtClean="0"/>
              <a:pPr/>
              <a:t>7</a:t>
            </a:fld>
            <a:endParaRPr lang="en-US"/>
          </a:p>
        </p:txBody>
      </p:sp>
    </p:spTree>
    <p:extLst>
      <p:ext uri="{BB962C8B-B14F-4D97-AF65-F5344CB8AC3E}">
        <p14:creationId xmlns:p14="http://schemas.microsoft.com/office/powerpoint/2010/main" val="4209166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19332"/>
            <a:ext cx="8001000" cy="1252318"/>
          </a:xfrm>
        </p:spPr>
        <p:txBody>
          <a:bodyPr>
            <a:noAutofit/>
          </a:bodyPr>
          <a:lstStyle/>
          <a:p>
            <a:pPr algn="ctr"/>
            <a:r>
              <a:rPr lang="en-US" sz="4000" u="sng" dirty="0">
                <a:solidFill>
                  <a:srgbClr val="FF0000"/>
                </a:solidFill>
                <a:latin typeface="Times New Roman" pitchFamily="18" charset="0"/>
                <a:cs typeface="Times New Roman" pitchFamily="18" charset="0"/>
              </a:rPr>
              <a:t>Key Components for the Support of Quality Charter Schools</a:t>
            </a:r>
          </a:p>
        </p:txBody>
      </p:sp>
      <p:sp>
        <p:nvSpPr>
          <p:cNvPr id="3" name="Content Placeholder 2"/>
          <p:cNvSpPr>
            <a:spLocks noGrp="1"/>
          </p:cNvSpPr>
          <p:nvPr>
            <p:ph idx="1"/>
          </p:nvPr>
        </p:nvSpPr>
        <p:spPr>
          <a:xfrm>
            <a:off x="609600" y="1885950"/>
            <a:ext cx="8001000" cy="389584"/>
          </a:xfrm>
        </p:spPr>
        <p:txBody>
          <a:bodyPr>
            <a:normAutofit lnSpcReduction="10000"/>
          </a:bodyPr>
          <a:lstStyle/>
          <a:p>
            <a:pPr algn="ctr">
              <a:buNone/>
            </a:pPr>
            <a:r>
              <a:rPr lang="en-US" sz="2000" b="1" u="sng" dirty="0">
                <a:latin typeface="Times New Roman" pitchFamily="18" charset="0"/>
                <a:cs typeface="Times New Roman" pitchFamily="18" charset="0"/>
              </a:rPr>
              <a:t>Re-aligning OCS personnel to better ensure high quality charter schools</a:t>
            </a:r>
          </a:p>
          <a:p>
            <a:pPr>
              <a:buNone/>
            </a:pPr>
            <a:endParaRPr lang="en-US" sz="135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0A8E582-5E34-40DD-A62D-950B6C8803CE}" type="slidenum">
              <a:rPr lang="en-US" smtClean="0"/>
              <a:pPr/>
              <a:t>8</a:t>
            </a:fld>
            <a:endParaRPr lang="en-US"/>
          </a:p>
        </p:txBody>
      </p:sp>
      <p:sp>
        <p:nvSpPr>
          <p:cNvPr id="11" name="TextBox 10"/>
          <p:cNvSpPr txBox="1"/>
          <p:nvPr/>
        </p:nvSpPr>
        <p:spPr>
          <a:xfrm>
            <a:off x="311647" y="5027935"/>
            <a:ext cx="1729243" cy="923330"/>
          </a:xfrm>
          <a:prstGeom prst="rect">
            <a:avLst/>
          </a:prstGeom>
          <a:noFill/>
        </p:spPr>
        <p:txBody>
          <a:bodyPr wrap="square" rtlCol="0">
            <a:spAutoFit/>
          </a:bodyPr>
          <a:lstStyle/>
          <a:p>
            <a:pPr algn="ctr"/>
            <a:r>
              <a:rPr lang="en-US" dirty="0">
                <a:latin typeface="Times New Roman" pitchFamily="18" charset="0"/>
                <a:cs typeface="Times New Roman" pitchFamily="18" charset="0"/>
              </a:rPr>
              <a:t>New School Development </a:t>
            </a:r>
            <a:r>
              <a:rPr lang="en-US" dirty="0" smtClean="0">
                <a:latin typeface="Times New Roman" pitchFamily="18" charset="0"/>
                <a:cs typeface="Times New Roman" pitchFamily="18" charset="0"/>
              </a:rPr>
              <a:t>Coordinator</a:t>
            </a:r>
            <a:endParaRPr lang="en-US" dirty="0">
              <a:latin typeface="Times New Roman" pitchFamily="18" charset="0"/>
              <a:cs typeface="Times New Roman" pitchFamily="18" charset="0"/>
            </a:endParaRPr>
          </a:p>
        </p:txBody>
      </p:sp>
      <p:sp>
        <p:nvSpPr>
          <p:cNvPr id="12" name="TextBox 11"/>
          <p:cNvSpPr txBox="1"/>
          <p:nvPr/>
        </p:nvSpPr>
        <p:spPr>
          <a:xfrm>
            <a:off x="2613154" y="5313582"/>
            <a:ext cx="1371600" cy="923330"/>
          </a:xfrm>
          <a:prstGeom prst="rect">
            <a:avLst/>
          </a:prstGeom>
          <a:noFill/>
        </p:spPr>
        <p:txBody>
          <a:bodyPr wrap="square" rtlCol="0">
            <a:spAutoFit/>
          </a:bodyPr>
          <a:lstStyle/>
          <a:p>
            <a:pPr algn="ctr"/>
            <a:r>
              <a:rPr lang="en-US" dirty="0">
                <a:latin typeface="Times New Roman" pitchFamily="18" charset="0"/>
                <a:cs typeface="Times New Roman" pitchFamily="18" charset="0"/>
              </a:rPr>
              <a:t>Academic Performance </a:t>
            </a:r>
            <a:r>
              <a:rPr lang="en-US" dirty="0" smtClean="0">
                <a:latin typeface="Times New Roman" pitchFamily="18" charset="0"/>
                <a:cs typeface="Times New Roman" pitchFamily="18" charset="0"/>
              </a:rPr>
              <a:t>Coordinator</a:t>
            </a:r>
            <a:endParaRPr lang="en-US" dirty="0">
              <a:latin typeface="Times New Roman" pitchFamily="18" charset="0"/>
              <a:cs typeface="Times New Roman" pitchFamily="18" charset="0"/>
            </a:endParaRPr>
          </a:p>
        </p:txBody>
      </p:sp>
      <p:sp>
        <p:nvSpPr>
          <p:cNvPr id="14" name="TextBox 13"/>
          <p:cNvSpPr txBox="1"/>
          <p:nvPr/>
        </p:nvSpPr>
        <p:spPr>
          <a:xfrm>
            <a:off x="4657650" y="5313582"/>
            <a:ext cx="1664865" cy="369332"/>
          </a:xfrm>
          <a:prstGeom prst="rect">
            <a:avLst/>
          </a:prstGeom>
          <a:noFill/>
        </p:spPr>
        <p:txBody>
          <a:bodyPr wrap="square" rtlCol="0">
            <a:spAutoFit/>
          </a:bodyPr>
          <a:lstStyle/>
          <a:p>
            <a:pPr algn="ctr"/>
            <a:r>
              <a:rPr lang="en-US" dirty="0">
                <a:latin typeface="Times New Roman" pitchFamily="18" charset="0"/>
                <a:cs typeface="Times New Roman" pitchFamily="18" charset="0"/>
              </a:rPr>
              <a:t>Fiscal </a:t>
            </a:r>
            <a:r>
              <a:rPr lang="en-US" dirty="0" smtClean="0">
                <a:latin typeface="Times New Roman" pitchFamily="18" charset="0"/>
                <a:cs typeface="Times New Roman" pitchFamily="18" charset="0"/>
              </a:rPr>
              <a:t>Analyst</a:t>
            </a:r>
            <a:endParaRPr lang="en-US" dirty="0">
              <a:latin typeface="Times New Roman" pitchFamily="18" charset="0"/>
              <a:cs typeface="Times New Roman" pitchFamily="18" charset="0"/>
            </a:endParaRPr>
          </a:p>
        </p:txBody>
      </p:sp>
      <p:sp>
        <p:nvSpPr>
          <p:cNvPr id="15" name="TextBox 14"/>
          <p:cNvSpPr txBox="1"/>
          <p:nvPr/>
        </p:nvSpPr>
        <p:spPr>
          <a:xfrm>
            <a:off x="6916344" y="5232313"/>
            <a:ext cx="1981200" cy="923330"/>
          </a:xfrm>
          <a:prstGeom prst="rect">
            <a:avLst/>
          </a:prstGeom>
          <a:noFill/>
        </p:spPr>
        <p:txBody>
          <a:bodyPr wrap="square" rtlCol="0">
            <a:spAutoFit/>
          </a:bodyPr>
          <a:lstStyle/>
          <a:p>
            <a:pPr algn="ctr"/>
            <a:r>
              <a:rPr lang="en-US" dirty="0">
                <a:latin typeface="Times New Roman" pitchFamily="18" charset="0"/>
                <a:cs typeface="Times New Roman" pitchFamily="18" charset="0"/>
              </a:rPr>
              <a:t>Compliance and Special Education </a:t>
            </a:r>
            <a:r>
              <a:rPr lang="en-US" dirty="0" smtClean="0">
                <a:latin typeface="Times New Roman" pitchFamily="18" charset="0"/>
                <a:cs typeface="Times New Roman" pitchFamily="18" charset="0"/>
              </a:rPr>
              <a:t>Coordinator</a:t>
            </a:r>
            <a:endParaRPr lang="en-US" dirty="0">
              <a:latin typeface="Times New Roman" pitchFamily="18" charset="0"/>
              <a:cs typeface="Times New Roman" pitchFamily="18" charset="0"/>
            </a:endParaRPr>
          </a:p>
        </p:txBody>
      </p:sp>
      <p:grpSp>
        <p:nvGrpSpPr>
          <p:cNvPr id="22" name="Group 21"/>
          <p:cNvGrpSpPr/>
          <p:nvPr/>
        </p:nvGrpSpPr>
        <p:grpSpPr>
          <a:xfrm>
            <a:off x="380999" y="2557737"/>
            <a:ext cx="8452340" cy="2668091"/>
            <a:chOff x="359647" y="2171844"/>
            <a:chExt cx="8169087" cy="2303321"/>
          </a:xfrm>
        </p:grpSpPr>
        <p:sp>
          <p:nvSpPr>
            <p:cNvPr id="6" name="TextBox 5"/>
            <p:cNvSpPr txBox="1"/>
            <p:nvPr/>
          </p:nvSpPr>
          <p:spPr>
            <a:xfrm>
              <a:off x="359647" y="3637678"/>
              <a:ext cx="1524000" cy="611107"/>
            </a:xfrm>
            <a:prstGeom prst="rect">
              <a:avLst/>
            </a:prstGeom>
            <a:noFill/>
          </p:spPr>
          <p:txBody>
            <a:bodyPr wrap="square" rtlCol="0">
              <a:spAutoFit/>
            </a:bodyPr>
            <a:lstStyle/>
            <a:p>
              <a:pPr algn="ctr"/>
              <a:r>
                <a:rPr lang="en-US" sz="2000" b="1" u="sng" dirty="0">
                  <a:latin typeface="Times New Roman" pitchFamily="18" charset="0"/>
                  <a:cs typeface="Times New Roman" pitchFamily="18" charset="0"/>
                </a:rPr>
                <a:t>Application Process</a:t>
              </a:r>
            </a:p>
          </p:txBody>
        </p:sp>
        <p:sp>
          <p:nvSpPr>
            <p:cNvPr id="7" name="TextBox 6"/>
            <p:cNvSpPr txBox="1"/>
            <p:nvPr/>
          </p:nvSpPr>
          <p:spPr>
            <a:xfrm>
              <a:off x="2342598" y="3598359"/>
              <a:ext cx="1748252" cy="876806"/>
            </a:xfrm>
            <a:prstGeom prst="rect">
              <a:avLst/>
            </a:prstGeom>
            <a:noFill/>
          </p:spPr>
          <p:txBody>
            <a:bodyPr wrap="square" rtlCol="0">
              <a:spAutoFit/>
            </a:bodyPr>
            <a:lstStyle/>
            <a:p>
              <a:pPr algn="ctr"/>
              <a:r>
                <a:rPr lang="en-US" sz="2000" b="1" u="sng" dirty="0">
                  <a:latin typeface="Times New Roman" pitchFamily="18" charset="0"/>
                  <a:cs typeface="Times New Roman" pitchFamily="18" charset="0"/>
                </a:rPr>
                <a:t>Academic Performance Framework</a:t>
              </a:r>
              <a:endParaRPr lang="en-US" sz="2000" b="1" u="sng" dirty="0"/>
            </a:p>
          </p:txBody>
        </p:sp>
        <p:sp>
          <p:nvSpPr>
            <p:cNvPr id="9" name="TextBox 8"/>
            <p:cNvSpPr txBox="1"/>
            <p:nvPr/>
          </p:nvSpPr>
          <p:spPr>
            <a:xfrm>
              <a:off x="4475984" y="3581814"/>
              <a:ext cx="1600200" cy="876806"/>
            </a:xfrm>
            <a:prstGeom prst="rect">
              <a:avLst/>
            </a:prstGeom>
            <a:noFill/>
          </p:spPr>
          <p:txBody>
            <a:bodyPr wrap="square" rtlCol="0">
              <a:spAutoFit/>
            </a:bodyPr>
            <a:lstStyle/>
            <a:p>
              <a:pPr algn="ctr"/>
              <a:r>
                <a:rPr lang="en-US" sz="2000" b="1" u="sng" dirty="0">
                  <a:latin typeface="Times New Roman" pitchFamily="18" charset="0"/>
                  <a:cs typeface="Times New Roman" pitchFamily="18" charset="0"/>
                </a:rPr>
                <a:t>Financial Performance Framework</a:t>
              </a:r>
            </a:p>
          </p:txBody>
        </p:sp>
        <p:sp>
          <p:nvSpPr>
            <p:cNvPr id="10" name="TextBox 9"/>
            <p:cNvSpPr txBox="1"/>
            <p:nvPr/>
          </p:nvSpPr>
          <p:spPr>
            <a:xfrm>
              <a:off x="6738034" y="3581814"/>
              <a:ext cx="1790700" cy="876806"/>
            </a:xfrm>
            <a:prstGeom prst="rect">
              <a:avLst/>
            </a:prstGeom>
            <a:noFill/>
          </p:spPr>
          <p:txBody>
            <a:bodyPr wrap="square" rtlCol="0">
              <a:spAutoFit/>
            </a:bodyPr>
            <a:lstStyle/>
            <a:p>
              <a:pPr algn="ctr"/>
              <a:r>
                <a:rPr lang="en-US" sz="2000" b="1" u="sng" dirty="0">
                  <a:latin typeface="Times New Roman" pitchFamily="18" charset="0"/>
                  <a:cs typeface="Times New Roman" pitchFamily="18" charset="0"/>
                </a:rPr>
                <a:t>Organizational Performance Framework</a:t>
              </a:r>
            </a:p>
          </p:txBody>
        </p:sp>
        <p:sp>
          <p:nvSpPr>
            <p:cNvPr id="8" name="TextBox 7"/>
            <p:cNvSpPr txBox="1"/>
            <p:nvPr/>
          </p:nvSpPr>
          <p:spPr>
            <a:xfrm>
              <a:off x="3279788" y="2171844"/>
              <a:ext cx="1892590" cy="717387"/>
            </a:xfrm>
            <a:prstGeom prst="rect">
              <a:avLst/>
            </a:prstGeom>
            <a:noFill/>
          </p:spPr>
          <p:txBody>
            <a:bodyPr wrap="square" rtlCol="0">
              <a:spAutoFit/>
            </a:bodyPr>
            <a:lstStyle/>
            <a:p>
              <a:pPr algn="ctr"/>
              <a:r>
                <a:rPr lang="en-US" sz="2400" b="1" dirty="0">
                  <a:solidFill>
                    <a:srgbClr val="FF0000"/>
                  </a:solidFill>
                  <a:latin typeface="Times New Roman" pitchFamily="18" charset="0"/>
                  <a:cs typeface="Times New Roman" pitchFamily="18" charset="0"/>
                </a:rPr>
                <a:t>Executive Director</a:t>
              </a:r>
            </a:p>
          </p:txBody>
        </p:sp>
      </p:grpSp>
      <p:sp>
        <p:nvSpPr>
          <p:cNvPr id="13" name="Rectangle 12"/>
          <p:cNvSpPr/>
          <p:nvPr/>
        </p:nvSpPr>
        <p:spPr>
          <a:xfrm>
            <a:off x="3200400" y="2534503"/>
            <a:ext cx="2362199" cy="83734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17" name="Straight Connector 16"/>
          <p:cNvCxnSpPr/>
          <p:nvPr/>
        </p:nvCxnSpPr>
        <p:spPr>
          <a:xfrm>
            <a:off x="1209675" y="3714750"/>
            <a:ext cx="670313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1209675" y="3714750"/>
            <a:ext cx="0" cy="4762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3292243" y="3714748"/>
            <a:ext cx="6711" cy="47625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5488410" y="3714750"/>
            <a:ext cx="0" cy="52703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7912805" y="3714750"/>
            <a:ext cx="0" cy="4762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V="1">
            <a:off x="3962400" y="3371848"/>
            <a:ext cx="0" cy="34290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4572963" y="3371848"/>
            <a:ext cx="0" cy="3429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9061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linds(horizont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linds(horizontal)">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4" grpId="0"/>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u="sng" dirty="0" smtClean="0">
                <a:solidFill>
                  <a:srgbClr val="FF0000"/>
                </a:solidFill>
                <a:latin typeface="Times New Roman" panose="02020603050405020304" pitchFamily="18" charset="0"/>
                <a:cs typeface="Times New Roman" panose="02020603050405020304" pitchFamily="18" charset="0"/>
              </a:rPr>
              <a:t>2012-13 Performance Analysis</a:t>
            </a:r>
            <a:endParaRPr lang="en-US" sz="4000" u="sng" dirty="0">
              <a:solidFill>
                <a:srgbClr val="FF0000"/>
              </a:solidFill>
              <a:latin typeface="Times New Roman" panose="02020603050405020304" pitchFamily="18" charset="0"/>
              <a:cs typeface="Times New Roman" panose="02020603050405020304"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00690615"/>
              </p:ext>
            </p:extLst>
          </p:nvPr>
        </p:nvGraphicFramePr>
        <p:xfrm>
          <a:off x="1447800" y="1752600"/>
          <a:ext cx="6146800" cy="1424940"/>
        </p:xfrm>
        <a:graphic>
          <a:graphicData uri="http://schemas.openxmlformats.org/drawingml/2006/table">
            <a:tbl>
              <a:tblPr>
                <a:tableStyleId>{5C22544A-7EE6-4342-B048-85BDC9FD1C3A}</a:tableStyleId>
              </a:tblPr>
              <a:tblGrid>
                <a:gridCol w="1447800"/>
                <a:gridCol w="1308100"/>
                <a:gridCol w="1143000"/>
                <a:gridCol w="2247900"/>
              </a:tblGrid>
              <a:tr h="289560">
                <a:tc>
                  <a:txBody>
                    <a:bodyPr/>
                    <a:lstStyle/>
                    <a:p>
                      <a:pPr algn="ctr" fontAlgn="b">
                        <a:spcAft>
                          <a:spcPts val="600"/>
                        </a:spcAft>
                      </a:pPr>
                      <a:r>
                        <a:rPr lang="en-US" sz="1800" b="1" u="none" strike="noStrike" dirty="0">
                          <a:effectLst/>
                          <a:latin typeface="Times New Roman" panose="02020603050405020304" pitchFamily="18" charset="0"/>
                          <a:cs typeface="Times New Roman" panose="02020603050405020304" pitchFamily="18" charset="0"/>
                        </a:rPr>
                        <a:t>ISTEP+</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spcAft>
                          <a:spcPts val="600"/>
                        </a:spcAft>
                      </a:pPr>
                      <a:r>
                        <a:rPr lang="en-US" sz="1800" b="1" u="none" strike="noStrike" dirty="0">
                          <a:effectLst/>
                          <a:latin typeface="Times New Roman" panose="02020603050405020304" pitchFamily="18" charset="0"/>
                          <a:cs typeface="Times New Roman" panose="02020603050405020304" pitchFamily="18" charset="0"/>
                        </a:rPr>
                        <a:t>BSU Schools</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spcAft>
                          <a:spcPts val="600"/>
                        </a:spcAft>
                      </a:pPr>
                      <a:r>
                        <a:rPr lang="en-US" sz="1800" b="1" u="none" strike="noStrike" dirty="0">
                          <a:effectLst/>
                          <a:latin typeface="Times New Roman" panose="02020603050405020304" pitchFamily="18" charset="0"/>
                          <a:cs typeface="Times New Roman" panose="02020603050405020304" pitchFamily="18" charset="0"/>
                        </a:rPr>
                        <a:t>Indiana</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spcAft>
                          <a:spcPts val="600"/>
                        </a:spcAft>
                      </a:pPr>
                      <a:r>
                        <a:rPr lang="en-US" sz="1800" b="1" u="none" strike="noStrike" dirty="0">
                          <a:effectLst/>
                          <a:latin typeface="Times New Roman" panose="02020603050405020304" pitchFamily="18" charset="0"/>
                          <a:cs typeface="Times New Roman" panose="02020603050405020304" pitchFamily="18" charset="0"/>
                        </a:rPr>
                        <a:t>Range for BSU Schools</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9560">
                <a:tc>
                  <a:txBody>
                    <a:bodyPr/>
                    <a:lstStyle/>
                    <a:p>
                      <a:pPr algn="ctr" fontAlgn="b">
                        <a:spcAft>
                          <a:spcPts val="600"/>
                        </a:spcAft>
                      </a:pPr>
                      <a:r>
                        <a:rPr lang="en-US" sz="1800" b="1" u="none" strike="noStrike" dirty="0">
                          <a:effectLst/>
                          <a:latin typeface="Times New Roman" panose="02020603050405020304" pitchFamily="18" charset="0"/>
                          <a:cs typeface="Times New Roman" panose="02020603050405020304" pitchFamily="18" charset="0"/>
                        </a:rPr>
                        <a:t>% Pass ELA</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spcAft>
                          <a:spcPts val="600"/>
                        </a:spcAft>
                      </a:pPr>
                      <a:r>
                        <a:rPr lang="en-US" sz="1800" u="none" strike="noStrike">
                          <a:effectLst/>
                          <a:latin typeface="Times New Roman" panose="02020603050405020304" pitchFamily="18" charset="0"/>
                          <a:cs typeface="Times New Roman" panose="02020603050405020304" pitchFamily="18" charset="0"/>
                        </a:rPr>
                        <a:t>67.3%</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spcAft>
                          <a:spcPts val="600"/>
                        </a:spcAft>
                      </a:pPr>
                      <a:r>
                        <a:rPr lang="en-US" sz="1800" u="none" strike="noStrike">
                          <a:effectLst/>
                          <a:latin typeface="Times New Roman" panose="02020603050405020304" pitchFamily="18" charset="0"/>
                          <a:cs typeface="Times New Roman" panose="02020603050405020304" pitchFamily="18" charset="0"/>
                        </a:rPr>
                        <a:t>78.8%</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spcAft>
                          <a:spcPts val="600"/>
                        </a:spcAft>
                      </a:pPr>
                      <a:r>
                        <a:rPr lang="en-US" sz="1800" u="none" strike="noStrike" dirty="0">
                          <a:effectLst/>
                          <a:latin typeface="Times New Roman" panose="02020603050405020304" pitchFamily="18" charset="0"/>
                          <a:cs typeface="Times New Roman" panose="02020603050405020304" pitchFamily="18" charset="0"/>
                        </a:rPr>
                        <a:t>38.4%-95.0%</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9560">
                <a:tc>
                  <a:txBody>
                    <a:bodyPr/>
                    <a:lstStyle/>
                    <a:p>
                      <a:pPr algn="ctr" fontAlgn="b">
                        <a:spcAft>
                          <a:spcPts val="600"/>
                        </a:spcAft>
                      </a:pPr>
                      <a:r>
                        <a:rPr lang="en-US" sz="1800" b="1" u="none" strike="noStrike" dirty="0">
                          <a:effectLst/>
                          <a:latin typeface="Times New Roman" panose="02020603050405020304" pitchFamily="18" charset="0"/>
                          <a:cs typeface="Times New Roman" panose="02020603050405020304" pitchFamily="18" charset="0"/>
                        </a:rPr>
                        <a:t>% Pass Math</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spcAft>
                          <a:spcPts val="600"/>
                        </a:spcAft>
                      </a:pPr>
                      <a:r>
                        <a:rPr lang="en-US" sz="1800" u="none" strike="noStrike">
                          <a:effectLst/>
                          <a:latin typeface="Times New Roman" panose="02020603050405020304" pitchFamily="18" charset="0"/>
                          <a:cs typeface="Times New Roman" panose="02020603050405020304" pitchFamily="18" charset="0"/>
                        </a:rPr>
                        <a:t>66.3%</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spcAft>
                          <a:spcPts val="600"/>
                        </a:spcAft>
                      </a:pPr>
                      <a:r>
                        <a:rPr lang="en-US" sz="1800" u="none" strike="noStrike">
                          <a:effectLst/>
                          <a:latin typeface="Times New Roman" panose="02020603050405020304" pitchFamily="18" charset="0"/>
                          <a:cs typeface="Times New Roman" panose="02020603050405020304" pitchFamily="18" charset="0"/>
                        </a:rPr>
                        <a:t>82.5%</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spcAft>
                          <a:spcPts val="600"/>
                        </a:spcAft>
                      </a:pPr>
                      <a:r>
                        <a:rPr lang="en-US" sz="1800" u="none" strike="noStrike" dirty="0">
                          <a:effectLst/>
                          <a:latin typeface="Times New Roman" panose="02020603050405020304" pitchFamily="18" charset="0"/>
                          <a:cs typeface="Times New Roman" panose="02020603050405020304" pitchFamily="18" charset="0"/>
                        </a:rPr>
                        <a:t>26.3%-92.0%</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9560">
                <a:tc>
                  <a:txBody>
                    <a:bodyPr/>
                    <a:lstStyle/>
                    <a:p>
                      <a:pPr algn="ctr" fontAlgn="b">
                        <a:spcAft>
                          <a:spcPts val="600"/>
                        </a:spcAft>
                      </a:pPr>
                      <a:r>
                        <a:rPr lang="en-US" sz="1800" b="1" u="none" strike="noStrike" dirty="0">
                          <a:effectLst/>
                          <a:latin typeface="Times New Roman" panose="02020603050405020304" pitchFamily="18" charset="0"/>
                          <a:cs typeface="Times New Roman" panose="02020603050405020304" pitchFamily="18" charset="0"/>
                        </a:rPr>
                        <a:t>% Pass Both</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spcAft>
                          <a:spcPts val="600"/>
                        </a:spcAft>
                      </a:pPr>
                      <a:r>
                        <a:rPr lang="en-US" sz="1800" u="none" strike="noStrike">
                          <a:effectLst/>
                          <a:latin typeface="Times New Roman" panose="02020603050405020304" pitchFamily="18" charset="0"/>
                          <a:cs typeface="Times New Roman" panose="02020603050405020304" pitchFamily="18" charset="0"/>
                        </a:rPr>
                        <a:t>56.2%</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spcAft>
                          <a:spcPts val="600"/>
                        </a:spcAft>
                      </a:pPr>
                      <a:r>
                        <a:rPr lang="en-US" sz="1800" u="none" strike="noStrike">
                          <a:effectLst/>
                          <a:latin typeface="Times New Roman" panose="02020603050405020304" pitchFamily="18" charset="0"/>
                          <a:cs typeface="Times New Roman" panose="02020603050405020304" pitchFamily="18" charset="0"/>
                        </a:rPr>
                        <a:t>73.0%</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spcAft>
                          <a:spcPts val="600"/>
                        </a:spcAft>
                      </a:pPr>
                      <a:r>
                        <a:rPr lang="en-US" sz="1800" u="none" strike="noStrike" dirty="0">
                          <a:effectLst/>
                          <a:latin typeface="Times New Roman" panose="02020603050405020304" pitchFamily="18" charset="0"/>
                          <a:cs typeface="Times New Roman" panose="02020603050405020304" pitchFamily="18" charset="0"/>
                        </a:rPr>
                        <a:t>19.9%-90.3%</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Slide Number Placeholder 3"/>
          <p:cNvSpPr>
            <a:spLocks noGrp="1"/>
          </p:cNvSpPr>
          <p:nvPr>
            <p:ph type="sldNum" sz="quarter" idx="12"/>
          </p:nvPr>
        </p:nvSpPr>
        <p:spPr/>
        <p:txBody>
          <a:bodyPr/>
          <a:lstStyle/>
          <a:p>
            <a:fld id="{70A8E582-5E34-40DD-A62D-950B6C8803CE}" type="slidenum">
              <a:rPr lang="en-US" smtClean="0"/>
              <a:pPr/>
              <a:t>9</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090714377"/>
              </p:ext>
            </p:extLst>
          </p:nvPr>
        </p:nvGraphicFramePr>
        <p:xfrm>
          <a:off x="228600" y="3886200"/>
          <a:ext cx="8763000" cy="1066800"/>
        </p:xfrm>
        <a:graphic>
          <a:graphicData uri="http://schemas.openxmlformats.org/drawingml/2006/table">
            <a:tbl>
              <a:tblPr>
                <a:tableStyleId>{5C22544A-7EE6-4342-B048-85BDC9FD1C3A}</a:tableStyleId>
              </a:tblPr>
              <a:tblGrid>
                <a:gridCol w="3295031"/>
                <a:gridCol w="1602987"/>
                <a:gridCol w="1531745"/>
                <a:gridCol w="2333237"/>
              </a:tblGrid>
              <a:tr h="198120">
                <a:tc>
                  <a:txBody>
                    <a:bodyPr/>
                    <a:lstStyle/>
                    <a:p>
                      <a:pPr algn="l" fontAlgn="b"/>
                      <a:r>
                        <a:rPr lang="en-US" sz="1700" u="none" strike="noStrike" dirty="0">
                          <a:effectLst/>
                          <a:latin typeface="Times New Roman" panose="02020603050405020304" pitchFamily="18" charset="0"/>
                          <a:cs typeface="Times New Roman" panose="02020603050405020304" pitchFamily="18" charset="0"/>
                        </a:rPr>
                        <a:t> </a:t>
                      </a:r>
                      <a:endParaRPr lang="en-US" sz="17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700" b="1" u="none" strike="noStrike" dirty="0">
                          <a:effectLst/>
                          <a:latin typeface="Times New Roman" panose="02020603050405020304" pitchFamily="18" charset="0"/>
                          <a:cs typeface="Times New Roman" panose="02020603050405020304" pitchFamily="18" charset="0"/>
                        </a:rPr>
                        <a:t>BSU Average</a:t>
                      </a:r>
                      <a:endParaRPr lang="en-US" sz="17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700" b="1" u="none" strike="noStrike" dirty="0">
                          <a:effectLst/>
                          <a:latin typeface="Times New Roman" panose="02020603050405020304" pitchFamily="18" charset="0"/>
                          <a:cs typeface="Times New Roman" panose="02020603050405020304" pitchFamily="18" charset="0"/>
                        </a:rPr>
                        <a:t>Indiana Average</a:t>
                      </a:r>
                      <a:endParaRPr lang="en-US" sz="17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700" b="1" u="none" strike="noStrike" dirty="0">
                          <a:effectLst/>
                          <a:latin typeface="Times New Roman" panose="02020603050405020304" pitchFamily="18" charset="0"/>
                          <a:cs typeface="Times New Roman" panose="02020603050405020304" pitchFamily="18" charset="0"/>
                        </a:rPr>
                        <a:t>Range for BSU Schools</a:t>
                      </a:r>
                      <a:endParaRPr lang="en-US" sz="17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2880">
                <a:tc>
                  <a:txBody>
                    <a:bodyPr/>
                    <a:lstStyle/>
                    <a:p>
                      <a:pPr algn="l" fontAlgn="b"/>
                      <a:r>
                        <a:rPr lang="en-US" sz="1700" b="1" u="none" strike="noStrike" dirty="0">
                          <a:effectLst/>
                          <a:latin typeface="Times New Roman" panose="02020603050405020304" pitchFamily="18" charset="0"/>
                          <a:cs typeface="Times New Roman" panose="02020603050405020304" pitchFamily="18" charset="0"/>
                        </a:rPr>
                        <a:t>2013 Total Graduation Rate</a:t>
                      </a:r>
                      <a:endParaRPr lang="en-US" sz="17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700" u="none" strike="noStrike" dirty="0">
                          <a:effectLst/>
                          <a:latin typeface="Times New Roman" panose="02020603050405020304" pitchFamily="18" charset="0"/>
                          <a:cs typeface="Times New Roman" panose="02020603050405020304" pitchFamily="18" charset="0"/>
                        </a:rPr>
                        <a:t>57.8%</a:t>
                      </a:r>
                      <a:endParaRPr lang="en-US" sz="17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700" u="none" strike="noStrike" dirty="0">
                          <a:effectLst/>
                          <a:latin typeface="Times New Roman" panose="02020603050405020304" pitchFamily="18" charset="0"/>
                          <a:cs typeface="Times New Roman" panose="02020603050405020304" pitchFamily="18" charset="0"/>
                        </a:rPr>
                        <a:t>88.6%</a:t>
                      </a:r>
                      <a:endParaRPr lang="en-US" sz="17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700" u="none" strike="noStrike">
                          <a:effectLst/>
                          <a:latin typeface="Times New Roman" panose="02020603050405020304" pitchFamily="18" charset="0"/>
                          <a:cs typeface="Times New Roman" panose="02020603050405020304" pitchFamily="18" charset="0"/>
                        </a:rPr>
                        <a:t>5.0% - 100%</a:t>
                      </a:r>
                      <a:endParaRPr lang="en-US" sz="17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2880">
                <a:tc>
                  <a:txBody>
                    <a:bodyPr/>
                    <a:lstStyle/>
                    <a:p>
                      <a:pPr algn="l" fontAlgn="b"/>
                      <a:r>
                        <a:rPr lang="en-US" sz="1700" b="1" u="none" strike="noStrike" dirty="0">
                          <a:effectLst/>
                          <a:latin typeface="Times New Roman" panose="02020603050405020304" pitchFamily="18" charset="0"/>
                          <a:cs typeface="Times New Roman" panose="02020603050405020304" pitchFamily="18" charset="0"/>
                        </a:rPr>
                        <a:t>2013 Non-Waiver Graduation Rate</a:t>
                      </a:r>
                      <a:endParaRPr lang="en-US" sz="17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700" u="none" strike="noStrike" dirty="0">
                          <a:effectLst/>
                          <a:latin typeface="Times New Roman" panose="02020603050405020304" pitchFamily="18" charset="0"/>
                          <a:cs typeface="Times New Roman" panose="02020603050405020304" pitchFamily="18" charset="0"/>
                        </a:rPr>
                        <a:t>51.7%</a:t>
                      </a:r>
                      <a:endParaRPr lang="en-US" sz="17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700" u="none" strike="noStrike" dirty="0">
                          <a:effectLst/>
                          <a:latin typeface="Times New Roman" panose="02020603050405020304" pitchFamily="18" charset="0"/>
                          <a:cs typeface="Times New Roman" panose="02020603050405020304" pitchFamily="18" charset="0"/>
                        </a:rPr>
                        <a:t>81.7%</a:t>
                      </a:r>
                      <a:endParaRPr lang="en-US" sz="17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700" u="none" strike="noStrike" dirty="0">
                          <a:effectLst/>
                          <a:latin typeface="Times New Roman" panose="02020603050405020304" pitchFamily="18" charset="0"/>
                          <a:cs typeface="Times New Roman" panose="02020603050405020304" pitchFamily="18" charset="0"/>
                        </a:rPr>
                        <a:t>5.0% - 94.7%</a:t>
                      </a:r>
                      <a:endParaRPr lang="en-US" sz="17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2880">
                <a:tc>
                  <a:txBody>
                    <a:bodyPr/>
                    <a:lstStyle/>
                    <a:p>
                      <a:pPr algn="l" fontAlgn="b"/>
                      <a:r>
                        <a:rPr lang="en-US" sz="1700" b="1" u="none" strike="noStrike" dirty="0">
                          <a:effectLst/>
                          <a:latin typeface="Times New Roman" panose="02020603050405020304" pitchFamily="18" charset="0"/>
                          <a:cs typeface="Times New Roman" panose="02020603050405020304" pitchFamily="18" charset="0"/>
                        </a:rPr>
                        <a:t>2013 Waiver Graduation Rate</a:t>
                      </a:r>
                      <a:endParaRPr lang="en-US" sz="17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700" u="none" strike="noStrike" dirty="0">
                          <a:effectLst/>
                          <a:latin typeface="Times New Roman" panose="02020603050405020304" pitchFamily="18" charset="0"/>
                          <a:cs typeface="Times New Roman" panose="02020603050405020304" pitchFamily="18" charset="0"/>
                        </a:rPr>
                        <a:t>6.1%</a:t>
                      </a:r>
                      <a:endParaRPr lang="en-US" sz="17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700" u="none" strike="noStrike">
                          <a:effectLst/>
                          <a:latin typeface="Times New Roman" panose="02020603050405020304" pitchFamily="18" charset="0"/>
                          <a:cs typeface="Times New Roman" panose="02020603050405020304" pitchFamily="18" charset="0"/>
                        </a:rPr>
                        <a:t>6.9%</a:t>
                      </a:r>
                      <a:endParaRPr lang="en-US" sz="17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700" u="none" strike="noStrike" dirty="0">
                          <a:effectLst/>
                          <a:latin typeface="Times New Roman" panose="02020603050405020304" pitchFamily="18" charset="0"/>
                          <a:cs typeface="Times New Roman" panose="02020603050405020304" pitchFamily="18" charset="0"/>
                        </a:rPr>
                        <a:t>0.0% - 25.9%</a:t>
                      </a:r>
                      <a:endParaRPr lang="en-US" sz="17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0359383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3131</TotalTime>
  <Words>1419</Words>
  <Application>Microsoft Office PowerPoint</Application>
  <PresentationFormat>On-screen Show (4:3)</PresentationFormat>
  <Paragraphs>405</Paragraphs>
  <Slides>14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Symbol</vt:lpstr>
      <vt:lpstr>Times New Roman</vt:lpstr>
      <vt:lpstr>Office Theme</vt:lpstr>
      <vt:lpstr>State Board of Education Meeting  August 6, 2014 Robert A. Marra, Executive Director Office of Charter Schools</vt:lpstr>
      <vt:lpstr>Vision and Mission</vt:lpstr>
      <vt:lpstr>Enrollment History</vt:lpstr>
      <vt:lpstr>PowerPoint Presentation</vt:lpstr>
      <vt:lpstr>2012-13 School Data</vt:lpstr>
      <vt:lpstr>Make-up of BSU Charter Schools</vt:lpstr>
      <vt:lpstr>Key Components for the Transformation of the Office of Charter Schools to Assure Quality Authorizing</vt:lpstr>
      <vt:lpstr>Key Components for the Support of Quality Charter Schools</vt:lpstr>
      <vt:lpstr>2012-13 Performance Analysis</vt:lpstr>
      <vt:lpstr>2012-13 School Non-Renewals</vt:lpstr>
      <vt:lpstr>2012-13 Administrative Fees</vt:lpstr>
      <vt:lpstr>2012-13 Expenditures</vt:lpstr>
      <vt:lpstr>How We Invest in Our Schools</vt:lpstr>
      <vt:lpstr>FOR IMMEDIATE RELEASE</vt:lpstr>
    </vt:vector>
  </TitlesOfParts>
  <Company>Ball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document</dc:title>
  <dc:creator>vgc</dc:creator>
  <cp:lastModifiedBy>Rossier, Sarah</cp:lastModifiedBy>
  <cp:revision>280</cp:revision>
  <cp:lastPrinted>2014-08-04T18:34:13Z</cp:lastPrinted>
  <dcterms:created xsi:type="dcterms:W3CDTF">2013-04-04T16:17:06Z</dcterms:created>
  <dcterms:modified xsi:type="dcterms:W3CDTF">2014-08-04T19:27:33Z</dcterms:modified>
</cp:coreProperties>
</file>