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4" r:id="rId2"/>
    <p:sldId id="304" r:id="rId3"/>
    <p:sldId id="307" r:id="rId4"/>
    <p:sldId id="308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s, Charity" initials="FC" lastIdx="10" clrIdx="0">
    <p:extLst>
      <p:ext uri="{19B8F6BF-5375-455C-9EA6-DF929625EA0E}">
        <p15:presenceInfo xmlns:p15="http://schemas.microsoft.com/office/powerpoint/2012/main" userId="S-1-5-21-1801674531-2139871995-682003330-1239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F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7325" autoAdjust="0"/>
  </p:normalViewPr>
  <p:slideViewPr>
    <p:cSldViewPr snapToGrid="0" snapToObjects="1">
      <p:cViewPr varScale="1">
        <p:scale>
          <a:sx n="50" d="100"/>
          <a:sy n="50" d="100"/>
        </p:scale>
        <p:origin x="1476" y="48"/>
      </p:cViewPr>
      <p:guideLst/>
    </p:cSldViewPr>
  </p:slideViewPr>
  <p:notesTextViewPr>
    <p:cViewPr>
      <p:scale>
        <a:sx n="3" d="2"/>
        <a:sy n="3" d="2"/>
      </p:scale>
      <p:origin x="0" y="-93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91BB2E-8C3F-484C-A2BA-B9ED96CEB444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166820-2FEA-4299-8EB3-12ACC92A1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09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2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25BC5-4517-49B3-835F-5D532472CE9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0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 smtClean="0"/>
              <a:t>On May 15, 2018, Assessment will deploy an updated website</a:t>
            </a:r>
            <a:r>
              <a:rPr lang="en-US" sz="1050" baseline="0" dirty="0" smtClean="0"/>
              <a:t> for ILEARN which will feature the resources listed on the slide. </a:t>
            </a:r>
            <a:endParaRPr lang="en-US" sz="1050" baseline="0" dirty="0" smtClean="0"/>
          </a:p>
          <a:p>
            <a:endParaRPr lang="en-US" sz="1050" baseline="0" dirty="0" smtClean="0"/>
          </a:p>
          <a:p>
            <a:r>
              <a:rPr lang="en-US" sz="1050" baseline="0" dirty="0" smtClean="0"/>
              <a:t>Supporting resources: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aseline="0" dirty="0" smtClean="0"/>
              <a:t>Videos and Infographics explaining blueprints and item specifications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aseline="0" dirty="0" smtClean="0"/>
              <a:t>User guides walking through the released items and student tools/supports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aseline="0" dirty="0" smtClean="0"/>
              <a:t>Released Items are provided in testing platform. Tutorials will be available that model answering different item types.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aseline="0" dirty="0" smtClean="0"/>
              <a:t>Technology Resources: AIR’s network diagnostic tool simulates a given number of concurrent testers on a school’s network to provide information regarding network performance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05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050" baseline="0" dirty="0" smtClean="0"/>
              <a:t>We will also have an assessment literacy webpage up on this date</a:t>
            </a:r>
            <a:r>
              <a:rPr lang="en-US" sz="1050" baseline="0" smtClean="0"/>
              <a:t>. 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C57DC-9C46-4EED-916B-C647A15FC6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4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ILEARN	</a:t>
            </a:r>
          </a:p>
          <a:p>
            <a:pPr lvl="1"/>
            <a:r>
              <a:rPr lang="en-US" dirty="0" smtClean="0"/>
              <a:t>Draft blueprints: February 6-7</a:t>
            </a:r>
          </a:p>
          <a:p>
            <a:pPr lvl="1"/>
            <a:r>
              <a:rPr lang="en-US" dirty="0" smtClean="0"/>
              <a:t>Item specifications: February 20-21</a:t>
            </a:r>
          </a:p>
          <a:p>
            <a:pPr lvl="1"/>
            <a:r>
              <a:rPr lang="en-US" dirty="0" smtClean="0"/>
              <a:t>Item Acceptance Review: April </a:t>
            </a:r>
            <a:r>
              <a:rPr lang="en-US" dirty="0"/>
              <a:t>9</a:t>
            </a:r>
            <a:r>
              <a:rPr lang="en-US" dirty="0" smtClean="0"/>
              <a:t>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25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201" y="102065"/>
            <a:ext cx="11281893" cy="884126"/>
          </a:xfrm>
        </p:spPr>
        <p:txBody>
          <a:bodyPr>
            <a:noAutofit/>
          </a:bodyPr>
          <a:lstStyle/>
          <a:p>
            <a:r>
              <a:rPr lang="en-US" sz="4000" dirty="0" smtClean="0"/>
              <a:t>ILEARN: Educator Involvement &amp; Next Steps</a:t>
            </a:r>
            <a:endParaRPr lang="en-US" sz="4000" dirty="0"/>
          </a:p>
        </p:txBody>
      </p:sp>
      <p:sp>
        <p:nvSpPr>
          <p:cNvPr id="4" name="Cube 3"/>
          <p:cNvSpPr/>
          <p:nvPr/>
        </p:nvSpPr>
        <p:spPr>
          <a:xfrm>
            <a:off x="160301" y="5136007"/>
            <a:ext cx="11754759" cy="897555"/>
          </a:xfrm>
          <a:prstGeom prst="cube">
            <a:avLst/>
          </a:prstGeom>
          <a:solidFill>
            <a:srgbClr val="151F46"/>
          </a:solidFill>
          <a:ln>
            <a:solidFill>
              <a:srgbClr val="15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200" dirty="0" smtClean="0">
              <a:solidFill>
                <a:schemeClr val="bg1"/>
              </a:solidFill>
            </a:endParaRPr>
          </a:p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IN Academic Standards 				        </a:t>
            </a:r>
            <a:r>
              <a:rPr lang="en-US" sz="1600" dirty="0" smtClean="0">
                <a:solidFill>
                  <a:schemeClr val="bg1"/>
                </a:solidFill>
              </a:rPr>
              <a:t>Define the knowledge and skills students should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achieve at each grade level for each content area.</a:t>
            </a:r>
          </a:p>
          <a:p>
            <a:pPr algn="r"/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" name="Cube 4"/>
          <p:cNvSpPr/>
          <p:nvPr/>
        </p:nvSpPr>
        <p:spPr>
          <a:xfrm>
            <a:off x="791085" y="4551049"/>
            <a:ext cx="11123975" cy="755561"/>
          </a:xfrm>
          <a:prstGeom prst="cube">
            <a:avLst/>
          </a:prstGeom>
          <a:solidFill>
            <a:srgbClr val="151F46"/>
          </a:solidFill>
          <a:ln>
            <a:solidFill>
              <a:srgbClr val="15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Blueprints</a:t>
            </a:r>
            <a:r>
              <a:rPr lang="en-US" sz="2400" dirty="0" smtClean="0">
                <a:solidFill>
                  <a:schemeClr val="bg1"/>
                </a:solidFill>
              </a:rPr>
              <a:t> 					 </a:t>
            </a:r>
            <a:r>
              <a:rPr lang="en-US" sz="1600" dirty="0" smtClean="0">
                <a:solidFill>
                  <a:schemeClr val="bg1"/>
                </a:solidFill>
              </a:rPr>
              <a:t>Create test parameters that define essential content from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the standards and appropriate proportions of the standards. </a:t>
            </a:r>
          </a:p>
        </p:txBody>
      </p:sp>
      <p:sp>
        <p:nvSpPr>
          <p:cNvPr id="7" name="Cube 6"/>
          <p:cNvSpPr/>
          <p:nvPr/>
        </p:nvSpPr>
        <p:spPr>
          <a:xfrm>
            <a:off x="1449903" y="3933230"/>
            <a:ext cx="10465157" cy="758952"/>
          </a:xfrm>
          <a:prstGeom prst="cube">
            <a:avLst/>
          </a:prstGeom>
          <a:solidFill>
            <a:srgbClr val="151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bg1"/>
                </a:solidFill>
              </a:rPr>
              <a:t>Specifications</a:t>
            </a:r>
            <a:r>
              <a:rPr lang="en-US" sz="2400" dirty="0" smtClean="0">
                <a:solidFill>
                  <a:schemeClr val="bg1"/>
                </a:solidFill>
              </a:rPr>
              <a:t>			    	    </a:t>
            </a:r>
            <a:r>
              <a:rPr lang="en-US" sz="1600" dirty="0" smtClean="0">
                <a:solidFill>
                  <a:schemeClr val="bg1"/>
                </a:solidFill>
              </a:rPr>
              <a:t>Determine how each standard should be measured (e.g.,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evidence statements, item types, cognitive complexity, etc.)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Cube 7"/>
          <p:cNvSpPr/>
          <p:nvPr/>
        </p:nvSpPr>
        <p:spPr>
          <a:xfrm>
            <a:off x="2192825" y="3322697"/>
            <a:ext cx="9722236" cy="758952"/>
          </a:xfrm>
          <a:prstGeom prst="cube">
            <a:avLst/>
          </a:prstGeom>
          <a:solidFill>
            <a:srgbClr val="FDCE09"/>
          </a:solidFill>
          <a:ln>
            <a:solidFill>
              <a:srgbClr val="E8BC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Item Acceptance Review 			      </a:t>
            </a:r>
            <a:r>
              <a:rPr lang="en-US" sz="1600" dirty="0">
                <a:solidFill>
                  <a:schemeClr val="tx1"/>
                </a:solidFill>
              </a:rPr>
              <a:t>Review items from </a:t>
            </a:r>
            <a:r>
              <a:rPr lang="en-US" sz="1600" dirty="0" smtClean="0">
                <a:solidFill>
                  <a:schemeClr val="tx1"/>
                </a:solidFill>
              </a:rPr>
              <a:t>licensed </a:t>
            </a:r>
            <a:r>
              <a:rPr lang="en-US" sz="1600" dirty="0">
                <a:solidFill>
                  <a:schemeClr val="tx1"/>
                </a:solidFill>
              </a:rPr>
              <a:t>banks to 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determine alignment </a:t>
            </a:r>
            <a:r>
              <a:rPr lang="en-US" sz="1600" dirty="0">
                <a:solidFill>
                  <a:schemeClr val="tx1"/>
                </a:solidFill>
              </a:rPr>
              <a:t>with Indiana Standards. </a:t>
            </a:r>
          </a:p>
        </p:txBody>
      </p:sp>
      <p:sp>
        <p:nvSpPr>
          <p:cNvPr id="10" name="Cube 9"/>
          <p:cNvSpPr/>
          <p:nvPr/>
        </p:nvSpPr>
        <p:spPr>
          <a:xfrm>
            <a:off x="2930973" y="2723166"/>
            <a:ext cx="8984087" cy="758952"/>
          </a:xfrm>
          <a:prstGeom prst="cube">
            <a:avLst/>
          </a:prstGeom>
          <a:solidFill>
            <a:srgbClr val="FDCE09"/>
          </a:solidFill>
          <a:ln>
            <a:solidFill>
              <a:srgbClr val="E8BC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 Item Development</a:t>
            </a:r>
            <a:r>
              <a:rPr lang="en-US" sz="2400" dirty="0" smtClean="0">
                <a:solidFill>
                  <a:schemeClr val="tx1"/>
                </a:solidFill>
              </a:rPr>
              <a:t> 		          </a:t>
            </a:r>
            <a:r>
              <a:rPr lang="en-US" sz="1600" dirty="0" smtClean="0">
                <a:solidFill>
                  <a:schemeClr val="tx1"/>
                </a:solidFill>
              </a:rPr>
              <a:t>Develop new items to ensure the assessment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of the breadth and depth of Indiana standards. </a:t>
            </a:r>
          </a:p>
        </p:txBody>
      </p:sp>
      <p:sp>
        <p:nvSpPr>
          <p:cNvPr id="11" name="Cube 10"/>
          <p:cNvSpPr/>
          <p:nvPr/>
        </p:nvSpPr>
        <p:spPr>
          <a:xfrm>
            <a:off x="3587797" y="2124649"/>
            <a:ext cx="8327264" cy="758952"/>
          </a:xfrm>
          <a:prstGeom prst="cube">
            <a:avLst/>
          </a:prstGeom>
          <a:solidFill>
            <a:srgbClr val="FDCE09"/>
          </a:solidFill>
          <a:ln>
            <a:solidFill>
              <a:srgbClr val="E8BC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 Data Review </a:t>
            </a:r>
            <a:r>
              <a:rPr lang="en-US" sz="2400" dirty="0" smtClean="0">
                <a:solidFill>
                  <a:schemeClr val="tx1"/>
                </a:solidFill>
              </a:rPr>
              <a:t>	  </a:t>
            </a:r>
            <a:r>
              <a:rPr lang="en-US" sz="2200" dirty="0" smtClean="0">
                <a:solidFill>
                  <a:schemeClr val="tx1"/>
                </a:solidFill>
              </a:rPr>
              <a:t> 		   </a:t>
            </a:r>
            <a:r>
              <a:rPr lang="en-US" sz="1600" dirty="0" smtClean="0">
                <a:solidFill>
                  <a:schemeClr val="tx1"/>
                </a:solidFill>
              </a:rPr>
              <a:t>Review statistical data from field test items to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determine if the items can be used operationally. </a:t>
            </a:r>
          </a:p>
        </p:txBody>
      </p:sp>
      <p:sp>
        <p:nvSpPr>
          <p:cNvPr id="12" name="Cube 11"/>
          <p:cNvSpPr/>
          <p:nvPr/>
        </p:nvSpPr>
        <p:spPr>
          <a:xfrm>
            <a:off x="4218861" y="1532065"/>
            <a:ext cx="7696199" cy="758952"/>
          </a:xfrm>
          <a:prstGeom prst="cube">
            <a:avLst/>
          </a:prstGeom>
          <a:solidFill>
            <a:srgbClr val="FDCE09"/>
          </a:solidFill>
          <a:ln>
            <a:solidFill>
              <a:srgbClr val="E8BC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Scoring</a:t>
            </a:r>
            <a:r>
              <a:rPr lang="en-US" sz="2400" dirty="0" smtClean="0">
                <a:solidFill>
                  <a:schemeClr val="tx1"/>
                </a:solidFill>
              </a:rPr>
              <a:t> 	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</a:t>
            </a:r>
            <a:r>
              <a:rPr lang="en-US" sz="1600" dirty="0" smtClean="0">
                <a:solidFill>
                  <a:schemeClr val="tx1"/>
                </a:solidFill>
              </a:rPr>
              <a:t>Score open-ended items for field test (calibrate the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scoring through range finding) and operational data.</a:t>
            </a:r>
          </a:p>
        </p:txBody>
      </p:sp>
      <p:sp>
        <p:nvSpPr>
          <p:cNvPr id="13" name="Cube 12"/>
          <p:cNvSpPr/>
          <p:nvPr/>
        </p:nvSpPr>
        <p:spPr>
          <a:xfrm>
            <a:off x="4772653" y="917770"/>
            <a:ext cx="7142407" cy="758952"/>
          </a:xfrm>
          <a:prstGeom prst="cube">
            <a:avLst/>
          </a:prstGeom>
          <a:solidFill>
            <a:srgbClr val="FDCE09"/>
          </a:solidFill>
          <a:ln>
            <a:solidFill>
              <a:srgbClr val="E8BC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 smtClean="0">
              <a:solidFill>
                <a:schemeClr val="tx1"/>
              </a:solidFill>
            </a:endParaRPr>
          </a:p>
          <a:p>
            <a:pPr algn="r"/>
            <a:r>
              <a:rPr lang="en-US" sz="2200" dirty="0" smtClean="0">
                <a:solidFill>
                  <a:schemeClr val="tx1"/>
                </a:solidFill>
              </a:rPr>
              <a:t>Standard Setting 		           </a:t>
            </a:r>
            <a:r>
              <a:rPr lang="en-US" sz="1600" dirty="0" smtClean="0">
                <a:solidFill>
                  <a:schemeClr val="tx1"/>
                </a:solidFill>
              </a:rPr>
              <a:t>Determine cut scores for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each proficiency category.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201" y="986191"/>
            <a:ext cx="27253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Next Step: The Item Acceptance Review will take place April 9-12, 2018.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059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496" y="325516"/>
            <a:ext cx="11039007" cy="1325563"/>
          </a:xfrm>
        </p:spPr>
        <p:txBody>
          <a:bodyPr/>
          <a:lstStyle/>
          <a:p>
            <a:r>
              <a:rPr lang="en-US" dirty="0" smtClean="0"/>
              <a:t>ILEARN Resources Release: May 15,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173980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Blueprints</a:t>
            </a:r>
          </a:p>
          <a:p>
            <a:r>
              <a:rPr lang="en-US" dirty="0" smtClean="0"/>
              <a:t>Item and Passage Specifications</a:t>
            </a:r>
          </a:p>
          <a:p>
            <a:r>
              <a:rPr lang="en-US" dirty="0" smtClean="0"/>
              <a:t>Released Items</a:t>
            </a:r>
          </a:p>
          <a:p>
            <a:pPr lvl="1"/>
            <a:r>
              <a:rPr lang="en-US" sz="2800" dirty="0" smtClean="0"/>
              <a:t>Sample Items (at least 10 per grade and content area)</a:t>
            </a:r>
          </a:p>
          <a:p>
            <a:pPr lvl="1"/>
            <a:r>
              <a:rPr lang="en-US" sz="2800" dirty="0" smtClean="0"/>
              <a:t>Student Tools and Supports</a:t>
            </a:r>
          </a:p>
          <a:p>
            <a:r>
              <a:rPr lang="en-US" dirty="0" smtClean="0"/>
              <a:t>Technology Resources and Specifications</a:t>
            </a:r>
          </a:p>
          <a:p>
            <a:r>
              <a:rPr lang="en-US" dirty="0" smtClean="0"/>
              <a:t>Accessibility and Accommodations Guidance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41523" y="1690688"/>
            <a:ext cx="517398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Assessment Literacy Resources</a:t>
            </a:r>
          </a:p>
          <a:p>
            <a:pPr lvl="1"/>
            <a:r>
              <a:rPr lang="en-US" sz="2600" dirty="0" smtClean="0"/>
              <a:t>Educator Brochure</a:t>
            </a:r>
          </a:p>
          <a:p>
            <a:pPr lvl="1"/>
            <a:r>
              <a:rPr lang="en-US" sz="2600" dirty="0" smtClean="0"/>
              <a:t>Assessment Development Infographic</a:t>
            </a:r>
          </a:p>
          <a:p>
            <a:pPr lvl="1"/>
            <a:r>
              <a:rPr lang="en-US" sz="2600" dirty="0" smtClean="0"/>
              <a:t>Understanding Indiana’s New Assessment System Webinar (May-June)</a:t>
            </a:r>
          </a:p>
          <a:p>
            <a:pPr lvl="1"/>
            <a:r>
              <a:rPr lang="en-US" sz="2600" dirty="0" smtClean="0"/>
              <a:t>Computer Adaptive Tests Webinar (May-June)</a:t>
            </a:r>
          </a:p>
          <a:p>
            <a:pPr marL="457200" lvl="1" indent="0">
              <a:buFont typeface="Arial"/>
              <a:buNone/>
            </a:pPr>
            <a:endParaRPr lang="en-US" sz="26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72817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211</Words>
  <Application>Microsoft Office PowerPoint</Application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Assessment Update</vt:lpstr>
      <vt:lpstr>Updates </vt:lpstr>
      <vt:lpstr>ILEARN: Educator Involvement &amp; Next Steps</vt:lpstr>
      <vt:lpstr>ILEARN Resources Release: May 15, 2018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Williams, Mary</cp:lastModifiedBy>
  <cp:revision>75</cp:revision>
  <cp:lastPrinted>2018-03-07T13:18:46Z</cp:lastPrinted>
  <dcterms:created xsi:type="dcterms:W3CDTF">2017-01-23T18:11:18Z</dcterms:created>
  <dcterms:modified xsi:type="dcterms:W3CDTF">2018-03-21T18:48:05Z</dcterms:modified>
</cp:coreProperties>
</file>