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 ContentType="image/tiff"/>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comments/comment2.xml" ContentType="application/vnd.openxmlformats-officedocument.presentationml.comments+xml"/>
  <Override PartName="/ppt/notesSlides/notesSlide8.xml" ContentType="application/vnd.openxmlformats-officedocument.presentationml.notesSlide+xml"/>
  <Override PartName="/ppt/comments/comment3.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3"/>
  </p:notesMasterIdLst>
  <p:sldIdLst>
    <p:sldId id="256" r:id="rId3"/>
    <p:sldId id="286" r:id="rId4"/>
    <p:sldId id="287" r:id="rId5"/>
    <p:sldId id="277" r:id="rId6"/>
    <p:sldId id="280" r:id="rId7"/>
    <p:sldId id="281" r:id="rId8"/>
    <p:sldId id="276" r:id="rId9"/>
    <p:sldId id="284" r:id="rId10"/>
    <p:sldId id="279" r:id="rId11"/>
    <p:sldId id="282"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cas Kavlie" initials="LK" lastIdx="8" clrIdx="0">
    <p:extLst>
      <p:ext uri="{19B8F6BF-5375-455C-9EA6-DF929625EA0E}">
        <p15:presenceInfo xmlns:p15="http://schemas.microsoft.com/office/powerpoint/2012/main" userId="S-1-5-21-1186869878-718433864-1236795852-56341" providerId="AD"/>
      </p:ext>
    </p:extLst>
  </p:cmAuthor>
  <p:cmAuthor id="2" name="Verna Lowe" initials="VL" lastIdx="10" clrIdx="1">
    <p:extLst>
      <p:ext uri="{19B8F6BF-5375-455C-9EA6-DF929625EA0E}">
        <p15:presenceInfo xmlns:p15="http://schemas.microsoft.com/office/powerpoint/2012/main" userId="9caf91d4-9311-45b8-b228-83e51f2d287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0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75" autoAdjust="0"/>
    <p:restoredTop sz="85168" autoAdjust="0"/>
  </p:normalViewPr>
  <p:slideViewPr>
    <p:cSldViewPr snapToGrid="0" showGuides="1">
      <p:cViewPr>
        <p:scale>
          <a:sx n="110" d="100"/>
          <a:sy n="110" d="100"/>
        </p:scale>
        <p:origin x="1216" y="14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p:scale>
          <a:sx n="131" d="100"/>
          <a:sy n="131" d="100"/>
        </p:scale>
        <p:origin x="2304" y="14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2-22T08:34:52.459" idx="1">
    <p:pos x="2108" y="694"/>
    <p:text>What are the stats for Indiana only?</p:text>
    <p:extLst>
      <p:ext uri="{C676402C-5697-4E1C-873F-D02D1690AC5C}">
        <p15:threadingInfo xmlns:p15="http://schemas.microsoft.com/office/powerpoint/2012/main" timeZoneBias="300"/>
      </p:ext>
    </p:extLst>
  </p:cm>
  <p:cm authorId="2" dt="2018-02-22T13:29:12.645" idx="2">
    <p:pos x="2108" y="790"/>
    <p:text>Thanks for providing them.</p:text>
    <p:extLst>
      <p:ext uri="{C676402C-5697-4E1C-873F-D02D1690AC5C}">
        <p15:threadingInfo xmlns:p15="http://schemas.microsoft.com/office/powerpoint/2012/main" timeZoneBias="360">
          <p15:parentCm authorId="1" idx="1"/>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02-22T08:40:46.939" idx="6">
    <p:pos x="4604" y="302"/>
    <p:text>Move slide to the end as a supporting slide that can be pulled if needed.</p:text>
    <p:extLst>
      <p:ext uri="{C676402C-5697-4E1C-873F-D02D1690AC5C}">
        <p15:threadingInfo xmlns:p15="http://schemas.microsoft.com/office/powerpoint/2012/main" timeZoneBias="300"/>
      </p:ext>
    </p:extLst>
  </p:cm>
  <p:cm authorId="2" dt="2018-02-22T13:34:18.191" idx="8">
    <p:pos x="4604" y="398"/>
    <p:text>I would agree.</p:text>
    <p:extLst>
      <p:ext uri="{C676402C-5697-4E1C-873F-D02D1690AC5C}">
        <p15:threadingInfo xmlns:p15="http://schemas.microsoft.com/office/powerpoint/2012/main" timeZoneBias="360">
          <p15:parentCm authorId="1" idx="6"/>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8-02-22T08:45:22.966" idx="7">
    <p:pos x="3950" y="302"/>
    <p:text>Move this to the end, too, and only bring out if needed by the audience.</p:text>
    <p:extLst>
      <p:ext uri="{C676402C-5697-4E1C-873F-D02D1690AC5C}">
        <p15:threadingInfo xmlns:p15="http://schemas.microsoft.com/office/powerpoint/2012/main" timeZoneBias="300"/>
      </p:ext>
    </p:extLst>
  </p:cm>
  <p:cm authorId="2" dt="2018-02-22T13:35:21.392" idx="9">
    <p:pos x="3950" y="398"/>
    <p:text>I would agree to this one as well.  We can reference the standard path that is in the documentation.</p:text>
    <p:extLst>
      <p:ext uri="{C676402C-5697-4E1C-873F-D02D1690AC5C}">
        <p15:threadingInfo xmlns:p15="http://schemas.microsoft.com/office/powerpoint/2012/main" timeZoneBias="360">
          <p15:parentCm authorId="1" idx="7"/>
        </p15:threadingInfo>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008496-9D4D-42D7-9CDF-638F8D2889F3}" type="datetimeFigureOut">
              <a:rPr lang="en-US" smtClean="0"/>
              <a:t>2/22/18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AAC2E7-D022-46A2-BB47-CAFE62B15C6C}" type="slidenum">
              <a:rPr lang="en-US" smtClean="0"/>
              <a:t>‹#›</a:t>
            </a:fld>
            <a:endParaRPr lang="en-US"/>
          </a:p>
        </p:txBody>
      </p:sp>
    </p:spTree>
    <p:extLst>
      <p:ext uri="{BB962C8B-B14F-4D97-AF65-F5344CB8AC3E}">
        <p14:creationId xmlns:p14="http://schemas.microsoft.com/office/powerpoint/2010/main" val="2663338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behalf of WGU Teachers College and WGU IN, we appreciate the opportunity to present our Elementary Generalist proposal.   My colleague ...</a:t>
            </a:r>
          </a:p>
        </p:txBody>
      </p:sp>
      <p:sp>
        <p:nvSpPr>
          <p:cNvPr id="4" name="Slide Number Placeholder 3"/>
          <p:cNvSpPr>
            <a:spLocks noGrp="1"/>
          </p:cNvSpPr>
          <p:nvPr>
            <p:ph type="sldNum" sz="quarter" idx="10"/>
          </p:nvPr>
        </p:nvSpPr>
        <p:spPr/>
        <p:txBody>
          <a:bodyPr/>
          <a:lstStyle/>
          <a:p>
            <a:fld id="{F5AAC2E7-D022-46A2-BB47-CAFE62B15C6C}" type="slidenum">
              <a:rPr lang="en-US" smtClean="0"/>
              <a:t>1</a:t>
            </a:fld>
            <a:endParaRPr lang="en-US"/>
          </a:p>
        </p:txBody>
      </p:sp>
    </p:spTree>
    <p:extLst>
      <p:ext uri="{BB962C8B-B14F-4D97-AF65-F5344CB8AC3E}">
        <p14:creationId xmlns:p14="http://schemas.microsoft.com/office/powerpoint/2010/main" val="1309249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WGU IN Elementary Education-- Average Age 34; large percentage of First Generation and low income students</a:t>
            </a:r>
          </a:p>
          <a:p>
            <a:r>
              <a:rPr lang="en-US" dirty="0"/>
              <a:t>As a competency-based, student-focused, online, nonprofit university, we do things a bit differently at WGU. From the bottom up, we're designed with students in mind—particularly, the busy, working, adult student</a:t>
            </a:r>
          </a:p>
          <a:p>
            <a:endParaRPr lang="en-US" dirty="0"/>
          </a:p>
          <a:p>
            <a:r>
              <a:rPr lang="en-US" dirty="0"/>
              <a:t>We serve a population that frequently do not have the opportunity to achieve their degree and attain their dreams.  WGU is committed to providing more Americans the opportunity to build their careers and better their lives by finally finishing that bachelor's or master's degree they need to achieve their goals.</a:t>
            </a:r>
          </a:p>
          <a:p>
            <a:pPr marL="57150">
              <a:lnSpc>
                <a:spcPct val="90000"/>
              </a:lnSpc>
              <a:spcAft>
                <a:spcPts val="600"/>
              </a:spcAft>
            </a:pPr>
            <a:endParaRPr lang="en-US" dirty="0"/>
          </a:p>
          <a:p>
            <a:pPr marL="57150">
              <a:lnSpc>
                <a:spcPct val="90000"/>
              </a:lnSpc>
              <a:spcAft>
                <a:spcPts val="600"/>
              </a:spcAft>
            </a:pPr>
            <a:r>
              <a:rPr lang="en-US" dirty="0"/>
              <a:t>Program is Personalized, Flexible, and Student Friendly for working adults.</a:t>
            </a:r>
          </a:p>
        </p:txBody>
      </p:sp>
      <p:sp>
        <p:nvSpPr>
          <p:cNvPr id="4" name="Slide Number Placeholder 3"/>
          <p:cNvSpPr>
            <a:spLocks noGrp="1"/>
          </p:cNvSpPr>
          <p:nvPr>
            <p:ph type="sldNum" sz="quarter" idx="10"/>
          </p:nvPr>
        </p:nvSpPr>
        <p:spPr/>
        <p:txBody>
          <a:bodyPr/>
          <a:lstStyle/>
          <a:p>
            <a:fld id="{F5AAC2E7-D022-46A2-BB47-CAFE62B15C6C}" type="slidenum">
              <a:rPr lang="en-US" smtClean="0"/>
              <a:t>2</a:t>
            </a:fld>
            <a:endParaRPr lang="en-US"/>
          </a:p>
        </p:txBody>
      </p:sp>
    </p:spTree>
    <p:extLst>
      <p:ext uri="{BB962C8B-B14F-4D97-AF65-F5344CB8AC3E}">
        <p14:creationId xmlns:p14="http://schemas.microsoft.com/office/powerpoint/2010/main" val="692225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dirty="0">
                <a:solidFill>
                  <a:srgbClr val="002060"/>
                </a:solidFill>
              </a:rPr>
              <a:t>Approval Serves</a:t>
            </a:r>
          </a:p>
          <a:p>
            <a:pPr marL="628650" lvl="1" indent="-171450">
              <a:buFont typeface="Arial" panose="020B0604020202020204" pitchFamily="34" charset="0"/>
              <a:buChar char="•"/>
            </a:pPr>
            <a:r>
              <a:rPr lang="en-US" b="1" dirty="0">
                <a:solidFill>
                  <a:srgbClr val="002060"/>
                </a:solidFill>
              </a:rPr>
              <a:t>Indiana Schools - WGU IN and Teachers College are committed to serving P-12 schools.  Many of our candidates have work experience, families, and are strongly committed to becoming a teacher. After completing the program, they enter the classroom with those experiences, varied backgrounds, and a strong desire to help others realize the importance of an education in helping students achieve their dreams.   </a:t>
            </a:r>
          </a:p>
          <a:p>
            <a:pPr marL="628650" lvl="1" indent="-171450">
              <a:buFont typeface="Arial" panose="020B0604020202020204" pitchFamily="34" charset="0"/>
              <a:buChar char="•"/>
            </a:pPr>
            <a:r>
              <a:rPr lang="en-US" b="1" dirty="0">
                <a:solidFill>
                  <a:srgbClr val="002060"/>
                </a:solidFill>
              </a:rPr>
              <a:t>Current Candidates - 480</a:t>
            </a:r>
          </a:p>
          <a:p>
            <a:pPr marL="628650" lvl="1" indent="-171450">
              <a:buFont typeface="Arial" panose="020B0604020202020204" pitchFamily="34" charset="0"/>
              <a:buChar char="•"/>
            </a:pPr>
            <a:r>
              <a:rPr lang="en-US" b="1" dirty="0">
                <a:solidFill>
                  <a:srgbClr val="002060"/>
                </a:solidFill>
              </a:rPr>
              <a:t>Adult Learners -  Average Age 34</a:t>
            </a:r>
          </a:p>
          <a:p>
            <a:r>
              <a:rPr lang="en-US" sz="2400" b="1" dirty="0">
                <a:solidFill>
                  <a:srgbClr val="002060"/>
                </a:solidFill>
              </a:rPr>
              <a:t>Elementary Generalist - WHY</a:t>
            </a:r>
          </a:p>
          <a:p>
            <a:pPr marL="628650" lvl="1" indent="-171450">
              <a:buFont typeface="Arial" panose="020B0604020202020204" pitchFamily="34" charset="0"/>
              <a:buChar char="•"/>
            </a:pPr>
            <a:r>
              <a:rPr lang="en-US" b="1" dirty="0">
                <a:solidFill>
                  <a:srgbClr val="002060"/>
                </a:solidFill>
              </a:rPr>
              <a:t>Largest Program in WGU IN in Education</a:t>
            </a:r>
          </a:p>
          <a:p>
            <a:pPr marL="628650" lvl="1" indent="-171450">
              <a:buFont typeface="Arial" panose="020B0604020202020204" pitchFamily="34" charset="0"/>
              <a:buChar char="•"/>
            </a:pPr>
            <a:r>
              <a:rPr lang="en-US" b="1" dirty="0">
                <a:solidFill>
                  <a:srgbClr val="002060"/>
                </a:solidFill>
              </a:rPr>
              <a:t>Recognized by SPA (ACEI); CAEP Visit April 2018</a:t>
            </a:r>
          </a:p>
          <a:p>
            <a:pPr marL="628650" lvl="1" indent="-171450">
              <a:buFont typeface="Arial" panose="020B0604020202020204" pitchFamily="34" charset="0"/>
              <a:buChar char="•"/>
            </a:pPr>
            <a:r>
              <a:rPr lang="en-US" b="1" dirty="0">
                <a:solidFill>
                  <a:srgbClr val="002060"/>
                </a:solidFill>
              </a:rPr>
              <a:t>Entry Performance  - CASA Basic Skills Requirement; continuous improvement</a:t>
            </a:r>
          </a:p>
          <a:p>
            <a:r>
              <a:rPr lang="en-US" dirty="0"/>
              <a:t>We work continuously on program improvement.  Stronger candidates, as adult learners, are coming to WGU to realize their dreams as an educator.</a:t>
            </a:r>
          </a:p>
        </p:txBody>
      </p:sp>
      <p:sp>
        <p:nvSpPr>
          <p:cNvPr id="4" name="Slide Number Placeholder 3"/>
          <p:cNvSpPr>
            <a:spLocks noGrp="1"/>
          </p:cNvSpPr>
          <p:nvPr>
            <p:ph type="sldNum" sz="quarter" idx="10"/>
          </p:nvPr>
        </p:nvSpPr>
        <p:spPr/>
        <p:txBody>
          <a:bodyPr/>
          <a:lstStyle/>
          <a:p>
            <a:fld id="{F5AAC2E7-D022-46A2-BB47-CAFE62B15C6C}" type="slidenum">
              <a:rPr lang="en-US" smtClean="0"/>
              <a:t>3</a:t>
            </a:fld>
            <a:endParaRPr lang="en-US"/>
          </a:p>
        </p:txBody>
      </p:sp>
    </p:spTree>
    <p:extLst>
      <p:ext uri="{BB962C8B-B14F-4D97-AF65-F5344CB8AC3E}">
        <p14:creationId xmlns:p14="http://schemas.microsoft.com/office/powerpoint/2010/main" val="682053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r>
              <a:rPr lang="en-US" sz="900" dirty="0"/>
              <a:t>This slide represents the program components in general to illustrate the overall design.  I will share more of the details on the next slides. Elementary education is an interdisciplinary major with a professional preparation core of foundation and pedagogical professional courses.  Candidates have preclinicals that span the program up to demonstration teaching (student teaching.) The  program is standards-based.  As a competency-based program, competencies and courses are aligned to CAEP, InTASC, ACEI and to state standards.</a:t>
            </a:r>
          </a:p>
          <a:p>
            <a:endParaRPr lang="en-US" sz="400" dirty="0"/>
          </a:p>
        </p:txBody>
      </p:sp>
      <p:sp>
        <p:nvSpPr>
          <p:cNvPr id="4" name="Slide Number Placeholder 3"/>
          <p:cNvSpPr>
            <a:spLocks noGrp="1"/>
          </p:cNvSpPr>
          <p:nvPr>
            <p:ph type="sldNum" sz="quarter" idx="10"/>
          </p:nvPr>
        </p:nvSpPr>
        <p:spPr/>
        <p:txBody>
          <a:bodyPr/>
          <a:lstStyle/>
          <a:p>
            <a:fld id="{F5AAC2E7-D022-46A2-BB47-CAFE62B15C6C}" type="slidenum">
              <a:rPr lang="en-US" smtClean="0"/>
              <a:t>4</a:t>
            </a:fld>
            <a:endParaRPr lang="en-US"/>
          </a:p>
        </p:txBody>
      </p:sp>
    </p:spTree>
    <p:extLst>
      <p:ext uri="{BB962C8B-B14F-4D97-AF65-F5344CB8AC3E}">
        <p14:creationId xmlns:p14="http://schemas.microsoft.com/office/powerpoint/2010/main" val="1762190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11285" y="4229100"/>
            <a:ext cx="6332706" cy="4730074"/>
          </a:xfrm>
        </p:spPr>
        <p:txBody>
          <a:bodyPr/>
          <a:lstStyle/>
          <a:p>
            <a:r>
              <a:rPr lang="en-US" sz="900" dirty="0"/>
              <a:t>The BA - Elementary Generalist</a:t>
            </a:r>
          </a:p>
          <a:p>
            <a:pPr marL="171450" indent="-171450">
              <a:buFont typeface="Arial" panose="020B0604020202020204" pitchFamily="34" charset="0"/>
              <a:buChar char="•"/>
            </a:pPr>
            <a:r>
              <a:rPr lang="en-US" sz="900" dirty="0"/>
              <a:t>Includes a major (interdisciplinary) with two emphases one in literacy and one in numeracy with 4 courses each as part of professional preparation.  The Professional Preparation Core consists of building a foundation, common to all of WGU’s preparation programs to assure that all educators have the expert knowledge needed for the classroom:</a:t>
            </a:r>
          </a:p>
          <a:p>
            <a:pPr marL="628650" lvl="1" indent="-171450">
              <a:buFont typeface="Arial" panose="020B0604020202020204" pitchFamily="34" charset="0"/>
              <a:buChar char="•"/>
            </a:pPr>
            <a:r>
              <a:rPr lang="en-US" sz="900" dirty="0"/>
              <a:t>Foundational Perspectives in Education</a:t>
            </a:r>
          </a:p>
          <a:p>
            <a:pPr marL="628650" lvl="1" indent="-171450">
              <a:buFont typeface="Arial" panose="020B0604020202020204" pitchFamily="34" charset="0"/>
              <a:buChar char="•"/>
            </a:pPr>
            <a:r>
              <a:rPr lang="en-US" sz="900" dirty="0"/>
              <a:t>Psychology for Educators</a:t>
            </a:r>
          </a:p>
          <a:p>
            <a:pPr marL="628650" lvl="1" indent="-171450">
              <a:buFont typeface="Arial" panose="020B0604020202020204" pitchFamily="34" charset="0"/>
              <a:buChar char="•"/>
            </a:pPr>
            <a:r>
              <a:rPr lang="en-US" sz="900" dirty="0"/>
              <a:t>Fundamentals of Diversity, Inclusion and Exceptionality</a:t>
            </a:r>
          </a:p>
          <a:p>
            <a:pPr marL="628650" lvl="1" indent="-171450">
              <a:buFont typeface="Arial" panose="020B0604020202020204" pitchFamily="34" charset="0"/>
              <a:buChar char="•"/>
            </a:pPr>
            <a:r>
              <a:rPr lang="en-US" sz="900" dirty="0"/>
              <a:t>Classroom Management, Motivation and Engagement</a:t>
            </a:r>
          </a:p>
          <a:p>
            <a:pPr marL="628650" lvl="1" indent="-171450">
              <a:buFont typeface="Arial" panose="020B0604020202020204" pitchFamily="34" charset="0"/>
              <a:buChar char="•"/>
            </a:pPr>
            <a:r>
              <a:rPr lang="en-US" sz="900" dirty="0"/>
              <a:t>Educational Assessment</a:t>
            </a:r>
          </a:p>
          <a:p>
            <a:pPr marL="171450" indent="-171450">
              <a:buFont typeface="Arial" panose="020B0604020202020204" pitchFamily="34" charset="0"/>
              <a:buChar char="•"/>
            </a:pPr>
            <a:r>
              <a:rPr lang="en-US" sz="900" dirty="0"/>
              <a:t>As part of the Professional Core for Elementary, there are methods courses for other content areas in elementary (science, social studies, PE &amp; Health, and VPA, in addition to, literacy and numeracy.</a:t>
            </a:r>
          </a:p>
          <a:p>
            <a:endParaRPr lang="en-US" sz="300" dirty="0"/>
          </a:p>
          <a:p>
            <a:r>
              <a:rPr lang="en-US" sz="900" dirty="0"/>
              <a:t>For </a:t>
            </a:r>
            <a:r>
              <a:rPr lang="en-US" sz="900" b="1" dirty="0"/>
              <a:t>Diversity</a:t>
            </a:r>
            <a:r>
              <a:rPr lang="en-US" sz="900" dirty="0"/>
              <a:t>, three areas of focus:</a:t>
            </a:r>
          </a:p>
          <a:p>
            <a:pPr marL="171450" indent="-171450">
              <a:buFont typeface="Arial" panose="020B0604020202020204" pitchFamily="34" charset="0"/>
              <a:buChar char="•"/>
            </a:pPr>
            <a:r>
              <a:rPr lang="en-US" sz="900" b="1" dirty="0">
                <a:highlight>
                  <a:srgbClr val="FFFF00"/>
                </a:highlight>
              </a:rPr>
              <a:t>Candidate performance </a:t>
            </a:r>
            <a:r>
              <a:rPr lang="en-US" sz="900" dirty="0"/>
              <a:t>(diversity proficiencies and dispositions) - dispositions assessed throughout the program and during DT diversity proficiencies are assessed at midterm and final evaluations and on observations; including:</a:t>
            </a:r>
          </a:p>
          <a:p>
            <a:pPr marL="628650" lvl="1" indent="-171450">
              <a:buFont typeface="Arial" panose="020B0604020202020204" pitchFamily="34" charset="0"/>
              <a:buChar char="•"/>
            </a:pPr>
            <a:r>
              <a:rPr lang="en-US" sz="900" dirty="0"/>
              <a:t>Positive and professional attitude in all interactions diverse students and staff members</a:t>
            </a:r>
          </a:p>
          <a:p>
            <a:pPr marL="628650" lvl="1" indent="-171450">
              <a:buFont typeface="Arial" panose="020B0604020202020204" pitchFamily="34" charset="0"/>
              <a:buChar char="•"/>
            </a:pPr>
            <a:r>
              <a:rPr lang="en-US" sz="900" dirty="0"/>
              <a:t>Shows sensitivity to diverse cultures, genders, races, and religions</a:t>
            </a:r>
          </a:p>
          <a:p>
            <a:pPr marL="628650" lvl="1" indent="-171450">
              <a:buFont typeface="Arial" panose="020B0604020202020204" pitchFamily="34" charset="0"/>
              <a:buChar char="•"/>
            </a:pPr>
            <a:r>
              <a:rPr lang="en-US" sz="900" dirty="0"/>
              <a:t>Fosters students’ understanding and appreciation of diversity among students and in the community</a:t>
            </a:r>
          </a:p>
          <a:p>
            <a:pPr marL="171450" indent="-171450">
              <a:buFont typeface="Arial" panose="020B0604020202020204" pitchFamily="34" charset="0"/>
              <a:buChar char="•"/>
            </a:pPr>
            <a:r>
              <a:rPr lang="en-US" sz="900" dirty="0"/>
              <a:t>Planning for instruction during DT - plan multiple ways to demonstrate K&amp;S; Account for student differences and considers family and community contextual factors.   (Plan for diversity in planning, instruction and assessment)</a:t>
            </a:r>
          </a:p>
          <a:p>
            <a:pPr marL="171450" indent="-171450">
              <a:buFont typeface="Arial" panose="020B0604020202020204" pitchFamily="34" charset="0"/>
              <a:buChar char="•"/>
            </a:pPr>
            <a:r>
              <a:rPr lang="en-US" sz="900" b="1" dirty="0">
                <a:highlight>
                  <a:srgbClr val="FFFF00"/>
                </a:highlight>
              </a:rPr>
              <a:t>Clinical Practice </a:t>
            </a:r>
            <a:r>
              <a:rPr lang="en-US" sz="900" dirty="0">
                <a:highlight>
                  <a:srgbClr val="FFFF00"/>
                </a:highlight>
              </a:rPr>
              <a:t>- </a:t>
            </a:r>
            <a:r>
              <a:rPr lang="en-US" sz="900" dirty="0"/>
              <a:t>Have </a:t>
            </a:r>
            <a:r>
              <a:rPr lang="en-US" sz="900" dirty="0" err="1"/>
              <a:t>slighly</a:t>
            </a:r>
            <a:r>
              <a:rPr lang="en-US" sz="900" dirty="0"/>
              <a:t> more opportunities to work in urban than rural settings.  Candidates are more likely to be placed in Title I poverty schools.</a:t>
            </a:r>
          </a:p>
          <a:p>
            <a:pPr marL="171450" indent="-171450">
              <a:buFont typeface="Arial" panose="020B0604020202020204" pitchFamily="34" charset="0"/>
              <a:buChar char="•"/>
            </a:pPr>
            <a:r>
              <a:rPr lang="en-US" sz="900" b="1" dirty="0">
                <a:highlight>
                  <a:srgbClr val="FFFF00"/>
                </a:highlight>
              </a:rPr>
              <a:t>Candidate Selectivity </a:t>
            </a:r>
            <a:r>
              <a:rPr lang="en-US" sz="900" dirty="0"/>
              <a:t>- a focus for recruitment on in shortage areas and national teacher demographic data; exceed the national average for program completion by underrepresented groups (Black and Hispanic)</a:t>
            </a:r>
          </a:p>
          <a:p>
            <a:pPr marL="171450" indent="-171450">
              <a:buFont typeface="Arial" panose="020B0604020202020204" pitchFamily="34" charset="0"/>
              <a:buChar char="•"/>
            </a:pPr>
            <a:endParaRPr lang="en-US" sz="300" dirty="0"/>
          </a:p>
          <a:p>
            <a:r>
              <a:rPr lang="en-US" sz="900" b="1" dirty="0"/>
              <a:t>Technology</a:t>
            </a:r>
          </a:p>
          <a:p>
            <a:pPr marL="171450" indent="-171450">
              <a:buFont typeface="Arial" panose="020B0604020202020204" pitchFamily="34" charset="0"/>
              <a:buChar char="•"/>
            </a:pPr>
            <a:r>
              <a:rPr lang="en-US" sz="900" b="1" dirty="0"/>
              <a:t>Candidate Performance with technology - DT (6 observations) show integration of technology</a:t>
            </a:r>
          </a:p>
          <a:p>
            <a:pPr marL="628650" lvl="1" indent="-171450">
              <a:buFont typeface="Arial" panose="020B0604020202020204" pitchFamily="34" charset="0"/>
              <a:buChar char="•"/>
            </a:pPr>
            <a:r>
              <a:rPr lang="en-US" sz="900" b="1" dirty="0"/>
              <a:t>Use in teaching and engaging students</a:t>
            </a:r>
          </a:p>
          <a:p>
            <a:pPr marL="171450" indent="-171450">
              <a:buFont typeface="Arial" panose="020B0604020202020204" pitchFamily="34" charset="0"/>
              <a:buChar char="•"/>
            </a:pPr>
            <a:r>
              <a:rPr lang="en-US" sz="900" b="1" dirty="0"/>
              <a:t>Clinical Practice - engagement with supervisors, support, etc. multi-tiered partnership (undergirded by choice and access</a:t>
            </a:r>
          </a:p>
          <a:p>
            <a:pPr marL="171450" indent="-171450">
              <a:buFont typeface="Arial" panose="020B0604020202020204" pitchFamily="34" charset="0"/>
              <a:buChar char="•"/>
            </a:pPr>
            <a:r>
              <a:rPr lang="en-US" sz="900" b="1" dirty="0"/>
              <a:t>Monitoring candidate progress</a:t>
            </a:r>
            <a:r>
              <a:rPr lang="en-US" sz="900" dirty="0"/>
              <a:t> </a:t>
            </a:r>
          </a:p>
          <a:p>
            <a:endParaRPr lang="en-US" dirty="0"/>
          </a:p>
        </p:txBody>
      </p:sp>
      <p:sp>
        <p:nvSpPr>
          <p:cNvPr id="4" name="Slide Number Placeholder 3"/>
          <p:cNvSpPr>
            <a:spLocks noGrp="1"/>
          </p:cNvSpPr>
          <p:nvPr>
            <p:ph type="sldNum" sz="quarter" idx="10"/>
          </p:nvPr>
        </p:nvSpPr>
        <p:spPr/>
        <p:txBody>
          <a:bodyPr/>
          <a:lstStyle/>
          <a:p>
            <a:fld id="{F5AAC2E7-D022-46A2-BB47-CAFE62B15C6C}" type="slidenum">
              <a:rPr lang="en-US" smtClean="0"/>
              <a:t>5</a:t>
            </a:fld>
            <a:endParaRPr lang="en-US"/>
          </a:p>
        </p:txBody>
      </p:sp>
    </p:spTree>
    <p:extLst>
      <p:ext uri="{BB962C8B-B14F-4D97-AF65-F5344CB8AC3E}">
        <p14:creationId xmlns:p14="http://schemas.microsoft.com/office/powerpoint/2010/main" val="937764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pPr marL="400050" indent="-342900">
              <a:lnSpc>
                <a:spcPct val="90000"/>
              </a:lnSpc>
              <a:spcAft>
                <a:spcPts val="600"/>
              </a:spcAft>
              <a:buFont typeface="Arial" panose="020B0604020202020204" pitchFamily="34" charset="0"/>
              <a:buChar char="•"/>
            </a:pPr>
            <a:r>
              <a:rPr lang="en-US" b="1" dirty="0"/>
              <a:t>Preclinical to Clinical spans the preparation program.</a:t>
            </a:r>
          </a:p>
          <a:p>
            <a:pPr marL="400050" indent="-342900">
              <a:lnSpc>
                <a:spcPct val="90000"/>
              </a:lnSpc>
              <a:spcAft>
                <a:spcPts val="600"/>
              </a:spcAft>
              <a:buFont typeface="Arial" panose="020B0604020202020204" pitchFamily="34" charset="0"/>
              <a:buChar char="•"/>
            </a:pPr>
            <a:r>
              <a:rPr lang="en-US" b="1" dirty="0"/>
              <a:t>Three phases:</a:t>
            </a:r>
          </a:p>
          <a:p>
            <a:pPr marL="857250" lvl="1" indent="-342900">
              <a:lnSpc>
                <a:spcPct val="90000"/>
              </a:lnSpc>
              <a:spcAft>
                <a:spcPts val="600"/>
              </a:spcAft>
              <a:buFont typeface="+mj-lt"/>
              <a:buAutoNum type="arabicPeriod"/>
            </a:pPr>
            <a:r>
              <a:rPr lang="en-US" b="1" dirty="0"/>
              <a:t>Embedded virtual field experiences; within 3 courses (10 hours each and the focus of the 10 hours and reflection exercise aligns to the course focus--We do this first for the following reasons;</a:t>
            </a:r>
          </a:p>
          <a:p>
            <a:pPr marL="1314450" lvl="2" indent="-342900">
              <a:lnSpc>
                <a:spcPct val="90000"/>
              </a:lnSpc>
              <a:spcAft>
                <a:spcPts val="600"/>
              </a:spcAft>
              <a:buFont typeface="+mj-lt"/>
              <a:buAutoNum type="arabicPeriod"/>
            </a:pPr>
            <a:r>
              <a:rPr lang="en-US" b="1" dirty="0"/>
              <a:t>Allow candidates to see Exemplars in the classroom</a:t>
            </a:r>
          </a:p>
          <a:p>
            <a:pPr marL="1314450" lvl="2" indent="-342900">
              <a:lnSpc>
                <a:spcPct val="90000"/>
              </a:lnSpc>
              <a:spcAft>
                <a:spcPts val="600"/>
              </a:spcAft>
              <a:buFont typeface="+mj-lt"/>
              <a:buAutoNum type="arabicPeriod"/>
            </a:pPr>
            <a:r>
              <a:rPr lang="en-US" b="1" dirty="0"/>
              <a:t>Allow candidates to experience non-examples; teach analysis and reflection</a:t>
            </a:r>
          </a:p>
          <a:p>
            <a:pPr marL="1314450" lvl="2" indent="-342900">
              <a:lnSpc>
                <a:spcPct val="90000"/>
              </a:lnSpc>
              <a:spcAft>
                <a:spcPts val="600"/>
              </a:spcAft>
              <a:buFont typeface="+mj-lt"/>
              <a:buAutoNum type="arabicPeriod"/>
            </a:pPr>
            <a:r>
              <a:rPr lang="en-US" b="1" dirty="0"/>
              <a:t>Allow mentors and instructors to get to know the candidate and support the  before working with children in the face-to-face school settings, during extended preclinical and DT.</a:t>
            </a:r>
          </a:p>
          <a:p>
            <a:pPr marL="857250" lvl="1" indent="-342900">
              <a:lnSpc>
                <a:spcPct val="90000"/>
              </a:lnSpc>
              <a:spcAft>
                <a:spcPts val="600"/>
              </a:spcAft>
              <a:buFont typeface="+mj-lt"/>
              <a:buAutoNum type="arabicPeriod"/>
            </a:pPr>
            <a:r>
              <a:rPr lang="en-US" b="1" dirty="0"/>
              <a:t>Preclinical - consists of 75 hours in two placements with an evaluation/observation of teaching.  In this setting candidates work with small groups and whole class instruction and co-teaching activities.  Total of 105 hours prior to DT</a:t>
            </a:r>
          </a:p>
          <a:p>
            <a:pPr marL="857250" lvl="1" indent="-342900">
              <a:lnSpc>
                <a:spcPct val="90000"/>
              </a:lnSpc>
              <a:spcAft>
                <a:spcPts val="600"/>
              </a:spcAft>
              <a:buFont typeface="+mj-lt"/>
              <a:buAutoNum type="arabicPeriod"/>
            </a:pPr>
            <a:r>
              <a:rPr lang="en-US" b="1" dirty="0"/>
              <a:t>DT - 12 weeks of student teaching (IN only requires 10; WGU requires 12) - 6 observations; midterm and final evaluation</a:t>
            </a:r>
          </a:p>
          <a:p>
            <a:pPr marL="857250" lvl="1" indent="-342900">
              <a:lnSpc>
                <a:spcPct val="90000"/>
              </a:lnSpc>
              <a:spcAft>
                <a:spcPts val="600"/>
              </a:spcAft>
              <a:buFont typeface="+mj-lt"/>
              <a:buAutoNum type="arabicPeriod"/>
            </a:pPr>
            <a:r>
              <a:rPr lang="en-US" b="1" dirty="0"/>
              <a:t>Candidates also have opportunity to evaluate both the clinical supervisor and host teacher (cooperating teacher)</a:t>
            </a:r>
          </a:p>
          <a:p>
            <a:pPr marL="857250" lvl="1" indent="-342900">
              <a:lnSpc>
                <a:spcPct val="90000"/>
              </a:lnSpc>
              <a:spcAft>
                <a:spcPts val="600"/>
              </a:spcAft>
              <a:buFont typeface="+mj-lt"/>
              <a:buAutoNum type="arabicPeriod"/>
            </a:pPr>
            <a:endParaRPr lang="en-US" dirty="0"/>
          </a:p>
        </p:txBody>
      </p:sp>
      <p:sp>
        <p:nvSpPr>
          <p:cNvPr id="4" name="Slide Number Placeholder 3"/>
          <p:cNvSpPr>
            <a:spLocks noGrp="1"/>
          </p:cNvSpPr>
          <p:nvPr>
            <p:ph type="sldNum" sz="quarter" idx="10"/>
          </p:nvPr>
        </p:nvSpPr>
        <p:spPr/>
        <p:txBody>
          <a:bodyPr/>
          <a:lstStyle/>
          <a:p>
            <a:fld id="{F5AAC2E7-D022-46A2-BB47-CAFE62B15C6C}" type="slidenum">
              <a:rPr lang="en-US" smtClean="0"/>
              <a:t>6</a:t>
            </a:fld>
            <a:endParaRPr lang="en-US"/>
          </a:p>
        </p:txBody>
      </p:sp>
    </p:spTree>
    <p:extLst>
      <p:ext uri="{BB962C8B-B14F-4D97-AF65-F5344CB8AC3E}">
        <p14:creationId xmlns:p14="http://schemas.microsoft.com/office/powerpoint/2010/main" val="72822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0050" indent="-342900">
              <a:lnSpc>
                <a:spcPct val="90000"/>
              </a:lnSpc>
              <a:spcAft>
                <a:spcPts val="600"/>
              </a:spcAft>
              <a:buFont typeface="+mj-lt"/>
              <a:buAutoNum type="arabicPeriod"/>
            </a:pPr>
            <a:r>
              <a:rPr lang="en-US" dirty="0"/>
              <a:t>Measures Learning; Not Time </a:t>
            </a:r>
          </a:p>
          <a:p>
            <a:pPr marL="400050" indent="-342900">
              <a:lnSpc>
                <a:spcPct val="90000"/>
              </a:lnSpc>
              <a:spcAft>
                <a:spcPts val="600"/>
              </a:spcAft>
              <a:buFont typeface="+mj-lt"/>
              <a:buAutoNum type="arabicPeriod"/>
            </a:pPr>
            <a:r>
              <a:rPr lang="en-US" dirty="0"/>
              <a:t>No “sage on a stage”; “guide by the side” </a:t>
            </a:r>
          </a:p>
          <a:p>
            <a:pPr marL="400050" indent="-342900">
              <a:lnSpc>
                <a:spcPct val="90000"/>
              </a:lnSpc>
              <a:spcAft>
                <a:spcPts val="600"/>
              </a:spcAft>
              <a:buFont typeface="+mj-lt"/>
              <a:buAutoNum type="arabicPeriod"/>
            </a:pPr>
            <a:r>
              <a:rPr lang="en-US" dirty="0"/>
              <a:t>Program experts define “competencies” </a:t>
            </a:r>
          </a:p>
          <a:p>
            <a:pPr marL="400050" indent="-342900">
              <a:lnSpc>
                <a:spcPct val="90000"/>
              </a:lnSpc>
              <a:spcAft>
                <a:spcPts val="600"/>
              </a:spcAft>
              <a:buFont typeface="+mj-lt"/>
              <a:buAutoNum type="arabicPeriod"/>
            </a:pPr>
            <a:r>
              <a:rPr lang="en-US" dirty="0"/>
              <a:t>Candidates access varied learning resources</a:t>
            </a:r>
          </a:p>
          <a:p>
            <a:pPr marL="400050" indent="-342900">
              <a:lnSpc>
                <a:spcPct val="90000"/>
              </a:lnSpc>
              <a:spcAft>
                <a:spcPts val="600"/>
              </a:spcAft>
              <a:buFont typeface="+mj-lt"/>
              <a:buAutoNum type="arabicPeriod"/>
            </a:pPr>
            <a:r>
              <a:rPr lang="en-US" dirty="0"/>
              <a:t>Personalized, Flexible, and Student Friendly </a:t>
            </a:r>
          </a:p>
          <a:p>
            <a:pPr marL="400050" indent="-342900">
              <a:lnSpc>
                <a:spcPct val="90000"/>
              </a:lnSpc>
              <a:spcAft>
                <a:spcPts val="600"/>
              </a:spcAft>
              <a:buFont typeface="+mj-lt"/>
              <a:buAutoNum type="arabicPeriod"/>
            </a:pPr>
            <a:r>
              <a:rPr lang="en-US" dirty="0"/>
              <a:t>1 CU can be equated with 1 semester hour</a:t>
            </a:r>
          </a:p>
          <a:p>
            <a:pPr marL="400050" indent="-342900">
              <a:lnSpc>
                <a:spcPct val="90000"/>
              </a:lnSpc>
              <a:spcAft>
                <a:spcPts val="600"/>
              </a:spcAft>
              <a:buFont typeface="+mj-lt"/>
              <a:buAutoNum type="arabicPeriod"/>
            </a:pPr>
            <a:r>
              <a:rPr lang="en-US" dirty="0"/>
              <a:t>GPA is 3.00 - must pass assessments of competencies at a minimum of a ”B” level.</a:t>
            </a:r>
          </a:p>
          <a:p>
            <a:pPr marL="400050" indent="-342900">
              <a:lnSpc>
                <a:spcPct val="90000"/>
              </a:lnSpc>
              <a:spcAft>
                <a:spcPts val="600"/>
              </a:spcAft>
              <a:buFont typeface="+mj-lt"/>
              <a:buAutoNum type="arabicPeriod"/>
            </a:pPr>
            <a:endParaRPr lang="en-US" dirty="0"/>
          </a:p>
          <a:p>
            <a:pPr marL="400050" indent="-342900">
              <a:lnSpc>
                <a:spcPct val="90000"/>
              </a:lnSpc>
              <a:spcAft>
                <a:spcPts val="600"/>
              </a:spcAft>
              <a:buFont typeface="+mj-lt"/>
              <a:buAutoNum type="arabicPeriod"/>
            </a:pPr>
            <a:r>
              <a:rPr lang="en-US" dirty="0"/>
              <a:t>Candidates access varied learning resources</a:t>
            </a:r>
          </a:p>
          <a:p>
            <a:pPr marL="857250" lvl="1" indent="-342900">
              <a:lnSpc>
                <a:spcPct val="90000"/>
              </a:lnSpc>
              <a:spcAft>
                <a:spcPts val="600"/>
              </a:spcAft>
              <a:buFont typeface="Arial" panose="020B0604020202020204" pitchFamily="34" charset="0"/>
              <a:buChar char="•"/>
            </a:pPr>
            <a:r>
              <a:rPr lang="en-US" dirty="0"/>
              <a:t>Textbooks, </a:t>
            </a:r>
          </a:p>
          <a:p>
            <a:pPr marL="857250" lvl="1" indent="-342900">
              <a:lnSpc>
                <a:spcPct val="90000"/>
              </a:lnSpc>
              <a:spcAft>
                <a:spcPts val="600"/>
              </a:spcAft>
              <a:buFont typeface="Arial" panose="020B0604020202020204" pitchFamily="34" charset="0"/>
              <a:buChar char="•"/>
            </a:pPr>
            <a:r>
              <a:rPr lang="en-US" dirty="0"/>
              <a:t>Webinars </a:t>
            </a:r>
          </a:p>
          <a:p>
            <a:pPr marL="857250" lvl="1" indent="-342900">
              <a:lnSpc>
                <a:spcPct val="90000"/>
              </a:lnSpc>
              <a:spcAft>
                <a:spcPts val="600"/>
              </a:spcAft>
              <a:buFont typeface="Arial" panose="020B0604020202020204" pitchFamily="34" charset="0"/>
              <a:buChar char="•"/>
            </a:pPr>
            <a:r>
              <a:rPr lang="en-US" dirty="0"/>
              <a:t>Interactive exercises</a:t>
            </a:r>
          </a:p>
          <a:p>
            <a:pPr marL="857250" lvl="1" indent="-342900">
              <a:lnSpc>
                <a:spcPct val="90000"/>
              </a:lnSpc>
              <a:spcAft>
                <a:spcPts val="600"/>
              </a:spcAft>
              <a:buFont typeface="Arial" panose="020B0604020202020204" pitchFamily="34" charset="0"/>
              <a:buChar char="•"/>
            </a:pPr>
            <a:r>
              <a:rPr lang="en-US" dirty="0"/>
              <a:t>Simulations and videos</a:t>
            </a:r>
          </a:p>
          <a:p>
            <a:pPr marL="400050" indent="-342900">
              <a:lnSpc>
                <a:spcPct val="90000"/>
              </a:lnSpc>
              <a:spcAft>
                <a:spcPts val="600"/>
              </a:spcAft>
              <a:buFont typeface="+mj-lt"/>
              <a:buAutoNum type="arabicPeriod"/>
            </a:pPr>
            <a:r>
              <a:rPr lang="en-US" dirty="0"/>
              <a:t>Student Friendly </a:t>
            </a:r>
          </a:p>
          <a:p>
            <a:pPr marL="857250" lvl="1" indent="-342900">
              <a:lnSpc>
                <a:spcPct val="90000"/>
              </a:lnSpc>
              <a:spcAft>
                <a:spcPts val="600"/>
              </a:spcAft>
              <a:buFont typeface="+mj-lt"/>
              <a:buAutoNum type="arabicPeriod"/>
            </a:pPr>
            <a:r>
              <a:rPr lang="en-US" dirty="0"/>
              <a:t>Personalized learning</a:t>
            </a:r>
          </a:p>
          <a:p>
            <a:pPr marL="857250" lvl="1" indent="-342900">
              <a:lnSpc>
                <a:spcPct val="90000"/>
              </a:lnSpc>
              <a:spcAft>
                <a:spcPts val="600"/>
              </a:spcAft>
              <a:buFont typeface="+mj-lt"/>
              <a:buAutoNum type="arabicPeriod"/>
            </a:pPr>
            <a:r>
              <a:rPr lang="en-US" dirty="0"/>
              <a:t>No set meeting times </a:t>
            </a:r>
          </a:p>
          <a:p>
            <a:pPr marL="857250" lvl="1" indent="-342900">
              <a:lnSpc>
                <a:spcPct val="90000"/>
              </a:lnSpc>
              <a:spcAft>
                <a:spcPts val="600"/>
              </a:spcAft>
              <a:buFont typeface="+mj-lt"/>
              <a:buAutoNum type="arabicPeriod"/>
            </a:pPr>
            <a:r>
              <a:rPr lang="en-US" dirty="0"/>
              <a:t>Instructors and Mentors provide one-to-one guidance, coach, and instruct. </a:t>
            </a:r>
          </a:p>
          <a:p>
            <a:pPr marL="857250" lvl="1" indent="-342900">
              <a:lnSpc>
                <a:spcPct val="90000"/>
              </a:lnSpc>
              <a:spcAft>
                <a:spcPts val="600"/>
              </a:spcAft>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5AAC2E7-D022-46A2-BB47-CAFE62B15C6C}" type="slidenum">
              <a:rPr lang="en-US" smtClean="0"/>
              <a:t>9</a:t>
            </a:fld>
            <a:endParaRPr lang="en-US"/>
          </a:p>
        </p:txBody>
      </p:sp>
    </p:spTree>
    <p:extLst>
      <p:ext uri="{BB962C8B-B14F-4D97-AF65-F5344CB8AC3E}">
        <p14:creationId xmlns:p14="http://schemas.microsoft.com/office/powerpoint/2010/main" val="1768615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0050" indent="-342900">
              <a:lnSpc>
                <a:spcPct val="90000"/>
              </a:lnSpc>
              <a:spcAft>
                <a:spcPts val="600"/>
              </a:spcAft>
              <a:buFont typeface="+mj-lt"/>
              <a:buAutoNum type="arabicPeriod"/>
            </a:pPr>
            <a:r>
              <a:rPr lang="en-US" dirty="0"/>
              <a:t>Measures Learning; Not Time </a:t>
            </a:r>
          </a:p>
          <a:p>
            <a:pPr marL="400050" indent="-342900">
              <a:lnSpc>
                <a:spcPct val="90000"/>
              </a:lnSpc>
              <a:spcAft>
                <a:spcPts val="600"/>
              </a:spcAft>
              <a:buFont typeface="+mj-lt"/>
              <a:buAutoNum type="arabicPeriod"/>
            </a:pPr>
            <a:r>
              <a:rPr lang="en-US" dirty="0"/>
              <a:t>No “sage on a stage”; “guide by the side” </a:t>
            </a:r>
          </a:p>
          <a:p>
            <a:pPr marL="400050" indent="-342900">
              <a:lnSpc>
                <a:spcPct val="90000"/>
              </a:lnSpc>
              <a:spcAft>
                <a:spcPts val="600"/>
              </a:spcAft>
              <a:buFont typeface="+mj-lt"/>
              <a:buAutoNum type="arabicPeriod"/>
            </a:pPr>
            <a:r>
              <a:rPr lang="en-US" dirty="0"/>
              <a:t>Program experts define “competencies” </a:t>
            </a:r>
          </a:p>
          <a:p>
            <a:pPr marL="400050" indent="-342900">
              <a:lnSpc>
                <a:spcPct val="90000"/>
              </a:lnSpc>
              <a:spcAft>
                <a:spcPts val="600"/>
              </a:spcAft>
              <a:buFont typeface="+mj-lt"/>
              <a:buAutoNum type="arabicPeriod"/>
            </a:pPr>
            <a:r>
              <a:rPr lang="en-US" dirty="0"/>
              <a:t>Candidates access varied learning resources</a:t>
            </a:r>
          </a:p>
          <a:p>
            <a:pPr marL="400050" indent="-342900">
              <a:lnSpc>
                <a:spcPct val="90000"/>
              </a:lnSpc>
              <a:spcAft>
                <a:spcPts val="600"/>
              </a:spcAft>
              <a:buFont typeface="+mj-lt"/>
              <a:buAutoNum type="arabicPeriod"/>
            </a:pPr>
            <a:r>
              <a:rPr lang="en-US" dirty="0"/>
              <a:t>Personalized, Flexible, and Student Friendly </a:t>
            </a:r>
          </a:p>
          <a:p>
            <a:pPr marL="400050" indent="-342900">
              <a:lnSpc>
                <a:spcPct val="90000"/>
              </a:lnSpc>
              <a:spcAft>
                <a:spcPts val="600"/>
              </a:spcAft>
              <a:buFont typeface="+mj-lt"/>
              <a:buAutoNum type="arabicPeriod"/>
            </a:pPr>
            <a:r>
              <a:rPr lang="en-US" dirty="0"/>
              <a:t>1 CU can be equated with 1 semester hour</a:t>
            </a:r>
          </a:p>
          <a:p>
            <a:pPr marL="400050" indent="-342900">
              <a:lnSpc>
                <a:spcPct val="90000"/>
              </a:lnSpc>
              <a:spcAft>
                <a:spcPts val="600"/>
              </a:spcAft>
              <a:buFont typeface="+mj-lt"/>
              <a:buAutoNum type="arabicPeriod"/>
            </a:pPr>
            <a:r>
              <a:rPr lang="en-US" dirty="0"/>
              <a:t>GPA is 3.00 - must pass assessments of competencies at a minimum of a ”B” level.</a:t>
            </a:r>
          </a:p>
          <a:p>
            <a:pPr marL="400050" indent="-342900">
              <a:lnSpc>
                <a:spcPct val="90000"/>
              </a:lnSpc>
              <a:spcAft>
                <a:spcPts val="600"/>
              </a:spcAft>
              <a:buFont typeface="+mj-lt"/>
              <a:buAutoNum type="arabicPeriod"/>
            </a:pPr>
            <a:endParaRPr lang="en-US" dirty="0"/>
          </a:p>
          <a:p>
            <a:pPr marL="400050" indent="-342900">
              <a:lnSpc>
                <a:spcPct val="90000"/>
              </a:lnSpc>
              <a:spcAft>
                <a:spcPts val="600"/>
              </a:spcAft>
              <a:buFont typeface="+mj-lt"/>
              <a:buAutoNum type="arabicPeriod"/>
            </a:pPr>
            <a:r>
              <a:rPr lang="en-US" dirty="0"/>
              <a:t>Candidates access varied learning resources</a:t>
            </a:r>
          </a:p>
          <a:p>
            <a:pPr marL="857250" lvl="1" indent="-342900">
              <a:lnSpc>
                <a:spcPct val="90000"/>
              </a:lnSpc>
              <a:spcAft>
                <a:spcPts val="600"/>
              </a:spcAft>
              <a:buFont typeface="Arial" panose="020B0604020202020204" pitchFamily="34" charset="0"/>
              <a:buChar char="•"/>
            </a:pPr>
            <a:r>
              <a:rPr lang="en-US" dirty="0"/>
              <a:t>Textbooks, </a:t>
            </a:r>
          </a:p>
          <a:p>
            <a:pPr marL="857250" lvl="1" indent="-342900">
              <a:lnSpc>
                <a:spcPct val="90000"/>
              </a:lnSpc>
              <a:spcAft>
                <a:spcPts val="600"/>
              </a:spcAft>
              <a:buFont typeface="Arial" panose="020B0604020202020204" pitchFamily="34" charset="0"/>
              <a:buChar char="•"/>
            </a:pPr>
            <a:r>
              <a:rPr lang="en-US" dirty="0"/>
              <a:t>Webinars </a:t>
            </a:r>
          </a:p>
          <a:p>
            <a:pPr marL="857250" lvl="1" indent="-342900">
              <a:lnSpc>
                <a:spcPct val="90000"/>
              </a:lnSpc>
              <a:spcAft>
                <a:spcPts val="600"/>
              </a:spcAft>
              <a:buFont typeface="Arial" panose="020B0604020202020204" pitchFamily="34" charset="0"/>
              <a:buChar char="•"/>
            </a:pPr>
            <a:r>
              <a:rPr lang="en-US" dirty="0"/>
              <a:t>Interactive exercises</a:t>
            </a:r>
          </a:p>
          <a:p>
            <a:pPr marL="857250" lvl="1" indent="-342900">
              <a:lnSpc>
                <a:spcPct val="90000"/>
              </a:lnSpc>
              <a:spcAft>
                <a:spcPts val="600"/>
              </a:spcAft>
              <a:buFont typeface="Arial" panose="020B0604020202020204" pitchFamily="34" charset="0"/>
              <a:buChar char="•"/>
            </a:pPr>
            <a:r>
              <a:rPr lang="en-US" dirty="0"/>
              <a:t>Simulations and videos</a:t>
            </a:r>
          </a:p>
          <a:p>
            <a:pPr marL="400050" indent="-342900">
              <a:lnSpc>
                <a:spcPct val="90000"/>
              </a:lnSpc>
              <a:spcAft>
                <a:spcPts val="600"/>
              </a:spcAft>
              <a:buFont typeface="+mj-lt"/>
              <a:buAutoNum type="arabicPeriod"/>
            </a:pPr>
            <a:r>
              <a:rPr lang="en-US" dirty="0"/>
              <a:t>Student Friendly </a:t>
            </a:r>
          </a:p>
          <a:p>
            <a:pPr marL="857250" lvl="1" indent="-342900">
              <a:lnSpc>
                <a:spcPct val="90000"/>
              </a:lnSpc>
              <a:spcAft>
                <a:spcPts val="600"/>
              </a:spcAft>
              <a:buFont typeface="+mj-lt"/>
              <a:buAutoNum type="arabicPeriod"/>
            </a:pPr>
            <a:r>
              <a:rPr lang="en-US" dirty="0"/>
              <a:t>Personalized learning</a:t>
            </a:r>
          </a:p>
          <a:p>
            <a:pPr marL="857250" lvl="1" indent="-342900">
              <a:lnSpc>
                <a:spcPct val="90000"/>
              </a:lnSpc>
              <a:spcAft>
                <a:spcPts val="600"/>
              </a:spcAft>
              <a:buFont typeface="+mj-lt"/>
              <a:buAutoNum type="arabicPeriod"/>
            </a:pPr>
            <a:r>
              <a:rPr lang="en-US" dirty="0"/>
              <a:t>No set meeting times </a:t>
            </a:r>
          </a:p>
          <a:p>
            <a:pPr marL="857250" lvl="1" indent="-342900">
              <a:lnSpc>
                <a:spcPct val="90000"/>
              </a:lnSpc>
              <a:spcAft>
                <a:spcPts val="600"/>
              </a:spcAft>
              <a:buFont typeface="+mj-lt"/>
              <a:buAutoNum type="arabicPeriod"/>
            </a:pPr>
            <a:r>
              <a:rPr lang="en-US" dirty="0"/>
              <a:t>Instructors and Mentors provide one-to-one guidance, coach, and instruct. </a:t>
            </a:r>
          </a:p>
          <a:p>
            <a:pPr marL="857250" lvl="1" indent="-342900">
              <a:lnSpc>
                <a:spcPct val="90000"/>
              </a:lnSpc>
              <a:spcAft>
                <a:spcPts val="600"/>
              </a:spcAft>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5AAC2E7-D022-46A2-BB47-CAFE62B15C6C}" type="slidenum">
              <a:rPr lang="en-US" smtClean="0"/>
              <a:t>10</a:t>
            </a:fld>
            <a:endParaRPr lang="en-US"/>
          </a:p>
        </p:txBody>
      </p:sp>
    </p:spTree>
    <p:extLst>
      <p:ext uri="{BB962C8B-B14F-4D97-AF65-F5344CB8AC3E}">
        <p14:creationId xmlns:p14="http://schemas.microsoft.com/office/powerpoint/2010/main" val="2603820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55320"/>
            <a:ext cx="5674179" cy="3094265"/>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685800" y="5143500"/>
            <a:ext cx="7772400" cy="1265464"/>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654042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2B6CC329-4812-4154-B971-88E18B067894}" type="datetimeFigureOut">
              <a:rPr lang="en-US" smtClean="0"/>
              <a:t>2/22/18</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8DE700FB-36E3-4AFD-ABED-38C1A8731009}" type="slidenum">
              <a:rPr lang="en-US" smtClean="0"/>
              <a:t>‹#›</a:t>
            </a:fld>
            <a:endParaRPr lang="en-US"/>
          </a:p>
        </p:txBody>
      </p:sp>
    </p:spTree>
    <p:extLst>
      <p:ext uri="{BB962C8B-B14F-4D97-AF65-F5344CB8AC3E}">
        <p14:creationId xmlns:p14="http://schemas.microsoft.com/office/powerpoint/2010/main" val="1301331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2B6CC329-4812-4154-B971-88E18B067894}" type="datetimeFigureOut">
              <a:rPr lang="en-US" smtClean="0"/>
              <a:t>2/22/18</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8DE700FB-36E3-4AFD-ABED-38C1A8731009}" type="slidenum">
              <a:rPr lang="en-US" smtClean="0"/>
              <a:t>‹#›</a:t>
            </a:fld>
            <a:endParaRPr lang="en-US"/>
          </a:p>
        </p:txBody>
      </p:sp>
    </p:spTree>
    <p:extLst>
      <p:ext uri="{BB962C8B-B14F-4D97-AF65-F5344CB8AC3E}">
        <p14:creationId xmlns:p14="http://schemas.microsoft.com/office/powerpoint/2010/main" val="1572152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2B6CC329-4812-4154-B971-88E18B067894}" type="datetimeFigureOut">
              <a:rPr lang="en-US" smtClean="0"/>
              <a:t>2/22/18</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8DE700FB-36E3-4AFD-ABED-38C1A8731009}" type="slidenum">
              <a:rPr lang="en-US" smtClean="0"/>
              <a:t>‹#›</a:t>
            </a:fld>
            <a:endParaRPr lang="en-US"/>
          </a:p>
        </p:txBody>
      </p:sp>
    </p:spTree>
    <p:extLst>
      <p:ext uri="{BB962C8B-B14F-4D97-AF65-F5344CB8AC3E}">
        <p14:creationId xmlns:p14="http://schemas.microsoft.com/office/powerpoint/2010/main" val="6436291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B6CC329-4812-4154-B971-88E18B067894}" type="datetimeFigureOut">
              <a:rPr lang="en-US" smtClean="0"/>
              <a:t>2/22/18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8DE700FB-36E3-4AFD-ABED-38C1A8731009}" type="slidenum">
              <a:rPr lang="en-US" smtClean="0"/>
              <a:t>‹#›</a:t>
            </a:fld>
            <a:endParaRPr lang="en-US"/>
          </a:p>
        </p:txBody>
      </p:sp>
    </p:spTree>
    <p:extLst>
      <p:ext uri="{BB962C8B-B14F-4D97-AF65-F5344CB8AC3E}">
        <p14:creationId xmlns:p14="http://schemas.microsoft.com/office/powerpoint/2010/main" val="37117422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B6CC329-4812-4154-B971-88E18B067894}" type="datetimeFigureOut">
              <a:rPr lang="en-US" smtClean="0"/>
              <a:t>2/22/18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8DE700FB-36E3-4AFD-ABED-38C1A8731009}" type="slidenum">
              <a:rPr lang="en-US" smtClean="0"/>
              <a:t>‹#›</a:t>
            </a:fld>
            <a:endParaRPr lang="en-US"/>
          </a:p>
        </p:txBody>
      </p:sp>
    </p:spTree>
    <p:extLst>
      <p:ext uri="{BB962C8B-B14F-4D97-AF65-F5344CB8AC3E}">
        <p14:creationId xmlns:p14="http://schemas.microsoft.com/office/powerpoint/2010/main" val="3967478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D4AF721-C64C-4CBA-8614-2EB29196BAF1}" type="datetimeFigureOut">
              <a:rPr lang="en-US" smtClean="0"/>
              <a:t>2/22/18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DF275D-412A-4729-9C8E-2A2B864477B5}" type="slidenum">
              <a:rPr lang="en-US" smtClean="0"/>
              <a:t>‹#›</a:t>
            </a:fld>
            <a:endParaRPr lang="en-US"/>
          </a:p>
        </p:txBody>
      </p:sp>
    </p:spTree>
    <p:extLst>
      <p:ext uri="{BB962C8B-B14F-4D97-AF65-F5344CB8AC3E}">
        <p14:creationId xmlns:p14="http://schemas.microsoft.com/office/powerpoint/2010/main" val="17613190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4AF721-C64C-4CBA-8614-2EB29196BAF1}" type="datetimeFigureOut">
              <a:rPr lang="en-US" smtClean="0"/>
              <a:t>2/22/18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DF275D-412A-4729-9C8E-2A2B864477B5}" type="slidenum">
              <a:rPr lang="en-US" smtClean="0"/>
              <a:t>‹#›</a:t>
            </a:fld>
            <a:endParaRPr lang="en-US"/>
          </a:p>
        </p:txBody>
      </p:sp>
    </p:spTree>
    <p:extLst>
      <p:ext uri="{BB962C8B-B14F-4D97-AF65-F5344CB8AC3E}">
        <p14:creationId xmlns:p14="http://schemas.microsoft.com/office/powerpoint/2010/main" val="27580263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4AF721-C64C-4CBA-8614-2EB29196BAF1}" type="datetimeFigureOut">
              <a:rPr lang="en-US" smtClean="0"/>
              <a:t>2/22/18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DF275D-412A-4729-9C8E-2A2B864477B5}" type="slidenum">
              <a:rPr lang="en-US" smtClean="0"/>
              <a:t>‹#›</a:t>
            </a:fld>
            <a:endParaRPr lang="en-US"/>
          </a:p>
        </p:txBody>
      </p:sp>
    </p:spTree>
    <p:extLst>
      <p:ext uri="{BB962C8B-B14F-4D97-AF65-F5344CB8AC3E}">
        <p14:creationId xmlns:p14="http://schemas.microsoft.com/office/powerpoint/2010/main" val="34426044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4AF721-C64C-4CBA-8614-2EB29196BAF1}" type="datetimeFigureOut">
              <a:rPr lang="en-US" smtClean="0"/>
              <a:t>2/22/18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DF275D-412A-4729-9C8E-2A2B864477B5}" type="slidenum">
              <a:rPr lang="en-US" smtClean="0"/>
              <a:t>‹#›</a:t>
            </a:fld>
            <a:endParaRPr lang="en-US"/>
          </a:p>
        </p:txBody>
      </p:sp>
    </p:spTree>
    <p:extLst>
      <p:ext uri="{BB962C8B-B14F-4D97-AF65-F5344CB8AC3E}">
        <p14:creationId xmlns:p14="http://schemas.microsoft.com/office/powerpoint/2010/main" val="29575680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4AF721-C64C-4CBA-8614-2EB29196BAF1}" type="datetimeFigureOut">
              <a:rPr lang="en-US" smtClean="0"/>
              <a:t>2/22/18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DF275D-412A-4729-9C8E-2A2B864477B5}" type="slidenum">
              <a:rPr lang="en-US" smtClean="0"/>
              <a:t>‹#›</a:t>
            </a:fld>
            <a:endParaRPr lang="en-US"/>
          </a:p>
        </p:txBody>
      </p:sp>
    </p:spTree>
    <p:extLst>
      <p:ext uri="{BB962C8B-B14F-4D97-AF65-F5344CB8AC3E}">
        <p14:creationId xmlns:p14="http://schemas.microsoft.com/office/powerpoint/2010/main" val="4226626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B6CC329-4812-4154-B971-88E18B067894}" type="datetimeFigureOut">
              <a:rPr lang="en-US" smtClean="0"/>
              <a:t>2/22/18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8DE700FB-36E3-4AFD-ABED-38C1A8731009}" type="slidenum">
              <a:rPr lang="en-US" smtClean="0"/>
              <a:t>‹#›</a:t>
            </a:fld>
            <a:endParaRPr lang="en-US"/>
          </a:p>
        </p:txBody>
      </p:sp>
    </p:spTree>
    <p:extLst>
      <p:ext uri="{BB962C8B-B14F-4D97-AF65-F5344CB8AC3E}">
        <p14:creationId xmlns:p14="http://schemas.microsoft.com/office/powerpoint/2010/main" val="37687803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4AF721-C64C-4CBA-8614-2EB29196BAF1}" type="datetimeFigureOut">
              <a:rPr lang="en-US" smtClean="0"/>
              <a:t>2/22/18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DF275D-412A-4729-9C8E-2A2B864477B5}" type="slidenum">
              <a:rPr lang="en-US" smtClean="0"/>
              <a:t>‹#›</a:t>
            </a:fld>
            <a:endParaRPr lang="en-US"/>
          </a:p>
        </p:txBody>
      </p:sp>
    </p:spTree>
    <p:extLst>
      <p:ext uri="{BB962C8B-B14F-4D97-AF65-F5344CB8AC3E}">
        <p14:creationId xmlns:p14="http://schemas.microsoft.com/office/powerpoint/2010/main" val="5827362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4AF721-C64C-4CBA-8614-2EB29196BAF1}" type="datetimeFigureOut">
              <a:rPr lang="en-US" smtClean="0"/>
              <a:t>2/22/18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DF275D-412A-4729-9C8E-2A2B864477B5}" type="slidenum">
              <a:rPr lang="en-US" smtClean="0"/>
              <a:t>‹#›</a:t>
            </a:fld>
            <a:endParaRPr lang="en-US"/>
          </a:p>
        </p:txBody>
      </p:sp>
    </p:spTree>
    <p:extLst>
      <p:ext uri="{BB962C8B-B14F-4D97-AF65-F5344CB8AC3E}">
        <p14:creationId xmlns:p14="http://schemas.microsoft.com/office/powerpoint/2010/main" val="20869646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D4AF721-C64C-4CBA-8614-2EB29196BAF1}" type="datetimeFigureOut">
              <a:rPr lang="en-US" smtClean="0"/>
              <a:t>2/22/18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DF275D-412A-4729-9C8E-2A2B864477B5}" type="slidenum">
              <a:rPr lang="en-US" smtClean="0"/>
              <a:t>‹#›</a:t>
            </a:fld>
            <a:endParaRPr lang="en-US"/>
          </a:p>
        </p:txBody>
      </p:sp>
    </p:spTree>
    <p:extLst>
      <p:ext uri="{BB962C8B-B14F-4D97-AF65-F5344CB8AC3E}">
        <p14:creationId xmlns:p14="http://schemas.microsoft.com/office/powerpoint/2010/main" val="8458675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D4AF721-C64C-4CBA-8614-2EB29196BAF1}" type="datetimeFigureOut">
              <a:rPr lang="en-US" smtClean="0"/>
              <a:t>2/22/18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DF275D-412A-4729-9C8E-2A2B864477B5}" type="slidenum">
              <a:rPr lang="en-US" smtClean="0"/>
              <a:t>‹#›</a:t>
            </a:fld>
            <a:endParaRPr lang="en-US"/>
          </a:p>
        </p:txBody>
      </p:sp>
    </p:spTree>
    <p:extLst>
      <p:ext uri="{BB962C8B-B14F-4D97-AF65-F5344CB8AC3E}">
        <p14:creationId xmlns:p14="http://schemas.microsoft.com/office/powerpoint/2010/main" val="26438894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4AF721-C64C-4CBA-8614-2EB29196BAF1}" type="datetimeFigureOut">
              <a:rPr lang="en-US" smtClean="0"/>
              <a:t>2/22/18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DF275D-412A-4729-9C8E-2A2B864477B5}" type="slidenum">
              <a:rPr lang="en-US" smtClean="0"/>
              <a:t>‹#›</a:t>
            </a:fld>
            <a:endParaRPr lang="en-US"/>
          </a:p>
        </p:txBody>
      </p:sp>
    </p:spTree>
    <p:extLst>
      <p:ext uri="{BB962C8B-B14F-4D97-AF65-F5344CB8AC3E}">
        <p14:creationId xmlns:p14="http://schemas.microsoft.com/office/powerpoint/2010/main" val="38035155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4AF721-C64C-4CBA-8614-2EB29196BAF1}" type="datetimeFigureOut">
              <a:rPr lang="en-US" smtClean="0"/>
              <a:t>2/22/18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DF275D-412A-4729-9C8E-2A2B864477B5}" type="slidenum">
              <a:rPr lang="en-US" smtClean="0"/>
              <a:t>‹#›</a:t>
            </a:fld>
            <a:endParaRPr lang="en-US"/>
          </a:p>
        </p:txBody>
      </p:sp>
    </p:spTree>
    <p:extLst>
      <p:ext uri="{BB962C8B-B14F-4D97-AF65-F5344CB8AC3E}">
        <p14:creationId xmlns:p14="http://schemas.microsoft.com/office/powerpoint/2010/main" val="2685888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28650" y="1847851"/>
            <a:ext cx="609872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B6CC329-4812-4154-B971-88E18B067894}" type="datetimeFigureOut">
              <a:rPr lang="en-US" smtClean="0"/>
              <a:t>2/22/18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8DE700FB-36E3-4AFD-ABED-38C1A8731009}" type="slidenum">
              <a:rPr lang="en-US" smtClean="0"/>
              <a:t>‹#›</a:t>
            </a:fld>
            <a:endParaRPr lang="en-US"/>
          </a:p>
        </p:txBody>
      </p:sp>
    </p:spTree>
    <p:extLst>
      <p:ext uri="{BB962C8B-B14F-4D97-AF65-F5344CB8AC3E}">
        <p14:creationId xmlns:p14="http://schemas.microsoft.com/office/powerpoint/2010/main" val="3899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B6CC329-4812-4154-B971-88E18B067894}" type="datetimeFigureOut">
              <a:rPr lang="en-US" smtClean="0"/>
              <a:t>2/22/18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8DE700FB-36E3-4AFD-ABED-38C1A8731009}" type="slidenum">
              <a:rPr lang="en-US" smtClean="0"/>
              <a:t>‹#›</a:t>
            </a:fld>
            <a:endParaRPr lang="en-US"/>
          </a:p>
        </p:txBody>
      </p:sp>
    </p:spTree>
    <p:extLst>
      <p:ext uri="{BB962C8B-B14F-4D97-AF65-F5344CB8AC3E}">
        <p14:creationId xmlns:p14="http://schemas.microsoft.com/office/powerpoint/2010/main" val="3392101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28650" y="1847851"/>
            <a:ext cx="609872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B6CC329-4812-4154-B971-88E18B067894}" type="datetimeFigureOut">
              <a:rPr lang="en-US" smtClean="0"/>
              <a:t>2/22/18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8DE700FB-36E3-4AFD-ABED-38C1A8731009}" type="slidenum">
              <a:rPr lang="en-US" smtClean="0"/>
              <a:t>‹#›</a:t>
            </a:fld>
            <a:endParaRPr lang="en-US"/>
          </a:p>
        </p:txBody>
      </p:sp>
    </p:spTree>
    <p:extLst>
      <p:ext uri="{BB962C8B-B14F-4D97-AF65-F5344CB8AC3E}">
        <p14:creationId xmlns:p14="http://schemas.microsoft.com/office/powerpoint/2010/main" val="398593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B6CC329-4812-4154-B971-88E18B067894}" type="datetimeFigureOut">
              <a:rPr lang="en-US" smtClean="0"/>
              <a:t>2/22/18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8DE700FB-36E3-4AFD-ABED-38C1A8731009}" type="slidenum">
              <a:rPr lang="en-US" smtClean="0"/>
              <a:t>‹#›</a:t>
            </a:fld>
            <a:endParaRPr lang="en-US"/>
          </a:p>
        </p:txBody>
      </p:sp>
    </p:spTree>
    <p:extLst>
      <p:ext uri="{BB962C8B-B14F-4D97-AF65-F5344CB8AC3E}">
        <p14:creationId xmlns:p14="http://schemas.microsoft.com/office/powerpoint/2010/main" val="2899325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2B6CC329-4812-4154-B971-88E18B067894}" type="datetimeFigureOut">
              <a:rPr lang="en-US" smtClean="0"/>
              <a:t>2/22/18</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8DE700FB-36E3-4AFD-ABED-38C1A8731009}" type="slidenum">
              <a:rPr lang="en-US" smtClean="0"/>
              <a:t>‹#›</a:t>
            </a:fld>
            <a:endParaRPr lang="en-US"/>
          </a:p>
        </p:txBody>
      </p:sp>
    </p:spTree>
    <p:extLst>
      <p:ext uri="{BB962C8B-B14F-4D97-AF65-F5344CB8AC3E}">
        <p14:creationId xmlns:p14="http://schemas.microsoft.com/office/powerpoint/2010/main" val="1755226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2B6CC329-4812-4154-B971-88E18B067894}" type="datetimeFigureOut">
              <a:rPr lang="en-US" smtClean="0"/>
              <a:t>2/22/18</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8DE700FB-36E3-4AFD-ABED-38C1A8731009}" type="slidenum">
              <a:rPr lang="en-US" smtClean="0"/>
              <a:t>‹#›</a:t>
            </a:fld>
            <a:endParaRPr lang="en-US"/>
          </a:p>
        </p:txBody>
      </p:sp>
    </p:spTree>
    <p:extLst>
      <p:ext uri="{BB962C8B-B14F-4D97-AF65-F5344CB8AC3E}">
        <p14:creationId xmlns:p14="http://schemas.microsoft.com/office/powerpoint/2010/main" val="239053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2B6CC329-4812-4154-B971-88E18B067894}" type="datetimeFigureOut">
              <a:rPr lang="en-US" smtClean="0"/>
              <a:t>2/22/18</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8DE700FB-36E3-4AFD-ABED-38C1A8731009}" type="slidenum">
              <a:rPr lang="en-US" smtClean="0"/>
              <a:t>‹#›</a:t>
            </a:fld>
            <a:endParaRPr lang="en-US"/>
          </a:p>
        </p:txBody>
      </p:sp>
    </p:spTree>
    <p:extLst>
      <p:ext uri="{BB962C8B-B14F-4D97-AF65-F5344CB8AC3E}">
        <p14:creationId xmlns:p14="http://schemas.microsoft.com/office/powerpoint/2010/main" val="4026842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6"/>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416628" y="1825625"/>
            <a:ext cx="6098721"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443866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85" r:id="rId3"/>
    <p:sldLayoutId id="2147483684" r:id="rId4"/>
    <p:sldLayoutId id="2147483686"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4AF721-C64C-4CBA-8614-2EB29196BAF1}" type="datetimeFigureOut">
              <a:rPr lang="en-US" smtClean="0"/>
              <a:t>2/22/18</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DF275D-412A-4729-9C8E-2A2B864477B5}" type="slidenum">
              <a:rPr lang="en-US" smtClean="0"/>
              <a:t>‹#›</a:t>
            </a:fld>
            <a:endParaRPr lang="en-US"/>
          </a:p>
        </p:txBody>
      </p:sp>
    </p:spTree>
    <p:extLst>
      <p:ext uri="{BB962C8B-B14F-4D97-AF65-F5344CB8AC3E}">
        <p14:creationId xmlns:p14="http://schemas.microsoft.com/office/powerpoint/2010/main" val="9428499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7.emf"/><Relationship Id="rId5" Type="http://schemas.openxmlformats.org/officeDocument/2006/relationships/oleObject" Target="../embeddings/oleObject1.bin"/><Relationship Id="rId4" Type="http://schemas.openxmlformats.org/officeDocument/2006/relationships/image" Target="../media/image8.tif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9.emf"/><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4.xml"/><Relationship Id="rId1" Type="http://schemas.openxmlformats.org/officeDocument/2006/relationships/vmlDrawing" Target="../drawings/vmlDrawing3.vml"/><Relationship Id="rId5" Type="http://schemas.openxmlformats.org/officeDocument/2006/relationships/comments" Target="../comments/comment1.xml"/><Relationship Id="rId4" Type="http://schemas.openxmlformats.org/officeDocument/2006/relationships/image" Target="../media/image10.emf"/></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96514"/>
            <a:ext cx="5674179" cy="2298065"/>
          </a:xfrm>
        </p:spPr>
        <p:txBody>
          <a:bodyPr anchor="t">
            <a:normAutofit fontScale="90000"/>
          </a:bodyPr>
          <a:lstStyle/>
          <a:p>
            <a:br>
              <a:rPr lang="en-US" sz="3600" b="1" dirty="0"/>
            </a:br>
            <a:r>
              <a:rPr lang="en-US" sz="3600" b="1" dirty="0">
                <a:solidFill>
                  <a:srgbClr val="002060"/>
                </a:solidFill>
                <a:latin typeface="+mn-lt"/>
              </a:rPr>
              <a:t>Western Governors University </a:t>
            </a:r>
            <a:br>
              <a:rPr lang="en-US" sz="3600" b="1" dirty="0">
                <a:solidFill>
                  <a:srgbClr val="002060"/>
                </a:solidFill>
                <a:latin typeface="+mn-lt"/>
              </a:rPr>
            </a:br>
            <a:r>
              <a:rPr lang="en-US" sz="3600" b="1" dirty="0">
                <a:solidFill>
                  <a:srgbClr val="002060"/>
                </a:solidFill>
                <a:latin typeface="+mn-lt"/>
              </a:rPr>
              <a:t>Program Approval Proposal for </a:t>
            </a:r>
            <a:br>
              <a:rPr lang="en-US" sz="3600" b="1" dirty="0">
                <a:solidFill>
                  <a:srgbClr val="002060"/>
                </a:solidFill>
                <a:latin typeface="+mn-lt"/>
              </a:rPr>
            </a:br>
            <a:r>
              <a:rPr lang="en-US" sz="3600" b="1" dirty="0">
                <a:solidFill>
                  <a:srgbClr val="002060"/>
                </a:solidFill>
                <a:latin typeface="+mn-lt"/>
              </a:rPr>
              <a:t>Elementary Generalist</a:t>
            </a:r>
          </a:p>
        </p:txBody>
      </p:sp>
      <p:sp>
        <p:nvSpPr>
          <p:cNvPr id="3" name="Subtitle 2"/>
          <p:cNvSpPr>
            <a:spLocks noGrp="1"/>
          </p:cNvSpPr>
          <p:nvPr>
            <p:ph type="subTitle" idx="1"/>
          </p:nvPr>
        </p:nvSpPr>
        <p:spPr>
          <a:xfrm>
            <a:off x="-1" y="4817660"/>
            <a:ext cx="8966579" cy="1924333"/>
          </a:xfrm>
        </p:spPr>
        <p:txBody>
          <a:bodyPr>
            <a:normAutofit/>
          </a:bodyPr>
          <a:lstStyle/>
          <a:p>
            <a:r>
              <a:rPr lang="en-US" b="1" dirty="0">
                <a:solidFill>
                  <a:srgbClr val="002060"/>
                </a:solidFill>
              </a:rPr>
              <a:t>Drs. Verna Lowe and Deb Eldridge</a:t>
            </a:r>
          </a:p>
          <a:p>
            <a:r>
              <a:rPr lang="en-US" b="1" dirty="0">
                <a:solidFill>
                  <a:srgbClr val="002060"/>
                </a:solidFill>
              </a:rPr>
              <a:t>February 26, 2018</a:t>
            </a:r>
          </a:p>
          <a:p>
            <a:r>
              <a:rPr lang="en-US" b="1" dirty="0">
                <a:solidFill>
                  <a:srgbClr val="002060"/>
                </a:solidFill>
              </a:rPr>
              <a:t>Indianapolis, Indiana</a:t>
            </a:r>
          </a:p>
        </p:txBody>
      </p:sp>
    </p:spTree>
    <p:extLst>
      <p:ext uri="{BB962C8B-B14F-4D97-AF65-F5344CB8AC3E}">
        <p14:creationId xmlns:p14="http://schemas.microsoft.com/office/powerpoint/2010/main" val="23239333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5E5F8-98F4-0844-AE65-E6D724E483AC}"/>
              </a:ext>
            </a:extLst>
          </p:cNvPr>
          <p:cNvSpPr>
            <a:spLocks noGrp="1"/>
          </p:cNvSpPr>
          <p:nvPr>
            <p:ph type="title"/>
          </p:nvPr>
        </p:nvSpPr>
        <p:spPr>
          <a:xfrm>
            <a:off x="0" y="365127"/>
            <a:ext cx="9144000" cy="672104"/>
          </a:xfrm>
          <a:solidFill>
            <a:srgbClr val="003057"/>
          </a:solidFill>
          <a:ln>
            <a:solidFill>
              <a:srgbClr val="002060"/>
            </a:solidFill>
          </a:ln>
        </p:spPr>
        <p:txBody>
          <a:bodyPr>
            <a:noAutofit/>
          </a:bodyPr>
          <a:lstStyle/>
          <a:p>
            <a:pPr algn="ctr"/>
            <a:r>
              <a:rPr lang="en-US" sz="3200" b="1" dirty="0">
                <a:solidFill>
                  <a:schemeClr val="bg1"/>
                </a:solidFill>
                <a:latin typeface="+mn-lt"/>
              </a:rPr>
              <a:t>Professional Core</a:t>
            </a:r>
          </a:p>
        </p:txBody>
      </p:sp>
      <p:sp>
        <p:nvSpPr>
          <p:cNvPr id="6" name="Rectangle 5">
            <a:extLst>
              <a:ext uri="{FF2B5EF4-FFF2-40B4-BE49-F238E27FC236}">
                <a16:creationId xmlns:a16="http://schemas.microsoft.com/office/drawing/2014/main" id="{733CFA6C-7920-5447-8129-A162CA91490B}"/>
              </a:ext>
            </a:extLst>
          </p:cNvPr>
          <p:cNvSpPr/>
          <p:nvPr/>
        </p:nvSpPr>
        <p:spPr>
          <a:xfrm>
            <a:off x="2018084" y="1026498"/>
            <a:ext cx="5398401" cy="5758499"/>
          </a:xfrm>
          <a:prstGeom prst="rect">
            <a:avLst/>
          </a:prstGeom>
        </p:spPr>
        <p:txBody>
          <a:bodyPr wrap="square">
            <a:spAutoFit/>
          </a:bodyPr>
          <a:lstStyle/>
          <a:p>
            <a:pPr marL="342900" indent="-342900">
              <a:buFont typeface="Arial" panose="020B0604020202020204" pitchFamily="34" charset="0"/>
              <a:buChar char="•"/>
            </a:pPr>
            <a:r>
              <a:rPr lang="en-US" sz="1700" b="1" dirty="0">
                <a:solidFill>
                  <a:srgbClr val="002060"/>
                </a:solidFill>
              </a:rPr>
              <a:t>Foundational Perspectives in Education</a:t>
            </a:r>
          </a:p>
          <a:p>
            <a:pPr marL="342900" indent="-342900">
              <a:buFont typeface="Arial" panose="020B0604020202020204" pitchFamily="34" charset="0"/>
              <a:buChar char="•"/>
            </a:pPr>
            <a:r>
              <a:rPr lang="en-US" sz="1700" b="1" dirty="0">
                <a:solidFill>
                  <a:srgbClr val="002060"/>
                </a:solidFill>
              </a:rPr>
              <a:t>Psychology for Educators</a:t>
            </a:r>
          </a:p>
          <a:p>
            <a:pPr marL="342900" indent="-342900">
              <a:buFont typeface="Arial" panose="020B0604020202020204" pitchFamily="34" charset="0"/>
              <a:buChar char="•"/>
            </a:pPr>
            <a:r>
              <a:rPr lang="en-US" sz="1700" b="1" dirty="0">
                <a:solidFill>
                  <a:srgbClr val="002060"/>
                </a:solidFill>
              </a:rPr>
              <a:t>Fund. of Diversity, Inclusion, and Ex. Learners</a:t>
            </a:r>
          </a:p>
          <a:p>
            <a:pPr marL="342900" indent="-342900">
              <a:buFont typeface="Arial" panose="020B0604020202020204" pitchFamily="34" charset="0"/>
              <a:buChar char="•"/>
            </a:pPr>
            <a:r>
              <a:rPr lang="en-US" sz="1700" b="1" dirty="0">
                <a:solidFill>
                  <a:srgbClr val="002060"/>
                </a:solidFill>
              </a:rPr>
              <a:t>Intro. to Instructional Planning &amp; Presentation</a:t>
            </a:r>
          </a:p>
          <a:p>
            <a:pPr marL="342900" indent="-342900">
              <a:buFont typeface="Arial" panose="020B0604020202020204" pitchFamily="34" charset="0"/>
              <a:buChar char="•"/>
            </a:pPr>
            <a:r>
              <a:rPr lang="en-US" sz="1700" b="1" dirty="0">
                <a:solidFill>
                  <a:srgbClr val="002060"/>
                </a:solidFill>
              </a:rPr>
              <a:t>Classroom Mgmt., Engagement, &amp; Motivation</a:t>
            </a:r>
          </a:p>
          <a:p>
            <a:pPr marL="342900" indent="-342900">
              <a:buFont typeface="Arial" panose="020B0604020202020204" pitchFamily="34" charset="0"/>
              <a:buChar char="•"/>
            </a:pPr>
            <a:r>
              <a:rPr lang="en-US" sz="1700" b="1" dirty="0">
                <a:solidFill>
                  <a:srgbClr val="002060"/>
                </a:solidFill>
              </a:rPr>
              <a:t>Educational Assessment</a:t>
            </a:r>
          </a:p>
          <a:p>
            <a:pPr marL="342900" indent="-342900">
              <a:buFont typeface="Arial" panose="020B0604020202020204" pitchFamily="34" charset="0"/>
              <a:buChar char="•"/>
            </a:pPr>
            <a:r>
              <a:rPr lang="en-US" sz="1700" b="1" dirty="0">
                <a:solidFill>
                  <a:srgbClr val="002060"/>
                </a:solidFill>
              </a:rPr>
              <a:t>Instructional Planning and Presentation</a:t>
            </a:r>
          </a:p>
          <a:p>
            <a:pPr marL="342900" indent="-342900">
              <a:buFont typeface="Arial" panose="020B0604020202020204" pitchFamily="34" charset="0"/>
              <a:buChar char="•"/>
            </a:pPr>
            <a:r>
              <a:rPr lang="en-US" sz="1700" b="1" dirty="0">
                <a:solidFill>
                  <a:srgbClr val="002060"/>
                </a:solidFill>
              </a:rPr>
              <a:t>Preclinical Experience in Elem. Ed.</a:t>
            </a:r>
          </a:p>
          <a:p>
            <a:pPr marL="342900" indent="-342900">
              <a:buFont typeface="Arial" panose="020B0604020202020204" pitchFamily="34" charset="0"/>
              <a:buChar char="•"/>
            </a:pPr>
            <a:r>
              <a:rPr lang="en-US" sz="1700" b="1" dirty="0">
                <a:solidFill>
                  <a:srgbClr val="002060"/>
                </a:solidFill>
              </a:rPr>
              <a:t>Demonstration Teaching </a:t>
            </a:r>
          </a:p>
          <a:p>
            <a:pPr marL="342900" indent="-342900">
              <a:buFont typeface="Arial" panose="020B0604020202020204" pitchFamily="34" charset="0"/>
              <a:buChar char="•"/>
            </a:pPr>
            <a:r>
              <a:rPr lang="en-US" sz="1700" b="1" dirty="0">
                <a:solidFill>
                  <a:srgbClr val="002060"/>
                </a:solidFill>
              </a:rPr>
              <a:t>Teacher Performance Assessment (edTPA)</a:t>
            </a:r>
          </a:p>
          <a:p>
            <a:pPr marL="342900" indent="-342900">
              <a:buFont typeface="Arial" panose="020B0604020202020204" pitchFamily="34" charset="0"/>
              <a:buChar char="•"/>
            </a:pPr>
            <a:r>
              <a:rPr lang="en-US" sz="1700" b="1" dirty="0">
                <a:solidFill>
                  <a:srgbClr val="002060"/>
                </a:solidFill>
              </a:rPr>
              <a:t>Cohort Seminar </a:t>
            </a:r>
          </a:p>
          <a:p>
            <a:pPr algn="ctr"/>
            <a:r>
              <a:rPr lang="en-US" sz="1700" b="1" dirty="0">
                <a:solidFill>
                  <a:srgbClr val="002060"/>
                </a:solidFill>
              </a:rPr>
              <a:t>AND Methods</a:t>
            </a:r>
          </a:p>
          <a:p>
            <a:pPr marL="285750" indent="-285750">
              <a:buFont typeface="Arial" panose="020B0604020202020204" pitchFamily="34" charset="0"/>
              <a:buChar char="•"/>
            </a:pPr>
            <a:r>
              <a:rPr lang="en-US" sz="1700" b="1" dirty="0">
                <a:solidFill>
                  <a:srgbClr val="002060"/>
                </a:solidFill>
              </a:rPr>
              <a:t>Rdg. Methods &amp; Interventions</a:t>
            </a:r>
          </a:p>
          <a:p>
            <a:pPr marL="285750" indent="-285750">
              <a:buFont typeface="Arial" panose="020B0604020202020204" pitchFamily="34" charset="0"/>
              <a:buChar char="•"/>
            </a:pPr>
            <a:r>
              <a:rPr lang="en-US" sz="1700" b="1" dirty="0">
                <a:solidFill>
                  <a:srgbClr val="002060"/>
                </a:solidFill>
              </a:rPr>
              <a:t>LA Inst. &amp; Intervention</a:t>
            </a:r>
          </a:p>
          <a:p>
            <a:pPr marL="285750" indent="-285750">
              <a:buFont typeface="Arial" panose="020B0604020202020204" pitchFamily="34" charset="0"/>
              <a:buChar char="•"/>
            </a:pPr>
            <a:r>
              <a:rPr lang="en-US" sz="1700" b="1" dirty="0">
                <a:solidFill>
                  <a:srgbClr val="002060"/>
                </a:solidFill>
              </a:rPr>
              <a:t>Elementary Math Methods</a:t>
            </a:r>
          </a:p>
          <a:p>
            <a:pPr marL="285750" indent="-285750">
              <a:buFont typeface="Arial" panose="020B0604020202020204" pitchFamily="34" charset="0"/>
              <a:buChar char="•"/>
            </a:pPr>
            <a:r>
              <a:rPr lang="en-US" sz="1700" b="1" dirty="0">
                <a:solidFill>
                  <a:srgbClr val="002060"/>
                </a:solidFill>
              </a:rPr>
              <a:t>Elementary Social Studies </a:t>
            </a:r>
          </a:p>
          <a:p>
            <a:pPr marL="285750" indent="-285750">
              <a:buFont typeface="Arial" panose="020B0604020202020204" pitchFamily="34" charset="0"/>
              <a:buChar char="•"/>
            </a:pPr>
            <a:r>
              <a:rPr lang="en-US" sz="1700" b="1" dirty="0">
                <a:solidFill>
                  <a:srgbClr val="002060"/>
                </a:solidFill>
              </a:rPr>
              <a:t>Elementary VPA Methods</a:t>
            </a:r>
          </a:p>
          <a:p>
            <a:pPr marL="285750" indent="-285750">
              <a:buFont typeface="Arial" panose="020B0604020202020204" pitchFamily="34" charset="0"/>
              <a:buChar char="•"/>
            </a:pPr>
            <a:r>
              <a:rPr lang="en-US" b="1" dirty="0">
                <a:solidFill>
                  <a:srgbClr val="002060"/>
                </a:solidFill>
              </a:rPr>
              <a:t>Elementary PE &amp; Health </a:t>
            </a:r>
            <a:endParaRPr lang="en-US" dirty="0"/>
          </a:p>
          <a:p>
            <a:endParaRPr lang="en-US" sz="2200" dirty="0"/>
          </a:p>
          <a:p>
            <a:pPr marL="57150" defTabSz="914400">
              <a:lnSpc>
                <a:spcPct val="90000"/>
              </a:lnSpc>
              <a:spcAft>
                <a:spcPts val="600"/>
              </a:spcAft>
            </a:pPr>
            <a:endParaRPr lang="en-US" dirty="0"/>
          </a:p>
          <a:p>
            <a:r>
              <a:rPr lang="en-US" dirty="0"/>
              <a:t> </a:t>
            </a:r>
            <a:endParaRPr lang="en-US" b="1" dirty="0">
              <a:solidFill>
                <a:srgbClr val="002060"/>
              </a:solidFill>
            </a:endParaRPr>
          </a:p>
        </p:txBody>
      </p:sp>
    </p:spTree>
    <p:extLst>
      <p:ext uri="{BB962C8B-B14F-4D97-AF65-F5344CB8AC3E}">
        <p14:creationId xmlns:p14="http://schemas.microsoft.com/office/powerpoint/2010/main" val="3080085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85C2BE5-1EC5-E54B-BF2F-A877BF27BDCD}"/>
              </a:ext>
            </a:extLst>
          </p:cNvPr>
          <p:cNvSpPr txBox="1">
            <a:spLocks/>
          </p:cNvSpPr>
          <p:nvPr/>
        </p:nvSpPr>
        <p:spPr>
          <a:xfrm>
            <a:off x="0" y="135227"/>
            <a:ext cx="9144000" cy="757092"/>
          </a:xfrm>
          <a:prstGeom prst="rect">
            <a:avLst/>
          </a:prstGeom>
          <a:solidFill>
            <a:srgbClr val="003057"/>
          </a:solidFill>
          <a:ln>
            <a:solidFill>
              <a:srgbClr val="002060"/>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Calibri" panose="020F0502020204030204" pitchFamily="34" charset="0"/>
                <a:cs typeface="Calibri" panose="020F0502020204030204" pitchFamily="34" charset="0"/>
              </a:rPr>
              <a:t>WGU Indiana-Elementary Demographics</a:t>
            </a:r>
          </a:p>
        </p:txBody>
      </p:sp>
      <p:sp>
        <p:nvSpPr>
          <p:cNvPr id="12" name="Content Placeholder 11">
            <a:extLst>
              <a:ext uri="{FF2B5EF4-FFF2-40B4-BE49-F238E27FC236}">
                <a16:creationId xmlns:a16="http://schemas.microsoft.com/office/drawing/2014/main" id="{241F2427-D918-FA4E-894E-85BAF2D47469}"/>
              </a:ext>
            </a:extLst>
          </p:cNvPr>
          <p:cNvSpPr>
            <a:spLocks noGrp="1"/>
          </p:cNvSpPr>
          <p:nvPr>
            <p:ph idx="1"/>
          </p:nvPr>
        </p:nvSpPr>
        <p:spPr>
          <a:xfrm>
            <a:off x="1576865" y="4112199"/>
            <a:ext cx="7405465" cy="1523930"/>
          </a:xfrm>
          <a:ln>
            <a:solidFill>
              <a:srgbClr val="003057"/>
            </a:solidFill>
          </a:ln>
        </p:spPr>
        <p:txBody>
          <a:bodyPr>
            <a:normAutofit lnSpcReduction="10000"/>
          </a:bodyPr>
          <a:lstStyle/>
          <a:p>
            <a:pPr marL="0" indent="0">
              <a:spcBef>
                <a:spcPts val="0"/>
              </a:spcBef>
              <a:buNone/>
            </a:pPr>
            <a:r>
              <a:rPr lang="en-US" sz="1600" b="1" dirty="0">
                <a:solidFill>
                  <a:srgbClr val="002060"/>
                </a:solidFill>
              </a:rPr>
              <a:t>Established in 2010, WGU Indiana gives Hoosiers a great opportunity to obtain an </a:t>
            </a:r>
          </a:p>
          <a:p>
            <a:pPr>
              <a:lnSpc>
                <a:spcPct val="110000"/>
              </a:lnSpc>
              <a:spcBef>
                <a:spcPts val="0"/>
              </a:spcBef>
            </a:pPr>
            <a:r>
              <a:rPr lang="en-US" sz="1600" b="1" dirty="0">
                <a:solidFill>
                  <a:srgbClr val="002060"/>
                </a:solidFill>
              </a:rPr>
              <a:t>affordable, </a:t>
            </a:r>
          </a:p>
          <a:p>
            <a:pPr>
              <a:lnSpc>
                <a:spcPct val="110000"/>
              </a:lnSpc>
              <a:spcBef>
                <a:spcPts val="0"/>
              </a:spcBef>
            </a:pPr>
            <a:r>
              <a:rPr lang="en-US" sz="1600" b="1" dirty="0">
                <a:solidFill>
                  <a:srgbClr val="002060"/>
                </a:solidFill>
              </a:rPr>
              <a:t>accessible, </a:t>
            </a:r>
          </a:p>
          <a:p>
            <a:pPr>
              <a:lnSpc>
                <a:spcPct val="110000"/>
              </a:lnSpc>
              <a:spcBef>
                <a:spcPts val="0"/>
              </a:spcBef>
            </a:pPr>
            <a:r>
              <a:rPr lang="en-US" sz="1600" b="1" dirty="0">
                <a:solidFill>
                  <a:srgbClr val="002060"/>
                </a:solidFill>
              </a:rPr>
              <a:t>high-quality online degree </a:t>
            </a:r>
          </a:p>
          <a:p>
            <a:pPr>
              <a:lnSpc>
                <a:spcPct val="110000"/>
              </a:lnSpc>
              <a:spcBef>
                <a:spcPts val="0"/>
              </a:spcBef>
            </a:pPr>
            <a:r>
              <a:rPr lang="en-US" sz="1600" b="1" dirty="0">
                <a:solidFill>
                  <a:srgbClr val="002060"/>
                </a:solidFill>
              </a:rPr>
              <a:t>that meets the highest academic and professional standards.” </a:t>
            </a:r>
          </a:p>
          <a:p>
            <a:pPr marL="0" indent="0" algn="r">
              <a:spcBef>
                <a:spcPts val="0"/>
              </a:spcBef>
              <a:buNone/>
            </a:pPr>
            <a:r>
              <a:rPr lang="en-US" sz="1600" b="1" i="1" dirty="0">
                <a:solidFill>
                  <a:srgbClr val="002060"/>
                </a:solidFill>
              </a:rPr>
              <a:t>Mitch Daniels, WGU Indiana Founding Governor</a:t>
            </a:r>
          </a:p>
        </p:txBody>
      </p:sp>
      <p:sp>
        <p:nvSpPr>
          <p:cNvPr id="8" name="TextBox 7">
            <a:extLst>
              <a:ext uri="{FF2B5EF4-FFF2-40B4-BE49-F238E27FC236}">
                <a16:creationId xmlns:a16="http://schemas.microsoft.com/office/drawing/2014/main" id="{4B5C9242-783A-B046-B211-B1507FBB2E71}"/>
              </a:ext>
            </a:extLst>
          </p:cNvPr>
          <p:cNvSpPr txBox="1"/>
          <p:nvPr/>
        </p:nvSpPr>
        <p:spPr>
          <a:xfrm>
            <a:off x="53833" y="1296310"/>
            <a:ext cx="3860857" cy="1754326"/>
          </a:xfrm>
          <a:prstGeom prst="rect">
            <a:avLst/>
          </a:prstGeom>
          <a:noFill/>
          <a:ln>
            <a:noFill/>
          </a:ln>
        </p:spPr>
        <p:txBody>
          <a:bodyPr wrap="square" rtlCol="0">
            <a:spAutoFit/>
          </a:bodyPr>
          <a:lstStyle/>
          <a:p>
            <a:pPr algn="ctr"/>
            <a:r>
              <a:rPr lang="en-US" b="1" u="sng" dirty="0">
                <a:solidFill>
                  <a:srgbClr val="002060"/>
                </a:solidFill>
              </a:rPr>
              <a:t>Underserved Populations</a:t>
            </a:r>
          </a:p>
          <a:p>
            <a:pPr marL="742950" lvl="1" indent="-285750">
              <a:buFont typeface="Arial" panose="020B0604020202020204" pitchFamily="34" charset="0"/>
              <a:buChar char="•"/>
            </a:pPr>
            <a:r>
              <a:rPr lang="en-US" b="1" dirty="0">
                <a:solidFill>
                  <a:srgbClr val="002060"/>
                </a:solidFill>
              </a:rPr>
              <a:t>41% Low Income (&lt;$35K/yr.)</a:t>
            </a:r>
          </a:p>
          <a:p>
            <a:pPr marL="742950" lvl="1" indent="-285750">
              <a:buFont typeface="Arial" panose="020B0604020202020204" pitchFamily="34" charset="0"/>
              <a:buChar char="•"/>
            </a:pPr>
            <a:r>
              <a:rPr lang="en-US" b="1" dirty="0">
                <a:solidFill>
                  <a:srgbClr val="002060"/>
                </a:solidFill>
              </a:rPr>
              <a:t>30% Rural</a:t>
            </a:r>
          </a:p>
          <a:p>
            <a:pPr marL="742950" lvl="1" indent="-285750">
              <a:buFont typeface="Arial" panose="020B0604020202020204" pitchFamily="34" charset="0"/>
              <a:buChar char="•"/>
            </a:pPr>
            <a:r>
              <a:rPr lang="en-US" b="1" dirty="0">
                <a:solidFill>
                  <a:srgbClr val="002060"/>
                </a:solidFill>
              </a:rPr>
              <a:t>48% First Generation</a:t>
            </a:r>
          </a:p>
          <a:p>
            <a:pPr marL="742950" lvl="1" indent="-285750">
              <a:buFont typeface="Arial" panose="020B0604020202020204" pitchFamily="34" charset="0"/>
              <a:buChar char="•"/>
            </a:pPr>
            <a:r>
              <a:rPr lang="en-US" b="1" dirty="0">
                <a:solidFill>
                  <a:srgbClr val="002060"/>
                </a:solidFill>
              </a:rPr>
              <a:t>6% Ethnicity (Hispanic, African American, Asian)</a:t>
            </a:r>
          </a:p>
        </p:txBody>
      </p:sp>
      <p:sp>
        <p:nvSpPr>
          <p:cNvPr id="11" name="TextBox 10">
            <a:extLst>
              <a:ext uri="{FF2B5EF4-FFF2-40B4-BE49-F238E27FC236}">
                <a16:creationId xmlns:a16="http://schemas.microsoft.com/office/drawing/2014/main" id="{97BC6824-213D-CE47-BADF-3735463676D4}"/>
              </a:ext>
            </a:extLst>
          </p:cNvPr>
          <p:cNvSpPr txBox="1"/>
          <p:nvPr/>
        </p:nvSpPr>
        <p:spPr>
          <a:xfrm>
            <a:off x="6055852" y="1791636"/>
            <a:ext cx="4102100" cy="646331"/>
          </a:xfrm>
          <a:prstGeom prst="rect">
            <a:avLst/>
          </a:prstGeom>
          <a:noFill/>
        </p:spPr>
        <p:txBody>
          <a:bodyPr wrap="square" rtlCol="0">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9" name="TextBox 8">
            <a:extLst>
              <a:ext uri="{FF2B5EF4-FFF2-40B4-BE49-F238E27FC236}">
                <a16:creationId xmlns:a16="http://schemas.microsoft.com/office/drawing/2014/main" id="{639EAB0B-DAC0-E545-8DE6-186C3257A210}"/>
              </a:ext>
            </a:extLst>
          </p:cNvPr>
          <p:cNvSpPr txBox="1"/>
          <p:nvPr/>
        </p:nvSpPr>
        <p:spPr>
          <a:xfrm>
            <a:off x="1828801" y="861962"/>
            <a:ext cx="5745706" cy="400110"/>
          </a:xfrm>
          <a:prstGeom prst="rect">
            <a:avLst/>
          </a:prstGeom>
          <a:noFill/>
        </p:spPr>
        <p:txBody>
          <a:bodyPr wrap="square" rtlCol="0">
            <a:spAutoFit/>
          </a:bodyPr>
          <a:lstStyle/>
          <a:p>
            <a:r>
              <a:rPr lang="en-US" sz="2000" b="1" dirty="0">
                <a:solidFill>
                  <a:srgbClr val="002060"/>
                </a:solidFill>
              </a:rPr>
              <a:t>Student Population for Elementary Generalist-480</a:t>
            </a:r>
          </a:p>
        </p:txBody>
      </p:sp>
      <p:sp>
        <p:nvSpPr>
          <p:cNvPr id="13" name="Rectangle 12">
            <a:extLst>
              <a:ext uri="{FF2B5EF4-FFF2-40B4-BE49-F238E27FC236}">
                <a16:creationId xmlns:a16="http://schemas.microsoft.com/office/drawing/2014/main" id="{86AC3D83-C71C-874E-8FB0-5EA37F6880C8}"/>
              </a:ext>
            </a:extLst>
          </p:cNvPr>
          <p:cNvSpPr/>
          <p:nvPr/>
        </p:nvSpPr>
        <p:spPr>
          <a:xfrm>
            <a:off x="5729803" y="1262072"/>
            <a:ext cx="3347946" cy="1754326"/>
          </a:xfrm>
          <a:prstGeom prst="rect">
            <a:avLst/>
          </a:prstGeom>
          <a:ln>
            <a:noFill/>
          </a:ln>
        </p:spPr>
        <p:txBody>
          <a:bodyPr wrap="square">
            <a:spAutoFit/>
          </a:bodyPr>
          <a:lstStyle/>
          <a:p>
            <a:pPr algn="ctr"/>
            <a:r>
              <a:rPr lang="en-US" b="1" u="sng" dirty="0">
                <a:solidFill>
                  <a:srgbClr val="002060"/>
                </a:solidFill>
              </a:rPr>
              <a:t>Adult Learner Age Ranges</a:t>
            </a:r>
          </a:p>
          <a:p>
            <a:pPr marL="742950" lvl="1" indent="-285750">
              <a:buFont typeface="Arial" panose="020B0604020202020204" pitchFamily="34" charset="0"/>
              <a:buChar char="•"/>
            </a:pPr>
            <a:r>
              <a:rPr lang="en-US" b="1" dirty="0">
                <a:solidFill>
                  <a:srgbClr val="002060"/>
                </a:solidFill>
              </a:rPr>
              <a:t>Average Age - 34</a:t>
            </a:r>
          </a:p>
          <a:p>
            <a:pPr marL="742950" lvl="1" indent="-285750">
              <a:buFont typeface="Arial" panose="020B0604020202020204" pitchFamily="34" charset="0"/>
              <a:buChar char="•"/>
            </a:pPr>
            <a:r>
              <a:rPr lang="en-US" b="1" dirty="0">
                <a:solidFill>
                  <a:srgbClr val="002060"/>
                </a:solidFill>
              </a:rPr>
              <a:t>22% 21-25 age range</a:t>
            </a:r>
          </a:p>
          <a:p>
            <a:pPr marL="742950" lvl="1" indent="-285750">
              <a:buFont typeface="Arial" panose="020B0604020202020204" pitchFamily="34" charset="0"/>
              <a:buChar char="•"/>
            </a:pPr>
            <a:r>
              <a:rPr lang="en-US" b="1" dirty="0">
                <a:solidFill>
                  <a:srgbClr val="002060"/>
                </a:solidFill>
              </a:rPr>
              <a:t>22% 26-30 age range</a:t>
            </a:r>
          </a:p>
          <a:p>
            <a:pPr marL="742950" lvl="1" indent="-285750">
              <a:buFont typeface="Arial" panose="020B0604020202020204" pitchFamily="34" charset="0"/>
              <a:buChar char="•"/>
            </a:pPr>
            <a:r>
              <a:rPr lang="en-US" b="1" dirty="0">
                <a:solidFill>
                  <a:srgbClr val="002060"/>
                </a:solidFill>
              </a:rPr>
              <a:t>35% 31-40 age range</a:t>
            </a:r>
          </a:p>
          <a:p>
            <a:pPr lvl="1"/>
            <a:endParaRPr lang="en-US" b="1" dirty="0">
              <a:solidFill>
                <a:srgbClr val="002060"/>
              </a:solidFill>
            </a:endParaRPr>
          </a:p>
        </p:txBody>
      </p:sp>
      <p:sp>
        <p:nvSpPr>
          <p:cNvPr id="14" name="Rectangle 13">
            <a:extLst>
              <a:ext uri="{FF2B5EF4-FFF2-40B4-BE49-F238E27FC236}">
                <a16:creationId xmlns:a16="http://schemas.microsoft.com/office/drawing/2014/main" id="{252766A2-60EF-D041-AC72-130CDA686934}"/>
              </a:ext>
            </a:extLst>
          </p:cNvPr>
          <p:cNvSpPr/>
          <p:nvPr/>
        </p:nvSpPr>
        <p:spPr>
          <a:xfrm>
            <a:off x="3852081" y="1665641"/>
            <a:ext cx="1699146" cy="923330"/>
          </a:xfrm>
          <a:prstGeom prst="rect">
            <a:avLst/>
          </a:prstGeom>
        </p:spPr>
        <p:txBody>
          <a:bodyPr wrap="square">
            <a:spAutoFit/>
          </a:bodyPr>
          <a:lstStyle/>
          <a:p>
            <a:pPr algn="ctr"/>
            <a:r>
              <a:rPr lang="en-US" b="1" u="sng" dirty="0">
                <a:solidFill>
                  <a:srgbClr val="002060"/>
                </a:solidFill>
              </a:rPr>
              <a:t>Gender</a:t>
            </a:r>
          </a:p>
          <a:p>
            <a:pPr marL="285750" indent="-285750">
              <a:buFont typeface="Arial" panose="020B0604020202020204" pitchFamily="34" charset="0"/>
              <a:buChar char="•"/>
            </a:pPr>
            <a:r>
              <a:rPr lang="en-US" b="1" dirty="0">
                <a:solidFill>
                  <a:srgbClr val="002060"/>
                </a:solidFill>
              </a:rPr>
              <a:t>88% Female</a:t>
            </a:r>
          </a:p>
          <a:p>
            <a:pPr marL="285750" indent="-285750">
              <a:buFont typeface="Arial" panose="020B0604020202020204" pitchFamily="34" charset="0"/>
              <a:buChar char="•"/>
            </a:pPr>
            <a:r>
              <a:rPr lang="en-US" b="1" dirty="0">
                <a:solidFill>
                  <a:srgbClr val="002060"/>
                </a:solidFill>
              </a:rPr>
              <a:t>12% Male</a:t>
            </a:r>
          </a:p>
        </p:txBody>
      </p:sp>
      <p:sp>
        <p:nvSpPr>
          <p:cNvPr id="15" name="Rectangle 14">
            <a:extLst>
              <a:ext uri="{FF2B5EF4-FFF2-40B4-BE49-F238E27FC236}">
                <a16:creationId xmlns:a16="http://schemas.microsoft.com/office/drawing/2014/main" id="{E9F109D1-668E-3B49-A7DB-C70F6AD5F41F}"/>
              </a:ext>
            </a:extLst>
          </p:cNvPr>
          <p:cNvSpPr/>
          <p:nvPr/>
        </p:nvSpPr>
        <p:spPr>
          <a:xfrm>
            <a:off x="3683167" y="2737119"/>
            <a:ext cx="2278159" cy="1200329"/>
          </a:xfrm>
          <a:prstGeom prst="rect">
            <a:avLst/>
          </a:prstGeom>
        </p:spPr>
        <p:txBody>
          <a:bodyPr wrap="square">
            <a:spAutoFit/>
          </a:bodyPr>
          <a:lstStyle/>
          <a:p>
            <a:pPr algn="ctr"/>
            <a:r>
              <a:rPr lang="en-US" b="1" u="sng" dirty="0">
                <a:solidFill>
                  <a:srgbClr val="002060"/>
                </a:solidFill>
              </a:rPr>
              <a:t>Employment Status</a:t>
            </a:r>
          </a:p>
          <a:p>
            <a:pPr marL="285750" indent="-285750">
              <a:buFont typeface="Arial" panose="020B0604020202020204" pitchFamily="34" charset="0"/>
              <a:buChar char="•"/>
            </a:pPr>
            <a:r>
              <a:rPr lang="en-US" b="1" dirty="0">
                <a:solidFill>
                  <a:srgbClr val="002060"/>
                </a:solidFill>
              </a:rPr>
              <a:t>41% Full-Time</a:t>
            </a:r>
          </a:p>
          <a:p>
            <a:pPr marL="285750" indent="-285750">
              <a:buFont typeface="Arial" panose="020B0604020202020204" pitchFamily="34" charset="0"/>
              <a:buChar char="•"/>
            </a:pPr>
            <a:r>
              <a:rPr lang="en-US" b="1" dirty="0">
                <a:solidFill>
                  <a:srgbClr val="002060"/>
                </a:solidFill>
              </a:rPr>
              <a:t>35% Part-Time</a:t>
            </a:r>
          </a:p>
          <a:p>
            <a:pPr marL="285750" indent="-285750">
              <a:buFont typeface="Arial" panose="020B0604020202020204" pitchFamily="34" charset="0"/>
              <a:buChar char="•"/>
            </a:pPr>
            <a:r>
              <a:rPr lang="en-US" b="1" dirty="0">
                <a:solidFill>
                  <a:srgbClr val="002060"/>
                </a:solidFill>
              </a:rPr>
              <a:t>18% Unemployed</a:t>
            </a:r>
          </a:p>
        </p:txBody>
      </p:sp>
    </p:spTree>
    <p:extLst>
      <p:ext uri="{BB962C8B-B14F-4D97-AF65-F5344CB8AC3E}">
        <p14:creationId xmlns:p14="http://schemas.microsoft.com/office/powerpoint/2010/main" val="1362931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C5D91-E352-764A-AC0D-A3B20DB56491}"/>
              </a:ext>
            </a:extLst>
          </p:cNvPr>
          <p:cNvSpPr>
            <a:spLocks noGrp="1"/>
          </p:cNvSpPr>
          <p:nvPr>
            <p:ph type="title"/>
          </p:nvPr>
        </p:nvSpPr>
        <p:spPr>
          <a:xfrm>
            <a:off x="0" y="254290"/>
            <a:ext cx="9144000" cy="757092"/>
          </a:xfrm>
          <a:solidFill>
            <a:srgbClr val="003057"/>
          </a:solidFill>
          <a:ln>
            <a:solidFill>
              <a:srgbClr val="002060"/>
            </a:solidFill>
          </a:ln>
        </p:spPr>
        <p:txBody>
          <a:bodyPr>
            <a:normAutofit/>
          </a:bodyPr>
          <a:lstStyle/>
          <a:p>
            <a:pPr algn="ctr"/>
            <a:r>
              <a:rPr lang="en-US" sz="3200" b="1" dirty="0">
                <a:solidFill>
                  <a:schemeClr val="bg1"/>
                </a:solidFill>
                <a:latin typeface="Calibri" panose="020F0502020204030204" pitchFamily="34" charset="0"/>
                <a:cs typeface="Calibri" panose="020F0502020204030204" pitchFamily="34" charset="0"/>
              </a:rPr>
              <a:t>Rationale</a:t>
            </a:r>
          </a:p>
        </p:txBody>
      </p:sp>
      <p:sp>
        <p:nvSpPr>
          <p:cNvPr id="3" name="Content Placeholder 2">
            <a:extLst>
              <a:ext uri="{FF2B5EF4-FFF2-40B4-BE49-F238E27FC236}">
                <a16:creationId xmlns:a16="http://schemas.microsoft.com/office/drawing/2014/main" id="{EA984B43-6B95-B041-9473-921D62948636}"/>
              </a:ext>
            </a:extLst>
          </p:cNvPr>
          <p:cNvSpPr>
            <a:spLocks noGrp="1"/>
          </p:cNvSpPr>
          <p:nvPr>
            <p:ph idx="1"/>
          </p:nvPr>
        </p:nvSpPr>
        <p:spPr>
          <a:xfrm>
            <a:off x="191922" y="1100396"/>
            <a:ext cx="6521394" cy="4351338"/>
          </a:xfrm>
        </p:spPr>
        <p:txBody>
          <a:bodyPr>
            <a:normAutofit/>
          </a:bodyPr>
          <a:lstStyle/>
          <a:p>
            <a:pPr marL="0" indent="0">
              <a:buNone/>
            </a:pPr>
            <a:r>
              <a:rPr lang="en-US" sz="2000" b="1" dirty="0">
                <a:solidFill>
                  <a:srgbClr val="002060"/>
                </a:solidFill>
              </a:rPr>
              <a:t>Approval Serves</a:t>
            </a:r>
          </a:p>
          <a:p>
            <a:pPr lvl="1"/>
            <a:r>
              <a:rPr lang="en-US" sz="2000" b="1" dirty="0">
                <a:solidFill>
                  <a:srgbClr val="002060"/>
                </a:solidFill>
              </a:rPr>
              <a:t>Indiana Schools - Increases Diversity</a:t>
            </a:r>
          </a:p>
          <a:p>
            <a:pPr lvl="1"/>
            <a:r>
              <a:rPr lang="en-US" sz="2000" b="1" dirty="0">
                <a:solidFill>
                  <a:srgbClr val="002060"/>
                </a:solidFill>
              </a:rPr>
              <a:t>Current Candidates - 480</a:t>
            </a:r>
          </a:p>
          <a:p>
            <a:pPr lvl="1"/>
            <a:r>
              <a:rPr lang="en-US" sz="2000" b="1" dirty="0">
                <a:solidFill>
                  <a:srgbClr val="002060"/>
                </a:solidFill>
              </a:rPr>
              <a:t>Adult Learners -  Average Age 34</a:t>
            </a:r>
          </a:p>
          <a:p>
            <a:pPr marL="0" indent="0">
              <a:buNone/>
            </a:pPr>
            <a:r>
              <a:rPr lang="en-US" sz="2000" b="1" dirty="0">
                <a:solidFill>
                  <a:srgbClr val="002060"/>
                </a:solidFill>
              </a:rPr>
              <a:t>Elementary Generalist</a:t>
            </a:r>
          </a:p>
          <a:p>
            <a:pPr lvl="1"/>
            <a:r>
              <a:rPr lang="en-US" sz="2000" b="1" dirty="0">
                <a:solidFill>
                  <a:srgbClr val="002060"/>
                </a:solidFill>
              </a:rPr>
              <a:t>Largest Program</a:t>
            </a:r>
          </a:p>
          <a:p>
            <a:pPr lvl="1"/>
            <a:r>
              <a:rPr lang="en-US" sz="2000" b="1" dirty="0">
                <a:solidFill>
                  <a:srgbClr val="002060"/>
                </a:solidFill>
              </a:rPr>
              <a:t>Recognized by SPA (ACEI); CAEP Spring 2018</a:t>
            </a:r>
          </a:p>
          <a:p>
            <a:pPr lvl="1"/>
            <a:r>
              <a:rPr lang="en-US" sz="2000" b="1" dirty="0">
                <a:solidFill>
                  <a:srgbClr val="002060"/>
                </a:solidFill>
              </a:rPr>
              <a:t>Increasing Entry Performance  (Basic Skills)</a:t>
            </a:r>
          </a:p>
          <a:p>
            <a:pPr marL="457200" lvl="1" indent="0">
              <a:buNone/>
            </a:pPr>
            <a:endParaRPr lang="en-US" b="1" dirty="0">
              <a:solidFill>
                <a:srgbClr val="002060"/>
              </a:solidFill>
            </a:endParaRPr>
          </a:p>
        </p:txBody>
      </p:sp>
      <p:pic>
        <p:nvPicPr>
          <p:cNvPr id="4" name="Picture 3">
            <a:extLst>
              <a:ext uri="{FF2B5EF4-FFF2-40B4-BE49-F238E27FC236}">
                <a16:creationId xmlns:a16="http://schemas.microsoft.com/office/drawing/2014/main" id="{59961E81-D9D2-B542-97AE-825BFB7F2FC5}"/>
              </a:ext>
            </a:extLst>
          </p:cNvPr>
          <p:cNvPicPr>
            <a:picLocks noChangeAspect="1"/>
          </p:cNvPicPr>
          <p:nvPr/>
        </p:nvPicPr>
        <p:blipFill>
          <a:blip r:embed="rId4"/>
          <a:stretch>
            <a:fillRect/>
          </a:stretch>
        </p:blipFill>
        <p:spPr>
          <a:xfrm>
            <a:off x="5580379" y="1330960"/>
            <a:ext cx="3120571" cy="1747520"/>
          </a:xfrm>
          <a:prstGeom prst="rect">
            <a:avLst/>
          </a:prstGeom>
        </p:spPr>
      </p:pic>
      <p:graphicFrame>
        <p:nvGraphicFramePr>
          <p:cNvPr id="6" name="Object 5">
            <a:extLst>
              <a:ext uri="{FF2B5EF4-FFF2-40B4-BE49-F238E27FC236}">
                <a16:creationId xmlns:a16="http://schemas.microsoft.com/office/drawing/2014/main" id="{7D7DCB01-06DA-1942-B66D-D06C70E88F9A}"/>
              </a:ext>
            </a:extLst>
          </p:cNvPr>
          <p:cNvGraphicFramePr>
            <a:graphicFrameLocks noChangeAspect="1"/>
          </p:cNvGraphicFramePr>
          <p:nvPr>
            <p:extLst>
              <p:ext uri="{D42A27DB-BD31-4B8C-83A1-F6EECF244321}">
                <p14:modId xmlns:p14="http://schemas.microsoft.com/office/powerpoint/2010/main" val="106591592"/>
              </p:ext>
            </p:extLst>
          </p:nvPr>
        </p:nvGraphicFramePr>
        <p:xfrm>
          <a:off x="940442" y="3991348"/>
          <a:ext cx="6828059" cy="1779964"/>
        </p:xfrm>
        <a:graphic>
          <a:graphicData uri="http://schemas.openxmlformats.org/presentationml/2006/ole">
            <mc:AlternateContent xmlns:mc="http://schemas.openxmlformats.org/markup-compatibility/2006">
              <mc:Choice xmlns:v="urn:schemas-microsoft-com:vml" Requires="v">
                <p:oleObj spid="_x0000_s8228" name="Document" r:id="rId5" imgW="5943600" imgH="1549400" progId="Word.Document.12">
                  <p:embed/>
                </p:oleObj>
              </mc:Choice>
              <mc:Fallback>
                <p:oleObj name="Document" r:id="rId5" imgW="5943600" imgH="1549400" progId="Word.Document.12">
                  <p:embed/>
                  <p:pic>
                    <p:nvPicPr>
                      <p:cNvPr id="0" name=""/>
                      <p:cNvPicPr/>
                      <p:nvPr/>
                    </p:nvPicPr>
                    <p:blipFill>
                      <a:blip r:embed="rId6"/>
                      <a:stretch>
                        <a:fillRect/>
                      </a:stretch>
                    </p:blipFill>
                    <p:spPr>
                      <a:xfrm>
                        <a:off x="940442" y="3991348"/>
                        <a:ext cx="6828059" cy="1779964"/>
                      </a:xfrm>
                      <a:prstGeom prst="rect">
                        <a:avLst/>
                      </a:prstGeom>
                    </p:spPr>
                  </p:pic>
                </p:oleObj>
              </mc:Fallback>
            </mc:AlternateContent>
          </a:graphicData>
        </a:graphic>
      </p:graphicFrame>
    </p:spTree>
    <p:extLst>
      <p:ext uri="{BB962C8B-B14F-4D97-AF65-F5344CB8AC3E}">
        <p14:creationId xmlns:p14="http://schemas.microsoft.com/office/powerpoint/2010/main" val="3623514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559C4-7702-1746-9675-66817BA003F7}"/>
              </a:ext>
            </a:extLst>
          </p:cNvPr>
          <p:cNvSpPr>
            <a:spLocks noGrp="1"/>
          </p:cNvSpPr>
          <p:nvPr>
            <p:ph type="title"/>
          </p:nvPr>
        </p:nvSpPr>
        <p:spPr>
          <a:xfrm>
            <a:off x="0" y="365126"/>
            <a:ext cx="9144000" cy="729383"/>
          </a:xfrm>
          <a:solidFill>
            <a:srgbClr val="003057"/>
          </a:solidFill>
          <a:ln>
            <a:solidFill>
              <a:srgbClr val="002060"/>
            </a:solidFill>
          </a:ln>
        </p:spPr>
        <p:txBody>
          <a:bodyPr>
            <a:normAutofit/>
          </a:bodyPr>
          <a:lstStyle/>
          <a:p>
            <a:pPr algn="ctr"/>
            <a:r>
              <a:rPr lang="en-US" sz="3200" b="1" dirty="0">
                <a:solidFill>
                  <a:schemeClr val="bg1"/>
                </a:solidFill>
                <a:latin typeface="Calibri" panose="020F0502020204030204" pitchFamily="34" charset="0"/>
                <a:cs typeface="Calibri" panose="020F0502020204030204" pitchFamily="34" charset="0"/>
              </a:rPr>
              <a:t>Program Summary</a:t>
            </a:r>
          </a:p>
        </p:txBody>
      </p:sp>
      <p:sp>
        <p:nvSpPr>
          <p:cNvPr id="3" name="Content Placeholder 2">
            <a:extLst>
              <a:ext uri="{FF2B5EF4-FFF2-40B4-BE49-F238E27FC236}">
                <a16:creationId xmlns:a16="http://schemas.microsoft.com/office/drawing/2014/main" id="{0426E228-3D7B-BE47-A166-ED8EF53F8641}"/>
              </a:ext>
            </a:extLst>
          </p:cNvPr>
          <p:cNvSpPr>
            <a:spLocks noGrp="1"/>
          </p:cNvSpPr>
          <p:nvPr>
            <p:ph idx="1"/>
          </p:nvPr>
        </p:nvSpPr>
        <p:spPr>
          <a:xfrm>
            <a:off x="2161922" y="1365813"/>
            <a:ext cx="4820155" cy="3295087"/>
          </a:xfrm>
          <a:ln>
            <a:solidFill>
              <a:srgbClr val="002060"/>
            </a:solidFill>
          </a:ln>
        </p:spPr>
        <p:txBody>
          <a:bodyPr>
            <a:normAutofit fontScale="70000" lnSpcReduction="20000"/>
          </a:bodyPr>
          <a:lstStyle/>
          <a:p>
            <a:r>
              <a:rPr lang="en-US" b="1" dirty="0">
                <a:solidFill>
                  <a:srgbClr val="002060"/>
                </a:solidFill>
              </a:rPr>
              <a:t>BA Elementary Generalist</a:t>
            </a:r>
          </a:p>
          <a:p>
            <a:pPr lvl="1"/>
            <a:r>
              <a:rPr lang="en-US" b="1" dirty="0">
                <a:solidFill>
                  <a:srgbClr val="002060"/>
                </a:solidFill>
              </a:rPr>
              <a:t>Interdisciplinary Major</a:t>
            </a:r>
          </a:p>
          <a:p>
            <a:pPr lvl="1"/>
            <a:r>
              <a:rPr lang="en-US" b="1" dirty="0">
                <a:solidFill>
                  <a:srgbClr val="002060"/>
                </a:solidFill>
              </a:rPr>
              <a:t>Emphasizes Literacy</a:t>
            </a:r>
          </a:p>
          <a:p>
            <a:pPr lvl="1"/>
            <a:r>
              <a:rPr lang="en-US" b="1" dirty="0">
                <a:solidFill>
                  <a:srgbClr val="002060"/>
                </a:solidFill>
              </a:rPr>
              <a:t>Emphasizes Numeracy</a:t>
            </a:r>
          </a:p>
          <a:p>
            <a:r>
              <a:rPr lang="en-US" b="1" dirty="0">
                <a:solidFill>
                  <a:srgbClr val="002060"/>
                </a:solidFill>
              </a:rPr>
              <a:t>Professional Preparation Core</a:t>
            </a:r>
          </a:p>
          <a:p>
            <a:r>
              <a:rPr lang="en-US" b="1" dirty="0">
                <a:solidFill>
                  <a:srgbClr val="002060"/>
                </a:solidFill>
              </a:rPr>
              <a:t>Preclinicals and Clinicals</a:t>
            </a:r>
          </a:p>
          <a:p>
            <a:r>
              <a:rPr lang="en-US" b="1" dirty="0">
                <a:solidFill>
                  <a:srgbClr val="002060"/>
                </a:solidFill>
              </a:rPr>
              <a:t>Standards-Based Program</a:t>
            </a:r>
          </a:p>
          <a:p>
            <a:pPr lvl="1"/>
            <a:r>
              <a:rPr lang="en-US" b="1" dirty="0">
                <a:solidFill>
                  <a:srgbClr val="002060"/>
                </a:solidFill>
              </a:rPr>
              <a:t>CAEP</a:t>
            </a:r>
          </a:p>
          <a:p>
            <a:pPr lvl="1"/>
            <a:r>
              <a:rPr lang="en-US" b="1" dirty="0">
                <a:solidFill>
                  <a:srgbClr val="002060"/>
                </a:solidFill>
              </a:rPr>
              <a:t>InTASC</a:t>
            </a:r>
          </a:p>
          <a:p>
            <a:pPr lvl="1"/>
            <a:r>
              <a:rPr lang="en-US" b="1" dirty="0">
                <a:solidFill>
                  <a:srgbClr val="002060"/>
                </a:solidFill>
              </a:rPr>
              <a:t>ACEI (SPA Approved)</a:t>
            </a:r>
          </a:p>
          <a:p>
            <a:pPr lvl="1"/>
            <a:r>
              <a:rPr lang="en-US" b="1" dirty="0">
                <a:solidFill>
                  <a:srgbClr val="002060"/>
                </a:solidFill>
              </a:rPr>
              <a:t>REPA Educator Standards for School Settings and required elementary content.</a:t>
            </a:r>
          </a:p>
          <a:p>
            <a:endParaRPr lang="en-US" b="1" dirty="0">
              <a:solidFill>
                <a:srgbClr val="002060"/>
              </a:solidFill>
            </a:endParaRPr>
          </a:p>
          <a:p>
            <a:pPr lvl="1"/>
            <a:endParaRPr lang="en-US" b="1" dirty="0"/>
          </a:p>
          <a:p>
            <a:pPr marL="457200" lvl="1" indent="0">
              <a:buNone/>
            </a:pPr>
            <a:endParaRPr lang="en-US" b="1" dirty="0"/>
          </a:p>
        </p:txBody>
      </p:sp>
      <p:sp>
        <p:nvSpPr>
          <p:cNvPr id="4" name="TextBox 3">
            <a:extLst>
              <a:ext uri="{FF2B5EF4-FFF2-40B4-BE49-F238E27FC236}">
                <a16:creationId xmlns:a16="http://schemas.microsoft.com/office/drawing/2014/main" id="{8EA1F04C-29DB-9741-8F3B-681BE017F09F}"/>
              </a:ext>
            </a:extLst>
          </p:cNvPr>
          <p:cNvSpPr txBox="1"/>
          <p:nvPr/>
        </p:nvSpPr>
        <p:spPr>
          <a:xfrm>
            <a:off x="6438900" y="4948988"/>
            <a:ext cx="2387600" cy="369332"/>
          </a:xfrm>
          <a:prstGeom prst="rect">
            <a:avLst/>
          </a:prstGeom>
          <a:noFill/>
          <a:ln>
            <a:solidFill>
              <a:srgbClr val="003057"/>
            </a:solidFill>
          </a:ln>
        </p:spPr>
        <p:txBody>
          <a:bodyPr wrap="square" rtlCol="0">
            <a:spAutoFit/>
          </a:bodyPr>
          <a:lstStyle/>
          <a:p>
            <a:pPr algn="ctr"/>
            <a:r>
              <a:rPr lang="en-US" b="1" dirty="0">
                <a:solidFill>
                  <a:srgbClr val="002060"/>
                </a:solidFill>
              </a:rPr>
              <a:t>May 2018 Start Date</a:t>
            </a:r>
          </a:p>
        </p:txBody>
      </p:sp>
    </p:spTree>
    <p:extLst>
      <p:ext uri="{BB962C8B-B14F-4D97-AF65-F5344CB8AC3E}">
        <p14:creationId xmlns:p14="http://schemas.microsoft.com/office/powerpoint/2010/main" val="2108612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559C4-7702-1746-9675-66817BA003F7}"/>
              </a:ext>
            </a:extLst>
          </p:cNvPr>
          <p:cNvSpPr>
            <a:spLocks noGrp="1"/>
          </p:cNvSpPr>
          <p:nvPr>
            <p:ph type="title"/>
          </p:nvPr>
        </p:nvSpPr>
        <p:spPr>
          <a:xfrm>
            <a:off x="0" y="365126"/>
            <a:ext cx="9144000" cy="729383"/>
          </a:xfrm>
          <a:solidFill>
            <a:srgbClr val="003057"/>
          </a:solidFill>
          <a:ln>
            <a:solidFill>
              <a:srgbClr val="002060"/>
            </a:solidFill>
          </a:ln>
        </p:spPr>
        <p:txBody>
          <a:bodyPr>
            <a:noAutofit/>
          </a:bodyPr>
          <a:lstStyle/>
          <a:p>
            <a:pPr algn="ctr"/>
            <a:r>
              <a:rPr lang="en-US" sz="3200" b="1" dirty="0">
                <a:solidFill>
                  <a:schemeClr val="bg1"/>
                </a:solidFill>
                <a:latin typeface="Calibri" panose="020F0502020204030204" pitchFamily="34" charset="0"/>
                <a:cs typeface="Calibri" panose="020F0502020204030204" pitchFamily="34" charset="0"/>
              </a:rPr>
              <a:t>Program Features</a:t>
            </a:r>
          </a:p>
        </p:txBody>
      </p:sp>
      <p:sp>
        <p:nvSpPr>
          <p:cNvPr id="6" name="Rectangle 5">
            <a:extLst>
              <a:ext uri="{FF2B5EF4-FFF2-40B4-BE49-F238E27FC236}">
                <a16:creationId xmlns:a16="http://schemas.microsoft.com/office/drawing/2014/main" id="{0716B5E0-07D4-CF46-AFC9-D3249D9E4C92}"/>
              </a:ext>
            </a:extLst>
          </p:cNvPr>
          <p:cNvSpPr/>
          <p:nvPr/>
        </p:nvSpPr>
        <p:spPr>
          <a:xfrm>
            <a:off x="1567543" y="1365357"/>
            <a:ext cx="3004457" cy="3293209"/>
          </a:xfrm>
          <a:prstGeom prst="rect">
            <a:avLst/>
          </a:prstGeom>
          <a:ln>
            <a:solidFill>
              <a:srgbClr val="002060"/>
            </a:solidFill>
          </a:ln>
        </p:spPr>
        <p:txBody>
          <a:bodyPr wrap="square">
            <a:spAutoFit/>
          </a:bodyPr>
          <a:lstStyle/>
          <a:p>
            <a:pPr algn="ctr"/>
            <a:r>
              <a:rPr lang="en-US" sz="2000" b="1" u="sng" dirty="0">
                <a:solidFill>
                  <a:srgbClr val="002060"/>
                </a:solidFill>
              </a:rPr>
              <a:t>Interdisciplinary Major</a:t>
            </a:r>
          </a:p>
          <a:p>
            <a:pPr marL="342900" lvl="1" indent="-342900">
              <a:buFont typeface="Arial" panose="020B0604020202020204" pitchFamily="34" charset="0"/>
              <a:buChar char="•"/>
            </a:pPr>
            <a:r>
              <a:rPr lang="en-US" sz="2000" b="1" dirty="0">
                <a:solidFill>
                  <a:srgbClr val="002060"/>
                </a:solidFill>
              </a:rPr>
              <a:t>Language and Communication</a:t>
            </a:r>
          </a:p>
          <a:p>
            <a:pPr marL="342900" lvl="1" indent="-342900">
              <a:buFont typeface="Arial" panose="020B0604020202020204" pitchFamily="34" charset="0"/>
              <a:buChar char="•"/>
            </a:pPr>
            <a:r>
              <a:rPr lang="en-US" sz="2000" b="1" dirty="0">
                <a:solidFill>
                  <a:srgbClr val="002060"/>
                </a:solidFill>
              </a:rPr>
              <a:t>Quantitative Literacy</a:t>
            </a:r>
          </a:p>
          <a:p>
            <a:pPr marL="342900" lvl="1" indent="-342900">
              <a:buFont typeface="Arial" panose="020B0604020202020204" pitchFamily="34" charset="0"/>
              <a:buChar char="•"/>
            </a:pPr>
            <a:r>
              <a:rPr lang="en-US" sz="2000" b="1" dirty="0">
                <a:solidFill>
                  <a:srgbClr val="002060"/>
                </a:solidFill>
              </a:rPr>
              <a:t>Humanities &amp; Literature</a:t>
            </a:r>
          </a:p>
          <a:p>
            <a:pPr marL="342900" lvl="1" indent="-342900">
              <a:buFont typeface="Arial" panose="020B0604020202020204" pitchFamily="34" charset="0"/>
              <a:buChar char="•"/>
            </a:pPr>
            <a:r>
              <a:rPr lang="en-US" sz="2000" b="1" dirty="0">
                <a:solidFill>
                  <a:srgbClr val="002060"/>
                </a:solidFill>
              </a:rPr>
              <a:t>Sciences</a:t>
            </a:r>
          </a:p>
          <a:p>
            <a:pPr marL="342900" lvl="1" indent="-342900">
              <a:buFont typeface="Arial" panose="020B0604020202020204" pitchFamily="34" charset="0"/>
              <a:buChar char="•"/>
            </a:pPr>
            <a:r>
              <a:rPr lang="en-US" sz="2000" b="1" dirty="0">
                <a:solidFill>
                  <a:srgbClr val="002060"/>
                </a:solidFill>
              </a:rPr>
              <a:t>History &amp; Civics</a:t>
            </a:r>
          </a:p>
          <a:p>
            <a:pPr marL="342900" lvl="1" indent="-342900">
              <a:buFont typeface="Arial" panose="020B0604020202020204" pitchFamily="34" charset="0"/>
              <a:buChar char="•"/>
            </a:pPr>
            <a:r>
              <a:rPr lang="en-US" sz="2000" b="1" dirty="0">
                <a:solidFill>
                  <a:srgbClr val="002060"/>
                </a:solidFill>
              </a:rPr>
              <a:t>Health and Wellness</a:t>
            </a:r>
          </a:p>
          <a:p>
            <a:pPr marL="342900" lvl="1" indent="-342900">
              <a:buFont typeface="Arial" panose="020B0604020202020204" pitchFamily="34" charset="0"/>
              <a:buChar char="•"/>
            </a:pPr>
            <a:endParaRPr lang="en-US" sz="2800" b="1" dirty="0">
              <a:solidFill>
                <a:srgbClr val="002060"/>
              </a:solidFill>
            </a:endParaRPr>
          </a:p>
        </p:txBody>
      </p:sp>
      <p:sp>
        <p:nvSpPr>
          <p:cNvPr id="7" name="TextBox 6">
            <a:extLst>
              <a:ext uri="{FF2B5EF4-FFF2-40B4-BE49-F238E27FC236}">
                <a16:creationId xmlns:a16="http://schemas.microsoft.com/office/drawing/2014/main" id="{1EEDB10A-CAF3-5546-AD3C-4AEC210836F2}"/>
              </a:ext>
            </a:extLst>
          </p:cNvPr>
          <p:cNvSpPr txBox="1"/>
          <p:nvPr/>
        </p:nvSpPr>
        <p:spPr>
          <a:xfrm>
            <a:off x="4420237" y="2713423"/>
            <a:ext cx="885751" cy="769441"/>
          </a:xfrm>
          <a:prstGeom prst="rect">
            <a:avLst/>
          </a:prstGeom>
          <a:noFill/>
        </p:spPr>
        <p:txBody>
          <a:bodyPr wrap="square" rtlCol="0">
            <a:spAutoFit/>
          </a:bodyPr>
          <a:lstStyle/>
          <a:p>
            <a:pPr algn="ctr"/>
            <a:r>
              <a:rPr lang="en-US" sz="4400" b="1" dirty="0">
                <a:solidFill>
                  <a:srgbClr val="002060"/>
                </a:solidFill>
              </a:rPr>
              <a:t>+</a:t>
            </a:r>
          </a:p>
        </p:txBody>
      </p:sp>
      <p:sp>
        <p:nvSpPr>
          <p:cNvPr id="8" name="Rectangle 7">
            <a:extLst>
              <a:ext uri="{FF2B5EF4-FFF2-40B4-BE49-F238E27FC236}">
                <a16:creationId xmlns:a16="http://schemas.microsoft.com/office/drawing/2014/main" id="{9FEAADEF-1461-664E-A639-8A11AC55F5D8}"/>
              </a:ext>
            </a:extLst>
          </p:cNvPr>
          <p:cNvSpPr/>
          <p:nvPr/>
        </p:nvSpPr>
        <p:spPr>
          <a:xfrm>
            <a:off x="5211859" y="1528484"/>
            <a:ext cx="3620646" cy="1477328"/>
          </a:xfrm>
          <a:prstGeom prst="rect">
            <a:avLst/>
          </a:prstGeom>
          <a:ln>
            <a:solidFill>
              <a:srgbClr val="002060"/>
            </a:solidFill>
          </a:ln>
        </p:spPr>
        <p:txBody>
          <a:bodyPr wrap="square">
            <a:spAutoFit/>
          </a:bodyPr>
          <a:lstStyle/>
          <a:p>
            <a:pPr algn="ctr"/>
            <a:r>
              <a:rPr lang="en-US" b="1" u="sng" dirty="0">
                <a:solidFill>
                  <a:srgbClr val="002060"/>
                </a:solidFill>
              </a:rPr>
              <a:t>Literacy Emphasis </a:t>
            </a:r>
          </a:p>
          <a:p>
            <a:pPr marL="285750" indent="-285750" algn="ctr">
              <a:buFont typeface="Arial" panose="020B0604020202020204" pitchFamily="34" charset="0"/>
              <a:buChar char="•"/>
            </a:pPr>
            <a:r>
              <a:rPr lang="en-US" b="1" dirty="0">
                <a:solidFill>
                  <a:srgbClr val="002060"/>
                </a:solidFill>
              </a:rPr>
              <a:t>El. Rdg. Methods &amp; Interventions</a:t>
            </a:r>
          </a:p>
          <a:p>
            <a:pPr marL="285750" indent="-285750">
              <a:buFont typeface="Arial" panose="020B0604020202020204" pitchFamily="34" charset="0"/>
              <a:buChar char="•"/>
            </a:pPr>
            <a:r>
              <a:rPr lang="en-US" b="1" dirty="0">
                <a:solidFill>
                  <a:srgbClr val="002060"/>
                </a:solidFill>
              </a:rPr>
              <a:t>Elementary Disciplinary Literacy</a:t>
            </a:r>
          </a:p>
          <a:p>
            <a:pPr marL="285750" indent="-285750">
              <a:buFont typeface="Arial" panose="020B0604020202020204" pitchFamily="34" charset="0"/>
              <a:buChar char="•"/>
            </a:pPr>
            <a:r>
              <a:rPr lang="en-US" b="1" dirty="0">
                <a:solidFill>
                  <a:srgbClr val="002060"/>
                </a:solidFill>
              </a:rPr>
              <a:t>Children’s lit (Methods-based)</a:t>
            </a:r>
          </a:p>
          <a:p>
            <a:pPr marL="285750" indent="-285750">
              <a:buFont typeface="Arial" panose="020B0604020202020204" pitchFamily="34" charset="0"/>
              <a:buChar char="•"/>
            </a:pPr>
            <a:r>
              <a:rPr lang="en-US" b="1" dirty="0">
                <a:solidFill>
                  <a:srgbClr val="002060"/>
                </a:solidFill>
              </a:rPr>
              <a:t>Language Arts and Intervention</a:t>
            </a:r>
          </a:p>
        </p:txBody>
      </p:sp>
      <p:sp>
        <p:nvSpPr>
          <p:cNvPr id="9" name="Rectangle 8">
            <a:extLst>
              <a:ext uri="{FF2B5EF4-FFF2-40B4-BE49-F238E27FC236}">
                <a16:creationId xmlns:a16="http://schemas.microsoft.com/office/drawing/2014/main" id="{EAB1A0CC-ACCA-C045-95A3-343BE3FB659A}"/>
              </a:ext>
            </a:extLst>
          </p:cNvPr>
          <p:cNvSpPr/>
          <p:nvPr/>
        </p:nvSpPr>
        <p:spPr>
          <a:xfrm>
            <a:off x="5211859" y="3114701"/>
            <a:ext cx="3612761" cy="1521435"/>
          </a:xfrm>
          <a:prstGeom prst="rect">
            <a:avLst/>
          </a:prstGeom>
          <a:ln>
            <a:solidFill>
              <a:srgbClr val="002060"/>
            </a:solidFill>
          </a:ln>
        </p:spPr>
        <p:txBody>
          <a:bodyPr wrap="square">
            <a:spAutoFit/>
          </a:bodyPr>
          <a:lstStyle/>
          <a:p>
            <a:pPr algn="ctr"/>
            <a:r>
              <a:rPr lang="en-US" b="1" u="sng" dirty="0">
                <a:solidFill>
                  <a:srgbClr val="002060"/>
                </a:solidFill>
              </a:rPr>
              <a:t>Numeracy Emphasis</a:t>
            </a:r>
          </a:p>
          <a:p>
            <a:pPr marL="285750" indent="-285750">
              <a:buFont typeface="Arial" panose="020B0604020202020204" pitchFamily="34" charset="0"/>
              <a:buChar char="•"/>
            </a:pPr>
            <a:r>
              <a:rPr lang="en-US" b="1" dirty="0">
                <a:solidFill>
                  <a:srgbClr val="002060"/>
                </a:solidFill>
              </a:rPr>
              <a:t>Math for Elementary Ed. I</a:t>
            </a:r>
          </a:p>
          <a:p>
            <a:pPr marL="285750" indent="-285750">
              <a:buFont typeface="Arial" panose="020B0604020202020204" pitchFamily="34" charset="0"/>
              <a:buChar char="•"/>
            </a:pPr>
            <a:r>
              <a:rPr lang="en-US" b="1" dirty="0">
                <a:solidFill>
                  <a:srgbClr val="002060"/>
                </a:solidFill>
              </a:rPr>
              <a:t>Math for Elementary Ed. II</a:t>
            </a:r>
          </a:p>
          <a:p>
            <a:pPr marL="285750" indent="-285750">
              <a:buFont typeface="Arial" panose="020B0604020202020204" pitchFamily="34" charset="0"/>
              <a:buChar char="•"/>
            </a:pPr>
            <a:r>
              <a:rPr lang="en-US" b="1" dirty="0">
                <a:solidFill>
                  <a:srgbClr val="002060"/>
                </a:solidFill>
              </a:rPr>
              <a:t>Math for Elementary Ed. III</a:t>
            </a:r>
          </a:p>
          <a:p>
            <a:pPr marL="285750" indent="-285750">
              <a:buFont typeface="Arial" panose="020B0604020202020204" pitchFamily="34" charset="0"/>
              <a:buChar char="•"/>
            </a:pPr>
            <a:r>
              <a:rPr lang="en-US" b="1" dirty="0">
                <a:solidFill>
                  <a:srgbClr val="002060"/>
                </a:solidFill>
              </a:rPr>
              <a:t>Elementary Math Methods</a:t>
            </a:r>
          </a:p>
        </p:txBody>
      </p:sp>
      <p:sp>
        <p:nvSpPr>
          <p:cNvPr id="10" name="TextBox 9">
            <a:extLst>
              <a:ext uri="{FF2B5EF4-FFF2-40B4-BE49-F238E27FC236}">
                <a16:creationId xmlns:a16="http://schemas.microsoft.com/office/drawing/2014/main" id="{A6EEA48E-7D62-0D49-98C5-FBDD9FF5B4C8}"/>
              </a:ext>
            </a:extLst>
          </p:cNvPr>
          <p:cNvSpPr txBox="1"/>
          <p:nvPr/>
        </p:nvSpPr>
        <p:spPr>
          <a:xfrm>
            <a:off x="5311588" y="1165302"/>
            <a:ext cx="3203762" cy="400110"/>
          </a:xfrm>
          <a:prstGeom prst="rect">
            <a:avLst/>
          </a:prstGeom>
          <a:noFill/>
        </p:spPr>
        <p:txBody>
          <a:bodyPr wrap="square" rtlCol="0">
            <a:spAutoFit/>
          </a:bodyPr>
          <a:lstStyle/>
          <a:p>
            <a:pPr algn="ctr"/>
            <a:r>
              <a:rPr lang="en-US" sz="2000" b="1" dirty="0">
                <a:solidFill>
                  <a:srgbClr val="002060"/>
                </a:solidFill>
              </a:rPr>
              <a:t>Professional Preparation</a:t>
            </a:r>
          </a:p>
        </p:txBody>
      </p:sp>
    </p:spTree>
    <p:extLst>
      <p:ext uri="{BB962C8B-B14F-4D97-AF65-F5344CB8AC3E}">
        <p14:creationId xmlns:p14="http://schemas.microsoft.com/office/powerpoint/2010/main" val="1568664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5E5F8-98F4-0844-AE65-E6D724E483AC}"/>
              </a:ext>
            </a:extLst>
          </p:cNvPr>
          <p:cNvSpPr>
            <a:spLocks noGrp="1"/>
          </p:cNvSpPr>
          <p:nvPr>
            <p:ph type="title"/>
          </p:nvPr>
        </p:nvSpPr>
        <p:spPr>
          <a:xfrm>
            <a:off x="0" y="365127"/>
            <a:ext cx="9143999" cy="672104"/>
          </a:xfrm>
          <a:solidFill>
            <a:srgbClr val="003057"/>
          </a:solidFill>
          <a:ln>
            <a:solidFill>
              <a:srgbClr val="002060"/>
            </a:solidFill>
          </a:ln>
        </p:spPr>
        <p:txBody>
          <a:bodyPr>
            <a:noAutofit/>
          </a:bodyPr>
          <a:lstStyle/>
          <a:p>
            <a:pPr algn="ctr"/>
            <a:r>
              <a:rPr lang="en-US" sz="3200" b="1" dirty="0">
                <a:solidFill>
                  <a:schemeClr val="bg1"/>
                </a:solidFill>
                <a:latin typeface="+mn-lt"/>
              </a:rPr>
              <a:t>Preclinicals &amp; Clinicals</a:t>
            </a:r>
          </a:p>
        </p:txBody>
      </p:sp>
      <p:graphicFrame>
        <p:nvGraphicFramePr>
          <p:cNvPr id="5" name="Object 4">
            <a:extLst>
              <a:ext uri="{FF2B5EF4-FFF2-40B4-BE49-F238E27FC236}">
                <a16:creationId xmlns:a16="http://schemas.microsoft.com/office/drawing/2014/main" id="{A7217303-219C-B547-ABE7-B425FDE0D936}"/>
              </a:ext>
            </a:extLst>
          </p:cNvPr>
          <p:cNvGraphicFramePr>
            <a:graphicFrameLocks noChangeAspect="1"/>
          </p:cNvGraphicFramePr>
          <p:nvPr>
            <p:extLst>
              <p:ext uri="{D42A27DB-BD31-4B8C-83A1-F6EECF244321}">
                <p14:modId xmlns:p14="http://schemas.microsoft.com/office/powerpoint/2010/main" val="4123507054"/>
              </p:ext>
            </p:extLst>
          </p:nvPr>
        </p:nvGraphicFramePr>
        <p:xfrm>
          <a:off x="1517650" y="1458913"/>
          <a:ext cx="6783388" cy="3657600"/>
        </p:xfrm>
        <a:graphic>
          <a:graphicData uri="http://schemas.openxmlformats.org/presentationml/2006/ole">
            <mc:AlternateContent xmlns:mc="http://schemas.openxmlformats.org/markup-compatibility/2006">
              <mc:Choice xmlns:v="urn:schemas-microsoft-com:vml" Requires="v">
                <p:oleObj spid="_x0000_s2134" name="Document" r:id="rId4" imgW="5951550" imgH="3207531" progId="Word.Document.12">
                  <p:embed/>
                </p:oleObj>
              </mc:Choice>
              <mc:Fallback>
                <p:oleObj name="Document" r:id="rId4" imgW="5951550" imgH="3207531" progId="Word.Document.12">
                  <p:embed/>
                  <p:pic>
                    <p:nvPicPr>
                      <p:cNvPr id="0" name=""/>
                      <p:cNvPicPr/>
                      <p:nvPr/>
                    </p:nvPicPr>
                    <p:blipFill>
                      <a:blip r:embed="rId5"/>
                      <a:stretch>
                        <a:fillRect/>
                      </a:stretch>
                    </p:blipFill>
                    <p:spPr>
                      <a:xfrm>
                        <a:off x="1517650" y="1458913"/>
                        <a:ext cx="6783388" cy="3657600"/>
                      </a:xfrm>
                      <a:prstGeom prst="rect">
                        <a:avLst/>
                      </a:prstGeom>
                    </p:spPr>
                  </p:pic>
                </p:oleObj>
              </mc:Fallback>
            </mc:AlternateContent>
          </a:graphicData>
        </a:graphic>
      </p:graphicFrame>
    </p:spTree>
    <p:extLst>
      <p:ext uri="{BB962C8B-B14F-4D97-AF65-F5344CB8AC3E}">
        <p14:creationId xmlns:p14="http://schemas.microsoft.com/office/powerpoint/2010/main" val="2570485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10787" y="1961914"/>
            <a:ext cx="7886700" cy="1325563"/>
          </a:xfrm>
        </p:spPr>
        <p:txBody>
          <a:bodyPr>
            <a:normAutofit/>
          </a:bodyPr>
          <a:lstStyle/>
          <a:p>
            <a:pPr algn="ctr"/>
            <a:r>
              <a:rPr lang="en-US" sz="8800" b="1" dirty="0"/>
              <a:t>Questions?</a:t>
            </a:r>
          </a:p>
        </p:txBody>
      </p:sp>
    </p:spTree>
    <p:extLst>
      <p:ext uri="{BB962C8B-B14F-4D97-AF65-F5344CB8AC3E}">
        <p14:creationId xmlns:p14="http://schemas.microsoft.com/office/powerpoint/2010/main" val="2962270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ECC100-DF09-5E46-BEFC-569D0FAB09FA}"/>
              </a:ext>
            </a:extLst>
          </p:cNvPr>
          <p:cNvSpPr/>
          <p:nvPr/>
        </p:nvSpPr>
        <p:spPr>
          <a:xfrm>
            <a:off x="5158099" y="1055335"/>
            <a:ext cx="3919459" cy="3693319"/>
          </a:xfrm>
          <a:prstGeom prst="rect">
            <a:avLst/>
          </a:prstGeom>
          <a:ln>
            <a:solidFill>
              <a:srgbClr val="002060"/>
            </a:solidFill>
          </a:ln>
        </p:spPr>
        <p:txBody>
          <a:bodyPr wrap="square">
            <a:spAutoFit/>
          </a:bodyPr>
          <a:lstStyle/>
          <a:p>
            <a:pPr algn="ctr"/>
            <a:r>
              <a:rPr lang="en-US" b="1" u="sng" dirty="0">
                <a:solidFill>
                  <a:srgbClr val="002060"/>
                </a:solidFill>
              </a:rPr>
              <a:t>Teachers College Population </a:t>
            </a:r>
          </a:p>
          <a:p>
            <a:r>
              <a:rPr lang="en-US" b="1" dirty="0">
                <a:solidFill>
                  <a:srgbClr val="002060"/>
                </a:solidFill>
              </a:rPr>
              <a:t>67% Undergrad, 33% Grad</a:t>
            </a:r>
          </a:p>
          <a:p>
            <a:r>
              <a:rPr lang="en-US" b="1" dirty="0">
                <a:solidFill>
                  <a:srgbClr val="002060"/>
                </a:solidFill>
              </a:rPr>
              <a:t>82% Female, 18% Male</a:t>
            </a:r>
          </a:p>
          <a:p>
            <a:r>
              <a:rPr lang="en-US" b="1" dirty="0">
                <a:solidFill>
                  <a:srgbClr val="002060"/>
                </a:solidFill>
              </a:rPr>
              <a:t>74% Underserved </a:t>
            </a:r>
          </a:p>
          <a:p>
            <a:pPr lvl="1"/>
            <a:r>
              <a:rPr lang="en-US" b="1" dirty="0">
                <a:solidFill>
                  <a:srgbClr val="002060"/>
                </a:solidFill>
              </a:rPr>
              <a:t>38% Low Income (&lt;$35K/</a:t>
            </a:r>
            <a:r>
              <a:rPr lang="en-US" b="1" dirty="0" err="1">
                <a:solidFill>
                  <a:srgbClr val="002060"/>
                </a:solidFill>
              </a:rPr>
              <a:t>yr</a:t>
            </a:r>
            <a:r>
              <a:rPr lang="en-US" b="1" dirty="0">
                <a:solidFill>
                  <a:srgbClr val="002060"/>
                </a:solidFill>
              </a:rPr>
              <a:t>)</a:t>
            </a:r>
          </a:p>
          <a:p>
            <a:pPr lvl="1"/>
            <a:r>
              <a:rPr lang="en-US" b="1" dirty="0">
                <a:solidFill>
                  <a:srgbClr val="002060"/>
                </a:solidFill>
              </a:rPr>
              <a:t>25% Rural</a:t>
            </a:r>
          </a:p>
          <a:p>
            <a:pPr lvl="1"/>
            <a:r>
              <a:rPr lang="en-US" b="1" dirty="0">
                <a:solidFill>
                  <a:srgbClr val="002060"/>
                </a:solidFill>
              </a:rPr>
              <a:t>37% First Generation</a:t>
            </a:r>
          </a:p>
          <a:p>
            <a:pPr lvl="1"/>
            <a:r>
              <a:rPr lang="en-US" b="1" dirty="0">
                <a:solidFill>
                  <a:srgbClr val="002060"/>
                </a:solidFill>
              </a:rPr>
              <a:t>19% Ethnic Minority Total</a:t>
            </a:r>
          </a:p>
          <a:p>
            <a:pPr lvl="2"/>
            <a:r>
              <a:rPr lang="en-US" b="1" dirty="0">
                <a:solidFill>
                  <a:srgbClr val="002060"/>
                </a:solidFill>
              </a:rPr>
              <a:t>(8% Hispanic/1,544) </a:t>
            </a:r>
          </a:p>
          <a:p>
            <a:pPr lvl="2"/>
            <a:r>
              <a:rPr lang="en-US" b="1" dirty="0">
                <a:solidFill>
                  <a:srgbClr val="002060"/>
                </a:solidFill>
              </a:rPr>
              <a:t>(6% African American/1,158)</a:t>
            </a:r>
          </a:p>
          <a:p>
            <a:pPr lvl="1"/>
            <a:r>
              <a:rPr lang="en-US" b="1" dirty="0">
                <a:solidFill>
                  <a:srgbClr val="002060"/>
                </a:solidFill>
              </a:rPr>
              <a:t>10% Military</a:t>
            </a:r>
          </a:p>
          <a:p>
            <a:r>
              <a:rPr lang="en-US" b="1" dirty="0">
                <a:solidFill>
                  <a:srgbClr val="002060"/>
                </a:solidFill>
              </a:rPr>
              <a:t>57% Working Full-Time (22% PT, 16% unemployed)</a:t>
            </a:r>
          </a:p>
        </p:txBody>
      </p:sp>
      <p:sp>
        <p:nvSpPr>
          <p:cNvPr id="7" name="Rectangle 6">
            <a:extLst>
              <a:ext uri="{FF2B5EF4-FFF2-40B4-BE49-F238E27FC236}">
                <a16:creationId xmlns:a16="http://schemas.microsoft.com/office/drawing/2014/main" id="{79E87D21-7317-DF43-AC8A-71A18CEF4DB8}"/>
              </a:ext>
            </a:extLst>
          </p:cNvPr>
          <p:cNvSpPr/>
          <p:nvPr/>
        </p:nvSpPr>
        <p:spPr>
          <a:xfrm>
            <a:off x="214746" y="1055335"/>
            <a:ext cx="4003964" cy="1938992"/>
          </a:xfrm>
          <a:prstGeom prst="rect">
            <a:avLst/>
          </a:prstGeom>
          <a:ln>
            <a:solidFill>
              <a:srgbClr val="002060"/>
            </a:solidFill>
          </a:ln>
        </p:spPr>
        <p:txBody>
          <a:bodyPr wrap="square">
            <a:spAutoFit/>
          </a:bodyPr>
          <a:lstStyle/>
          <a:p>
            <a:pPr algn="ctr"/>
            <a:r>
              <a:rPr lang="en-US" sz="2000" b="1" u="sng" dirty="0">
                <a:solidFill>
                  <a:srgbClr val="002060"/>
                </a:solidFill>
              </a:rPr>
              <a:t>General Information</a:t>
            </a:r>
          </a:p>
          <a:p>
            <a:pPr marL="285750" indent="-285750">
              <a:buFont typeface="Arial" charset="0"/>
              <a:buChar char="•"/>
            </a:pPr>
            <a:r>
              <a:rPr lang="en-US" sz="2000" b="1" dirty="0">
                <a:solidFill>
                  <a:srgbClr val="002060"/>
                </a:solidFill>
              </a:rPr>
              <a:t>SPAs, NCATE </a:t>
            </a:r>
          </a:p>
          <a:p>
            <a:pPr marL="285750" indent="-285750">
              <a:buFont typeface="Arial" charset="0"/>
              <a:buChar char="•"/>
            </a:pPr>
            <a:r>
              <a:rPr lang="en-US" sz="2000" b="1" dirty="0">
                <a:solidFill>
                  <a:srgbClr val="002060"/>
                </a:solidFill>
              </a:rPr>
              <a:t>CAEP Site Visit in April, 2018</a:t>
            </a:r>
          </a:p>
          <a:p>
            <a:pPr marL="285750" indent="-285750">
              <a:buFont typeface="Arial" charset="0"/>
              <a:buChar char="•"/>
            </a:pPr>
            <a:r>
              <a:rPr lang="en-US" sz="2000" b="1" dirty="0">
                <a:solidFill>
                  <a:srgbClr val="002060"/>
                </a:solidFill>
              </a:rPr>
              <a:t>20,016 Active Students </a:t>
            </a:r>
          </a:p>
          <a:p>
            <a:pPr marL="285750" indent="-285750">
              <a:buFont typeface="Arial" charset="0"/>
              <a:buChar char="•"/>
            </a:pPr>
            <a:r>
              <a:rPr lang="en-US" sz="2000" b="1" dirty="0">
                <a:solidFill>
                  <a:srgbClr val="002060"/>
                </a:solidFill>
              </a:rPr>
              <a:t>2,700 graduates annually</a:t>
            </a:r>
          </a:p>
          <a:p>
            <a:pPr marL="285750" indent="-285750">
              <a:buFont typeface="Arial" charset="0"/>
              <a:buChar char="•"/>
            </a:pPr>
            <a:r>
              <a:rPr lang="en-US" sz="2000" b="1" dirty="0">
                <a:solidFill>
                  <a:srgbClr val="002060"/>
                </a:solidFill>
              </a:rPr>
              <a:t>AA: Undergrad 33 &amp; Graduate 36</a:t>
            </a:r>
          </a:p>
        </p:txBody>
      </p:sp>
      <p:sp>
        <p:nvSpPr>
          <p:cNvPr id="6" name="Title 1">
            <a:extLst>
              <a:ext uri="{FF2B5EF4-FFF2-40B4-BE49-F238E27FC236}">
                <a16:creationId xmlns:a16="http://schemas.microsoft.com/office/drawing/2014/main" id="{15AC5D91-E352-764A-AC0D-A3B20DB56491}"/>
              </a:ext>
            </a:extLst>
          </p:cNvPr>
          <p:cNvSpPr>
            <a:spLocks noGrp="1"/>
          </p:cNvSpPr>
          <p:nvPr>
            <p:ph type="title"/>
          </p:nvPr>
        </p:nvSpPr>
        <p:spPr>
          <a:xfrm>
            <a:off x="0" y="254290"/>
            <a:ext cx="9144000" cy="757092"/>
          </a:xfrm>
          <a:solidFill>
            <a:srgbClr val="003057"/>
          </a:solidFill>
          <a:ln>
            <a:solidFill>
              <a:srgbClr val="002060"/>
            </a:solidFill>
          </a:ln>
        </p:spPr>
        <p:txBody>
          <a:bodyPr>
            <a:normAutofit/>
          </a:bodyPr>
          <a:lstStyle/>
          <a:p>
            <a:pPr algn="ctr"/>
            <a:r>
              <a:rPr lang="en-US" sz="3200" b="1" dirty="0">
                <a:solidFill>
                  <a:schemeClr val="bg1"/>
                </a:solidFill>
                <a:latin typeface="Calibri" panose="020F0502020204030204" pitchFamily="34" charset="0"/>
                <a:cs typeface="Calibri" panose="020F0502020204030204" pitchFamily="34" charset="0"/>
              </a:rPr>
              <a:t>Teachers College</a:t>
            </a:r>
          </a:p>
        </p:txBody>
      </p:sp>
      <p:graphicFrame>
        <p:nvGraphicFramePr>
          <p:cNvPr id="5" name="Object 4">
            <a:extLst>
              <a:ext uri="{FF2B5EF4-FFF2-40B4-BE49-F238E27FC236}">
                <a16:creationId xmlns:a16="http://schemas.microsoft.com/office/drawing/2014/main" id="{6F3E6EE8-AAF2-CE4E-BE66-5BC29F468FEA}"/>
              </a:ext>
            </a:extLst>
          </p:cNvPr>
          <p:cNvGraphicFramePr>
            <a:graphicFrameLocks noChangeAspect="1"/>
          </p:cNvGraphicFramePr>
          <p:nvPr>
            <p:extLst>
              <p:ext uri="{D42A27DB-BD31-4B8C-83A1-F6EECF244321}">
                <p14:modId xmlns:p14="http://schemas.microsoft.com/office/powerpoint/2010/main" val="867402436"/>
              </p:ext>
            </p:extLst>
          </p:nvPr>
        </p:nvGraphicFramePr>
        <p:xfrm>
          <a:off x="1489130" y="3213100"/>
          <a:ext cx="6530170" cy="2286244"/>
        </p:xfrm>
        <a:graphic>
          <a:graphicData uri="http://schemas.openxmlformats.org/presentationml/2006/ole">
            <mc:AlternateContent xmlns:mc="http://schemas.openxmlformats.org/markup-compatibility/2006">
              <mc:Choice xmlns:v="urn:schemas-microsoft-com:vml" Requires="v">
                <p:oleObj spid="_x0000_s6199" name="Document" r:id="rId3" imgW="6057900" imgH="2120900" progId="Word.Document.12">
                  <p:embed/>
                </p:oleObj>
              </mc:Choice>
              <mc:Fallback>
                <p:oleObj name="Document" r:id="rId3" imgW="6057900" imgH="2120900" progId="Word.Document.12">
                  <p:embed/>
                  <p:pic>
                    <p:nvPicPr>
                      <p:cNvPr id="5" name="Object 4">
                        <a:extLst>
                          <a:ext uri="{FF2B5EF4-FFF2-40B4-BE49-F238E27FC236}">
                            <a16:creationId xmlns:a16="http://schemas.microsoft.com/office/drawing/2014/main" id="{08B2BC33-94B5-F14D-870A-5A72ECEA457D}"/>
                          </a:ext>
                        </a:extLst>
                      </p:cNvPr>
                      <p:cNvPicPr/>
                      <p:nvPr/>
                    </p:nvPicPr>
                    <p:blipFill>
                      <a:blip r:embed="rId4"/>
                      <a:stretch>
                        <a:fillRect/>
                      </a:stretch>
                    </p:blipFill>
                    <p:spPr>
                      <a:xfrm>
                        <a:off x="1489130" y="3213100"/>
                        <a:ext cx="6530170" cy="2286244"/>
                      </a:xfrm>
                      <a:prstGeom prst="rect">
                        <a:avLst/>
                      </a:prstGeom>
                    </p:spPr>
                  </p:pic>
                </p:oleObj>
              </mc:Fallback>
            </mc:AlternateContent>
          </a:graphicData>
        </a:graphic>
      </p:graphicFrame>
    </p:spTree>
    <p:extLst>
      <p:ext uri="{BB962C8B-B14F-4D97-AF65-F5344CB8AC3E}">
        <p14:creationId xmlns:p14="http://schemas.microsoft.com/office/powerpoint/2010/main" val="1261372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5E5F8-98F4-0844-AE65-E6D724E483AC}"/>
              </a:ext>
            </a:extLst>
          </p:cNvPr>
          <p:cNvSpPr>
            <a:spLocks noGrp="1"/>
          </p:cNvSpPr>
          <p:nvPr>
            <p:ph type="title"/>
          </p:nvPr>
        </p:nvSpPr>
        <p:spPr>
          <a:xfrm>
            <a:off x="0" y="365127"/>
            <a:ext cx="9143999" cy="672104"/>
          </a:xfrm>
          <a:solidFill>
            <a:srgbClr val="003057"/>
          </a:solidFill>
          <a:ln>
            <a:solidFill>
              <a:srgbClr val="002060"/>
            </a:solidFill>
          </a:ln>
        </p:spPr>
        <p:txBody>
          <a:bodyPr>
            <a:noAutofit/>
          </a:bodyPr>
          <a:lstStyle/>
          <a:p>
            <a:pPr algn="ctr"/>
            <a:r>
              <a:rPr lang="en-US" sz="3200" b="1" dirty="0">
                <a:solidFill>
                  <a:schemeClr val="bg1"/>
                </a:solidFill>
                <a:latin typeface="+mn-lt"/>
              </a:rPr>
              <a:t>Competency-Based Education</a:t>
            </a:r>
          </a:p>
        </p:txBody>
      </p:sp>
      <p:sp>
        <p:nvSpPr>
          <p:cNvPr id="6" name="Rectangle 5">
            <a:extLst>
              <a:ext uri="{FF2B5EF4-FFF2-40B4-BE49-F238E27FC236}">
                <a16:creationId xmlns:a16="http://schemas.microsoft.com/office/drawing/2014/main" id="{733CFA6C-7920-5447-8129-A162CA91490B}"/>
              </a:ext>
            </a:extLst>
          </p:cNvPr>
          <p:cNvSpPr/>
          <p:nvPr/>
        </p:nvSpPr>
        <p:spPr>
          <a:xfrm>
            <a:off x="1519518" y="1171701"/>
            <a:ext cx="5298141" cy="4859792"/>
          </a:xfrm>
          <a:prstGeom prst="rect">
            <a:avLst/>
          </a:prstGeom>
        </p:spPr>
        <p:txBody>
          <a:bodyPr wrap="square">
            <a:spAutoFit/>
          </a:bodyPr>
          <a:lstStyle/>
          <a:p>
            <a:pPr algn="ctr"/>
            <a:r>
              <a:rPr lang="en-US" sz="2200" b="1" dirty="0">
                <a:solidFill>
                  <a:srgbClr val="002060"/>
                </a:solidFill>
              </a:rPr>
              <a:t>“Competency”  </a:t>
            </a:r>
          </a:p>
          <a:p>
            <a:pPr algn="ctr"/>
            <a:r>
              <a:rPr lang="en-US" sz="2200" b="1" dirty="0">
                <a:solidFill>
                  <a:srgbClr val="002060"/>
                </a:solidFill>
              </a:rPr>
              <a:t>“demonstrating the knowledge, skills, and abilities to perform at the appropriate level for the degree being awarded.”  </a:t>
            </a:r>
          </a:p>
          <a:p>
            <a:pPr marL="57150" defTabSz="914400">
              <a:lnSpc>
                <a:spcPct val="90000"/>
              </a:lnSpc>
              <a:spcAft>
                <a:spcPts val="600"/>
              </a:spcAft>
            </a:pPr>
            <a:endParaRPr lang="en-US" sz="2200" b="1" dirty="0">
              <a:solidFill>
                <a:srgbClr val="002060"/>
              </a:solidFill>
            </a:endParaRPr>
          </a:p>
          <a:p>
            <a:pPr marL="400050" indent="-342900" defTabSz="914400">
              <a:lnSpc>
                <a:spcPct val="90000"/>
              </a:lnSpc>
              <a:spcAft>
                <a:spcPts val="600"/>
              </a:spcAft>
              <a:buFont typeface="+mj-lt"/>
              <a:buAutoNum type="arabicPeriod"/>
            </a:pPr>
            <a:r>
              <a:rPr lang="en-US" sz="2000" b="1" dirty="0">
                <a:solidFill>
                  <a:srgbClr val="002060"/>
                </a:solidFill>
              </a:rPr>
              <a:t>Measures Learning; Not Time </a:t>
            </a:r>
          </a:p>
          <a:p>
            <a:pPr marL="400050" indent="-342900" defTabSz="914400">
              <a:lnSpc>
                <a:spcPct val="90000"/>
              </a:lnSpc>
              <a:spcAft>
                <a:spcPts val="600"/>
              </a:spcAft>
              <a:buFont typeface="+mj-lt"/>
              <a:buAutoNum type="arabicPeriod"/>
            </a:pPr>
            <a:r>
              <a:rPr lang="en-US" sz="2000" b="1" dirty="0">
                <a:solidFill>
                  <a:srgbClr val="002060"/>
                </a:solidFill>
              </a:rPr>
              <a:t>“Guide by the Side” </a:t>
            </a:r>
          </a:p>
          <a:p>
            <a:pPr marL="400050" indent="-342900" defTabSz="914400">
              <a:lnSpc>
                <a:spcPct val="90000"/>
              </a:lnSpc>
              <a:spcAft>
                <a:spcPts val="600"/>
              </a:spcAft>
              <a:buFont typeface="+mj-lt"/>
              <a:buAutoNum type="arabicPeriod"/>
            </a:pPr>
            <a:r>
              <a:rPr lang="en-US" sz="2000" b="1" dirty="0">
                <a:solidFill>
                  <a:srgbClr val="002060"/>
                </a:solidFill>
              </a:rPr>
              <a:t>Personalized, Flexible, and Student Friendly </a:t>
            </a:r>
          </a:p>
          <a:p>
            <a:pPr marL="400050" indent="-342900" defTabSz="914400">
              <a:lnSpc>
                <a:spcPct val="90000"/>
              </a:lnSpc>
              <a:spcAft>
                <a:spcPts val="600"/>
              </a:spcAft>
              <a:buFont typeface="+mj-lt"/>
              <a:buAutoNum type="arabicPeriod"/>
            </a:pPr>
            <a:r>
              <a:rPr lang="en-US" sz="2000" b="1" dirty="0">
                <a:solidFill>
                  <a:srgbClr val="002060"/>
                </a:solidFill>
              </a:rPr>
              <a:t>1 CU can be equated with 1 semester hour</a:t>
            </a:r>
          </a:p>
          <a:p>
            <a:pPr marL="400050" indent="-342900" defTabSz="914400">
              <a:lnSpc>
                <a:spcPct val="90000"/>
              </a:lnSpc>
              <a:spcAft>
                <a:spcPts val="600"/>
              </a:spcAft>
              <a:buFont typeface="+mj-lt"/>
              <a:buAutoNum type="arabicPeriod"/>
            </a:pPr>
            <a:r>
              <a:rPr lang="en-US" sz="2000" b="1" dirty="0">
                <a:solidFill>
                  <a:srgbClr val="002060"/>
                </a:solidFill>
              </a:rPr>
              <a:t>GPA is 3.00 - must pass assessments of competencies at a minimum of a ”B” level.</a:t>
            </a:r>
          </a:p>
          <a:p>
            <a:pPr marL="400050" indent="-342900" defTabSz="914400">
              <a:lnSpc>
                <a:spcPct val="90000"/>
              </a:lnSpc>
              <a:spcAft>
                <a:spcPts val="600"/>
              </a:spcAft>
              <a:buFont typeface="+mj-lt"/>
              <a:buAutoNum type="arabicPeriod"/>
            </a:pPr>
            <a:endParaRPr lang="en-US" sz="2200" dirty="0"/>
          </a:p>
          <a:p>
            <a:pPr marL="57150" defTabSz="914400">
              <a:lnSpc>
                <a:spcPct val="90000"/>
              </a:lnSpc>
              <a:spcAft>
                <a:spcPts val="600"/>
              </a:spcAft>
            </a:pPr>
            <a:endParaRPr lang="en-US" dirty="0"/>
          </a:p>
          <a:p>
            <a:r>
              <a:rPr lang="en-US" dirty="0"/>
              <a:t> </a:t>
            </a:r>
            <a:endParaRPr lang="en-US" b="1" dirty="0">
              <a:solidFill>
                <a:srgbClr val="002060"/>
              </a:solidFill>
            </a:endParaRPr>
          </a:p>
        </p:txBody>
      </p:sp>
      <p:pic>
        <p:nvPicPr>
          <p:cNvPr id="3" name="Picture 2">
            <a:extLst>
              <a:ext uri="{FF2B5EF4-FFF2-40B4-BE49-F238E27FC236}">
                <a16:creationId xmlns:a16="http://schemas.microsoft.com/office/drawing/2014/main" id="{AD777FE3-4326-1B40-A2AF-7586D058194D}"/>
              </a:ext>
            </a:extLst>
          </p:cNvPr>
          <p:cNvPicPr>
            <a:picLocks noChangeAspect="1"/>
          </p:cNvPicPr>
          <p:nvPr/>
        </p:nvPicPr>
        <p:blipFill>
          <a:blip r:embed="rId3"/>
          <a:stretch>
            <a:fillRect/>
          </a:stretch>
        </p:blipFill>
        <p:spPr>
          <a:xfrm>
            <a:off x="6683188" y="1914809"/>
            <a:ext cx="2299447" cy="2554941"/>
          </a:xfrm>
          <a:prstGeom prst="rect">
            <a:avLst/>
          </a:prstGeom>
        </p:spPr>
      </p:pic>
    </p:spTree>
    <p:extLst>
      <p:ext uri="{BB962C8B-B14F-4D97-AF65-F5344CB8AC3E}">
        <p14:creationId xmlns:p14="http://schemas.microsoft.com/office/powerpoint/2010/main" val="270282135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GU Sage Template" id="{C9BC8E3B-B9EF-4B37-8385-7D95B45B420F}" vid="{12CFD14D-75E3-4274-9A22-EF918632589B}"/>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GU Sage Template" id="{C9BC8E3B-B9EF-4B37-8385-7D95B45B420F}" vid="{06718D2D-A5C2-47B8-87FF-0811F5EC734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WGU Sage Template</Template>
  <TotalTime>7620</TotalTime>
  <Words>1626</Words>
  <Application>Microsoft Macintosh PowerPoint</Application>
  <PresentationFormat>On-screen Show (4:3)</PresentationFormat>
  <Paragraphs>218</Paragraphs>
  <Slides>10</Slides>
  <Notes>8</Notes>
  <HiddenSlides>2</HiddenSlides>
  <MMClips>0</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2</vt:i4>
      </vt:variant>
      <vt:variant>
        <vt:lpstr>Slide Titles</vt:lpstr>
      </vt:variant>
      <vt:variant>
        <vt:i4>10</vt:i4>
      </vt:variant>
    </vt:vector>
  </HeadingPairs>
  <TitlesOfParts>
    <vt:vector size="17" baseType="lpstr">
      <vt:lpstr>Arial</vt:lpstr>
      <vt:lpstr>Calibri</vt:lpstr>
      <vt:lpstr>Calibri Light</vt:lpstr>
      <vt:lpstr>Office Theme</vt:lpstr>
      <vt:lpstr>Custom Design</vt:lpstr>
      <vt:lpstr>Document</vt:lpstr>
      <vt:lpstr>Microsoft Word Document</vt:lpstr>
      <vt:lpstr> Western Governors University  Program Approval Proposal for  Elementary Generalist</vt:lpstr>
      <vt:lpstr>PowerPoint Presentation</vt:lpstr>
      <vt:lpstr>Rationale</vt:lpstr>
      <vt:lpstr>Program Summary</vt:lpstr>
      <vt:lpstr>Program Features</vt:lpstr>
      <vt:lpstr>Preclinicals &amp; Clinicals</vt:lpstr>
      <vt:lpstr>Questions?</vt:lpstr>
      <vt:lpstr>Teachers College</vt:lpstr>
      <vt:lpstr>Competency-Based Education</vt:lpstr>
      <vt:lpstr>Professional Core</vt:lpstr>
    </vt:vector>
  </TitlesOfParts>
  <Company>Western Governors University</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Here</dc:title>
  <dc:creator>Mike Jones</dc:creator>
  <cp:lastModifiedBy>Verna Lowe</cp:lastModifiedBy>
  <cp:revision>176</cp:revision>
  <dcterms:created xsi:type="dcterms:W3CDTF">2017-06-05T22:24:34Z</dcterms:created>
  <dcterms:modified xsi:type="dcterms:W3CDTF">2018-02-25T01:34:54Z</dcterms:modified>
</cp:coreProperties>
</file>