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ppt/tags/tag22.xml" ContentType="application/vnd.openxmlformats-officedocument.presentationml.tags+xml"/>
  <Override PartName="/ppt/notesSlides/notesSlide23.xml" ContentType="application/vnd.openxmlformats-officedocument.presentationml.notesSlide+xml"/>
  <Override PartName="/ppt/tags/tag23.xml" ContentType="application/vnd.openxmlformats-officedocument.presentationml.tags+xml"/>
  <Override PartName="/ppt/notesSlides/notesSlide24.xml" ContentType="application/vnd.openxmlformats-officedocument.presentationml.notesSlide+xml"/>
  <Override PartName="/ppt/tags/tag24.xml" ContentType="application/vnd.openxmlformats-officedocument.presentationml.tags+xml"/>
  <Override PartName="/ppt/notesSlides/notesSlide25.xml" ContentType="application/vnd.openxmlformats-officedocument.presentationml.notesSlide+xml"/>
  <Override PartName="/ppt/tags/tag25.xml" ContentType="application/vnd.openxmlformats-officedocument.presentationml.tags+xml"/>
  <Override PartName="/ppt/notesSlides/notesSlide26.xml" ContentType="application/vnd.openxmlformats-officedocument.presentationml.notesSlide+xml"/>
  <Override PartName="/ppt/tags/tag26.xml" ContentType="application/vnd.openxmlformats-officedocument.presentationml.tags+xml"/>
  <Override PartName="/ppt/notesSlides/notesSlide27.xml" ContentType="application/vnd.openxmlformats-officedocument.presentationml.notesSlide+xml"/>
  <Override PartName="/ppt/tags/tag2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33"/>
  </p:notesMasterIdLst>
  <p:handoutMasterIdLst>
    <p:handoutMasterId r:id="rId34"/>
  </p:handoutMasterIdLst>
  <p:sldIdLst>
    <p:sldId id="256" r:id="rId6"/>
    <p:sldId id="258" r:id="rId7"/>
    <p:sldId id="260" r:id="rId8"/>
    <p:sldId id="280" r:id="rId9"/>
    <p:sldId id="281" r:id="rId10"/>
    <p:sldId id="282" r:id="rId11"/>
    <p:sldId id="283" r:id="rId12"/>
    <p:sldId id="314" r:id="rId13"/>
    <p:sldId id="261" r:id="rId14"/>
    <p:sldId id="262" r:id="rId15"/>
    <p:sldId id="284" r:id="rId16"/>
    <p:sldId id="268" r:id="rId17"/>
    <p:sldId id="310" r:id="rId18"/>
    <p:sldId id="288" r:id="rId19"/>
    <p:sldId id="269" r:id="rId20"/>
    <p:sldId id="270" r:id="rId21"/>
    <p:sldId id="271" r:id="rId22"/>
    <p:sldId id="285" r:id="rId23"/>
    <p:sldId id="298" r:id="rId24"/>
    <p:sldId id="297" r:id="rId25"/>
    <p:sldId id="272" r:id="rId26"/>
    <p:sldId id="307" r:id="rId27"/>
    <p:sldId id="308" r:id="rId28"/>
    <p:sldId id="312" r:id="rId29"/>
    <p:sldId id="309" r:id="rId30"/>
    <p:sldId id="291" r:id="rId31"/>
    <p:sldId id="313"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wie, Amy" initials="HA" lastIdx="3" clrIdx="0">
    <p:extLst>
      <p:ext uri="{19B8F6BF-5375-455C-9EA6-DF929625EA0E}">
        <p15:presenceInfo xmlns:p15="http://schemas.microsoft.com/office/powerpoint/2012/main" userId="S-1-5-21-1417001333-1682526488-839522115-422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73488" autoAdjust="0"/>
  </p:normalViewPr>
  <p:slideViewPr>
    <p:cSldViewPr snapToGrid="0" snapToObjects="1">
      <p:cViewPr varScale="1">
        <p:scale>
          <a:sx n="54" d="100"/>
          <a:sy n="54" d="100"/>
        </p:scale>
        <p:origin x="135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4E9E2B-944C-4E22-8CEF-32BB74F2FAE8}" type="doc">
      <dgm:prSet loTypeId="urn:microsoft.com/office/officeart/2005/8/layout/StepDownProcess" loCatId="process" qsTypeId="urn:microsoft.com/office/officeart/2005/8/quickstyle/3d1" qsCatId="3D" csTypeId="urn:microsoft.com/office/officeart/2005/8/colors/accent1_2" csCatId="accent1" phldr="1"/>
      <dgm:spPr/>
      <dgm:t>
        <a:bodyPr/>
        <a:lstStyle/>
        <a:p>
          <a:endParaRPr lang="en-US"/>
        </a:p>
      </dgm:t>
    </dgm:pt>
    <dgm:pt modelId="{8457A884-0048-4DE7-A948-01A900AA01C1}">
      <dgm:prSet phldrT="[Text]"/>
      <dgm:spPr/>
      <dgm:t>
        <a:bodyPr/>
        <a:lstStyle/>
        <a:p>
          <a:r>
            <a:rPr lang="en-US" dirty="0"/>
            <a:t>Certificate of Completion</a:t>
          </a:r>
        </a:p>
      </dgm:t>
    </dgm:pt>
    <dgm:pt modelId="{2B0AE1FF-3A3A-497D-BAD6-2D0BAE534805}" type="parTrans" cxnId="{460FB8B5-E1DA-42A8-A101-6E13B7415F6C}">
      <dgm:prSet/>
      <dgm:spPr/>
      <dgm:t>
        <a:bodyPr/>
        <a:lstStyle/>
        <a:p>
          <a:endParaRPr lang="en-US"/>
        </a:p>
      </dgm:t>
    </dgm:pt>
    <dgm:pt modelId="{2479B6F3-AC32-459A-AE5F-39B257F0B65A}" type="sibTrans" cxnId="{460FB8B5-E1DA-42A8-A101-6E13B7415F6C}">
      <dgm:prSet/>
      <dgm:spPr/>
      <dgm:t>
        <a:bodyPr/>
        <a:lstStyle/>
        <a:p>
          <a:endParaRPr lang="en-US"/>
        </a:p>
      </dgm:t>
    </dgm:pt>
    <dgm:pt modelId="{7B92B847-E32E-4C3A-ADA8-01997DDE1359}">
      <dgm:prSet phldrT="[Text]" custT="1"/>
      <dgm:spPr/>
      <dgm:t>
        <a:bodyPr/>
        <a:lstStyle/>
        <a:p>
          <a:r>
            <a:rPr lang="en-US" sz="1800" dirty="0"/>
            <a:t>Course of Study</a:t>
          </a:r>
        </a:p>
      </dgm:t>
    </dgm:pt>
    <dgm:pt modelId="{C0DF1D5A-CC61-44C5-A07B-23F3403EDCAB}" type="parTrans" cxnId="{3E8EA5E1-28E7-4769-A91A-E03F9D613678}">
      <dgm:prSet/>
      <dgm:spPr/>
      <dgm:t>
        <a:bodyPr/>
        <a:lstStyle/>
        <a:p>
          <a:endParaRPr lang="en-US"/>
        </a:p>
      </dgm:t>
    </dgm:pt>
    <dgm:pt modelId="{0483CCEB-3690-4393-A94B-9FCAE38208CA}" type="sibTrans" cxnId="{3E8EA5E1-28E7-4769-A91A-E03F9D613678}">
      <dgm:prSet/>
      <dgm:spPr/>
      <dgm:t>
        <a:bodyPr/>
        <a:lstStyle/>
        <a:p>
          <a:endParaRPr lang="en-US"/>
        </a:p>
      </dgm:t>
    </dgm:pt>
    <dgm:pt modelId="{1075D2A1-4062-4EA4-84E9-D7728285D075}">
      <dgm:prSet phldrT="[Text]"/>
      <dgm:spPr/>
      <dgm:t>
        <a:bodyPr/>
        <a:lstStyle/>
        <a:p>
          <a:r>
            <a:rPr lang="en-US" dirty="0"/>
            <a:t>Course Descriptions</a:t>
          </a:r>
        </a:p>
      </dgm:t>
    </dgm:pt>
    <dgm:pt modelId="{EC4F2E2F-FF6D-49ED-BFE4-43C97C5D6582}" type="parTrans" cxnId="{F526E9C9-66E4-486A-8179-1C3769CB45DA}">
      <dgm:prSet/>
      <dgm:spPr/>
      <dgm:t>
        <a:bodyPr/>
        <a:lstStyle/>
        <a:p>
          <a:endParaRPr lang="en-US"/>
        </a:p>
      </dgm:t>
    </dgm:pt>
    <dgm:pt modelId="{A70E683B-A278-406F-B327-C722593B65C8}" type="sibTrans" cxnId="{F526E9C9-66E4-486A-8179-1C3769CB45DA}">
      <dgm:prSet/>
      <dgm:spPr/>
      <dgm:t>
        <a:bodyPr/>
        <a:lstStyle/>
        <a:p>
          <a:endParaRPr lang="en-US"/>
        </a:p>
      </dgm:t>
    </dgm:pt>
    <dgm:pt modelId="{E8970299-04D4-4CC7-840D-8708C79FF01F}">
      <dgm:prSet phldrT="[Text]" custT="1"/>
      <dgm:spPr/>
      <dgm:t>
        <a:bodyPr/>
        <a:lstStyle/>
        <a:p>
          <a:pPr>
            <a:buFont typeface="Arial" panose="020B0604020202020204" pitchFamily="34" charset="0"/>
            <a:buChar char="•"/>
          </a:pPr>
          <a:r>
            <a:rPr lang="en-US" sz="1800" dirty="0"/>
            <a:t>Support from </a:t>
          </a:r>
          <a:r>
            <a:rPr lang="en-US" sz="1800" dirty="0" smtClean="0"/>
            <a:t>P-16</a:t>
          </a:r>
          <a:endParaRPr lang="en-US" sz="1800" dirty="0"/>
        </a:p>
      </dgm:t>
    </dgm:pt>
    <dgm:pt modelId="{44AC14BC-4C20-4810-9726-BFF77428BBFD}" type="parTrans" cxnId="{B603B3B5-18BA-4A1B-BCF3-409F0C670A56}">
      <dgm:prSet/>
      <dgm:spPr/>
      <dgm:t>
        <a:bodyPr/>
        <a:lstStyle/>
        <a:p>
          <a:endParaRPr lang="en-US"/>
        </a:p>
      </dgm:t>
    </dgm:pt>
    <dgm:pt modelId="{7A551DCA-5C41-48F4-9763-2ACAE1789544}" type="sibTrans" cxnId="{B603B3B5-18BA-4A1B-BCF3-409F0C670A56}">
      <dgm:prSet/>
      <dgm:spPr/>
      <dgm:t>
        <a:bodyPr/>
        <a:lstStyle/>
        <a:p>
          <a:endParaRPr lang="en-US"/>
        </a:p>
      </dgm:t>
    </dgm:pt>
    <dgm:pt modelId="{7C5735CC-C396-4524-9E28-060C0DE140E9}">
      <dgm:prSet phldrT="[Text]"/>
      <dgm:spPr/>
      <dgm:t>
        <a:bodyPr/>
        <a:lstStyle/>
        <a:p>
          <a:r>
            <a:rPr lang="en-US" dirty="0"/>
            <a:t>Instruction</a:t>
          </a:r>
        </a:p>
      </dgm:t>
    </dgm:pt>
    <dgm:pt modelId="{7E850ACD-87E1-455F-BAC7-67A578C5A50B}" type="parTrans" cxnId="{8E702DDE-0E3B-4C70-A9DF-3A9C55864F6A}">
      <dgm:prSet/>
      <dgm:spPr/>
      <dgm:t>
        <a:bodyPr/>
        <a:lstStyle/>
        <a:p>
          <a:endParaRPr lang="en-US"/>
        </a:p>
      </dgm:t>
    </dgm:pt>
    <dgm:pt modelId="{1024D93A-9609-4B68-962B-FB069BA38B6F}" type="sibTrans" cxnId="{8E702DDE-0E3B-4C70-A9DF-3A9C55864F6A}">
      <dgm:prSet/>
      <dgm:spPr/>
      <dgm:t>
        <a:bodyPr/>
        <a:lstStyle/>
        <a:p>
          <a:endParaRPr lang="en-US"/>
        </a:p>
      </dgm:t>
    </dgm:pt>
    <dgm:pt modelId="{DAEA0972-E9BD-46D2-A131-F21995929815}">
      <dgm:prSet phldrT="[Text]" custT="1"/>
      <dgm:spPr/>
      <dgm:t>
        <a:bodyPr/>
        <a:lstStyle/>
        <a:p>
          <a:pPr>
            <a:buFont typeface="Arial" panose="020B0604020202020204" pitchFamily="34" charset="0"/>
            <a:buChar char="•"/>
          </a:pPr>
          <a:r>
            <a:rPr lang="en-US" sz="1800" dirty="0" smtClean="0"/>
            <a:t>Professional </a:t>
          </a:r>
          <a:r>
            <a:rPr lang="en-US" sz="1800" dirty="0"/>
            <a:t>Development</a:t>
          </a:r>
        </a:p>
      </dgm:t>
    </dgm:pt>
    <dgm:pt modelId="{AB0C033E-361A-4757-8CD2-FCBBC1110408}" type="parTrans" cxnId="{AEB1FCB2-E82F-4F5D-ACDD-E3253DF3B988}">
      <dgm:prSet/>
      <dgm:spPr/>
      <dgm:t>
        <a:bodyPr/>
        <a:lstStyle/>
        <a:p>
          <a:endParaRPr lang="en-US"/>
        </a:p>
      </dgm:t>
    </dgm:pt>
    <dgm:pt modelId="{81B0ED93-805D-482E-A687-F5470045F74F}" type="sibTrans" cxnId="{AEB1FCB2-E82F-4F5D-ACDD-E3253DF3B988}">
      <dgm:prSet/>
      <dgm:spPr/>
      <dgm:t>
        <a:bodyPr/>
        <a:lstStyle/>
        <a:p>
          <a:endParaRPr lang="en-US"/>
        </a:p>
      </dgm:t>
    </dgm:pt>
    <dgm:pt modelId="{4D883DA8-A84D-46BC-B325-0B3F8B5444A6}">
      <dgm:prSet custT="1"/>
      <dgm:spPr/>
      <dgm:t>
        <a:bodyPr/>
        <a:lstStyle/>
        <a:p>
          <a:r>
            <a:rPr lang="en-US" sz="1800" dirty="0"/>
            <a:t>Support from VR/DWD/Transition </a:t>
          </a:r>
        </a:p>
      </dgm:t>
    </dgm:pt>
    <dgm:pt modelId="{5B3F5D93-0683-4A8F-9B72-80033CE14B15}" type="parTrans" cxnId="{E057D3AC-ADB9-4640-B861-950F13BB1725}">
      <dgm:prSet/>
      <dgm:spPr/>
      <dgm:t>
        <a:bodyPr/>
        <a:lstStyle/>
        <a:p>
          <a:endParaRPr lang="en-US"/>
        </a:p>
      </dgm:t>
    </dgm:pt>
    <dgm:pt modelId="{20392EF2-2EF3-445B-A338-1CA6B88B005E}" type="sibTrans" cxnId="{E057D3AC-ADB9-4640-B861-950F13BB1725}">
      <dgm:prSet/>
      <dgm:spPr/>
      <dgm:t>
        <a:bodyPr/>
        <a:lstStyle/>
        <a:p>
          <a:endParaRPr lang="en-US"/>
        </a:p>
      </dgm:t>
    </dgm:pt>
    <dgm:pt modelId="{390D062F-80C4-434B-B0F4-1A31A1045E67}">
      <dgm:prSet custT="1"/>
      <dgm:spPr/>
      <dgm:t>
        <a:bodyPr/>
        <a:lstStyle/>
        <a:p>
          <a:r>
            <a:rPr lang="en-US" sz="1800" dirty="0"/>
            <a:t>Assumptions</a:t>
          </a:r>
        </a:p>
      </dgm:t>
    </dgm:pt>
    <dgm:pt modelId="{FDFF507D-6167-4629-BE40-4B300A99D1FE}" type="parTrans" cxnId="{CFD2E166-57C4-4082-81C0-C98589910347}">
      <dgm:prSet/>
      <dgm:spPr/>
      <dgm:t>
        <a:bodyPr/>
        <a:lstStyle/>
        <a:p>
          <a:endParaRPr lang="en-US"/>
        </a:p>
      </dgm:t>
    </dgm:pt>
    <dgm:pt modelId="{011CC39E-F635-4D94-8523-B8A0ADC21ADD}" type="sibTrans" cxnId="{CFD2E166-57C4-4082-81C0-C98589910347}">
      <dgm:prSet/>
      <dgm:spPr/>
      <dgm:t>
        <a:bodyPr/>
        <a:lstStyle/>
        <a:p>
          <a:endParaRPr lang="en-US"/>
        </a:p>
      </dgm:t>
    </dgm:pt>
    <dgm:pt modelId="{4872283E-CAE9-4083-8BE1-8E3C4DCDCAFF}">
      <dgm:prSet custT="1"/>
      <dgm:spPr/>
      <dgm:t>
        <a:bodyPr/>
        <a:lstStyle/>
        <a:p>
          <a:r>
            <a:rPr lang="en-US" sz="1800" dirty="0"/>
            <a:t>Assessment decisions</a:t>
          </a:r>
        </a:p>
      </dgm:t>
    </dgm:pt>
    <dgm:pt modelId="{414D8443-B696-4EBA-A526-B1BA789DDCDC}" type="parTrans" cxnId="{CD0B4FA1-C4A1-4DE3-8542-2E7AFCCCAE53}">
      <dgm:prSet/>
      <dgm:spPr/>
      <dgm:t>
        <a:bodyPr/>
        <a:lstStyle/>
        <a:p>
          <a:endParaRPr lang="en-US"/>
        </a:p>
      </dgm:t>
    </dgm:pt>
    <dgm:pt modelId="{E462235E-EA23-428B-9992-3089977B8B8F}" type="sibTrans" cxnId="{CD0B4FA1-C4A1-4DE3-8542-2E7AFCCCAE53}">
      <dgm:prSet/>
      <dgm:spPr/>
      <dgm:t>
        <a:bodyPr/>
        <a:lstStyle/>
        <a:p>
          <a:endParaRPr lang="en-US"/>
        </a:p>
      </dgm:t>
    </dgm:pt>
    <dgm:pt modelId="{5FB52BC5-E8BB-4A14-83F6-73B586D182D9}">
      <dgm:prSet custT="1"/>
      <dgm:spPr/>
      <dgm:t>
        <a:bodyPr/>
        <a:lstStyle/>
        <a:p>
          <a:r>
            <a:rPr lang="en-US" sz="1800" dirty="0"/>
            <a:t>Aligned to Core 40, </a:t>
          </a:r>
          <a:r>
            <a:rPr lang="en-US" sz="1800" dirty="0" smtClean="0"/>
            <a:t> Content Connectors and Workplace </a:t>
          </a:r>
          <a:r>
            <a:rPr lang="en-US" sz="1800" dirty="0"/>
            <a:t>Essentials</a:t>
          </a:r>
        </a:p>
      </dgm:t>
    </dgm:pt>
    <dgm:pt modelId="{595DDA8E-732F-47CA-A3F0-9B114B1E65B7}" type="parTrans" cxnId="{64391E27-40D7-45E5-91B7-F57E68140EBD}">
      <dgm:prSet/>
      <dgm:spPr/>
      <dgm:t>
        <a:bodyPr/>
        <a:lstStyle/>
        <a:p>
          <a:endParaRPr lang="en-US"/>
        </a:p>
      </dgm:t>
    </dgm:pt>
    <dgm:pt modelId="{EA391E23-CA6E-4333-9E43-CE80A037E058}" type="sibTrans" cxnId="{64391E27-40D7-45E5-91B7-F57E68140EBD}">
      <dgm:prSet/>
      <dgm:spPr/>
      <dgm:t>
        <a:bodyPr/>
        <a:lstStyle/>
        <a:p>
          <a:endParaRPr lang="en-US"/>
        </a:p>
      </dgm:t>
    </dgm:pt>
    <dgm:pt modelId="{35499AB9-5547-490D-9350-24E80F4A64B8}">
      <dgm:prSet custT="1"/>
      <dgm:spPr/>
      <dgm:t>
        <a:bodyPr/>
        <a:lstStyle/>
        <a:p>
          <a:r>
            <a:rPr lang="en-US" sz="1800" dirty="0"/>
            <a:t>Support high standards and Assumptions</a:t>
          </a:r>
        </a:p>
      </dgm:t>
    </dgm:pt>
    <dgm:pt modelId="{C2A86CC7-D9F1-4D9F-8D7B-4BABCAF1D9C2}" type="parTrans" cxnId="{840313FC-F794-4E99-B569-BD1377D274CD}">
      <dgm:prSet/>
      <dgm:spPr/>
      <dgm:t>
        <a:bodyPr/>
        <a:lstStyle/>
        <a:p>
          <a:endParaRPr lang="en-US"/>
        </a:p>
      </dgm:t>
    </dgm:pt>
    <dgm:pt modelId="{91B0009D-1D19-4244-ACF0-6CD710411C55}" type="sibTrans" cxnId="{840313FC-F794-4E99-B569-BD1377D274CD}">
      <dgm:prSet/>
      <dgm:spPr/>
      <dgm:t>
        <a:bodyPr/>
        <a:lstStyle/>
        <a:p>
          <a:endParaRPr lang="en-US"/>
        </a:p>
      </dgm:t>
    </dgm:pt>
    <dgm:pt modelId="{99E63A3C-B9C0-4377-B7FB-73D5FD2789E3}">
      <dgm:prSet custT="1"/>
      <dgm:spPr/>
      <dgm:t>
        <a:bodyPr/>
        <a:lstStyle/>
        <a:p>
          <a:r>
            <a:rPr lang="en-US" sz="1800" dirty="0"/>
            <a:t>Considers all students and schools </a:t>
          </a:r>
        </a:p>
      </dgm:t>
    </dgm:pt>
    <dgm:pt modelId="{F6FC3296-4863-4DFA-8985-46100FAE2718}" type="parTrans" cxnId="{46315976-A2EC-4098-96A5-D6ED603DD986}">
      <dgm:prSet/>
      <dgm:spPr/>
      <dgm:t>
        <a:bodyPr/>
        <a:lstStyle/>
        <a:p>
          <a:endParaRPr lang="en-US"/>
        </a:p>
      </dgm:t>
    </dgm:pt>
    <dgm:pt modelId="{C8A3AB54-5E53-4093-9735-1ECF13D49A1F}" type="sibTrans" cxnId="{46315976-A2EC-4098-96A5-D6ED603DD986}">
      <dgm:prSet/>
      <dgm:spPr/>
      <dgm:t>
        <a:bodyPr/>
        <a:lstStyle/>
        <a:p>
          <a:endParaRPr lang="en-US"/>
        </a:p>
      </dgm:t>
    </dgm:pt>
    <dgm:pt modelId="{E59D7B7E-7FDA-47D3-B1F9-B07138238DCE}">
      <dgm:prSet custT="1"/>
      <dgm:spPr/>
      <dgm:t>
        <a:bodyPr/>
        <a:lstStyle/>
        <a:p>
          <a:r>
            <a:rPr lang="en-US" sz="1800" dirty="0"/>
            <a:t>Academic Instruction</a:t>
          </a:r>
        </a:p>
      </dgm:t>
    </dgm:pt>
    <dgm:pt modelId="{470CE404-D0D9-4915-A43A-F7CDCA6E4D2B}" type="parTrans" cxnId="{FBBDBD32-3BEF-4415-BC89-83D408570D2B}">
      <dgm:prSet/>
      <dgm:spPr/>
      <dgm:t>
        <a:bodyPr/>
        <a:lstStyle/>
        <a:p>
          <a:endParaRPr lang="en-US"/>
        </a:p>
      </dgm:t>
    </dgm:pt>
    <dgm:pt modelId="{C2575B1B-42DE-4F78-A4F6-CA53417FD59D}" type="sibTrans" cxnId="{FBBDBD32-3BEF-4415-BC89-83D408570D2B}">
      <dgm:prSet/>
      <dgm:spPr/>
      <dgm:t>
        <a:bodyPr/>
        <a:lstStyle/>
        <a:p>
          <a:endParaRPr lang="en-US"/>
        </a:p>
      </dgm:t>
    </dgm:pt>
    <dgm:pt modelId="{D635F5BE-10F4-4A4B-932A-B6810B58C502}">
      <dgm:prSet custT="1"/>
      <dgm:spPr/>
      <dgm:t>
        <a:bodyPr/>
        <a:lstStyle/>
        <a:p>
          <a:r>
            <a:rPr lang="en-US" sz="1800" dirty="0" smtClean="0"/>
            <a:t>Transition Planning</a:t>
          </a:r>
          <a:endParaRPr lang="en-US" sz="1800" dirty="0"/>
        </a:p>
      </dgm:t>
    </dgm:pt>
    <dgm:pt modelId="{BE772344-E6CF-474A-AADB-EB34A84B52B2}" type="parTrans" cxnId="{C07D3CC3-EAD1-43A3-9F69-1029AA46A533}">
      <dgm:prSet/>
      <dgm:spPr/>
      <dgm:t>
        <a:bodyPr/>
        <a:lstStyle/>
        <a:p>
          <a:endParaRPr lang="en-US"/>
        </a:p>
      </dgm:t>
    </dgm:pt>
    <dgm:pt modelId="{773E00D1-E3A6-490B-8727-09CA1D26FC81}" type="sibTrans" cxnId="{C07D3CC3-EAD1-43A3-9F69-1029AA46A533}">
      <dgm:prSet/>
      <dgm:spPr/>
      <dgm:t>
        <a:bodyPr/>
        <a:lstStyle/>
        <a:p>
          <a:endParaRPr lang="en-US"/>
        </a:p>
      </dgm:t>
    </dgm:pt>
    <dgm:pt modelId="{64036D21-94A2-4043-BD54-F825DE9B8A91}">
      <dgm:prSet custT="1"/>
      <dgm:spPr/>
      <dgm:t>
        <a:bodyPr/>
        <a:lstStyle/>
        <a:p>
          <a:r>
            <a:rPr lang="en-US" sz="1800" dirty="0"/>
            <a:t>Employability </a:t>
          </a:r>
        </a:p>
      </dgm:t>
    </dgm:pt>
    <dgm:pt modelId="{0F2BEF3A-1D68-494C-B79D-3981FE49BD72}" type="parTrans" cxnId="{837CD271-7968-46B3-9606-9D1725B7A766}">
      <dgm:prSet/>
      <dgm:spPr/>
      <dgm:t>
        <a:bodyPr/>
        <a:lstStyle/>
        <a:p>
          <a:endParaRPr lang="en-US"/>
        </a:p>
      </dgm:t>
    </dgm:pt>
    <dgm:pt modelId="{1CAA5B6A-1789-4127-9D4A-ED13FF12E96F}" type="sibTrans" cxnId="{837CD271-7968-46B3-9606-9D1725B7A766}">
      <dgm:prSet/>
      <dgm:spPr/>
      <dgm:t>
        <a:bodyPr/>
        <a:lstStyle/>
        <a:p>
          <a:endParaRPr lang="en-US"/>
        </a:p>
      </dgm:t>
    </dgm:pt>
    <dgm:pt modelId="{5E4A097F-F4F1-4C81-AF8E-4D17319B7DDE}" type="pres">
      <dgm:prSet presAssocID="{DC4E9E2B-944C-4E22-8CEF-32BB74F2FAE8}" presName="rootnode" presStyleCnt="0">
        <dgm:presLayoutVars>
          <dgm:chMax/>
          <dgm:chPref/>
          <dgm:dir/>
          <dgm:animLvl val="lvl"/>
        </dgm:presLayoutVars>
      </dgm:prSet>
      <dgm:spPr/>
      <dgm:t>
        <a:bodyPr/>
        <a:lstStyle/>
        <a:p>
          <a:endParaRPr lang="en-US"/>
        </a:p>
      </dgm:t>
    </dgm:pt>
    <dgm:pt modelId="{9F7D836E-59C0-4527-85E9-A56A214A26AF}" type="pres">
      <dgm:prSet presAssocID="{8457A884-0048-4DE7-A948-01A900AA01C1}" presName="composite" presStyleCnt="0"/>
      <dgm:spPr/>
    </dgm:pt>
    <dgm:pt modelId="{87AF700F-15E7-44C3-8AE2-984AE2B57BF9}" type="pres">
      <dgm:prSet presAssocID="{8457A884-0048-4DE7-A948-01A900AA01C1}" presName="bentUpArrow1" presStyleLbl="alignImgPlace1" presStyleIdx="0" presStyleCnt="2"/>
      <dgm:spPr/>
    </dgm:pt>
    <dgm:pt modelId="{5F89547A-FF28-4270-A1AC-86431B96137C}" type="pres">
      <dgm:prSet presAssocID="{8457A884-0048-4DE7-A948-01A900AA01C1}" presName="ParentText" presStyleLbl="node1" presStyleIdx="0" presStyleCnt="3">
        <dgm:presLayoutVars>
          <dgm:chMax val="1"/>
          <dgm:chPref val="1"/>
          <dgm:bulletEnabled val="1"/>
        </dgm:presLayoutVars>
      </dgm:prSet>
      <dgm:spPr/>
      <dgm:t>
        <a:bodyPr/>
        <a:lstStyle/>
        <a:p>
          <a:endParaRPr lang="en-US"/>
        </a:p>
      </dgm:t>
    </dgm:pt>
    <dgm:pt modelId="{2F94C4EF-2656-4BDD-9593-BC2879DB55DE}" type="pres">
      <dgm:prSet presAssocID="{8457A884-0048-4DE7-A948-01A900AA01C1}" presName="ChildText" presStyleLbl="revTx" presStyleIdx="0" presStyleCnt="3" custScaleX="193072" custLinFactNeighborX="56900" custLinFactNeighborY="4376">
        <dgm:presLayoutVars>
          <dgm:chMax val="0"/>
          <dgm:chPref val="0"/>
          <dgm:bulletEnabled val="1"/>
        </dgm:presLayoutVars>
      </dgm:prSet>
      <dgm:spPr/>
      <dgm:t>
        <a:bodyPr/>
        <a:lstStyle/>
        <a:p>
          <a:endParaRPr lang="en-US"/>
        </a:p>
      </dgm:t>
    </dgm:pt>
    <dgm:pt modelId="{8013BF16-14D1-4A8F-BE15-D413F98ABA4B}" type="pres">
      <dgm:prSet presAssocID="{2479B6F3-AC32-459A-AE5F-39B257F0B65A}" presName="sibTrans" presStyleCnt="0"/>
      <dgm:spPr/>
    </dgm:pt>
    <dgm:pt modelId="{B112C83C-D5FE-4FA2-9642-3870D2225F51}" type="pres">
      <dgm:prSet presAssocID="{1075D2A1-4062-4EA4-84E9-D7728285D075}" presName="composite" presStyleCnt="0"/>
      <dgm:spPr/>
    </dgm:pt>
    <dgm:pt modelId="{33B9550E-8F3D-48B8-BF3D-4ED017E7AE5C}" type="pres">
      <dgm:prSet presAssocID="{1075D2A1-4062-4EA4-84E9-D7728285D075}" presName="bentUpArrow1" presStyleLbl="alignImgPlace1" presStyleIdx="1" presStyleCnt="2"/>
      <dgm:spPr/>
    </dgm:pt>
    <dgm:pt modelId="{F8D71715-CF1C-4CCF-B340-C4D54FFB48A5}" type="pres">
      <dgm:prSet presAssocID="{1075D2A1-4062-4EA4-84E9-D7728285D075}" presName="ParentText" presStyleLbl="node1" presStyleIdx="1" presStyleCnt="3">
        <dgm:presLayoutVars>
          <dgm:chMax val="1"/>
          <dgm:chPref val="1"/>
          <dgm:bulletEnabled val="1"/>
        </dgm:presLayoutVars>
      </dgm:prSet>
      <dgm:spPr/>
      <dgm:t>
        <a:bodyPr/>
        <a:lstStyle/>
        <a:p>
          <a:endParaRPr lang="en-US"/>
        </a:p>
      </dgm:t>
    </dgm:pt>
    <dgm:pt modelId="{25F3A04C-A620-408C-9C4C-406A527CCB04}" type="pres">
      <dgm:prSet presAssocID="{1075D2A1-4062-4EA4-84E9-D7728285D075}" presName="ChildText" presStyleLbl="revTx" presStyleIdx="1" presStyleCnt="3" custScaleX="285016" custLinFactNeighborX="99651" custLinFactNeighborY="3829">
        <dgm:presLayoutVars>
          <dgm:chMax val="0"/>
          <dgm:chPref val="0"/>
          <dgm:bulletEnabled val="1"/>
        </dgm:presLayoutVars>
      </dgm:prSet>
      <dgm:spPr/>
      <dgm:t>
        <a:bodyPr/>
        <a:lstStyle/>
        <a:p>
          <a:endParaRPr lang="en-US"/>
        </a:p>
      </dgm:t>
    </dgm:pt>
    <dgm:pt modelId="{1D77BD31-2A20-432B-A6E3-5D77113684F3}" type="pres">
      <dgm:prSet presAssocID="{A70E683B-A278-406F-B327-C722593B65C8}" presName="sibTrans" presStyleCnt="0"/>
      <dgm:spPr/>
    </dgm:pt>
    <dgm:pt modelId="{ABD2E9AD-50D8-40C4-93A8-F1F3A0011BF2}" type="pres">
      <dgm:prSet presAssocID="{7C5735CC-C396-4524-9E28-060C0DE140E9}" presName="composite" presStyleCnt="0"/>
      <dgm:spPr/>
    </dgm:pt>
    <dgm:pt modelId="{BF3FEF59-B4CA-4C16-9602-FCB6B2ACCA34}" type="pres">
      <dgm:prSet presAssocID="{7C5735CC-C396-4524-9E28-060C0DE140E9}" presName="ParentText" presStyleLbl="node1" presStyleIdx="2" presStyleCnt="3" custLinFactNeighborX="-12009" custLinFactNeighborY="1882">
        <dgm:presLayoutVars>
          <dgm:chMax val="1"/>
          <dgm:chPref val="1"/>
          <dgm:bulletEnabled val="1"/>
        </dgm:presLayoutVars>
      </dgm:prSet>
      <dgm:spPr/>
      <dgm:t>
        <a:bodyPr/>
        <a:lstStyle/>
        <a:p>
          <a:endParaRPr lang="en-US"/>
        </a:p>
      </dgm:t>
    </dgm:pt>
    <dgm:pt modelId="{8DB62B12-5ED2-4F10-9CDF-B9FBE0C70F78}" type="pres">
      <dgm:prSet presAssocID="{7C5735CC-C396-4524-9E28-060C0DE140E9}" presName="FinalChildText" presStyleLbl="revTx" presStyleIdx="2" presStyleCnt="3" custScaleX="161113" custLinFactNeighborX="18381" custLinFactNeighborY="2022">
        <dgm:presLayoutVars>
          <dgm:chMax val="0"/>
          <dgm:chPref val="0"/>
          <dgm:bulletEnabled val="1"/>
        </dgm:presLayoutVars>
      </dgm:prSet>
      <dgm:spPr/>
      <dgm:t>
        <a:bodyPr/>
        <a:lstStyle/>
        <a:p>
          <a:endParaRPr lang="en-US"/>
        </a:p>
      </dgm:t>
    </dgm:pt>
  </dgm:ptLst>
  <dgm:cxnLst>
    <dgm:cxn modelId="{840313FC-F794-4E99-B569-BD1377D274CD}" srcId="{1075D2A1-4062-4EA4-84E9-D7728285D075}" destId="{35499AB9-5547-490D-9350-24E80F4A64B8}" srcOrd="2" destOrd="0" parTransId="{C2A86CC7-D9F1-4D9F-8D7B-4BABCAF1D9C2}" sibTransId="{91B0009D-1D19-4244-ACF0-6CD710411C55}"/>
    <dgm:cxn modelId="{837CD271-7968-46B3-9606-9D1725B7A766}" srcId="{DAEA0972-E9BD-46D2-A131-F21995929815}" destId="{64036D21-94A2-4043-BD54-F825DE9B8A91}" srcOrd="2" destOrd="0" parTransId="{0F2BEF3A-1D68-494C-B79D-3981FE49BD72}" sibTransId="{1CAA5B6A-1789-4127-9D4A-ED13FF12E96F}"/>
    <dgm:cxn modelId="{CD0B4FA1-C4A1-4DE3-8542-2E7AFCCCAE53}" srcId="{8457A884-0048-4DE7-A948-01A900AA01C1}" destId="{4872283E-CAE9-4083-8BE1-8E3C4DCDCAFF}" srcOrd="3" destOrd="0" parTransId="{414D8443-B696-4EBA-A526-B1BA789DDCDC}" sibTransId="{E462235E-EA23-428B-9992-3089977B8B8F}"/>
    <dgm:cxn modelId="{28BDBDD3-BA3E-40CA-AC29-7AA97D2F4582}" type="presOf" srcId="{E59D7B7E-7FDA-47D3-B1F9-B07138238DCE}" destId="{8DB62B12-5ED2-4F10-9CDF-B9FBE0C70F78}" srcOrd="0" destOrd="1" presId="urn:microsoft.com/office/officeart/2005/8/layout/StepDownProcess"/>
    <dgm:cxn modelId="{8E702DDE-0E3B-4C70-A9DF-3A9C55864F6A}" srcId="{DC4E9E2B-944C-4E22-8CEF-32BB74F2FAE8}" destId="{7C5735CC-C396-4524-9E28-060C0DE140E9}" srcOrd="2" destOrd="0" parTransId="{7E850ACD-87E1-455F-BAC7-67A578C5A50B}" sibTransId="{1024D93A-9609-4B68-962B-FB069BA38B6F}"/>
    <dgm:cxn modelId="{FBBDBD32-3BEF-4415-BC89-83D408570D2B}" srcId="{DAEA0972-E9BD-46D2-A131-F21995929815}" destId="{E59D7B7E-7FDA-47D3-B1F9-B07138238DCE}" srcOrd="0" destOrd="0" parTransId="{470CE404-D0D9-4915-A43A-F7CDCA6E4D2B}" sibTransId="{C2575B1B-42DE-4F78-A4F6-CA53417FD59D}"/>
    <dgm:cxn modelId="{C07D3CC3-EAD1-43A3-9F69-1029AA46A533}" srcId="{DAEA0972-E9BD-46D2-A131-F21995929815}" destId="{D635F5BE-10F4-4A4B-932A-B6810B58C502}" srcOrd="1" destOrd="0" parTransId="{BE772344-E6CF-474A-AADB-EB34A84B52B2}" sibTransId="{773E00D1-E3A6-490B-8727-09CA1D26FC81}"/>
    <dgm:cxn modelId="{82620423-D495-46A4-95CF-77FC230C9D55}" type="presOf" srcId="{5FB52BC5-E8BB-4A14-83F6-73B586D182D9}" destId="{25F3A04C-A620-408C-9C4C-406A527CCB04}" srcOrd="0" destOrd="1" presId="urn:microsoft.com/office/officeart/2005/8/layout/StepDownProcess"/>
    <dgm:cxn modelId="{E7C96425-EE68-4AA4-9AFB-68BF88BFBF09}" type="presOf" srcId="{E8970299-04D4-4CC7-840D-8708C79FF01F}" destId="{25F3A04C-A620-408C-9C4C-406A527CCB04}" srcOrd="0" destOrd="0" presId="urn:microsoft.com/office/officeart/2005/8/layout/StepDownProcess"/>
    <dgm:cxn modelId="{51C71AD3-0D44-4C62-A428-02B0F3D438A7}" type="presOf" srcId="{8457A884-0048-4DE7-A948-01A900AA01C1}" destId="{5F89547A-FF28-4270-A1AC-86431B96137C}" srcOrd="0" destOrd="0" presId="urn:microsoft.com/office/officeart/2005/8/layout/StepDownProcess"/>
    <dgm:cxn modelId="{1F5B56E8-4F78-4464-B278-AAFD888876D8}" type="presOf" srcId="{1075D2A1-4062-4EA4-84E9-D7728285D075}" destId="{F8D71715-CF1C-4CCF-B340-C4D54FFB48A5}" srcOrd="0" destOrd="0" presId="urn:microsoft.com/office/officeart/2005/8/layout/StepDownProcess"/>
    <dgm:cxn modelId="{87F1DD9F-8625-4E45-AC33-97D95D045195}" type="presOf" srcId="{D635F5BE-10F4-4A4B-932A-B6810B58C502}" destId="{8DB62B12-5ED2-4F10-9CDF-B9FBE0C70F78}" srcOrd="0" destOrd="2" presId="urn:microsoft.com/office/officeart/2005/8/layout/StepDownProcess"/>
    <dgm:cxn modelId="{601C7009-9E6C-45CA-882D-0DF00936B6AA}" type="presOf" srcId="{4D883DA8-A84D-46BC-B325-0B3F8B5444A6}" destId="{2F94C4EF-2656-4BDD-9593-BC2879DB55DE}" srcOrd="0" destOrd="1" presId="urn:microsoft.com/office/officeart/2005/8/layout/StepDownProcess"/>
    <dgm:cxn modelId="{85DABBAF-BBC1-46AC-A892-A5A36A53A7DC}" type="presOf" srcId="{DC4E9E2B-944C-4E22-8CEF-32BB74F2FAE8}" destId="{5E4A097F-F4F1-4C81-AF8E-4D17319B7DDE}" srcOrd="0" destOrd="0" presId="urn:microsoft.com/office/officeart/2005/8/layout/StepDownProcess"/>
    <dgm:cxn modelId="{1F3FD603-C64C-421C-B5EC-A439E8825D8B}" type="presOf" srcId="{35499AB9-5547-490D-9350-24E80F4A64B8}" destId="{25F3A04C-A620-408C-9C4C-406A527CCB04}" srcOrd="0" destOrd="2" presId="urn:microsoft.com/office/officeart/2005/8/layout/StepDownProcess"/>
    <dgm:cxn modelId="{1B108E88-DBB5-4A47-A8E4-EB6A2C0FB92C}" type="presOf" srcId="{4872283E-CAE9-4083-8BE1-8E3C4DCDCAFF}" destId="{2F94C4EF-2656-4BDD-9593-BC2879DB55DE}" srcOrd="0" destOrd="3" presId="urn:microsoft.com/office/officeart/2005/8/layout/StepDownProcess"/>
    <dgm:cxn modelId="{CFD2E166-57C4-4082-81C0-C98589910347}" srcId="{8457A884-0048-4DE7-A948-01A900AA01C1}" destId="{390D062F-80C4-434B-B0F4-1A31A1045E67}" srcOrd="2" destOrd="0" parTransId="{FDFF507D-6167-4629-BE40-4B300A99D1FE}" sibTransId="{011CC39E-F635-4D94-8523-B8A0ADC21ADD}"/>
    <dgm:cxn modelId="{F526E9C9-66E4-486A-8179-1C3769CB45DA}" srcId="{DC4E9E2B-944C-4E22-8CEF-32BB74F2FAE8}" destId="{1075D2A1-4062-4EA4-84E9-D7728285D075}" srcOrd="1" destOrd="0" parTransId="{EC4F2E2F-FF6D-49ED-BFE4-43C97C5D6582}" sibTransId="{A70E683B-A278-406F-B327-C722593B65C8}"/>
    <dgm:cxn modelId="{3E8EA5E1-28E7-4769-A91A-E03F9D613678}" srcId="{8457A884-0048-4DE7-A948-01A900AA01C1}" destId="{7B92B847-E32E-4C3A-ADA8-01997DDE1359}" srcOrd="0" destOrd="0" parTransId="{C0DF1D5A-CC61-44C5-A07B-23F3403EDCAB}" sibTransId="{0483CCEB-3690-4393-A94B-9FCAE38208CA}"/>
    <dgm:cxn modelId="{AEB1FCB2-E82F-4F5D-ACDD-E3253DF3B988}" srcId="{7C5735CC-C396-4524-9E28-060C0DE140E9}" destId="{DAEA0972-E9BD-46D2-A131-F21995929815}" srcOrd="0" destOrd="0" parTransId="{AB0C033E-361A-4757-8CD2-FCBBC1110408}" sibTransId="{81B0ED93-805D-482E-A687-F5470045F74F}"/>
    <dgm:cxn modelId="{B603B3B5-18BA-4A1B-BCF3-409F0C670A56}" srcId="{1075D2A1-4062-4EA4-84E9-D7728285D075}" destId="{E8970299-04D4-4CC7-840D-8708C79FF01F}" srcOrd="0" destOrd="0" parTransId="{44AC14BC-4C20-4810-9726-BFF77428BBFD}" sibTransId="{7A551DCA-5C41-48F4-9763-2ACAE1789544}"/>
    <dgm:cxn modelId="{3D736042-14FC-4CBD-8F8C-53DDCBC8BFC7}" type="presOf" srcId="{390D062F-80C4-434B-B0F4-1A31A1045E67}" destId="{2F94C4EF-2656-4BDD-9593-BC2879DB55DE}" srcOrd="0" destOrd="2" presId="urn:microsoft.com/office/officeart/2005/8/layout/StepDownProcess"/>
    <dgm:cxn modelId="{E38EAE44-325D-40EF-9A07-E48F1D720FD4}" type="presOf" srcId="{99E63A3C-B9C0-4377-B7FB-73D5FD2789E3}" destId="{25F3A04C-A620-408C-9C4C-406A527CCB04}" srcOrd="0" destOrd="3" presId="urn:microsoft.com/office/officeart/2005/8/layout/StepDownProcess"/>
    <dgm:cxn modelId="{8A832B68-6C11-44B4-9369-421F894B4250}" type="presOf" srcId="{7C5735CC-C396-4524-9E28-060C0DE140E9}" destId="{BF3FEF59-B4CA-4C16-9602-FCB6B2ACCA34}" srcOrd="0" destOrd="0" presId="urn:microsoft.com/office/officeart/2005/8/layout/StepDownProcess"/>
    <dgm:cxn modelId="{460FB8B5-E1DA-42A8-A101-6E13B7415F6C}" srcId="{DC4E9E2B-944C-4E22-8CEF-32BB74F2FAE8}" destId="{8457A884-0048-4DE7-A948-01A900AA01C1}" srcOrd="0" destOrd="0" parTransId="{2B0AE1FF-3A3A-497D-BAD6-2D0BAE534805}" sibTransId="{2479B6F3-AC32-459A-AE5F-39B257F0B65A}"/>
    <dgm:cxn modelId="{46315976-A2EC-4098-96A5-D6ED603DD986}" srcId="{1075D2A1-4062-4EA4-84E9-D7728285D075}" destId="{99E63A3C-B9C0-4377-B7FB-73D5FD2789E3}" srcOrd="3" destOrd="0" parTransId="{F6FC3296-4863-4DFA-8985-46100FAE2718}" sibTransId="{C8A3AB54-5E53-4093-9735-1ECF13D49A1F}"/>
    <dgm:cxn modelId="{64391E27-40D7-45E5-91B7-F57E68140EBD}" srcId="{1075D2A1-4062-4EA4-84E9-D7728285D075}" destId="{5FB52BC5-E8BB-4A14-83F6-73B586D182D9}" srcOrd="1" destOrd="0" parTransId="{595DDA8E-732F-47CA-A3F0-9B114B1E65B7}" sibTransId="{EA391E23-CA6E-4333-9E43-CE80A037E058}"/>
    <dgm:cxn modelId="{09CDC524-2664-4CF7-B4D0-19FB98611B8B}" type="presOf" srcId="{DAEA0972-E9BD-46D2-A131-F21995929815}" destId="{8DB62B12-5ED2-4F10-9CDF-B9FBE0C70F78}" srcOrd="0" destOrd="0" presId="urn:microsoft.com/office/officeart/2005/8/layout/StepDownProcess"/>
    <dgm:cxn modelId="{E057D3AC-ADB9-4640-B861-950F13BB1725}" srcId="{8457A884-0048-4DE7-A948-01A900AA01C1}" destId="{4D883DA8-A84D-46BC-B325-0B3F8B5444A6}" srcOrd="1" destOrd="0" parTransId="{5B3F5D93-0683-4A8F-9B72-80033CE14B15}" sibTransId="{20392EF2-2EF3-445B-A338-1CA6B88B005E}"/>
    <dgm:cxn modelId="{288DB195-50AD-40B0-8FBC-78120364A9E2}" type="presOf" srcId="{64036D21-94A2-4043-BD54-F825DE9B8A91}" destId="{8DB62B12-5ED2-4F10-9CDF-B9FBE0C70F78}" srcOrd="0" destOrd="3" presId="urn:microsoft.com/office/officeart/2005/8/layout/StepDownProcess"/>
    <dgm:cxn modelId="{8BA79C3D-7CE3-4C22-B91F-942EEE807CD1}" type="presOf" srcId="{7B92B847-E32E-4C3A-ADA8-01997DDE1359}" destId="{2F94C4EF-2656-4BDD-9593-BC2879DB55DE}" srcOrd="0" destOrd="0" presId="urn:microsoft.com/office/officeart/2005/8/layout/StepDownProcess"/>
    <dgm:cxn modelId="{EDE590B0-C517-4B95-8462-5D56456E7F7C}" type="presParOf" srcId="{5E4A097F-F4F1-4C81-AF8E-4D17319B7DDE}" destId="{9F7D836E-59C0-4527-85E9-A56A214A26AF}" srcOrd="0" destOrd="0" presId="urn:microsoft.com/office/officeart/2005/8/layout/StepDownProcess"/>
    <dgm:cxn modelId="{C59BB747-E3BB-40BB-A75D-92B9B1A3356A}" type="presParOf" srcId="{9F7D836E-59C0-4527-85E9-A56A214A26AF}" destId="{87AF700F-15E7-44C3-8AE2-984AE2B57BF9}" srcOrd="0" destOrd="0" presId="urn:microsoft.com/office/officeart/2005/8/layout/StepDownProcess"/>
    <dgm:cxn modelId="{B184DC94-7F10-4B6E-8A79-EB8A21E524A5}" type="presParOf" srcId="{9F7D836E-59C0-4527-85E9-A56A214A26AF}" destId="{5F89547A-FF28-4270-A1AC-86431B96137C}" srcOrd="1" destOrd="0" presId="urn:microsoft.com/office/officeart/2005/8/layout/StepDownProcess"/>
    <dgm:cxn modelId="{E6BFB113-A4A7-4D16-B883-DA4C43232426}" type="presParOf" srcId="{9F7D836E-59C0-4527-85E9-A56A214A26AF}" destId="{2F94C4EF-2656-4BDD-9593-BC2879DB55DE}" srcOrd="2" destOrd="0" presId="urn:microsoft.com/office/officeart/2005/8/layout/StepDownProcess"/>
    <dgm:cxn modelId="{C1268CC8-E40D-442E-81F0-1FBB4F116FC0}" type="presParOf" srcId="{5E4A097F-F4F1-4C81-AF8E-4D17319B7DDE}" destId="{8013BF16-14D1-4A8F-BE15-D413F98ABA4B}" srcOrd="1" destOrd="0" presId="urn:microsoft.com/office/officeart/2005/8/layout/StepDownProcess"/>
    <dgm:cxn modelId="{EA50F8EB-2456-4289-B79F-7042DC46B350}" type="presParOf" srcId="{5E4A097F-F4F1-4C81-AF8E-4D17319B7DDE}" destId="{B112C83C-D5FE-4FA2-9642-3870D2225F51}" srcOrd="2" destOrd="0" presId="urn:microsoft.com/office/officeart/2005/8/layout/StepDownProcess"/>
    <dgm:cxn modelId="{78954B62-59F5-497B-8AB0-13C0E95A8D64}" type="presParOf" srcId="{B112C83C-D5FE-4FA2-9642-3870D2225F51}" destId="{33B9550E-8F3D-48B8-BF3D-4ED017E7AE5C}" srcOrd="0" destOrd="0" presId="urn:microsoft.com/office/officeart/2005/8/layout/StepDownProcess"/>
    <dgm:cxn modelId="{904D0CAD-2903-42C5-95FC-2C04431992EA}" type="presParOf" srcId="{B112C83C-D5FE-4FA2-9642-3870D2225F51}" destId="{F8D71715-CF1C-4CCF-B340-C4D54FFB48A5}" srcOrd="1" destOrd="0" presId="urn:microsoft.com/office/officeart/2005/8/layout/StepDownProcess"/>
    <dgm:cxn modelId="{F01B0739-8FD9-487C-A1D9-B429DED90CC1}" type="presParOf" srcId="{B112C83C-D5FE-4FA2-9642-3870D2225F51}" destId="{25F3A04C-A620-408C-9C4C-406A527CCB04}" srcOrd="2" destOrd="0" presId="urn:microsoft.com/office/officeart/2005/8/layout/StepDownProcess"/>
    <dgm:cxn modelId="{C842067D-5DE3-4AD3-95E3-05F71962E568}" type="presParOf" srcId="{5E4A097F-F4F1-4C81-AF8E-4D17319B7DDE}" destId="{1D77BD31-2A20-432B-A6E3-5D77113684F3}" srcOrd="3" destOrd="0" presId="urn:microsoft.com/office/officeart/2005/8/layout/StepDownProcess"/>
    <dgm:cxn modelId="{FA1F85CF-31E9-453B-AE3D-CB3FAD8E9FF8}" type="presParOf" srcId="{5E4A097F-F4F1-4C81-AF8E-4D17319B7DDE}" destId="{ABD2E9AD-50D8-40C4-93A8-F1F3A0011BF2}" srcOrd="4" destOrd="0" presId="urn:microsoft.com/office/officeart/2005/8/layout/StepDownProcess"/>
    <dgm:cxn modelId="{4D26504A-3F0F-473E-B888-CFB01662B84D}" type="presParOf" srcId="{ABD2E9AD-50D8-40C4-93A8-F1F3A0011BF2}" destId="{BF3FEF59-B4CA-4C16-9602-FCB6B2ACCA34}" srcOrd="0" destOrd="0" presId="urn:microsoft.com/office/officeart/2005/8/layout/StepDownProcess"/>
    <dgm:cxn modelId="{B542E05F-5B2D-43DD-99C0-783159DEEA2B}" type="presParOf" srcId="{ABD2E9AD-50D8-40C4-93A8-F1F3A0011BF2}" destId="{8DB62B12-5ED2-4F10-9CDF-B9FBE0C70F78}"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AF700F-15E7-44C3-8AE2-984AE2B57BF9}">
      <dsp:nvSpPr>
        <dsp:cNvPr id="0" name=""/>
        <dsp:cNvSpPr/>
      </dsp:nvSpPr>
      <dsp:spPr>
        <a:xfrm rot="5400000">
          <a:off x="900047" y="1772005"/>
          <a:ext cx="1567186" cy="1784185"/>
        </a:xfrm>
        <a:prstGeom prst="bentUpArrow">
          <a:avLst>
            <a:gd name="adj1" fmla="val 32840"/>
            <a:gd name="adj2" fmla="val 25000"/>
            <a:gd name="adj3" fmla="val 35780"/>
          </a:avLst>
        </a:prstGeom>
        <a:gradFill rotWithShape="0">
          <a:gsLst>
            <a:gs pos="0">
              <a:schemeClr val="accent1">
                <a:tint val="50000"/>
                <a:hueOff val="0"/>
                <a:satOff val="0"/>
                <a:lumOff val="0"/>
                <a:alphaOff val="0"/>
                <a:satMod val="103000"/>
                <a:lumMod val="102000"/>
                <a:tint val="94000"/>
              </a:schemeClr>
            </a:gs>
            <a:gs pos="50000">
              <a:schemeClr val="accent1">
                <a:tint val="50000"/>
                <a:hueOff val="0"/>
                <a:satOff val="0"/>
                <a:lumOff val="0"/>
                <a:alphaOff val="0"/>
                <a:satMod val="110000"/>
                <a:lumMod val="100000"/>
                <a:shade val="100000"/>
              </a:schemeClr>
            </a:gs>
            <a:gs pos="100000">
              <a:schemeClr val="accent1">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5F89547A-FF28-4270-A1AC-86431B96137C}">
      <dsp:nvSpPr>
        <dsp:cNvPr id="0" name=""/>
        <dsp:cNvSpPr/>
      </dsp:nvSpPr>
      <dsp:spPr>
        <a:xfrm>
          <a:off x="484837" y="34748"/>
          <a:ext cx="2638218" cy="1846667"/>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a:t>Certificate of Completion</a:t>
          </a:r>
        </a:p>
      </dsp:txBody>
      <dsp:txXfrm>
        <a:off x="575000" y="124911"/>
        <a:ext cx="2457892" cy="1666341"/>
      </dsp:txXfrm>
    </dsp:sp>
    <dsp:sp modelId="{2F94C4EF-2656-4BDD-9593-BC2879DB55DE}">
      <dsp:nvSpPr>
        <dsp:cNvPr id="0" name=""/>
        <dsp:cNvSpPr/>
      </dsp:nvSpPr>
      <dsp:spPr>
        <a:xfrm>
          <a:off x="3321919" y="276184"/>
          <a:ext cx="3704644" cy="1492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Course of Study</a:t>
          </a:r>
        </a:p>
        <a:p>
          <a:pPr marL="171450" lvl="1" indent="-171450" algn="l" defTabSz="800100">
            <a:lnSpc>
              <a:spcPct val="90000"/>
            </a:lnSpc>
            <a:spcBef>
              <a:spcPct val="0"/>
            </a:spcBef>
            <a:spcAft>
              <a:spcPct val="15000"/>
            </a:spcAft>
            <a:buChar char="••"/>
          </a:pPr>
          <a:r>
            <a:rPr lang="en-US" sz="1800" kern="1200" dirty="0"/>
            <a:t>Support from VR/DWD/Transition </a:t>
          </a:r>
        </a:p>
        <a:p>
          <a:pPr marL="171450" lvl="1" indent="-171450" algn="l" defTabSz="800100">
            <a:lnSpc>
              <a:spcPct val="90000"/>
            </a:lnSpc>
            <a:spcBef>
              <a:spcPct val="0"/>
            </a:spcBef>
            <a:spcAft>
              <a:spcPct val="15000"/>
            </a:spcAft>
            <a:buChar char="••"/>
          </a:pPr>
          <a:r>
            <a:rPr lang="en-US" sz="1800" kern="1200" dirty="0"/>
            <a:t>Assumptions</a:t>
          </a:r>
        </a:p>
        <a:p>
          <a:pPr marL="171450" lvl="1" indent="-171450" algn="l" defTabSz="800100">
            <a:lnSpc>
              <a:spcPct val="90000"/>
            </a:lnSpc>
            <a:spcBef>
              <a:spcPct val="0"/>
            </a:spcBef>
            <a:spcAft>
              <a:spcPct val="15000"/>
            </a:spcAft>
            <a:buChar char="••"/>
          </a:pPr>
          <a:r>
            <a:rPr lang="en-US" sz="1800" kern="1200" dirty="0"/>
            <a:t>Assessment decisions</a:t>
          </a:r>
        </a:p>
      </dsp:txBody>
      <dsp:txXfrm>
        <a:off x="3321919" y="276184"/>
        <a:ext cx="3704644" cy="1492558"/>
      </dsp:txXfrm>
    </dsp:sp>
    <dsp:sp modelId="{33B9550E-8F3D-48B8-BF3D-4ED017E7AE5C}">
      <dsp:nvSpPr>
        <dsp:cNvPr id="0" name=""/>
        <dsp:cNvSpPr/>
      </dsp:nvSpPr>
      <dsp:spPr>
        <a:xfrm rot="5400000">
          <a:off x="3516015" y="3846422"/>
          <a:ext cx="1567186" cy="1784185"/>
        </a:xfrm>
        <a:prstGeom prst="bentUpArrow">
          <a:avLst>
            <a:gd name="adj1" fmla="val 32840"/>
            <a:gd name="adj2" fmla="val 25000"/>
            <a:gd name="adj3" fmla="val 35780"/>
          </a:avLst>
        </a:prstGeom>
        <a:gradFill rotWithShape="0">
          <a:gsLst>
            <a:gs pos="0">
              <a:schemeClr val="accent1">
                <a:tint val="50000"/>
                <a:hueOff val="0"/>
                <a:satOff val="0"/>
                <a:lumOff val="0"/>
                <a:alphaOff val="0"/>
                <a:satMod val="103000"/>
                <a:lumMod val="102000"/>
                <a:tint val="94000"/>
              </a:schemeClr>
            </a:gs>
            <a:gs pos="50000">
              <a:schemeClr val="accent1">
                <a:tint val="50000"/>
                <a:hueOff val="0"/>
                <a:satOff val="0"/>
                <a:lumOff val="0"/>
                <a:alphaOff val="0"/>
                <a:satMod val="110000"/>
                <a:lumMod val="100000"/>
                <a:shade val="100000"/>
              </a:schemeClr>
            </a:gs>
            <a:gs pos="100000">
              <a:schemeClr val="accent1">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F8D71715-CF1C-4CCF-B340-C4D54FFB48A5}">
      <dsp:nvSpPr>
        <dsp:cNvPr id="0" name=""/>
        <dsp:cNvSpPr/>
      </dsp:nvSpPr>
      <dsp:spPr>
        <a:xfrm>
          <a:off x="3100806" y="2109165"/>
          <a:ext cx="2638218" cy="1846667"/>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a:t>Course Descriptions</a:t>
          </a:r>
        </a:p>
      </dsp:txBody>
      <dsp:txXfrm>
        <a:off x="3190969" y="2199328"/>
        <a:ext cx="2457892" cy="1666341"/>
      </dsp:txXfrm>
    </dsp:sp>
    <dsp:sp modelId="{25F3A04C-A620-408C-9C4C-406A527CCB04}">
      <dsp:nvSpPr>
        <dsp:cNvPr id="0" name=""/>
        <dsp:cNvSpPr/>
      </dsp:nvSpPr>
      <dsp:spPr>
        <a:xfrm>
          <a:off x="5876080" y="2342437"/>
          <a:ext cx="5468855" cy="1492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t>Support from </a:t>
          </a:r>
          <a:r>
            <a:rPr lang="en-US" sz="1800" kern="1200" dirty="0" smtClean="0"/>
            <a:t>P-16</a:t>
          </a:r>
          <a:endParaRPr lang="en-US" sz="1800" kern="1200" dirty="0"/>
        </a:p>
        <a:p>
          <a:pPr marL="171450" lvl="1" indent="-171450" algn="l" defTabSz="800100">
            <a:lnSpc>
              <a:spcPct val="90000"/>
            </a:lnSpc>
            <a:spcBef>
              <a:spcPct val="0"/>
            </a:spcBef>
            <a:spcAft>
              <a:spcPct val="15000"/>
            </a:spcAft>
            <a:buChar char="••"/>
          </a:pPr>
          <a:r>
            <a:rPr lang="en-US" sz="1800" kern="1200" dirty="0"/>
            <a:t>Aligned to Core 40, </a:t>
          </a:r>
          <a:r>
            <a:rPr lang="en-US" sz="1800" kern="1200" dirty="0" smtClean="0"/>
            <a:t> Content Connectors and Workplace </a:t>
          </a:r>
          <a:r>
            <a:rPr lang="en-US" sz="1800" kern="1200" dirty="0"/>
            <a:t>Essentials</a:t>
          </a:r>
        </a:p>
        <a:p>
          <a:pPr marL="171450" lvl="1" indent="-171450" algn="l" defTabSz="800100">
            <a:lnSpc>
              <a:spcPct val="90000"/>
            </a:lnSpc>
            <a:spcBef>
              <a:spcPct val="0"/>
            </a:spcBef>
            <a:spcAft>
              <a:spcPct val="15000"/>
            </a:spcAft>
            <a:buChar char="••"/>
          </a:pPr>
          <a:r>
            <a:rPr lang="en-US" sz="1800" kern="1200" dirty="0"/>
            <a:t>Support high standards and Assumptions</a:t>
          </a:r>
        </a:p>
        <a:p>
          <a:pPr marL="171450" lvl="1" indent="-171450" algn="l" defTabSz="800100">
            <a:lnSpc>
              <a:spcPct val="90000"/>
            </a:lnSpc>
            <a:spcBef>
              <a:spcPct val="0"/>
            </a:spcBef>
            <a:spcAft>
              <a:spcPct val="15000"/>
            </a:spcAft>
            <a:buChar char="••"/>
          </a:pPr>
          <a:r>
            <a:rPr lang="en-US" sz="1800" kern="1200" dirty="0"/>
            <a:t>Considers all students and schools </a:t>
          </a:r>
        </a:p>
      </dsp:txBody>
      <dsp:txXfrm>
        <a:off x="5876080" y="2342437"/>
        <a:ext cx="5468855" cy="1492558"/>
      </dsp:txXfrm>
    </dsp:sp>
    <dsp:sp modelId="{BF3FEF59-B4CA-4C16-9602-FCB6B2ACCA34}">
      <dsp:nvSpPr>
        <dsp:cNvPr id="0" name=""/>
        <dsp:cNvSpPr/>
      </dsp:nvSpPr>
      <dsp:spPr>
        <a:xfrm>
          <a:off x="5399952" y="4218330"/>
          <a:ext cx="2638218" cy="1846667"/>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a:t>Instruction</a:t>
          </a:r>
        </a:p>
      </dsp:txBody>
      <dsp:txXfrm>
        <a:off x="5490115" y="4308493"/>
        <a:ext cx="2457892" cy="1666341"/>
      </dsp:txXfrm>
    </dsp:sp>
    <dsp:sp modelId="{8DB62B12-5ED2-4F10-9CDF-B9FBE0C70F78}">
      <dsp:nvSpPr>
        <dsp:cNvPr id="0" name=""/>
        <dsp:cNvSpPr/>
      </dsp:nvSpPr>
      <dsp:spPr>
        <a:xfrm>
          <a:off x="8121372" y="4389883"/>
          <a:ext cx="3091418" cy="1492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smtClean="0"/>
            <a:t>Professional </a:t>
          </a:r>
          <a:r>
            <a:rPr lang="en-US" sz="1800" kern="1200" dirty="0"/>
            <a:t>Development</a:t>
          </a:r>
        </a:p>
        <a:p>
          <a:pPr marL="342900" lvl="2" indent="-171450" algn="l" defTabSz="800100">
            <a:lnSpc>
              <a:spcPct val="90000"/>
            </a:lnSpc>
            <a:spcBef>
              <a:spcPct val="0"/>
            </a:spcBef>
            <a:spcAft>
              <a:spcPct val="15000"/>
            </a:spcAft>
            <a:buChar char="••"/>
          </a:pPr>
          <a:r>
            <a:rPr lang="en-US" sz="1800" kern="1200" dirty="0"/>
            <a:t>Academic Instruction</a:t>
          </a:r>
        </a:p>
        <a:p>
          <a:pPr marL="342900" lvl="2" indent="-171450" algn="l" defTabSz="800100">
            <a:lnSpc>
              <a:spcPct val="90000"/>
            </a:lnSpc>
            <a:spcBef>
              <a:spcPct val="0"/>
            </a:spcBef>
            <a:spcAft>
              <a:spcPct val="15000"/>
            </a:spcAft>
            <a:buChar char="••"/>
          </a:pPr>
          <a:r>
            <a:rPr lang="en-US" sz="1800" kern="1200" dirty="0" smtClean="0"/>
            <a:t>Transition Planning</a:t>
          </a:r>
          <a:endParaRPr lang="en-US" sz="1800" kern="1200" dirty="0"/>
        </a:p>
        <a:p>
          <a:pPr marL="342900" lvl="2" indent="-171450" algn="l" defTabSz="800100">
            <a:lnSpc>
              <a:spcPct val="90000"/>
            </a:lnSpc>
            <a:spcBef>
              <a:spcPct val="0"/>
            </a:spcBef>
            <a:spcAft>
              <a:spcPct val="15000"/>
            </a:spcAft>
            <a:buChar char="••"/>
          </a:pPr>
          <a:r>
            <a:rPr lang="en-US" sz="1800" kern="1200" dirty="0"/>
            <a:t>Employability </a:t>
          </a:r>
        </a:p>
      </dsp:txBody>
      <dsp:txXfrm>
        <a:off x="8121372" y="4389883"/>
        <a:ext cx="3091418" cy="1492558"/>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90517DB0-32E6-4F97-9843-05F0CC930640}" type="datetimeFigureOut">
              <a:rPr lang="en-US" smtClean="0"/>
              <a:t>7/5/2017</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80B74D8B-C045-4642-8DBD-BF48875E9ABB}" type="slidenum">
              <a:rPr lang="en-US" smtClean="0"/>
              <a:t>‹#›</a:t>
            </a:fld>
            <a:endParaRPr lang="en-US"/>
          </a:p>
        </p:txBody>
      </p:sp>
    </p:spTree>
    <p:extLst>
      <p:ext uri="{BB962C8B-B14F-4D97-AF65-F5344CB8AC3E}">
        <p14:creationId xmlns:p14="http://schemas.microsoft.com/office/powerpoint/2010/main" val="23291588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C777C35-78E9-4C73-918F-E126E1F9F7D9}" type="datetimeFigureOut">
              <a:rPr lang="en-US" smtClean="0"/>
              <a:t>7/5/2017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CA9F6B0-683C-4933-84E3-F9246A43BD53}" type="slidenum">
              <a:rPr lang="en-US" smtClean="0"/>
              <a:t>‹#›</a:t>
            </a:fld>
            <a:endParaRPr lang="en-US"/>
          </a:p>
        </p:txBody>
      </p:sp>
    </p:spTree>
    <p:extLst>
      <p:ext uri="{BB962C8B-B14F-4D97-AF65-F5344CB8AC3E}">
        <p14:creationId xmlns:p14="http://schemas.microsoft.com/office/powerpoint/2010/main" val="877851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21.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25.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26.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27.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DCA9F6B0-683C-4933-84E3-F9246A43BD53}" type="slidenum">
              <a:rPr lang="en-US" smtClean="0"/>
              <a:t>1</a:t>
            </a:fld>
            <a:endParaRPr lang="en-US"/>
          </a:p>
        </p:txBody>
      </p:sp>
    </p:spTree>
    <p:extLst>
      <p:ext uri="{BB962C8B-B14F-4D97-AF65-F5344CB8AC3E}">
        <p14:creationId xmlns:p14="http://schemas.microsoft.com/office/powerpoint/2010/main" val="4097355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6511E18-A005-4BCB-820F-82FDAEB99D4C}" type="slidenum">
              <a:rPr lang="en-US" smtClean="0"/>
              <a:t>10</a:t>
            </a:fld>
            <a:endParaRPr lang="en-US"/>
          </a:p>
        </p:txBody>
      </p:sp>
    </p:spTree>
    <p:extLst>
      <p:ext uri="{BB962C8B-B14F-4D97-AF65-F5344CB8AC3E}">
        <p14:creationId xmlns:p14="http://schemas.microsoft.com/office/powerpoint/2010/main" val="2103319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6511E18-A005-4BCB-820F-82FDAEB99D4C}" type="slidenum">
              <a:rPr lang="en-US" smtClean="0"/>
              <a:t>11</a:t>
            </a:fld>
            <a:endParaRPr lang="en-US"/>
          </a:p>
        </p:txBody>
      </p:sp>
    </p:spTree>
    <p:extLst>
      <p:ext uri="{BB962C8B-B14F-4D97-AF65-F5344CB8AC3E}">
        <p14:creationId xmlns:p14="http://schemas.microsoft.com/office/powerpoint/2010/main" val="3434858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If not a diploma, then</a:t>
            </a:r>
            <a:endParaRPr lang="en-US" dirty="0"/>
          </a:p>
        </p:txBody>
      </p:sp>
      <p:sp>
        <p:nvSpPr>
          <p:cNvPr id="4" name="Slide Number Placeholder 3"/>
          <p:cNvSpPr>
            <a:spLocks noGrp="1"/>
          </p:cNvSpPr>
          <p:nvPr>
            <p:ph type="sldNum" sz="quarter" idx="10"/>
          </p:nvPr>
        </p:nvSpPr>
        <p:spPr/>
        <p:txBody>
          <a:bodyPr/>
          <a:lstStyle/>
          <a:p>
            <a:fld id="{1DB0D3B4-36B0-4148-BB56-38D309040733}" type="slidenum">
              <a:rPr lang="en-US" smtClean="0"/>
              <a:t>12</a:t>
            </a:fld>
            <a:endParaRPr lang="en-US"/>
          </a:p>
        </p:txBody>
      </p:sp>
    </p:spTree>
    <p:extLst>
      <p:ext uri="{BB962C8B-B14F-4D97-AF65-F5344CB8AC3E}">
        <p14:creationId xmlns:p14="http://schemas.microsoft.com/office/powerpoint/2010/main" val="3314870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As the COC subcommittee has worke</a:t>
            </a:r>
            <a:r>
              <a:rPr lang="en-US" baseline="0" dirty="0" smtClean="0"/>
              <a:t>d on making the COC a more robust and meaningful document, we have broken it </a:t>
            </a:r>
            <a:r>
              <a:rPr lang="en-US" baseline="0" dirty="0" smtClean="0">
                <a:solidFill>
                  <a:srgbClr val="FF0000"/>
                </a:solidFill>
              </a:rPr>
              <a:t>down into how to make it work..</a:t>
            </a:r>
          </a:p>
          <a:p>
            <a:endParaRPr lang="en-US" baseline="0" dirty="0" smtClean="0"/>
          </a:p>
          <a:p>
            <a:r>
              <a:rPr lang="en-US" baseline="0" dirty="0" smtClean="0"/>
              <a:t>Refer to the COC/COS hand out – this document defines a course of study for the student who has been taken off of the diploma track – and the student can earn credits (as any other student might earn for the same course) or they can earn applied units. There are assumptions included on the document.</a:t>
            </a:r>
          </a:p>
          <a:p>
            <a:endParaRPr lang="en-US" baseline="0" dirty="0" smtClean="0"/>
          </a:p>
          <a:p>
            <a:r>
              <a:rPr lang="en-US" baseline="0" dirty="0" smtClean="0"/>
              <a:t>The course of study: </a:t>
            </a:r>
            <a:r>
              <a:rPr lang="en-US" dirty="0" smtClean="0"/>
              <a:t>Mirrors regular diploma in requirements (Minimum 40 units or credits with emphasis on academics)</a:t>
            </a:r>
          </a:p>
          <a:p>
            <a:pPr marL="0" indent="0">
              <a:buNone/>
            </a:pPr>
            <a:endParaRPr lang="en-US" dirty="0" smtClean="0"/>
          </a:p>
          <a:p>
            <a:r>
              <a:rPr lang="en-US" dirty="0" smtClean="0"/>
              <a:t>Employability Skills are an integral part of the plan</a:t>
            </a:r>
          </a:p>
          <a:p>
            <a:pPr marL="0" indent="0">
              <a:buNone/>
            </a:pPr>
            <a:r>
              <a:rPr lang="en-US" dirty="0" smtClean="0"/>
              <a:t> </a:t>
            </a:r>
          </a:p>
          <a:p>
            <a:r>
              <a:rPr lang="en-US" dirty="0" smtClean="0"/>
              <a:t>COC capstone is a requirement</a:t>
            </a:r>
          </a:p>
          <a:p>
            <a:pPr marL="0" indent="0">
              <a:buNone/>
            </a:pPr>
            <a:r>
              <a:rPr lang="en-US" b="1" dirty="0" smtClean="0"/>
              <a:t> </a:t>
            </a:r>
            <a:endParaRPr lang="en-US" dirty="0" smtClean="0"/>
          </a:p>
          <a:p>
            <a:r>
              <a:rPr lang="en-US" dirty="0" smtClean="0"/>
              <a:t>Can be earned through any combination of units and credits</a:t>
            </a:r>
          </a:p>
          <a:p>
            <a:pPr marL="0" indent="0">
              <a:buNone/>
            </a:pPr>
            <a:r>
              <a:rPr lang="en-US" dirty="0" smtClean="0"/>
              <a:t> </a:t>
            </a:r>
          </a:p>
          <a:p>
            <a:r>
              <a:rPr lang="en-US" dirty="0" smtClean="0"/>
              <a:t>Aligned with Statewide Assessment (ISTAR or ISTEP)</a:t>
            </a:r>
          </a:p>
          <a:p>
            <a:endParaRPr lang="en-US" baseline="0" dirty="0" smtClean="0"/>
          </a:p>
          <a:p>
            <a:endParaRPr lang="en-US" baseline="0" dirty="0" smtClean="0"/>
          </a:p>
          <a:p>
            <a:pPr marL="0" indent="0">
              <a:buNone/>
            </a:pPr>
            <a:endParaRPr lang="en-US" sz="1200" dirty="0" smtClean="0"/>
          </a:p>
          <a:p>
            <a:r>
              <a:rPr lang="en-US" sz="1200" dirty="0" smtClean="0"/>
              <a:t>Allows Multiple Pathways</a:t>
            </a:r>
          </a:p>
          <a:p>
            <a:endParaRPr lang="en-US" baseline="0" dirty="0" smtClean="0"/>
          </a:p>
          <a:p>
            <a:endParaRPr lang="en-US" baseline="0" dirty="0" smtClean="0"/>
          </a:p>
          <a:p>
            <a:r>
              <a:rPr lang="en-US" baseline="0" dirty="0" smtClean="0"/>
              <a:t>The workgroup would like your input on the type of professional development needed</a:t>
            </a:r>
          </a:p>
          <a:p>
            <a:pPr marL="285750" indent="-285750">
              <a:buFont typeface="Arial" panose="020B0604020202020204" pitchFamily="34" charset="0"/>
              <a:buChar char="•"/>
            </a:pPr>
            <a:r>
              <a:rPr lang="en-US" sz="1200" dirty="0" smtClean="0"/>
              <a:t>Professional Development Provided by Project Success to LEAs on aligning instruction with alternate achievement standards </a:t>
            </a:r>
          </a:p>
          <a:p>
            <a:pPr marL="285750" indent="-285750">
              <a:buFont typeface="Arial" panose="020B0604020202020204" pitchFamily="34" charset="0"/>
              <a:buChar char="•"/>
            </a:pPr>
            <a:r>
              <a:rPr lang="en-US" sz="1200" dirty="0" smtClean="0"/>
              <a:t>Summer Institutes planned</a:t>
            </a:r>
            <a:r>
              <a:rPr lang="en-US" sz="1200" b="1" dirty="0" smtClean="0">
                <a:latin typeface="Helvetica" panose="020B0604020202020204" pitchFamily="34" charset="0"/>
                <a:ea typeface="Times New Roman" panose="02020603050405020304" pitchFamily="18" charset="0"/>
              </a:rPr>
              <a:t> </a:t>
            </a:r>
            <a:endParaRPr lang="en-US" sz="1200" dirty="0" smtClean="0">
              <a:effectLst/>
              <a:latin typeface="Times New Roman" panose="02020603050405020304" pitchFamily="18" charset="0"/>
              <a:ea typeface="Arial Unicode MS" panose="020B0604020202020204" pitchFamily="34" charset="-128"/>
            </a:endParaRPr>
          </a:p>
          <a:p>
            <a:endParaRPr lang="en-US" baseline="0" dirty="0" smtClean="0"/>
          </a:p>
        </p:txBody>
      </p:sp>
      <p:sp>
        <p:nvSpPr>
          <p:cNvPr id="4" name="Slide Number Placeholder 3"/>
          <p:cNvSpPr>
            <a:spLocks noGrp="1"/>
          </p:cNvSpPr>
          <p:nvPr>
            <p:ph type="sldNum" sz="quarter" idx="10"/>
          </p:nvPr>
        </p:nvSpPr>
        <p:spPr/>
        <p:txBody>
          <a:bodyPr/>
          <a:lstStyle/>
          <a:p>
            <a:fld id="{FA9CFAE6-C04A-4118-9B81-9EDE1E9E08E2}" type="slidenum">
              <a:rPr lang="en-US" smtClean="0"/>
              <a:t>13</a:t>
            </a:fld>
            <a:endParaRPr lang="en-US"/>
          </a:p>
        </p:txBody>
      </p:sp>
    </p:spTree>
    <p:extLst>
      <p:ext uri="{BB962C8B-B14F-4D97-AF65-F5344CB8AC3E}">
        <p14:creationId xmlns:p14="http://schemas.microsoft.com/office/powerpoint/2010/main" val="1454373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If not a diploma, then</a:t>
            </a:r>
            <a:endParaRPr lang="en-US" dirty="0"/>
          </a:p>
        </p:txBody>
      </p:sp>
      <p:sp>
        <p:nvSpPr>
          <p:cNvPr id="4" name="Slide Number Placeholder 3"/>
          <p:cNvSpPr>
            <a:spLocks noGrp="1"/>
          </p:cNvSpPr>
          <p:nvPr>
            <p:ph type="sldNum" sz="quarter" idx="10"/>
          </p:nvPr>
        </p:nvSpPr>
        <p:spPr/>
        <p:txBody>
          <a:bodyPr/>
          <a:lstStyle/>
          <a:p>
            <a:fld id="{1DB0D3B4-36B0-4148-BB56-38D309040733}" type="slidenum">
              <a:rPr lang="en-US" smtClean="0"/>
              <a:t>14</a:t>
            </a:fld>
            <a:endParaRPr lang="en-US"/>
          </a:p>
        </p:txBody>
      </p:sp>
    </p:spTree>
    <p:extLst>
      <p:ext uri="{BB962C8B-B14F-4D97-AF65-F5344CB8AC3E}">
        <p14:creationId xmlns:p14="http://schemas.microsoft.com/office/powerpoint/2010/main" val="9825662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NZ</a:t>
            </a:r>
            <a:r>
              <a:rPr lang="en-US" baseline="0" dirty="0" smtClean="0"/>
              <a:t> – I REPLACED WHAT YOU HAD WITH A MORE CURRENT VERSION</a:t>
            </a:r>
            <a:endParaRPr lang="en-US" dirty="0"/>
          </a:p>
        </p:txBody>
      </p:sp>
      <p:sp>
        <p:nvSpPr>
          <p:cNvPr id="4" name="Slide Number Placeholder 3"/>
          <p:cNvSpPr>
            <a:spLocks noGrp="1"/>
          </p:cNvSpPr>
          <p:nvPr>
            <p:ph type="sldNum" sz="quarter" idx="10"/>
          </p:nvPr>
        </p:nvSpPr>
        <p:spPr/>
        <p:txBody>
          <a:bodyPr/>
          <a:lstStyle/>
          <a:p>
            <a:fld id="{26122A48-9009-404E-B9AB-8407DEBB328E}" type="slidenum">
              <a:rPr lang="en-US" smtClean="0"/>
              <a:t>15</a:t>
            </a:fld>
            <a:endParaRPr lang="en-US"/>
          </a:p>
        </p:txBody>
      </p:sp>
    </p:spTree>
    <p:extLst>
      <p:ext uri="{BB962C8B-B14F-4D97-AF65-F5344CB8AC3E}">
        <p14:creationId xmlns:p14="http://schemas.microsoft.com/office/powerpoint/2010/main" val="716292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26122A48-9009-404E-B9AB-8407DEBB328E}" type="slidenum">
              <a:rPr lang="en-US" smtClean="0"/>
              <a:t>16</a:t>
            </a:fld>
            <a:endParaRPr lang="en-US"/>
          </a:p>
        </p:txBody>
      </p:sp>
    </p:spTree>
    <p:extLst>
      <p:ext uri="{BB962C8B-B14F-4D97-AF65-F5344CB8AC3E}">
        <p14:creationId xmlns:p14="http://schemas.microsoft.com/office/powerpoint/2010/main" val="35090936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C6511E18-A005-4BCB-820F-82FDAEB99D4C}" type="slidenum">
              <a:rPr lang="en-US" smtClean="0"/>
              <a:t>17</a:t>
            </a:fld>
            <a:endParaRPr lang="en-US"/>
          </a:p>
        </p:txBody>
      </p:sp>
    </p:spTree>
    <p:extLst>
      <p:ext uri="{BB962C8B-B14F-4D97-AF65-F5344CB8AC3E}">
        <p14:creationId xmlns:p14="http://schemas.microsoft.com/office/powerpoint/2010/main" val="31779607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6511E18-A005-4BCB-820F-82FDAEB99D4C}" type="slidenum">
              <a:rPr lang="en-US" smtClean="0"/>
              <a:t>18</a:t>
            </a:fld>
            <a:endParaRPr lang="en-US"/>
          </a:p>
        </p:txBody>
      </p:sp>
    </p:spTree>
    <p:extLst>
      <p:ext uri="{BB962C8B-B14F-4D97-AF65-F5344CB8AC3E}">
        <p14:creationId xmlns:p14="http://schemas.microsoft.com/office/powerpoint/2010/main" val="21148326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The Indiana Course Descriptions</a:t>
            </a:r>
            <a:r>
              <a:rPr lang="en-US" baseline="0" dirty="0"/>
              <a:t> were used to begin the process of developing courses that would meet the unit requirement of the certificate of completion.  The related content connectors (alternate achievement standards assessed on ISTAR) and workplace essentials (skills assessed by DWD) were aligned.</a:t>
            </a:r>
            <a:endParaRPr lang="en-US" dirty="0"/>
          </a:p>
        </p:txBody>
      </p:sp>
      <p:sp>
        <p:nvSpPr>
          <p:cNvPr id="4" name="Slide Number Placeholder 3"/>
          <p:cNvSpPr>
            <a:spLocks noGrp="1"/>
          </p:cNvSpPr>
          <p:nvPr>
            <p:ph type="sldNum" sz="quarter" idx="10"/>
          </p:nvPr>
        </p:nvSpPr>
        <p:spPr/>
        <p:txBody>
          <a:bodyPr/>
          <a:lstStyle/>
          <a:p>
            <a:fld id="{FA9CFAE6-C04A-4118-9B81-9EDE1E9E08E2}" type="slidenum">
              <a:rPr lang="en-US" smtClean="0"/>
              <a:t>19</a:t>
            </a:fld>
            <a:endParaRPr lang="en-US"/>
          </a:p>
        </p:txBody>
      </p:sp>
    </p:spTree>
    <p:extLst>
      <p:ext uri="{BB962C8B-B14F-4D97-AF65-F5344CB8AC3E}">
        <p14:creationId xmlns:p14="http://schemas.microsoft.com/office/powerpoint/2010/main" val="2503945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6511E18-A005-4BCB-820F-82FDAEB99D4C}" type="slidenum">
              <a:rPr lang="en-US" smtClean="0"/>
              <a:t>2</a:t>
            </a:fld>
            <a:endParaRPr lang="en-US"/>
          </a:p>
        </p:txBody>
      </p:sp>
    </p:spTree>
    <p:extLst>
      <p:ext uri="{BB962C8B-B14F-4D97-AF65-F5344CB8AC3E}">
        <p14:creationId xmlns:p14="http://schemas.microsoft.com/office/powerpoint/2010/main" val="23441458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Recognizing that students earning</a:t>
            </a:r>
            <a:r>
              <a:rPr lang="en-US" baseline="0" dirty="0"/>
              <a:t> a certificate of completion will do so in a variety of paths, we are developing sample plans. The plans will highlight a combination of credits and units and multiple courses for employability/capstone requirements.  Examples will include at least the following scenarios:</a:t>
            </a:r>
          </a:p>
          <a:p>
            <a:pPr marL="171450" indent="-171450">
              <a:buFont typeface="Arial" panose="020B0604020202020204" pitchFamily="34" charset="0"/>
              <a:buChar char="•"/>
            </a:pPr>
            <a:r>
              <a:rPr lang="en-US" baseline="0" dirty="0"/>
              <a:t>Student with most significant needs earning certificate of completion </a:t>
            </a:r>
          </a:p>
          <a:p>
            <a:pPr marL="171450" indent="-171450">
              <a:buFont typeface="Arial" panose="020B0604020202020204" pitchFamily="34" charset="0"/>
              <a:buChar char="•"/>
            </a:pPr>
            <a:r>
              <a:rPr lang="en-US" baseline="0" dirty="0"/>
              <a:t>Student earning certificate of completion in six years</a:t>
            </a:r>
          </a:p>
          <a:p>
            <a:pPr marL="171450" indent="-171450">
              <a:buFont typeface="Arial" panose="020B0604020202020204" pitchFamily="34" charset="0"/>
              <a:buChar char="•"/>
            </a:pPr>
            <a:r>
              <a:rPr lang="en-US" baseline="0" dirty="0"/>
              <a:t>Student earning certificate of completion in four years</a:t>
            </a:r>
          </a:p>
          <a:p>
            <a:pPr marL="171450" indent="-171450">
              <a:buFont typeface="Arial" panose="020B0604020202020204" pitchFamily="34" charset="0"/>
              <a:buChar char="•"/>
            </a:pPr>
            <a:r>
              <a:rPr lang="en-US" baseline="0" dirty="0"/>
              <a:t>Student who transitioned from diploma to certificate of completion after beginning high school</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A9CFAE6-C04A-4118-9B81-9EDE1E9E08E2}" type="slidenum">
              <a:rPr lang="en-US" smtClean="0"/>
              <a:t>20</a:t>
            </a:fld>
            <a:endParaRPr lang="en-US"/>
          </a:p>
        </p:txBody>
      </p:sp>
    </p:spTree>
    <p:extLst>
      <p:ext uri="{BB962C8B-B14F-4D97-AF65-F5344CB8AC3E}">
        <p14:creationId xmlns:p14="http://schemas.microsoft.com/office/powerpoint/2010/main" val="32747319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1DB0D3B4-36B0-4148-BB56-38D309040733}" type="slidenum">
              <a:rPr lang="en-US" smtClean="0"/>
              <a:t>21</a:t>
            </a:fld>
            <a:endParaRPr lang="en-US"/>
          </a:p>
        </p:txBody>
      </p:sp>
    </p:spTree>
    <p:extLst>
      <p:ext uri="{BB962C8B-B14F-4D97-AF65-F5344CB8AC3E}">
        <p14:creationId xmlns:p14="http://schemas.microsoft.com/office/powerpoint/2010/main" val="20653934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The COC/COS</a:t>
            </a:r>
            <a:r>
              <a:rPr lang="en-US" baseline="0" dirty="0" smtClean="0"/>
              <a:t> work group has had discussion </a:t>
            </a:r>
            <a:r>
              <a:rPr lang="en-US" dirty="0" smtClean="0"/>
              <a:t>This is some of the work that is being</a:t>
            </a:r>
            <a:r>
              <a:rPr lang="en-US" baseline="0" dirty="0" smtClean="0"/>
              <a:t> done in advance to inform professional development and technical assistance. We are asking for your input to assist in the same quest – what questions do you know will need to be answered as this is introduced?</a:t>
            </a:r>
            <a:endParaRPr lang="en-US" dirty="0"/>
          </a:p>
        </p:txBody>
      </p:sp>
      <p:sp>
        <p:nvSpPr>
          <p:cNvPr id="4" name="Slide Number Placeholder 3"/>
          <p:cNvSpPr>
            <a:spLocks noGrp="1"/>
          </p:cNvSpPr>
          <p:nvPr>
            <p:ph type="sldNum" sz="quarter" idx="10"/>
          </p:nvPr>
        </p:nvSpPr>
        <p:spPr/>
        <p:txBody>
          <a:bodyPr/>
          <a:lstStyle/>
          <a:p>
            <a:fld id="{1DB0D3B4-36B0-4148-BB56-38D309040733}" type="slidenum">
              <a:rPr lang="en-US" smtClean="0"/>
              <a:t>22</a:t>
            </a:fld>
            <a:endParaRPr lang="en-US"/>
          </a:p>
        </p:txBody>
      </p:sp>
    </p:spTree>
    <p:extLst>
      <p:ext uri="{BB962C8B-B14F-4D97-AF65-F5344CB8AC3E}">
        <p14:creationId xmlns:p14="http://schemas.microsoft.com/office/powerpoint/2010/main" val="22628547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DCA9F6B0-683C-4933-84E3-F9246A43BD53}" type="slidenum">
              <a:rPr lang="en-US" smtClean="0"/>
              <a:t>23</a:t>
            </a:fld>
            <a:endParaRPr lang="en-US"/>
          </a:p>
        </p:txBody>
      </p:sp>
    </p:spTree>
    <p:extLst>
      <p:ext uri="{BB962C8B-B14F-4D97-AF65-F5344CB8AC3E}">
        <p14:creationId xmlns:p14="http://schemas.microsoft.com/office/powerpoint/2010/main" val="18297218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DCA9F6B0-683C-4933-84E3-F9246A43BD53}" type="slidenum">
              <a:rPr lang="en-US" smtClean="0"/>
              <a:t>24</a:t>
            </a:fld>
            <a:endParaRPr lang="en-US"/>
          </a:p>
        </p:txBody>
      </p:sp>
    </p:spTree>
    <p:extLst>
      <p:ext uri="{BB962C8B-B14F-4D97-AF65-F5344CB8AC3E}">
        <p14:creationId xmlns:p14="http://schemas.microsoft.com/office/powerpoint/2010/main" val="38939164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DCA9F6B0-683C-4933-84E3-F9246A43BD53}" type="slidenum">
              <a:rPr lang="en-US" smtClean="0"/>
              <a:t>25</a:t>
            </a:fld>
            <a:endParaRPr lang="en-US"/>
          </a:p>
        </p:txBody>
      </p:sp>
    </p:spTree>
    <p:extLst>
      <p:ext uri="{BB962C8B-B14F-4D97-AF65-F5344CB8AC3E}">
        <p14:creationId xmlns:p14="http://schemas.microsoft.com/office/powerpoint/2010/main" val="20180818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1DB0D3B4-36B0-4148-BB56-38D309040733}" type="slidenum">
              <a:rPr lang="en-US" smtClean="0"/>
              <a:t>26</a:t>
            </a:fld>
            <a:endParaRPr lang="en-US"/>
          </a:p>
        </p:txBody>
      </p:sp>
    </p:spTree>
    <p:extLst>
      <p:ext uri="{BB962C8B-B14F-4D97-AF65-F5344CB8AC3E}">
        <p14:creationId xmlns:p14="http://schemas.microsoft.com/office/powerpoint/2010/main" val="32892323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DCA9F6B0-683C-4933-84E3-F9246A43BD53}" type="slidenum">
              <a:rPr lang="en-US" smtClean="0"/>
              <a:t>27</a:t>
            </a:fld>
            <a:endParaRPr lang="en-US"/>
          </a:p>
        </p:txBody>
      </p:sp>
    </p:spTree>
    <p:extLst>
      <p:ext uri="{BB962C8B-B14F-4D97-AF65-F5344CB8AC3E}">
        <p14:creationId xmlns:p14="http://schemas.microsoft.com/office/powerpoint/2010/main" val="2164731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defTabSz="931774">
              <a:defRPr/>
            </a:pPr>
            <a:r>
              <a:rPr lang="en-US" dirty="0" smtClean="0"/>
              <a:t>Basis in Indiana code and regulation</a:t>
            </a:r>
          </a:p>
          <a:p>
            <a:pPr defTabSz="931774">
              <a:defRPr/>
            </a:pPr>
            <a:r>
              <a:rPr lang="en-US" dirty="0" smtClean="0"/>
              <a:t>School corps</a:t>
            </a:r>
            <a:r>
              <a:rPr lang="en-US" baseline="0" dirty="0" smtClean="0"/>
              <a:t> can issue diplomas or certificates of graduation to SWD,  but diplomas that are issued to SWD can not be different from diplomas provided to students without disabilities.</a:t>
            </a:r>
          </a:p>
          <a:p>
            <a:pPr defTabSz="931774">
              <a:defRPr/>
            </a:pPr>
            <a:endParaRPr lang="en-US" baseline="0" dirty="0" smtClean="0"/>
          </a:p>
          <a:p>
            <a:pPr defTabSz="931774">
              <a:defRPr/>
            </a:pPr>
            <a:r>
              <a:rPr lang="en-US" baseline="0" dirty="0" smtClean="0"/>
              <a:t>Article 7 – In grade 9 or at age 14, a decision needs to be made as to whether a </a:t>
            </a:r>
            <a:r>
              <a:rPr lang="en-US" baseline="0" dirty="0" err="1" smtClean="0"/>
              <a:t>swd</a:t>
            </a:r>
            <a:r>
              <a:rPr lang="en-US" baseline="0" dirty="0" smtClean="0"/>
              <a:t> will pursue a high school diploma or COC</a:t>
            </a:r>
          </a:p>
          <a:p>
            <a:pPr defTabSz="931774">
              <a:defRPr/>
            </a:pPr>
            <a:endParaRPr lang="en-US" baseline="0" dirty="0" smtClean="0"/>
          </a:p>
          <a:p>
            <a:pPr defTabSz="931774">
              <a:defRPr/>
            </a:pPr>
            <a:r>
              <a:rPr lang="en-US" baseline="0" dirty="0" smtClean="0"/>
              <a:t>Certificate of Completion may only be used to refer to a document awarded for completion of the special education program outlined in a student’s IEP.</a:t>
            </a:r>
            <a:endParaRPr lang="en-US" dirty="0" smtClean="0"/>
          </a:p>
          <a:p>
            <a:endParaRPr lang="en-US" dirty="0"/>
          </a:p>
        </p:txBody>
      </p:sp>
      <p:sp>
        <p:nvSpPr>
          <p:cNvPr id="4" name="Slide Number Placeholder 3"/>
          <p:cNvSpPr>
            <a:spLocks noGrp="1"/>
          </p:cNvSpPr>
          <p:nvPr>
            <p:ph type="sldNum" sz="quarter" idx="10"/>
          </p:nvPr>
        </p:nvSpPr>
        <p:spPr/>
        <p:txBody>
          <a:bodyPr/>
          <a:lstStyle/>
          <a:p>
            <a:fld id="{1DB0D3B4-36B0-4148-BB56-38D309040733}" type="slidenum">
              <a:rPr lang="en-US" smtClean="0"/>
              <a:t>3</a:t>
            </a:fld>
            <a:endParaRPr lang="en-US"/>
          </a:p>
        </p:txBody>
      </p:sp>
    </p:spTree>
    <p:extLst>
      <p:ext uri="{BB962C8B-B14F-4D97-AF65-F5344CB8AC3E}">
        <p14:creationId xmlns:p14="http://schemas.microsoft.com/office/powerpoint/2010/main" val="2626166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DCA9F6B0-683C-4933-84E3-F9246A43BD53}" type="slidenum">
              <a:rPr lang="en-US" smtClean="0"/>
              <a:t>4</a:t>
            </a:fld>
            <a:endParaRPr lang="en-US"/>
          </a:p>
        </p:txBody>
      </p:sp>
    </p:spTree>
    <p:extLst>
      <p:ext uri="{BB962C8B-B14F-4D97-AF65-F5344CB8AC3E}">
        <p14:creationId xmlns:p14="http://schemas.microsoft.com/office/powerpoint/2010/main" val="2234272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DCA9F6B0-683C-4933-84E3-F9246A43BD53}" type="slidenum">
              <a:rPr lang="en-US" smtClean="0"/>
              <a:t>5</a:t>
            </a:fld>
            <a:endParaRPr lang="en-US"/>
          </a:p>
        </p:txBody>
      </p:sp>
    </p:spTree>
    <p:extLst>
      <p:ext uri="{BB962C8B-B14F-4D97-AF65-F5344CB8AC3E}">
        <p14:creationId xmlns:p14="http://schemas.microsoft.com/office/powerpoint/2010/main" val="1394488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DCA9F6B0-683C-4933-84E3-F9246A43BD53}" type="slidenum">
              <a:rPr lang="en-US" smtClean="0"/>
              <a:t>6</a:t>
            </a:fld>
            <a:endParaRPr lang="en-US"/>
          </a:p>
        </p:txBody>
      </p:sp>
    </p:spTree>
    <p:extLst>
      <p:ext uri="{BB962C8B-B14F-4D97-AF65-F5344CB8AC3E}">
        <p14:creationId xmlns:p14="http://schemas.microsoft.com/office/powerpoint/2010/main" val="40114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defTabSz="931774">
              <a:defRPr/>
            </a:pPr>
            <a:r>
              <a:rPr lang="en-US" dirty="0" smtClean="0"/>
              <a:t>Basis in Indiana code and regulation</a:t>
            </a:r>
          </a:p>
          <a:p>
            <a:pPr defTabSz="931774">
              <a:defRPr/>
            </a:pPr>
            <a:r>
              <a:rPr lang="en-US" dirty="0" smtClean="0"/>
              <a:t>School corps</a:t>
            </a:r>
            <a:r>
              <a:rPr lang="en-US" baseline="0" dirty="0" smtClean="0"/>
              <a:t> can issue diplomas or certificates of graduation to SWD,  but diplomas that are issued to SWD can not be different from diplomas provided to students without disabilities.</a:t>
            </a:r>
          </a:p>
          <a:p>
            <a:pPr defTabSz="931774">
              <a:defRPr/>
            </a:pPr>
            <a:endParaRPr lang="en-US" baseline="0" dirty="0" smtClean="0"/>
          </a:p>
          <a:p>
            <a:pPr defTabSz="931774">
              <a:defRPr/>
            </a:pPr>
            <a:r>
              <a:rPr lang="en-US" baseline="0" dirty="0" smtClean="0"/>
              <a:t>Article 7 – In grade 9 or at age 14, a decision needs to be made as to whether a </a:t>
            </a:r>
            <a:r>
              <a:rPr lang="en-US" baseline="0" dirty="0" err="1" smtClean="0"/>
              <a:t>swd</a:t>
            </a:r>
            <a:r>
              <a:rPr lang="en-US" baseline="0" dirty="0" smtClean="0"/>
              <a:t> will pursue a high school diploma or COC</a:t>
            </a:r>
          </a:p>
          <a:p>
            <a:pPr defTabSz="931774">
              <a:defRPr/>
            </a:pPr>
            <a:endParaRPr lang="en-US" baseline="0" dirty="0" smtClean="0"/>
          </a:p>
          <a:p>
            <a:pPr defTabSz="931774">
              <a:defRPr/>
            </a:pPr>
            <a:r>
              <a:rPr lang="en-US" baseline="0" dirty="0" smtClean="0"/>
              <a:t>Certificate of Completion may only be used to refer to a document awarded for completion of the special education program outlined in a student’s IEP.</a:t>
            </a:r>
            <a:endParaRPr lang="en-US" dirty="0" smtClean="0"/>
          </a:p>
          <a:p>
            <a:endParaRPr lang="en-US" dirty="0"/>
          </a:p>
        </p:txBody>
      </p:sp>
      <p:sp>
        <p:nvSpPr>
          <p:cNvPr id="4" name="Slide Number Placeholder 3"/>
          <p:cNvSpPr>
            <a:spLocks noGrp="1"/>
          </p:cNvSpPr>
          <p:nvPr>
            <p:ph type="sldNum" sz="quarter" idx="10"/>
          </p:nvPr>
        </p:nvSpPr>
        <p:spPr/>
        <p:txBody>
          <a:bodyPr/>
          <a:lstStyle/>
          <a:p>
            <a:fld id="{1DB0D3B4-36B0-4148-BB56-38D309040733}" type="slidenum">
              <a:rPr lang="en-US" smtClean="0"/>
              <a:t>7</a:t>
            </a:fld>
            <a:endParaRPr lang="en-US"/>
          </a:p>
        </p:txBody>
      </p:sp>
    </p:spTree>
    <p:extLst>
      <p:ext uri="{BB962C8B-B14F-4D97-AF65-F5344CB8AC3E}">
        <p14:creationId xmlns:p14="http://schemas.microsoft.com/office/powerpoint/2010/main" val="1822030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defTabSz="931774">
              <a:defRPr/>
            </a:pPr>
            <a:r>
              <a:rPr lang="en-US" dirty="0" smtClean="0"/>
              <a:t>Basis in Indiana code and regulation</a:t>
            </a:r>
          </a:p>
          <a:p>
            <a:pPr defTabSz="931774">
              <a:defRPr/>
            </a:pPr>
            <a:r>
              <a:rPr lang="en-US" dirty="0" smtClean="0"/>
              <a:t>School corps</a:t>
            </a:r>
            <a:r>
              <a:rPr lang="en-US" baseline="0" dirty="0" smtClean="0"/>
              <a:t> can issue diplomas or certificates of graduation to SWD,  but diplomas that are issued to SWD can not be different from diplomas provided to students without disabilities.</a:t>
            </a:r>
          </a:p>
          <a:p>
            <a:pPr defTabSz="931774">
              <a:defRPr/>
            </a:pPr>
            <a:endParaRPr lang="en-US" baseline="0" dirty="0" smtClean="0"/>
          </a:p>
          <a:p>
            <a:pPr defTabSz="931774">
              <a:defRPr/>
            </a:pPr>
            <a:r>
              <a:rPr lang="en-US" baseline="0" dirty="0" smtClean="0"/>
              <a:t>Article 7 – In grade 9 or at age 14, a decision needs to be made as to whether a </a:t>
            </a:r>
            <a:r>
              <a:rPr lang="en-US" baseline="0" dirty="0" err="1" smtClean="0"/>
              <a:t>swd</a:t>
            </a:r>
            <a:r>
              <a:rPr lang="en-US" baseline="0" dirty="0" smtClean="0"/>
              <a:t> will pursue a high school diploma or COC</a:t>
            </a:r>
          </a:p>
          <a:p>
            <a:pPr defTabSz="931774">
              <a:defRPr/>
            </a:pPr>
            <a:endParaRPr lang="en-US" baseline="0" dirty="0" smtClean="0"/>
          </a:p>
          <a:p>
            <a:pPr defTabSz="931774">
              <a:defRPr/>
            </a:pPr>
            <a:r>
              <a:rPr lang="en-US" baseline="0" dirty="0" smtClean="0"/>
              <a:t>Certificate of Completion may only be used to refer to a document awarded for completion of the special education program outlined in a student’s IEP.</a:t>
            </a:r>
            <a:endParaRPr lang="en-US" dirty="0" smtClean="0"/>
          </a:p>
          <a:p>
            <a:endParaRPr lang="en-US" dirty="0"/>
          </a:p>
        </p:txBody>
      </p:sp>
      <p:sp>
        <p:nvSpPr>
          <p:cNvPr id="4" name="Slide Number Placeholder 3"/>
          <p:cNvSpPr>
            <a:spLocks noGrp="1"/>
          </p:cNvSpPr>
          <p:nvPr>
            <p:ph type="sldNum" sz="quarter" idx="10"/>
          </p:nvPr>
        </p:nvSpPr>
        <p:spPr/>
        <p:txBody>
          <a:bodyPr/>
          <a:lstStyle/>
          <a:p>
            <a:fld id="{1DB0D3B4-36B0-4148-BB56-38D309040733}" type="slidenum">
              <a:rPr lang="en-US" smtClean="0"/>
              <a:t>8</a:t>
            </a:fld>
            <a:endParaRPr lang="en-US"/>
          </a:p>
        </p:txBody>
      </p:sp>
    </p:spTree>
    <p:extLst>
      <p:ext uri="{BB962C8B-B14F-4D97-AF65-F5344CB8AC3E}">
        <p14:creationId xmlns:p14="http://schemas.microsoft.com/office/powerpoint/2010/main" val="119120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In September, 2015 the SPI asked that we as an agency look into the COC and address some</a:t>
            </a:r>
            <a:r>
              <a:rPr lang="en-US" baseline="0" dirty="0" smtClean="0"/>
              <a:t> of the concerns raised during the Diploma hearings. So a committee was formed</a:t>
            </a:r>
            <a:endParaRPr lang="en-US" dirty="0"/>
          </a:p>
        </p:txBody>
      </p:sp>
      <p:sp>
        <p:nvSpPr>
          <p:cNvPr id="4" name="Slide Number Placeholder 3"/>
          <p:cNvSpPr>
            <a:spLocks noGrp="1"/>
          </p:cNvSpPr>
          <p:nvPr>
            <p:ph type="sldNum" sz="quarter" idx="10"/>
          </p:nvPr>
        </p:nvSpPr>
        <p:spPr/>
        <p:txBody>
          <a:bodyPr/>
          <a:lstStyle/>
          <a:p>
            <a:fld id="{C6511E18-A005-4BCB-820F-82FDAEB99D4C}" type="slidenum">
              <a:rPr lang="en-US" smtClean="0"/>
              <a:t>9</a:t>
            </a:fld>
            <a:endParaRPr lang="en-US"/>
          </a:p>
        </p:txBody>
      </p:sp>
    </p:spTree>
    <p:extLst>
      <p:ext uri="{BB962C8B-B14F-4D97-AF65-F5344CB8AC3E}">
        <p14:creationId xmlns:p14="http://schemas.microsoft.com/office/powerpoint/2010/main" val="16811647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F13A40-4C44-784C-8738-DE31C57F43DD}" type="datetimeFigureOut">
              <a:rPr lang="en-US" smtClean="0"/>
              <a:t>7/5/2017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698A8-0906-0941-9D5C-4E77C86C11E3}" type="slidenum">
              <a:rPr lang="en-US" smtClean="0"/>
              <a:t>‹#›</a:t>
            </a:fld>
            <a:endParaRPr lang="en-US"/>
          </a:p>
        </p:txBody>
      </p:sp>
    </p:spTree>
    <p:extLst>
      <p:ext uri="{BB962C8B-B14F-4D97-AF65-F5344CB8AC3E}">
        <p14:creationId xmlns:p14="http://schemas.microsoft.com/office/powerpoint/2010/main" val="1121229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F13A40-4C44-784C-8738-DE31C57F43DD}" type="datetimeFigureOut">
              <a:rPr lang="en-US" smtClean="0"/>
              <a:t>7/5/2017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698A8-0906-0941-9D5C-4E77C86C11E3}" type="slidenum">
              <a:rPr lang="en-US" smtClean="0"/>
              <a:t>‹#›</a:t>
            </a:fld>
            <a:endParaRPr lang="en-US"/>
          </a:p>
        </p:txBody>
      </p:sp>
    </p:spTree>
    <p:extLst>
      <p:ext uri="{BB962C8B-B14F-4D97-AF65-F5344CB8AC3E}">
        <p14:creationId xmlns:p14="http://schemas.microsoft.com/office/powerpoint/2010/main" val="354051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F13A40-4C44-784C-8738-DE31C57F43DD}" type="datetimeFigureOut">
              <a:rPr lang="en-US" smtClean="0"/>
              <a:t>7/5/2017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698A8-0906-0941-9D5C-4E77C86C11E3}" type="slidenum">
              <a:rPr lang="en-US" smtClean="0"/>
              <a:t>‹#›</a:t>
            </a:fld>
            <a:endParaRPr lang="en-US"/>
          </a:p>
        </p:txBody>
      </p:sp>
    </p:spTree>
    <p:extLst>
      <p:ext uri="{BB962C8B-B14F-4D97-AF65-F5344CB8AC3E}">
        <p14:creationId xmlns:p14="http://schemas.microsoft.com/office/powerpoint/2010/main" val="2011454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F13A40-4C44-784C-8738-DE31C57F43DD}" type="datetimeFigureOut">
              <a:rPr lang="en-US" smtClean="0"/>
              <a:t>7/5/2017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698A8-0906-0941-9D5C-4E77C86C11E3}" type="slidenum">
              <a:rPr lang="en-US" smtClean="0"/>
              <a:t>‹#›</a:t>
            </a:fld>
            <a:endParaRPr lang="en-US"/>
          </a:p>
        </p:txBody>
      </p:sp>
    </p:spTree>
    <p:extLst>
      <p:ext uri="{BB962C8B-B14F-4D97-AF65-F5344CB8AC3E}">
        <p14:creationId xmlns:p14="http://schemas.microsoft.com/office/powerpoint/2010/main" val="334800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F13A40-4C44-784C-8738-DE31C57F43DD}" type="datetimeFigureOut">
              <a:rPr lang="en-US" smtClean="0"/>
              <a:t>7/5/2017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698A8-0906-0941-9D5C-4E77C86C11E3}" type="slidenum">
              <a:rPr lang="en-US" smtClean="0"/>
              <a:t>‹#›</a:t>
            </a:fld>
            <a:endParaRPr lang="en-US"/>
          </a:p>
        </p:txBody>
      </p:sp>
    </p:spTree>
    <p:extLst>
      <p:ext uri="{BB962C8B-B14F-4D97-AF65-F5344CB8AC3E}">
        <p14:creationId xmlns:p14="http://schemas.microsoft.com/office/powerpoint/2010/main" val="588327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F13A40-4C44-784C-8738-DE31C57F43DD}" type="datetimeFigureOut">
              <a:rPr lang="en-US" smtClean="0"/>
              <a:t>7/5/2017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3698A8-0906-0941-9D5C-4E77C86C11E3}" type="slidenum">
              <a:rPr lang="en-US" smtClean="0"/>
              <a:t>‹#›</a:t>
            </a:fld>
            <a:endParaRPr lang="en-US"/>
          </a:p>
        </p:txBody>
      </p:sp>
    </p:spTree>
    <p:extLst>
      <p:ext uri="{BB962C8B-B14F-4D97-AF65-F5344CB8AC3E}">
        <p14:creationId xmlns:p14="http://schemas.microsoft.com/office/powerpoint/2010/main" val="1004052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F13A40-4C44-784C-8738-DE31C57F43DD}" type="datetimeFigureOut">
              <a:rPr lang="en-US" smtClean="0"/>
              <a:t>7/5/2017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3698A8-0906-0941-9D5C-4E77C86C11E3}" type="slidenum">
              <a:rPr lang="en-US" smtClean="0"/>
              <a:t>‹#›</a:t>
            </a:fld>
            <a:endParaRPr lang="en-US"/>
          </a:p>
        </p:txBody>
      </p:sp>
    </p:spTree>
    <p:extLst>
      <p:ext uri="{BB962C8B-B14F-4D97-AF65-F5344CB8AC3E}">
        <p14:creationId xmlns:p14="http://schemas.microsoft.com/office/powerpoint/2010/main" val="180087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F13A40-4C44-784C-8738-DE31C57F43DD}" type="datetimeFigureOut">
              <a:rPr lang="en-US" smtClean="0"/>
              <a:t>7/5/2017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3698A8-0906-0941-9D5C-4E77C86C11E3}" type="slidenum">
              <a:rPr lang="en-US" smtClean="0"/>
              <a:t>‹#›</a:t>
            </a:fld>
            <a:endParaRPr lang="en-US"/>
          </a:p>
        </p:txBody>
      </p:sp>
    </p:spTree>
    <p:extLst>
      <p:ext uri="{BB962C8B-B14F-4D97-AF65-F5344CB8AC3E}">
        <p14:creationId xmlns:p14="http://schemas.microsoft.com/office/powerpoint/2010/main" val="931179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F13A40-4C44-784C-8738-DE31C57F43DD}" type="datetimeFigureOut">
              <a:rPr lang="en-US" smtClean="0"/>
              <a:t>7/5/2017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3698A8-0906-0941-9D5C-4E77C86C11E3}" type="slidenum">
              <a:rPr lang="en-US" smtClean="0"/>
              <a:t>‹#›</a:t>
            </a:fld>
            <a:endParaRPr lang="en-US"/>
          </a:p>
        </p:txBody>
      </p:sp>
    </p:spTree>
    <p:extLst>
      <p:ext uri="{BB962C8B-B14F-4D97-AF65-F5344CB8AC3E}">
        <p14:creationId xmlns:p14="http://schemas.microsoft.com/office/powerpoint/2010/main" val="1614974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F13A40-4C44-784C-8738-DE31C57F43DD}" type="datetimeFigureOut">
              <a:rPr lang="en-US" smtClean="0"/>
              <a:t>7/5/2017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3698A8-0906-0941-9D5C-4E77C86C11E3}" type="slidenum">
              <a:rPr lang="en-US" smtClean="0"/>
              <a:t>‹#›</a:t>
            </a:fld>
            <a:endParaRPr lang="en-US"/>
          </a:p>
        </p:txBody>
      </p:sp>
    </p:spTree>
    <p:extLst>
      <p:ext uri="{BB962C8B-B14F-4D97-AF65-F5344CB8AC3E}">
        <p14:creationId xmlns:p14="http://schemas.microsoft.com/office/powerpoint/2010/main" val="830623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F13A40-4C44-784C-8738-DE31C57F43DD}" type="datetimeFigureOut">
              <a:rPr lang="en-US" smtClean="0"/>
              <a:t>7/5/2017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3698A8-0906-0941-9D5C-4E77C86C11E3}" type="slidenum">
              <a:rPr lang="en-US" smtClean="0"/>
              <a:t>‹#›</a:t>
            </a:fld>
            <a:endParaRPr lang="en-US"/>
          </a:p>
        </p:txBody>
      </p:sp>
    </p:spTree>
    <p:extLst>
      <p:ext uri="{BB962C8B-B14F-4D97-AF65-F5344CB8AC3E}">
        <p14:creationId xmlns:p14="http://schemas.microsoft.com/office/powerpoint/2010/main" val="1651744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F13A40-4C44-784C-8738-DE31C57F43DD}" type="datetimeFigureOut">
              <a:rPr lang="en-US" smtClean="0"/>
              <a:t>7/5/2017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3698A8-0906-0941-9D5C-4E77C86C11E3}" type="slidenum">
              <a:rPr lang="en-US" smtClean="0"/>
              <a:t>‹#›</a:t>
            </a:fld>
            <a:endParaRPr lang="en-US"/>
          </a:p>
        </p:txBody>
      </p:sp>
    </p:spTree>
    <p:extLst>
      <p:ext uri="{BB962C8B-B14F-4D97-AF65-F5344CB8AC3E}">
        <p14:creationId xmlns:p14="http://schemas.microsoft.com/office/powerpoint/2010/main" val="1517500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0.tm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cid:image002.png@01D29436.E7959350"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10847070" cy="1356886"/>
          </a:xfrm>
          <a:solidFill>
            <a:schemeClr val="accent1"/>
          </a:solidFill>
        </p:spPr>
        <p:txBody>
          <a:bodyPr anchor="ctr">
            <a:normAutofit/>
          </a:bodyPr>
          <a:lstStyle/>
          <a:p>
            <a:r>
              <a:rPr lang="en-US" sz="5400" b="1" dirty="0" smtClean="0">
                <a:solidFill>
                  <a:schemeClr val="bg1"/>
                </a:solidFill>
              </a:rPr>
              <a:t>Certificate of Completion</a:t>
            </a:r>
            <a:endParaRPr lang="en-US" sz="2800" b="1" dirty="0">
              <a:solidFill>
                <a:schemeClr val="bg1"/>
              </a:solidFill>
            </a:endParaRPr>
          </a:p>
        </p:txBody>
      </p:sp>
      <p:sp>
        <p:nvSpPr>
          <p:cNvPr id="3" name="Subtitle 2"/>
          <p:cNvSpPr>
            <a:spLocks noGrp="1"/>
          </p:cNvSpPr>
          <p:nvPr>
            <p:ph type="subTitle" idx="1"/>
          </p:nvPr>
        </p:nvSpPr>
        <p:spPr>
          <a:xfrm>
            <a:off x="1524000" y="2926080"/>
            <a:ext cx="9144000" cy="2331720"/>
          </a:xfrm>
        </p:spPr>
        <p:txBody>
          <a:bodyPr>
            <a:normAutofit/>
          </a:bodyPr>
          <a:lstStyle/>
          <a:p>
            <a:r>
              <a:rPr lang="en-US" sz="3000" dirty="0" smtClean="0"/>
              <a:t>Office of Special Education</a:t>
            </a:r>
          </a:p>
          <a:p>
            <a:endParaRPr lang="en-US" sz="1600" dirty="0" smtClean="0"/>
          </a:p>
          <a:p>
            <a:r>
              <a:rPr lang="en-US" sz="2600" dirty="0" smtClean="0"/>
              <a:t>Dr. Pamela Wright, Director</a:t>
            </a:r>
          </a:p>
          <a:p>
            <a:r>
              <a:rPr lang="en-US" sz="2600" dirty="0" smtClean="0"/>
              <a:t>Office of Special Education</a:t>
            </a:r>
          </a:p>
          <a:p>
            <a:r>
              <a:rPr lang="en-US" sz="2600" dirty="0" smtClean="0"/>
              <a:t>June 2017</a:t>
            </a:r>
          </a:p>
          <a:p>
            <a:endParaRPr lang="en-US" sz="1600" dirty="0"/>
          </a:p>
        </p:txBody>
      </p:sp>
    </p:spTree>
    <p:extLst>
      <p:ext uri="{BB962C8B-B14F-4D97-AF65-F5344CB8AC3E}">
        <p14:creationId xmlns:p14="http://schemas.microsoft.com/office/powerpoint/2010/main" val="8350844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1295400"/>
            <a:ext cx="11144250" cy="5410200"/>
          </a:xfrm>
        </p:spPr>
        <p:txBody>
          <a:bodyPr>
            <a:normAutofit fontScale="77500" lnSpcReduction="20000"/>
          </a:bodyPr>
          <a:lstStyle/>
          <a:p>
            <a:pPr lvl="2"/>
            <a:endParaRPr lang="en-US" sz="1800" dirty="0"/>
          </a:p>
          <a:p>
            <a:r>
              <a:rPr lang="en-US" dirty="0"/>
              <a:t>Students who are on a Certificate of Completion track are often removed from academic classes or have limited access to pathways that lead to successful employment</a:t>
            </a:r>
            <a:r>
              <a:rPr lang="en-US" dirty="0" smtClean="0"/>
              <a:t>. </a:t>
            </a:r>
            <a:endParaRPr lang="en-US" dirty="0"/>
          </a:p>
          <a:p>
            <a:pPr marL="0" indent="0">
              <a:buNone/>
            </a:pPr>
            <a:r>
              <a:rPr lang="en-US" dirty="0"/>
              <a:t> </a:t>
            </a:r>
          </a:p>
          <a:p>
            <a:r>
              <a:rPr lang="en-US" dirty="0"/>
              <a:t>Students with disabilities who have had appropriate academic and vocational instruction</a:t>
            </a:r>
            <a:r>
              <a:rPr lang="en-US" strike="sngStrike" dirty="0"/>
              <a:t> </a:t>
            </a:r>
            <a:r>
              <a:rPr lang="en-US" dirty="0"/>
              <a:t>and who leave high school without a diploma, are capable and willing to </a:t>
            </a:r>
            <a:r>
              <a:rPr lang="en-US" dirty="0" smtClean="0"/>
              <a:t>work; however</a:t>
            </a:r>
            <a:r>
              <a:rPr lang="en-US" dirty="0"/>
              <a:t>, the existing Certificate of Completion is not recognized as a meaningful document by the employment community.</a:t>
            </a:r>
          </a:p>
          <a:p>
            <a:endParaRPr lang="en-US" dirty="0"/>
          </a:p>
          <a:p>
            <a:r>
              <a:rPr lang="en-US" dirty="0"/>
              <a:t>Currently, a Certificate of Completion is not defined in statute; little guidance has been provided to schools other than it is awarded to a student with a disability who does not meet the requirements for a HS diploma but has remained in school and has aged out or met IEP </a:t>
            </a:r>
            <a:r>
              <a:rPr lang="en-US" dirty="0" smtClean="0"/>
              <a:t>goals.</a:t>
            </a:r>
            <a:endParaRPr lang="en-US" dirty="0"/>
          </a:p>
          <a:p>
            <a:endParaRPr lang="en-US" dirty="0"/>
          </a:p>
          <a:p>
            <a:r>
              <a:rPr lang="en-US" dirty="0"/>
              <a:t>Certificate of Completion does not require any level of academic exposure or achievement and holds little value for the student, employer or adult agency provider.</a:t>
            </a:r>
          </a:p>
          <a:p>
            <a:pPr marL="685800" lvl="2" indent="0">
              <a:buNone/>
            </a:pPr>
            <a:endParaRPr lang="en-US" sz="1800" dirty="0"/>
          </a:p>
          <a:p>
            <a:pPr lvl="2"/>
            <a:endParaRPr lang="en-US" sz="1800" dirty="0"/>
          </a:p>
          <a:p>
            <a:pPr lvl="2"/>
            <a:endParaRPr lang="en-US" dirty="0"/>
          </a:p>
          <a:p>
            <a:endParaRPr lang="en-US" sz="2400" dirty="0"/>
          </a:p>
        </p:txBody>
      </p:sp>
      <p:sp>
        <p:nvSpPr>
          <p:cNvPr id="4" name="Title 1"/>
          <p:cNvSpPr txBox="1">
            <a:spLocks/>
          </p:cNvSpPr>
          <p:nvPr/>
        </p:nvSpPr>
        <p:spPr>
          <a:xfrm>
            <a:off x="502920" y="304800"/>
            <a:ext cx="11144250" cy="871538"/>
          </a:xfrm>
          <a:prstGeom prst="rect">
            <a:avLst/>
          </a:prstGeom>
          <a:solidFill>
            <a:schemeClr val="accent4"/>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b="1" dirty="0">
                <a:latin typeface="+mn-lt"/>
              </a:rPr>
              <a:t>PROBLEM STATEMENTS</a:t>
            </a:r>
          </a:p>
        </p:txBody>
      </p:sp>
    </p:spTree>
    <p:extLst>
      <p:ext uri="{BB962C8B-B14F-4D97-AF65-F5344CB8AC3E}">
        <p14:creationId xmlns:p14="http://schemas.microsoft.com/office/powerpoint/2010/main" val="39398377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71500" y="304800"/>
            <a:ext cx="10995660" cy="871538"/>
          </a:xfrm>
          <a:prstGeom prst="rect">
            <a:avLst/>
          </a:prstGeom>
          <a:solidFill>
            <a:schemeClr val="accent4"/>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b="1" dirty="0" smtClean="0">
                <a:latin typeface="+mn-lt"/>
              </a:rPr>
              <a:t>POSITION STATEMENT:  Diploma First</a:t>
            </a:r>
            <a:endParaRPr lang="en-US" b="1" dirty="0">
              <a:latin typeface="+mn-lt"/>
            </a:endParaRPr>
          </a:p>
        </p:txBody>
      </p:sp>
      <p:sp>
        <p:nvSpPr>
          <p:cNvPr id="2" name="Rectangle 1"/>
          <p:cNvSpPr/>
          <p:nvPr/>
        </p:nvSpPr>
        <p:spPr>
          <a:xfrm>
            <a:off x="571500" y="1611984"/>
            <a:ext cx="10995659" cy="4013406"/>
          </a:xfrm>
          <a:prstGeom prst="rect">
            <a:avLst/>
          </a:prstGeom>
        </p:spPr>
        <p:txBody>
          <a:bodyPr wrap="square">
            <a:spAutoFit/>
          </a:bodyPr>
          <a:lstStyle/>
          <a:p>
            <a:pPr marL="457200" marR="0">
              <a:lnSpc>
                <a:spcPct val="90000"/>
              </a:lnSpc>
              <a:spcBef>
                <a:spcPts val="0"/>
              </a:spcBef>
              <a:spcAft>
                <a:spcPts val="0"/>
              </a:spcAft>
            </a:pPr>
            <a:r>
              <a:rPr lang="en-US" sz="2800" dirty="0">
                <a:ea typeface="Times New Roman" panose="02020603050405020304" pitchFamily="18" charset="0"/>
              </a:rPr>
              <a:t>The majority of students with disabilities are capable of earning a high school diploma if given appropriate instruction, supports and services</a:t>
            </a:r>
            <a:r>
              <a:rPr lang="en-US" sz="2800" dirty="0" smtClean="0">
                <a:ea typeface="Times New Roman" panose="02020603050405020304" pitchFamily="18" charset="0"/>
              </a:rPr>
              <a:t>.</a:t>
            </a:r>
          </a:p>
          <a:p>
            <a:pPr marL="457200" marR="0">
              <a:lnSpc>
                <a:spcPct val="90000"/>
              </a:lnSpc>
              <a:spcBef>
                <a:spcPts val="0"/>
              </a:spcBef>
              <a:spcAft>
                <a:spcPts val="0"/>
              </a:spcAft>
            </a:pPr>
            <a:endParaRPr lang="en-US" sz="2800" dirty="0">
              <a:ea typeface="Arial Unicode MS" panose="020B0604020202020204" pitchFamily="34" charset="-128"/>
            </a:endParaRPr>
          </a:p>
          <a:p>
            <a:pPr marL="1376045" marR="0">
              <a:spcBef>
                <a:spcPts val="0"/>
              </a:spcBef>
              <a:spcAft>
                <a:spcPts val="0"/>
              </a:spcAft>
            </a:pPr>
            <a:r>
              <a:rPr lang="en-US" sz="2800" dirty="0">
                <a:ea typeface="Times New Roman" panose="02020603050405020304" pitchFamily="18" charset="0"/>
              </a:rPr>
              <a:t> </a:t>
            </a:r>
            <a:endParaRPr lang="en-US" sz="2800" dirty="0">
              <a:ea typeface="Arial Unicode MS" panose="020B0604020202020204" pitchFamily="34" charset="-128"/>
            </a:endParaRPr>
          </a:p>
          <a:p>
            <a:pPr marL="457200" marR="0">
              <a:lnSpc>
                <a:spcPct val="90000"/>
              </a:lnSpc>
              <a:spcBef>
                <a:spcPts val="0"/>
              </a:spcBef>
              <a:spcAft>
                <a:spcPts val="0"/>
              </a:spcAft>
            </a:pPr>
            <a:r>
              <a:rPr lang="en-US" sz="2800" dirty="0">
                <a:ea typeface="Times New Roman" panose="02020603050405020304" pitchFamily="18" charset="0"/>
              </a:rPr>
              <a:t>Students who have been removed from the diploma track by the case conference committee must be presented with and follow a course of study that raises expectations, is aligned with grade level standards and/or alternate standards, and provides opportunities to gain employability skills.</a:t>
            </a:r>
            <a:endParaRPr lang="en-US" sz="2800" dirty="0">
              <a:effectLst/>
              <a:ea typeface="Arial Unicode MS" panose="020B0604020202020204" pitchFamily="34" charset="-128"/>
            </a:endParaRPr>
          </a:p>
        </p:txBody>
      </p:sp>
    </p:spTree>
    <p:extLst>
      <p:ext uri="{BB962C8B-B14F-4D97-AF65-F5344CB8AC3E}">
        <p14:creationId xmlns:p14="http://schemas.microsoft.com/office/powerpoint/2010/main" val="29753609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7220" y="1371600"/>
            <a:ext cx="11018520" cy="5105400"/>
          </a:xfrm>
        </p:spPr>
        <p:txBody>
          <a:bodyPr>
            <a:normAutofit/>
          </a:bodyPr>
          <a:lstStyle/>
          <a:p>
            <a:pPr marL="0" indent="0">
              <a:buNone/>
            </a:pPr>
            <a:endParaRPr lang="en-US" dirty="0" smtClean="0"/>
          </a:p>
          <a:p>
            <a:pPr marL="0" indent="0">
              <a:buNone/>
            </a:pPr>
            <a:endParaRPr lang="en-US" dirty="0"/>
          </a:p>
          <a:p>
            <a:pPr marL="0" indent="0">
              <a:buNone/>
            </a:pPr>
            <a:r>
              <a:rPr lang="en-US" sz="3200" dirty="0"/>
              <a:t>A Certificate of Completion </a:t>
            </a:r>
            <a:r>
              <a:rPr lang="en-US" sz="3200" u="sng" dirty="0"/>
              <a:t>Course of Study </a:t>
            </a:r>
            <a:r>
              <a:rPr lang="en-US" sz="3200" dirty="0"/>
              <a:t>needs to be developed that meets ESSA and Dear Colleague guidance and provides pathways to student employment or </a:t>
            </a:r>
            <a:r>
              <a:rPr lang="en-US" sz="3200" dirty="0" smtClean="0"/>
              <a:t>post-secondary education.  </a:t>
            </a:r>
            <a:endParaRPr lang="en-US" sz="3200" dirty="0"/>
          </a:p>
        </p:txBody>
      </p:sp>
      <p:sp>
        <p:nvSpPr>
          <p:cNvPr id="5" name="Title 1"/>
          <p:cNvSpPr txBox="1">
            <a:spLocks/>
          </p:cNvSpPr>
          <p:nvPr/>
        </p:nvSpPr>
        <p:spPr>
          <a:xfrm>
            <a:off x="617220" y="153444"/>
            <a:ext cx="11018520" cy="913356"/>
          </a:xfrm>
          <a:prstGeom prst="rect">
            <a:avLst/>
          </a:prstGeom>
          <a:solidFill>
            <a:schemeClr val="accent4"/>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300" b="1" dirty="0">
                <a:latin typeface="+mn-lt"/>
              </a:rPr>
              <a:t>COC TASKFORCE </a:t>
            </a:r>
            <a:r>
              <a:rPr lang="en-US" sz="3300" b="1" dirty="0" smtClean="0">
                <a:latin typeface="+mn-lt"/>
              </a:rPr>
              <a:t>CONCLUSION:</a:t>
            </a:r>
            <a:endParaRPr lang="en-US" sz="3300" b="1" dirty="0">
              <a:latin typeface="+mn-lt"/>
            </a:endParaRPr>
          </a:p>
        </p:txBody>
      </p:sp>
    </p:spTree>
    <p:extLst>
      <p:ext uri="{BB962C8B-B14F-4D97-AF65-F5344CB8AC3E}">
        <p14:creationId xmlns:p14="http://schemas.microsoft.com/office/powerpoint/2010/main" val="3320023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sz="1800" kern="0" dirty="0">
              <a:solidFill>
                <a:sysClr val="windowText" lastClr="000000"/>
              </a:solidFill>
            </a:endParaRPr>
          </a:p>
          <a:p>
            <a:endParaRPr lang="en-US" sz="1800" kern="0" dirty="0">
              <a:solidFill>
                <a:sysClr val="windowText" lastClr="000000"/>
              </a:solidFill>
            </a:endParaRPr>
          </a:p>
        </p:txBody>
      </p:sp>
      <p:graphicFrame>
        <p:nvGraphicFramePr>
          <p:cNvPr id="6" name="Diagram 5"/>
          <p:cNvGraphicFramePr/>
          <p:nvPr>
            <p:extLst>
              <p:ext uri="{D42A27DB-BD31-4B8C-83A1-F6EECF244321}">
                <p14:modId xmlns:p14="http://schemas.microsoft.com/office/powerpoint/2010/main" val="3212802998"/>
              </p:ext>
            </p:extLst>
          </p:nvPr>
        </p:nvGraphicFramePr>
        <p:xfrm>
          <a:off x="503075" y="473914"/>
          <a:ext cx="11344936" cy="6064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7680960" y="690880"/>
            <a:ext cx="4167051" cy="1200329"/>
          </a:xfrm>
          <a:prstGeom prst="rect">
            <a:avLst/>
          </a:prstGeom>
          <a:noFill/>
          <a:ln w="63500">
            <a:solidFill>
              <a:schemeClr val="accent4"/>
            </a:solidFill>
          </a:ln>
        </p:spPr>
        <p:txBody>
          <a:bodyPr wrap="square" rtlCol="0">
            <a:spAutoFit/>
          </a:bodyPr>
          <a:lstStyle/>
          <a:p>
            <a:pPr algn="ctr"/>
            <a:r>
              <a:rPr lang="en-US" sz="3600" dirty="0"/>
              <a:t>Development Process</a:t>
            </a:r>
          </a:p>
        </p:txBody>
      </p:sp>
      <p:pic>
        <p:nvPicPr>
          <p:cNvPr id="5" name="Content Placeholder 3" descr="C:\Users\pwright\AppData\Local\Microsoft\Windows\Temporary Internet Files\Content.Outlook\0YY2A1I3\IN_DOE_Outcomes-03.png"/>
          <p:cNvPicPr>
            <a:picLocks/>
          </p:cNvPicPr>
          <p:nvPr/>
        </p:nvPicPr>
        <p:blipFill rotWithShape="1">
          <a:blip r:embed="rId8">
            <a:extLst>
              <a:ext uri="{28A0092B-C50C-407E-A947-70E740481C1C}">
                <a14:useLocalDpi xmlns:a14="http://schemas.microsoft.com/office/drawing/2010/main" val="0"/>
              </a:ext>
            </a:extLst>
          </a:blip>
          <a:srcRect t="4227"/>
          <a:stretch/>
        </p:blipFill>
        <p:spPr bwMode="auto">
          <a:xfrm>
            <a:off x="762001" y="3962400"/>
            <a:ext cx="2672080" cy="2576512"/>
          </a:xfrm>
          <a:prstGeom prst="rect">
            <a:avLst/>
          </a:prstGeom>
          <a:noFill/>
          <a:ln>
            <a:noFill/>
          </a:ln>
        </p:spPr>
      </p:pic>
    </p:spTree>
    <p:extLst>
      <p:ext uri="{BB962C8B-B14F-4D97-AF65-F5344CB8AC3E}">
        <p14:creationId xmlns:p14="http://schemas.microsoft.com/office/powerpoint/2010/main" val="2207988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0070" y="1371600"/>
            <a:ext cx="10961370" cy="5105400"/>
          </a:xfrm>
        </p:spPr>
        <p:txBody>
          <a:bodyPr>
            <a:normAutofit/>
          </a:bodyPr>
          <a:lstStyle/>
          <a:p>
            <a:r>
              <a:rPr lang="en-US" sz="2400" dirty="0"/>
              <a:t>Mirrors regular diploma in requirements (Minimum 40 units or credits with emphasis on academics)</a:t>
            </a:r>
          </a:p>
          <a:p>
            <a:pPr marL="0" indent="0">
              <a:buNone/>
            </a:pPr>
            <a:endParaRPr lang="en-US" sz="2400" dirty="0"/>
          </a:p>
          <a:p>
            <a:r>
              <a:rPr lang="en-US" sz="2400" dirty="0"/>
              <a:t>Employability Skills are an integral part of the plan</a:t>
            </a:r>
          </a:p>
          <a:p>
            <a:pPr marL="0" indent="0">
              <a:buNone/>
            </a:pPr>
            <a:r>
              <a:rPr lang="en-US" sz="2400" dirty="0"/>
              <a:t> </a:t>
            </a:r>
          </a:p>
          <a:p>
            <a:r>
              <a:rPr lang="en-US" sz="2400" dirty="0"/>
              <a:t>COC capstone is a requirement</a:t>
            </a:r>
          </a:p>
          <a:p>
            <a:pPr marL="0" indent="0">
              <a:buNone/>
            </a:pPr>
            <a:r>
              <a:rPr lang="en-US" sz="2400" b="1" dirty="0"/>
              <a:t> </a:t>
            </a:r>
            <a:endParaRPr lang="en-US" sz="2400" dirty="0"/>
          </a:p>
          <a:p>
            <a:r>
              <a:rPr lang="en-US" sz="2400" dirty="0"/>
              <a:t>Can be earned through any combination of units and credits</a:t>
            </a:r>
          </a:p>
          <a:p>
            <a:pPr marL="0" indent="0">
              <a:buNone/>
            </a:pPr>
            <a:r>
              <a:rPr lang="en-US" sz="2400" dirty="0"/>
              <a:t> </a:t>
            </a:r>
          </a:p>
          <a:p>
            <a:r>
              <a:rPr lang="en-US" sz="2400" dirty="0"/>
              <a:t>Aligned with Statewide Assessment (ISTAR or ISTEP)</a:t>
            </a:r>
          </a:p>
          <a:p>
            <a:pPr marL="0" indent="0">
              <a:buNone/>
            </a:pPr>
            <a:endParaRPr lang="en-US" dirty="0"/>
          </a:p>
        </p:txBody>
      </p:sp>
      <p:sp>
        <p:nvSpPr>
          <p:cNvPr id="5" name="Title 1"/>
          <p:cNvSpPr txBox="1">
            <a:spLocks/>
          </p:cNvSpPr>
          <p:nvPr/>
        </p:nvSpPr>
        <p:spPr>
          <a:xfrm>
            <a:off x="560070" y="153444"/>
            <a:ext cx="10961370" cy="913356"/>
          </a:xfrm>
          <a:prstGeom prst="rect">
            <a:avLst/>
          </a:prstGeom>
          <a:solidFill>
            <a:schemeClr val="accent4"/>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300" b="1" dirty="0" smtClean="0">
                <a:latin typeface="+mn-lt"/>
              </a:rPr>
              <a:t>DEVELOPMENT OF COC COURSE OF STUDY</a:t>
            </a:r>
            <a:endParaRPr lang="en-US" sz="3300" b="1" dirty="0">
              <a:latin typeface="+mn-lt"/>
            </a:endParaRPr>
          </a:p>
        </p:txBody>
      </p:sp>
    </p:spTree>
    <p:extLst>
      <p:ext uri="{BB962C8B-B14F-4D97-AF65-F5344CB8AC3E}">
        <p14:creationId xmlns:p14="http://schemas.microsoft.com/office/powerpoint/2010/main" val="13065554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b="2756"/>
          <a:stretch/>
        </p:blipFill>
        <p:spPr>
          <a:xfrm>
            <a:off x="1287778" y="240029"/>
            <a:ext cx="9882103" cy="6412231"/>
          </a:xfrm>
          <a:prstGeom prst="rect">
            <a:avLst/>
          </a:prstGeom>
        </p:spPr>
      </p:pic>
    </p:spTree>
    <p:extLst>
      <p:ext uri="{BB962C8B-B14F-4D97-AF65-F5344CB8AC3E}">
        <p14:creationId xmlns:p14="http://schemas.microsoft.com/office/powerpoint/2010/main" val="4809674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383030" y="262890"/>
            <a:ext cx="9798367" cy="6253186"/>
          </a:xfrm>
          <a:prstGeom prst="rect">
            <a:avLst/>
          </a:prstGeom>
        </p:spPr>
      </p:pic>
    </p:spTree>
    <p:extLst>
      <p:ext uri="{BB962C8B-B14F-4D97-AF65-F5344CB8AC3E}">
        <p14:creationId xmlns:p14="http://schemas.microsoft.com/office/powerpoint/2010/main" val="32588957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340075"/>
            <a:ext cx="11041380" cy="777874"/>
          </a:xfrm>
          <a:solidFill>
            <a:schemeClr val="accent4"/>
          </a:solidFill>
          <a:ln>
            <a:noFill/>
          </a:ln>
        </p:spPr>
        <p:txBody>
          <a:bodyPr>
            <a:normAutofit/>
          </a:bodyPr>
          <a:lstStyle/>
          <a:p>
            <a:pPr algn="ctr"/>
            <a:r>
              <a:rPr lang="en-US" sz="3200" b="1" dirty="0" smtClean="0">
                <a:latin typeface="+mn-lt"/>
              </a:rPr>
              <a:t>COC ASSUMPTIONS</a:t>
            </a:r>
            <a:endParaRPr lang="en-US" sz="3200" b="1" dirty="0">
              <a:latin typeface="+mn-lt"/>
            </a:endParaRPr>
          </a:p>
        </p:txBody>
      </p:sp>
      <p:sp>
        <p:nvSpPr>
          <p:cNvPr id="3" name="Content Placeholder 2"/>
          <p:cNvSpPr>
            <a:spLocks noGrp="1"/>
          </p:cNvSpPr>
          <p:nvPr>
            <p:ph idx="1"/>
          </p:nvPr>
        </p:nvSpPr>
        <p:spPr>
          <a:xfrm>
            <a:off x="594360" y="1371601"/>
            <a:ext cx="11041380" cy="4805363"/>
          </a:xfrm>
          <a:ln>
            <a:noFill/>
          </a:ln>
        </p:spPr>
        <p:txBody>
          <a:bodyPr>
            <a:normAutofit/>
          </a:bodyPr>
          <a:lstStyle/>
          <a:p>
            <a:r>
              <a:rPr lang="en-US" sz="2400" dirty="0"/>
              <a:t>High Expectations for all students is a shared responsibility</a:t>
            </a:r>
          </a:p>
          <a:p>
            <a:r>
              <a:rPr lang="en-US" sz="2400" dirty="0"/>
              <a:t>General Education classes are accessed whenever appropriate to fulfill COC Course of Study</a:t>
            </a:r>
          </a:p>
          <a:p>
            <a:r>
              <a:rPr lang="en-US" sz="2400" dirty="0" smtClean="0"/>
              <a:t>Student’s </a:t>
            </a:r>
            <a:r>
              <a:rPr lang="en-US" sz="2400" dirty="0"/>
              <a:t>IEP goals are aligned with grade level content standards that drive the curriculum</a:t>
            </a:r>
          </a:p>
          <a:p>
            <a:r>
              <a:rPr lang="en-US" sz="2400" dirty="0"/>
              <a:t>Communication skills, reading skills, problem solving skills are woven into all classes</a:t>
            </a:r>
          </a:p>
          <a:p>
            <a:r>
              <a:rPr lang="en-US" sz="2400" dirty="0"/>
              <a:t>Classes may be repeated with new goals if appropriate; more than four years may be needed for completion</a:t>
            </a:r>
          </a:p>
          <a:p>
            <a:r>
              <a:rPr lang="en-US" sz="2400" dirty="0"/>
              <a:t>Course selection is driven by the Transition IEP and individual goals of students</a:t>
            </a:r>
          </a:p>
        </p:txBody>
      </p:sp>
    </p:spTree>
    <p:extLst>
      <p:ext uri="{BB962C8B-B14F-4D97-AF65-F5344CB8AC3E}">
        <p14:creationId xmlns:p14="http://schemas.microsoft.com/office/powerpoint/2010/main" val="40139034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340075"/>
            <a:ext cx="11167110" cy="777874"/>
          </a:xfrm>
          <a:solidFill>
            <a:schemeClr val="accent4"/>
          </a:solidFill>
          <a:ln>
            <a:noFill/>
          </a:ln>
        </p:spPr>
        <p:txBody>
          <a:bodyPr>
            <a:normAutofit/>
          </a:bodyPr>
          <a:lstStyle/>
          <a:p>
            <a:pPr algn="ctr"/>
            <a:r>
              <a:rPr lang="en-US" sz="3600" b="1" dirty="0" smtClean="0">
                <a:latin typeface="+mn-lt"/>
              </a:rPr>
              <a:t>Course Descriptions</a:t>
            </a:r>
            <a:endParaRPr lang="en-US" sz="3600" b="1" dirty="0">
              <a:latin typeface="+mn-lt"/>
            </a:endParaRPr>
          </a:p>
        </p:txBody>
      </p:sp>
      <p:sp>
        <p:nvSpPr>
          <p:cNvPr id="3" name="Content Placeholder 2"/>
          <p:cNvSpPr>
            <a:spLocks noGrp="1"/>
          </p:cNvSpPr>
          <p:nvPr>
            <p:ph idx="1"/>
          </p:nvPr>
        </p:nvSpPr>
        <p:spPr>
          <a:xfrm>
            <a:off x="514350" y="1371601"/>
            <a:ext cx="11167110" cy="4805363"/>
          </a:xfrm>
          <a:ln>
            <a:noFill/>
          </a:ln>
        </p:spPr>
        <p:txBody>
          <a:bodyPr>
            <a:normAutofit/>
          </a:bodyPr>
          <a:lstStyle/>
          <a:p>
            <a:endParaRPr lang="en-US" dirty="0" smtClean="0"/>
          </a:p>
          <a:p>
            <a:r>
              <a:rPr lang="en-US" dirty="0" smtClean="0"/>
              <a:t>Reviewed </a:t>
            </a:r>
            <a:r>
              <a:rPr lang="en-US" dirty="0"/>
              <a:t>existing Course Descriptions and </a:t>
            </a:r>
            <a:r>
              <a:rPr lang="en-US" dirty="0" smtClean="0"/>
              <a:t>developed </a:t>
            </a:r>
            <a:r>
              <a:rPr lang="en-US" dirty="0"/>
              <a:t>“Applied” </a:t>
            </a:r>
            <a:r>
              <a:rPr lang="en-US" dirty="0" smtClean="0"/>
              <a:t>Versions earning units instead of credits.</a:t>
            </a:r>
          </a:p>
          <a:p>
            <a:pPr marL="0" indent="0">
              <a:buNone/>
            </a:pPr>
            <a:endParaRPr lang="en-US" dirty="0"/>
          </a:p>
          <a:p>
            <a:r>
              <a:rPr lang="en-US" dirty="0" smtClean="0"/>
              <a:t>Aligned </a:t>
            </a:r>
            <a:r>
              <a:rPr lang="en-US" dirty="0"/>
              <a:t>to Academic Standards or Content </a:t>
            </a:r>
            <a:r>
              <a:rPr lang="en-US" dirty="0" smtClean="0"/>
              <a:t>Connectors and cross walked </a:t>
            </a:r>
            <a:r>
              <a:rPr lang="en-US" dirty="0"/>
              <a:t>with </a:t>
            </a:r>
            <a:r>
              <a:rPr lang="en-US" dirty="0" smtClean="0"/>
              <a:t>Workforce Development Workplace Essentials</a:t>
            </a:r>
          </a:p>
          <a:p>
            <a:pPr marL="0" indent="0">
              <a:buNone/>
            </a:pPr>
            <a:endParaRPr lang="en-US" dirty="0"/>
          </a:p>
          <a:p>
            <a:pPr marL="0" indent="0">
              <a:buNone/>
            </a:pPr>
            <a:r>
              <a:rPr lang="en-US" dirty="0" smtClean="0"/>
              <a:t>Worked with CCR and PK-16 Office to ensure alignment with credit based courses.</a:t>
            </a:r>
            <a:endParaRPr lang="en-US" dirty="0"/>
          </a:p>
          <a:p>
            <a:pPr marL="0" indent="0">
              <a:buNone/>
            </a:pPr>
            <a:r>
              <a:rPr lang="en-US" sz="2400" dirty="0"/>
              <a:t> </a:t>
            </a:r>
          </a:p>
          <a:p>
            <a:endParaRPr lang="en-US" sz="2200" dirty="0"/>
          </a:p>
        </p:txBody>
      </p:sp>
    </p:spTree>
    <p:extLst>
      <p:ext uri="{BB962C8B-B14F-4D97-AF65-F5344CB8AC3E}">
        <p14:creationId xmlns:p14="http://schemas.microsoft.com/office/powerpoint/2010/main" val="13371577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80463" y="170815"/>
            <a:ext cx="11020987" cy="800735"/>
          </a:xfrm>
          <a:solidFill>
            <a:schemeClr val="accent4">
              <a:lumMod val="60000"/>
              <a:lumOff val="40000"/>
            </a:schemeClr>
          </a:solidFill>
        </p:spPr>
        <p:txBody>
          <a:bodyPr/>
          <a:lstStyle/>
          <a:p>
            <a:pPr algn="ctr"/>
            <a:r>
              <a:rPr lang="en-US" dirty="0"/>
              <a:t>Course Descriptions</a:t>
            </a:r>
          </a:p>
        </p:txBody>
      </p:sp>
      <p:pic>
        <p:nvPicPr>
          <p:cNvPr id="2" name="Picture 1" descr="High School Course Titles updated [Read-Only] (Last saved by user) - Word"/>
          <p:cNvPicPr>
            <a:picLocks noChangeAspect="1"/>
          </p:cNvPicPr>
          <p:nvPr/>
        </p:nvPicPr>
        <p:blipFill rotWithShape="1">
          <a:blip r:embed="rId3">
            <a:extLst>
              <a:ext uri="{28A0092B-C50C-407E-A947-70E740481C1C}">
                <a14:useLocalDpi xmlns:a14="http://schemas.microsoft.com/office/drawing/2010/main" val="0"/>
              </a:ext>
            </a:extLst>
          </a:blip>
          <a:srcRect l="13571" t="17350" r="11786" b="39219"/>
          <a:stretch/>
        </p:blipFill>
        <p:spPr>
          <a:xfrm>
            <a:off x="580463" y="1165860"/>
            <a:ext cx="11060278" cy="48463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20081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2930" y="365127"/>
            <a:ext cx="10972800" cy="930274"/>
          </a:xfrm>
          <a:solidFill>
            <a:schemeClr val="accent4"/>
          </a:solidFill>
        </p:spPr>
        <p:txBody>
          <a:bodyPr>
            <a:normAutofit/>
          </a:bodyPr>
          <a:lstStyle/>
          <a:p>
            <a:pPr algn="ctr"/>
            <a:r>
              <a:rPr lang="en-US" sz="3600" b="1" dirty="0">
                <a:latin typeface="+mn-lt"/>
              </a:rPr>
              <a:t>PURPOSE </a:t>
            </a:r>
            <a:r>
              <a:rPr lang="en-US" sz="3600" b="1" dirty="0" smtClean="0">
                <a:latin typeface="+mn-lt"/>
              </a:rPr>
              <a:t>of MEETING</a:t>
            </a:r>
            <a:endParaRPr lang="en-US" sz="3600" b="1" dirty="0">
              <a:latin typeface="+mn-lt"/>
            </a:endParaRPr>
          </a:p>
        </p:txBody>
      </p:sp>
      <p:sp>
        <p:nvSpPr>
          <p:cNvPr id="5" name="Content Placeholder 4"/>
          <p:cNvSpPr>
            <a:spLocks noGrp="1"/>
          </p:cNvSpPr>
          <p:nvPr>
            <p:ph idx="1"/>
          </p:nvPr>
        </p:nvSpPr>
        <p:spPr>
          <a:xfrm>
            <a:off x="582930" y="1447801"/>
            <a:ext cx="10972800" cy="4729163"/>
          </a:xfrm>
        </p:spPr>
        <p:txBody>
          <a:bodyPr>
            <a:normAutofit/>
          </a:bodyPr>
          <a:lstStyle/>
          <a:p>
            <a:endParaRPr lang="en-US" dirty="0" smtClean="0"/>
          </a:p>
          <a:p>
            <a:r>
              <a:rPr lang="en-US" dirty="0" smtClean="0"/>
              <a:t>Share information on changes to the Certificate </a:t>
            </a:r>
            <a:r>
              <a:rPr lang="en-US" dirty="0"/>
              <a:t>of Completion </a:t>
            </a:r>
          </a:p>
          <a:p>
            <a:endParaRPr lang="en-US" dirty="0"/>
          </a:p>
          <a:p>
            <a:r>
              <a:rPr lang="en-US" dirty="0"/>
              <a:t>Describe the connection between the Certificate of Completion (COC) work and </a:t>
            </a:r>
            <a:r>
              <a:rPr lang="en-US" dirty="0" smtClean="0"/>
              <a:t>the Every Student Succeeds Act (ESSA) </a:t>
            </a:r>
            <a:endParaRPr lang="en-US" dirty="0"/>
          </a:p>
          <a:p>
            <a:endParaRPr lang="en-US" dirty="0"/>
          </a:p>
          <a:p>
            <a:r>
              <a:rPr lang="en-US" dirty="0" smtClean="0"/>
              <a:t>Explain Next Steps</a:t>
            </a:r>
            <a:endParaRPr lang="en-US" dirty="0"/>
          </a:p>
        </p:txBody>
      </p:sp>
    </p:spTree>
    <p:extLst>
      <p:ext uri="{BB962C8B-B14F-4D97-AF65-F5344CB8AC3E}">
        <p14:creationId xmlns:p14="http://schemas.microsoft.com/office/powerpoint/2010/main" val="7283667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365125"/>
            <a:ext cx="4499610" cy="937895"/>
          </a:xfrm>
          <a:solidFill>
            <a:schemeClr val="accent4">
              <a:lumMod val="60000"/>
              <a:lumOff val="40000"/>
            </a:schemeClr>
          </a:solidFill>
        </p:spPr>
        <p:txBody>
          <a:bodyPr>
            <a:normAutofit/>
          </a:bodyPr>
          <a:lstStyle/>
          <a:p>
            <a:pPr algn="ctr"/>
            <a:r>
              <a:rPr lang="en-US" dirty="0"/>
              <a:t>Plan Examples</a:t>
            </a:r>
          </a:p>
        </p:txBody>
      </p:sp>
      <p:pic>
        <p:nvPicPr>
          <p:cNvPr id="6" name="Picture 5" descr="Maria 6 year plan [Read-Only] - Word"/>
          <p:cNvPicPr>
            <a:picLocks noChangeAspect="1"/>
          </p:cNvPicPr>
          <p:nvPr/>
        </p:nvPicPr>
        <p:blipFill rotWithShape="1">
          <a:blip r:embed="rId3">
            <a:extLst>
              <a:ext uri="{28A0092B-C50C-407E-A947-70E740481C1C}">
                <a14:useLocalDpi xmlns:a14="http://schemas.microsoft.com/office/drawing/2010/main" val="0"/>
              </a:ext>
            </a:extLst>
          </a:blip>
          <a:srcRect l="24330" t="13387" r="23902" b="3024"/>
          <a:stretch/>
        </p:blipFill>
        <p:spPr>
          <a:xfrm>
            <a:off x="838200" y="1478600"/>
            <a:ext cx="5425440" cy="4716107"/>
          </a:xfrm>
          <a:prstGeom prst="rect">
            <a:avLst/>
          </a:prstGeom>
          <a:ln>
            <a:noFill/>
          </a:ln>
          <a:effectLst>
            <a:outerShdw blurRad="292100" dist="139700" dir="2700000" algn="tl" rotWithShape="0">
              <a:srgbClr val="333333">
                <a:alpha val="65000"/>
              </a:srgbClr>
            </a:outerShdw>
          </a:effectLst>
        </p:spPr>
      </p:pic>
      <p:pic>
        <p:nvPicPr>
          <p:cNvPr id="4" name="Picture 3" descr="Jalen 4 year plan [Read-Only] - Word"/>
          <p:cNvPicPr>
            <a:picLocks noChangeAspect="1"/>
          </p:cNvPicPr>
          <p:nvPr/>
        </p:nvPicPr>
        <p:blipFill rotWithShape="1">
          <a:blip r:embed="rId4">
            <a:extLst>
              <a:ext uri="{28A0092B-C50C-407E-A947-70E740481C1C}">
                <a14:useLocalDpi xmlns:a14="http://schemas.microsoft.com/office/drawing/2010/main" val="0"/>
              </a:ext>
            </a:extLst>
          </a:blip>
          <a:srcRect l="24878" t="19164" r="23720" b="1664"/>
          <a:stretch/>
        </p:blipFill>
        <p:spPr>
          <a:xfrm>
            <a:off x="5626927" y="365125"/>
            <a:ext cx="6301129" cy="52247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90022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450" y="188492"/>
            <a:ext cx="11029950" cy="854074"/>
          </a:xfrm>
          <a:solidFill>
            <a:schemeClr val="accent4"/>
          </a:solidFill>
          <a:ln>
            <a:solidFill>
              <a:schemeClr val="accent2">
                <a:lumMod val="40000"/>
                <a:lumOff val="60000"/>
              </a:schemeClr>
            </a:solidFill>
          </a:ln>
        </p:spPr>
        <p:txBody>
          <a:bodyPr>
            <a:normAutofit/>
          </a:bodyPr>
          <a:lstStyle/>
          <a:p>
            <a:pPr algn="ctr"/>
            <a:r>
              <a:rPr lang="en-US" sz="3200" b="1" dirty="0" smtClean="0">
                <a:latin typeface="+mn-lt"/>
              </a:rPr>
              <a:t>ALIGNING INSTRUCTION</a:t>
            </a:r>
            <a:endParaRPr lang="en-US" sz="3200" b="1" dirty="0">
              <a:latin typeface="+mn-lt"/>
            </a:endParaRPr>
          </a:p>
        </p:txBody>
      </p:sp>
      <p:sp>
        <p:nvSpPr>
          <p:cNvPr id="3" name="Content Placeholder 2"/>
          <p:cNvSpPr>
            <a:spLocks noGrp="1"/>
          </p:cNvSpPr>
          <p:nvPr>
            <p:ph idx="1"/>
          </p:nvPr>
        </p:nvSpPr>
        <p:spPr>
          <a:xfrm>
            <a:off x="2152650" y="1524001"/>
            <a:ext cx="7829550" cy="4651375"/>
          </a:xfrm>
        </p:spPr>
        <p:txBody>
          <a:bodyPr>
            <a:normAutofit/>
          </a:bodyPr>
          <a:lstStyle/>
          <a:p>
            <a:pPr marL="0" indent="0">
              <a:buNone/>
            </a:pPr>
            <a:endParaRPr lang="en-US" sz="3000" dirty="0"/>
          </a:p>
          <a:p>
            <a:endParaRPr lang="en-US" sz="3000" dirty="0"/>
          </a:p>
          <a:p>
            <a:endParaRPr lang="en-US" sz="3000" dirty="0"/>
          </a:p>
          <a:p>
            <a:endParaRPr lang="en-US" sz="3000" dirty="0"/>
          </a:p>
          <a:p>
            <a:endParaRPr lang="en-US" sz="3000" dirty="0"/>
          </a:p>
          <a:p>
            <a:pPr marL="0" indent="0">
              <a:buNone/>
            </a:pPr>
            <a:endParaRPr lang="en-US" sz="3000" dirty="0"/>
          </a:p>
          <a:p>
            <a:endParaRPr lang="en-US" dirty="0"/>
          </a:p>
        </p:txBody>
      </p:sp>
      <p:sp>
        <p:nvSpPr>
          <p:cNvPr id="4" name="Rectangle 3"/>
          <p:cNvSpPr/>
          <p:nvPr/>
        </p:nvSpPr>
        <p:spPr>
          <a:xfrm>
            <a:off x="643890" y="1346149"/>
            <a:ext cx="11029949" cy="5419945"/>
          </a:xfrm>
          <a:prstGeom prst="rect">
            <a:avLst/>
          </a:prstGeom>
        </p:spPr>
        <p:txBody>
          <a:bodyPr wrap="square">
            <a:spAutoFit/>
          </a:bodyPr>
          <a:lstStyle/>
          <a:p>
            <a:pPr marL="285750" indent="-285750">
              <a:buFont typeface="Arial" panose="020B0604020202020204" pitchFamily="34" charset="0"/>
              <a:buChar char="•"/>
            </a:pPr>
            <a:r>
              <a:rPr lang="en-US" sz="2400" dirty="0"/>
              <a:t>Aligned to </a:t>
            </a:r>
            <a:r>
              <a:rPr lang="en-US" sz="2400" dirty="0" smtClean="0"/>
              <a:t>Course </a:t>
            </a:r>
            <a:r>
              <a:rPr lang="en-US" sz="2400" dirty="0"/>
              <a:t>Descriptions, Academic Standards, including Alternate Achievement Standards (Content Connectors) </a:t>
            </a:r>
          </a:p>
          <a:p>
            <a:r>
              <a:rPr lang="en-US" sz="2400" dirty="0"/>
              <a:t> </a:t>
            </a:r>
          </a:p>
          <a:p>
            <a:pPr marL="285750" indent="-285750">
              <a:buFont typeface="Arial" panose="020B0604020202020204" pitchFamily="34" charset="0"/>
              <a:buChar char="•"/>
            </a:pPr>
            <a:r>
              <a:rPr lang="en-US" sz="2400" dirty="0"/>
              <a:t>Includes </a:t>
            </a:r>
            <a:r>
              <a:rPr lang="en-US" sz="2400" dirty="0" smtClean="0"/>
              <a:t>content</a:t>
            </a:r>
            <a:r>
              <a:rPr lang="en-US" sz="2400" dirty="0"/>
              <a:t>, </a:t>
            </a:r>
            <a:r>
              <a:rPr lang="en-US" sz="2400" dirty="0" smtClean="0"/>
              <a:t>practice </a:t>
            </a:r>
            <a:r>
              <a:rPr lang="en-US" sz="2400" dirty="0"/>
              <a:t>and </a:t>
            </a:r>
            <a:r>
              <a:rPr lang="en-US" sz="2400" dirty="0" smtClean="0"/>
              <a:t>application</a:t>
            </a:r>
            <a:endParaRPr lang="en-US" sz="2400" dirty="0"/>
          </a:p>
          <a:p>
            <a:r>
              <a:rPr lang="en-US" sz="2400" dirty="0"/>
              <a:t> </a:t>
            </a:r>
          </a:p>
          <a:p>
            <a:pPr marL="285750" indent="-285750">
              <a:buFont typeface="Arial" panose="020B0604020202020204" pitchFamily="34" charset="0"/>
              <a:buChar char="•"/>
            </a:pPr>
            <a:r>
              <a:rPr lang="en-US" sz="2400" dirty="0"/>
              <a:t>Includes </a:t>
            </a:r>
            <a:r>
              <a:rPr lang="en-US" sz="2400" dirty="0" smtClean="0"/>
              <a:t>exposure </a:t>
            </a:r>
            <a:r>
              <a:rPr lang="en-US" sz="2400" dirty="0"/>
              <a:t>to </a:t>
            </a:r>
            <a:r>
              <a:rPr lang="en-US" sz="2400" dirty="0" smtClean="0"/>
              <a:t>grade </a:t>
            </a:r>
            <a:r>
              <a:rPr lang="en-US" sz="2400" dirty="0"/>
              <a:t>level content standards</a:t>
            </a:r>
          </a:p>
          <a:p>
            <a:r>
              <a:rPr lang="en-US" sz="2400" dirty="0"/>
              <a:t> </a:t>
            </a:r>
          </a:p>
          <a:p>
            <a:pPr marL="285750" indent="-285750">
              <a:buFont typeface="Arial" panose="020B0604020202020204" pitchFamily="34" charset="0"/>
              <a:buChar char="•"/>
            </a:pPr>
            <a:r>
              <a:rPr lang="en-US" sz="2400" dirty="0"/>
              <a:t>Includes workplace essentials, employment, soft skills and job experiences.</a:t>
            </a:r>
          </a:p>
          <a:p>
            <a:r>
              <a:rPr lang="en-US" sz="2400" dirty="0"/>
              <a:t> </a:t>
            </a:r>
          </a:p>
          <a:p>
            <a:pPr marL="285750" indent="-285750">
              <a:buFont typeface="Arial" panose="020B0604020202020204" pitchFamily="34" charset="0"/>
              <a:buChar char="•"/>
            </a:pPr>
            <a:r>
              <a:rPr lang="en-US" sz="2400" dirty="0"/>
              <a:t>Professional Development Provided by Project Success to LEAs on aligning instruction with </a:t>
            </a:r>
            <a:r>
              <a:rPr lang="en-US" sz="2400" dirty="0" smtClean="0"/>
              <a:t>alternate achievement standards</a:t>
            </a:r>
            <a:endParaRPr lang="en-US" sz="2400" dirty="0"/>
          </a:p>
          <a:p>
            <a:r>
              <a:rPr lang="en-US" sz="2400" dirty="0"/>
              <a:t> </a:t>
            </a:r>
          </a:p>
          <a:p>
            <a:pPr marL="285750" indent="-285750">
              <a:buFont typeface="Arial" panose="020B0604020202020204" pitchFamily="34" charset="0"/>
              <a:buChar char="•"/>
            </a:pPr>
            <a:r>
              <a:rPr lang="en-US" sz="2400" dirty="0"/>
              <a:t>Summer Institutes </a:t>
            </a:r>
            <a:r>
              <a:rPr lang="en-US" sz="2400" dirty="0" smtClean="0"/>
              <a:t>in process</a:t>
            </a:r>
            <a:endParaRPr lang="en-US" sz="2400" dirty="0"/>
          </a:p>
          <a:p>
            <a:r>
              <a:rPr lang="en-US" b="1" dirty="0"/>
              <a:t> </a:t>
            </a:r>
            <a:endParaRPr lang="en-US" dirty="0"/>
          </a:p>
          <a:p>
            <a:pPr marL="457200" marR="0">
              <a:lnSpc>
                <a:spcPct val="90000"/>
              </a:lnSpc>
              <a:spcBef>
                <a:spcPts val="0"/>
              </a:spcBef>
              <a:spcAft>
                <a:spcPts val="0"/>
              </a:spcAft>
            </a:pPr>
            <a:r>
              <a:rPr lang="en-US" b="1" dirty="0">
                <a:latin typeface="Helvetica" panose="020B0604020202020204" pitchFamily="34" charset="0"/>
                <a:ea typeface="Times New Roman" panose="02020603050405020304" pitchFamily="18" charset="0"/>
              </a:rPr>
              <a:t> </a:t>
            </a:r>
            <a:endParaRPr lang="en-US" sz="2800" dirty="0">
              <a:effectLst/>
              <a:latin typeface="Times New Roman" panose="02020603050405020304" pitchFamily="18" charset="0"/>
              <a:ea typeface="Arial Unicode MS" panose="020B0604020202020204" pitchFamily="34" charset="-128"/>
            </a:endParaRPr>
          </a:p>
        </p:txBody>
      </p:sp>
    </p:spTree>
    <p:extLst>
      <p:ext uri="{BB962C8B-B14F-4D97-AF65-F5344CB8AC3E}">
        <p14:creationId xmlns:p14="http://schemas.microsoft.com/office/powerpoint/2010/main" val="12909550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011" y="224301"/>
            <a:ext cx="11116491" cy="854074"/>
          </a:xfrm>
          <a:solidFill>
            <a:schemeClr val="accent4"/>
          </a:solidFill>
          <a:ln>
            <a:solidFill>
              <a:schemeClr val="accent2">
                <a:lumMod val="40000"/>
                <a:lumOff val="60000"/>
              </a:schemeClr>
            </a:solidFill>
          </a:ln>
        </p:spPr>
        <p:txBody>
          <a:bodyPr>
            <a:normAutofit/>
          </a:bodyPr>
          <a:lstStyle/>
          <a:p>
            <a:pPr algn="ctr"/>
            <a:r>
              <a:rPr lang="en-US" sz="3200" b="1" dirty="0" smtClean="0">
                <a:latin typeface="+mn-lt"/>
              </a:rPr>
              <a:t>ADAPTING INFRASTRUCTURE</a:t>
            </a:r>
            <a:endParaRPr lang="en-US" sz="3200" b="1" dirty="0">
              <a:latin typeface="+mn-lt"/>
            </a:endParaRPr>
          </a:p>
        </p:txBody>
      </p:sp>
      <p:sp>
        <p:nvSpPr>
          <p:cNvPr id="3" name="Content Placeholder 2"/>
          <p:cNvSpPr>
            <a:spLocks noGrp="1"/>
          </p:cNvSpPr>
          <p:nvPr>
            <p:ph idx="1"/>
          </p:nvPr>
        </p:nvSpPr>
        <p:spPr>
          <a:xfrm>
            <a:off x="2152650" y="1524001"/>
            <a:ext cx="7829550" cy="4651375"/>
          </a:xfrm>
        </p:spPr>
        <p:txBody>
          <a:bodyPr>
            <a:normAutofit/>
          </a:bodyPr>
          <a:lstStyle/>
          <a:p>
            <a:pPr marL="0" indent="0">
              <a:buNone/>
            </a:pPr>
            <a:endParaRPr lang="en-US" sz="3000" dirty="0"/>
          </a:p>
          <a:p>
            <a:endParaRPr lang="en-US" sz="3000" dirty="0"/>
          </a:p>
          <a:p>
            <a:endParaRPr lang="en-US" sz="3000" dirty="0"/>
          </a:p>
          <a:p>
            <a:endParaRPr lang="en-US" sz="3000" dirty="0"/>
          </a:p>
          <a:p>
            <a:endParaRPr lang="en-US" sz="3000" dirty="0"/>
          </a:p>
          <a:p>
            <a:pPr marL="0" indent="0">
              <a:buNone/>
            </a:pPr>
            <a:endParaRPr lang="en-US" sz="3000" dirty="0"/>
          </a:p>
          <a:p>
            <a:endParaRPr lang="en-US" dirty="0"/>
          </a:p>
        </p:txBody>
      </p:sp>
      <p:sp>
        <p:nvSpPr>
          <p:cNvPr id="4" name="Rectangle 3"/>
          <p:cNvSpPr/>
          <p:nvPr/>
        </p:nvSpPr>
        <p:spPr>
          <a:xfrm>
            <a:off x="470262" y="1239742"/>
            <a:ext cx="11011988" cy="5219891"/>
          </a:xfrm>
          <a:prstGeom prst="rect">
            <a:avLst/>
          </a:prstGeom>
        </p:spPr>
        <p:txBody>
          <a:bodyPr wrap="square">
            <a:spAutoFit/>
          </a:bodyPr>
          <a:lstStyle/>
          <a:p>
            <a:pPr marL="342900" indent="-342900">
              <a:buFont typeface="Arial" panose="020B0604020202020204" pitchFamily="34" charset="0"/>
              <a:buChar char="•"/>
            </a:pPr>
            <a:r>
              <a:rPr lang="en-US" sz="2800" dirty="0"/>
              <a:t>Working with two districts to help </a:t>
            </a:r>
            <a:r>
              <a:rPr lang="en-US" sz="2800" dirty="0" smtClean="0"/>
              <a:t>with development </a:t>
            </a:r>
            <a:r>
              <a:rPr lang="en-US" sz="2800" dirty="0"/>
              <a:t>(Avon and Michigan City)</a:t>
            </a:r>
          </a:p>
          <a:p>
            <a:r>
              <a:rPr lang="en-US" sz="2800" b="1" dirty="0"/>
              <a:t> </a:t>
            </a:r>
            <a:endParaRPr lang="en-US" sz="2800" dirty="0"/>
          </a:p>
          <a:p>
            <a:pPr marL="342900" indent="-342900">
              <a:buFont typeface="Arial" panose="020B0604020202020204" pitchFamily="34" charset="0"/>
              <a:buChar char="•"/>
            </a:pPr>
            <a:r>
              <a:rPr lang="en-US" sz="2800" dirty="0"/>
              <a:t>Began meeting with Guidance Counselors in Michigan City to determine infrastructure changes (scheduling, transcripts, grading, etc.) in order to support the revised system</a:t>
            </a:r>
          </a:p>
          <a:p>
            <a:r>
              <a:rPr lang="en-US" sz="2800" b="1" dirty="0"/>
              <a:t> </a:t>
            </a:r>
            <a:endParaRPr lang="en-US" sz="2800" dirty="0"/>
          </a:p>
          <a:p>
            <a:pPr marL="342900" indent="-342900">
              <a:buFont typeface="Arial" panose="020B0604020202020204" pitchFamily="34" charset="0"/>
              <a:buChar char="•"/>
            </a:pPr>
            <a:r>
              <a:rPr lang="en-US" sz="2800" dirty="0"/>
              <a:t>Determine implementation phases with the assistance of </a:t>
            </a:r>
            <a:r>
              <a:rPr lang="en-US" sz="2800" dirty="0" smtClean="0"/>
              <a:t>the two districts</a:t>
            </a:r>
            <a:endParaRPr lang="en-US" sz="2800" dirty="0"/>
          </a:p>
          <a:p>
            <a:r>
              <a:rPr lang="en-US" sz="2800" b="1" dirty="0"/>
              <a:t> </a:t>
            </a:r>
            <a:endParaRPr lang="en-US" sz="2800" dirty="0"/>
          </a:p>
          <a:p>
            <a:pPr marL="342900" indent="-342900">
              <a:buFont typeface="Arial" panose="020B0604020202020204" pitchFamily="34" charset="0"/>
              <a:buChar char="•"/>
            </a:pPr>
            <a:r>
              <a:rPr lang="en-US" sz="2800" dirty="0"/>
              <a:t>Goal for Statewide implementation of new COC:  August 2018</a:t>
            </a:r>
          </a:p>
          <a:p>
            <a:pPr marL="457200" marR="0">
              <a:lnSpc>
                <a:spcPct val="90000"/>
              </a:lnSpc>
              <a:spcBef>
                <a:spcPts val="0"/>
              </a:spcBef>
              <a:spcAft>
                <a:spcPts val="0"/>
              </a:spcAft>
              <a:tabLst>
                <a:tab pos="742950" algn="l"/>
              </a:tabLst>
            </a:pPr>
            <a:endParaRPr lang="en-US" sz="2800" dirty="0">
              <a:effectLst/>
              <a:latin typeface="Times New Roman" panose="02020603050405020304" pitchFamily="18" charset="0"/>
              <a:ea typeface="Arial Unicode MS" panose="020B0604020202020204" pitchFamily="34" charset="-128"/>
            </a:endParaRPr>
          </a:p>
        </p:txBody>
      </p:sp>
    </p:spTree>
    <p:extLst>
      <p:ext uri="{BB962C8B-B14F-4D97-AF65-F5344CB8AC3E}">
        <p14:creationId xmlns:p14="http://schemas.microsoft.com/office/powerpoint/2010/main" val="12624451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365125"/>
            <a:ext cx="11064240" cy="823595"/>
          </a:xfrm>
          <a:solidFill>
            <a:schemeClr val="accent1">
              <a:lumMod val="40000"/>
              <a:lumOff val="60000"/>
            </a:schemeClr>
          </a:solidFill>
        </p:spPr>
        <p:txBody>
          <a:bodyPr>
            <a:normAutofit/>
          </a:bodyPr>
          <a:lstStyle/>
          <a:p>
            <a:pPr algn="ctr"/>
            <a:r>
              <a:rPr lang="en-US" sz="3600" b="1" dirty="0" smtClean="0"/>
              <a:t>ESSA  ALIGNMENT</a:t>
            </a:r>
            <a:endParaRPr lang="en-US" sz="3600" b="1" dirty="0"/>
          </a:p>
        </p:txBody>
      </p:sp>
      <p:sp>
        <p:nvSpPr>
          <p:cNvPr id="3" name="Content Placeholder 2"/>
          <p:cNvSpPr>
            <a:spLocks noGrp="1"/>
          </p:cNvSpPr>
          <p:nvPr>
            <p:ph idx="1"/>
          </p:nvPr>
        </p:nvSpPr>
        <p:spPr>
          <a:xfrm>
            <a:off x="594360" y="1942781"/>
            <a:ext cx="10515600" cy="4666939"/>
          </a:xfrm>
        </p:spPr>
        <p:txBody>
          <a:bodyPr>
            <a:normAutofit/>
          </a:bodyPr>
          <a:lstStyle/>
          <a:p>
            <a:pPr marL="0" indent="0">
              <a:buNone/>
            </a:pPr>
            <a:r>
              <a:rPr lang="en-US" sz="2400" b="1" dirty="0"/>
              <a:t>Assessment and Standards </a:t>
            </a:r>
            <a:r>
              <a:rPr lang="en-US" sz="2400" dirty="0"/>
              <a:t>– the </a:t>
            </a:r>
            <a:r>
              <a:rPr lang="en-US" sz="2400" dirty="0" smtClean="0"/>
              <a:t>COC Course of study                  provides </a:t>
            </a:r>
            <a:r>
              <a:rPr lang="en-US" sz="2400" dirty="0"/>
              <a:t>a structure for schools that allows </a:t>
            </a:r>
            <a:r>
              <a:rPr lang="en-US" sz="2400" dirty="0" smtClean="0"/>
              <a:t>students </a:t>
            </a:r>
            <a:r>
              <a:rPr lang="en-US" sz="2400" dirty="0"/>
              <a:t>to make  </a:t>
            </a:r>
            <a:r>
              <a:rPr lang="en-US" sz="2400" dirty="0" smtClean="0"/>
              <a:t>            progress </a:t>
            </a:r>
            <a:r>
              <a:rPr lang="en-US" sz="2400" dirty="0"/>
              <a:t>toward either the Academic </a:t>
            </a:r>
            <a:r>
              <a:rPr lang="en-US" sz="2400" dirty="0" smtClean="0"/>
              <a:t>Standards </a:t>
            </a:r>
            <a:r>
              <a:rPr lang="en-US" sz="2400" dirty="0"/>
              <a:t>or Alternate  </a:t>
            </a:r>
            <a:r>
              <a:rPr lang="en-US" sz="2400" dirty="0" smtClean="0"/>
              <a:t>      Achievement </a:t>
            </a:r>
            <a:r>
              <a:rPr lang="en-US" sz="2400" dirty="0"/>
              <a:t>Standards (aka Content </a:t>
            </a:r>
            <a:r>
              <a:rPr lang="en-US" sz="2400" dirty="0" smtClean="0"/>
              <a:t>Connectors</a:t>
            </a:r>
            <a:r>
              <a:rPr lang="en-US" sz="2400" dirty="0"/>
              <a:t>); </a:t>
            </a:r>
            <a:r>
              <a:rPr lang="en-US" sz="2400" dirty="0" smtClean="0"/>
              <a:t>                            Alternate </a:t>
            </a:r>
            <a:r>
              <a:rPr lang="en-US" sz="2400" dirty="0"/>
              <a:t>Standards have been developed and </a:t>
            </a:r>
            <a:r>
              <a:rPr lang="en-US" sz="2400" dirty="0" smtClean="0"/>
              <a:t>Alternate               Assessment </a:t>
            </a:r>
            <a:r>
              <a:rPr lang="en-US" sz="2400" dirty="0"/>
              <a:t>Aligns with the standards.</a:t>
            </a:r>
          </a:p>
          <a:p>
            <a:pPr marL="0" indent="0">
              <a:buNone/>
            </a:pPr>
            <a:r>
              <a:rPr lang="en-US" sz="2400" b="1" dirty="0"/>
              <a:t> </a:t>
            </a:r>
            <a:endParaRPr lang="en-US" sz="2400" dirty="0"/>
          </a:p>
          <a:p>
            <a:pPr marL="0" indent="0">
              <a:buNone/>
            </a:pPr>
            <a:r>
              <a:rPr lang="en-US" sz="2400" b="1" dirty="0"/>
              <a:t>Supporting All Students – </a:t>
            </a:r>
            <a:r>
              <a:rPr lang="en-US" sz="2400" dirty="0"/>
              <a:t>the </a:t>
            </a:r>
            <a:r>
              <a:rPr lang="en-US" sz="2400" dirty="0" smtClean="0"/>
              <a:t>revised requirements for earning a Certificate </a:t>
            </a:r>
            <a:r>
              <a:rPr lang="en-US" sz="2400" dirty="0"/>
              <a:t>of Completion, as </a:t>
            </a:r>
            <a:r>
              <a:rPr lang="en-US" sz="2400" dirty="0" smtClean="0"/>
              <a:t>encourages equity </a:t>
            </a:r>
            <a:r>
              <a:rPr lang="en-US" sz="2400" dirty="0"/>
              <a:t>(course of study that mirrors a diploma) and allows flexibility through the credits or units for accessing both the Academic Standards and Alternate Achievement Standards</a:t>
            </a:r>
            <a:r>
              <a:rPr lang="en-US" sz="2400" dirty="0" smtClean="0"/>
              <a:t>.</a:t>
            </a:r>
            <a:r>
              <a:rPr lang="en-US" sz="2400" dirty="0"/>
              <a:t> </a:t>
            </a:r>
          </a:p>
          <a:p>
            <a:endParaRPr lang="en-US" sz="2400" dirty="0"/>
          </a:p>
        </p:txBody>
      </p:sp>
      <p:pic>
        <p:nvPicPr>
          <p:cNvPr id="5" name="Content Placeholder 3"/>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9041130" y="365124"/>
            <a:ext cx="2938451" cy="3155315"/>
          </a:xfrm>
          <a:prstGeom prst="rect">
            <a:avLst/>
          </a:prstGeom>
          <a:noFill/>
        </p:spPr>
      </p:pic>
    </p:spTree>
    <p:extLst>
      <p:ext uri="{BB962C8B-B14F-4D97-AF65-F5344CB8AC3E}">
        <p14:creationId xmlns:p14="http://schemas.microsoft.com/office/powerpoint/2010/main" val="42630822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365125"/>
            <a:ext cx="11064240" cy="823595"/>
          </a:xfrm>
          <a:solidFill>
            <a:schemeClr val="accent1">
              <a:lumMod val="40000"/>
              <a:lumOff val="60000"/>
            </a:schemeClr>
          </a:solidFill>
        </p:spPr>
        <p:txBody>
          <a:bodyPr>
            <a:normAutofit/>
          </a:bodyPr>
          <a:lstStyle/>
          <a:p>
            <a:pPr algn="ctr"/>
            <a:r>
              <a:rPr lang="en-US" sz="3600" b="1" dirty="0" smtClean="0"/>
              <a:t>ESSA  ALIGNMENT</a:t>
            </a:r>
            <a:endParaRPr lang="en-US" sz="3600" b="1" dirty="0"/>
          </a:p>
        </p:txBody>
      </p:sp>
      <p:sp>
        <p:nvSpPr>
          <p:cNvPr id="3" name="Content Placeholder 2"/>
          <p:cNvSpPr>
            <a:spLocks noGrp="1"/>
          </p:cNvSpPr>
          <p:nvPr>
            <p:ph idx="1"/>
          </p:nvPr>
        </p:nvSpPr>
        <p:spPr>
          <a:xfrm>
            <a:off x="594360" y="2075821"/>
            <a:ext cx="10515600" cy="4351338"/>
          </a:xfrm>
        </p:spPr>
        <p:txBody>
          <a:bodyPr>
            <a:normAutofit/>
          </a:bodyPr>
          <a:lstStyle/>
          <a:p>
            <a:pPr marL="0" indent="0">
              <a:buNone/>
            </a:pPr>
            <a:r>
              <a:rPr lang="en-US" sz="2600" dirty="0"/>
              <a:t> </a:t>
            </a:r>
          </a:p>
          <a:p>
            <a:endParaRPr lang="en-US" dirty="0"/>
          </a:p>
        </p:txBody>
      </p:sp>
      <p:pic>
        <p:nvPicPr>
          <p:cNvPr id="5" name="Content Placeholder 3"/>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9041130" y="365124"/>
            <a:ext cx="2938451" cy="3155315"/>
          </a:xfrm>
          <a:prstGeom prst="rect">
            <a:avLst/>
          </a:prstGeom>
          <a:noFill/>
        </p:spPr>
      </p:pic>
      <p:sp>
        <p:nvSpPr>
          <p:cNvPr id="4" name="Rectangle 3"/>
          <p:cNvSpPr/>
          <p:nvPr/>
        </p:nvSpPr>
        <p:spPr>
          <a:xfrm>
            <a:off x="542925" y="1763387"/>
            <a:ext cx="11167110" cy="4401205"/>
          </a:xfrm>
          <a:prstGeom prst="rect">
            <a:avLst/>
          </a:prstGeom>
        </p:spPr>
        <p:txBody>
          <a:bodyPr wrap="square">
            <a:spAutoFit/>
          </a:bodyPr>
          <a:lstStyle/>
          <a:p>
            <a:r>
              <a:rPr lang="en-US" sz="2000" b="1" dirty="0"/>
              <a:t>Supporting Excellent Educators – </a:t>
            </a:r>
            <a:r>
              <a:rPr lang="en-US" sz="2000" dirty="0"/>
              <a:t>the Certificate of Completion, </a:t>
            </a:r>
            <a:r>
              <a:rPr lang="en-US" sz="2000" dirty="0" smtClean="0"/>
              <a:t>as revised,                      requires </a:t>
            </a:r>
            <a:r>
              <a:rPr lang="en-US" sz="2000" dirty="0"/>
              <a:t>a more rigorous curriculum for students who have </a:t>
            </a:r>
            <a:r>
              <a:rPr lang="en-US" sz="2000" dirty="0" smtClean="0"/>
              <a:t>been</a:t>
            </a:r>
          </a:p>
          <a:p>
            <a:r>
              <a:rPr lang="en-US" sz="2000" dirty="0" smtClean="0"/>
              <a:t>removed </a:t>
            </a:r>
            <a:r>
              <a:rPr lang="en-US" sz="2000" dirty="0"/>
              <a:t>from the diploma track. Professional Development is available </a:t>
            </a:r>
            <a:r>
              <a:rPr lang="en-US" sz="2000" dirty="0" smtClean="0"/>
              <a:t>to</a:t>
            </a:r>
          </a:p>
          <a:p>
            <a:r>
              <a:rPr lang="en-US" sz="2000" dirty="0" smtClean="0"/>
              <a:t>all </a:t>
            </a:r>
            <a:r>
              <a:rPr lang="en-US" sz="2000" dirty="0"/>
              <a:t>teachers who are working with students who are not on a diploma track, </a:t>
            </a:r>
            <a:endParaRPr lang="en-US" sz="2000" dirty="0" smtClean="0"/>
          </a:p>
          <a:p>
            <a:r>
              <a:rPr lang="en-US" sz="2000" dirty="0" smtClean="0"/>
              <a:t>particularly </a:t>
            </a:r>
            <a:r>
              <a:rPr lang="en-US" sz="2000" dirty="0"/>
              <a:t>those who have significant cognitive disabilities.</a:t>
            </a:r>
          </a:p>
          <a:p>
            <a:endParaRPr lang="en-US" sz="2000" dirty="0"/>
          </a:p>
          <a:p>
            <a:r>
              <a:rPr lang="en-US" sz="2000" b="1" dirty="0"/>
              <a:t>Accountability – </a:t>
            </a:r>
            <a:r>
              <a:rPr lang="en-US" sz="2000" dirty="0"/>
              <a:t>the Certificate of Completion, as </a:t>
            </a:r>
            <a:r>
              <a:rPr lang="en-US" sz="2000" dirty="0" smtClean="0"/>
              <a:t>revised, </a:t>
            </a:r>
            <a:r>
              <a:rPr lang="en-US" sz="2000" dirty="0"/>
              <a:t>meets the requirements of an Alternate Diploma for students with significant cognitive disabilities.  ESSA allows for 1% of students assessed in the state with significant cognitive disabilities to take an Alternate Assessment that could count favorably in the school accountability formula.  </a:t>
            </a:r>
          </a:p>
          <a:p>
            <a:endParaRPr lang="en-US" sz="2000" dirty="0"/>
          </a:p>
          <a:p>
            <a:r>
              <a:rPr lang="en-US" sz="2000" b="1" dirty="0"/>
              <a:t>School Improvement </a:t>
            </a:r>
            <a:r>
              <a:rPr lang="en-US" sz="2000" dirty="0"/>
              <a:t>-   As DOE works with districts on improvement, all subgroups must be considered.  The Certificate of Completion, </a:t>
            </a:r>
            <a:r>
              <a:rPr lang="en-US" sz="2000" dirty="0" smtClean="0"/>
              <a:t>as revised, raises expectations for students who </a:t>
            </a:r>
            <a:r>
              <a:rPr lang="en-US" sz="2000" dirty="0"/>
              <a:t>have been removed from the diploma </a:t>
            </a:r>
            <a:r>
              <a:rPr lang="en-US" sz="2000" dirty="0" smtClean="0"/>
              <a:t>track.  Raised expectations = Improved Outcomes.</a:t>
            </a:r>
            <a:endParaRPr lang="en-US" sz="2000" dirty="0"/>
          </a:p>
        </p:txBody>
      </p:sp>
    </p:spTree>
    <p:extLst>
      <p:ext uri="{BB962C8B-B14F-4D97-AF65-F5344CB8AC3E}">
        <p14:creationId xmlns:p14="http://schemas.microsoft.com/office/powerpoint/2010/main" val="34386296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193675"/>
            <a:ext cx="11178540" cy="720725"/>
          </a:xfrm>
          <a:solidFill>
            <a:schemeClr val="accent2"/>
          </a:solidFill>
        </p:spPr>
        <p:txBody>
          <a:bodyPr>
            <a:normAutofit/>
          </a:bodyPr>
          <a:lstStyle/>
          <a:p>
            <a:pPr algn="ctr"/>
            <a:r>
              <a:rPr lang="en-US" sz="3600" b="1" dirty="0" smtClean="0"/>
              <a:t>Next Steps:   By August 2018</a:t>
            </a:r>
            <a:endParaRPr lang="en-US" sz="3600" b="1" dirty="0"/>
          </a:p>
        </p:txBody>
      </p:sp>
      <p:sp>
        <p:nvSpPr>
          <p:cNvPr id="3" name="Content Placeholder 2"/>
          <p:cNvSpPr>
            <a:spLocks noGrp="1"/>
          </p:cNvSpPr>
          <p:nvPr>
            <p:ph idx="1"/>
          </p:nvPr>
        </p:nvSpPr>
        <p:spPr>
          <a:xfrm>
            <a:off x="514350" y="1182414"/>
            <a:ext cx="11178540" cy="4994549"/>
          </a:xfrm>
        </p:spPr>
        <p:txBody>
          <a:bodyPr>
            <a:normAutofit fontScale="85000" lnSpcReduction="20000"/>
          </a:bodyPr>
          <a:lstStyle/>
          <a:p>
            <a:r>
              <a:rPr lang="en-US" sz="2400" dirty="0" smtClean="0"/>
              <a:t>Share Course of Study with field and gather input</a:t>
            </a:r>
          </a:p>
          <a:p>
            <a:pPr marL="0" indent="0">
              <a:buNone/>
            </a:pPr>
            <a:endParaRPr lang="en-US" sz="2400" dirty="0" smtClean="0"/>
          </a:p>
          <a:p>
            <a:r>
              <a:rPr lang="en-US" sz="2400" dirty="0" smtClean="0"/>
              <a:t>Finalize Course of Study and share with field</a:t>
            </a:r>
          </a:p>
          <a:p>
            <a:pPr marL="0" indent="0">
              <a:buNone/>
            </a:pPr>
            <a:endParaRPr lang="en-US" sz="2400" dirty="0" smtClean="0"/>
          </a:p>
          <a:p>
            <a:r>
              <a:rPr lang="en-US" sz="2400" dirty="0" smtClean="0"/>
              <a:t>Complete Course Descriptions</a:t>
            </a:r>
          </a:p>
          <a:p>
            <a:pPr marL="0" indent="0">
              <a:buNone/>
            </a:pPr>
            <a:endParaRPr lang="en-US" sz="2400" dirty="0" smtClean="0"/>
          </a:p>
          <a:p>
            <a:r>
              <a:rPr lang="en-US" sz="2400" dirty="0" smtClean="0"/>
              <a:t>Share with other stakeholder groups:  Superintendent’s Association, Principals’ Association, School Boards Association, Guidance Counselors Association, ICASE, INSOURCE, SAC, Summer workshops and trainings.</a:t>
            </a:r>
          </a:p>
          <a:p>
            <a:endParaRPr lang="en-US" sz="2400" dirty="0"/>
          </a:p>
          <a:p>
            <a:r>
              <a:rPr lang="en-US" sz="2400" dirty="0" smtClean="0"/>
              <a:t>Share with the State Board of Education</a:t>
            </a:r>
          </a:p>
          <a:p>
            <a:pPr marL="0" indent="0">
              <a:buNone/>
            </a:pPr>
            <a:endParaRPr lang="en-US" sz="2400" dirty="0" smtClean="0"/>
          </a:p>
          <a:p>
            <a:r>
              <a:rPr lang="en-US" sz="2400" dirty="0" smtClean="0"/>
              <a:t>Determine implementation phases with the assistance of two districts</a:t>
            </a:r>
          </a:p>
          <a:p>
            <a:pPr marL="0" indent="0">
              <a:buNone/>
            </a:pPr>
            <a:endParaRPr lang="en-US" sz="2400" dirty="0" smtClean="0"/>
          </a:p>
          <a:p>
            <a:r>
              <a:rPr lang="en-US" sz="2400" dirty="0" smtClean="0"/>
              <a:t>Provide extensive Professional Development and Technical Assistance to schools</a:t>
            </a:r>
          </a:p>
          <a:p>
            <a:endParaRPr lang="en-US" dirty="0"/>
          </a:p>
        </p:txBody>
      </p:sp>
    </p:spTree>
    <p:extLst>
      <p:ext uri="{BB962C8B-B14F-4D97-AF65-F5344CB8AC3E}">
        <p14:creationId xmlns:p14="http://schemas.microsoft.com/office/powerpoint/2010/main" val="26998383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790" y="325652"/>
            <a:ext cx="11064240" cy="854074"/>
          </a:xfrm>
          <a:solidFill>
            <a:schemeClr val="accent4"/>
          </a:solidFill>
          <a:ln>
            <a:solidFill>
              <a:schemeClr val="accent2">
                <a:lumMod val="40000"/>
                <a:lumOff val="60000"/>
              </a:schemeClr>
            </a:solidFill>
          </a:ln>
        </p:spPr>
        <p:txBody>
          <a:bodyPr>
            <a:normAutofit/>
          </a:bodyPr>
          <a:lstStyle/>
          <a:p>
            <a:pPr algn="ctr"/>
            <a:r>
              <a:rPr lang="en-US" sz="3200" b="1" dirty="0" smtClean="0">
                <a:latin typeface="+mn-lt"/>
              </a:rPr>
              <a:t>ADDITIONAL SUBCOMMITTEE WORK </a:t>
            </a:r>
            <a:endParaRPr lang="en-US" sz="3200" b="1" dirty="0">
              <a:latin typeface="+mn-lt"/>
            </a:endParaRPr>
          </a:p>
        </p:txBody>
      </p:sp>
      <p:sp>
        <p:nvSpPr>
          <p:cNvPr id="3" name="Content Placeholder 2"/>
          <p:cNvSpPr>
            <a:spLocks noGrp="1"/>
          </p:cNvSpPr>
          <p:nvPr>
            <p:ph idx="1"/>
          </p:nvPr>
        </p:nvSpPr>
        <p:spPr>
          <a:xfrm>
            <a:off x="605790" y="1524001"/>
            <a:ext cx="11064240" cy="4651375"/>
          </a:xfrm>
        </p:spPr>
        <p:txBody>
          <a:bodyPr>
            <a:normAutofit/>
          </a:bodyPr>
          <a:lstStyle/>
          <a:p>
            <a:endParaRPr lang="en-US" sz="2400" dirty="0" smtClean="0"/>
          </a:p>
          <a:p>
            <a:r>
              <a:rPr lang="en-US" sz="3200" dirty="0" smtClean="0"/>
              <a:t>Revision </a:t>
            </a:r>
            <a:r>
              <a:rPr lang="en-US" sz="3200" dirty="0"/>
              <a:t>of the S</a:t>
            </a:r>
            <a:r>
              <a:rPr lang="en-US" sz="3200" dirty="0" smtClean="0"/>
              <a:t>ummary </a:t>
            </a:r>
            <a:r>
              <a:rPr lang="en-US" sz="3200" dirty="0"/>
              <a:t>of </a:t>
            </a:r>
            <a:r>
              <a:rPr lang="en-US" sz="3200" dirty="0" smtClean="0"/>
              <a:t>Performance </a:t>
            </a:r>
            <a:r>
              <a:rPr lang="en-US" sz="3200" dirty="0"/>
              <a:t>format to provide skill/work experience detail</a:t>
            </a:r>
          </a:p>
          <a:p>
            <a:pPr marL="0" indent="0">
              <a:buNone/>
            </a:pPr>
            <a:endParaRPr lang="en-US" sz="3200" dirty="0"/>
          </a:p>
          <a:p>
            <a:r>
              <a:rPr lang="en-US" sz="3200" dirty="0"/>
              <a:t>Plan ways to inform employment community </a:t>
            </a:r>
          </a:p>
          <a:p>
            <a:pPr marL="0" indent="0">
              <a:buNone/>
            </a:pPr>
            <a:endParaRPr lang="en-US" sz="3200" dirty="0"/>
          </a:p>
          <a:p>
            <a:r>
              <a:rPr lang="en-US" sz="3200" dirty="0"/>
              <a:t>Other activities to be determined by </a:t>
            </a:r>
            <a:r>
              <a:rPr lang="en-US" sz="3200" dirty="0" smtClean="0"/>
              <a:t>stakeholders</a:t>
            </a:r>
            <a:endParaRPr lang="en-US" sz="3200" dirty="0"/>
          </a:p>
          <a:p>
            <a:pPr marL="0" indent="0">
              <a:buNone/>
            </a:pPr>
            <a:endParaRPr lang="en-US" sz="3000" dirty="0"/>
          </a:p>
          <a:p>
            <a:endParaRPr lang="en-US" sz="3000" dirty="0"/>
          </a:p>
          <a:p>
            <a:endParaRPr lang="en-US" sz="3000" dirty="0"/>
          </a:p>
          <a:p>
            <a:endParaRPr lang="en-US" sz="3000" dirty="0"/>
          </a:p>
          <a:p>
            <a:endParaRPr lang="en-US" sz="3000" dirty="0"/>
          </a:p>
          <a:p>
            <a:pPr marL="0" indent="0">
              <a:buNone/>
            </a:pPr>
            <a:endParaRPr lang="en-US" sz="3000" dirty="0"/>
          </a:p>
          <a:p>
            <a:endParaRPr lang="en-US" dirty="0"/>
          </a:p>
        </p:txBody>
      </p:sp>
      <p:sp>
        <p:nvSpPr>
          <p:cNvPr id="4" name="Rectangle 3"/>
          <p:cNvSpPr/>
          <p:nvPr/>
        </p:nvSpPr>
        <p:spPr>
          <a:xfrm>
            <a:off x="1869846" y="1379458"/>
            <a:ext cx="7358995" cy="867930"/>
          </a:xfrm>
          <a:prstGeom prst="rect">
            <a:avLst/>
          </a:prstGeom>
        </p:spPr>
        <p:txBody>
          <a:bodyPr wrap="square">
            <a:spAutoFit/>
          </a:bodyPr>
          <a:lstStyle/>
          <a:p>
            <a:pPr marL="457200" marR="0">
              <a:lnSpc>
                <a:spcPct val="90000"/>
              </a:lnSpc>
              <a:spcBef>
                <a:spcPts val="0"/>
              </a:spcBef>
              <a:spcAft>
                <a:spcPts val="0"/>
              </a:spcAft>
              <a:tabLst>
                <a:tab pos="742950" algn="l"/>
              </a:tabLst>
            </a:pPr>
            <a:endParaRPr lang="en-US" sz="2800" dirty="0" smtClean="0">
              <a:effectLst/>
              <a:latin typeface="Times New Roman" panose="02020603050405020304" pitchFamily="18" charset="0"/>
              <a:ea typeface="Arial Unicode MS" panose="020B0604020202020204" pitchFamily="34" charset="-128"/>
            </a:endParaRPr>
          </a:p>
          <a:p>
            <a:pPr marL="457200" marR="0">
              <a:lnSpc>
                <a:spcPct val="90000"/>
              </a:lnSpc>
              <a:spcBef>
                <a:spcPts val="0"/>
              </a:spcBef>
              <a:spcAft>
                <a:spcPts val="0"/>
              </a:spcAft>
              <a:tabLst>
                <a:tab pos="742950" algn="l"/>
              </a:tabLst>
            </a:pPr>
            <a:endParaRPr lang="en-US" sz="2800" dirty="0">
              <a:effectLst/>
              <a:latin typeface="Times New Roman" panose="02020603050405020304" pitchFamily="18" charset="0"/>
              <a:ea typeface="Arial Unicode MS" panose="020B0604020202020204" pitchFamily="34" charset="-128"/>
            </a:endParaRPr>
          </a:p>
        </p:txBody>
      </p:sp>
    </p:spTree>
    <p:extLst>
      <p:ext uri="{BB962C8B-B14F-4D97-AF65-F5344CB8AC3E}">
        <p14:creationId xmlns:p14="http://schemas.microsoft.com/office/powerpoint/2010/main" val="15794010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365125"/>
            <a:ext cx="11052810" cy="5384165"/>
          </a:xfrm>
          <a:ln w="57150">
            <a:solidFill>
              <a:schemeClr val="accent2">
                <a:lumMod val="75000"/>
              </a:schemeClr>
            </a:solidFill>
            <a:prstDash val="lgDashDotDot"/>
          </a:ln>
        </p:spPr>
        <p:txBody>
          <a:bodyPr/>
          <a:lstStyle/>
          <a:p>
            <a:pPr algn="ctr"/>
            <a:r>
              <a:rPr lang="en-US" sz="6000" b="1" dirty="0" smtClean="0">
                <a:ln w="22225">
                  <a:solidFill>
                    <a:schemeClr val="accent2"/>
                  </a:solidFill>
                  <a:prstDash val="solid"/>
                </a:ln>
                <a:solidFill>
                  <a:schemeClr val="accent2">
                    <a:lumMod val="40000"/>
                    <a:lumOff val="60000"/>
                  </a:schemeClr>
                </a:solidFill>
              </a:rPr>
              <a:t>ANY QUESTIONS?</a:t>
            </a:r>
            <a:r>
              <a:rPr lang="en-US" dirty="0" smtClean="0"/>
              <a:t/>
            </a:r>
            <a:br>
              <a:rPr lang="en-US" dirty="0" smtClean="0"/>
            </a:br>
            <a:r>
              <a:rPr lang="en-US" dirty="0" smtClean="0"/>
              <a:t/>
            </a:r>
            <a:br>
              <a:rPr lang="en-US" dirty="0" smtClean="0"/>
            </a:br>
            <a:r>
              <a:rPr lang="en-US" dirty="0"/>
              <a:t/>
            </a:r>
            <a:br>
              <a:rPr lang="en-US" dirty="0"/>
            </a:br>
            <a:r>
              <a:rPr lang="en-US" sz="72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THANK YOU </a:t>
            </a:r>
            <a:endParaRPr lang="en-US" sz="7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411107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4390" y="1295400"/>
            <a:ext cx="11044052" cy="5867400"/>
          </a:xfrm>
        </p:spPr>
        <p:txBody>
          <a:bodyPr>
            <a:noAutofit/>
          </a:bodyPr>
          <a:lstStyle/>
          <a:p>
            <a:r>
              <a:rPr lang="en-US" sz="2400" dirty="0"/>
              <a:t> 511 IAC 7-43-4(h) requires that the IEP of a student entering grade 9 or becoming 14 years of age must contain documentation regarding whether the student will pursue a high school diploma, as defined in 511 IAC 6-7.1-1(e), or a certificate of completion. </a:t>
            </a:r>
          </a:p>
          <a:p>
            <a:pPr marL="0" indent="0">
              <a:buNone/>
            </a:pPr>
            <a:r>
              <a:rPr lang="en-US" sz="2400" dirty="0"/>
              <a:t> </a:t>
            </a:r>
          </a:p>
          <a:p>
            <a:r>
              <a:rPr lang="en-US" sz="2400" dirty="0"/>
              <a:t>The term “certificate of completion” is not further defined, but is interpreted to be a document awarded to a special education student who </a:t>
            </a:r>
            <a:r>
              <a:rPr lang="en-US" sz="2400" dirty="0" smtClean="0"/>
              <a:t>has been taken off of the diploma path but </a:t>
            </a:r>
            <a:r>
              <a:rPr lang="en-US" sz="2400" dirty="0"/>
              <a:t>completes the public school educational program prescribed in the student’s IEP.</a:t>
            </a:r>
          </a:p>
          <a:p>
            <a:pPr marL="0" indent="0">
              <a:buNone/>
            </a:pPr>
            <a:r>
              <a:rPr lang="en-US" sz="2400" dirty="0"/>
              <a:t> </a:t>
            </a:r>
          </a:p>
          <a:p>
            <a:r>
              <a:rPr lang="en-US" sz="2400" dirty="0"/>
              <a:t>The term “Certificate of Completion” may only be used to refer to a document awarded for completion of the special educational program outlined in a student’s IEP, and may not be used in any other circumstances. </a:t>
            </a:r>
          </a:p>
          <a:p>
            <a:pPr marL="0" indent="0">
              <a:buNone/>
            </a:pPr>
            <a:endParaRPr lang="en-US" sz="1600" dirty="0"/>
          </a:p>
        </p:txBody>
      </p:sp>
      <p:sp>
        <p:nvSpPr>
          <p:cNvPr id="5" name="Title 1"/>
          <p:cNvSpPr txBox="1">
            <a:spLocks/>
          </p:cNvSpPr>
          <p:nvPr/>
        </p:nvSpPr>
        <p:spPr>
          <a:xfrm>
            <a:off x="534390" y="228601"/>
            <a:ext cx="11044052" cy="777873"/>
          </a:xfrm>
          <a:prstGeom prst="rect">
            <a:avLst/>
          </a:prstGeom>
          <a:solidFill>
            <a:schemeClr val="accent4"/>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b="1" dirty="0">
                <a:latin typeface="+mn-lt"/>
              </a:rPr>
              <a:t>BACKGROUND</a:t>
            </a:r>
          </a:p>
        </p:txBody>
      </p:sp>
    </p:spTree>
    <p:extLst>
      <p:ext uri="{BB962C8B-B14F-4D97-AF65-F5344CB8AC3E}">
        <p14:creationId xmlns:p14="http://schemas.microsoft.com/office/powerpoint/2010/main" val="38753983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a:bodyPr>
          <a:lstStyle/>
          <a:p>
            <a:pPr algn="ctr"/>
            <a:r>
              <a:rPr lang="en-US" sz="3600" dirty="0" smtClean="0">
                <a:solidFill>
                  <a:schemeClr val="bg1"/>
                </a:solidFill>
              </a:rPr>
              <a:t>ENROLLMENT DATA</a:t>
            </a:r>
            <a:endParaRPr lang="en-US" sz="3600" dirty="0">
              <a:solidFill>
                <a:schemeClr val="bg1"/>
              </a:solidFill>
            </a:endParaRPr>
          </a:p>
        </p:txBody>
      </p:sp>
      <p:pic>
        <p:nvPicPr>
          <p:cNvPr id="5" name="Content Placeholder 4"/>
          <p:cNvPicPr>
            <a:picLocks noGrp="1" noChangeAspect="1"/>
          </p:cNvPicPr>
          <p:nvPr>
            <p:ph idx="1"/>
          </p:nvPr>
        </p:nvPicPr>
        <p:blipFill>
          <a:blip r:embed="rId3"/>
          <a:stretch>
            <a:fillRect/>
          </a:stretch>
        </p:blipFill>
        <p:spPr>
          <a:xfrm>
            <a:off x="734020" y="1828800"/>
            <a:ext cx="10619780" cy="4317132"/>
          </a:xfrm>
          <a:prstGeom prst="rect">
            <a:avLst/>
          </a:prstGeom>
        </p:spPr>
      </p:pic>
    </p:spTree>
    <p:extLst>
      <p:ext uri="{BB962C8B-B14F-4D97-AF65-F5344CB8AC3E}">
        <p14:creationId xmlns:p14="http://schemas.microsoft.com/office/powerpoint/2010/main" val="13304539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26465"/>
          </a:xfrm>
          <a:solidFill>
            <a:schemeClr val="accent1"/>
          </a:solidFill>
        </p:spPr>
        <p:txBody>
          <a:bodyPr>
            <a:normAutofit/>
          </a:bodyPr>
          <a:lstStyle/>
          <a:p>
            <a:pPr algn="ctr"/>
            <a:r>
              <a:rPr lang="en-US" sz="3600" dirty="0" smtClean="0">
                <a:solidFill>
                  <a:schemeClr val="bg1"/>
                </a:solidFill>
              </a:rPr>
              <a:t>EXIT DATA</a:t>
            </a:r>
            <a:endParaRPr lang="en-US" sz="3600"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97851063"/>
              </p:ext>
            </p:extLst>
          </p:nvPr>
        </p:nvGraphicFramePr>
        <p:xfrm>
          <a:off x="838200" y="1479440"/>
          <a:ext cx="10515600" cy="4693920"/>
        </p:xfrm>
        <a:graphic>
          <a:graphicData uri="http://schemas.openxmlformats.org/drawingml/2006/table">
            <a:tbl>
              <a:tblPr firstRow="1" firstCol="1" bandRow="1">
                <a:tableStyleId>{5C22544A-7EE6-4342-B048-85BDC9FD1C3A}</a:tableStyleId>
              </a:tblPr>
              <a:tblGrid>
                <a:gridCol w="3504450"/>
                <a:gridCol w="3505575"/>
                <a:gridCol w="3505575"/>
              </a:tblGrid>
              <a:tr h="801399">
                <a:tc>
                  <a:txBody>
                    <a:bodyPr/>
                    <a:lstStyle/>
                    <a:p>
                      <a:pPr marL="0" marR="0">
                        <a:spcBef>
                          <a:spcPts val="0"/>
                        </a:spcBef>
                        <a:spcAft>
                          <a:spcPts val="0"/>
                        </a:spcAft>
                      </a:pPr>
                      <a:r>
                        <a:rPr lang="en-US" sz="2800" dirty="0">
                          <a:effectLst/>
                        </a:rPr>
                        <a:t> </a:t>
                      </a:r>
                    </a:p>
                    <a:p>
                      <a:pPr marL="0" marR="0">
                        <a:spcBef>
                          <a:spcPts val="0"/>
                        </a:spcBef>
                        <a:spcAft>
                          <a:spcPts val="0"/>
                        </a:spcAft>
                      </a:pPr>
                      <a:r>
                        <a:rPr lang="en-US" sz="2800" dirty="0">
                          <a:effectLst/>
                        </a:rPr>
                        <a:t> </a:t>
                      </a:r>
                      <a:endParaRPr lang="en-US" sz="2800" dirty="0">
                        <a:solidFill>
                          <a:srgbClr val="000000"/>
                        </a:solidFill>
                        <a:effectLst/>
                        <a:latin typeface="Helvetica" panose="020B0604020202020204" pitchFamily="34" charset="0"/>
                        <a:ea typeface="Arial Unicode MS" panose="020B0604020202020204" pitchFamily="34" charset="-128"/>
                        <a:cs typeface="Arial Unicode MS" panose="020B0604020202020204" pitchFamily="34" charset="-128"/>
                      </a:endParaRPr>
                    </a:p>
                  </a:txBody>
                  <a:tcPr marL="68580" marR="68580" marT="0" marB="0" anchor="ctr"/>
                </a:tc>
                <a:tc>
                  <a:txBody>
                    <a:bodyPr/>
                    <a:lstStyle/>
                    <a:p>
                      <a:pPr marL="0" marR="0" algn="ctr">
                        <a:spcBef>
                          <a:spcPts val="0"/>
                        </a:spcBef>
                        <a:spcAft>
                          <a:spcPts val="0"/>
                        </a:spcAft>
                      </a:pPr>
                      <a:r>
                        <a:rPr lang="en-US" sz="2800" dirty="0">
                          <a:effectLst/>
                        </a:rPr>
                        <a:t>2015</a:t>
                      </a:r>
                      <a:endParaRPr lang="en-US" sz="2800" dirty="0">
                        <a:solidFill>
                          <a:srgbClr val="000000"/>
                        </a:solidFill>
                        <a:effectLst/>
                        <a:latin typeface="Helvetica" panose="020B0604020202020204" pitchFamily="34" charset="0"/>
                        <a:ea typeface="Arial Unicode MS" panose="020B0604020202020204" pitchFamily="34" charset="-128"/>
                        <a:cs typeface="Arial Unicode MS" panose="020B0604020202020204" pitchFamily="34" charset="-128"/>
                      </a:endParaRPr>
                    </a:p>
                  </a:txBody>
                  <a:tcPr marL="68580" marR="68580" marT="0" marB="0" anchor="ctr"/>
                </a:tc>
                <a:tc>
                  <a:txBody>
                    <a:bodyPr/>
                    <a:lstStyle/>
                    <a:p>
                      <a:pPr marL="0" marR="0" algn="ctr">
                        <a:spcBef>
                          <a:spcPts val="0"/>
                        </a:spcBef>
                        <a:spcAft>
                          <a:spcPts val="0"/>
                        </a:spcAft>
                      </a:pPr>
                      <a:r>
                        <a:rPr lang="en-US" sz="2800" dirty="0">
                          <a:effectLst/>
                        </a:rPr>
                        <a:t>2016</a:t>
                      </a:r>
                      <a:endParaRPr lang="en-US" sz="2800" dirty="0">
                        <a:solidFill>
                          <a:srgbClr val="000000"/>
                        </a:solidFill>
                        <a:effectLst/>
                        <a:latin typeface="Helvetica" panose="020B0604020202020204" pitchFamily="34" charset="0"/>
                        <a:ea typeface="Arial Unicode MS" panose="020B0604020202020204" pitchFamily="34" charset="-128"/>
                        <a:cs typeface="Arial Unicode MS" panose="020B0604020202020204" pitchFamily="34" charset="-128"/>
                      </a:endParaRPr>
                    </a:p>
                  </a:txBody>
                  <a:tcPr marL="68580" marR="68580" marT="0" marB="0" anchor="ctr"/>
                </a:tc>
              </a:tr>
              <a:tr h="742046">
                <a:tc>
                  <a:txBody>
                    <a:bodyPr/>
                    <a:lstStyle/>
                    <a:p>
                      <a:pPr marL="0" marR="0" algn="ctr">
                        <a:spcBef>
                          <a:spcPts val="0"/>
                        </a:spcBef>
                        <a:spcAft>
                          <a:spcPts val="0"/>
                        </a:spcAft>
                      </a:pPr>
                      <a:r>
                        <a:rPr lang="en-US" sz="2800" dirty="0">
                          <a:effectLst/>
                        </a:rPr>
                        <a:t>Total </a:t>
                      </a:r>
                      <a:r>
                        <a:rPr lang="en-US" sz="2800" dirty="0" smtClean="0">
                          <a:effectLst/>
                        </a:rPr>
                        <a:t>SWD who exited</a:t>
                      </a:r>
                      <a:endParaRPr lang="en-US" sz="2800" dirty="0">
                        <a:solidFill>
                          <a:srgbClr val="000000"/>
                        </a:solidFill>
                        <a:effectLst/>
                        <a:latin typeface="Helvetica" panose="020B0604020202020204" pitchFamily="34" charset="0"/>
                        <a:ea typeface="Arial Unicode MS" panose="020B0604020202020204" pitchFamily="34" charset="-128"/>
                        <a:cs typeface="Arial Unicode MS" panose="020B0604020202020204" pitchFamily="34" charset="-128"/>
                      </a:endParaRPr>
                    </a:p>
                  </a:txBody>
                  <a:tcPr marL="68580" marR="68580" marT="0" marB="0" anchor="ctr"/>
                </a:tc>
                <a:tc>
                  <a:txBody>
                    <a:bodyPr/>
                    <a:lstStyle/>
                    <a:p>
                      <a:pPr marL="0" marR="0" algn="ctr">
                        <a:spcBef>
                          <a:spcPts val="0"/>
                        </a:spcBef>
                        <a:spcAft>
                          <a:spcPts val="0"/>
                        </a:spcAft>
                      </a:pPr>
                      <a:r>
                        <a:rPr lang="en-US" sz="2800" dirty="0">
                          <a:effectLst/>
                        </a:rPr>
                        <a:t> </a:t>
                      </a:r>
                      <a:r>
                        <a:rPr lang="en-US" sz="2800" dirty="0" smtClean="0">
                          <a:effectLst/>
                        </a:rPr>
                        <a:t>7223</a:t>
                      </a:r>
                      <a:endParaRPr lang="en-US" sz="2800" dirty="0">
                        <a:solidFill>
                          <a:srgbClr val="000000"/>
                        </a:solidFill>
                        <a:effectLst/>
                        <a:latin typeface="Helvetica" panose="020B0604020202020204" pitchFamily="34" charset="0"/>
                        <a:ea typeface="Arial Unicode MS" panose="020B0604020202020204" pitchFamily="34" charset="-128"/>
                        <a:cs typeface="Arial Unicode MS" panose="020B0604020202020204" pitchFamily="34" charset="-128"/>
                      </a:endParaRPr>
                    </a:p>
                  </a:txBody>
                  <a:tcPr marL="68580" marR="68580" marT="0" marB="0" anchor="ctr"/>
                </a:tc>
                <a:tc>
                  <a:txBody>
                    <a:bodyPr/>
                    <a:lstStyle/>
                    <a:p>
                      <a:pPr marL="0" marR="0" algn="ctr">
                        <a:spcBef>
                          <a:spcPts val="0"/>
                        </a:spcBef>
                        <a:spcAft>
                          <a:spcPts val="0"/>
                        </a:spcAft>
                      </a:pPr>
                      <a:r>
                        <a:rPr lang="en-US" sz="2800" dirty="0">
                          <a:effectLst/>
                        </a:rPr>
                        <a:t> </a:t>
                      </a:r>
                      <a:r>
                        <a:rPr lang="en-US" sz="2800" dirty="0" smtClean="0">
                          <a:effectLst/>
                        </a:rPr>
                        <a:t>8102</a:t>
                      </a:r>
                      <a:endParaRPr lang="en-US" sz="2800" dirty="0">
                        <a:solidFill>
                          <a:srgbClr val="000000"/>
                        </a:solidFill>
                        <a:effectLst/>
                        <a:latin typeface="Helvetica" panose="020B0604020202020204" pitchFamily="34" charset="0"/>
                        <a:ea typeface="Arial Unicode MS" panose="020B0604020202020204" pitchFamily="34" charset="-128"/>
                        <a:cs typeface="Arial Unicode MS" panose="020B0604020202020204" pitchFamily="34" charset="-128"/>
                      </a:endParaRPr>
                    </a:p>
                  </a:txBody>
                  <a:tcPr marL="68580" marR="68580" marT="0" marB="0" anchor="ctr"/>
                </a:tc>
              </a:tr>
              <a:tr h="1092818">
                <a:tc>
                  <a:txBody>
                    <a:bodyPr/>
                    <a:lstStyle/>
                    <a:p>
                      <a:pPr marL="0" marR="0" algn="ctr">
                        <a:spcBef>
                          <a:spcPts val="0"/>
                        </a:spcBef>
                        <a:spcAft>
                          <a:spcPts val="0"/>
                        </a:spcAft>
                      </a:pPr>
                      <a:r>
                        <a:rPr lang="en-US" sz="2800" dirty="0">
                          <a:effectLst/>
                        </a:rPr>
                        <a:t>Total </a:t>
                      </a:r>
                      <a:r>
                        <a:rPr lang="en-US" sz="2800" dirty="0" smtClean="0">
                          <a:effectLst/>
                        </a:rPr>
                        <a:t>SWD who </a:t>
                      </a:r>
                      <a:r>
                        <a:rPr lang="en-US" sz="2800" dirty="0">
                          <a:effectLst/>
                        </a:rPr>
                        <a:t>exited with Certificate of Completion</a:t>
                      </a:r>
                      <a:endParaRPr lang="en-US" sz="2800" dirty="0">
                        <a:solidFill>
                          <a:srgbClr val="000000"/>
                        </a:solidFill>
                        <a:effectLst/>
                        <a:latin typeface="Helvetica" panose="020B0604020202020204" pitchFamily="34" charset="0"/>
                        <a:ea typeface="Arial Unicode MS" panose="020B0604020202020204" pitchFamily="34" charset="-128"/>
                        <a:cs typeface="Arial Unicode MS" panose="020B0604020202020204" pitchFamily="34" charset="-128"/>
                      </a:endParaRPr>
                    </a:p>
                  </a:txBody>
                  <a:tcPr marL="68580" marR="68580" marT="0" marB="0" anchor="ctr"/>
                </a:tc>
                <a:tc>
                  <a:txBody>
                    <a:bodyPr/>
                    <a:lstStyle/>
                    <a:p>
                      <a:pPr marL="0" marR="0" algn="ctr">
                        <a:spcBef>
                          <a:spcPts val="0"/>
                        </a:spcBef>
                        <a:spcAft>
                          <a:spcPts val="0"/>
                        </a:spcAft>
                      </a:pPr>
                      <a:r>
                        <a:rPr lang="en-US" sz="2800" dirty="0">
                          <a:effectLst/>
                        </a:rPr>
                        <a:t> </a:t>
                      </a:r>
                      <a:r>
                        <a:rPr lang="en-US" sz="2800" dirty="0" smtClean="0">
                          <a:effectLst/>
                        </a:rPr>
                        <a:t>795</a:t>
                      </a:r>
                      <a:endParaRPr lang="en-US" sz="2800" dirty="0">
                        <a:solidFill>
                          <a:srgbClr val="000000"/>
                        </a:solidFill>
                        <a:effectLst/>
                        <a:latin typeface="Helvetica" panose="020B0604020202020204" pitchFamily="34" charset="0"/>
                        <a:ea typeface="Arial Unicode MS" panose="020B0604020202020204" pitchFamily="34" charset="-128"/>
                        <a:cs typeface="Arial Unicode MS" panose="020B0604020202020204" pitchFamily="34" charset="-128"/>
                      </a:endParaRPr>
                    </a:p>
                  </a:txBody>
                  <a:tcPr marL="68580" marR="68580" marT="0" marB="0" anchor="ctr"/>
                </a:tc>
                <a:tc>
                  <a:txBody>
                    <a:bodyPr/>
                    <a:lstStyle/>
                    <a:p>
                      <a:pPr marL="0" marR="0" algn="ctr">
                        <a:spcBef>
                          <a:spcPts val="0"/>
                        </a:spcBef>
                        <a:spcAft>
                          <a:spcPts val="0"/>
                        </a:spcAft>
                      </a:pPr>
                      <a:r>
                        <a:rPr lang="en-US" sz="2800" dirty="0">
                          <a:effectLst/>
                        </a:rPr>
                        <a:t> </a:t>
                      </a:r>
                      <a:r>
                        <a:rPr lang="en-US" sz="2800" dirty="0" smtClean="0">
                          <a:effectLst/>
                        </a:rPr>
                        <a:t>1326</a:t>
                      </a:r>
                      <a:endParaRPr lang="en-US" sz="2800" dirty="0">
                        <a:solidFill>
                          <a:srgbClr val="000000"/>
                        </a:solidFill>
                        <a:effectLst/>
                        <a:latin typeface="Helvetica" panose="020B0604020202020204" pitchFamily="34" charset="0"/>
                        <a:ea typeface="Arial Unicode MS" panose="020B0604020202020204" pitchFamily="34" charset="-128"/>
                        <a:cs typeface="Arial Unicode MS" panose="020B0604020202020204" pitchFamily="34" charset="-128"/>
                      </a:endParaRPr>
                    </a:p>
                  </a:txBody>
                  <a:tcPr marL="68580" marR="68580" marT="0" marB="0" anchor="ctr"/>
                </a:tc>
              </a:tr>
              <a:tr h="742046">
                <a:tc>
                  <a:txBody>
                    <a:bodyPr/>
                    <a:lstStyle/>
                    <a:p>
                      <a:pPr marL="0" marR="0" algn="ctr">
                        <a:spcBef>
                          <a:spcPts val="0"/>
                        </a:spcBef>
                        <a:spcAft>
                          <a:spcPts val="0"/>
                        </a:spcAft>
                      </a:pPr>
                      <a:r>
                        <a:rPr lang="en-US" sz="2800" dirty="0">
                          <a:effectLst/>
                        </a:rPr>
                        <a:t>Percentage of SWD who exited with COC</a:t>
                      </a:r>
                      <a:endParaRPr lang="en-US" sz="2800" dirty="0">
                        <a:solidFill>
                          <a:srgbClr val="000000"/>
                        </a:solidFill>
                        <a:effectLst/>
                        <a:latin typeface="Helvetica" panose="020B0604020202020204" pitchFamily="34" charset="0"/>
                        <a:ea typeface="Arial Unicode MS" panose="020B0604020202020204" pitchFamily="34" charset="-128"/>
                        <a:cs typeface="Arial Unicode MS" panose="020B0604020202020204" pitchFamily="34" charset="-128"/>
                      </a:endParaRPr>
                    </a:p>
                  </a:txBody>
                  <a:tcPr marL="68580" marR="68580" marT="0" marB="0" anchor="ctr"/>
                </a:tc>
                <a:tc>
                  <a:txBody>
                    <a:bodyPr/>
                    <a:lstStyle/>
                    <a:p>
                      <a:pPr marL="0" marR="0" algn="ctr">
                        <a:spcBef>
                          <a:spcPts val="0"/>
                        </a:spcBef>
                        <a:spcAft>
                          <a:spcPts val="0"/>
                        </a:spcAft>
                      </a:pPr>
                      <a:r>
                        <a:rPr lang="en-US" sz="2800" dirty="0">
                          <a:effectLst/>
                        </a:rPr>
                        <a:t> </a:t>
                      </a:r>
                      <a:r>
                        <a:rPr lang="en-US" sz="2800" dirty="0" smtClean="0">
                          <a:effectLst/>
                        </a:rPr>
                        <a:t>11</a:t>
                      </a:r>
                      <a:r>
                        <a:rPr lang="en-US" sz="2800" dirty="0">
                          <a:effectLst/>
                        </a:rPr>
                        <a:t>%</a:t>
                      </a:r>
                      <a:endParaRPr lang="en-US" sz="2800" dirty="0">
                        <a:solidFill>
                          <a:srgbClr val="000000"/>
                        </a:solidFill>
                        <a:effectLst/>
                        <a:latin typeface="Helvetica" panose="020B0604020202020204" pitchFamily="34" charset="0"/>
                        <a:ea typeface="Arial Unicode MS" panose="020B0604020202020204" pitchFamily="34" charset="-128"/>
                        <a:cs typeface="Arial Unicode MS" panose="020B0604020202020204" pitchFamily="34" charset="-128"/>
                      </a:endParaRPr>
                    </a:p>
                  </a:txBody>
                  <a:tcPr marL="68580" marR="68580" marT="0" marB="0" anchor="ctr"/>
                </a:tc>
                <a:tc>
                  <a:txBody>
                    <a:bodyPr/>
                    <a:lstStyle/>
                    <a:p>
                      <a:pPr marL="0" marR="0" algn="ctr">
                        <a:spcBef>
                          <a:spcPts val="0"/>
                        </a:spcBef>
                        <a:spcAft>
                          <a:spcPts val="0"/>
                        </a:spcAft>
                      </a:pPr>
                      <a:r>
                        <a:rPr lang="en-US" sz="2800" dirty="0">
                          <a:effectLst/>
                        </a:rPr>
                        <a:t> </a:t>
                      </a:r>
                      <a:r>
                        <a:rPr lang="en-US" sz="2800" dirty="0" smtClean="0">
                          <a:effectLst/>
                        </a:rPr>
                        <a:t>16</a:t>
                      </a:r>
                      <a:r>
                        <a:rPr lang="en-US" sz="2800" dirty="0">
                          <a:effectLst/>
                        </a:rPr>
                        <a:t>%</a:t>
                      </a:r>
                      <a:endParaRPr lang="en-US" sz="2800" dirty="0">
                        <a:solidFill>
                          <a:srgbClr val="000000"/>
                        </a:solidFill>
                        <a:effectLst/>
                        <a:latin typeface="Helvetica" panose="020B0604020202020204" pitchFamily="34" charset="0"/>
                        <a:ea typeface="Arial Unicode MS" panose="020B0604020202020204" pitchFamily="34" charset="-128"/>
                        <a:cs typeface="Arial Unicode MS" panose="020B0604020202020204" pitchFamily="34" charset="-128"/>
                      </a:endParaRPr>
                    </a:p>
                  </a:txBody>
                  <a:tcPr marL="68580" marR="68580" marT="0" marB="0" anchor="ctr"/>
                </a:tc>
              </a:tr>
            </a:tbl>
          </a:graphicData>
        </a:graphic>
      </p:graphicFrame>
    </p:spTree>
    <p:extLst>
      <p:ext uri="{BB962C8B-B14F-4D97-AF65-F5344CB8AC3E}">
        <p14:creationId xmlns:p14="http://schemas.microsoft.com/office/powerpoint/2010/main" val="24948775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35025"/>
          </a:xfrm>
          <a:solidFill>
            <a:schemeClr val="accent1"/>
          </a:solidFill>
        </p:spPr>
        <p:txBody>
          <a:bodyPr>
            <a:normAutofit/>
          </a:bodyPr>
          <a:lstStyle/>
          <a:p>
            <a:pPr algn="ctr"/>
            <a:r>
              <a:rPr lang="en-US" sz="3600" dirty="0" smtClean="0">
                <a:solidFill>
                  <a:schemeClr val="bg1"/>
                </a:solidFill>
              </a:rPr>
              <a:t>2016 COC Distribution by Disability</a:t>
            </a:r>
            <a:endParaRPr lang="en-US" sz="3600" dirty="0">
              <a:solidFill>
                <a:schemeClr val="bg1"/>
              </a:solidFill>
            </a:endParaRPr>
          </a:p>
        </p:txBody>
      </p:sp>
      <p:pic>
        <p:nvPicPr>
          <p:cNvPr id="4" name="Content Placeholder 3" descr="cid:image002.png@01D29436.E7959350"/>
          <p:cNvPicPr>
            <a:picLocks noGrp="1"/>
          </p:cNvPicPr>
          <p:nvPr>
            <p:ph idx="1"/>
          </p:nvPr>
        </p:nvPicPr>
        <p:blipFill>
          <a:blip r:embed="rId3" r:link="rId4">
            <a:extLst>
              <a:ext uri="{28A0092B-C50C-407E-A947-70E740481C1C}">
                <a14:useLocalDpi xmlns:a14="http://schemas.microsoft.com/office/drawing/2010/main" val="0"/>
              </a:ext>
            </a:extLst>
          </a:blip>
          <a:srcRect/>
          <a:stretch>
            <a:fillRect/>
          </a:stretch>
        </p:blipFill>
        <p:spPr bwMode="auto">
          <a:xfrm>
            <a:off x="1428750" y="1200150"/>
            <a:ext cx="9305511" cy="4976813"/>
          </a:xfrm>
          <a:prstGeom prst="rect">
            <a:avLst/>
          </a:prstGeom>
          <a:noFill/>
          <a:ln>
            <a:noFill/>
          </a:ln>
        </p:spPr>
      </p:pic>
    </p:spTree>
    <p:extLst>
      <p:ext uri="{BB962C8B-B14F-4D97-AF65-F5344CB8AC3E}">
        <p14:creationId xmlns:p14="http://schemas.microsoft.com/office/powerpoint/2010/main" val="27153677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1510" y="925830"/>
            <a:ext cx="10961370" cy="6236970"/>
          </a:xfrm>
        </p:spPr>
        <p:txBody>
          <a:bodyPr>
            <a:noAutofit/>
          </a:bodyPr>
          <a:lstStyle/>
          <a:p>
            <a:r>
              <a:rPr lang="en-US" sz="2000" dirty="0"/>
              <a:t>2014 - Indiana’s Alternate Assessment shifted </a:t>
            </a:r>
            <a:r>
              <a:rPr lang="en-US" sz="2000" dirty="0" smtClean="0"/>
              <a:t>focus from functional to academic skills.</a:t>
            </a:r>
          </a:p>
          <a:p>
            <a:pPr marL="0" indent="0">
              <a:buNone/>
            </a:pPr>
            <a:endParaRPr lang="en-US" sz="2000" dirty="0" smtClean="0"/>
          </a:p>
          <a:p>
            <a:r>
              <a:rPr lang="en-US" sz="2000" dirty="0" smtClean="0"/>
              <a:t>2015 </a:t>
            </a:r>
            <a:r>
              <a:rPr lang="en-US" sz="2000" dirty="0"/>
              <a:t>- Vocational Rehabilitation and Workforce Development Partners expressed concerns about the readiness of students who receive the COC to enter the </a:t>
            </a:r>
            <a:r>
              <a:rPr lang="en-US" sz="2000" dirty="0" smtClean="0"/>
              <a:t>workforce.</a:t>
            </a:r>
          </a:p>
          <a:p>
            <a:pPr marL="0" indent="0">
              <a:buNone/>
            </a:pPr>
            <a:r>
              <a:rPr lang="en-US" sz="2000" dirty="0" smtClean="0"/>
              <a:t>  </a:t>
            </a:r>
          </a:p>
          <a:p>
            <a:r>
              <a:rPr lang="en-US" sz="2000" dirty="0" smtClean="0"/>
              <a:t>2015 - Parents </a:t>
            </a:r>
            <a:r>
              <a:rPr lang="en-US" sz="2000" dirty="0"/>
              <a:t>expressed concerns about the ability of their children to access the workforce without a high school </a:t>
            </a:r>
            <a:r>
              <a:rPr lang="en-US" sz="2000" dirty="0" smtClean="0"/>
              <a:t>diploma </a:t>
            </a:r>
          </a:p>
          <a:p>
            <a:pPr marL="0" indent="0">
              <a:buNone/>
            </a:pPr>
            <a:r>
              <a:rPr lang="en-US" sz="2000" dirty="0"/>
              <a:t> </a:t>
            </a:r>
          </a:p>
          <a:p>
            <a:r>
              <a:rPr lang="en-US" sz="2000" dirty="0"/>
              <a:t>2015 - Schools report receiving minimal guidance on serving students on a Certificate of Completion track. The students have no documentation of their academic or employability </a:t>
            </a:r>
            <a:r>
              <a:rPr lang="en-US" sz="2000" dirty="0" smtClean="0"/>
              <a:t>skills.</a:t>
            </a:r>
          </a:p>
          <a:p>
            <a:endParaRPr lang="en-US" sz="2000" dirty="0"/>
          </a:p>
          <a:p>
            <a:r>
              <a:rPr lang="en-US" sz="2000" dirty="0" smtClean="0"/>
              <a:t>May 2016 – The number of students exiting high school with a certificate of completion significantly increased.</a:t>
            </a:r>
            <a:endParaRPr lang="en-US" sz="2000" dirty="0"/>
          </a:p>
          <a:p>
            <a:endParaRPr lang="en-US" sz="1600" dirty="0"/>
          </a:p>
        </p:txBody>
      </p:sp>
      <p:sp>
        <p:nvSpPr>
          <p:cNvPr id="5" name="Title 1"/>
          <p:cNvSpPr txBox="1">
            <a:spLocks/>
          </p:cNvSpPr>
          <p:nvPr/>
        </p:nvSpPr>
        <p:spPr>
          <a:xfrm>
            <a:off x="651510" y="205742"/>
            <a:ext cx="10961370" cy="605789"/>
          </a:xfrm>
          <a:prstGeom prst="rect">
            <a:avLst/>
          </a:prstGeom>
          <a:solidFill>
            <a:schemeClr val="accent4"/>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b="1" dirty="0" smtClean="0">
                <a:latin typeface="+mn-lt"/>
              </a:rPr>
              <a:t>IMPETUS FOR CHANGE</a:t>
            </a:r>
            <a:endParaRPr lang="en-US" b="1" dirty="0">
              <a:latin typeface="+mn-lt"/>
            </a:endParaRPr>
          </a:p>
        </p:txBody>
      </p:sp>
    </p:spTree>
    <p:extLst>
      <p:ext uri="{BB962C8B-B14F-4D97-AF65-F5344CB8AC3E}">
        <p14:creationId xmlns:p14="http://schemas.microsoft.com/office/powerpoint/2010/main" val="36325412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1510" y="925830"/>
            <a:ext cx="10961370" cy="6236970"/>
          </a:xfrm>
        </p:spPr>
        <p:txBody>
          <a:bodyPr>
            <a:noAutofit/>
          </a:bodyPr>
          <a:lstStyle/>
          <a:p>
            <a:endParaRPr lang="en-US" sz="2000" dirty="0" smtClean="0"/>
          </a:p>
          <a:p>
            <a:r>
              <a:rPr lang="en-US" dirty="0" smtClean="0"/>
              <a:t>November </a:t>
            </a:r>
            <a:r>
              <a:rPr lang="en-US" dirty="0"/>
              <a:t>2015 – A Dear Colleague Letter </a:t>
            </a:r>
            <a:r>
              <a:rPr lang="en-US" dirty="0" smtClean="0"/>
              <a:t>(DCL) from </a:t>
            </a:r>
            <a:r>
              <a:rPr lang="en-US" dirty="0"/>
              <a:t>the Office of Special Education Programs clarified the definition of a Free Appropriate Public Education including access to grade level </a:t>
            </a:r>
            <a:r>
              <a:rPr lang="en-US" dirty="0" smtClean="0"/>
              <a:t>standards.</a:t>
            </a:r>
          </a:p>
          <a:p>
            <a:pPr marL="0" indent="0">
              <a:buNone/>
            </a:pPr>
            <a:endParaRPr lang="en-US" dirty="0"/>
          </a:p>
          <a:p>
            <a:r>
              <a:rPr lang="en-US" dirty="0"/>
              <a:t>December 2015 - Every Student Succeeds </a:t>
            </a:r>
            <a:r>
              <a:rPr lang="en-US" dirty="0" smtClean="0"/>
              <a:t>Act (ESSA) </a:t>
            </a:r>
            <a:r>
              <a:rPr lang="en-US" dirty="0"/>
              <a:t>requires Equity and Access for all students. Challenging academic content standards </a:t>
            </a:r>
            <a:r>
              <a:rPr lang="en-US" dirty="0" smtClean="0"/>
              <a:t>apply </a:t>
            </a:r>
            <a:r>
              <a:rPr lang="en-US" dirty="0"/>
              <a:t>to all public schools and students in the State; for students with significant cognitive disabilities, alternate achievement standards must be aligned with state academic standards</a:t>
            </a:r>
            <a:r>
              <a:rPr lang="en-US" dirty="0" smtClean="0"/>
              <a:t>.</a:t>
            </a:r>
          </a:p>
          <a:p>
            <a:endParaRPr lang="en-US" dirty="0"/>
          </a:p>
        </p:txBody>
      </p:sp>
      <p:sp>
        <p:nvSpPr>
          <p:cNvPr id="5" name="Title 1"/>
          <p:cNvSpPr txBox="1">
            <a:spLocks/>
          </p:cNvSpPr>
          <p:nvPr/>
        </p:nvSpPr>
        <p:spPr>
          <a:xfrm>
            <a:off x="651510" y="205742"/>
            <a:ext cx="10961370" cy="605789"/>
          </a:xfrm>
          <a:prstGeom prst="rect">
            <a:avLst/>
          </a:prstGeom>
          <a:solidFill>
            <a:schemeClr val="accent4"/>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b="1" dirty="0" smtClean="0">
                <a:latin typeface="+mn-lt"/>
              </a:rPr>
              <a:t>IMPETUS FOR CHANGE</a:t>
            </a:r>
            <a:endParaRPr lang="en-US" b="1" dirty="0">
              <a:latin typeface="+mn-lt"/>
            </a:endParaRPr>
          </a:p>
        </p:txBody>
      </p:sp>
    </p:spTree>
    <p:extLst>
      <p:ext uri="{BB962C8B-B14F-4D97-AF65-F5344CB8AC3E}">
        <p14:creationId xmlns:p14="http://schemas.microsoft.com/office/powerpoint/2010/main" val="32937577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28750"/>
            <a:ext cx="10515600" cy="4748213"/>
          </a:xfrm>
        </p:spPr>
        <p:txBody>
          <a:bodyPr>
            <a:normAutofit/>
          </a:bodyPr>
          <a:lstStyle/>
          <a:p>
            <a:r>
              <a:rPr lang="en-US" dirty="0"/>
              <a:t>The Certificate of Completion Work Group, a subset of the Interagency Transition Council, began meeting monthly in September 2015 to examine the issues related to the Certificate raised by schools, parents, students and the community and to develop a plan to address the issues</a:t>
            </a:r>
            <a:r>
              <a:rPr lang="en-US" dirty="0" smtClean="0"/>
              <a:t>.</a:t>
            </a:r>
          </a:p>
          <a:p>
            <a:pPr marL="0" indent="0">
              <a:buNone/>
            </a:pPr>
            <a:endParaRPr lang="en-US" dirty="0"/>
          </a:p>
          <a:p>
            <a:r>
              <a:rPr lang="en-US" dirty="0" smtClean="0"/>
              <a:t>The </a:t>
            </a:r>
            <a:r>
              <a:rPr lang="en-US" dirty="0"/>
              <a:t>group is comprised of representatives from Vocational Rehabilitation, Workforce Development, FSSA, ARC of Indiana, ICASE, </a:t>
            </a:r>
            <a:r>
              <a:rPr lang="en-US" dirty="0" smtClean="0"/>
              <a:t>INSOURCE, </a:t>
            </a:r>
            <a:r>
              <a:rPr lang="en-US" dirty="0"/>
              <a:t>Indiana Resource Network, the Small Manufacturing Association and various members of the Dept. of Education.</a:t>
            </a:r>
          </a:p>
          <a:p>
            <a:endParaRPr lang="en-US" dirty="0"/>
          </a:p>
          <a:p>
            <a:endParaRPr lang="en-US" dirty="0"/>
          </a:p>
        </p:txBody>
      </p:sp>
      <p:sp>
        <p:nvSpPr>
          <p:cNvPr id="4" name="Title 1"/>
          <p:cNvSpPr txBox="1">
            <a:spLocks/>
          </p:cNvSpPr>
          <p:nvPr/>
        </p:nvSpPr>
        <p:spPr>
          <a:xfrm>
            <a:off x="674370" y="304801"/>
            <a:ext cx="10824210" cy="792479"/>
          </a:xfrm>
          <a:prstGeom prst="rect">
            <a:avLst/>
          </a:prstGeom>
          <a:solidFill>
            <a:schemeClr val="accent4"/>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b="1" dirty="0">
                <a:latin typeface="+mn-lt"/>
              </a:rPr>
              <a:t>CERTIFICATE OF COMPLETION WORKGROUP</a:t>
            </a:r>
          </a:p>
        </p:txBody>
      </p:sp>
    </p:spTree>
    <p:extLst>
      <p:ext uri="{BB962C8B-B14F-4D97-AF65-F5344CB8AC3E}">
        <p14:creationId xmlns:p14="http://schemas.microsoft.com/office/powerpoint/2010/main" val="423862122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Communication" ma:contentTypeID="0x010100CDF09AFB16DBA246AA1829C99C4EC51500BE04A5D6E7FA1447A0D86780DC66C8B3" ma:contentTypeVersion="9" ma:contentTypeDescription="" ma:contentTypeScope="" ma:versionID="7570b51831b0e601ec9513f96cb90ce1">
  <xsd:schema xmlns:xsd="http://www.w3.org/2001/XMLSchema" xmlns:xs="http://www.w3.org/2001/XMLSchema" xmlns:p="http://schemas.microsoft.com/office/2006/metadata/properties" xmlns:ns2="356fc40a-2c05-4234-aca6-3aac47c4303b" targetNamespace="http://schemas.microsoft.com/office/2006/metadata/properties" ma:root="true" ma:fieldsID="d39bc1b46f33c1af460c03f8f49c04e9" ns2:_="">
    <xsd:import namespace="356fc40a-2c05-4234-aca6-3aac47c4303b"/>
    <xsd:element name="properties">
      <xsd:complexType>
        <xsd:sequence>
          <xsd:element name="documentManagement">
            <xsd:complexType>
              <xsd:all>
                <xsd:element ref="ns2:_dlc_DocId" minOccurs="0"/>
                <xsd:element ref="ns2:_dlc_DocIdUrl" minOccurs="0"/>
                <xsd:element ref="ns2:_dlc_DocIdPersistId" minOccurs="0"/>
                <xsd:element ref="ns2:Document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6fc40a-2c05-4234-aca6-3aac47c4303b"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element name="Document_x0020_Type" ma:index="7" nillable="true" ma:displayName="Document Type" ma:format="Dropdown" ma:internalName="Document_x0020_Type" ma:readOnly="false">
      <xsd:simpleType>
        <xsd:restriction base="dms:Choice">
          <xsd:enumeration value="Template"/>
          <xsd:enumeration value="Logo"/>
          <xsd:enumeration value="Guidelin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356fc40a-2c05-4234-aca6-3aac47c4303b">NV2ZH7633T4V-918364394-37</_dlc_DocId>
    <Document_x0020_Type xmlns="356fc40a-2c05-4234-aca6-3aac47c4303b">Template</Document_x0020_Type>
    <_dlc_DocIdUrl xmlns="356fc40a-2c05-4234-aca6-3aac47c4303b">
      <Url>https://ingov.sharepoint.com/sites/DOEPortal/communication/_layouts/15/DocIdRedir.aspx?ID=NV2ZH7633T4V-918364394-37</Url>
      <Description>NV2ZH7633T4V-918364394-37</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92D15C8-7B9A-405B-8FDE-0B7B028F9D72}">
  <ds:schemaRefs>
    <ds:schemaRef ds:uri="http://schemas.microsoft.com/sharepoint/events"/>
  </ds:schemaRefs>
</ds:datastoreItem>
</file>

<file path=customXml/itemProps2.xml><?xml version="1.0" encoding="utf-8"?>
<ds:datastoreItem xmlns:ds="http://schemas.openxmlformats.org/officeDocument/2006/customXml" ds:itemID="{90CD2A6C-33BE-40AE-B617-E7A71852E1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6fc40a-2c05-4234-aca6-3aac47c430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3DE20D8-33E4-49CA-B4C7-4F80237B38AC}">
  <ds:schemaRefs>
    <ds:schemaRef ds:uri="http://purl.org/dc/dcmitype/"/>
    <ds:schemaRef ds:uri="http://schemas.microsoft.com/office/2006/documentManagement/types"/>
    <ds:schemaRef ds:uri="http://purl.org/dc/elements/1.1/"/>
    <ds:schemaRef ds:uri="http://purl.org/dc/terms/"/>
    <ds:schemaRef ds:uri="356fc40a-2c05-4234-aca6-3aac47c4303b"/>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4.xml><?xml version="1.0" encoding="utf-8"?>
<ds:datastoreItem xmlns:ds="http://schemas.openxmlformats.org/officeDocument/2006/customXml" ds:itemID="{313B8FC6-3B43-4D45-902C-FF40D49988B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457</TotalTime>
  <Words>1657</Words>
  <Application>Microsoft Office PowerPoint</Application>
  <PresentationFormat>Widescreen</PresentationFormat>
  <Paragraphs>269</Paragraphs>
  <Slides>27</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 Unicode MS</vt:lpstr>
      <vt:lpstr>Arial</vt:lpstr>
      <vt:lpstr>Calibri</vt:lpstr>
      <vt:lpstr>Helvetica</vt:lpstr>
      <vt:lpstr>Times New Roman</vt:lpstr>
      <vt:lpstr>Office Theme</vt:lpstr>
      <vt:lpstr>Certificate of Completion</vt:lpstr>
      <vt:lpstr>PURPOSE of MEETING</vt:lpstr>
      <vt:lpstr>PowerPoint Presentation</vt:lpstr>
      <vt:lpstr>ENROLLMENT DATA</vt:lpstr>
      <vt:lpstr>EXIT DATA</vt:lpstr>
      <vt:lpstr>2016 COC Distribution by Disability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COC ASSUMPTIONS</vt:lpstr>
      <vt:lpstr>Course Descriptions</vt:lpstr>
      <vt:lpstr>Course Descriptions</vt:lpstr>
      <vt:lpstr>Plan Examples</vt:lpstr>
      <vt:lpstr>ALIGNING INSTRUCTION</vt:lpstr>
      <vt:lpstr>ADAPTING INFRASTRUCTURE</vt:lpstr>
      <vt:lpstr>ESSA  ALIGNMENT</vt:lpstr>
      <vt:lpstr>ESSA  ALIGNMENT</vt:lpstr>
      <vt:lpstr>Next Steps:   By August 2018</vt:lpstr>
      <vt:lpstr>ADDITIONAL SUBCOMMITTEE WORK </vt:lpstr>
      <vt:lpstr>ANY QUESTIONS?   THANK YOU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Bailey</dc:creator>
  <cp:lastModifiedBy>Murphy, Brian (SBOE)</cp:lastModifiedBy>
  <cp:revision>47</cp:revision>
  <cp:lastPrinted>2017-03-08T22:40:35Z</cp:lastPrinted>
  <dcterms:created xsi:type="dcterms:W3CDTF">2017-01-23T18:11:18Z</dcterms:created>
  <dcterms:modified xsi:type="dcterms:W3CDTF">2017-07-05T14:26:55Z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31ca1202-4648-42f2-9688-137bdb37050b</vt:lpwstr>
  </property>
  <property fmtid="{D5CDD505-2E9C-101B-9397-08002B2CF9AE}" pid="3" name="ContentTypeId">
    <vt:lpwstr>0x010100CDF09AFB16DBA246AA1829C99C4EC51500BE04A5D6E7FA1447A0D86780DC66C8B3</vt:lpwstr>
  </property>
</Properties>
</file>