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tags/tag8.xml" ContentType="application/vnd.openxmlformats-officedocument.presentationml.tags+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ags/tag4.xml" ContentType="application/vnd.openxmlformats-officedocument.presentationml.tags+xml"/>
  <Override PartName="/ppt/diagrams/quickStyle2.xml" ContentType="application/vnd.openxmlformats-officedocument.drawingml.diagramStyle+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tags/tag16.xml" ContentType="application/vnd.openxmlformats-officedocument.presentationml.tags+xml"/>
  <Override PartName="/ppt/tags/tag27.xml" ContentType="application/vnd.openxmlformats-officedocument.presentationml.tags+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tags/tag34.xml" ContentType="application/vnd.openxmlformats-officedocument.presentationml.tags+xml"/>
  <Override PartName="/ppt/diagrams/layout1.xml" ContentType="application/vnd.openxmlformats-officedocument.drawingml.diagramLayout+xml"/>
  <Override PartName="/ppt/notesSlides/notesSlide7.xml" ContentType="application/vnd.openxmlformats-officedocument.presentationml.notesSlide+xml"/>
  <Override PartName="/ppt/tags/tag12.xml" ContentType="application/vnd.openxmlformats-officedocument.presentationml.tags+xml"/>
  <Override PartName="/ppt/diagrams/data2.xml" ContentType="application/vnd.openxmlformats-officedocument.drawingml.diagramData+xml"/>
  <Override PartName="/ppt/tags/tag23.xml" ContentType="application/vnd.openxmlformats-officedocument.presentationml.tags+xml"/>
  <Override PartName="/ppt/slides/slide9.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diagrams/drawing3.xml" ContentType="application/vnd.ms-office.drawingml.diagramDrawing+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tags/tag1.xml" ContentType="application/vnd.openxmlformats-officedocument.presentationml.tags+xml"/>
  <Override PartName="/ppt/slideLayouts/slideLayout14.xml" ContentType="application/vnd.openxmlformats-officedocument.presentationml.slideLayout+xml"/>
  <Override PartName="/ppt/tags/tag28.xml" ContentType="application/vnd.openxmlformats-officedocument.presentationml.tags+xml"/>
  <Override PartName="/ppt/notesSlides/notesSlide24.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tags/tag17.xml" ContentType="application/vnd.openxmlformats-officedocument.presentationml.tags+xml"/>
  <Override PartName="/ppt/tags/tag35.xml" ContentType="application/vnd.openxmlformats-officedocument.presentationml.tag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tags/tag15.xml" ContentType="application/vnd.openxmlformats-officedocument.presentationml.tags+xml"/>
  <Override PartName="/ppt/tags/tag24.xml" ContentType="application/vnd.openxmlformats-officedocument.presentationml.tags+xml"/>
  <Override PartName="/ppt/notesSlides/notesSlide20.xml" ContentType="application/vnd.openxmlformats-officedocument.presentationml.notesSlide+xml"/>
  <Override PartName="/ppt/tags/tag33.xml" ContentType="application/vnd.openxmlformats-officedocument.presentationml.tags+xml"/>
  <Override PartName="/ppt/notesSlides/notesSlide31.xml" ContentType="application/vnd.openxmlformats-officedocument.presentationml.notesSlide+xml"/>
  <Override PartName="/ppt/notesSlides/notesSlide6.xml" ContentType="application/vnd.openxmlformats-officedocument.presentationml.notesSlide+xml"/>
  <Override PartName="/ppt/tags/tag13.xml" ContentType="application/vnd.openxmlformats-officedocument.presentationml.tags+xml"/>
  <Override PartName="/ppt/diagrams/data3.xml" ContentType="application/vnd.openxmlformats-officedocument.drawingml.diagramData+xml"/>
  <Override PartName="/ppt/tags/tag22.xml" ContentType="application/vnd.openxmlformats-officedocument.presentationml.tags+xml"/>
  <Override PartName="/ppt/tags/tag31.xml" ContentType="application/vnd.openxmlformats-officedocument.presentationml.tags+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tags/tag11.xml" ContentType="application/vnd.openxmlformats-officedocument.presentationml.tags+xml"/>
  <Override PartName="/ppt/diagrams/colors3.xml" ContentType="application/vnd.openxmlformats-officedocument.drawingml.diagramColor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ags/tag6.xml" ContentType="application/vnd.openxmlformats-officedocument.presentationml.tags+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tags/tag2.xml" ContentType="application/vnd.openxmlformats-officedocument.presentationml.tags+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tags/tag29.xml" ContentType="application/vnd.openxmlformats-officedocument.presentationml.tags+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tags/tag18.xml" ContentType="application/vnd.openxmlformats-officedocument.presentationml.tags+xml"/>
  <Override PartName="/ppt/notesSlides/notesSlide32.xml" ContentType="application/vnd.openxmlformats-officedocument.presentationml.notesSlide+xml"/>
  <Override PartName="/ppt/tags/tag36.xml" ContentType="application/vnd.openxmlformats-officedocument.presentationml.tags+xml"/>
  <Override PartName="/ppt/notesSlides/notesSlide9.xml" ContentType="application/vnd.openxmlformats-officedocument.presentationml.notesSlide+xml"/>
  <Override PartName="/ppt/tags/tag14.xml" ContentType="application/vnd.openxmlformats-officedocument.presentationml.tags+xml"/>
  <Override PartName="/ppt/diagrams/layout3.xml" ContentType="application/vnd.openxmlformats-officedocument.drawingml.diagramLayout+xml"/>
  <Override PartName="/ppt/notesSlides/notesSlide21.xml" ContentType="application/vnd.openxmlformats-officedocument.presentationml.notesSlide+xml"/>
  <Override PartName="/ppt/tags/tag25.xml" ContentType="application/vnd.openxmlformats-officedocument.presentationml.tags+xml"/>
  <Override PartName="/ppt/notesSlides/notesSlide10.xml" ContentType="application/vnd.openxmlformats-officedocument.presentationml.notesSlide+xml"/>
  <Override PartName="/ppt/tags/tag32.xml" ContentType="application/vnd.openxmlformats-officedocument.presentationml.tags+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tags/tag10.xml" ContentType="application/vnd.openxmlformats-officedocument.presentationml.tags+xml"/>
  <Override PartName="/ppt/tags/tag21.xml" ContentType="application/vnd.openxmlformats-officedocument.presentationml.tags+xml"/>
  <Override PartName="/ppt/slideMasters/slideMaster2.xml" ContentType="application/vnd.openxmlformats-officedocument.presentationml.slideMaster+xml"/>
  <Override PartName="/ppt/slides/slide28.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tags/tag7.xml" ContentType="application/vnd.openxmlformats-officedocument.presentationml.tags+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Default Extension="jpeg" ContentType="image/jpeg"/>
  <Override PartName="/ppt/slideLayouts/slideLayout16.xml" ContentType="application/vnd.openxmlformats-officedocument.presentationml.slideLayout+xml"/>
  <Override PartName="/ppt/tags/tag3.xml" ContentType="application/vnd.openxmlformats-officedocument.presentationml.tags+xml"/>
  <Override PartName="/ppt/diagrams/quickStyle1.xml" ContentType="application/vnd.openxmlformats-officedocument.drawingml.diagramStyle+xml"/>
  <Override PartName="/ppt/notesSlides/notesSlide37.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tags/tag19.xml" ContentType="application/vnd.openxmlformats-officedocument.presentationml.tags+xml"/>
  <Override PartName="/ppt/notesSlides/notesSlide26.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tags/tag26.xml" ContentType="application/vnd.openxmlformats-officedocument.presentationml.tags+xml"/>
  <Override PartName="/ppt/notesSlides/notesSlide22.xml" ContentType="application/vnd.openxmlformats-officedocument.presentationml.notesSlide+xml"/>
  <Override PartName="/ppt/notesSlides/notesSlide3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3">
  <p:sldMasterIdLst>
    <p:sldMasterId id="2147483660" r:id="rId1"/>
    <p:sldMasterId id="2147483673" r:id="rId2"/>
  </p:sldMasterIdLst>
  <p:notesMasterIdLst>
    <p:notesMasterId r:id="rId41"/>
  </p:notesMasterIdLst>
  <p:handoutMasterIdLst>
    <p:handoutMasterId r:id="rId42"/>
  </p:handoutMasterIdLst>
  <p:sldIdLst>
    <p:sldId id="271" r:id="rId3"/>
    <p:sldId id="418" r:id="rId4"/>
    <p:sldId id="419" r:id="rId5"/>
    <p:sldId id="420" r:id="rId6"/>
    <p:sldId id="421" r:id="rId7"/>
    <p:sldId id="422" r:id="rId8"/>
    <p:sldId id="438" r:id="rId9"/>
    <p:sldId id="424" r:id="rId10"/>
    <p:sldId id="425" r:id="rId11"/>
    <p:sldId id="426" r:id="rId12"/>
    <p:sldId id="427" r:id="rId13"/>
    <p:sldId id="428" r:id="rId14"/>
    <p:sldId id="431" r:id="rId15"/>
    <p:sldId id="429" r:id="rId16"/>
    <p:sldId id="308" r:id="rId17"/>
    <p:sldId id="353" r:id="rId18"/>
    <p:sldId id="439" r:id="rId19"/>
    <p:sldId id="303" r:id="rId20"/>
    <p:sldId id="305" r:id="rId21"/>
    <p:sldId id="360" r:id="rId22"/>
    <p:sldId id="324" r:id="rId23"/>
    <p:sldId id="304" r:id="rId24"/>
    <p:sldId id="361" r:id="rId25"/>
    <p:sldId id="309" r:id="rId26"/>
    <p:sldId id="330" r:id="rId27"/>
    <p:sldId id="331" r:id="rId28"/>
    <p:sldId id="359" r:id="rId29"/>
    <p:sldId id="358" r:id="rId30"/>
    <p:sldId id="435" r:id="rId31"/>
    <p:sldId id="436" r:id="rId32"/>
    <p:sldId id="311" r:id="rId33"/>
    <p:sldId id="335" r:id="rId34"/>
    <p:sldId id="336" r:id="rId35"/>
    <p:sldId id="338" r:id="rId36"/>
    <p:sldId id="367" r:id="rId37"/>
    <p:sldId id="369" r:id="rId38"/>
    <p:sldId id="432" r:id="rId39"/>
    <p:sldId id="434" r:id="rId40"/>
  </p:sldIdLst>
  <p:sldSz cx="9144000" cy="6858000" type="screen4x3"/>
  <p:notesSz cx="7010400" cy="9296400"/>
  <p:custDataLst>
    <p:tags r:id="rId43"/>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EDCE1"/>
    <a:srgbClr val="113D6D"/>
    <a:srgbClr val="B5C4D9"/>
    <a:srgbClr val="CEE1E3"/>
    <a:srgbClr val="CBCBE7"/>
    <a:srgbClr val="CEDCD9"/>
    <a:srgbClr val="D9D9D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09" autoAdjust="0"/>
    <p:restoredTop sz="93439" autoAdjust="0"/>
  </p:normalViewPr>
  <p:slideViewPr>
    <p:cSldViewPr showGuides="1">
      <p:cViewPr>
        <p:scale>
          <a:sx n="80" d="100"/>
          <a:sy n="80" d="100"/>
        </p:scale>
        <p:origin x="-19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howGuides="1">
      <p:cViewPr varScale="1">
        <p:scale>
          <a:sx n="80" d="100"/>
          <a:sy n="80" d="100"/>
        </p:scale>
        <p:origin x="-1362"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gs" Target="tags/tag1.xml"/></Relationships>
</file>

<file path=ppt/diagrams/_rels/data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image" Target="../media/image9.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image" Target="../media/image9.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932B87-6479-4138-825B-5A819FEA8104}"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n-US"/>
        </a:p>
      </dgm:t>
    </dgm:pt>
    <dgm:pt modelId="{7202EB81-8CB9-44C2-BCB5-874C5309CAD6}">
      <dgm:prSet phldrT="[Text]" custT="1"/>
      <dgm:spPr/>
      <dgm:t>
        <a:bodyPr/>
        <a:lstStyle/>
        <a:p>
          <a:r>
            <a:rPr lang="en-US" sz="2400" dirty="0" smtClean="0"/>
            <a:t>Date, time and place</a:t>
          </a:r>
          <a:endParaRPr lang="en-US" sz="2400" dirty="0"/>
        </a:p>
      </dgm:t>
    </dgm:pt>
    <dgm:pt modelId="{895CC109-3EFD-4F6B-A25A-17526850F10A}" type="parTrans" cxnId="{B06F8794-27BA-451F-95C1-333EA9DC64F7}">
      <dgm:prSet/>
      <dgm:spPr/>
      <dgm:t>
        <a:bodyPr/>
        <a:lstStyle/>
        <a:p>
          <a:endParaRPr lang="en-US"/>
        </a:p>
      </dgm:t>
    </dgm:pt>
    <dgm:pt modelId="{D7B0FDE9-9B87-46B7-ADCF-4F8E6E687CDF}" type="sibTrans" cxnId="{B06F8794-27BA-451F-95C1-333EA9DC64F7}">
      <dgm:prSet/>
      <dgm:spPr/>
      <dgm:t>
        <a:bodyPr/>
        <a:lstStyle/>
        <a:p>
          <a:endParaRPr lang="en-US"/>
        </a:p>
      </dgm:t>
    </dgm:pt>
    <dgm:pt modelId="{E39D90D7-8249-4CCA-B7DF-BFD38C46A145}">
      <dgm:prSet custT="1"/>
      <dgm:spPr/>
      <dgm:t>
        <a:bodyPr/>
        <a:lstStyle/>
        <a:p>
          <a:r>
            <a:rPr lang="en-US" sz="2400" dirty="0" smtClean="0"/>
            <a:t>Members present or absent</a:t>
          </a:r>
          <a:endParaRPr lang="en-US" sz="2400" dirty="0"/>
        </a:p>
      </dgm:t>
    </dgm:pt>
    <dgm:pt modelId="{4C50019B-3529-4981-80CA-6C0BCD4A8846}" type="parTrans" cxnId="{14BBAF1C-09E8-463F-A034-4F27B70DFD33}">
      <dgm:prSet/>
      <dgm:spPr/>
      <dgm:t>
        <a:bodyPr/>
        <a:lstStyle/>
        <a:p>
          <a:endParaRPr lang="en-US"/>
        </a:p>
      </dgm:t>
    </dgm:pt>
    <dgm:pt modelId="{F1D21579-415E-478D-BF70-D5461040C43F}" type="sibTrans" cxnId="{14BBAF1C-09E8-463F-A034-4F27B70DFD33}">
      <dgm:prSet/>
      <dgm:spPr/>
      <dgm:t>
        <a:bodyPr/>
        <a:lstStyle/>
        <a:p>
          <a:endParaRPr lang="en-US"/>
        </a:p>
      </dgm:t>
    </dgm:pt>
    <dgm:pt modelId="{47C92F08-5FBE-48D8-A343-8036C02C95B2}">
      <dgm:prSet custT="1"/>
      <dgm:spPr/>
      <dgm:t>
        <a:bodyPr/>
        <a:lstStyle/>
        <a:p>
          <a:r>
            <a:rPr lang="en-US" sz="2400" dirty="0" smtClean="0"/>
            <a:t>General substance of matters discussed/decided</a:t>
          </a:r>
          <a:endParaRPr lang="en-US" sz="2400" dirty="0"/>
        </a:p>
      </dgm:t>
    </dgm:pt>
    <dgm:pt modelId="{D6F0BB60-5FDA-4A51-80B3-D1F5E9D6386C}" type="parTrans" cxnId="{C9A7A06C-9B69-4A44-B4DB-089A46991D80}">
      <dgm:prSet/>
      <dgm:spPr/>
      <dgm:t>
        <a:bodyPr/>
        <a:lstStyle/>
        <a:p>
          <a:endParaRPr lang="en-US"/>
        </a:p>
      </dgm:t>
    </dgm:pt>
    <dgm:pt modelId="{893631F3-A735-49F3-A309-2E2CE7CC6CA6}" type="sibTrans" cxnId="{C9A7A06C-9B69-4A44-B4DB-089A46991D80}">
      <dgm:prSet/>
      <dgm:spPr/>
      <dgm:t>
        <a:bodyPr/>
        <a:lstStyle/>
        <a:p>
          <a:endParaRPr lang="en-US"/>
        </a:p>
      </dgm:t>
    </dgm:pt>
    <dgm:pt modelId="{9EA08CEC-B6BE-4D0D-945B-1CA83CDC1FC7}">
      <dgm:prSet custT="1"/>
      <dgm:spPr/>
      <dgm:t>
        <a:bodyPr/>
        <a:lstStyle/>
        <a:p>
          <a:r>
            <a:rPr lang="en-US" sz="2400" dirty="0" smtClean="0"/>
            <a:t>Record of all votes, by individual if a roll call vote</a:t>
          </a:r>
          <a:endParaRPr lang="en-US" sz="2400" dirty="0"/>
        </a:p>
      </dgm:t>
    </dgm:pt>
    <dgm:pt modelId="{A4D9C527-B344-48E1-8705-D14493AF7387}" type="parTrans" cxnId="{C68D19EF-EBFE-415A-A9BD-E4358C7EF45E}">
      <dgm:prSet/>
      <dgm:spPr/>
      <dgm:t>
        <a:bodyPr/>
        <a:lstStyle/>
        <a:p>
          <a:endParaRPr lang="en-US"/>
        </a:p>
      </dgm:t>
    </dgm:pt>
    <dgm:pt modelId="{3363B432-1A1D-4F9A-A254-1A2B658EC245}" type="sibTrans" cxnId="{C68D19EF-EBFE-415A-A9BD-E4358C7EF45E}">
      <dgm:prSet/>
      <dgm:spPr/>
      <dgm:t>
        <a:bodyPr/>
        <a:lstStyle/>
        <a:p>
          <a:endParaRPr lang="en-US"/>
        </a:p>
      </dgm:t>
    </dgm:pt>
    <dgm:pt modelId="{1DAAA357-8EF2-449A-A37E-D23450E56617}">
      <dgm:prSet custT="1"/>
      <dgm:spPr/>
      <dgm:t>
        <a:bodyPr/>
        <a:lstStyle/>
        <a:p>
          <a:r>
            <a:rPr lang="en-US" sz="2400" dirty="0" smtClean="0"/>
            <a:t>*Agendas, if used, must be posted prior to meeting</a:t>
          </a:r>
          <a:endParaRPr lang="en-US" sz="2400" dirty="0"/>
        </a:p>
      </dgm:t>
    </dgm:pt>
    <dgm:pt modelId="{FCEAE99D-C2D2-4DAB-B033-3EB1D53C84E3}" type="parTrans" cxnId="{4F7EE026-B7DA-4DCC-99E1-48A6A1BE0D8C}">
      <dgm:prSet/>
      <dgm:spPr/>
      <dgm:t>
        <a:bodyPr/>
        <a:lstStyle/>
        <a:p>
          <a:endParaRPr lang="en-US"/>
        </a:p>
      </dgm:t>
    </dgm:pt>
    <dgm:pt modelId="{C7C8FB65-5DC8-4FD1-90CF-1C57B05985C7}" type="sibTrans" cxnId="{4F7EE026-B7DA-4DCC-99E1-48A6A1BE0D8C}">
      <dgm:prSet/>
      <dgm:spPr/>
      <dgm:t>
        <a:bodyPr/>
        <a:lstStyle/>
        <a:p>
          <a:endParaRPr lang="en-US"/>
        </a:p>
      </dgm:t>
    </dgm:pt>
    <dgm:pt modelId="{7076DF06-573A-42BA-8BFA-9A69842B064E}">
      <dgm:prSet custT="1"/>
      <dgm:spPr/>
      <dgm:t>
        <a:bodyPr/>
        <a:lstStyle/>
        <a:p>
          <a:r>
            <a:rPr lang="en-US" sz="2400" dirty="0" smtClean="0"/>
            <a:t>*Minutes, if any, must be made available for public inspection</a:t>
          </a:r>
          <a:endParaRPr lang="en-US" sz="2400" dirty="0"/>
        </a:p>
      </dgm:t>
    </dgm:pt>
    <dgm:pt modelId="{25CAF12B-3509-459A-8439-8BFE014F7D7B}" type="parTrans" cxnId="{D52E5F07-0F86-4AB5-B131-0CCCB6F3CB69}">
      <dgm:prSet/>
      <dgm:spPr/>
      <dgm:t>
        <a:bodyPr/>
        <a:lstStyle/>
        <a:p>
          <a:endParaRPr lang="en-US"/>
        </a:p>
      </dgm:t>
    </dgm:pt>
    <dgm:pt modelId="{9A81F71B-7997-4E96-BC13-253DD079E07E}" type="sibTrans" cxnId="{D52E5F07-0F86-4AB5-B131-0CCCB6F3CB69}">
      <dgm:prSet/>
      <dgm:spPr/>
      <dgm:t>
        <a:bodyPr/>
        <a:lstStyle/>
        <a:p>
          <a:endParaRPr lang="en-US"/>
        </a:p>
      </dgm:t>
    </dgm:pt>
    <dgm:pt modelId="{FD34DEE7-D7AE-468F-9404-EBBD6E95B5BE}" type="pres">
      <dgm:prSet presAssocID="{A1932B87-6479-4138-825B-5A819FEA8104}" presName="linear" presStyleCnt="0">
        <dgm:presLayoutVars>
          <dgm:animLvl val="lvl"/>
          <dgm:resizeHandles val="exact"/>
        </dgm:presLayoutVars>
      </dgm:prSet>
      <dgm:spPr/>
      <dgm:t>
        <a:bodyPr/>
        <a:lstStyle/>
        <a:p>
          <a:endParaRPr lang="en-US"/>
        </a:p>
      </dgm:t>
    </dgm:pt>
    <dgm:pt modelId="{A05255C2-21CC-47FA-B0D0-F4617CD73178}" type="pres">
      <dgm:prSet presAssocID="{7202EB81-8CB9-44C2-BCB5-874C5309CAD6}" presName="parentText" presStyleLbl="node1" presStyleIdx="0" presStyleCnt="6">
        <dgm:presLayoutVars>
          <dgm:chMax val="0"/>
          <dgm:bulletEnabled val="1"/>
        </dgm:presLayoutVars>
      </dgm:prSet>
      <dgm:spPr/>
      <dgm:t>
        <a:bodyPr/>
        <a:lstStyle/>
        <a:p>
          <a:endParaRPr lang="en-US"/>
        </a:p>
      </dgm:t>
    </dgm:pt>
    <dgm:pt modelId="{7CD4168A-A878-46F1-8485-7D27963F0239}" type="pres">
      <dgm:prSet presAssocID="{D7B0FDE9-9B87-46B7-ADCF-4F8E6E687CDF}" presName="spacer" presStyleCnt="0"/>
      <dgm:spPr/>
    </dgm:pt>
    <dgm:pt modelId="{A55DBAD2-6660-46A0-966D-D2D13838180E}" type="pres">
      <dgm:prSet presAssocID="{E39D90D7-8249-4CCA-B7DF-BFD38C46A145}" presName="parentText" presStyleLbl="node1" presStyleIdx="1" presStyleCnt="6">
        <dgm:presLayoutVars>
          <dgm:chMax val="0"/>
          <dgm:bulletEnabled val="1"/>
        </dgm:presLayoutVars>
      </dgm:prSet>
      <dgm:spPr/>
      <dgm:t>
        <a:bodyPr/>
        <a:lstStyle/>
        <a:p>
          <a:endParaRPr lang="en-US"/>
        </a:p>
      </dgm:t>
    </dgm:pt>
    <dgm:pt modelId="{BA1E535B-F7BE-445B-8B92-1EB5C15F6FD6}" type="pres">
      <dgm:prSet presAssocID="{F1D21579-415E-478D-BF70-D5461040C43F}" presName="spacer" presStyleCnt="0"/>
      <dgm:spPr/>
    </dgm:pt>
    <dgm:pt modelId="{B347B037-75C9-4935-83E4-A58BA5A69F58}" type="pres">
      <dgm:prSet presAssocID="{47C92F08-5FBE-48D8-A343-8036C02C95B2}" presName="parentText" presStyleLbl="node1" presStyleIdx="2" presStyleCnt="6">
        <dgm:presLayoutVars>
          <dgm:chMax val="0"/>
          <dgm:bulletEnabled val="1"/>
        </dgm:presLayoutVars>
      </dgm:prSet>
      <dgm:spPr/>
      <dgm:t>
        <a:bodyPr/>
        <a:lstStyle/>
        <a:p>
          <a:endParaRPr lang="en-US"/>
        </a:p>
      </dgm:t>
    </dgm:pt>
    <dgm:pt modelId="{C6D0AC1A-9D51-4074-8671-350099970772}" type="pres">
      <dgm:prSet presAssocID="{893631F3-A735-49F3-A309-2E2CE7CC6CA6}" presName="spacer" presStyleCnt="0"/>
      <dgm:spPr/>
    </dgm:pt>
    <dgm:pt modelId="{C83BE578-B136-4180-8395-6B59E6E220DB}" type="pres">
      <dgm:prSet presAssocID="{9EA08CEC-B6BE-4D0D-945B-1CA83CDC1FC7}" presName="parentText" presStyleLbl="node1" presStyleIdx="3" presStyleCnt="6">
        <dgm:presLayoutVars>
          <dgm:chMax val="0"/>
          <dgm:bulletEnabled val="1"/>
        </dgm:presLayoutVars>
      </dgm:prSet>
      <dgm:spPr/>
      <dgm:t>
        <a:bodyPr/>
        <a:lstStyle/>
        <a:p>
          <a:endParaRPr lang="en-US"/>
        </a:p>
      </dgm:t>
    </dgm:pt>
    <dgm:pt modelId="{7E7DE6CF-FD9D-425D-9821-4897CEFD6547}" type="pres">
      <dgm:prSet presAssocID="{3363B432-1A1D-4F9A-A254-1A2B658EC245}" presName="spacer" presStyleCnt="0"/>
      <dgm:spPr/>
    </dgm:pt>
    <dgm:pt modelId="{9C3DF767-E4E4-48C8-B491-804C0F289AD8}" type="pres">
      <dgm:prSet presAssocID="{1DAAA357-8EF2-449A-A37E-D23450E56617}" presName="parentText" presStyleLbl="node1" presStyleIdx="4" presStyleCnt="6">
        <dgm:presLayoutVars>
          <dgm:chMax val="0"/>
          <dgm:bulletEnabled val="1"/>
        </dgm:presLayoutVars>
      </dgm:prSet>
      <dgm:spPr/>
      <dgm:t>
        <a:bodyPr/>
        <a:lstStyle/>
        <a:p>
          <a:endParaRPr lang="en-US"/>
        </a:p>
      </dgm:t>
    </dgm:pt>
    <dgm:pt modelId="{5D8DDF0F-4B57-4BE1-82D7-1A9B72BA2884}" type="pres">
      <dgm:prSet presAssocID="{C7C8FB65-5DC8-4FD1-90CF-1C57B05985C7}" presName="spacer" presStyleCnt="0"/>
      <dgm:spPr/>
    </dgm:pt>
    <dgm:pt modelId="{5BFE2847-9590-4039-AACA-93B1EA21694F}" type="pres">
      <dgm:prSet presAssocID="{7076DF06-573A-42BA-8BFA-9A69842B064E}" presName="parentText" presStyleLbl="node1" presStyleIdx="5" presStyleCnt="6">
        <dgm:presLayoutVars>
          <dgm:chMax val="0"/>
          <dgm:bulletEnabled val="1"/>
        </dgm:presLayoutVars>
      </dgm:prSet>
      <dgm:spPr/>
      <dgm:t>
        <a:bodyPr/>
        <a:lstStyle/>
        <a:p>
          <a:endParaRPr lang="en-US"/>
        </a:p>
      </dgm:t>
    </dgm:pt>
  </dgm:ptLst>
  <dgm:cxnLst>
    <dgm:cxn modelId="{B06F8794-27BA-451F-95C1-333EA9DC64F7}" srcId="{A1932B87-6479-4138-825B-5A819FEA8104}" destId="{7202EB81-8CB9-44C2-BCB5-874C5309CAD6}" srcOrd="0" destOrd="0" parTransId="{895CC109-3EFD-4F6B-A25A-17526850F10A}" sibTransId="{D7B0FDE9-9B87-46B7-ADCF-4F8E6E687CDF}"/>
    <dgm:cxn modelId="{5F7323A2-872E-40EB-B324-884E8768D1ED}" type="presOf" srcId="{7202EB81-8CB9-44C2-BCB5-874C5309CAD6}" destId="{A05255C2-21CC-47FA-B0D0-F4617CD73178}" srcOrd="0" destOrd="0" presId="urn:microsoft.com/office/officeart/2005/8/layout/vList2"/>
    <dgm:cxn modelId="{5092B0BC-F686-4E51-AC2C-DAD31903C77D}" type="presOf" srcId="{A1932B87-6479-4138-825B-5A819FEA8104}" destId="{FD34DEE7-D7AE-468F-9404-EBBD6E95B5BE}" srcOrd="0" destOrd="0" presId="urn:microsoft.com/office/officeart/2005/8/layout/vList2"/>
    <dgm:cxn modelId="{C68D19EF-EBFE-415A-A9BD-E4358C7EF45E}" srcId="{A1932B87-6479-4138-825B-5A819FEA8104}" destId="{9EA08CEC-B6BE-4D0D-945B-1CA83CDC1FC7}" srcOrd="3" destOrd="0" parTransId="{A4D9C527-B344-48E1-8705-D14493AF7387}" sibTransId="{3363B432-1A1D-4F9A-A254-1A2B658EC245}"/>
    <dgm:cxn modelId="{5CE39159-46EC-4E08-A015-2FD88E123D23}" type="presOf" srcId="{1DAAA357-8EF2-449A-A37E-D23450E56617}" destId="{9C3DF767-E4E4-48C8-B491-804C0F289AD8}" srcOrd="0" destOrd="0" presId="urn:microsoft.com/office/officeart/2005/8/layout/vList2"/>
    <dgm:cxn modelId="{14BBAF1C-09E8-463F-A034-4F27B70DFD33}" srcId="{A1932B87-6479-4138-825B-5A819FEA8104}" destId="{E39D90D7-8249-4CCA-B7DF-BFD38C46A145}" srcOrd="1" destOrd="0" parTransId="{4C50019B-3529-4981-80CA-6C0BCD4A8846}" sibTransId="{F1D21579-415E-478D-BF70-D5461040C43F}"/>
    <dgm:cxn modelId="{D52E5F07-0F86-4AB5-B131-0CCCB6F3CB69}" srcId="{A1932B87-6479-4138-825B-5A819FEA8104}" destId="{7076DF06-573A-42BA-8BFA-9A69842B064E}" srcOrd="5" destOrd="0" parTransId="{25CAF12B-3509-459A-8439-8BFE014F7D7B}" sibTransId="{9A81F71B-7997-4E96-BC13-253DD079E07E}"/>
    <dgm:cxn modelId="{50F50C7E-EB01-4087-A08F-CEEB28035AA1}" type="presOf" srcId="{7076DF06-573A-42BA-8BFA-9A69842B064E}" destId="{5BFE2847-9590-4039-AACA-93B1EA21694F}" srcOrd="0" destOrd="0" presId="urn:microsoft.com/office/officeart/2005/8/layout/vList2"/>
    <dgm:cxn modelId="{1E8C290C-A74F-4736-A289-60207798EC08}" type="presOf" srcId="{E39D90D7-8249-4CCA-B7DF-BFD38C46A145}" destId="{A55DBAD2-6660-46A0-966D-D2D13838180E}" srcOrd="0" destOrd="0" presId="urn:microsoft.com/office/officeart/2005/8/layout/vList2"/>
    <dgm:cxn modelId="{C9A7A06C-9B69-4A44-B4DB-089A46991D80}" srcId="{A1932B87-6479-4138-825B-5A819FEA8104}" destId="{47C92F08-5FBE-48D8-A343-8036C02C95B2}" srcOrd="2" destOrd="0" parTransId="{D6F0BB60-5FDA-4A51-80B3-D1F5E9D6386C}" sibTransId="{893631F3-A735-49F3-A309-2E2CE7CC6CA6}"/>
    <dgm:cxn modelId="{4F7EE026-B7DA-4DCC-99E1-48A6A1BE0D8C}" srcId="{A1932B87-6479-4138-825B-5A819FEA8104}" destId="{1DAAA357-8EF2-449A-A37E-D23450E56617}" srcOrd="4" destOrd="0" parTransId="{FCEAE99D-C2D2-4DAB-B033-3EB1D53C84E3}" sibTransId="{C7C8FB65-5DC8-4FD1-90CF-1C57B05985C7}"/>
    <dgm:cxn modelId="{79256DA5-CD77-47AB-8491-AF743CCCC325}" type="presOf" srcId="{9EA08CEC-B6BE-4D0D-945B-1CA83CDC1FC7}" destId="{C83BE578-B136-4180-8395-6B59E6E220DB}" srcOrd="0" destOrd="0" presId="urn:microsoft.com/office/officeart/2005/8/layout/vList2"/>
    <dgm:cxn modelId="{60402845-BF28-481B-94F4-BD38170E5F9E}" type="presOf" srcId="{47C92F08-5FBE-48D8-A343-8036C02C95B2}" destId="{B347B037-75C9-4935-83E4-A58BA5A69F58}" srcOrd="0" destOrd="0" presId="urn:microsoft.com/office/officeart/2005/8/layout/vList2"/>
    <dgm:cxn modelId="{39AAAEB8-344B-49C0-8542-CD3995AEE759}" type="presParOf" srcId="{FD34DEE7-D7AE-468F-9404-EBBD6E95B5BE}" destId="{A05255C2-21CC-47FA-B0D0-F4617CD73178}" srcOrd="0" destOrd="0" presId="urn:microsoft.com/office/officeart/2005/8/layout/vList2"/>
    <dgm:cxn modelId="{9B00ECE9-4178-4C4A-98DE-B8E5567E195F}" type="presParOf" srcId="{FD34DEE7-D7AE-468F-9404-EBBD6E95B5BE}" destId="{7CD4168A-A878-46F1-8485-7D27963F0239}" srcOrd="1" destOrd="0" presId="urn:microsoft.com/office/officeart/2005/8/layout/vList2"/>
    <dgm:cxn modelId="{1304D721-9DB1-4E39-9383-9BB6319C3B13}" type="presParOf" srcId="{FD34DEE7-D7AE-468F-9404-EBBD6E95B5BE}" destId="{A55DBAD2-6660-46A0-966D-D2D13838180E}" srcOrd="2" destOrd="0" presId="urn:microsoft.com/office/officeart/2005/8/layout/vList2"/>
    <dgm:cxn modelId="{16657537-D3C3-4EC6-84C8-3FB178563D81}" type="presParOf" srcId="{FD34DEE7-D7AE-468F-9404-EBBD6E95B5BE}" destId="{BA1E535B-F7BE-445B-8B92-1EB5C15F6FD6}" srcOrd="3" destOrd="0" presId="urn:microsoft.com/office/officeart/2005/8/layout/vList2"/>
    <dgm:cxn modelId="{9983FBB3-D628-4B48-98DC-A29FC9804648}" type="presParOf" srcId="{FD34DEE7-D7AE-468F-9404-EBBD6E95B5BE}" destId="{B347B037-75C9-4935-83E4-A58BA5A69F58}" srcOrd="4" destOrd="0" presId="urn:microsoft.com/office/officeart/2005/8/layout/vList2"/>
    <dgm:cxn modelId="{68F6BDA8-9871-4471-B2F5-E4F3F60C9748}" type="presParOf" srcId="{FD34DEE7-D7AE-468F-9404-EBBD6E95B5BE}" destId="{C6D0AC1A-9D51-4074-8671-350099970772}" srcOrd="5" destOrd="0" presId="urn:microsoft.com/office/officeart/2005/8/layout/vList2"/>
    <dgm:cxn modelId="{8B8EDD33-C735-4AAD-9B0D-369A06D44EA0}" type="presParOf" srcId="{FD34DEE7-D7AE-468F-9404-EBBD6E95B5BE}" destId="{C83BE578-B136-4180-8395-6B59E6E220DB}" srcOrd="6" destOrd="0" presId="urn:microsoft.com/office/officeart/2005/8/layout/vList2"/>
    <dgm:cxn modelId="{14AAB630-17B9-48C4-ACD7-1C817ABC700B}" type="presParOf" srcId="{FD34DEE7-D7AE-468F-9404-EBBD6E95B5BE}" destId="{7E7DE6CF-FD9D-425D-9821-4897CEFD6547}" srcOrd="7" destOrd="0" presId="urn:microsoft.com/office/officeart/2005/8/layout/vList2"/>
    <dgm:cxn modelId="{29CC6B94-6454-4BD9-BB68-EB1470A90E73}" type="presParOf" srcId="{FD34DEE7-D7AE-468F-9404-EBBD6E95B5BE}" destId="{9C3DF767-E4E4-48C8-B491-804C0F289AD8}" srcOrd="8" destOrd="0" presId="urn:microsoft.com/office/officeart/2005/8/layout/vList2"/>
    <dgm:cxn modelId="{EEC4819A-4F6C-4C75-BB85-A996AA889672}" type="presParOf" srcId="{FD34DEE7-D7AE-468F-9404-EBBD6E95B5BE}" destId="{5D8DDF0F-4B57-4BE1-82D7-1A9B72BA2884}" srcOrd="9" destOrd="0" presId="urn:microsoft.com/office/officeart/2005/8/layout/vList2"/>
    <dgm:cxn modelId="{C5D848D1-1B06-432C-9155-9AB5F5A365FA}" type="presParOf" srcId="{FD34DEE7-D7AE-468F-9404-EBBD6E95B5BE}" destId="{5BFE2847-9590-4039-AACA-93B1EA21694F}" srcOrd="10" destOrd="0" presId="urn:microsoft.com/office/officeart/2005/8/layout/vList2"/>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B3D3D8-8A15-482A-9056-D27EDE0F5D95}"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US"/>
        </a:p>
      </dgm:t>
    </dgm:pt>
    <dgm:pt modelId="{B43652EB-9333-4C7D-8352-F28F00E5ECFC}">
      <dgm:prSet phldrT="[Text]"/>
      <dgm:spPr/>
      <dgm:t>
        <a:bodyPr/>
        <a:lstStyle/>
        <a:p>
          <a:r>
            <a:rPr lang="en-US" dirty="0" smtClean="0"/>
            <a:t>Public Access Counselor</a:t>
          </a:r>
          <a:endParaRPr lang="en-US" dirty="0"/>
        </a:p>
      </dgm:t>
    </dgm:pt>
    <dgm:pt modelId="{B93AED9A-FA60-4322-8106-CEFADEEB5DD7}" type="parTrans" cxnId="{A2DD0F3B-2A61-4804-AA0F-F8540B404140}">
      <dgm:prSet/>
      <dgm:spPr/>
      <dgm:t>
        <a:bodyPr/>
        <a:lstStyle/>
        <a:p>
          <a:endParaRPr lang="en-US"/>
        </a:p>
      </dgm:t>
    </dgm:pt>
    <dgm:pt modelId="{6800AE5E-3885-4B8F-BB04-E04B45802C64}" type="sibTrans" cxnId="{A2DD0F3B-2A61-4804-AA0F-F8540B404140}">
      <dgm:prSet/>
      <dgm:spPr/>
      <dgm:t>
        <a:bodyPr/>
        <a:lstStyle/>
        <a:p>
          <a:endParaRPr lang="en-US"/>
        </a:p>
      </dgm:t>
    </dgm:pt>
    <dgm:pt modelId="{6C1C5645-2AA3-4814-9713-2E17FA6FFD8B}">
      <dgm:prSet phldrT="[Text]"/>
      <dgm:spPr/>
      <dgm:t>
        <a:bodyPr/>
        <a:lstStyle/>
        <a:p>
          <a:r>
            <a:rPr lang="en-US" dirty="0" smtClean="0"/>
            <a:t>File a Lawsuit Under the ODL</a:t>
          </a:r>
          <a:endParaRPr lang="en-US" dirty="0"/>
        </a:p>
      </dgm:t>
    </dgm:pt>
    <dgm:pt modelId="{47C55B25-E2D7-42EF-9AB4-05EE53311EAA}" type="parTrans" cxnId="{3CCA3355-AB5E-47C2-A823-DD96FA2F9C04}">
      <dgm:prSet/>
      <dgm:spPr/>
      <dgm:t>
        <a:bodyPr/>
        <a:lstStyle/>
        <a:p>
          <a:endParaRPr lang="en-US"/>
        </a:p>
      </dgm:t>
    </dgm:pt>
    <dgm:pt modelId="{9B706A21-CFF4-44F5-AE23-0452F76F1DEF}" type="sibTrans" cxnId="{3CCA3355-AB5E-47C2-A823-DD96FA2F9C04}">
      <dgm:prSet/>
      <dgm:spPr/>
      <dgm:t>
        <a:bodyPr/>
        <a:lstStyle/>
        <a:p>
          <a:endParaRPr lang="en-US"/>
        </a:p>
      </dgm:t>
    </dgm:pt>
    <dgm:pt modelId="{91A370C1-0EC1-4976-926C-22E9F64A1282}">
      <dgm:prSet/>
      <dgm:spPr/>
      <dgm:t>
        <a:bodyPr/>
        <a:lstStyle/>
        <a:p>
          <a:r>
            <a:rPr lang="en-US" dirty="0" smtClean="0"/>
            <a:t>Informal or formal opinion</a:t>
          </a:r>
        </a:p>
      </dgm:t>
    </dgm:pt>
    <dgm:pt modelId="{478E4E42-6E88-4DED-A776-52F66FA56415}" type="parTrans" cxnId="{7C3716B9-0C41-4F8D-8823-75E3A06396C6}">
      <dgm:prSet/>
      <dgm:spPr/>
      <dgm:t>
        <a:bodyPr/>
        <a:lstStyle/>
        <a:p>
          <a:endParaRPr lang="en-US"/>
        </a:p>
      </dgm:t>
    </dgm:pt>
    <dgm:pt modelId="{213486B7-A055-4CCC-B942-56428A71A02C}" type="sibTrans" cxnId="{7C3716B9-0C41-4F8D-8823-75E3A06396C6}">
      <dgm:prSet/>
      <dgm:spPr/>
      <dgm:t>
        <a:bodyPr/>
        <a:lstStyle/>
        <a:p>
          <a:endParaRPr lang="en-US"/>
        </a:p>
      </dgm:t>
    </dgm:pt>
    <dgm:pt modelId="{B2C71700-A84A-49B0-9872-8747943891FE}">
      <dgm:prSet/>
      <dgm:spPr/>
      <dgm:t>
        <a:bodyPr/>
        <a:lstStyle/>
        <a:p>
          <a:r>
            <a:rPr lang="en-US" dirty="0" smtClean="0"/>
            <a:t>Useful should you file suit under the ODL</a:t>
          </a:r>
        </a:p>
      </dgm:t>
    </dgm:pt>
    <dgm:pt modelId="{24A3B3A1-DB38-49F1-B0F5-FC3E50F64F39}" type="parTrans" cxnId="{C65E9FAD-B16C-4A25-8E0E-3616D8DFC81C}">
      <dgm:prSet/>
      <dgm:spPr/>
      <dgm:t>
        <a:bodyPr/>
        <a:lstStyle/>
        <a:p>
          <a:endParaRPr lang="en-US"/>
        </a:p>
      </dgm:t>
    </dgm:pt>
    <dgm:pt modelId="{9DA1ADE1-E67F-4E9D-8BD6-5A94D6308428}" type="sibTrans" cxnId="{C65E9FAD-B16C-4A25-8E0E-3616D8DFC81C}">
      <dgm:prSet/>
      <dgm:spPr/>
      <dgm:t>
        <a:bodyPr/>
        <a:lstStyle/>
        <a:p>
          <a:endParaRPr lang="en-US"/>
        </a:p>
      </dgm:t>
    </dgm:pt>
    <dgm:pt modelId="{5ABC8487-7A86-4725-BBCE-ED55D83845FC}">
      <dgm:prSet/>
      <dgm:spPr/>
      <dgm:t>
        <a:bodyPr/>
        <a:lstStyle/>
        <a:p>
          <a:r>
            <a:rPr lang="en-US" dirty="0" smtClean="0"/>
            <a:t>If successful, could recoup attorneys fees and court costs</a:t>
          </a:r>
          <a:endParaRPr lang="en-US" dirty="0"/>
        </a:p>
      </dgm:t>
    </dgm:pt>
    <dgm:pt modelId="{0E95DD97-023C-493B-9B2D-2617383AEF0C}" type="parTrans" cxnId="{677B315B-284B-4AD5-B1F2-E244F3BE7783}">
      <dgm:prSet/>
      <dgm:spPr/>
      <dgm:t>
        <a:bodyPr/>
        <a:lstStyle/>
        <a:p>
          <a:endParaRPr lang="en-US"/>
        </a:p>
      </dgm:t>
    </dgm:pt>
    <dgm:pt modelId="{0B53AC47-6E0C-41C4-82CE-88EDD5F25D6A}" type="sibTrans" cxnId="{677B315B-284B-4AD5-B1F2-E244F3BE7783}">
      <dgm:prSet/>
      <dgm:spPr/>
      <dgm:t>
        <a:bodyPr/>
        <a:lstStyle/>
        <a:p>
          <a:endParaRPr lang="en-US"/>
        </a:p>
      </dgm:t>
    </dgm:pt>
    <dgm:pt modelId="{DA6B536F-8217-4885-9C81-2BE6DC00E2A9}" type="pres">
      <dgm:prSet presAssocID="{02B3D3D8-8A15-482A-9056-D27EDE0F5D95}" presName="list" presStyleCnt="0">
        <dgm:presLayoutVars>
          <dgm:dir/>
          <dgm:animLvl val="lvl"/>
        </dgm:presLayoutVars>
      </dgm:prSet>
      <dgm:spPr/>
      <dgm:t>
        <a:bodyPr/>
        <a:lstStyle/>
        <a:p>
          <a:endParaRPr lang="en-US"/>
        </a:p>
      </dgm:t>
    </dgm:pt>
    <dgm:pt modelId="{B4138C03-3F79-455E-BA7C-8294ABF7E59A}" type="pres">
      <dgm:prSet presAssocID="{B43652EB-9333-4C7D-8352-F28F00E5ECFC}" presName="posSpace" presStyleCnt="0"/>
      <dgm:spPr/>
    </dgm:pt>
    <dgm:pt modelId="{C5E6701C-EE86-4E5B-A65E-A1E653294BBD}" type="pres">
      <dgm:prSet presAssocID="{B43652EB-9333-4C7D-8352-F28F00E5ECFC}" presName="vertFlow" presStyleCnt="0"/>
      <dgm:spPr/>
    </dgm:pt>
    <dgm:pt modelId="{D0F75A8C-06AF-459C-B94F-214FBCE0AA3D}" type="pres">
      <dgm:prSet presAssocID="{B43652EB-9333-4C7D-8352-F28F00E5ECFC}" presName="topSpace" presStyleCnt="0"/>
      <dgm:spPr/>
    </dgm:pt>
    <dgm:pt modelId="{36106270-6D6E-4530-84AB-41949BDA19F8}" type="pres">
      <dgm:prSet presAssocID="{B43652EB-9333-4C7D-8352-F28F00E5ECFC}" presName="firstComp" presStyleCnt="0"/>
      <dgm:spPr/>
    </dgm:pt>
    <dgm:pt modelId="{B351B072-B88E-46D6-A572-41C0AD3AC9AE}" type="pres">
      <dgm:prSet presAssocID="{B43652EB-9333-4C7D-8352-F28F00E5ECFC}" presName="firstChild" presStyleLbl="bgAccFollowNode1" presStyleIdx="0" presStyleCnt="3"/>
      <dgm:spPr/>
      <dgm:t>
        <a:bodyPr/>
        <a:lstStyle/>
        <a:p>
          <a:endParaRPr lang="en-US"/>
        </a:p>
      </dgm:t>
    </dgm:pt>
    <dgm:pt modelId="{6D53E5C3-04C4-412E-9CF6-E428F6831E14}" type="pres">
      <dgm:prSet presAssocID="{B43652EB-9333-4C7D-8352-F28F00E5ECFC}" presName="firstChildTx" presStyleLbl="bgAccFollowNode1" presStyleIdx="0" presStyleCnt="3">
        <dgm:presLayoutVars>
          <dgm:bulletEnabled val="1"/>
        </dgm:presLayoutVars>
      </dgm:prSet>
      <dgm:spPr/>
      <dgm:t>
        <a:bodyPr/>
        <a:lstStyle/>
        <a:p>
          <a:endParaRPr lang="en-US"/>
        </a:p>
      </dgm:t>
    </dgm:pt>
    <dgm:pt modelId="{38666124-312B-4055-80E1-57C16E9AC976}" type="pres">
      <dgm:prSet presAssocID="{B2C71700-A84A-49B0-9872-8747943891FE}" presName="comp" presStyleCnt="0"/>
      <dgm:spPr/>
    </dgm:pt>
    <dgm:pt modelId="{4B6EEF98-C90F-4F81-93F3-50B465521BE2}" type="pres">
      <dgm:prSet presAssocID="{B2C71700-A84A-49B0-9872-8747943891FE}" presName="child" presStyleLbl="bgAccFollowNode1" presStyleIdx="1" presStyleCnt="3"/>
      <dgm:spPr/>
      <dgm:t>
        <a:bodyPr/>
        <a:lstStyle/>
        <a:p>
          <a:endParaRPr lang="en-US"/>
        </a:p>
      </dgm:t>
    </dgm:pt>
    <dgm:pt modelId="{DE9AE992-C953-4482-9EDC-AC69ED6A0953}" type="pres">
      <dgm:prSet presAssocID="{B2C71700-A84A-49B0-9872-8747943891FE}" presName="childTx" presStyleLbl="bgAccFollowNode1" presStyleIdx="1" presStyleCnt="3">
        <dgm:presLayoutVars>
          <dgm:bulletEnabled val="1"/>
        </dgm:presLayoutVars>
      </dgm:prSet>
      <dgm:spPr/>
      <dgm:t>
        <a:bodyPr/>
        <a:lstStyle/>
        <a:p>
          <a:endParaRPr lang="en-US"/>
        </a:p>
      </dgm:t>
    </dgm:pt>
    <dgm:pt modelId="{45503B99-78C0-4713-8588-B840EC42D4E0}" type="pres">
      <dgm:prSet presAssocID="{B43652EB-9333-4C7D-8352-F28F00E5ECFC}" presName="negSpace" presStyleCnt="0"/>
      <dgm:spPr/>
    </dgm:pt>
    <dgm:pt modelId="{0B5FD2F6-284B-4BE5-8521-9EB7EBA2953B}" type="pres">
      <dgm:prSet presAssocID="{B43652EB-9333-4C7D-8352-F28F00E5ECFC}" presName="circle" presStyleLbl="node1" presStyleIdx="0" presStyleCnt="2"/>
      <dgm:spPr/>
      <dgm:t>
        <a:bodyPr/>
        <a:lstStyle/>
        <a:p>
          <a:endParaRPr lang="en-US"/>
        </a:p>
      </dgm:t>
    </dgm:pt>
    <dgm:pt modelId="{E3AEA8C2-4583-46B3-9FA0-5FDC17214956}" type="pres">
      <dgm:prSet presAssocID="{6800AE5E-3885-4B8F-BB04-E04B45802C64}" presName="transSpace" presStyleCnt="0"/>
      <dgm:spPr/>
    </dgm:pt>
    <dgm:pt modelId="{62C887A4-730F-4FDB-A002-189FBBE33056}" type="pres">
      <dgm:prSet presAssocID="{6C1C5645-2AA3-4814-9713-2E17FA6FFD8B}" presName="posSpace" presStyleCnt="0"/>
      <dgm:spPr/>
    </dgm:pt>
    <dgm:pt modelId="{5C56CA37-8F14-45B5-A288-33706BA79C12}" type="pres">
      <dgm:prSet presAssocID="{6C1C5645-2AA3-4814-9713-2E17FA6FFD8B}" presName="vertFlow" presStyleCnt="0"/>
      <dgm:spPr/>
    </dgm:pt>
    <dgm:pt modelId="{57F01B78-61E5-46CF-95AB-FE0D44E12756}" type="pres">
      <dgm:prSet presAssocID="{6C1C5645-2AA3-4814-9713-2E17FA6FFD8B}" presName="topSpace" presStyleCnt="0"/>
      <dgm:spPr/>
    </dgm:pt>
    <dgm:pt modelId="{E6DF05E3-645D-44DD-BFD3-394CF702316A}" type="pres">
      <dgm:prSet presAssocID="{6C1C5645-2AA3-4814-9713-2E17FA6FFD8B}" presName="firstComp" presStyleCnt="0"/>
      <dgm:spPr/>
    </dgm:pt>
    <dgm:pt modelId="{109A6EF9-D86C-44AF-809F-66EF465EBBB2}" type="pres">
      <dgm:prSet presAssocID="{6C1C5645-2AA3-4814-9713-2E17FA6FFD8B}" presName="firstChild" presStyleLbl="bgAccFollowNode1" presStyleIdx="2" presStyleCnt="3"/>
      <dgm:spPr/>
      <dgm:t>
        <a:bodyPr/>
        <a:lstStyle/>
        <a:p>
          <a:endParaRPr lang="en-US"/>
        </a:p>
      </dgm:t>
    </dgm:pt>
    <dgm:pt modelId="{BD020A42-8439-4730-8490-3E86FEE1EBDA}" type="pres">
      <dgm:prSet presAssocID="{6C1C5645-2AA3-4814-9713-2E17FA6FFD8B}" presName="firstChildTx" presStyleLbl="bgAccFollowNode1" presStyleIdx="2" presStyleCnt="3">
        <dgm:presLayoutVars>
          <dgm:bulletEnabled val="1"/>
        </dgm:presLayoutVars>
      </dgm:prSet>
      <dgm:spPr/>
      <dgm:t>
        <a:bodyPr/>
        <a:lstStyle/>
        <a:p>
          <a:endParaRPr lang="en-US"/>
        </a:p>
      </dgm:t>
    </dgm:pt>
    <dgm:pt modelId="{8F07D778-9E83-4A8B-B0EA-CCFD826F1EE2}" type="pres">
      <dgm:prSet presAssocID="{6C1C5645-2AA3-4814-9713-2E17FA6FFD8B}" presName="negSpace" presStyleCnt="0"/>
      <dgm:spPr/>
    </dgm:pt>
    <dgm:pt modelId="{513B7012-0984-4712-9B89-D1DB7BC8B024}" type="pres">
      <dgm:prSet presAssocID="{6C1C5645-2AA3-4814-9713-2E17FA6FFD8B}" presName="circle" presStyleLbl="node1" presStyleIdx="1" presStyleCnt="2"/>
      <dgm:spPr/>
      <dgm:t>
        <a:bodyPr/>
        <a:lstStyle/>
        <a:p>
          <a:endParaRPr lang="en-US"/>
        </a:p>
      </dgm:t>
    </dgm:pt>
  </dgm:ptLst>
  <dgm:cxnLst>
    <dgm:cxn modelId="{0B60B98F-2002-4106-916A-82A2DF31DC18}" type="presOf" srcId="{5ABC8487-7A86-4725-BBCE-ED55D83845FC}" destId="{109A6EF9-D86C-44AF-809F-66EF465EBBB2}" srcOrd="0" destOrd="0" presId="urn:microsoft.com/office/officeart/2005/8/layout/hList9"/>
    <dgm:cxn modelId="{10616C05-4EC3-47A2-A5FF-77C7BA647072}" type="presOf" srcId="{B2C71700-A84A-49B0-9872-8747943891FE}" destId="{DE9AE992-C953-4482-9EDC-AC69ED6A0953}" srcOrd="1" destOrd="0" presId="urn:microsoft.com/office/officeart/2005/8/layout/hList9"/>
    <dgm:cxn modelId="{40B98A3C-5B08-41B2-A184-108DA4D01F99}" type="presOf" srcId="{91A370C1-0EC1-4976-926C-22E9F64A1282}" destId="{B351B072-B88E-46D6-A572-41C0AD3AC9AE}" srcOrd="0" destOrd="0" presId="urn:microsoft.com/office/officeart/2005/8/layout/hList9"/>
    <dgm:cxn modelId="{A2DD0F3B-2A61-4804-AA0F-F8540B404140}" srcId="{02B3D3D8-8A15-482A-9056-D27EDE0F5D95}" destId="{B43652EB-9333-4C7D-8352-F28F00E5ECFC}" srcOrd="0" destOrd="0" parTransId="{B93AED9A-FA60-4322-8106-CEFADEEB5DD7}" sibTransId="{6800AE5E-3885-4B8F-BB04-E04B45802C64}"/>
    <dgm:cxn modelId="{F5DF8324-A9E0-42E2-8B95-C8FC1713D1F8}" type="presOf" srcId="{5ABC8487-7A86-4725-BBCE-ED55D83845FC}" destId="{BD020A42-8439-4730-8490-3E86FEE1EBDA}" srcOrd="1" destOrd="0" presId="urn:microsoft.com/office/officeart/2005/8/layout/hList9"/>
    <dgm:cxn modelId="{677B315B-284B-4AD5-B1F2-E244F3BE7783}" srcId="{6C1C5645-2AA3-4814-9713-2E17FA6FFD8B}" destId="{5ABC8487-7A86-4725-BBCE-ED55D83845FC}" srcOrd="0" destOrd="0" parTransId="{0E95DD97-023C-493B-9B2D-2617383AEF0C}" sibTransId="{0B53AC47-6E0C-41C4-82CE-88EDD5F25D6A}"/>
    <dgm:cxn modelId="{7C3716B9-0C41-4F8D-8823-75E3A06396C6}" srcId="{B43652EB-9333-4C7D-8352-F28F00E5ECFC}" destId="{91A370C1-0EC1-4976-926C-22E9F64A1282}" srcOrd="0" destOrd="0" parTransId="{478E4E42-6E88-4DED-A776-52F66FA56415}" sibTransId="{213486B7-A055-4CCC-B942-56428A71A02C}"/>
    <dgm:cxn modelId="{238D3AEC-6383-4FA1-9698-85E4C5154826}" type="presOf" srcId="{B2C71700-A84A-49B0-9872-8747943891FE}" destId="{4B6EEF98-C90F-4F81-93F3-50B465521BE2}" srcOrd="0" destOrd="0" presId="urn:microsoft.com/office/officeart/2005/8/layout/hList9"/>
    <dgm:cxn modelId="{C65E9FAD-B16C-4A25-8E0E-3616D8DFC81C}" srcId="{B43652EB-9333-4C7D-8352-F28F00E5ECFC}" destId="{B2C71700-A84A-49B0-9872-8747943891FE}" srcOrd="1" destOrd="0" parTransId="{24A3B3A1-DB38-49F1-B0F5-FC3E50F64F39}" sibTransId="{9DA1ADE1-E67F-4E9D-8BD6-5A94D6308428}"/>
    <dgm:cxn modelId="{3CCA3355-AB5E-47C2-A823-DD96FA2F9C04}" srcId="{02B3D3D8-8A15-482A-9056-D27EDE0F5D95}" destId="{6C1C5645-2AA3-4814-9713-2E17FA6FFD8B}" srcOrd="1" destOrd="0" parTransId="{47C55B25-E2D7-42EF-9AB4-05EE53311EAA}" sibTransId="{9B706A21-CFF4-44F5-AE23-0452F76F1DEF}"/>
    <dgm:cxn modelId="{70BE8622-979F-4F5E-BC63-F37F18037073}" type="presOf" srcId="{B43652EB-9333-4C7D-8352-F28F00E5ECFC}" destId="{0B5FD2F6-284B-4BE5-8521-9EB7EBA2953B}" srcOrd="0" destOrd="0" presId="urn:microsoft.com/office/officeart/2005/8/layout/hList9"/>
    <dgm:cxn modelId="{12903A5E-3AF4-403A-A83C-63F4268E0748}" type="presOf" srcId="{91A370C1-0EC1-4976-926C-22E9F64A1282}" destId="{6D53E5C3-04C4-412E-9CF6-E428F6831E14}" srcOrd="1" destOrd="0" presId="urn:microsoft.com/office/officeart/2005/8/layout/hList9"/>
    <dgm:cxn modelId="{27CB3A31-F1CC-4F1D-8725-96AECEC6A541}" type="presOf" srcId="{02B3D3D8-8A15-482A-9056-D27EDE0F5D95}" destId="{DA6B536F-8217-4885-9C81-2BE6DC00E2A9}" srcOrd="0" destOrd="0" presId="urn:microsoft.com/office/officeart/2005/8/layout/hList9"/>
    <dgm:cxn modelId="{AB547D93-95F6-4CFF-9C97-0281F653F2F4}" type="presOf" srcId="{6C1C5645-2AA3-4814-9713-2E17FA6FFD8B}" destId="{513B7012-0984-4712-9B89-D1DB7BC8B024}" srcOrd="0" destOrd="0" presId="urn:microsoft.com/office/officeart/2005/8/layout/hList9"/>
    <dgm:cxn modelId="{B8813133-2821-446A-8E94-4F958EAA7E0A}" type="presParOf" srcId="{DA6B536F-8217-4885-9C81-2BE6DC00E2A9}" destId="{B4138C03-3F79-455E-BA7C-8294ABF7E59A}" srcOrd="0" destOrd="0" presId="urn:microsoft.com/office/officeart/2005/8/layout/hList9"/>
    <dgm:cxn modelId="{694ED620-9D6C-4A61-8324-A0AE0E959608}" type="presParOf" srcId="{DA6B536F-8217-4885-9C81-2BE6DC00E2A9}" destId="{C5E6701C-EE86-4E5B-A65E-A1E653294BBD}" srcOrd="1" destOrd="0" presId="urn:microsoft.com/office/officeart/2005/8/layout/hList9"/>
    <dgm:cxn modelId="{2ED5B19C-BD64-4E8C-BCCB-8B1A4CB20219}" type="presParOf" srcId="{C5E6701C-EE86-4E5B-A65E-A1E653294BBD}" destId="{D0F75A8C-06AF-459C-B94F-214FBCE0AA3D}" srcOrd="0" destOrd="0" presId="urn:microsoft.com/office/officeart/2005/8/layout/hList9"/>
    <dgm:cxn modelId="{4067C6B8-544A-4DFF-B6BF-D370BCDF90FE}" type="presParOf" srcId="{C5E6701C-EE86-4E5B-A65E-A1E653294BBD}" destId="{36106270-6D6E-4530-84AB-41949BDA19F8}" srcOrd="1" destOrd="0" presId="urn:microsoft.com/office/officeart/2005/8/layout/hList9"/>
    <dgm:cxn modelId="{76ECF99F-642B-4A8F-B3CD-F5333E0AF5A1}" type="presParOf" srcId="{36106270-6D6E-4530-84AB-41949BDA19F8}" destId="{B351B072-B88E-46D6-A572-41C0AD3AC9AE}" srcOrd="0" destOrd="0" presId="urn:microsoft.com/office/officeart/2005/8/layout/hList9"/>
    <dgm:cxn modelId="{970DEA74-82D7-4441-83BF-98C0ED9162FC}" type="presParOf" srcId="{36106270-6D6E-4530-84AB-41949BDA19F8}" destId="{6D53E5C3-04C4-412E-9CF6-E428F6831E14}" srcOrd="1" destOrd="0" presId="urn:microsoft.com/office/officeart/2005/8/layout/hList9"/>
    <dgm:cxn modelId="{8DD40785-D739-46F5-8DC3-FC3516842A28}" type="presParOf" srcId="{C5E6701C-EE86-4E5B-A65E-A1E653294BBD}" destId="{38666124-312B-4055-80E1-57C16E9AC976}" srcOrd="2" destOrd="0" presId="urn:microsoft.com/office/officeart/2005/8/layout/hList9"/>
    <dgm:cxn modelId="{ACC05D9B-21A4-419A-BAAB-E8B2624D4CA2}" type="presParOf" srcId="{38666124-312B-4055-80E1-57C16E9AC976}" destId="{4B6EEF98-C90F-4F81-93F3-50B465521BE2}" srcOrd="0" destOrd="0" presId="urn:microsoft.com/office/officeart/2005/8/layout/hList9"/>
    <dgm:cxn modelId="{F2669C2D-102E-4E5B-8652-05CE723801E1}" type="presParOf" srcId="{38666124-312B-4055-80E1-57C16E9AC976}" destId="{DE9AE992-C953-4482-9EDC-AC69ED6A0953}" srcOrd="1" destOrd="0" presId="urn:microsoft.com/office/officeart/2005/8/layout/hList9"/>
    <dgm:cxn modelId="{7D2C24BE-8E70-4BF1-B60D-6CB9B4030832}" type="presParOf" srcId="{DA6B536F-8217-4885-9C81-2BE6DC00E2A9}" destId="{45503B99-78C0-4713-8588-B840EC42D4E0}" srcOrd="2" destOrd="0" presId="urn:microsoft.com/office/officeart/2005/8/layout/hList9"/>
    <dgm:cxn modelId="{1FC9C1CC-CE0B-4EB2-B9DA-E77648DABCEE}" type="presParOf" srcId="{DA6B536F-8217-4885-9C81-2BE6DC00E2A9}" destId="{0B5FD2F6-284B-4BE5-8521-9EB7EBA2953B}" srcOrd="3" destOrd="0" presId="urn:microsoft.com/office/officeart/2005/8/layout/hList9"/>
    <dgm:cxn modelId="{EDC5AD79-9E75-41D9-A2ED-624191F9FB64}" type="presParOf" srcId="{DA6B536F-8217-4885-9C81-2BE6DC00E2A9}" destId="{E3AEA8C2-4583-46B3-9FA0-5FDC17214956}" srcOrd="4" destOrd="0" presId="urn:microsoft.com/office/officeart/2005/8/layout/hList9"/>
    <dgm:cxn modelId="{B1666D53-B42B-4D7D-BE11-ACE7DDCC6328}" type="presParOf" srcId="{DA6B536F-8217-4885-9C81-2BE6DC00E2A9}" destId="{62C887A4-730F-4FDB-A002-189FBBE33056}" srcOrd="5" destOrd="0" presId="urn:microsoft.com/office/officeart/2005/8/layout/hList9"/>
    <dgm:cxn modelId="{301B8512-F6D1-42BE-B6BA-6508279979BF}" type="presParOf" srcId="{DA6B536F-8217-4885-9C81-2BE6DC00E2A9}" destId="{5C56CA37-8F14-45B5-A288-33706BA79C12}" srcOrd="6" destOrd="0" presId="urn:microsoft.com/office/officeart/2005/8/layout/hList9"/>
    <dgm:cxn modelId="{99A853E1-AC23-4F4A-A3C1-E16A88EDE592}" type="presParOf" srcId="{5C56CA37-8F14-45B5-A288-33706BA79C12}" destId="{57F01B78-61E5-46CF-95AB-FE0D44E12756}" srcOrd="0" destOrd="0" presId="urn:microsoft.com/office/officeart/2005/8/layout/hList9"/>
    <dgm:cxn modelId="{EDB79402-CEC2-4F7C-A994-E12C2D3BE406}" type="presParOf" srcId="{5C56CA37-8F14-45B5-A288-33706BA79C12}" destId="{E6DF05E3-645D-44DD-BFD3-394CF702316A}" srcOrd="1" destOrd="0" presId="urn:microsoft.com/office/officeart/2005/8/layout/hList9"/>
    <dgm:cxn modelId="{1BAD85D5-4047-4DE6-9F89-DF7333137591}" type="presParOf" srcId="{E6DF05E3-645D-44DD-BFD3-394CF702316A}" destId="{109A6EF9-D86C-44AF-809F-66EF465EBBB2}" srcOrd="0" destOrd="0" presId="urn:microsoft.com/office/officeart/2005/8/layout/hList9"/>
    <dgm:cxn modelId="{3180F4D7-6870-4E8C-98CD-C261CF1E7A5D}" type="presParOf" srcId="{E6DF05E3-645D-44DD-BFD3-394CF702316A}" destId="{BD020A42-8439-4730-8490-3E86FEE1EBDA}" srcOrd="1" destOrd="0" presId="urn:microsoft.com/office/officeart/2005/8/layout/hList9"/>
    <dgm:cxn modelId="{C84A7515-D63E-4611-8553-8855B1DEA253}" type="presParOf" srcId="{DA6B536F-8217-4885-9C81-2BE6DC00E2A9}" destId="{8F07D778-9E83-4A8B-B0EA-CCFD826F1EE2}" srcOrd="7" destOrd="0" presId="urn:microsoft.com/office/officeart/2005/8/layout/hList9"/>
    <dgm:cxn modelId="{5BAC3860-7382-4309-857B-A07E32AF5C9D}" type="presParOf" srcId="{DA6B536F-8217-4885-9C81-2BE6DC00E2A9}" destId="{513B7012-0984-4712-9B89-D1DB7BC8B024}" srcOrd="8" destOrd="0" presId="urn:microsoft.com/office/officeart/2005/8/layout/hList9"/>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1C0B09-FB35-4F91-8E1E-3D33F0B80E0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A7B42255-059F-4297-97C5-D079FC7DB816}">
      <dgm:prSet phldrT="[Text]"/>
      <dgm:spPr/>
      <dgm:t>
        <a:bodyPr/>
        <a:lstStyle/>
        <a:p>
          <a:r>
            <a:rPr lang="en-US" dirty="0" err="1" smtClean="0"/>
            <a:t>Disclosable</a:t>
          </a:r>
          <a:endParaRPr lang="en-US" dirty="0"/>
        </a:p>
      </dgm:t>
    </dgm:pt>
    <dgm:pt modelId="{F714C1A2-AD77-4120-AD35-60474528A3E7}" type="parTrans" cxnId="{FB1E23EF-55F2-45CE-8B53-8F557B5E570A}">
      <dgm:prSet/>
      <dgm:spPr/>
      <dgm:t>
        <a:bodyPr/>
        <a:lstStyle/>
        <a:p>
          <a:endParaRPr lang="en-US"/>
        </a:p>
      </dgm:t>
    </dgm:pt>
    <dgm:pt modelId="{198A7DDA-8FB0-450E-A4E8-5651C1119318}" type="sibTrans" cxnId="{FB1E23EF-55F2-45CE-8B53-8F557B5E570A}">
      <dgm:prSet/>
      <dgm:spPr/>
      <dgm:t>
        <a:bodyPr/>
        <a:lstStyle/>
        <a:p>
          <a:endParaRPr lang="en-US"/>
        </a:p>
      </dgm:t>
    </dgm:pt>
    <dgm:pt modelId="{1F5BFB61-3F9C-423A-BAA1-80C58C93D30D}">
      <dgm:prSet phldrT="[Text]"/>
      <dgm:spPr/>
      <dgm:t>
        <a:bodyPr/>
        <a:lstStyle/>
        <a:p>
          <a:r>
            <a:rPr lang="en-US" dirty="0" smtClean="0"/>
            <a:t>Confidential</a:t>
          </a:r>
          <a:endParaRPr lang="en-US" dirty="0"/>
        </a:p>
      </dgm:t>
    </dgm:pt>
    <dgm:pt modelId="{0170310A-B413-4222-A771-75A5DD7C3A57}" type="parTrans" cxnId="{CA2AF234-3C1E-44FC-8AF6-39ADE0513167}">
      <dgm:prSet/>
      <dgm:spPr/>
      <dgm:t>
        <a:bodyPr/>
        <a:lstStyle/>
        <a:p>
          <a:endParaRPr lang="en-US"/>
        </a:p>
      </dgm:t>
    </dgm:pt>
    <dgm:pt modelId="{39496397-63BA-4680-AA10-B57FBB03E8DB}" type="sibTrans" cxnId="{CA2AF234-3C1E-44FC-8AF6-39ADE0513167}">
      <dgm:prSet/>
      <dgm:spPr/>
      <dgm:t>
        <a:bodyPr/>
        <a:lstStyle/>
        <a:p>
          <a:endParaRPr lang="en-US"/>
        </a:p>
      </dgm:t>
    </dgm:pt>
    <dgm:pt modelId="{CC62B9BB-7597-498E-82F0-99B03FA82067}">
      <dgm:prSet phldrT="[Text]"/>
      <dgm:spPr/>
      <dgm:t>
        <a:bodyPr/>
        <a:lstStyle/>
        <a:p>
          <a:r>
            <a:rPr lang="en-US" dirty="0" err="1" smtClean="0"/>
            <a:t>Disclosable</a:t>
          </a:r>
          <a:r>
            <a:rPr lang="en-US" dirty="0" smtClean="0"/>
            <a:t> at the discretion of the public agency</a:t>
          </a:r>
          <a:endParaRPr lang="en-US" dirty="0"/>
        </a:p>
      </dgm:t>
    </dgm:pt>
    <dgm:pt modelId="{D8574787-7B8A-4BA9-A5A8-9F8104D867F2}" type="parTrans" cxnId="{448B3637-CC32-4BC8-85EF-917E551FA1A6}">
      <dgm:prSet/>
      <dgm:spPr/>
      <dgm:t>
        <a:bodyPr/>
        <a:lstStyle/>
        <a:p>
          <a:endParaRPr lang="en-US"/>
        </a:p>
      </dgm:t>
    </dgm:pt>
    <dgm:pt modelId="{F6B6F540-BD3F-4146-9651-6D96CBE0E3C6}" type="sibTrans" cxnId="{448B3637-CC32-4BC8-85EF-917E551FA1A6}">
      <dgm:prSet/>
      <dgm:spPr/>
      <dgm:t>
        <a:bodyPr/>
        <a:lstStyle/>
        <a:p>
          <a:endParaRPr lang="en-US"/>
        </a:p>
      </dgm:t>
    </dgm:pt>
    <dgm:pt modelId="{AAE0CEAA-47D3-4DE0-8DC5-040EDA7D9F89}" type="pres">
      <dgm:prSet presAssocID="{341C0B09-FB35-4F91-8E1E-3D33F0B80E09}" presName="linear" presStyleCnt="0">
        <dgm:presLayoutVars>
          <dgm:dir/>
          <dgm:resizeHandles val="exact"/>
        </dgm:presLayoutVars>
      </dgm:prSet>
      <dgm:spPr/>
      <dgm:t>
        <a:bodyPr/>
        <a:lstStyle/>
        <a:p>
          <a:endParaRPr lang="en-US"/>
        </a:p>
      </dgm:t>
    </dgm:pt>
    <dgm:pt modelId="{FDE7F95F-E049-4A9D-BD5F-A1AFAD096024}" type="pres">
      <dgm:prSet presAssocID="{A7B42255-059F-4297-97C5-D079FC7DB816}" presName="comp" presStyleCnt="0"/>
      <dgm:spPr/>
    </dgm:pt>
    <dgm:pt modelId="{72E3916F-1E22-4F69-AFE9-8002A04FBA28}" type="pres">
      <dgm:prSet presAssocID="{A7B42255-059F-4297-97C5-D079FC7DB816}" presName="box" presStyleLbl="node1" presStyleIdx="0" presStyleCnt="3"/>
      <dgm:spPr/>
      <dgm:t>
        <a:bodyPr/>
        <a:lstStyle/>
        <a:p>
          <a:endParaRPr lang="en-US"/>
        </a:p>
      </dgm:t>
    </dgm:pt>
    <dgm:pt modelId="{5F3994DF-57A1-4CFD-AF0E-33AC3FA74655}" type="pres">
      <dgm:prSet presAssocID="{A7B42255-059F-4297-97C5-D079FC7DB816}" presName="img" presStyleLbl="fgImgPlace1" presStyleIdx="0" presStyleCnt="3"/>
      <dgm:spPr>
        <a:blipFill rotWithShape="0">
          <a:blip xmlns:r="http://schemas.openxmlformats.org/officeDocument/2006/relationships" r:embed="rId1"/>
          <a:stretch>
            <a:fillRect/>
          </a:stretch>
        </a:blipFill>
      </dgm:spPr>
    </dgm:pt>
    <dgm:pt modelId="{0A3F5227-5C15-435F-9EAD-F74B9852AC7A}" type="pres">
      <dgm:prSet presAssocID="{A7B42255-059F-4297-97C5-D079FC7DB816}" presName="text" presStyleLbl="node1" presStyleIdx="0" presStyleCnt="3">
        <dgm:presLayoutVars>
          <dgm:bulletEnabled val="1"/>
        </dgm:presLayoutVars>
      </dgm:prSet>
      <dgm:spPr/>
      <dgm:t>
        <a:bodyPr/>
        <a:lstStyle/>
        <a:p>
          <a:endParaRPr lang="en-US"/>
        </a:p>
      </dgm:t>
    </dgm:pt>
    <dgm:pt modelId="{AAB3849D-6DCB-46A9-8BB6-3DAF73CB7102}" type="pres">
      <dgm:prSet presAssocID="{198A7DDA-8FB0-450E-A4E8-5651C1119318}" presName="spacer" presStyleCnt="0"/>
      <dgm:spPr/>
    </dgm:pt>
    <dgm:pt modelId="{62FD49E4-B6CA-456F-B0B8-DBBC0127425D}" type="pres">
      <dgm:prSet presAssocID="{1F5BFB61-3F9C-423A-BAA1-80C58C93D30D}" presName="comp" presStyleCnt="0"/>
      <dgm:spPr/>
    </dgm:pt>
    <dgm:pt modelId="{4C823DA0-6F9E-4F9C-8706-39D063B98D63}" type="pres">
      <dgm:prSet presAssocID="{1F5BFB61-3F9C-423A-BAA1-80C58C93D30D}" presName="box" presStyleLbl="node1" presStyleIdx="1" presStyleCnt="3"/>
      <dgm:spPr/>
      <dgm:t>
        <a:bodyPr/>
        <a:lstStyle/>
        <a:p>
          <a:endParaRPr lang="en-US"/>
        </a:p>
      </dgm:t>
    </dgm:pt>
    <dgm:pt modelId="{A2933B7B-7C62-4D94-9C35-B03F7B82EC2C}" type="pres">
      <dgm:prSet presAssocID="{1F5BFB61-3F9C-423A-BAA1-80C58C93D30D}" presName="img" presStyleLbl="fgImgPlace1" presStyleIdx="1" presStyleCnt="3"/>
      <dgm:spPr>
        <a:blipFill rotWithShape="0">
          <a:blip xmlns:r="http://schemas.openxmlformats.org/officeDocument/2006/relationships" r:embed="rId2"/>
          <a:stretch>
            <a:fillRect/>
          </a:stretch>
        </a:blipFill>
      </dgm:spPr>
    </dgm:pt>
    <dgm:pt modelId="{CE517B11-DF47-4B66-8A9E-A9E1533D4380}" type="pres">
      <dgm:prSet presAssocID="{1F5BFB61-3F9C-423A-BAA1-80C58C93D30D}" presName="text" presStyleLbl="node1" presStyleIdx="1" presStyleCnt="3">
        <dgm:presLayoutVars>
          <dgm:bulletEnabled val="1"/>
        </dgm:presLayoutVars>
      </dgm:prSet>
      <dgm:spPr/>
      <dgm:t>
        <a:bodyPr/>
        <a:lstStyle/>
        <a:p>
          <a:endParaRPr lang="en-US"/>
        </a:p>
      </dgm:t>
    </dgm:pt>
    <dgm:pt modelId="{DECDF5B2-A736-4024-B7C0-AEACA7C473D3}" type="pres">
      <dgm:prSet presAssocID="{39496397-63BA-4680-AA10-B57FBB03E8DB}" presName="spacer" presStyleCnt="0"/>
      <dgm:spPr/>
    </dgm:pt>
    <dgm:pt modelId="{9CE221AB-5AD3-4A05-ACA4-29DE7135F50D}" type="pres">
      <dgm:prSet presAssocID="{CC62B9BB-7597-498E-82F0-99B03FA82067}" presName="comp" presStyleCnt="0"/>
      <dgm:spPr/>
    </dgm:pt>
    <dgm:pt modelId="{15B9E406-D588-4EAC-8F25-99CA5D32AD2D}" type="pres">
      <dgm:prSet presAssocID="{CC62B9BB-7597-498E-82F0-99B03FA82067}" presName="box" presStyleLbl="node1" presStyleIdx="2" presStyleCnt="3"/>
      <dgm:spPr/>
      <dgm:t>
        <a:bodyPr/>
        <a:lstStyle/>
        <a:p>
          <a:endParaRPr lang="en-US"/>
        </a:p>
      </dgm:t>
    </dgm:pt>
    <dgm:pt modelId="{A9A9B5AF-EACD-49F3-939A-B3F28E692748}" type="pres">
      <dgm:prSet presAssocID="{CC62B9BB-7597-498E-82F0-99B03FA82067}" presName="img" presStyleLbl="fgImgPlace1" presStyleIdx="2" presStyleCnt="3"/>
      <dgm:spPr>
        <a:blipFill rotWithShape="0">
          <a:blip xmlns:r="http://schemas.openxmlformats.org/officeDocument/2006/relationships" r:embed="rId3"/>
          <a:stretch>
            <a:fillRect/>
          </a:stretch>
        </a:blipFill>
      </dgm:spPr>
    </dgm:pt>
    <dgm:pt modelId="{A81D1E73-0B15-409B-BC07-7DE826569487}" type="pres">
      <dgm:prSet presAssocID="{CC62B9BB-7597-498E-82F0-99B03FA82067}" presName="text" presStyleLbl="node1" presStyleIdx="2" presStyleCnt="3">
        <dgm:presLayoutVars>
          <dgm:bulletEnabled val="1"/>
        </dgm:presLayoutVars>
      </dgm:prSet>
      <dgm:spPr/>
      <dgm:t>
        <a:bodyPr/>
        <a:lstStyle/>
        <a:p>
          <a:endParaRPr lang="en-US"/>
        </a:p>
      </dgm:t>
    </dgm:pt>
  </dgm:ptLst>
  <dgm:cxnLst>
    <dgm:cxn modelId="{B10786FE-7F07-4DFE-9BA5-63F68364AF00}" type="presOf" srcId="{341C0B09-FB35-4F91-8E1E-3D33F0B80E09}" destId="{AAE0CEAA-47D3-4DE0-8DC5-040EDA7D9F89}" srcOrd="0" destOrd="0" presId="urn:microsoft.com/office/officeart/2005/8/layout/vList4"/>
    <dgm:cxn modelId="{C574DA18-AF67-4015-A710-741B40730D28}" type="presOf" srcId="{A7B42255-059F-4297-97C5-D079FC7DB816}" destId="{72E3916F-1E22-4F69-AFE9-8002A04FBA28}" srcOrd="0" destOrd="0" presId="urn:microsoft.com/office/officeart/2005/8/layout/vList4"/>
    <dgm:cxn modelId="{65419E52-5D0C-4C0F-A56E-2092C546C538}" type="presOf" srcId="{CC62B9BB-7597-498E-82F0-99B03FA82067}" destId="{A81D1E73-0B15-409B-BC07-7DE826569487}" srcOrd="1" destOrd="0" presId="urn:microsoft.com/office/officeart/2005/8/layout/vList4"/>
    <dgm:cxn modelId="{14A06641-38F9-408D-ADB1-EDEF0CA42F52}" type="presOf" srcId="{1F5BFB61-3F9C-423A-BAA1-80C58C93D30D}" destId="{4C823DA0-6F9E-4F9C-8706-39D063B98D63}" srcOrd="0" destOrd="0" presId="urn:microsoft.com/office/officeart/2005/8/layout/vList4"/>
    <dgm:cxn modelId="{FB1E23EF-55F2-45CE-8B53-8F557B5E570A}" srcId="{341C0B09-FB35-4F91-8E1E-3D33F0B80E09}" destId="{A7B42255-059F-4297-97C5-D079FC7DB816}" srcOrd="0" destOrd="0" parTransId="{F714C1A2-AD77-4120-AD35-60474528A3E7}" sibTransId="{198A7DDA-8FB0-450E-A4E8-5651C1119318}"/>
    <dgm:cxn modelId="{CA2AF234-3C1E-44FC-8AF6-39ADE0513167}" srcId="{341C0B09-FB35-4F91-8E1E-3D33F0B80E09}" destId="{1F5BFB61-3F9C-423A-BAA1-80C58C93D30D}" srcOrd="1" destOrd="0" parTransId="{0170310A-B413-4222-A771-75A5DD7C3A57}" sibTransId="{39496397-63BA-4680-AA10-B57FBB03E8DB}"/>
    <dgm:cxn modelId="{6C8B12A3-9697-4BE8-A888-5392134C87F8}" type="presOf" srcId="{CC62B9BB-7597-498E-82F0-99B03FA82067}" destId="{15B9E406-D588-4EAC-8F25-99CA5D32AD2D}" srcOrd="0" destOrd="0" presId="urn:microsoft.com/office/officeart/2005/8/layout/vList4"/>
    <dgm:cxn modelId="{448B3637-CC32-4BC8-85EF-917E551FA1A6}" srcId="{341C0B09-FB35-4F91-8E1E-3D33F0B80E09}" destId="{CC62B9BB-7597-498E-82F0-99B03FA82067}" srcOrd="2" destOrd="0" parTransId="{D8574787-7B8A-4BA9-A5A8-9F8104D867F2}" sibTransId="{F6B6F540-BD3F-4146-9651-6D96CBE0E3C6}"/>
    <dgm:cxn modelId="{537172E9-8BE3-406F-91CA-B57702475D79}" type="presOf" srcId="{A7B42255-059F-4297-97C5-D079FC7DB816}" destId="{0A3F5227-5C15-435F-9EAD-F74B9852AC7A}" srcOrd="1" destOrd="0" presId="urn:microsoft.com/office/officeart/2005/8/layout/vList4"/>
    <dgm:cxn modelId="{8EA6E114-EFDF-4592-B85E-C4BF6CCBF8A3}" type="presOf" srcId="{1F5BFB61-3F9C-423A-BAA1-80C58C93D30D}" destId="{CE517B11-DF47-4B66-8A9E-A9E1533D4380}" srcOrd="1" destOrd="0" presId="urn:microsoft.com/office/officeart/2005/8/layout/vList4"/>
    <dgm:cxn modelId="{8A460335-D03E-41DB-92C5-1AF55D2493EE}" type="presParOf" srcId="{AAE0CEAA-47D3-4DE0-8DC5-040EDA7D9F89}" destId="{FDE7F95F-E049-4A9D-BD5F-A1AFAD096024}" srcOrd="0" destOrd="0" presId="urn:microsoft.com/office/officeart/2005/8/layout/vList4"/>
    <dgm:cxn modelId="{C80EF81E-7C4F-432A-A85C-CDB03CFAB8E4}" type="presParOf" srcId="{FDE7F95F-E049-4A9D-BD5F-A1AFAD096024}" destId="{72E3916F-1E22-4F69-AFE9-8002A04FBA28}" srcOrd="0" destOrd="0" presId="urn:microsoft.com/office/officeart/2005/8/layout/vList4"/>
    <dgm:cxn modelId="{138B9EE4-0EC1-447F-BBA9-6E62EF3DF7AC}" type="presParOf" srcId="{FDE7F95F-E049-4A9D-BD5F-A1AFAD096024}" destId="{5F3994DF-57A1-4CFD-AF0E-33AC3FA74655}" srcOrd="1" destOrd="0" presId="urn:microsoft.com/office/officeart/2005/8/layout/vList4"/>
    <dgm:cxn modelId="{E631E7EB-C034-4897-935D-D2025C79D0E1}" type="presParOf" srcId="{FDE7F95F-E049-4A9D-BD5F-A1AFAD096024}" destId="{0A3F5227-5C15-435F-9EAD-F74B9852AC7A}" srcOrd="2" destOrd="0" presId="urn:microsoft.com/office/officeart/2005/8/layout/vList4"/>
    <dgm:cxn modelId="{15D2466D-2841-47F8-8034-7C4CC4329C80}" type="presParOf" srcId="{AAE0CEAA-47D3-4DE0-8DC5-040EDA7D9F89}" destId="{AAB3849D-6DCB-46A9-8BB6-3DAF73CB7102}" srcOrd="1" destOrd="0" presId="urn:microsoft.com/office/officeart/2005/8/layout/vList4"/>
    <dgm:cxn modelId="{F79C2696-C95C-489E-8E69-B3CFFC48ADA9}" type="presParOf" srcId="{AAE0CEAA-47D3-4DE0-8DC5-040EDA7D9F89}" destId="{62FD49E4-B6CA-456F-B0B8-DBBC0127425D}" srcOrd="2" destOrd="0" presId="urn:microsoft.com/office/officeart/2005/8/layout/vList4"/>
    <dgm:cxn modelId="{A3508120-37EA-4BA2-BB33-E2547F8C6F83}" type="presParOf" srcId="{62FD49E4-B6CA-456F-B0B8-DBBC0127425D}" destId="{4C823DA0-6F9E-4F9C-8706-39D063B98D63}" srcOrd="0" destOrd="0" presId="urn:microsoft.com/office/officeart/2005/8/layout/vList4"/>
    <dgm:cxn modelId="{942D701E-60B5-4B7A-8BF0-D720D02EE14B}" type="presParOf" srcId="{62FD49E4-B6CA-456F-B0B8-DBBC0127425D}" destId="{A2933B7B-7C62-4D94-9C35-B03F7B82EC2C}" srcOrd="1" destOrd="0" presId="urn:microsoft.com/office/officeart/2005/8/layout/vList4"/>
    <dgm:cxn modelId="{3D82230E-3310-4899-9E01-B61F566BAE63}" type="presParOf" srcId="{62FD49E4-B6CA-456F-B0B8-DBBC0127425D}" destId="{CE517B11-DF47-4B66-8A9E-A9E1533D4380}" srcOrd="2" destOrd="0" presId="urn:microsoft.com/office/officeart/2005/8/layout/vList4"/>
    <dgm:cxn modelId="{EE48E395-B346-4B2F-B0D3-11E87E129277}" type="presParOf" srcId="{AAE0CEAA-47D3-4DE0-8DC5-040EDA7D9F89}" destId="{DECDF5B2-A736-4024-B7C0-AEACA7C473D3}" srcOrd="3" destOrd="0" presId="urn:microsoft.com/office/officeart/2005/8/layout/vList4"/>
    <dgm:cxn modelId="{E690A300-EA72-4923-BD66-1837E1BC9FAC}" type="presParOf" srcId="{AAE0CEAA-47D3-4DE0-8DC5-040EDA7D9F89}" destId="{9CE221AB-5AD3-4A05-ACA4-29DE7135F50D}" srcOrd="4" destOrd="0" presId="urn:microsoft.com/office/officeart/2005/8/layout/vList4"/>
    <dgm:cxn modelId="{B6B136A6-8DE3-4047-AF37-4330E15121F0}" type="presParOf" srcId="{9CE221AB-5AD3-4A05-ACA4-29DE7135F50D}" destId="{15B9E406-D588-4EAC-8F25-99CA5D32AD2D}" srcOrd="0" destOrd="0" presId="urn:microsoft.com/office/officeart/2005/8/layout/vList4"/>
    <dgm:cxn modelId="{0D7D7604-F496-4F73-ABF8-064E42072961}" type="presParOf" srcId="{9CE221AB-5AD3-4A05-ACA4-29DE7135F50D}" destId="{A9A9B5AF-EACD-49F3-939A-B3F28E692748}" srcOrd="1" destOrd="0" presId="urn:microsoft.com/office/officeart/2005/8/layout/vList4"/>
    <dgm:cxn modelId="{871EC89F-B337-4F85-8B9F-30006EECA464}" type="presParOf" srcId="{9CE221AB-5AD3-4A05-ACA4-29DE7135F50D}" destId="{A81D1E73-0B15-409B-BC07-7DE826569487}" srcOrd="2" destOrd="0" presId="urn:microsoft.com/office/officeart/2005/8/layout/vList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05255C2-21CC-47FA-B0D0-F4617CD73178}">
      <dsp:nvSpPr>
        <dsp:cNvPr id="0" name=""/>
        <dsp:cNvSpPr/>
      </dsp:nvSpPr>
      <dsp:spPr>
        <a:xfrm>
          <a:off x="0" y="1606"/>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Date, time and place</a:t>
          </a:r>
          <a:endParaRPr lang="en-US" sz="2400" kern="1200" dirty="0"/>
        </a:p>
      </dsp:txBody>
      <dsp:txXfrm>
        <a:off x="0" y="1606"/>
        <a:ext cx="6934200" cy="688906"/>
      </dsp:txXfrm>
    </dsp:sp>
    <dsp:sp modelId="{A55DBAD2-6660-46A0-966D-D2D13838180E}">
      <dsp:nvSpPr>
        <dsp:cNvPr id="0" name=""/>
        <dsp:cNvSpPr/>
      </dsp:nvSpPr>
      <dsp:spPr>
        <a:xfrm>
          <a:off x="0" y="701382"/>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Members present or absent</a:t>
          </a:r>
          <a:endParaRPr lang="en-US" sz="2400" kern="1200" dirty="0"/>
        </a:p>
      </dsp:txBody>
      <dsp:txXfrm>
        <a:off x="0" y="701382"/>
        <a:ext cx="6934200" cy="688906"/>
      </dsp:txXfrm>
    </dsp:sp>
    <dsp:sp modelId="{B347B037-75C9-4935-83E4-A58BA5A69F58}">
      <dsp:nvSpPr>
        <dsp:cNvPr id="0" name=""/>
        <dsp:cNvSpPr/>
      </dsp:nvSpPr>
      <dsp:spPr>
        <a:xfrm>
          <a:off x="0" y="1401158"/>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General substance of matters discussed/decided</a:t>
          </a:r>
          <a:endParaRPr lang="en-US" sz="2400" kern="1200" dirty="0"/>
        </a:p>
      </dsp:txBody>
      <dsp:txXfrm>
        <a:off x="0" y="1401158"/>
        <a:ext cx="6934200" cy="688906"/>
      </dsp:txXfrm>
    </dsp:sp>
    <dsp:sp modelId="{C83BE578-B136-4180-8395-6B59E6E220DB}">
      <dsp:nvSpPr>
        <dsp:cNvPr id="0" name=""/>
        <dsp:cNvSpPr/>
      </dsp:nvSpPr>
      <dsp:spPr>
        <a:xfrm>
          <a:off x="0" y="2100935"/>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Record of all votes, by individual if a roll call vote</a:t>
          </a:r>
          <a:endParaRPr lang="en-US" sz="2400" kern="1200" dirty="0"/>
        </a:p>
      </dsp:txBody>
      <dsp:txXfrm>
        <a:off x="0" y="2100935"/>
        <a:ext cx="6934200" cy="688906"/>
      </dsp:txXfrm>
    </dsp:sp>
    <dsp:sp modelId="{9C3DF767-E4E4-48C8-B491-804C0F289AD8}">
      <dsp:nvSpPr>
        <dsp:cNvPr id="0" name=""/>
        <dsp:cNvSpPr/>
      </dsp:nvSpPr>
      <dsp:spPr>
        <a:xfrm>
          <a:off x="0" y="2800711"/>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*Agendas, if used, must be posted prior to meeting</a:t>
          </a:r>
          <a:endParaRPr lang="en-US" sz="2400" kern="1200" dirty="0"/>
        </a:p>
      </dsp:txBody>
      <dsp:txXfrm>
        <a:off x="0" y="2800711"/>
        <a:ext cx="6934200" cy="688906"/>
      </dsp:txXfrm>
    </dsp:sp>
    <dsp:sp modelId="{5BFE2847-9590-4039-AACA-93B1EA21694F}">
      <dsp:nvSpPr>
        <dsp:cNvPr id="0" name=""/>
        <dsp:cNvSpPr/>
      </dsp:nvSpPr>
      <dsp:spPr>
        <a:xfrm>
          <a:off x="0" y="3500487"/>
          <a:ext cx="6934200" cy="688906"/>
        </a:xfrm>
        <a:prstGeom prst="roundRect">
          <a:avLst/>
        </a:prstGeom>
        <a:solidFill>
          <a:schemeClr val="accent1">
            <a:hueOff val="0"/>
            <a:satOff val="0"/>
            <a:lumOff val="0"/>
            <a:alphaOff val="0"/>
          </a:schemeClr>
        </a:solidFill>
        <a:ln>
          <a:noFill/>
        </a:ln>
        <a:effectLst>
          <a:outerShdw blurRad="63500" dist="25400" dir="5400000" rotWithShape="0">
            <a:srgbClr val="000000">
              <a:alpha val="43137"/>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smtClean="0"/>
            <a:t>*Minutes, if any, must be made available for public inspection</a:t>
          </a:r>
          <a:endParaRPr lang="en-US" sz="2400" kern="1200" dirty="0"/>
        </a:p>
      </dsp:txBody>
      <dsp:txXfrm>
        <a:off x="0" y="3500487"/>
        <a:ext cx="6934200" cy="68890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51B072-B88E-46D6-A572-41C0AD3AC9AE}">
      <dsp:nvSpPr>
        <dsp:cNvPr id="0" name=""/>
        <dsp:cNvSpPr/>
      </dsp:nvSpPr>
      <dsp:spPr>
        <a:xfrm>
          <a:off x="1321831" y="1231590"/>
          <a:ext cx="2475532" cy="165118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63576" rIns="163576" bIns="163576" numCol="1" spcCol="1270" anchor="ctr" anchorCtr="0">
          <a:noAutofit/>
        </a:bodyPr>
        <a:lstStyle/>
        <a:p>
          <a:pPr lvl="0" algn="l" defTabSz="1022350">
            <a:lnSpc>
              <a:spcPct val="90000"/>
            </a:lnSpc>
            <a:spcBef>
              <a:spcPct val="0"/>
            </a:spcBef>
            <a:spcAft>
              <a:spcPct val="35000"/>
            </a:spcAft>
          </a:pPr>
          <a:r>
            <a:rPr lang="en-US" sz="2300" kern="1200" dirty="0" smtClean="0"/>
            <a:t>Informal or formal opinion</a:t>
          </a:r>
        </a:p>
      </dsp:txBody>
      <dsp:txXfrm>
        <a:off x="1717917" y="1231590"/>
        <a:ext cx="2079447" cy="1651180"/>
      </dsp:txXfrm>
    </dsp:sp>
    <dsp:sp modelId="{4B6EEF98-C90F-4F81-93F3-50B465521BE2}">
      <dsp:nvSpPr>
        <dsp:cNvPr id="0" name=""/>
        <dsp:cNvSpPr/>
      </dsp:nvSpPr>
      <dsp:spPr>
        <a:xfrm>
          <a:off x="1321831" y="2882771"/>
          <a:ext cx="2475532" cy="165118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63576" rIns="163576" bIns="163576" numCol="1" spcCol="1270" anchor="ctr" anchorCtr="0">
          <a:noAutofit/>
        </a:bodyPr>
        <a:lstStyle/>
        <a:p>
          <a:pPr lvl="0" algn="l" defTabSz="1022350">
            <a:lnSpc>
              <a:spcPct val="90000"/>
            </a:lnSpc>
            <a:spcBef>
              <a:spcPct val="0"/>
            </a:spcBef>
            <a:spcAft>
              <a:spcPct val="35000"/>
            </a:spcAft>
          </a:pPr>
          <a:r>
            <a:rPr lang="en-US" sz="2300" kern="1200" dirty="0" smtClean="0"/>
            <a:t>Useful should you file suit under the ODL</a:t>
          </a:r>
        </a:p>
      </dsp:txBody>
      <dsp:txXfrm>
        <a:off x="1717917" y="2882771"/>
        <a:ext cx="2079447" cy="1651180"/>
      </dsp:txXfrm>
    </dsp:sp>
    <dsp:sp modelId="{0B5FD2F6-284B-4BE5-8521-9EB7EBA2953B}">
      <dsp:nvSpPr>
        <dsp:cNvPr id="0" name=""/>
        <dsp:cNvSpPr/>
      </dsp:nvSpPr>
      <dsp:spPr>
        <a:xfrm>
          <a:off x="1547" y="571448"/>
          <a:ext cx="1650355" cy="16503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en-US" sz="2100" kern="1200" dirty="0" smtClean="0"/>
            <a:t>Public Access Counselor</a:t>
          </a:r>
          <a:endParaRPr lang="en-US" sz="2100" kern="1200" dirty="0"/>
        </a:p>
      </dsp:txBody>
      <dsp:txXfrm>
        <a:off x="1547" y="571448"/>
        <a:ext cx="1650355" cy="1650355"/>
      </dsp:txXfrm>
    </dsp:sp>
    <dsp:sp modelId="{109A6EF9-D86C-44AF-809F-66EF465EBBB2}">
      <dsp:nvSpPr>
        <dsp:cNvPr id="0" name=""/>
        <dsp:cNvSpPr/>
      </dsp:nvSpPr>
      <dsp:spPr>
        <a:xfrm>
          <a:off x="5447719" y="1231590"/>
          <a:ext cx="2475532" cy="165118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63576" rIns="163576" bIns="163576" numCol="1" spcCol="1270" anchor="ctr" anchorCtr="0">
          <a:noAutofit/>
        </a:bodyPr>
        <a:lstStyle/>
        <a:p>
          <a:pPr lvl="0" algn="l" defTabSz="1022350">
            <a:lnSpc>
              <a:spcPct val="90000"/>
            </a:lnSpc>
            <a:spcBef>
              <a:spcPct val="0"/>
            </a:spcBef>
            <a:spcAft>
              <a:spcPct val="35000"/>
            </a:spcAft>
          </a:pPr>
          <a:r>
            <a:rPr lang="en-US" sz="2300" kern="1200" dirty="0" smtClean="0"/>
            <a:t>If successful, could recoup attorneys fees and court costs</a:t>
          </a:r>
          <a:endParaRPr lang="en-US" sz="2300" kern="1200" dirty="0"/>
        </a:p>
      </dsp:txBody>
      <dsp:txXfrm>
        <a:off x="5843804" y="1231590"/>
        <a:ext cx="2079447" cy="1651180"/>
      </dsp:txXfrm>
    </dsp:sp>
    <dsp:sp modelId="{513B7012-0984-4712-9B89-D1DB7BC8B024}">
      <dsp:nvSpPr>
        <dsp:cNvPr id="0" name=""/>
        <dsp:cNvSpPr/>
      </dsp:nvSpPr>
      <dsp:spPr>
        <a:xfrm>
          <a:off x="4127435" y="571448"/>
          <a:ext cx="1650355" cy="165035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en-US" sz="2100" kern="1200" dirty="0" smtClean="0"/>
            <a:t>File a Lawsuit Under the ODL</a:t>
          </a:r>
          <a:endParaRPr lang="en-US" sz="2100" kern="1200" dirty="0"/>
        </a:p>
      </dsp:txBody>
      <dsp:txXfrm>
        <a:off x="4127435" y="571448"/>
        <a:ext cx="1650355" cy="165035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2E3916F-1E22-4F69-AFE9-8002A04FBA28}">
      <dsp:nvSpPr>
        <dsp:cNvPr id="0" name=""/>
        <dsp:cNvSpPr/>
      </dsp:nvSpPr>
      <dsp:spPr>
        <a:xfrm>
          <a:off x="0" y="0"/>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err="1" smtClean="0"/>
            <a:t>Disclosable</a:t>
          </a:r>
          <a:endParaRPr lang="en-US" sz="3000" kern="1200" dirty="0"/>
        </a:p>
      </dsp:txBody>
      <dsp:txXfrm>
        <a:off x="1346200" y="0"/>
        <a:ext cx="4749800" cy="1269999"/>
      </dsp:txXfrm>
    </dsp:sp>
    <dsp:sp modelId="{5F3994DF-57A1-4CFD-AF0E-33AC3FA74655}">
      <dsp:nvSpPr>
        <dsp:cNvPr id="0" name=""/>
        <dsp:cNvSpPr/>
      </dsp:nvSpPr>
      <dsp:spPr>
        <a:xfrm>
          <a:off x="126999" y="126999"/>
          <a:ext cx="1219200" cy="1015999"/>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C823DA0-6F9E-4F9C-8706-39D063B98D63}">
      <dsp:nvSpPr>
        <dsp:cNvPr id="0" name=""/>
        <dsp:cNvSpPr/>
      </dsp:nvSpPr>
      <dsp:spPr>
        <a:xfrm>
          <a:off x="0" y="1396999"/>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smtClean="0"/>
            <a:t>Confidential</a:t>
          </a:r>
          <a:endParaRPr lang="en-US" sz="3000" kern="1200" dirty="0"/>
        </a:p>
      </dsp:txBody>
      <dsp:txXfrm>
        <a:off x="1346200" y="1396999"/>
        <a:ext cx="4749800" cy="1269999"/>
      </dsp:txXfrm>
    </dsp:sp>
    <dsp:sp modelId="{A2933B7B-7C62-4D94-9C35-B03F7B82EC2C}">
      <dsp:nvSpPr>
        <dsp:cNvPr id="0" name=""/>
        <dsp:cNvSpPr/>
      </dsp:nvSpPr>
      <dsp:spPr>
        <a:xfrm>
          <a:off x="126999" y="1523999"/>
          <a:ext cx="1219200" cy="1015999"/>
        </a:xfrm>
        <a:prstGeom prst="roundRect">
          <a:avLst>
            <a:gd name="adj" fmla="val 10000"/>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B9E406-D588-4EAC-8F25-99CA5D32AD2D}">
      <dsp:nvSpPr>
        <dsp:cNvPr id="0" name=""/>
        <dsp:cNvSpPr/>
      </dsp:nvSpPr>
      <dsp:spPr>
        <a:xfrm>
          <a:off x="0" y="2793999"/>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err="1" smtClean="0"/>
            <a:t>Disclosable</a:t>
          </a:r>
          <a:r>
            <a:rPr lang="en-US" sz="3000" kern="1200" dirty="0" smtClean="0"/>
            <a:t> at the discretion of the public agency</a:t>
          </a:r>
          <a:endParaRPr lang="en-US" sz="3000" kern="1200" dirty="0"/>
        </a:p>
      </dsp:txBody>
      <dsp:txXfrm>
        <a:off x="1346200" y="2793999"/>
        <a:ext cx="4749800" cy="1269999"/>
      </dsp:txXfrm>
    </dsp:sp>
    <dsp:sp modelId="{A9A9B5AF-EACD-49F3-939A-B3F28E692748}">
      <dsp:nvSpPr>
        <dsp:cNvPr id="0" name=""/>
        <dsp:cNvSpPr/>
      </dsp:nvSpPr>
      <dsp:spPr>
        <a:xfrm>
          <a:off x="126999" y="2920999"/>
          <a:ext cx="1219200" cy="1015999"/>
        </a:xfrm>
        <a:prstGeom prst="roundRect">
          <a:avLst>
            <a:gd name="adj" fmla="val 10000"/>
          </a:avLst>
        </a:prstGeom>
        <a:blipFill rotWithShape="0">
          <a:blip xmlns:r="http://schemas.openxmlformats.org/officeDocument/2006/relationships" r:embed="rId3"/>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42ACD460-40A0-4B4F-B1A8-AF4E2462AD1B}" type="datetimeFigureOut">
              <a:rPr lang="en-US"/>
              <a:pPr>
                <a:defRPr/>
              </a:pPr>
              <a:t>12/31/2012</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1355ADDE-67E2-4467-BD62-E02BFC76143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E0473B36-8790-4037-BFB1-3C06C2C53C2A}" type="datetimeFigureOut">
              <a:rPr lang="en-US"/>
              <a:pPr>
                <a:defRPr/>
              </a:pPr>
              <a:t>12/31/2012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FF87AE8F-7B58-49CD-902C-07508DCF66C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78C810F-9E7C-4EFD-A4F5-EB9065A33121}"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Slide Image Placeholder 1"/>
          <p:cNvSpPr>
            <a:spLocks noGrp="1" noRot="1" noChangeAspect="1" noTextEdit="1"/>
          </p:cNvSpPr>
          <p:nvPr>
            <p:ph type="sldImg"/>
          </p:nvPr>
        </p:nvSpPr>
        <p:spPr bwMode="auto">
          <a:noFill/>
          <a:ln>
            <a:solidFill>
              <a:srgbClr val="000000"/>
            </a:solidFill>
            <a:miter lim="800000"/>
            <a:headEnd/>
            <a:tailEnd/>
          </a:ln>
        </p:spPr>
      </p:sp>
      <p:sp>
        <p:nvSpPr>
          <p:cNvPr id="147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7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D250366-168B-401D-B4C6-25490D5AB533}" type="slidenum">
              <a:rPr lang="en-US"/>
              <a:pPr fontAlgn="base">
                <a:spcBef>
                  <a:spcPct val="0"/>
                </a:spcBef>
                <a:spcAft>
                  <a:spcPct val="0"/>
                </a:spcAft>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63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F010395-8C02-4141-B5BC-3ACED58F28AC}" type="slidenum">
              <a:rPr lang="en-US"/>
              <a:pPr fontAlgn="base">
                <a:spcBef>
                  <a:spcPct val="0"/>
                </a:spcBef>
                <a:spcAft>
                  <a:spcPct val="0"/>
                </a:spcAft>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BE7F722-9256-4E02-B7DF-69C50CF74115}" type="slidenum">
              <a:rPr lang="en-US"/>
              <a:pPr fontAlgn="base">
                <a:spcBef>
                  <a:spcPct val="0"/>
                </a:spcBef>
                <a:spcAft>
                  <a:spcPct val="0"/>
                </a:spcAft>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55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005DAB-1C18-48B4-A43B-0794F822464C}" type="slidenum">
              <a:rPr lang="en-US"/>
              <a:pPr fontAlgn="base">
                <a:spcBef>
                  <a:spcPct val="0"/>
                </a:spcBef>
                <a:spcAft>
                  <a:spcPct val="0"/>
                </a:spcAft>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96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A87AAD3-AD4C-49B2-A4E6-3CCC7018DD8A}" type="slidenum">
              <a:rPr lang="en-US"/>
              <a:pPr fontAlgn="base">
                <a:spcBef>
                  <a:spcPct val="0"/>
                </a:spcBef>
                <a:spcAft>
                  <a:spcPct val="0"/>
                </a:spcAft>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Slide Image Placeholder 1"/>
          <p:cNvSpPr>
            <a:spLocks noGrp="1" noRot="1" noChangeAspect="1" noTextEdit="1"/>
          </p:cNvSpPr>
          <p:nvPr>
            <p:ph type="sldImg"/>
          </p:nvPr>
        </p:nvSpPr>
        <p:spPr bwMode="auto">
          <a:noFill/>
          <a:ln>
            <a:solidFill>
              <a:srgbClr val="000000"/>
            </a:solidFill>
            <a:miter lim="800000"/>
            <a:headEnd/>
            <a:tailEnd/>
          </a:ln>
        </p:spPr>
      </p:sp>
      <p:sp>
        <p:nvSpPr>
          <p:cNvPr id="716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716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A2BA398-0871-4812-A3DB-3E8F42553BFA}" type="slidenum">
              <a:rPr lang="en-US"/>
              <a:pPr fontAlgn="base">
                <a:spcBef>
                  <a:spcPct val="0"/>
                </a:spcBef>
                <a:spcAft>
                  <a:spcPct val="0"/>
                </a:spcAft>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Slide Image Placeholder 1"/>
          <p:cNvSpPr>
            <a:spLocks noGrp="1" noRot="1" noChangeAspect="1" noTextEdit="1"/>
          </p:cNvSpPr>
          <p:nvPr>
            <p:ph type="sldImg"/>
          </p:nvPr>
        </p:nvSpPr>
        <p:spPr bwMode="auto">
          <a:noFill/>
          <a:ln>
            <a:solidFill>
              <a:srgbClr val="000000"/>
            </a:solidFill>
            <a:miter lim="800000"/>
            <a:headEnd/>
            <a:tailEnd/>
          </a:ln>
        </p:spPr>
      </p:sp>
      <p:sp>
        <p:nvSpPr>
          <p:cNvPr id="147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47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D250366-168B-401D-B4C6-25490D5AB533}" type="slidenum">
              <a:rPr lang="en-US"/>
              <a:pPr fontAlgn="base">
                <a:spcBef>
                  <a:spcPct val="0"/>
                </a:spcBef>
                <a:spcAft>
                  <a:spcPct val="0"/>
                </a:spcAft>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38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F87AE8F-7B58-49CD-902C-07508DCF66C0}"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baseline="0">
                <a:latin typeface="Calibri" pitchFamily="34" charset="0"/>
              </a:defRPr>
            </a:lvl1pPr>
            <a:extLst/>
          </a:lstStyle>
          <a:p>
            <a:r>
              <a:rPr lang="en-US" dirty="0"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baseline="0">
                <a:solidFill>
                  <a:schemeClr val="tx2">
                    <a:shade val="30000"/>
                    <a:satMod val="150000"/>
                  </a:schemeClr>
                </a:solidFill>
                <a:latin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4" name="Date Placeholder 23"/>
          <p:cNvSpPr>
            <a:spLocks noGrp="1"/>
          </p:cNvSpPr>
          <p:nvPr>
            <p:ph type="dt" sz="half" idx="10"/>
          </p:nvPr>
        </p:nvSpPr>
        <p:spPr/>
        <p:txBody>
          <a:bodyPr/>
          <a:lstStyle>
            <a:lvl1pPr>
              <a:defRPr/>
            </a:lvl1pPr>
          </a:lstStyle>
          <a:p>
            <a:pPr>
              <a:defRPr/>
            </a:pPr>
            <a:fld id="{26A2E58F-F9C1-4853-A091-FEE129858837}" type="datetimeFigureOut">
              <a:rPr lang="en-US"/>
              <a:pPr>
                <a:defRPr/>
              </a:pPr>
              <a:t>12/31/2012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75700299-F68C-42C8-BBA0-E39BB0997CA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AFDB4C03-0BDC-4E84-8DE7-7BEDBE8006EB}" type="datetimeFigureOut">
              <a:rPr lang="en-US"/>
              <a:pPr>
                <a:defRPr/>
              </a:pPr>
              <a:t>12/31/2012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FA71BCF4-E519-4B8C-8D7F-921CD03A0B7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EF67463-6F3D-4B81-B973-0255E277B917}" type="datetimeFigureOut">
              <a:rPr lang="en-US"/>
              <a:pPr>
                <a:defRPr/>
              </a:pPr>
              <a:t>12/31/2012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EA1298B8-1AFB-4580-9677-9AB2B2A1821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E4261BF2-9375-4975-91C4-7740BE425D99}" type="datetimeFigureOut">
              <a:rPr lang="en-US"/>
              <a:pPr>
                <a:defRPr/>
              </a:pPr>
              <a:t>12/31/2012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95D50B47-9EE0-4666-ACD2-B572C9927363}"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baseline="0">
                <a:latin typeface="Calibri" pitchFamily="34" charset="0"/>
              </a:defRPr>
            </a:lvl1pPr>
            <a:extLst/>
          </a:lstStyle>
          <a:p>
            <a:r>
              <a:rPr lang="en-US" dirty="0"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baseline="0">
                <a:solidFill>
                  <a:schemeClr val="tx2">
                    <a:shade val="30000"/>
                    <a:satMod val="150000"/>
                  </a:schemeClr>
                </a:solidFill>
                <a:latin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
        <p:nvSpPr>
          <p:cNvPr id="4" name="Date Placeholder 6"/>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8E776567-5622-4DB3-84F3-96FF7FB158D5}" type="datetimeFigureOut">
              <a:rPr lang="en-US"/>
              <a:pPr>
                <a:defRPr/>
              </a:pPr>
              <a:t>12/31/2012</a:t>
            </a:fld>
            <a:endParaRPr lang="en-US"/>
          </a:p>
        </p:txBody>
      </p:sp>
      <p:sp>
        <p:nvSpPr>
          <p:cNvPr id="5" name="Footer Placeholder 19"/>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9"/>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70F6BA61-5C34-4CE9-93EA-D73AD8476144}"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507584"/>
            <a:ext cx="7498080" cy="677108"/>
          </a:xfrm>
        </p:spPr>
        <p:txBody>
          <a:bodyPr>
            <a:spAutoFit/>
          </a:bodyPr>
          <a:lstStyle>
            <a:lvl1pPr>
              <a:defRPr baseline="0">
                <a:latin typeface="Calibri" pitchFamily="34" charset="0"/>
              </a:defRPr>
            </a:lvl1pPr>
            <a:extLst/>
          </a:lstStyle>
          <a:p>
            <a:r>
              <a:rPr lang="en-US" dirty="0" smtClean="0"/>
              <a:t>Click to edit Master title style</a:t>
            </a:r>
            <a:endParaRPr lang="en-US" dirty="0"/>
          </a:p>
        </p:txBody>
      </p:sp>
      <p:sp>
        <p:nvSpPr>
          <p:cNvPr id="3" name="Content Placeholder 2"/>
          <p:cNvSpPr>
            <a:spLocks noGrp="1"/>
          </p:cNvSpPr>
          <p:nvPr>
            <p:ph idx="1"/>
          </p:nvPr>
        </p:nvSpPr>
        <p:spPr>
          <a:xfrm>
            <a:off x="838200" y="1447800"/>
            <a:ext cx="8240751" cy="4800600"/>
          </a:xfrm>
        </p:spPr>
        <p:txBody>
          <a:bodyPr/>
          <a:lstStyle>
            <a:lvl1pPr>
              <a:buSzPct val="110000"/>
              <a:buFont typeface="Arial" pitchFamily="34" charset="0"/>
              <a:buChar char="•"/>
              <a:defRPr baseline="0">
                <a:latin typeface="Calibri" pitchFamily="34" charset="0"/>
              </a:defRPr>
            </a:lvl1pPr>
            <a:lvl2pPr>
              <a:defRPr baseline="0">
                <a:latin typeface="Calibri" pitchFamily="34" charset="0"/>
              </a:defRPr>
            </a:lvl2pPr>
            <a:lvl3pPr>
              <a:defRPr baseline="0">
                <a:latin typeface="Calibri" pitchFamily="34" charset="0"/>
              </a:defRPr>
            </a:lvl3pPr>
            <a:lvl4pPr>
              <a:defRPr baseline="0">
                <a:latin typeface="Calibri" pitchFamily="34" charset="0"/>
              </a:defRPr>
            </a:lvl4pPr>
            <a:lvl5pPr>
              <a:defRPr baseline="0">
                <a:latin typeface="Calibri" pitchFamily="34"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baseline="0">
                <a:latin typeface="Calibri" pitchFamily="34" charset="0"/>
              </a:defRPr>
            </a:lvl1pPr>
            <a:extLst/>
          </a:lstStyle>
          <a:p>
            <a:r>
              <a:rPr lang="en-US" dirty="0" smtClean="0"/>
              <a:t>Click to edit Master title style</a:t>
            </a:r>
            <a:endParaRPr lang="en-US" dirty="0"/>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baseline="0">
                <a:solidFill>
                  <a:schemeClr val="tx2">
                    <a:shade val="30000"/>
                    <a:satMod val="150000"/>
                  </a:schemeClr>
                </a:solidFill>
                <a:latin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
        <p:nvSpPr>
          <p:cNvPr id="8"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7AAC6E94-77B5-4437-A2F7-D7664F82A2B6}" type="datetimeFigureOut">
              <a:rPr lang="en-US"/>
              <a:pPr>
                <a:defRPr/>
              </a:pPr>
              <a:t>12/31/2012</a:t>
            </a:fld>
            <a:endParaRPr lang="en-US"/>
          </a:p>
        </p:txBody>
      </p:sp>
      <p:sp>
        <p:nvSpPr>
          <p:cNvPr id="9"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10"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1283FCA-1B99-4D1F-AC06-CE7D189476ED}"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dirty="0" smtClean="0"/>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257F680E-F037-4CDB-A7D2-69E3D7096981}" type="datetimeFigureOut">
              <a:rPr lang="en-US"/>
              <a:pPr>
                <a:defRPr/>
              </a:pPr>
              <a:t>12/31/2012</a:t>
            </a:fld>
            <a:endParaRPr lang="en-US"/>
          </a:p>
        </p:txBody>
      </p:sp>
      <p:sp>
        <p:nvSpPr>
          <p:cNvPr id="6"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7"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2F02DCA-701E-44AA-8682-48EEC14B5770}"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63946A90-8BAF-4677-A4A0-B64BCE40DFA8}" type="datetimeFigureOut">
              <a:rPr lang="en-US"/>
              <a:pPr>
                <a:defRPr/>
              </a:pPr>
              <a:t>12/31/2012</a:t>
            </a:fld>
            <a:endParaRPr lang="en-US"/>
          </a:p>
        </p:txBody>
      </p:sp>
      <p:sp>
        <p:nvSpPr>
          <p:cNvPr id="8" name="Footer Placeholder 7"/>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9" name="Slide Number Placeholder 8"/>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795A1D7-99F4-4D60-B895-47D2F538C10E}"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D36910CE-FFD3-4485-8BA6-516D1B56D756}" type="datetimeFigureOut">
              <a:rPr lang="en-US"/>
              <a:pPr>
                <a:defRPr/>
              </a:pPr>
              <a:t>12/31/2012</a:t>
            </a:fld>
            <a:endParaRPr lang="en-US"/>
          </a:p>
        </p:txBody>
      </p:sp>
      <p:sp>
        <p:nvSpPr>
          <p:cNvPr id="4" name="Footer Placeholder 3"/>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5" name="Slide Number Placeholder 4"/>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90225B5F-B2D1-4ED8-A63E-D869F0D0B88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EAA7727B-2038-4BCF-860D-A8A1C253BC18}" type="datetimeFigureOut">
              <a:rPr lang="en-US"/>
              <a:pPr>
                <a:defRPr/>
              </a:pPr>
              <a:t>12/31/2012</a:t>
            </a:fld>
            <a:endParaRPr lang="en-US"/>
          </a:p>
        </p:txBody>
      </p:sp>
      <p:sp>
        <p:nvSpPr>
          <p:cNvPr id="5" name="Footer Placeholder 2"/>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3"/>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B25A9894-0CDB-4C1B-97F1-69973839254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atin typeface="Calibri" pitchFamily="34" charset="0"/>
              </a:defRPr>
            </a:lvl1pPr>
            <a:extLst/>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aseline="0">
                <a:latin typeface="Calibri" pitchFamily="34" charset="0"/>
              </a:defRPr>
            </a:lvl1pPr>
            <a:lvl2pPr>
              <a:defRPr baseline="0">
                <a:latin typeface="Calibri" pitchFamily="34" charset="0"/>
              </a:defRPr>
            </a:lvl2pPr>
            <a:lvl3pPr>
              <a:defRPr baseline="0">
                <a:latin typeface="Calibri" pitchFamily="34" charset="0"/>
              </a:defRPr>
            </a:lvl3pPr>
            <a:lvl4pPr>
              <a:defRPr baseline="0">
                <a:latin typeface="Calibri" pitchFamily="34" charset="0"/>
              </a:defRPr>
            </a:lvl4pPr>
            <a:lvl5pPr>
              <a:defRPr baseline="0">
                <a:latin typeface="Calibri" pitchFamily="34"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23"/>
          <p:cNvSpPr>
            <a:spLocks noGrp="1"/>
          </p:cNvSpPr>
          <p:nvPr>
            <p:ph type="dt" sz="half" idx="10"/>
          </p:nvPr>
        </p:nvSpPr>
        <p:spPr/>
        <p:txBody>
          <a:bodyPr/>
          <a:lstStyle>
            <a:lvl1pPr>
              <a:defRPr/>
            </a:lvl1pPr>
          </a:lstStyle>
          <a:p>
            <a:pPr>
              <a:defRPr/>
            </a:pPr>
            <a:fld id="{EB4E7A20-BAA4-4D15-AA6B-68866B66D29B}" type="datetimeFigureOut">
              <a:rPr lang="en-US"/>
              <a:pPr>
                <a:defRPr/>
              </a:pPr>
              <a:t>12/31/2012</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BD76872C-05C8-446A-8FB9-0746B277B2D1}"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0DECE5D6-D767-420D-AFFF-39F620223967}" type="datetimeFigureOut">
              <a:rPr lang="en-US"/>
              <a:pPr>
                <a:defRPr/>
              </a:pPr>
              <a:t>12/31/2012</a:t>
            </a:fld>
            <a:endParaRPr lang="en-US"/>
          </a:p>
        </p:txBody>
      </p:sp>
      <p:sp>
        <p:nvSpPr>
          <p:cNvPr id="6"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7"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8B242B7-1F31-43B9-9012-49818545ED77}"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59A0D8D5-FD11-4736-9D55-5364E6ADE428}" type="datetimeFigureOut">
              <a:rPr lang="en-US"/>
              <a:pPr>
                <a:defRPr/>
              </a:pPr>
              <a:t>12/31/2012</a:t>
            </a:fld>
            <a:endParaRPr lang="en-US"/>
          </a:p>
        </p:txBody>
      </p:sp>
      <p:sp>
        <p:nvSpPr>
          <p:cNvPr id="9" name="Footer Placeholder 5"/>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10" name="Slide Number Placeholder 6"/>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E5E36608-8FF0-47B8-835C-0C1CF6F6A245}"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008C6785-63D6-4801-B1B4-C6AD8E8732CE}" type="datetimeFigureOut">
              <a:rPr lang="en-US"/>
              <a:pPr>
                <a:defRPr/>
              </a:pPr>
              <a:t>12/31/2012</a:t>
            </a:fld>
            <a:endParaRPr lang="en-US"/>
          </a:p>
        </p:txBody>
      </p:sp>
      <p:sp>
        <p:nvSpPr>
          <p:cNvPr id="5"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285BFBB7-87C1-4891-8F98-42AFAE687E25}"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extLst/>
          </a:lstStyle>
          <a:p>
            <a:pPr>
              <a:defRPr/>
            </a:pPr>
            <a:fld id="{A7408428-69B1-4301-BF35-625763562F5C}" type="datetimeFigureOut">
              <a:rPr lang="en-US"/>
              <a:pPr>
                <a:defRPr/>
              </a:pPr>
              <a:t>12/31/2012</a:t>
            </a:fld>
            <a:endParaRPr lang="en-US"/>
          </a:p>
        </p:txBody>
      </p:sp>
      <p:sp>
        <p:nvSpPr>
          <p:cNvPr id="5" name="Footer Placeholder 4"/>
          <p:cNvSpPr>
            <a:spLocks noGrp="1"/>
          </p:cNvSpPr>
          <p:nvPr>
            <p:ph type="ftr" sz="quarter" idx="11"/>
          </p:nvPr>
        </p:nvSpPr>
        <p:spPr>
          <a:xfrm>
            <a:off x="5715000" y="6305550"/>
            <a:ext cx="2895600" cy="476250"/>
          </a:xfrm>
          <a:prstGeom prst="rect">
            <a:avLst/>
          </a:prstGeom>
        </p:spPr>
        <p:txBody>
          <a:bodyPr/>
          <a:lstStyle>
            <a:lvl1pPr fontAlgn="auto">
              <a:spcBef>
                <a:spcPts val="0"/>
              </a:spcBef>
              <a:spcAft>
                <a:spcPts val="0"/>
              </a:spcAft>
              <a:defRPr>
                <a:latin typeface="+mn-lt"/>
              </a:defRPr>
            </a:lvl1pPr>
            <a:extLst/>
          </a:lstStyle>
          <a:p>
            <a:pPr>
              <a:defRPr/>
            </a:pPr>
            <a:endParaRPr lang="en-US"/>
          </a:p>
        </p:txBody>
      </p:sp>
      <p:sp>
        <p:nvSpPr>
          <p:cNvPr id="6" name="Slide Number Placeholder 5"/>
          <p:cNvSpPr>
            <a:spLocks noGrp="1"/>
          </p:cNvSpPr>
          <p:nvPr>
            <p:ph type="sldNum" sz="quarter" idx="12"/>
          </p:nvPr>
        </p:nvSpPr>
        <p:spPr>
          <a:xfrm>
            <a:off x="8613775" y="6305550"/>
            <a:ext cx="457200" cy="476250"/>
          </a:xfrm>
          <a:prstGeom prst="rect">
            <a:avLst/>
          </a:prstGeom>
        </p:spPr>
        <p:txBody>
          <a:bodyPr/>
          <a:lstStyle>
            <a:lvl1pPr fontAlgn="auto">
              <a:spcBef>
                <a:spcPts val="0"/>
              </a:spcBef>
              <a:spcAft>
                <a:spcPts val="0"/>
              </a:spcAft>
              <a:defRPr>
                <a:latin typeface="+mn-lt"/>
              </a:defRPr>
            </a:lvl1pPr>
            <a:extLst/>
          </a:lstStyle>
          <a:p>
            <a:pPr>
              <a:defRPr/>
            </a:pPr>
            <a:fld id="{AF9F7A15-89A6-4C15-80B5-BFAEE1C314CE}"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1600200" y="228600"/>
            <a:ext cx="7498080" cy="677108"/>
          </a:xfrm>
        </p:spPr>
        <p:txBody>
          <a:bodyPr>
            <a:spAutoFit/>
          </a:bodyPr>
          <a:lstStyle/>
          <a:p>
            <a:r>
              <a:rPr lang="en-US" smtClean="0"/>
              <a:t>Click to edit Master title style</a:t>
            </a:r>
            <a:endParaRPr lang="en-US"/>
          </a:p>
        </p:txBody>
      </p:sp>
      <p:sp>
        <p:nvSpPr>
          <p:cNvPr id="3" name="Text Placeholder 2"/>
          <p:cNvSpPr>
            <a:spLocks noGrp="1"/>
          </p:cNvSpPr>
          <p:nvPr>
            <p:ph type="body" idx="1"/>
          </p:nvPr>
        </p:nvSpPr>
        <p:spPr>
          <a:xfrm>
            <a:off x="838200" y="1447800"/>
            <a:ext cx="8260080" cy="4800600"/>
          </a:xfrm>
        </p:spPr>
        <p:txBody>
          <a:bodyPr/>
          <a:lstStyle>
            <a:lvl1pPr>
              <a:buSzPct val="100000"/>
              <a:buFont typeface="Arial" pitchFamily="34" charset="0"/>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ColTx" preserve="1">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600200" y="1447800"/>
            <a:ext cx="3671888"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424488" y="1447800"/>
            <a:ext cx="3673475"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baseline="0">
                <a:latin typeface="Calibri" pitchFamily="34" charset="0"/>
              </a:defRPr>
            </a:lvl1pPr>
            <a:extLst/>
          </a:lstStyle>
          <a:p>
            <a:r>
              <a:rPr lang="en-US" dirty="0" smtClean="0"/>
              <a:t>Click to edit Master title style</a:t>
            </a:r>
            <a:endParaRPr lang="en-US" dirty="0"/>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baseline="0">
                <a:solidFill>
                  <a:schemeClr val="tx2">
                    <a:shade val="30000"/>
                    <a:satMod val="150000"/>
                  </a:schemeClr>
                </a:solidFill>
                <a:latin typeface="Calibri"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dirty="0"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22812E30-C8E9-4B36-8B71-F4C00AFDBAE7}" type="datetimeFigureOut">
              <a:rPr lang="en-US"/>
              <a:pPr>
                <a:defRPr/>
              </a:pPr>
              <a:t>12/31/2012</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6439A228-09CE-4419-BE08-EF02229B3AA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dirty="0" smtClean="0"/>
              <a:t>Click to edit Master title style</a:t>
            </a:r>
            <a:endParaRPr lang="en-US" dirty="0"/>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3D8E7F13-0744-4698-B360-44B98BEEC1D3}" type="datetimeFigureOut">
              <a:rPr lang="en-US"/>
              <a:pPr>
                <a:defRPr/>
              </a:pPr>
              <a:t>12/31/2012</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CF6F5F43-A56E-4F35-9B78-428FD6404B6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5B2F75BF-8084-46EA-A569-3A59F771BF64}" type="datetimeFigureOut">
              <a:rPr lang="en-US"/>
              <a:pPr>
                <a:defRPr/>
              </a:pPr>
              <a:t>12/31/2012</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D1786481-8FAE-4768-BD8F-236DB9AF048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43D249F4-E1FD-4812-8E8D-0C3C2497C139}" type="datetimeFigureOut">
              <a:rPr lang="en-US"/>
              <a:pPr>
                <a:defRPr/>
              </a:pPr>
              <a:t>12/31/2012</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5FC7B12A-07B2-4D0A-9FA9-04AFDCC548C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85F451B3-CF3A-4206-B862-19367F799B61}" type="datetimeFigureOut">
              <a:rPr lang="en-US"/>
              <a:pPr>
                <a:defRPr/>
              </a:pPr>
              <a:t>12/31/2012</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0B50E72B-5227-4371-B9C5-62C7C150A4A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extLst/>
          </a:lstStyle>
          <a:p>
            <a:pPr>
              <a:defRPr/>
            </a:pPr>
            <a:fld id="{24E7351A-972A-43B3-B69D-2BB571AE2453}" type="datetimeFigureOut">
              <a:rPr lang="en-US"/>
              <a:pPr>
                <a:defRPr/>
              </a:pPr>
              <a:t>12/31/2012</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45AF85D-4870-4ED7-9D52-ECE9707BBF4F}"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C3A64C0E-A22A-4E71-84F7-00F789C3D274}" type="datetimeFigureOut">
              <a:rPr lang="en-US"/>
              <a:pPr>
                <a:defRPr/>
              </a:pPr>
              <a:t>12/31/2012</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6F568605-C8C4-4726-ABF3-7FE345CBB7F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13D6D"/>
        </a:solidFill>
        <a:effectLst/>
      </p:bgPr>
    </p:bg>
    <p:spTree>
      <p:nvGrpSpPr>
        <p:cNvPr id="1" name=""/>
        <p:cNvGrpSpPr/>
        <p:nvPr/>
      </p:nvGrpSpPr>
      <p:grpSpPr>
        <a:xfrm>
          <a:off x="0" y="0"/>
          <a:ext cx="0" cy="0"/>
          <a:chOff x="0" y="0"/>
          <a:chExt cx="0" cy="0"/>
        </a:xfrm>
      </p:grpSpPr>
      <p:sp>
        <p:nvSpPr>
          <p:cNvPr id="12" name="Rectangle 11"/>
          <p:cNvSpPr/>
          <p:nvPr/>
        </p:nvSpPr>
        <p:spPr>
          <a:xfrm>
            <a:off x="1219200" y="0"/>
            <a:ext cx="80772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600200" y="274638"/>
            <a:ext cx="7497763" cy="1143000"/>
          </a:xfrm>
          <a:prstGeom prst="rect">
            <a:avLst/>
          </a:prstGeom>
        </p:spPr>
        <p:txBody>
          <a:bodyPr anchor="ctr">
            <a:normAutofit/>
          </a:bodyPr>
          <a:lstStyle>
            <a:extLst/>
          </a:lstStyle>
          <a:p>
            <a:r>
              <a:rPr lang="en-US" dirty="0" smtClean="0"/>
              <a:t>Click to edit Master title style</a:t>
            </a:r>
            <a:endParaRPr lang="en-US" dirty="0"/>
          </a:p>
        </p:txBody>
      </p:sp>
      <p:sp>
        <p:nvSpPr>
          <p:cNvPr id="1028" name="Text Placeholder 8"/>
          <p:cNvSpPr>
            <a:spLocks noGrp="1"/>
          </p:cNvSpPr>
          <p:nvPr>
            <p:ph type="body" idx="1"/>
          </p:nvPr>
        </p:nvSpPr>
        <p:spPr bwMode="auto">
          <a:xfrm>
            <a:off x="1600200" y="1447800"/>
            <a:ext cx="749776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defRPr>
            </a:lvl1pPr>
            <a:extLst/>
          </a:lstStyle>
          <a:p>
            <a:pPr>
              <a:defRPr/>
            </a:pPr>
            <a:fld id="{3A158FB3-FCFF-40B1-B4BC-0C8291B45F6F}" type="datetimeFigureOut">
              <a:rPr lang="en-US"/>
              <a:pPr>
                <a:defRPr/>
              </a:pPr>
              <a:t>12/31/2012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smtClean="0">
                <a:solidFill>
                  <a:schemeClr val="bg2">
                    <a:shade val="50000"/>
                    <a:satMod val="200000"/>
                  </a:schemeClr>
                </a:solidFill>
                <a:effectLst/>
                <a:latin typeface="+mn-lt"/>
              </a:defRPr>
            </a:lvl1pPr>
            <a:extLst/>
          </a:lstStyle>
          <a:p>
            <a:pPr>
              <a:defRPr/>
            </a:pPr>
            <a:fld id="{32AC40E3-5841-4325-8DF0-8E1CE6A4BFF5}" type="slidenum">
              <a:rPr lang="en-US"/>
              <a:pPr>
                <a:defRPr/>
              </a:pPr>
              <a:t>‹#›</a:t>
            </a:fld>
            <a:endParaRPr lang="en-US"/>
          </a:p>
        </p:txBody>
      </p:sp>
      <p:sp>
        <p:nvSpPr>
          <p:cNvPr id="15" name="Rectangle 14"/>
          <p:cNvSpPr/>
          <p:nvPr/>
        </p:nvSpPr>
        <p:spPr bwMode="invGray">
          <a:xfrm>
            <a:off x="1143000" y="0"/>
            <a:ext cx="73025" cy="6858000"/>
          </a:xfrm>
          <a:prstGeom prst="rect">
            <a:avLst/>
          </a:prstGeom>
          <a:solidFill>
            <a:schemeClr val="bg1">
              <a:lumMod val="85000"/>
              <a:alpha val="78000"/>
            </a:schemeClr>
          </a:solidFill>
          <a:ln w="25400" cap="rnd" cmpd="sng" algn="ctr">
            <a:noFill/>
            <a:prstDash val="solid"/>
          </a:ln>
          <a:effectLst>
            <a:outerShdw blurRad="635000" dist="101600" algn="tl" rotWithShape="0">
              <a:schemeClr val="bg2">
                <a:shade val="20000"/>
                <a:satMod val="110000"/>
                <a:alpha val="56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4" name="TextBox 11"/>
          <p:cNvSpPr txBox="1"/>
          <p:nvPr/>
        </p:nvSpPr>
        <p:spPr bwMode="auto">
          <a:xfrm>
            <a:off x="-220663" y="5867400"/>
            <a:ext cx="1611313" cy="762000"/>
          </a:xfrm>
          <a:prstGeom prst="rect">
            <a:avLst/>
          </a:prstGeom>
          <a:noFill/>
        </p:spPr>
        <p:txBody>
          <a:bodyPr lIns="0" tIns="0" rIns="0" bIns="0" anchor="ctr">
            <a:normAutofit/>
          </a:bodyPr>
          <a:lstStyle/>
          <a:p>
            <a:pPr algn="ctr" fontAlgn="auto">
              <a:spcBef>
                <a:spcPts val="0"/>
              </a:spcBef>
              <a:spcAft>
                <a:spcPts val="0"/>
              </a:spcAft>
              <a:defRPr/>
            </a:pPr>
            <a:endParaRPr lang="en-US" sz="1000" dirty="0">
              <a:solidFill>
                <a:schemeClr val="bg1"/>
              </a:solidFill>
              <a:latin typeface="+mj-lt"/>
              <a:cs typeface="Times New Roman" pitchFamily="18" charset="0"/>
            </a:endParaRPr>
          </a:p>
        </p:txBody>
      </p:sp>
      <p:sp>
        <p:nvSpPr>
          <p:cNvPr id="17" name="Rectangle 13"/>
          <p:cNvSpPr/>
          <p:nvPr/>
        </p:nvSpPr>
        <p:spPr bwMode="auto">
          <a:xfrm>
            <a:off x="152400" y="649508"/>
            <a:ext cx="723275" cy="5446492"/>
          </a:xfrm>
          <a:prstGeom prst="rect">
            <a:avLst/>
          </a:prstGeom>
          <a:noFill/>
        </p:spPr>
        <p:txBody>
          <a:bodyPr vert="vert270" wrap="none">
            <a:spAutoFit/>
            <a:scene3d>
              <a:camera prst="orthographicFront"/>
              <a:lightRig rig="balanced" dir="t">
                <a:rot lat="0" lon="0" rev="2100000"/>
              </a:lightRig>
            </a:scene3d>
            <a:sp3d extrusionH="57150" prstMaterial="metal">
              <a:bevelT w="38100" h="25400"/>
              <a:contourClr>
                <a:schemeClr val="bg2"/>
              </a:contourClr>
            </a:sp3d>
          </a:bodyPr>
          <a:lstStyle/>
          <a:p>
            <a:pPr algn="ctr" fontAlgn="auto">
              <a:spcBef>
                <a:spcPts val="0"/>
              </a:spcBef>
              <a:spcAft>
                <a:spcPts val="0"/>
              </a:spcAft>
              <a:defRPr/>
            </a:pPr>
            <a:r>
              <a:rPr lang="en-US" sz="3500" dirty="0" smtClean="0">
                <a:ln w="50800"/>
                <a:solidFill>
                  <a:schemeClr val="bg1">
                    <a:shade val="50000"/>
                  </a:schemeClr>
                </a:solidFill>
                <a:latin typeface="+mj-lt"/>
              </a:rPr>
              <a:t> Transparency in Government</a:t>
            </a:r>
            <a:endParaRPr lang="en-US" sz="3500" dirty="0">
              <a:ln w="50800"/>
              <a:solidFill>
                <a:schemeClr val="bg1">
                  <a:shade val="50000"/>
                </a:schemeClr>
              </a:solidFill>
              <a:latin typeface="+mj-lt"/>
            </a:endParaRP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9" r:id="rId3"/>
    <p:sldLayoutId id="2147483691" r:id="rId4"/>
    <p:sldLayoutId id="2147483700" r:id="rId5"/>
    <p:sldLayoutId id="2147483692" r:id="rId6"/>
    <p:sldLayoutId id="2147483701" r:id="rId7"/>
    <p:sldLayoutId id="2147483702" r:id="rId8"/>
    <p:sldLayoutId id="2147483703" r:id="rId9"/>
    <p:sldLayoutId id="2147483693" r:id="rId10"/>
    <p:sldLayoutId id="2147483694" r:id="rId11"/>
    <p:sldLayoutId id="2147483695" r:id="rId12"/>
  </p:sldLayoutIdLst>
  <p:timing>
    <p:tnLst>
      <p:par>
        <p:cTn id="1" dur="indefinite" restart="never" nodeType="tmRoot"/>
      </p:par>
    </p:tnLst>
  </p:timing>
  <p:txStyles>
    <p:titleStyle>
      <a:lvl1pPr algn="r" rtl="0" fontAlgn="base">
        <a:spcBef>
          <a:spcPct val="0"/>
        </a:spcBef>
        <a:spcAft>
          <a:spcPct val="0"/>
        </a:spcAft>
        <a:defRPr sz="3800" kern="1200">
          <a:solidFill>
            <a:schemeClr val="tx1"/>
          </a:solidFill>
          <a:effectLst>
            <a:outerShdw blurRad="50000" dist="30000" dir="5400000" algn="tl" rotWithShape="0">
              <a:srgbClr val="000000">
                <a:alpha val="30000"/>
              </a:srgbClr>
            </a:outerShdw>
          </a:effectLst>
          <a:latin typeface="Calibri" pitchFamily="34" charset="0"/>
          <a:ea typeface="+mj-ea"/>
          <a:cs typeface="+mj-cs"/>
        </a:defRPr>
      </a:lvl1pPr>
      <a:lvl2pPr algn="r" rtl="0" fontAlgn="base">
        <a:spcBef>
          <a:spcPct val="0"/>
        </a:spcBef>
        <a:spcAft>
          <a:spcPct val="0"/>
        </a:spcAft>
        <a:defRPr sz="3800">
          <a:solidFill>
            <a:schemeClr val="tx1"/>
          </a:solidFill>
          <a:latin typeface="Calibri" pitchFamily="34" charset="0"/>
        </a:defRPr>
      </a:lvl2pPr>
      <a:lvl3pPr algn="r" rtl="0" fontAlgn="base">
        <a:spcBef>
          <a:spcPct val="0"/>
        </a:spcBef>
        <a:spcAft>
          <a:spcPct val="0"/>
        </a:spcAft>
        <a:defRPr sz="3800">
          <a:solidFill>
            <a:schemeClr val="tx1"/>
          </a:solidFill>
          <a:latin typeface="Calibri" pitchFamily="34" charset="0"/>
        </a:defRPr>
      </a:lvl3pPr>
      <a:lvl4pPr algn="r" rtl="0" fontAlgn="base">
        <a:spcBef>
          <a:spcPct val="0"/>
        </a:spcBef>
        <a:spcAft>
          <a:spcPct val="0"/>
        </a:spcAft>
        <a:defRPr sz="3800">
          <a:solidFill>
            <a:schemeClr val="tx1"/>
          </a:solidFill>
          <a:latin typeface="Calibri" pitchFamily="34" charset="0"/>
        </a:defRPr>
      </a:lvl4pPr>
      <a:lvl5pPr algn="r" rtl="0" fontAlgn="base">
        <a:spcBef>
          <a:spcPct val="0"/>
        </a:spcBef>
        <a:spcAft>
          <a:spcPct val="0"/>
        </a:spcAft>
        <a:defRPr sz="3800">
          <a:solidFill>
            <a:schemeClr val="tx1"/>
          </a:solidFill>
          <a:latin typeface="Calibri" pitchFamily="34" charset="0"/>
        </a:defRPr>
      </a:lvl5pPr>
      <a:lvl6pPr marL="457200" algn="r" rtl="0" fontAlgn="base">
        <a:spcBef>
          <a:spcPct val="0"/>
        </a:spcBef>
        <a:spcAft>
          <a:spcPct val="0"/>
        </a:spcAft>
        <a:defRPr sz="3800">
          <a:solidFill>
            <a:schemeClr val="tx1"/>
          </a:solidFill>
          <a:latin typeface="Calibri" pitchFamily="34" charset="0"/>
        </a:defRPr>
      </a:lvl6pPr>
      <a:lvl7pPr marL="914400" algn="r" rtl="0" fontAlgn="base">
        <a:spcBef>
          <a:spcPct val="0"/>
        </a:spcBef>
        <a:spcAft>
          <a:spcPct val="0"/>
        </a:spcAft>
        <a:defRPr sz="3800">
          <a:solidFill>
            <a:schemeClr val="tx1"/>
          </a:solidFill>
          <a:latin typeface="Calibri" pitchFamily="34" charset="0"/>
        </a:defRPr>
      </a:lvl7pPr>
      <a:lvl8pPr marL="1371600" algn="r" rtl="0" fontAlgn="base">
        <a:spcBef>
          <a:spcPct val="0"/>
        </a:spcBef>
        <a:spcAft>
          <a:spcPct val="0"/>
        </a:spcAft>
        <a:defRPr sz="3800">
          <a:solidFill>
            <a:schemeClr val="tx1"/>
          </a:solidFill>
          <a:latin typeface="Calibri" pitchFamily="34" charset="0"/>
        </a:defRPr>
      </a:lvl8pPr>
      <a:lvl9pPr marL="1828800" algn="r" rtl="0" fontAlgn="base">
        <a:spcBef>
          <a:spcPct val="0"/>
        </a:spcBef>
        <a:spcAft>
          <a:spcPct val="0"/>
        </a:spcAft>
        <a:defRPr sz="3800">
          <a:solidFill>
            <a:schemeClr val="tx1"/>
          </a:solidFill>
          <a:latin typeface="Calibri" pitchFamily="34" charset="0"/>
        </a:defRPr>
      </a:lvl9pPr>
      <a:extLst/>
    </p:titleStyle>
    <p:bodyStyle>
      <a:lvl1pPr marL="365125" indent="-282575" algn="l" rtl="0" fontAlgn="base">
        <a:spcBef>
          <a:spcPts val="600"/>
        </a:spcBef>
        <a:spcAft>
          <a:spcPct val="0"/>
        </a:spcAft>
        <a:buClr>
          <a:srgbClr val="8898C3"/>
        </a:buClr>
        <a:buSzPct val="80000"/>
        <a:buFont typeface="Wingdings 2" pitchFamily="18" charset="2"/>
        <a:buChar char=""/>
        <a:defRPr sz="3200" kern="1200">
          <a:solidFill>
            <a:schemeClr val="tx1"/>
          </a:solidFill>
          <a:latin typeface="Calibri" pitchFamily="34" charset="0"/>
          <a:ea typeface="+mn-ea"/>
          <a:cs typeface="+mn-cs"/>
        </a:defRPr>
      </a:lvl1pPr>
      <a:lvl2pPr marL="639763" indent="-236538" algn="l" rtl="0" fontAlgn="base">
        <a:spcBef>
          <a:spcPts val="550"/>
        </a:spcBef>
        <a:spcAft>
          <a:spcPct val="0"/>
        </a:spcAft>
        <a:buClr>
          <a:srgbClr val="8898C3"/>
        </a:buClr>
        <a:buFont typeface="Verdana" pitchFamily="34" charset="0"/>
        <a:buChar char="◦"/>
        <a:defRPr sz="2800" kern="1200">
          <a:solidFill>
            <a:schemeClr val="tx1"/>
          </a:solidFill>
          <a:latin typeface="Calibri" pitchFamily="34" charset="0"/>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113D6D"/>
        </a:solidFill>
        <a:effectLst/>
      </p:bgPr>
    </p:bg>
    <p:spTree>
      <p:nvGrpSpPr>
        <p:cNvPr id="1" name=""/>
        <p:cNvGrpSpPr/>
        <p:nvPr/>
      </p:nvGrpSpPr>
      <p:grpSpPr>
        <a:xfrm>
          <a:off x="0" y="0"/>
          <a:ext cx="0" cy="0"/>
          <a:chOff x="0" y="0"/>
          <a:chExt cx="0" cy="0"/>
        </a:xfrm>
      </p:grpSpPr>
      <p:sp>
        <p:nvSpPr>
          <p:cNvPr id="12" name="Rectangle 11"/>
          <p:cNvSpPr/>
          <p:nvPr/>
        </p:nvSpPr>
        <p:spPr>
          <a:xfrm>
            <a:off x="457200" y="0"/>
            <a:ext cx="88392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600200" y="274638"/>
            <a:ext cx="7497763" cy="1143000"/>
          </a:xfrm>
          <a:prstGeom prst="rect">
            <a:avLst/>
          </a:prstGeom>
        </p:spPr>
        <p:txBody>
          <a:bodyPr anchor="ctr">
            <a:normAutofit/>
          </a:bodyPr>
          <a:lstStyle>
            <a:extLst/>
          </a:lstStyle>
          <a:p>
            <a:r>
              <a:rPr lang="en-US" dirty="0" smtClean="0"/>
              <a:t>Click to edit Master title style</a:t>
            </a:r>
            <a:endParaRPr lang="en-US" dirty="0"/>
          </a:p>
        </p:txBody>
      </p:sp>
      <p:sp>
        <p:nvSpPr>
          <p:cNvPr id="14340" name="Text Placeholder 8"/>
          <p:cNvSpPr>
            <a:spLocks noGrp="1"/>
          </p:cNvSpPr>
          <p:nvPr>
            <p:ph type="body" idx="1"/>
          </p:nvPr>
        </p:nvSpPr>
        <p:spPr bwMode="auto">
          <a:xfrm>
            <a:off x="1600200" y="1447800"/>
            <a:ext cx="7497763"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5" name="Rectangle 14"/>
          <p:cNvSpPr/>
          <p:nvPr/>
        </p:nvSpPr>
        <p:spPr bwMode="invGray">
          <a:xfrm>
            <a:off x="393700" y="0"/>
            <a:ext cx="63500" cy="6858000"/>
          </a:xfrm>
          <a:prstGeom prst="rect">
            <a:avLst/>
          </a:prstGeom>
          <a:solidFill>
            <a:schemeClr val="bg1">
              <a:lumMod val="85000"/>
              <a:alpha val="78000"/>
            </a:schemeClr>
          </a:solidFill>
          <a:ln w="25400" cap="rnd" cmpd="sng" algn="ctr">
            <a:noFill/>
            <a:prstDash val="solid"/>
          </a:ln>
          <a:effectLst>
            <a:outerShdw dist="101600" sx="1000" sy="1000" algn="tl" rotWithShape="0">
              <a:schemeClr val="bg2">
                <a:shade val="20000"/>
                <a:satMod val="110000"/>
                <a:alpha val="56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04" r:id="rId1"/>
    <p:sldLayoutId id="2147483696"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697" r:id="rId12"/>
    <p:sldLayoutId id="2147483698" r:id="rId13"/>
  </p:sldLayoutIdLst>
  <p:timing>
    <p:tnLst>
      <p:par>
        <p:cTn id="1" dur="indefinite" restart="never" nodeType="tmRoot"/>
      </p:par>
    </p:tnLst>
  </p:timing>
  <p:txStyles>
    <p:titleStyle>
      <a:lvl1pPr algn="r" rtl="0" fontAlgn="base">
        <a:spcBef>
          <a:spcPct val="0"/>
        </a:spcBef>
        <a:spcAft>
          <a:spcPct val="0"/>
        </a:spcAft>
        <a:defRPr sz="3800" kern="1200">
          <a:solidFill>
            <a:schemeClr val="tx1"/>
          </a:solidFill>
          <a:effectLst>
            <a:outerShdw blurRad="50000" dist="30000" dir="5400000" algn="tl" rotWithShape="0">
              <a:srgbClr val="000000">
                <a:alpha val="30000"/>
              </a:srgbClr>
            </a:outerShdw>
          </a:effectLst>
          <a:latin typeface="Calibri" pitchFamily="34" charset="0"/>
          <a:ea typeface="+mj-ea"/>
          <a:cs typeface="+mj-cs"/>
        </a:defRPr>
      </a:lvl1pPr>
      <a:lvl2pPr algn="r" rtl="0" fontAlgn="base">
        <a:spcBef>
          <a:spcPct val="0"/>
        </a:spcBef>
        <a:spcAft>
          <a:spcPct val="0"/>
        </a:spcAft>
        <a:defRPr sz="3800">
          <a:solidFill>
            <a:schemeClr val="tx1"/>
          </a:solidFill>
          <a:latin typeface="Calibri" pitchFamily="34" charset="0"/>
        </a:defRPr>
      </a:lvl2pPr>
      <a:lvl3pPr algn="r" rtl="0" fontAlgn="base">
        <a:spcBef>
          <a:spcPct val="0"/>
        </a:spcBef>
        <a:spcAft>
          <a:spcPct val="0"/>
        </a:spcAft>
        <a:defRPr sz="3800">
          <a:solidFill>
            <a:schemeClr val="tx1"/>
          </a:solidFill>
          <a:latin typeface="Calibri" pitchFamily="34" charset="0"/>
        </a:defRPr>
      </a:lvl3pPr>
      <a:lvl4pPr algn="r" rtl="0" fontAlgn="base">
        <a:spcBef>
          <a:spcPct val="0"/>
        </a:spcBef>
        <a:spcAft>
          <a:spcPct val="0"/>
        </a:spcAft>
        <a:defRPr sz="3800">
          <a:solidFill>
            <a:schemeClr val="tx1"/>
          </a:solidFill>
          <a:latin typeface="Calibri" pitchFamily="34" charset="0"/>
        </a:defRPr>
      </a:lvl4pPr>
      <a:lvl5pPr algn="r" rtl="0" fontAlgn="base">
        <a:spcBef>
          <a:spcPct val="0"/>
        </a:spcBef>
        <a:spcAft>
          <a:spcPct val="0"/>
        </a:spcAft>
        <a:defRPr sz="3800">
          <a:solidFill>
            <a:schemeClr val="tx1"/>
          </a:solidFill>
          <a:latin typeface="Calibri" pitchFamily="34" charset="0"/>
        </a:defRPr>
      </a:lvl5pPr>
      <a:lvl6pPr marL="457200" algn="r" rtl="0" fontAlgn="base">
        <a:spcBef>
          <a:spcPct val="0"/>
        </a:spcBef>
        <a:spcAft>
          <a:spcPct val="0"/>
        </a:spcAft>
        <a:defRPr sz="3800">
          <a:solidFill>
            <a:schemeClr val="tx1"/>
          </a:solidFill>
          <a:latin typeface="Calibri" pitchFamily="34" charset="0"/>
        </a:defRPr>
      </a:lvl6pPr>
      <a:lvl7pPr marL="914400" algn="r" rtl="0" fontAlgn="base">
        <a:spcBef>
          <a:spcPct val="0"/>
        </a:spcBef>
        <a:spcAft>
          <a:spcPct val="0"/>
        </a:spcAft>
        <a:defRPr sz="3800">
          <a:solidFill>
            <a:schemeClr val="tx1"/>
          </a:solidFill>
          <a:latin typeface="Calibri" pitchFamily="34" charset="0"/>
        </a:defRPr>
      </a:lvl7pPr>
      <a:lvl8pPr marL="1371600" algn="r" rtl="0" fontAlgn="base">
        <a:spcBef>
          <a:spcPct val="0"/>
        </a:spcBef>
        <a:spcAft>
          <a:spcPct val="0"/>
        </a:spcAft>
        <a:defRPr sz="3800">
          <a:solidFill>
            <a:schemeClr val="tx1"/>
          </a:solidFill>
          <a:latin typeface="Calibri" pitchFamily="34" charset="0"/>
        </a:defRPr>
      </a:lvl8pPr>
      <a:lvl9pPr marL="1828800" algn="r" rtl="0" fontAlgn="base">
        <a:spcBef>
          <a:spcPct val="0"/>
        </a:spcBef>
        <a:spcAft>
          <a:spcPct val="0"/>
        </a:spcAft>
        <a:defRPr sz="3800">
          <a:solidFill>
            <a:schemeClr val="tx1"/>
          </a:solidFill>
          <a:latin typeface="Calibri" pitchFamily="34" charset="0"/>
        </a:defRPr>
      </a:lvl9pPr>
      <a:extLst/>
    </p:titleStyle>
    <p:bodyStyle>
      <a:lvl1pPr marL="365125" indent="-282575" algn="l" rtl="0" fontAlgn="base">
        <a:spcBef>
          <a:spcPts val="600"/>
        </a:spcBef>
        <a:spcAft>
          <a:spcPct val="0"/>
        </a:spcAft>
        <a:buClr>
          <a:srgbClr val="8898C3"/>
        </a:buClr>
        <a:buSzPct val="80000"/>
        <a:buFont typeface="Wingdings 3" pitchFamily="18" charset="2"/>
        <a:buChar char=""/>
        <a:defRPr sz="3200" kern="1200">
          <a:solidFill>
            <a:schemeClr val="tx1"/>
          </a:solidFill>
          <a:latin typeface="Calibri" pitchFamily="34" charset="0"/>
          <a:ea typeface="+mn-ea"/>
          <a:cs typeface="+mn-cs"/>
        </a:defRPr>
      </a:lvl1pPr>
      <a:lvl2pPr marL="639763" indent="-236538" algn="l" rtl="0" fontAlgn="base">
        <a:spcBef>
          <a:spcPts val="550"/>
        </a:spcBef>
        <a:spcAft>
          <a:spcPct val="0"/>
        </a:spcAft>
        <a:buClr>
          <a:srgbClr val="8898C3"/>
        </a:buClr>
        <a:buFont typeface="Verdana" pitchFamily="34" charset="0"/>
        <a:buChar char="◦"/>
        <a:defRPr sz="2800" kern="1200">
          <a:solidFill>
            <a:schemeClr val="tx1"/>
          </a:solidFill>
          <a:latin typeface="Calibri" pitchFamily="34" charset="0"/>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4.xml"/><Relationship Id="rId1" Type="http://schemas.openxmlformats.org/officeDocument/2006/relationships/tags" Target="../tags/tag12.xml"/></Relationships>
</file>

<file path=ppt/slides/_rels/slide11.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11.xml"/><Relationship Id="rId7" Type="http://schemas.openxmlformats.org/officeDocument/2006/relationships/diagramColors" Target="../diagrams/colors2.xml"/><Relationship Id="rId2" Type="http://schemas.openxmlformats.org/officeDocument/2006/relationships/slideLayout" Target="../slideLayouts/slideLayout24.xml"/><Relationship Id="rId1" Type="http://schemas.openxmlformats.org/officeDocument/2006/relationships/tags" Target="../tags/tag13.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4.xml"/><Relationship Id="rId1" Type="http://schemas.openxmlformats.org/officeDocument/2006/relationships/tags" Target="../tags/tag14.xml"/><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3.xml"/><Relationship Id="rId1" Type="http://schemas.openxmlformats.org/officeDocument/2006/relationships/tags" Target="../tags/tag15.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4.xml"/><Relationship Id="rId1" Type="http://schemas.openxmlformats.org/officeDocument/2006/relationships/tags" Target="../tags/tag16.xml"/><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image" Target="../media/image8.wmf"/><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4.xml"/><Relationship Id="rId1" Type="http://schemas.openxmlformats.org/officeDocument/2006/relationships/tags" Target="../tags/tag19.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7.xml"/><Relationship Id="rId1" Type="http://schemas.openxmlformats.org/officeDocument/2006/relationships/slideLayout" Target="../slideLayouts/slideLayout2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image" Target="../media/image12.wmf"/><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13.wmf"/><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3.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4.xml"/><Relationship Id="rId1" Type="http://schemas.openxmlformats.org/officeDocument/2006/relationships/tags" Target="../tags/tag24.xml"/><Relationship Id="rId4" Type="http://schemas.openxmlformats.org/officeDocument/2006/relationships/image" Target="../media/image14.jpeg"/></Relationships>
</file>

<file path=ppt/slides/_rels/slide2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1.xml"/><Relationship Id="rId1" Type="http://schemas.openxmlformats.org/officeDocument/2006/relationships/slideLayout" Target="../slideLayouts/slideLayout24.xml"/><Relationship Id="rId5" Type="http://schemas.openxmlformats.org/officeDocument/2006/relationships/image" Target="../media/image17.jpeg"/><Relationship Id="rId4" Type="http://schemas.openxmlformats.org/officeDocument/2006/relationships/image" Target="../media/image16.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image" Target="../media/image18.wmf"/><Relationship Id="rId4"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4.xml"/><Relationship Id="rId1" Type="http://schemas.openxmlformats.org/officeDocument/2006/relationships/tags" Target="../tags/tag27.xml"/><Relationship Id="rId4" Type="http://schemas.openxmlformats.org/officeDocument/2006/relationships/image" Target="../media/image19.jpe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image" Target="../media/image20.wmf"/><Relationship Id="rId4"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8" Type="http://schemas.openxmlformats.org/officeDocument/2006/relationships/image" Target="../media/image26.jpeg"/><Relationship Id="rId3" Type="http://schemas.openxmlformats.org/officeDocument/2006/relationships/image" Target="../media/image21.jpeg"/><Relationship Id="rId7" Type="http://schemas.openxmlformats.org/officeDocument/2006/relationships/image" Target="../media/image25.jpeg"/><Relationship Id="rId2" Type="http://schemas.openxmlformats.org/officeDocument/2006/relationships/notesSlide" Target="../notesSlides/notesSlide26.xml"/><Relationship Id="rId1" Type="http://schemas.openxmlformats.org/officeDocument/2006/relationships/slideLayout" Target="../slideLayouts/slideLayout24.xml"/><Relationship Id="rId6" Type="http://schemas.openxmlformats.org/officeDocument/2006/relationships/image" Target="../media/image24.jpeg"/><Relationship Id="rId5" Type="http://schemas.openxmlformats.org/officeDocument/2006/relationships/image" Target="../media/image23.jpeg"/><Relationship Id="rId4" Type="http://schemas.openxmlformats.org/officeDocument/2006/relationships/image" Target="../media/image22.jpeg"/></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4.xml"/><Relationship Id="rId1" Type="http://schemas.openxmlformats.org/officeDocument/2006/relationships/tags" Target="../tags/tag30.xml"/><Relationship Id="rId4" Type="http://schemas.openxmlformats.org/officeDocument/2006/relationships/image" Target="../media/image27.jpeg"/></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4.xml"/><Relationship Id="rId1" Type="http://schemas.openxmlformats.org/officeDocument/2006/relationships/tags" Target="../tags/tag3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4.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33.xml"/><Relationship Id="rId1" Type="http://schemas.openxmlformats.org/officeDocument/2006/relationships/tags" Target="../tags/tag32.xml"/><Relationship Id="rId5" Type="http://schemas.openxmlformats.org/officeDocument/2006/relationships/image" Target="../media/image28.wmf"/><Relationship Id="rId4"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32.xml"/><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34.xml"/><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4.xml"/><Relationship Id="rId1" Type="http://schemas.openxmlformats.org/officeDocument/2006/relationships/tags" Target="../tags/tag34.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4.xml"/><Relationship Id="rId1" Type="http://schemas.openxmlformats.org/officeDocument/2006/relationships/tags" Target="../tags/tag35.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3.xml"/><Relationship Id="rId1" Type="http://schemas.openxmlformats.org/officeDocument/2006/relationships/tags" Target="../tags/tag36.xml"/><Relationship Id="rId4" Type="http://schemas.openxmlformats.org/officeDocument/2006/relationships/image" Target="../media/image6.jpeg"/></Relationships>
</file>

<file path=ppt/slides/_rels/slide38.xml.rels><?xml version="1.0" encoding="UTF-8" standalone="yes"?>
<Relationships xmlns="http://schemas.openxmlformats.org/package/2006/relationships"><Relationship Id="rId3" Type="http://schemas.openxmlformats.org/officeDocument/2006/relationships/hyperlink" Target="mailto:amoconnor@atg.in.gov" TargetMode="External"/><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3.wmf"/><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4.xml"/><Relationship Id="rId1" Type="http://schemas.openxmlformats.org/officeDocument/2006/relationships/tags" Target="../tags/tag7.xml"/></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6.xml"/><Relationship Id="rId7" Type="http://schemas.openxmlformats.org/officeDocument/2006/relationships/diagramColors" Target="../diagrams/colors1.xml"/><Relationship Id="rId2" Type="http://schemas.openxmlformats.org/officeDocument/2006/relationships/slideLayout" Target="../slideLayouts/slideLayout24.xml"/><Relationship Id="rId1" Type="http://schemas.openxmlformats.org/officeDocument/2006/relationships/tags" Target="../tags/tag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image" Target="../media/image4.wmf"/><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4.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2209800" y="813555"/>
            <a:ext cx="7010400" cy="677108"/>
          </a:xfrm>
        </p:spPr>
        <p:txBody>
          <a:bodyPr vert="horz" wrap="square" lIns="91440" tIns="45720" rIns="91440" bIns="45720" numCol="1" anchorCtr="0" compatLnSpc="1">
            <a:prstTxWarp prst="textNoShape">
              <a:avLst/>
            </a:prstTxWarp>
            <a:spAutoFit/>
          </a:bodyPr>
          <a:lstStyle/>
          <a:p>
            <a:pPr algn="ctr"/>
            <a:r>
              <a:rPr lang="en-US" b="1" dirty="0" smtClean="0">
                <a:effectLst/>
              </a:rPr>
              <a:t>  </a:t>
            </a:r>
            <a:r>
              <a:rPr lang="en-US" b="1" dirty="0" smtClean="0">
                <a:effectLst/>
              </a:rPr>
              <a:t>2013 </a:t>
            </a:r>
            <a:r>
              <a:rPr lang="en-US" b="1" dirty="0" smtClean="0">
                <a:effectLst/>
              </a:rPr>
              <a:t>Public Access Seminar</a:t>
            </a:r>
            <a:endParaRPr lang="en-US" sz="2400" b="1" dirty="0" smtClean="0">
              <a:effectLst/>
            </a:endParaRPr>
          </a:p>
        </p:txBody>
      </p:sp>
      <p:sp>
        <p:nvSpPr>
          <p:cNvPr id="11" name="Rectangle 10"/>
          <p:cNvSpPr>
            <a:spLocks noChangeArrowheads="1"/>
          </p:cNvSpPr>
          <p:nvPr/>
        </p:nvSpPr>
        <p:spPr bwMode="auto">
          <a:xfrm>
            <a:off x="3048000" y="1828800"/>
            <a:ext cx="5562600" cy="1292662"/>
          </a:xfrm>
          <a:prstGeom prst="rect">
            <a:avLst/>
          </a:prstGeom>
          <a:noFill/>
          <a:ln w="9525">
            <a:noFill/>
            <a:miter lim="800000"/>
            <a:headEnd/>
            <a:tailEnd/>
          </a:ln>
        </p:spPr>
        <p:txBody>
          <a:bodyPr wrap="square">
            <a:spAutoFit/>
          </a:bodyPr>
          <a:lstStyle/>
          <a:p>
            <a:r>
              <a:rPr lang="en-US" b="1" dirty="0">
                <a:latin typeface="Gill Sans MT" pitchFamily="34" charset="0"/>
              </a:rPr>
              <a:t/>
            </a:r>
            <a:br>
              <a:rPr lang="en-US" b="1" dirty="0">
                <a:latin typeface="Gill Sans MT" pitchFamily="34" charset="0"/>
              </a:rPr>
            </a:br>
            <a:r>
              <a:rPr lang="en-US" sz="2000" b="1" i="1" dirty="0" smtClean="0">
                <a:latin typeface="Calibri" pitchFamily="34" charset="0"/>
              </a:rPr>
              <a:t>Presented by: </a:t>
            </a:r>
          </a:p>
          <a:p>
            <a:r>
              <a:rPr lang="en-US" sz="2000" b="1" i="1" dirty="0" smtClean="0">
                <a:latin typeface="Calibri" pitchFamily="34" charset="0"/>
              </a:rPr>
              <a:t>The </a:t>
            </a:r>
            <a:r>
              <a:rPr lang="en-US" sz="2000" b="1" i="1" dirty="0" smtClean="0">
                <a:latin typeface="Calibri" pitchFamily="34" charset="0"/>
              </a:rPr>
              <a:t>Hoosier State Press Association and the </a:t>
            </a:r>
            <a:endParaRPr lang="en-US" sz="2000" b="1" i="1" dirty="0" smtClean="0">
              <a:latin typeface="Calibri" pitchFamily="34" charset="0"/>
            </a:endParaRPr>
          </a:p>
          <a:p>
            <a:r>
              <a:rPr lang="en-US" sz="2000" b="1" i="1" dirty="0" smtClean="0">
                <a:latin typeface="Calibri" pitchFamily="34" charset="0"/>
              </a:rPr>
              <a:t>Office of the Public Access </a:t>
            </a:r>
            <a:r>
              <a:rPr lang="en-US" sz="2000" b="1" i="1" dirty="0" smtClean="0">
                <a:latin typeface="Calibri" pitchFamily="34" charset="0"/>
              </a:rPr>
              <a:t>Counselor</a:t>
            </a:r>
            <a:endParaRPr lang="en-US" sz="2000" b="1" i="1" dirty="0" smtClean="0">
              <a:latin typeface="Calibri" pitchFamily="34" charset="0"/>
            </a:endParaRPr>
          </a:p>
        </p:txBody>
      </p:sp>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1000" fill="hold"/>
                                        <p:tgtEl>
                                          <p:spTgt spid="11"/>
                                        </p:tgtEl>
                                        <p:attrNameLst>
                                          <p:attrName>ppt_x</p:attrName>
                                        </p:attrNameLst>
                                      </p:cBhvr>
                                      <p:tavLst>
                                        <p:tav tm="0">
                                          <p:val>
                                            <p:strVal val="#ppt_x"/>
                                          </p:val>
                                        </p:tav>
                                        <p:tav tm="100000">
                                          <p:val>
                                            <p:strVal val="#ppt_x"/>
                                          </p:val>
                                        </p:tav>
                                      </p:tavLst>
                                    </p:anim>
                                    <p:anim calcmode="lin" valueType="num">
                                      <p:cBhvr additive="base">
                                        <p:cTn id="8" dur="1000" fill="hold"/>
                                        <p:tgtEl>
                                          <p:spTgt spid="11"/>
                                        </p:tgtEl>
                                        <p:attrNameLst>
                                          <p:attrName>ppt_y</p:attrName>
                                        </p:attrNameLst>
                                      </p:cBhvr>
                                      <p:tavLst>
                                        <p:tav tm="0">
                                          <p:val>
                                            <p:strVal val="1+#ppt_h/2"/>
                                          </p:val>
                                        </p:tav>
                                        <p:tav tm="100000">
                                          <p:val>
                                            <p:strVal val="#ppt_y"/>
                                          </p:val>
                                        </p:tav>
                                      </p:tavLst>
                                    </p:anim>
                                  </p:childTnLst>
                                </p:cTn>
                              </p:par>
                              <p:par>
                                <p:cTn id="9" presetID="47"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anim calcmode="lin" valueType="num">
                                      <p:cBhvr>
                                        <p:cTn id="12" dur="1000" fill="hold"/>
                                        <p:tgtEl>
                                          <p:spTgt spid="2"/>
                                        </p:tgtEl>
                                        <p:attrNameLst>
                                          <p:attrName>ppt_x</p:attrName>
                                        </p:attrNameLst>
                                      </p:cBhvr>
                                      <p:tavLst>
                                        <p:tav tm="0">
                                          <p:val>
                                            <p:strVal val="#ppt_x"/>
                                          </p:val>
                                        </p:tav>
                                        <p:tav tm="100000">
                                          <p:val>
                                            <p:strVal val="#ppt_x"/>
                                          </p:val>
                                        </p:tav>
                                      </p:tavLst>
                                    </p:anim>
                                    <p:anim calcmode="lin" valueType="num">
                                      <p:cBhvr>
                                        <p:cTn id="1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79177"/>
            <a:ext cx="8641080" cy="1292662"/>
          </a:xfrm>
        </p:spPr>
        <p:txBody>
          <a:bodyPr/>
          <a:lstStyle/>
          <a:p>
            <a:r>
              <a:rPr lang="en-US" sz="4000" dirty="0" smtClean="0"/>
              <a:t/>
            </a:r>
            <a:br>
              <a:rPr lang="en-US" sz="4000" dirty="0" smtClean="0"/>
            </a:br>
            <a:r>
              <a:rPr lang="en-US" i="1" dirty="0" smtClean="0"/>
              <a:t>Executive </a:t>
            </a:r>
            <a:r>
              <a:rPr lang="en-US" i="1" dirty="0"/>
              <a:t>Session Exceptions under the ODL</a:t>
            </a:r>
          </a:p>
        </p:txBody>
      </p:sp>
      <p:sp>
        <p:nvSpPr>
          <p:cNvPr id="8195" name="Rectangle 3"/>
          <p:cNvSpPr>
            <a:spLocks noGrp="1" noChangeArrowheads="1"/>
          </p:cNvSpPr>
          <p:nvPr>
            <p:ph type="body" idx="1"/>
          </p:nvPr>
        </p:nvSpPr>
        <p:spPr/>
        <p:txBody>
          <a:bodyPr/>
          <a:lstStyle/>
          <a:p>
            <a:pPr>
              <a:lnSpc>
                <a:spcPct val="90000"/>
              </a:lnSpc>
            </a:pPr>
            <a:r>
              <a:rPr lang="en-US" sz="2800" dirty="0"/>
              <a:t>To discuss records classified as confidential by state or federal statute</a:t>
            </a:r>
          </a:p>
          <a:p>
            <a:pPr>
              <a:lnSpc>
                <a:spcPct val="90000"/>
              </a:lnSpc>
            </a:pPr>
            <a:r>
              <a:rPr lang="en-US" sz="2800" dirty="0"/>
              <a:t>To discuss the alleged misconduct of an employee </a:t>
            </a:r>
          </a:p>
          <a:p>
            <a:pPr>
              <a:lnSpc>
                <a:spcPct val="90000"/>
              </a:lnSpc>
            </a:pPr>
            <a:r>
              <a:rPr lang="en-US" sz="2800" dirty="0"/>
              <a:t>To receive information and interview prospective employees</a:t>
            </a:r>
          </a:p>
          <a:p>
            <a:pPr>
              <a:lnSpc>
                <a:spcPct val="90000"/>
              </a:lnSpc>
            </a:pPr>
            <a:r>
              <a:rPr lang="en-US" sz="2800" dirty="0"/>
              <a:t>To discuss strategy with respect to pending litigation or litigation threatened in writing</a:t>
            </a:r>
          </a:p>
          <a:p>
            <a:pPr>
              <a:lnSpc>
                <a:spcPct val="90000"/>
              </a:lnSpc>
            </a:pPr>
            <a:r>
              <a:rPr lang="en-US" sz="2800" dirty="0"/>
              <a:t>To discuss information and intelligence intended to prevent, mitigate or response to threat of terrorism</a:t>
            </a:r>
          </a:p>
          <a:p>
            <a:pPr>
              <a:lnSpc>
                <a:spcPct val="90000"/>
              </a:lnSpc>
              <a:buFontTx/>
              <a:buNone/>
            </a:pPr>
            <a:r>
              <a:rPr lang="en-US" sz="2800" dirty="0"/>
              <a:t/>
            </a:r>
            <a:br>
              <a:rPr lang="en-US" sz="2800" dirty="0"/>
            </a:br>
            <a:endParaRPr lang="en-US" sz="2800" dirty="0"/>
          </a:p>
        </p:txBody>
      </p:sp>
    </p:spTree>
    <p:custDataLst>
      <p:tags r:id="rId1"/>
    </p:custDataLst>
  </p:cSld>
  <p:clrMapOvr>
    <a:masterClrMapping/>
  </p:clrMapOvr>
  <p:transition spd="med">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600200" y="228600"/>
            <a:ext cx="7010400" cy="677108"/>
          </a:xfrm>
        </p:spPr>
        <p:txBody>
          <a:bodyPr/>
          <a:lstStyle/>
          <a:p>
            <a:r>
              <a:rPr lang="en-US" i="1" dirty="0" smtClean="0"/>
              <a:t>Remedies</a:t>
            </a:r>
            <a:endParaRPr lang="en-US" i="1" dirty="0"/>
          </a:p>
        </p:txBody>
      </p:sp>
      <p:graphicFrame>
        <p:nvGraphicFramePr>
          <p:cNvPr id="7" name="Diagram 6"/>
          <p:cNvGraphicFramePr/>
          <p:nvPr/>
        </p:nvGraphicFramePr>
        <p:xfrm>
          <a:off x="990600" y="838200"/>
          <a:ext cx="7924800" cy="5105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med">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i="1" dirty="0" smtClean="0"/>
              <a:t>New </a:t>
            </a:r>
            <a:r>
              <a:rPr lang="en-US" i="1" dirty="0"/>
              <a:t>Legislation</a:t>
            </a:r>
            <a:r>
              <a:rPr lang="en-US" dirty="0"/>
              <a:t>	</a:t>
            </a:r>
          </a:p>
        </p:txBody>
      </p:sp>
      <p:sp>
        <p:nvSpPr>
          <p:cNvPr id="13315" name="Rectangle 3"/>
          <p:cNvSpPr>
            <a:spLocks noGrp="1" noChangeArrowheads="1"/>
          </p:cNvSpPr>
          <p:nvPr>
            <p:ph type="body" idx="1"/>
          </p:nvPr>
        </p:nvSpPr>
        <p:spPr>
          <a:xfrm>
            <a:off x="762000" y="1256943"/>
            <a:ext cx="6019800" cy="2400657"/>
          </a:xfrm>
        </p:spPr>
        <p:style>
          <a:lnRef idx="2">
            <a:schemeClr val="accent1"/>
          </a:lnRef>
          <a:fillRef idx="1">
            <a:schemeClr val="lt1"/>
          </a:fillRef>
          <a:effectRef idx="0">
            <a:schemeClr val="accent1"/>
          </a:effectRef>
          <a:fontRef idx="minor">
            <a:schemeClr val="dk1"/>
          </a:fontRef>
        </p:style>
        <p:txBody>
          <a:bodyPr wrap="square">
            <a:spAutoFit/>
          </a:bodyPr>
          <a:lstStyle/>
          <a:p>
            <a:pPr>
              <a:buNone/>
            </a:pPr>
            <a:r>
              <a:rPr lang="en-US" sz="3000" dirty="0" smtClean="0">
                <a:latin typeface="Calibri" pitchFamily="34" charset="0"/>
              </a:rPr>
              <a:t>    January</a:t>
            </a:r>
            <a:r>
              <a:rPr lang="en-US" sz="3000" dirty="0">
                <a:latin typeface="Calibri" pitchFamily="34" charset="0"/>
              </a:rPr>
              <a:t>, 2013—State public </a:t>
            </a:r>
            <a:r>
              <a:rPr lang="en-US" sz="3000" dirty="0" smtClean="0">
                <a:latin typeface="Calibri" pitchFamily="34" charset="0"/>
              </a:rPr>
              <a:t>agencies may </a:t>
            </a:r>
            <a:r>
              <a:rPr lang="en-US" sz="3000" dirty="0">
                <a:latin typeface="Calibri" pitchFamily="34" charset="0"/>
              </a:rPr>
              <a:t>adopt a policy that governs participation by telephone or other electronic means of </a:t>
            </a:r>
            <a:r>
              <a:rPr lang="en-US" sz="3000" dirty="0" smtClean="0">
                <a:latin typeface="Calibri" pitchFamily="34" charset="0"/>
              </a:rPr>
              <a:t>communication</a:t>
            </a:r>
            <a:endParaRPr lang="en-US" sz="3000" dirty="0">
              <a:latin typeface="Calibri" pitchFamily="34" charset="0"/>
            </a:endParaRPr>
          </a:p>
        </p:txBody>
      </p:sp>
      <p:pic>
        <p:nvPicPr>
          <p:cNvPr id="4" name="Picture 3" descr="communication.jpg"/>
          <p:cNvPicPr>
            <a:picLocks noChangeAspect="1"/>
          </p:cNvPicPr>
          <p:nvPr/>
        </p:nvPicPr>
        <p:blipFill>
          <a:blip r:embed="rId4" cstate="print"/>
          <a:stretch>
            <a:fillRect/>
          </a:stretch>
        </p:blipFill>
        <p:spPr>
          <a:xfrm>
            <a:off x="7356043" y="1287966"/>
            <a:ext cx="1254557" cy="1912434"/>
          </a:xfrm>
          <a:prstGeom prst="rect">
            <a:avLst/>
          </a:prstGeom>
        </p:spPr>
      </p:pic>
      <p:sp>
        <p:nvSpPr>
          <p:cNvPr id="7" name="Rectangle 3"/>
          <p:cNvSpPr txBox="1">
            <a:spLocks noChangeArrowheads="1"/>
          </p:cNvSpPr>
          <p:nvPr/>
        </p:nvSpPr>
        <p:spPr bwMode="auto">
          <a:xfrm>
            <a:off x="2971800" y="4094202"/>
            <a:ext cx="4953000" cy="553998"/>
          </a:xfrm>
          <a:prstGeom prst="rect">
            <a:avLst/>
          </a:prstGeom>
          <a:ln w="50800" cap="flat" cmpd="sng" algn="ctr">
            <a:solidFill>
              <a:schemeClr val="accent2">
                <a:lumMod val="60000"/>
                <a:lumOff val="40000"/>
              </a:schemeClr>
            </a:solidFill>
            <a:prstDash val="solid"/>
            <a:miter lim="800000"/>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spAutoFit/>
          </a:bodyPr>
          <a:lstStyle/>
          <a:p>
            <a:pPr>
              <a:buNone/>
            </a:pPr>
            <a:r>
              <a:rPr lang="en-US" sz="3000" dirty="0" smtClean="0">
                <a:latin typeface="Calibri" pitchFamily="34" charset="0"/>
              </a:rPr>
              <a:t>Fines for violations of the ODL</a:t>
            </a:r>
            <a:endParaRPr lang="en-US" sz="3000" dirty="0">
              <a:latin typeface="Calibri" pitchFamily="34" charset="0"/>
            </a:endParaRPr>
          </a:p>
        </p:txBody>
      </p:sp>
    </p:spTree>
    <p:custDataLst>
      <p:tags r:id="rId1"/>
    </p:custDataLst>
  </p:cSld>
  <p:clrMapOvr>
    <a:masterClrMapping/>
  </p:clrMapOvr>
  <p:transition spd="med">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09600"/>
            <a:ext cx="7239000" cy="990600"/>
          </a:xfrm>
        </p:spPr>
        <p:txBody>
          <a:bodyPr>
            <a:normAutofit/>
          </a:bodyPr>
          <a:lstStyle/>
          <a:p>
            <a:pPr algn="r" fontAlgn="auto">
              <a:spcAft>
                <a:spcPts val="0"/>
              </a:spcAft>
              <a:defRPr/>
            </a:pPr>
            <a:r>
              <a:rPr lang="en-US" i="1" dirty="0" smtClean="0"/>
              <a:t>Questions on the Open Door Law</a:t>
            </a:r>
            <a:endParaRPr lang="en-US" i="1" dirty="0"/>
          </a:p>
        </p:txBody>
      </p:sp>
      <p:pic>
        <p:nvPicPr>
          <p:cNvPr id="146435" name="Picture 3" descr="questionmarkred.jpg"/>
          <p:cNvPicPr>
            <a:picLocks noChangeAspect="1"/>
          </p:cNvPicPr>
          <p:nvPr/>
        </p:nvPicPr>
        <p:blipFill>
          <a:blip r:embed="rId4" cstate="screen"/>
          <a:srcRect/>
          <a:stretch>
            <a:fillRect/>
          </a:stretch>
        </p:blipFill>
        <p:spPr bwMode="auto">
          <a:xfrm>
            <a:off x="7543800" y="304800"/>
            <a:ext cx="1279525" cy="1882775"/>
          </a:xfrm>
          <a:prstGeom prst="rect">
            <a:avLst/>
          </a:prstGeom>
          <a:noFill/>
          <a:ln w="9525">
            <a:noFill/>
            <a:miter lim="800000"/>
            <a:headEnd/>
            <a:tailEnd/>
          </a:ln>
        </p:spPr>
      </p:pic>
    </p:spTree>
    <p:custDataLst>
      <p:tags r:id="rId1"/>
    </p:custDataLst>
  </p:cSld>
  <p:clrMapOvr>
    <a:masterClrMapping/>
  </p:clrMapOvr>
  <p:transition spd="med">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i="1" dirty="0" smtClean="0"/>
              <a:t>Access to Public Records Act (APRA)</a:t>
            </a:r>
            <a:endParaRPr lang="en-US" i="1" dirty="0"/>
          </a:p>
        </p:txBody>
      </p:sp>
      <p:sp>
        <p:nvSpPr>
          <p:cNvPr id="10" name="Freeform 9"/>
          <p:cNvSpPr/>
          <p:nvPr/>
        </p:nvSpPr>
        <p:spPr>
          <a:xfrm>
            <a:off x="1116013" y="2395538"/>
            <a:ext cx="7864475" cy="4000500"/>
          </a:xfrm>
          <a:custGeom>
            <a:avLst/>
            <a:gdLst>
              <a:gd name="connsiteX0" fmla="*/ 264324 w 1585912"/>
              <a:gd name="connsiteY0" fmla="*/ 0 h 5947487"/>
              <a:gd name="connsiteX1" fmla="*/ 1321588 w 1585912"/>
              <a:gd name="connsiteY1" fmla="*/ 0 h 5947487"/>
              <a:gd name="connsiteX2" fmla="*/ 1508493 w 1585912"/>
              <a:gd name="connsiteY2" fmla="*/ 77419 h 5947487"/>
              <a:gd name="connsiteX3" fmla="*/ 1585911 w 1585912"/>
              <a:gd name="connsiteY3" fmla="*/ 264324 h 5947487"/>
              <a:gd name="connsiteX4" fmla="*/ 1585912 w 1585912"/>
              <a:gd name="connsiteY4" fmla="*/ 5947487 h 5947487"/>
              <a:gd name="connsiteX5" fmla="*/ 1585912 w 1585912"/>
              <a:gd name="connsiteY5" fmla="*/ 5947487 h 5947487"/>
              <a:gd name="connsiteX6" fmla="*/ 1585912 w 1585912"/>
              <a:gd name="connsiteY6" fmla="*/ 5947487 h 5947487"/>
              <a:gd name="connsiteX7" fmla="*/ 0 w 1585912"/>
              <a:gd name="connsiteY7" fmla="*/ 5947487 h 5947487"/>
              <a:gd name="connsiteX8" fmla="*/ 0 w 1585912"/>
              <a:gd name="connsiteY8" fmla="*/ 5947487 h 5947487"/>
              <a:gd name="connsiteX9" fmla="*/ 0 w 1585912"/>
              <a:gd name="connsiteY9" fmla="*/ 5947487 h 5947487"/>
              <a:gd name="connsiteX10" fmla="*/ 0 w 1585912"/>
              <a:gd name="connsiteY10" fmla="*/ 264324 h 5947487"/>
              <a:gd name="connsiteX11" fmla="*/ 77419 w 1585912"/>
              <a:gd name="connsiteY11" fmla="*/ 77419 h 5947487"/>
              <a:gd name="connsiteX12" fmla="*/ 264324 w 1585912"/>
              <a:gd name="connsiteY12" fmla="*/ 1 h 5947487"/>
              <a:gd name="connsiteX13" fmla="*/ 264324 w 1585912"/>
              <a:gd name="connsiteY13" fmla="*/ 0 h 5947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85912" h="5947487">
                <a:moveTo>
                  <a:pt x="1585912" y="991269"/>
                </a:moveTo>
                <a:lnTo>
                  <a:pt x="1585912" y="4956218"/>
                </a:lnTo>
                <a:cubicBezTo>
                  <a:pt x="1585912" y="5219118"/>
                  <a:pt x="1578486" y="5471251"/>
                  <a:pt x="1565268" y="5657149"/>
                </a:cubicBezTo>
                <a:cubicBezTo>
                  <a:pt x="1552050" y="5843046"/>
                  <a:pt x="1534122" y="5947485"/>
                  <a:pt x="1515429" y="5947481"/>
                </a:cubicBezTo>
                <a:cubicBezTo>
                  <a:pt x="1010286" y="5947481"/>
                  <a:pt x="505143" y="5947485"/>
                  <a:pt x="0" y="5947485"/>
                </a:cubicBezTo>
                <a:lnTo>
                  <a:pt x="0" y="5947485"/>
                </a:lnTo>
                <a:lnTo>
                  <a:pt x="0" y="5947485"/>
                </a:lnTo>
                <a:lnTo>
                  <a:pt x="0" y="2"/>
                </a:lnTo>
                <a:lnTo>
                  <a:pt x="0" y="2"/>
                </a:lnTo>
                <a:lnTo>
                  <a:pt x="0" y="2"/>
                </a:lnTo>
                <a:lnTo>
                  <a:pt x="1515429" y="2"/>
                </a:lnTo>
                <a:cubicBezTo>
                  <a:pt x="1534122" y="2"/>
                  <a:pt x="1552050" y="104441"/>
                  <a:pt x="1565268" y="290338"/>
                </a:cubicBezTo>
                <a:cubicBezTo>
                  <a:pt x="1578486" y="476236"/>
                  <a:pt x="1585912" y="728369"/>
                  <a:pt x="1585912" y="991269"/>
                </a:cubicBezTo>
                <a:lnTo>
                  <a:pt x="1585912" y="991269"/>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57151" tIns="105993" rIns="134568" bIns="105994" spcCol="1270" anchor="ctr">
            <a:spAutoFit/>
          </a:bodyPr>
          <a:lstStyle/>
          <a:p>
            <a:pPr marL="114300" fontAlgn="auto">
              <a:spcBef>
                <a:spcPts val="0"/>
              </a:spcBef>
              <a:spcAft>
                <a:spcPts val="1200"/>
              </a:spcAft>
              <a:defRPr/>
            </a:pPr>
            <a:r>
              <a:rPr lang="en-US" dirty="0">
                <a:latin typeface="Calibri" pitchFamily="34" charset="0"/>
              </a:rPr>
              <a:t>A fundamental philosophy of the American constitutional form of representative government is that government is the servant of the people and not their master. </a:t>
            </a:r>
          </a:p>
          <a:p>
            <a:pPr marL="114300" fontAlgn="auto">
              <a:spcBef>
                <a:spcPts val="0"/>
              </a:spcBef>
              <a:spcAft>
                <a:spcPts val="1200"/>
              </a:spcAft>
              <a:defRPr/>
            </a:pPr>
            <a:r>
              <a:rPr lang="en-US" dirty="0">
                <a:latin typeface="Calibri" pitchFamily="34" charset="0"/>
              </a:rPr>
              <a:t>Accordingly, it is the public policy of the state that all persons are entitled to full and complete information regarding the affairs of government and the official acts of those who represent them as public officials and employees. </a:t>
            </a:r>
          </a:p>
          <a:p>
            <a:pPr marL="114300" fontAlgn="auto">
              <a:spcBef>
                <a:spcPts val="0"/>
              </a:spcBef>
              <a:spcAft>
                <a:spcPts val="1200"/>
              </a:spcAft>
              <a:defRPr/>
            </a:pPr>
            <a:r>
              <a:rPr lang="en-US" dirty="0">
                <a:latin typeface="Calibri" pitchFamily="34" charset="0"/>
              </a:rPr>
              <a:t>Providing persons with the information is an essential function of a representative government and an integral part of the routine duties of public officials and employees, whose duty it is to provide the information. </a:t>
            </a:r>
          </a:p>
          <a:p>
            <a:pPr marL="114300" fontAlgn="auto">
              <a:spcBef>
                <a:spcPts val="0"/>
              </a:spcBef>
              <a:spcAft>
                <a:spcPts val="1200"/>
              </a:spcAft>
              <a:defRPr/>
            </a:pPr>
            <a:r>
              <a:rPr lang="en-US" dirty="0">
                <a:latin typeface="Calibri" pitchFamily="34" charset="0"/>
              </a:rPr>
              <a:t>This chapter shall be liberally construed to implement this policy and place the burden of proof for the nondisclosure of a public record on the public agency that would deny access to the record and not on the person seeking to inspect and copy the record.”</a:t>
            </a:r>
          </a:p>
        </p:txBody>
      </p:sp>
      <p:grpSp>
        <p:nvGrpSpPr>
          <p:cNvPr id="3" name="Group 23"/>
          <p:cNvGrpSpPr>
            <a:grpSpLocks/>
          </p:cNvGrpSpPr>
          <p:nvPr/>
        </p:nvGrpSpPr>
        <p:grpSpPr bwMode="auto">
          <a:xfrm>
            <a:off x="630238" y="1514475"/>
            <a:ext cx="823912" cy="4972050"/>
            <a:chOff x="581025" y="1515139"/>
            <a:chExt cx="822960" cy="4970594"/>
          </a:xfrm>
        </p:grpSpPr>
        <p:sp>
          <p:nvSpPr>
            <p:cNvPr id="11" name="Freeform 10"/>
            <p:cNvSpPr/>
            <p:nvPr/>
          </p:nvSpPr>
          <p:spPr>
            <a:xfrm>
              <a:off x="837903" y="1515139"/>
              <a:ext cx="274320" cy="4970594"/>
            </a:xfrm>
            <a:custGeom>
              <a:avLst/>
              <a:gdLst>
                <a:gd name="connsiteX0" fmla="*/ 0 w 1977108"/>
                <a:gd name="connsiteY0" fmla="*/ 329525 h 1982390"/>
                <a:gd name="connsiteX1" fmla="*/ 96516 w 1977108"/>
                <a:gd name="connsiteY1" fmla="*/ 96516 h 1982390"/>
                <a:gd name="connsiteX2" fmla="*/ 329526 w 1977108"/>
                <a:gd name="connsiteY2" fmla="*/ 1 h 1982390"/>
                <a:gd name="connsiteX3" fmla="*/ 1647583 w 1977108"/>
                <a:gd name="connsiteY3" fmla="*/ 0 h 1982390"/>
                <a:gd name="connsiteX4" fmla="*/ 1880592 w 1977108"/>
                <a:gd name="connsiteY4" fmla="*/ 96516 h 1982390"/>
                <a:gd name="connsiteX5" fmla="*/ 1977107 w 1977108"/>
                <a:gd name="connsiteY5" fmla="*/ 329526 h 1982390"/>
                <a:gd name="connsiteX6" fmla="*/ 1977108 w 1977108"/>
                <a:gd name="connsiteY6" fmla="*/ 1652865 h 1982390"/>
                <a:gd name="connsiteX7" fmla="*/ 1880592 w 1977108"/>
                <a:gd name="connsiteY7" fmla="*/ 1885874 h 1982390"/>
                <a:gd name="connsiteX8" fmla="*/ 1647583 w 1977108"/>
                <a:gd name="connsiteY8" fmla="*/ 1982390 h 1982390"/>
                <a:gd name="connsiteX9" fmla="*/ 329525 w 1977108"/>
                <a:gd name="connsiteY9" fmla="*/ 1982390 h 1982390"/>
                <a:gd name="connsiteX10" fmla="*/ 96516 w 1977108"/>
                <a:gd name="connsiteY10" fmla="*/ 1885874 h 1982390"/>
                <a:gd name="connsiteX11" fmla="*/ 1 w 1977108"/>
                <a:gd name="connsiteY11" fmla="*/ 1652864 h 1982390"/>
                <a:gd name="connsiteX12" fmla="*/ 0 w 1977108"/>
                <a:gd name="connsiteY12" fmla="*/ 329525 h 1982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77108" h="1982390">
                  <a:moveTo>
                    <a:pt x="0" y="329525"/>
                  </a:moveTo>
                  <a:cubicBezTo>
                    <a:pt x="0" y="242130"/>
                    <a:pt x="34718" y="158314"/>
                    <a:pt x="96516" y="96516"/>
                  </a:cubicBezTo>
                  <a:cubicBezTo>
                    <a:pt x="158314" y="34718"/>
                    <a:pt x="242130" y="1"/>
                    <a:pt x="329526" y="1"/>
                  </a:cubicBezTo>
                  <a:lnTo>
                    <a:pt x="1647583" y="0"/>
                  </a:lnTo>
                  <a:cubicBezTo>
                    <a:pt x="1734978" y="0"/>
                    <a:pt x="1818794" y="34718"/>
                    <a:pt x="1880592" y="96516"/>
                  </a:cubicBezTo>
                  <a:cubicBezTo>
                    <a:pt x="1942390" y="158314"/>
                    <a:pt x="1977107" y="242130"/>
                    <a:pt x="1977107" y="329526"/>
                  </a:cubicBezTo>
                  <a:cubicBezTo>
                    <a:pt x="1977107" y="770639"/>
                    <a:pt x="1977108" y="1211752"/>
                    <a:pt x="1977108" y="1652865"/>
                  </a:cubicBezTo>
                  <a:cubicBezTo>
                    <a:pt x="1977108" y="1740260"/>
                    <a:pt x="1942390" y="1824076"/>
                    <a:pt x="1880592" y="1885874"/>
                  </a:cubicBezTo>
                  <a:cubicBezTo>
                    <a:pt x="1818794" y="1947672"/>
                    <a:pt x="1734978" y="1982390"/>
                    <a:pt x="1647583" y="1982390"/>
                  </a:cubicBezTo>
                  <a:lnTo>
                    <a:pt x="329525" y="1982390"/>
                  </a:lnTo>
                  <a:cubicBezTo>
                    <a:pt x="242130" y="1982390"/>
                    <a:pt x="158314" y="1947672"/>
                    <a:pt x="96516" y="1885874"/>
                  </a:cubicBezTo>
                  <a:cubicBezTo>
                    <a:pt x="34718" y="1824076"/>
                    <a:pt x="0" y="1740260"/>
                    <a:pt x="1" y="1652864"/>
                  </a:cubicBezTo>
                  <a:cubicBezTo>
                    <a:pt x="1" y="1211751"/>
                    <a:pt x="0" y="770638"/>
                    <a:pt x="0" y="329525"/>
                  </a:cubicBezTo>
                  <a:close/>
                </a:path>
              </a:pathLst>
            </a:custGeom>
            <a:solidFill>
              <a:srgbClr val="FFC0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vert="vert270" lIns="203194" tIns="149854" rIns="203194" bIns="149854" spcCol="1270" anchor="ctr"/>
            <a:lstStyle/>
            <a:p>
              <a:pPr algn="ctr" defTabSz="1244600" fontAlgn="auto">
                <a:spcAft>
                  <a:spcPts val="0"/>
                </a:spcAft>
                <a:defRPr/>
              </a:pPr>
              <a:endParaRPr lang="en-US" sz="2200" dirty="0">
                <a:solidFill>
                  <a:schemeClr val="tx1"/>
                </a:solidFill>
                <a:latin typeface="Calibri" pitchFamily="34" charset="0"/>
              </a:endParaRPr>
            </a:p>
          </p:txBody>
        </p:sp>
        <p:sp>
          <p:nvSpPr>
            <p:cNvPr id="15" name="Rounded Rectangle 14"/>
            <p:cNvSpPr/>
            <p:nvPr/>
          </p:nvSpPr>
          <p:spPr>
            <a:xfrm>
              <a:off x="581025" y="1524661"/>
              <a:ext cx="822960" cy="822084"/>
            </a:xfrm>
            <a:prstGeom prst="roundRect">
              <a:avLst/>
            </a:prstGeom>
            <a:blipFill rotWithShape="0">
              <a:blip r:embed="rId4" cstate="screen"/>
              <a:stretch>
                <a:fillRect/>
              </a:stretch>
            </a:blipFill>
            <a:ln>
              <a:solidFill>
                <a:srgbClr val="FFC000">
                  <a:alpha val="90000"/>
                </a:srgbClr>
              </a:solidFill>
            </a:ln>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sp>
      </p:grpSp>
      <p:sp>
        <p:nvSpPr>
          <p:cNvPr id="19" name="Freeform 18"/>
          <p:cNvSpPr/>
          <p:nvPr/>
        </p:nvSpPr>
        <p:spPr>
          <a:xfrm>
            <a:off x="1497013" y="1524000"/>
            <a:ext cx="4543425" cy="788988"/>
          </a:xfrm>
          <a:custGeom>
            <a:avLst/>
            <a:gdLst>
              <a:gd name="connsiteX0" fmla="*/ 264324 w 1585912"/>
              <a:gd name="connsiteY0" fmla="*/ 0 h 5947487"/>
              <a:gd name="connsiteX1" fmla="*/ 1321588 w 1585912"/>
              <a:gd name="connsiteY1" fmla="*/ 0 h 5947487"/>
              <a:gd name="connsiteX2" fmla="*/ 1508493 w 1585912"/>
              <a:gd name="connsiteY2" fmla="*/ 77419 h 5947487"/>
              <a:gd name="connsiteX3" fmla="*/ 1585911 w 1585912"/>
              <a:gd name="connsiteY3" fmla="*/ 264324 h 5947487"/>
              <a:gd name="connsiteX4" fmla="*/ 1585912 w 1585912"/>
              <a:gd name="connsiteY4" fmla="*/ 5947487 h 5947487"/>
              <a:gd name="connsiteX5" fmla="*/ 1585912 w 1585912"/>
              <a:gd name="connsiteY5" fmla="*/ 5947487 h 5947487"/>
              <a:gd name="connsiteX6" fmla="*/ 1585912 w 1585912"/>
              <a:gd name="connsiteY6" fmla="*/ 5947487 h 5947487"/>
              <a:gd name="connsiteX7" fmla="*/ 0 w 1585912"/>
              <a:gd name="connsiteY7" fmla="*/ 5947487 h 5947487"/>
              <a:gd name="connsiteX8" fmla="*/ 0 w 1585912"/>
              <a:gd name="connsiteY8" fmla="*/ 5947487 h 5947487"/>
              <a:gd name="connsiteX9" fmla="*/ 0 w 1585912"/>
              <a:gd name="connsiteY9" fmla="*/ 5947487 h 5947487"/>
              <a:gd name="connsiteX10" fmla="*/ 0 w 1585912"/>
              <a:gd name="connsiteY10" fmla="*/ 264324 h 5947487"/>
              <a:gd name="connsiteX11" fmla="*/ 77419 w 1585912"/>
              <a:gd name="connsiteY11" fmla="*/ 77419 h 5947487"/>
              <a:gd name="connsiteX12" fmla="*/ 264324 w 1585912"/>
              <a:gd name="connsiteY12" fmla="*/ 1 h 5947487"/>
              <a:gd name="connsiteX13" fmla="*/ 264324 w 1585912"/>
              <a:gd name="connsiteY13" fmla="*/ 0 h 5947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85912" h="5947487">
                <a:moveTo>
                  <a:pt x="1585912" y="991269"/>
                </a:moveTo>
                <a:lnTo>
                  <a:pt x="1585912" y="4956218"/>
                </a:lnTo>
                <a:cubicBezTo>
                  <a:pt x="1585912" y="5219118"/>
                  <a:pt x="1578486" y="5471251"/>
                  <a:pt x="1565268" y="5657149"/>
                </a:cubicBezTo>
                <a:cubicBezTo>
                  <a:pt x="1552050" y="5843046"/>
                  <a:pt x="1534122" y="5947485"/>
                  <a:pt x="1515429" y="5947481"/>
                </a:cubicBezTo>
                <a:cubicBezTo>
                  <a:pt x="1010286" y="5947481"/>
                  <a:pt x="505143" y="5947485"/>
                  <a:pt x="0" y="5947485"/>
                </a:cubicBezTo>
                <a:lnTo>
                  <a:pt x="0" y="5947485"/>
                </a:lnTo>
                <a:lnTo>
                  <a:pt x="0" y="5947485"/>
                </a:lnTo>
                <a:lnTo>
                  <a:pt x="0" y="2"/>
                </a:lnTo>
                <a:lnTo>
                  <a:pt x="0" y="2"/>
                </a:lnTo>
                <a:lnTo>
                  <a:pt x="0" y="2"/>
                </a:lnTo>
                <a:lnTo>
                  <a:pt x="1515429" y="2"/>
                </a:lnTo>
                <a:cubicBezTo>
                  <a:pt x="1534122" y="2"/>
                  <a:pt x="1552050" y="104441"/>
                  <a:pt x="1565268" y="290338"/>
                </a:cubicBezTo>
                <a:cubicBezTo>
                  <a:pt x="1578486" y="476236"/>
                  <a:pt x="1585912" y="728369"/>
                  <a:pt x="1585912" y="991269"/>
                </a:cubicBezTo>
                <a:lnTo>
                  <a:pt x="1585912" y="991269"/>
                </a:lnTo>
                <a:close/>
              </a:path>
            </a:pathLst>
          </a:custGeom>
          <a:noFill/>
          <a:ln w="0">
            <a:noFill/>
          </a:ln>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57151" tIns="105993" rIns="134568" bIns="105994" spcCol="1270" anchor="ctr">
            <a:spAutoFit/>
          </a:bodyPr>
          <a:lstStyle/>
          <a:p>
            <a:pPr marL="342900" lvl="1" indent="-228600" defTabSz="1422400" fontAlgn="auto">
              <a:spcBef>
                <a:spcPts val="0"/>
              </a:spcBef>
              <a:spcAft>
                <a:spcPts val="600"/>
              </a:spcAft>
              <a:buFontTx/>
              <a:buChar char="••"/>
              <a:defRPr/>
            </a:pPr>
            <a:r>
              <a:rPr lang="en-US" dirty="0">
                <a:latin typeface="Calibri" pitchFamily="34" charset="0"/>
              </a:rPr>
              <a:t>Indiana Code § 5-14-3-1 through 5-14-3-10</a:t>
            </a:r>
          </a:p>
          <a:p>
            <a:pPr marL="342900" lvl="1" indent="-228600" defTabSz="1422400" fontAlgn="auto">
              <a:lnSpc>
                <a:spcPct val="80000"/>
              </a:lnSpc>
              <a:spcBef>
                <a:spcPts val="0"/>
              </a:spcBef>
              <a:spcAft>
                <a:spcPts val="600"/>
              </a:spcAft>
              <a:buFontTx/>
              <a:buChar char="••"/>
              <a:defRPr/>
            </a:pPr>
            <a:r>
              <a:rPr lang="en-US" dirty="0">
                <a:latin typeface="Calibri" pitchFamily="34" charset="0"/>
              </a:rPr>
              <a:t>Enacted in 1983 (“APRA”)</a:t>
            </a:r>
            <a:endParaRPr lang="en-US" b="1" dirty="0">
              <a:latin typeface="Calibri" pitchFamily="34" charset="0"/>
            </a:endParaRPr>
          </a:p>
        </p:txBody>
      </p:sp>
    </p:spTree>
    <p:custDataLst>
      <p:tags r:id="rId1"/>
    </p:custDataLst>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4" fill="hold" grpId="0" nodeType="after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par>
                          <p:cTn id="15" fill="hold">
                            <p:stCondLst>
                              <p:cond delay="1500"/>
                            </p:stCondLst>
                            <p:childTnLst>
                              <p:par>
                                <p:cTn id="16" presetID="53" presetClass="entr" presetSubtype="0" fill="hold" grpId="0" nodeType="after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1000" fill="hold"/>
                                        <p:tgtEl>
                                          <p:spTgt spid="10"/>
                                        </p:tgtEl>
                                        <p:attrNameLst>
                                          <p:attrName>ppt_w</p:attrName>
                                        </p:attrNameLst>
                                      </p:cBhvr>
                                      <p:tavLst>
                                        <p:tav tm="0">
                                          <p:val>
                                            <p:fltVal val="0"/>
                                          </p:val>
                                        </p:tav>
                                        <p:tav tm="100000">
                                          <p:val>
                                            <p:strVal val="#ppt_w"/>
                                          </p:val>
                                        </p:tav>
                                      </p:tavLst>
                                    </p:anim>
                                    <p:anim calcmode="lin" valueType="num">
                                      <p:cBhvr>
                                        <p:cTn id="19" dur="1000" fill="hold"/>
                                        <p:tgtEl>
                                          <p:spTgt spid="10"/>
                                        </p:tgtEl>
                                        <p:attrNameLst>
                                          <p:attrName>ppt_h</p:attrName>
                                        </p:attrNameLst>
                                      </p:cBhvr>
                                      <p:tavLst>
                                        <p:tav tm="0">
                                          <p:val>
                                            <p:fltVal val="0"/>
                                          </p:val>
                                        </p:tav>
                                        <p:tav tm="100000">
                                          <p:val>
                                            <p:strVal val="#ppt_h"/>
                                          </p:val>
                                        </p:tav>
                                      </p:tavLst>
                                    </p:anim>
                                    <p:animEffect transition="in" filter="fade">
                                      <p:cBhvr>
                                        <p:cTn id="2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5" cstate="print"/>
          <a:srcRect/>
          <a:stretch>
            <a:fillRect/>
          </a:stretch>
        </p:blipFill>
        <p:spPr bwMode="auto">
          <a:xfrm>
            <a:off x="4508500" y="1651000"/>
            <a:ext cx="4572000" cy="5143500"/>
          </a:xfrm>
          <a:prstGeom prst="rect">
            <a:avLst/>
          </a:prstGeom>
          <a:noFill/>
          <a:ln w="9525">
            <a:noFill/>
            <a:miter lim="800000"/>
            <a:headEnd/>
            <a:tailEnd/>
          </a:ln>
          <a:effectLst/>
        </p:spPr>
      </p:pic>
      <p:sp>
        <p:nvSpPr>
          <p:cNvPr id="40963" name="TPQuestion"/>
          <p:cNvSpPr>
            <a:spLocks noGrp="1"/>
          </p:cNvSpPr>
          <p:nvPr>
            <p:ph type="title"/>
          </p:nvPr>
        </p:nvSpPr>
        <p:spPr bwMode="auto">
          <a:xfrm>
            <a:off x="609600" y="284163"/>
            <a:ext cx="8031163" cy="554037"/>
          </a:xfrm>
        </p:spPr>
        <p:txBody>
          <a:bodyPr vert="horz" wrap="square" lIns="91440" tIns="45720" rIns="91440" bIns="45720" numCol="1" anchor="t" anchorCtr="0" compatLnSpc="1">
            <a:prstTxWarp prst="textNoShape">
              <a:avLst/>
            </a:prstTxWarp>
          </a:bodyPr>
          <a:lstStyle/>
          <a:p>
            <a:pPr algn="l"/>
            <a:r>
              <a:rPr lang="en-US" sz="3000" smtClean="0">
                <a:effectLst/>
              </a:rPr>
              <a:t>All records of a public agency are public records.</a:t>
            </a:r>
          </a:p>
        </p:txBody>
      </p:sp>
      <p:sp>
        <p:nvSpPr>
          <p:cNvPr id="40965" name="TPAnswers"/>
          <p:cNvSpPr>
            <a:spLocks noGrp="1"/>
          </p:cNvSpPr>
          <p:nvPr>
            <p:ph type="body" idx="1"/>
            <p:custDataLst>
              <p:tags r:id="rId2"/>
            </p:custDataLst>
          </p:nvPr>
        </p:nvSpPr>
        <p:spPr>
          <a:xfrm>
            <a:off x="1905000" y="2252663"/>
            <a:ext cx="1828800" cy="1176337"/>
          </a:xfrm>
        </p:spPr>
        <p:txBody>
          <a:bodyPr>
            <a:noAutofit/>
          </a:bodyPr>
          <a:lstStyle/>
          <a:p>
            <a:pPr marL="595313" indent="-514350">
              <a:spcBef>
                <a:spcPct val="20000"/>
              </a:spcBef>
              <a:spcAft>
                <a:spcPts val="0"/>
              </a:spcAft>
              <a:buFont typeface="Gill Sans MT" pitchFamily="34" charset="0"/>
              <a:buAutoNum type="alphaUcPeriod"/>
            </a:pPr>
            <a:r>
              <a:rPr lang="en-US" smtClean="0"/>
              <a:t>True</a:t>
            </a:r>
          </a:p>
          <a:p>
            <a:pPr marL="595313" indent="-514350">
              <a:spcBef>
                <a:spcPct val="20000"/>
              </a:spcBef>
              <a:spcAft>
                <a:spcPts val="0"/>
              </a:spcAft>
              <a:buFont typeface="Gill Sans MT" pitchFamily="34" charset="0"/>
              <a:buAutoNum type="alphaUcPeriod"/>
            </a:pPr>
            <a:r>
              <a:rPr lang="en-US" smtClean="0"/>
              <a:t>False</a:t>
            </a:r>
          </a:p>
        </p:txBody>
      </p:sp>
    </p:spTree>
    <p:custDataLst>
      <p:tags r:id="rId1"/>
    </p:custDataLst>
  </p:cSld>
  <p:clrMapOvr>
    <a:masterClrMapping/>
  </p:clrMapOvr>
  <p:transition spd="med">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3038" y="304800"/>
            <a:ext cx="5592762" cy="677863"/>
          </a:xfrm>
          <a:solidFill>
            <a:schemeClr val="bg1"/>
          </a:solidFill>
        </p:spPr>
        <p:txBody>
          <a:bodyPr/>
          <a:lstStyle/>
          <a:p>
            <a:pPr fontAlgn="auto">
              <a:spcAft>
                <a:spcPts val="0"/>
              </a:spcAft>
              <a:defRPr/>
            </a:pPr>
            <a:r>
              <a:rPr lang="en-US" i="1" dirty="0" smtClean="0"/>
              <a:t>What is a public record</a:t>
            </a:r>
            <a:endParaRPr lang="en-US" i="1" dirty="0"/>
          </a:p>
        </p:txBody>
      </p:sp>
      <p:sp>
        <p:nvSpPr>
          <p:cNvPr id="10" name="OAGIncluded"/>
          <p:cNvSpPr/>
          <p:nvPr/>
        </p:nvSpPr>
        <p:spPr>
          <a:xfrm>
            <a:off x="838200" y="1546225"/>
            <a:ext cx="7924800" cy="866775"/>
          </a:xfrm>
          <a:custGeom>
            <a:avLst/>
            <a:gdLst>
              <a:gd name="connsiteX0" fmla="*/ 0 w 7924785"/>
              <a:gd name="connsiteY0" fmla="*/ 144376 h 866240"/>
              <a:gd name="connsiteX1" fmla="*/ 42287 w 7924785"/>
              <a:gd name="connsiteY1" fmla="*/ 42287 h 866240"/>
              <a:gd name="connsiteX2" fmla="*/ 144376 w 7924785"/>
              <a:gd name="connsiteY2" fmla="*/ 0 h 866240"/>
              <a:gd name="connsiteX3" fmla="*/ 7780409 w 7924785"/>
              <a:gd name="connsiteY3" fmla="*/ 0 h 866240"/>
              <a:gd name="connsiteX4" fmla="*/ 7882498 w 7924785"/>
              <a:gd name="connsiteY4" fmla="*/ 42287 h 866240"/>
              <a:gd name="connsiteX5" fmla="*/ 7924785 w 7924785"/>
              <a:gd name="connsiteY5" fmla="*/ 144376 h 866240"/>
              <a:gd name="connsiteX6" fmla="*/ 7924785 w 7924785"/>
              <a:gd name="connsiteY6" fmla="*/ 721864 h 866240"/>
              <a:gd name="connsiteX7" fmla="*/ 7882498 w 7924785"/>
              <a:gd name="connsiteY7" fmla="*/ 823953 h 866240"/>
              <a:gd name="connsiteX8" fmla="*/ 7780409 w 7924785"/>
              <a:gd name="connsiteY8" fmla="*/ 866240 h 866240"/>
              <a:gd name="connsiteX9" fmla="*/ 144376 w 7924785"/>
              <a:gd name="connsiteY9" fmla="*/ 866240 h 866240"/>
              <a:gd name="connsiteX10" fmla="*/ 42287 w 7924785"/>
              <a:gd name="connsiteY10" fmla="*/ 823953 h 866240"/>
              <a:gd name="connsiteX11" fmla="*/ 0 w 7924785"/>
              <a:gd name="connsiteY11" fmla="*/ 721864 h 866240"/>
              <a:gd name="connsiteX12" fmla="*/ 0 w 7924785"/>
              <a:gd name="connsiteY12" fmla="*/ 144376 h 86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866240">
                <a:moveTo>
                  <a:pt x="0" y="144376"/>
                </a:moveTo>
                <a:cubicBezTo>
                  <a:pt x="0" y="106085"/>
                  <a:pt x="15211" y="69362"/>
                  <a:pt x="42287" y="42287"/>
                </a:cubicBezTo>
                <a:cubicBezTo>
                  <a:pt x="69363" y="15211"/>
                  <a:pt x="106085" y="0"/>
                  <a:pt x="144376" y="0"/>
                </a:cubicBezTo>
                <a:lnTo>
                  <a:pt x="7780409" y="0"/>
                </a:lnTo>
                <a:cubicBezTo>
                  <a:pt x="7818700" y="0"/>
                  <a:pt x="7855423" y="15211"/>
                  <a:pt x="7882498" y="42287"/>
                </a:cubicBezTo>
                <a:cubicBezTo>
                  <a:pt x="7909574" y="69363"/>
                  <a:pt x="7924785" y="106085"/>
                  <a:pt x="7924785" y="144376"/>
                </a:cubicBezTo>
                <a:lnTo>
                  <a:pt x="7924785" y="721864"/>
                </a:lnTo>
                <a:cubicBezTo>
                  <a:pt x="7924785" y="760155"/>
                  <a:pt x="7909574" y="796878"/>
                  <a:pt x="7882498" y="823953"/>
                </a:cubicBezTo>
                <a:cubicBezTo>
                  <a:pt x="7855422" y="851029"/>
                  <a:pt x="7818700" y="866240"/>
                  <a:pt x="7780409" y="866240"/>
                </a:cubicBezTo>
                <a:lnTo>
                  <a:pt x="144376" y="866240"/>
                </a:lnTo>
                <a:cubicBezTo>
                  <a:pt x="106085" y="866240"/>
                  <a:pt x="69362" y="851029"/>
                  <a:pt x="42287" y="823953"/>
                </a:cubicBezTo>
                <a:cubicBezTo>
                  <a:pt x="15211" y="796877"/>
                  <a:pt x="0" y="760155"/>
                  <a:pt x="0" y="721864"/>
                </a:cubicBezTo>
                <a:lnTo>
                  <a:pt x="0" y="144376"/>
                </a:lnTo>
                <a:close/>
              </a:path>
            </a:pathLst>
          </a:custGeom>
          <a:solidFill>
            <a:srgbClr val="CEDCE1"/>
          </a:solidFill>
          <a:ln>
            <a:solidFill>
              <a:srgbClr val="CEDCE1"/>
            </a:solidFill>
          </a:ln>
        </p:spPr>
        <p:style>
          <a:lnRef idx="2">
            <a:schemeClr val="accent2"/>
          </a:lnRef>
          <a:fillRef idx="1">
            <a:schemeClr val="lt1"/>
          </a:fillRef>
          <a:effectRef idx="0">
            <a:schemeClr val="accent2"/>
          </a:effectRef>
          <a:fontRef idx="minor">
            <a:schemeClr val="dk1"/>
          </a:fontRef>
        </p:style>
        <p:txBody>
          <a:bodyPr lIns="133726" tIns="133726" rIns="133726" bIns="133726" spcCol="1270" anchor="ctr"/>
          <a:lstStyle/>
          <a:p>
            <a:pPr defTabSz="1066800" fontAlgn="auto">
              <a:lnSpc>
                <a:spcPct val="90000"/>
              </a:lnSpc>
              <a:spcAft>
                <a:spcPct val="35000"/>
              </a:spcAft>
              <a:defRPr/>
            </a:pPr>
            <a:r>
              <a:rPr lang="en-US" sz="2400" dirty="0" smtClean="0">
                <a:latin typeface="Calibri" pitchFamily="34" charset="0"/>
              </a:rPr>
              <a:t>See Indiana Code § 5-14-3-2(m) for the definition </a:t>
            </a:r>
            <a:r>
              <a:rPr lang="en-US" sz="2400" dirty="0">
                <a:latin typeface="Calibri" pitchFamily="34" charset="0"/>
              </a:rPr>
              <a:t>of </a:t>
            </a:r>
            <a:r>
              <a:rPr lang="en-US" sz="2400" dirty="0" smtClean="0">
                <a:latin typeface="Calibri" pitchFamily="34" charset="0"/>
              </a:rPr>
              <a:t>“public agency” in APRA. </a:t>
            </a:r>
            <a:endParaRPr lang="en-US" sz="2400" dirty="0">
              <a:latin typeface="Calibri" pitchFamily="34" charset="0"/>
            </a:endParaRPr>
          </a:p>
        </p:txBody>
      </p:sp>
      <p:sp>
        <p:nvSpPr>
          <p:cNvPr id="11" name="PublicRecord"/>
          <p:cNvSpPr/>
          <p:nvPr/>
        </p:nvSpPr>
        <p:spPr>
          <a:xfrm>
            <a:off x="838200" y="2905125"/>
            <a:ext cx="7924800" cy="3422650"/>
          </a:xfrm>
          <a:custGeom>
            <a:avLst/>
            <a:gdLst>
              <a:gd name="connsiteX0" fmla="*/ 0 w 7924785"/>
              <a:gd name="connsiteY0" fmla="*/ 570368 h 3422139"/>
              <a:gd name="connsiteX1" fmla="*/ 167058 w 7924785"/>
              <a:gd name="connsiteY1" fmla="*/ 167057 h 3422139"/>
              <a:gd name="connsiteX2" fmla="*/ 570369 w 7924785"/>
              <a:gd name="connsiteY2" fmla="*/ 1 h 3422139"/>
              <a:gd name="connsiteX3" fmla="*/ 7354417 w 7924785"/>
              <a:gd name="connsiteY3" fmla="*/ 0 h 3422139"/>
              <a:gd name="connsiteX4" fmla="*/ 7757728 w 7924785"/>
              <a:gd name="connsiteY4" fmla="*/ 167058 h 3422139"/>
              <a:gd name="connsiteX5" fmla="*/ 7924784 w 7924785"/>
              <a:gd name="connsiteY5" fmla="*/ 570369 h 3422139"/>
              <a:gd name="connsiteX6" fmla="*/ 7924785 w 7924785"/>
              <a:gd name="connsiteY6" fmla="*/ 2851771 h 3422139"/>
              <a:gd name="connsiteX7" fmla="*/ 7757728 w 7924785"/>
              <a:gd name="connsiteY7" fmla="*/ 3255082 h 3422139"/>
              <a:gd name="connsiteX8" fmla="*/ 7354417 w 7924785"/>
              <a:gd name="connsiteY8" fmla="*/ 3422139 h 3422139"/>
              <a:gd name="connsiteX9" fmla="*/ 570368 w 7924785"/>
              <a:gd name="connsiteY9" fmla="*/ 3422139 h 3422139"/>
              <a:gd name="connsiteX10" fmla="*/ 167057 w 7924785"/>
              <a:gd name="connsiteY10" fmla="*/ 3255082 h 3422139"/>
              <a:gd name="connsiteX11" fmla="*/ 0 w 7924785"/>
              <a:gd name="connsiteY11" fmla="*/ 2851771 h 3422139"/>
              <a:gd name="connsiteX12" fmla="*/ 0 w 7924785"/>
              <a:gd name="connsiteY12" fmla="*/ 570368 h 3422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3422139">
                <a:moveTo>
                  <a:pt x="0" y="570368"/>
                </a:moveTo>
                <a:cubicBezTo>
                  <a:pt x="0" y="419097"/>
                  <a:pt x="60093" y="274022"/>
                  <a:pt x="167058" y="167057"/>
                </a:cubicBezTo>
                <a:cubicBezTo>
                  <a:pt x="274023" y="60092"/>
                  <a:pt x="419098" y="0"/>
                  <a:pt x="570369" y="1"/>
                </a:cubicBezTo>
                <a:lnTo>
                  <a:pt x="7354417" y="0"/>
                </a:lnTo>
                <a:cubicBezTo>
                  <a:pt x="7505688" y="0"/>
                  <a:pt x="7650763" y="60093"/>
                  <a:pt x="7757728" y="167058"/>
                </a:cubicBezTo>
                <a:cubicBezTo>
                  <a:pt x="7864693" y="274023"/>
                  <a:pt x="7924785" y="419098"/>
                  <a:pt x="7924784" y="570369"/>
                </a:cubicBezTo>
                <a:cubicBezTo>
                  <a:pt x="7924784" y="1330836"/>
                  <a:pt x="7924785" y="2091304"/>
                  <a:pt x="7924785" y="2851771"/>
                </a:cubicBezTo>
                <a:cubicBezTo>
                  <a:pt x="7924785" y="3003042"/>
                  <a:pt x="7864693" y="3148117"/>
                  <a:pt x="7757728" y="3255082"/>
                </a:cubicBezTo>
                <a:cubicBezTo>
                  <a:pt x="7650763" y="3362047"/>
                  <a:pt x="7505688" y="3422139"/>
                  <a:pt x="7354417" y="3422139"/>
                </a:cubicBezTo>
                <a:lnTo>
                  <a:pt x="570368" y="3422139"/>
                </a:lnTo>
                <a:cubicBezTo>
                  <a:pt x="419097" y="3422139"/>
                  <a:pt x="274022" y="3362047"/>
                  <a:pt x="167057" y="3255082"/>
                </a:cubicBezTo>
                <a:cubicBezTo>
                  <a:pt x="60092" y="3148117"/>
                  <a:pt x="0" y="3003042"/>
                  <a:pt x="0" y="2851771"/>
                </a:cubicBezTo>
                <a:lnTo>
                  <a:pt x="0" y="570368"/>
                </a:lnTo>
                <a:close/>
              </a:path>
            </a:pathLst>
          </a:custGeom>
          <a:solidFill>
            <a:schemeClr val="accent2">
              <a:lumMod val="40000"/>
              <a:lumOff val="60000"/>
            </a:schemeClr>
          </a:solidFill>
          <a:ln>
            <a:solidFill>
              <a:schemeClr val="accent2">
                <a:lumMod val="40000"/>
                <a:lumOff val="60000"/>
              </a:schemeClr>
            </a:solidFill>
          </a:ln>
        </p:spPr>
        <p:style>
          <a:lnRef idx="2">
            <a:schemeClr val="accent2"/>
          </a:lnRef>
          <a:fillRef idx="1">
            <a:schemeClr val="lt1"/>
          </a:fillRef>
          <a:effectRef idx="0">
            <a:schemeClr val="accent2"/>
          </a:effectRef>
          <a:fontRef idx="minor">
            <a:schemeClr val="dk1"/>
          </a:fontRef>
        </p:style>
        <p:txBody>
          <a:bodyPr lIns="258495" tIns="258495" rIns="258495" bIns="258495" spcCol="1270" anchor="ctr"/>
          <a:lstStyle/>
          <a:p>
            <a:pPr algn="just" defTabSz="1066800" fontAlgn="auto">
              <a:lnSpc>
                <a:spcPct val="90000"/>
              </a:lnSpc>
              <a:spcAft>
                <a:spcPct val="35000"/>
              </a:spcAft>
              <a:defRPr/>
            </a:pPr>
            <a:r>
              <a:rPr lang="en-US" sz="2400" dirty="0">
                <a:latin typeface="Calibri" pitchFamily="34" charset="0"/>
              </a:rPr>
              <a:t>“Public record” means any writing, paper, report, study, map, photograph, book, card, tape recording, or other material that is created, received, retained, maintained, or filed by or with a public agency and which is generated on paper, paper substitutes, photographic media, chemically based media, magnetic or machine readable media, electronically stored data, or any other material, regardless of form or characteristics. </a:t>
            </a:r>
          </a:p>
          <a:p>
            <a:pPr algn="r" defTabSz="1066800" fontAlgn="auto">
              <a:lnSpc>
                <a:spcPct val="90000"/>
              </a:lnSpc>
              <a:spcAft>
                <a:spcPct val="35000"/>
              </a:spcAft>
              <a:defRPr/>
            </a:pPr>
            <a:r>
              <a:rPr lang="en-US" sz="2200" dirty="0">
                <a:latin typeface="Calibri" pitchFamily="34" charset="0"/>
              </a:rPr>
              <a:t>Indiana Code § 5-14-3-2(n)</a:t>
            </a:r>
          </a:p>
        </p:txBody>
      </p:sp>
    </p:spTree>
    <p:custDataLst>
      <p:tags r:id="rId1"/>
    </p:custData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2" presetClass="entr" presetSubtype="4" fill="hold" grpId="0" nodeType="afterEffect">
                                  <p:stCondLst>
                                    <p:cond delay="100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1000" fill="hold"/>
                                        <p:tgtEl>
                                          <p:spTgt spid="10"/>
                                        </p:tgtEl>
                                        <p:attrNameLst>
                                          <p:attrName>ppt_x</p:attrName>
                                        </p:attrNameLst>
                                      </p:cBhvr>
                                      <p:tavLst>
                                        <p:tav tm="0">
                                          <p:val>
                                            <p:strVal val="#ppt_x"/>
                                          </p:val>
                                        </p:tav>
                                        <p:tav tm="100000">
                                          <p:val>
                                            <p:strVal val="#ppt_x"/>
                                          </p:val>
                                        </p:tav>
                                      </p:tavLst>
                                    </p:anim>
                                    <p:anim calcmode="lin" valueType="num">
                                      <p:cBhvr additive="base">
                                        <p:cTn id="14" dur="1000" fill="hold"/>
                                        <p:tgtEl>
                                          <p:spTgt spid="10"/>
                                        </p:tgtEl>
                                        <p:attrNameLst>
                                          <p:attrName>ppt_y</p:attrName>
                                        </p:attrNameLst>
                                      </p:cBhvr>
                                      <p:tavLst>
                                        <p:tav tm="0">
                                          <p:val>
                                            <p:strVal val="1+#ppt_h/2"/>
                                          </p:val>
                                        </p:tav>
                                        <p:tav tm="100000">
                                          <p:val>
                                            <p:strVal val="#ppt_y"/>
                                          </p:val>
                                        </p:tav>
                                      </p:tavLst>
                                    </p:anim>
                                  </p:childTnLst>
                                </p:cTn>
                              </p:par>
                            </p:childTnLst>
                          </p:cTn>
                        </p:par>
                        <p:par>
                          <p:cTn id="15" fill="hold">
                            <p:stCondLst>
                              <p:cond delay="2500"/>
                            </p:stCondLst>
                            <p:childTnLst>
                              <p:par>
                                <p:cTn id="16" presetID="2" presetClass="entr" presetSubtype="4" fill="hold" grpId="0" nodeType="afterEffect">
                                  <p:stCondLst>
                                    <p:cond delay="50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1000" fill="hold"/>
                                        <p:tgtEl>
                                          <p:spTgt spid="11"/>
                                        </p:tgtEl>
                                        <p:attrNameLst>
                                          <p:attrName>ppt_x</p:attrName>
                                        </p:attrNameLst>
                                      </p:cBhvr>
                                      <p:tavLst>
                                        <p:tav tm="0">
                                          <p:val>
                                            <p:strVal val="#ppt_x"/>
                                          </p:val>
                                        </p:tav>
                                        <p:tav tm="100000">
                                          <p:val>
                                            <p:strVal val="#ppt_x"/>
                                          </p:val>
                                        </p:tav>
                                      </p:tavLst>
                                    </p:anim>
                                    <p:anim calcmode="lin" valueType="num">
                                      <p:cBhvr additive="base">
                                        <p:cTn id="19"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0" grpId="0" animBg="1"/>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effectLst/>
              </a:rPr>
              <a:t>Three Categories of Public Records</a:t>
            </a:r>
          </a:p>
        </p:txBody>
      </p:sp>
      <p:graphicFrame>
        <p:nvGraphicFramePr>
          <p:cNvPr id="4" name="Diagram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5" cstate="print"/>
          <a:srcRect/>
          <a:stretch>
            <a:fillRect/>
          </a:stretch>
        </p:blipFill>
        <p:spPr bwMode="auto">
          <a:xfrm>
            <a:off x="4508500" y="1651000"/>
            <a:ext cx="4572000" cy="5143500"/>
          </a:xfrm>
          <a:prstGeom prst="rect">
            <a:avLst/>
          </a:prstGeom>
          <a:noFill/>
          <a:ln w="9525">
            <a:noFill/>
            <a:miter lim="800000"/>
            <a:headEnd/>
            <a:tailEnd/>
          </a:ln>
          <a:effectLst/>
        </p:spPr>
      </p:pic>
      <p:sp>
        <p:nvSpPr>
          <p:cNvPr id="35843" name="TPQuestion"/>
          <p:cNvSpPr>
            <a:spLocks noGrp="1"/>
          </p:cNvSpPr>
          <p:nvPr>
            <p:ph type="title"/>
          </p:nvPr>
        </p:nvSpPr>
        <p:spPr bwMode="auto">
          <a:xfrm>
            <a:off x="609600" y="284163"/>
            <a:ext cx="8031163" cy="1016000"/>
          </a:xfrm>
        </p:spPr>
        <p:txBody>
          <a:bodyPr vert="horz" wrap="square" lIns="91440" tIns="45720" rIns="91440" bIns="45720" numCol="1" anchor="t" anchorCtr="0" compatLnSpc="1">
            <a:prstTxWarp prst="textNoShape">
              <a:avLst/>
            </a:prstTxWarp>
          </a:bodyPr>
          <a:lstStyle/>
          <a:p>
            <a:pPr algn="l"/>
            <a:r>
              <a:rPr lang="en-US" sz="3000" smtClean="0">
                <a:effectLst/>
              </a:rPr>
              <a:t>All requests for access to public records must be in writing.</a:t>
            </a:r>
          </a:p>
        </p:txBody>
      </p:sp>
      <p:sp>
        <p:nvSpPr>
          <p:cNvPr id="35845" name="TPAnswers"/>
          <p:cNvSpPr>
            <a:spLocks noGrp="1"/>
          </p:cNvSpPr>
          <p:nvPr>
            <p:ph type="body" idx="1"/>
            <p:custDataLst>
              <p:tags r:id="rId2"/>
            </p:custDataLst>
          </p:nvPr>
        </p:nvSpPr>
        <p:spPr>
          <a:xfrm>
            <a:off x="1676400" y="1981200"/>
            <a:ext cx="1828800" cy="1176338"/>
          </a:xfrm>
        </p:spPr>
        <p:txBody>
          <a:bodyPr>
            <a:noAutofit/>
          </a:bodyPr>
          <a:lstStyle/>
          <a:p>
            <a:pPr marL="595313" indent="-514350">
              <a:spcBef>
                <a:spcPct val="20000"/>
              </a:spcBef>
              <a:spcAft>
                <a:spcPts val="0"/>
              </a:spcAft>
              <a:buFont typeface="Gill Sans MT" pitchFamily="34" charset="0"/>
              <a:buAutoNum type="alphaUcPeriod"/>
            </a:pPr>
            <a:r>
              <a:rPr lang="en-US" smtClean="0"/>
              <a:t>True</a:t>
            </a:r>
          </a:p>
          <a:p>
            <a:pPr marL="595313" indent="-514350">
              <a:spcBef>
                <a:spcPct val="20000"/>
              </a:spcBef>
              <a:spcAft>
                <a:spcPts val="0"/>
              </a:spcAft>
              <a:buFont typeface="Gill Sans MT" pitchFamily="34" charset="0"/>
              <a:buAutoNum type="alphaUcPeriod"/>
            </a:pPr>
            <a:r>
              <a:rPr lang="en-US" smtClean="0"/>
              <a:t>False</a:t>
            </a:r>
          </a:p>
        </p:txBody>
      </p:sp>
    </p:spTree>
    <p:custDataLst>
      <p:tags r:id="rId1"/>
    </p:custDataLst>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5" cstate="print"/>
          <a:srcRect/>
          <a:stretch>
            <a:fillRect/>
          </a:stretch>
        </p:blipFill>
        <p:spPr bwMode="auto">
          <a:xfrm>
            <a:off x="4794956" y="1651000"/>
            <a:ext cx="4425950" cy="4978400"/>
          </a:xfrm>
          <a:prstGeom prst="rect">
            <a:avLst/>
          </a:prstGeom>
          <a:noFill/>
          <a:ln w="9525">
            <a:noFill/>
            <a:miter lim="800000"/>
            <a:headEnd/>
            <a:tailEnd/>
          </a:ln>
          <a:effectLst/>
        </p:spPr>
      </p:pic>
      <p:sp>
        <p:nvSpPr>
          <p:cNvPr id="37891" name="TPQuestion"/>
          <p:cNvSpPr>
            <a:spLocks noGrp="1"/>
          </p:cNvSpPr>
          <p:nvPr>
            <p:ph type="title"/>
          </p:nvPr>
        </p:nvSpPr>
        <p:spPr bwMode="auto">
          <a:xfrm>
            <a:off x="609600" y="284163"/>
            <a:ext cx="8031163" cy="1016000"/>
          </a:xfrm>
        </p:spPr>
        <p:txBody>
          <a:bodyPr vert="horz" wrap="square" lIns="91440" tIns="45720" rIns="91440" bIns="45720" numCol="1" anchor="t" anchorCtr="0" compatLnSpc="1">
            <a:prstTxWarp prst="textNoShape">
              <a:avLst/>
            </a:prstTxWarp>
          </a:bodyPr>
          <a:lstStyle/>
          <a:p>
            <a:pPr algn="l"/>
            <a:r>
              <a:rPr lang="en-US" sz="3000" smtClean="0">
                <a:effectLst/>
              </a:rPr>
              <a:t>A public agency may respond that a request has not been stated with “reasonable particularity” if</a:t>
            </a:r>
          </a:p>
        </p:txBody>
      </p:sp>
      <p:sp>
        <p:nvSpPr>
          <p:cNvPr id="37893" name="TPAnswers"/>
          <p:cNvSpPr>
            <a:spLocks noGrp="1"/>
          </p:cNvSpPr>
          <p:nvPr>
            <p:ph type="body" idx="1"/>
            <p:custDataLst>
              <p:tags r:id="rId2"/>
            </p:custDataLst>
          </p:nvPr>
        </p:nvSpPr>
        <p:spPr>
          <a:xfrm>
            <a:off x="990600" y="2057400"/>
            <a:ext cx="4114800" cy="3800475"/>
          </a:xfrm>
        </p:spPr>
        <p:txBody>
          <a:bodyPr>
            <a:noAutofit/>
          </a:bodyPr>
          <a:lstStyle/>
          <a:p>
            <a:pPr marL="536575" indent="-457200">
              <a:spcBef>
                <a:spcPct val="20000"/>
              </a:spcBef>
              <a:spcAft>
                <a:spcPts val="0"/>
              </a:spcAft>
              <a:buFont typeface="Gill Sans MT" pitchFamily="34" charset="0"/>
              <a:buAutoNum type="alphaUcPeriod"/>
            </a:pPr>
            <a:r>
              <a:rPr lang="en-US" sz="2400" dirty="0" smtClean="0"/>
              <a:t>The number of public records responsive to the request is voluminous and would take weeks or months to compile</a:t>
            </a:r>
          </a:p>
          <a:p>
            <a:pPr marL="536575" indent="-457200">
              <a:spcBef>
                <a:spcPct val="20000"/>
              </a:spcBef>
              <a:spcAft>
                <a:spcPts val="0"/>
              </a:spcAft>
              <a:buFont typeface="Gill Sans MT" pitchFamily="34" charset="0"/>
              <a:buAutoNum type="alphaUcPeriod"/>
            </a:pPr>
            <a:r>
              <a:rPr lang="en-US" sz="2400" dirty="0" smtClean="0"/>
              <a:t>The actual request is unclear or imprecise as to the requested information</a:t>
            </a:r>
          </a:p>
          <a:p>
            <a:pPr marL="536575" indent="-457200">
              <a:spcBef>
                <a:spcPct val="20000"/>
              </a:spcBef>
              <a:spcAft>
                <a:spcPts val="0"/>
              </a:spcAft>
              <a:buFont typeface="Gill Sans MT" pitchFamily="34" charset="0"/>
              <a:buAutoNum type="alphaUcPeriod"/>
            </a:pPr>
            <a:r>
              <a:rPr lang="en-US" sz="2400" dirty="0" smtClean="0"/>
              <a:t>All of the above</a:t>
            </a:r>
          </a:p>
        </p:txBody>
      </p:sp>
    </p:spTree>
    <p:custDataLst>
      <p:tags r:id="rId1"/>
    </p:custDataLst>
  </p:cSld>
  <p:clrMapOvr>
    <a:masterClrMapping/>
  </p:clrMapOvr>
  <p:transition spd="med">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432560" y="990600"/>
            <a:ext cx="7406640" cy="689082"/>
          </a:xfrm>
        </p:spPr>
        <p:txBody>
          <a:bodyPr>
            <a:normAutofit/>
          </a:bodyPr>
          <a:lstStyle/>
          <a:p>
            <a:pPr algn="r" fontAlgn="auto">
              <a:spcAft>
                <a:spcPts val="0"/>
              </a:spcAft>
              <a:defRPr/>
            </a:pPr>
            <a:r>
              <a:rPr lang="en-US" i="1" dirty="0" smtClean="0"/>
              <a:t>The Indiana Open Door Law (ODL)</a:t>
            </a:r>
            <a:endParaRPr lang="en-US" i="1" dirty="0"/>
          </a:p>
        </p:txBody>
      </p:sp>
      <p:sp>
        <p:nvSpPr>
          <p:cNvPr id="2051" name="Rectangle 3"/>
          <p:cNvSpPr>
            <a:spLocks noGrp="1" noChangeArrowheads="1"/>
          </p:cNvSpPr>
          <p:nvPr>
            <p:ph type="subTitle" idx="1"/>
          </p:nvPr>
        </p:nvSpPr>
        <p:spPr/>
        <p:txBody>
          <a:bodyPr/>
          <a:lstStyle/>
          <a:p>
            <a:r>
              <a:rPr lang="en-US" sz="2000" dirty="0" smtClean="0"/>
              <a:t>“…It is the intent of this chapter that the official action of public agencies be conducted and taken openly, unless otherwise expressly provided by statute, in order that the people may be fully informed…”</a:t>
            </a:r>
            <a:r>
              <a:rPr lang="en-US" sz="2000" b="1" dirty="0" smtClean="0"/>
              <a:t> </a:t>
            </a:r>
            <a:r>
              <a:rPr lang="en-US" sz="2000" dirty="0" smtClean="0"/>
              <a:t>IC 5-14-1.5-1.</a:t>
            </a:r>
          </a:p>
          <a:p>
            <a:endParaRPr lang="en-US" dirty="0" smtClean="0"/>
          </a:p>
          <a:p>
            <a:endParaRPr lang="en-US" dirty="0" smtClean="0"/>
          </a:p>
          <a:p>
            <a:endParaRPr lang="en-US" dirty="0"/>
          </a:p>
        </p:txBody>
      </p:sp>
      <p:pic>
        <p:nvPicPr>
          <p:cNvPr id="8" name="Picture 7" descr="welcome_open door.jpg"/>
          <p:cNvPicPr>
            <a:picLocks noChangeAspect="1"/>
          </p:cNvPicPr>
          <p:nvPr/>
        </p:nvPicPr>
        <p:blipFill>
          <a:blip r:embed="rId4" cstate="print"/>
          <a:stretch>
            <a:fillRect/>
          </a:stretch>
        </p:blipFill>
        <p:spPr>
          <a:xfrm>
            <a:off x="5638800" y="3124200"/>
            <a:ext cx="2057400" cy="2735904"/>
          </a:xfrm>
          <a:prstGeom prst="rect">
            <a:avLst/>
          </a:prstGeom>
          <a:ln>
            <a:solidFill>
              <a:schemeClr val="tx1"/>
            </a:solidFill>
          </a:ln>
        </p:spPr>
      </p:pic>
    </p:spTree>
    <p:custDataLst>
      <p:tags r:id="rId1"/>
    </p:custDataLst>
  </p:cSld>
  <p:clrMapOvr>
    <a:masterClrMapping/>
  </p:clrMapOvr>
  <p:transition spd="med">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7" name="Picture 4" descr="inspectcolorbooks.jpg"/>
          <p:cNvPicPr>
            <a:picLocks noChangeAspect="1"/>
          </p:cNvPicPr>
          <p:nvPr/>
        </p:nvPicPr>
        <p:blipFill>
          <a:blip r:embed="rId4" cstate="screen">
            <a:clrChange>
              <a:clrFrom>
                <a:srgbClr val="FFFFFF"/>
              </a:clrFrom>
              <a:clrTo>
                <a:srgbClr val="FFFFFF">
                  <a:alpha val="0"/>
                </a:srgbClr>
              </a:clrTo>
            </a:clrChange>
          </a:blip>
          <a:srcRect/>
          <a:stretch>
            <a:fillRect/>
          </a:stretch>
        </p:blipFill>
        <p:spPr bwMode="auto">
          <a:xfrm>
            <a:off x="6804025" y="3611563"/>
            <a:ext cx="2263775" cy="3017837"/>
          </a:xfrm>
          <a:prstGeom prst="rect">
            <a:avLst/>
          </a:prstGeom>
          <a:noFill/>
          <a:ln w="9525">
            <a:noFill/>
            <a:miter lim="800000"/>
            <a:headEnd/>
            <a:tailEnd/>
          </a:ln>
        </p:spPr>
      </p:pic>
      <p:sp>
        <p:nvSpPr>
          <p:cNvPr id="7" name="Title 6"/>
          <p:cNvSpPr>
            <a:spLocks noGrp="1"/>
          </p:cNvSpPr>
          <p:nvPr>
            <p:ph type="title"/>
          </p:nvPr>
        </p:nvSpPr>
        <p:spPr>
          <a:xfrm>
            <a:off x="914400" y="228600"/>
            <a:ext cx="8183563" cy="677863"/>
          </a:xfrm>
        </p:spPr>
        <p:txBody>
          <a:bodyPr/>
          <a:lstStyle/>
          <a:p>
            <a:pPr fontAlgn="auto">
              <a:spcAft>
                <a:spcPts val="0"/>
              </a:spcAft>
              <a:defRPr/>
            </a:pPr>
            <a:r>
              <a:rPr lang="en-US" i="1" dirty="0" smtClean="0"/>
              <a:t>Right to Inspect and Copy Public Records</a:t>
            </a:r>
            <a:endParaRPr lang="en-US" i="1" dirty="0"/>
          </a:p>
        </p:txBody>
      </p:sp>
      <p:sp>
        <p:nvSpPr>
          <p:cNvPr id="9" name="Text Placeholder 8"/>
          <p:cNvSpPr>
            <a:spLocks noGrp="1"/>
          </p:cNvSpPr>
          <p:nvPr>
            <p:ph type="body" idx="1"/>
          </p:nvPr>
        </p:nvSpPr>
        <p:spPr>
          <a:xfrm>
            <a:off x="808038" y="1219200"/>
            <a:ext cx="8259762" cy="5029200"/>
          </a:xfrm>
        </p:spPr>
        <p:txBody>
          <a:bodyPr>
            <a:spAutoFit/>
          </a:bodyPr>
          <a:lstStyle/>
          <a:p>
            <a:pPr marL="365760" indent="-283464" fontAlgn="auto">
              <a:lnSpc>
                <a:spcPct val="80000"/>
              </a:lnSpc>
              <a:spcAft>
                <a:spcPts val="0"/>
              </a:spcAft>
              <a:buClr>
                <a:schemeClr val="accent6">
                  <a:lumMod val="60000"/>
                  <a:lumOff val="40000"/>
                </a:schemeClr>
              </a:buClr>
              <a:buFont typeface="Wingdings 3" pitchFamily="18" charset="2"/>
              <a:buNone/>
              <a:defRPr/>
            </a:pPr>
            <a:r>
              <a:rPr lang="en-US" sz="2000" dirty="0" smtClean="0"/>
              <a:t>IC §5-14-3-3, in relevant part, sets forth general rule of APRA:</a:t>
            </a:r>
          </a:p>
          <a:p>
            <a:pPr marL="365760" indent="-283464"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Any person may inspect and copy the public records of any public agency during the regular business hours of the agency, </a:t>
            </a:r>
            <a:r>
              <a:rPr lang="en-US" sz="1800" b="1" dirty="0" smtClean="0"/>
              <a:t>except as provided in section 4 of this chapter.</a:t>
            </a:r>
            <a:r>
              <a:rPr lang="en-US" sz="1800" dirty="0" smtClean="0"/>
              <a:t> </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 request for inspection or copying must:</a:t>
            </a:r>
          </a:p>
          <a:p>
            <a:pPr marL="574675" lvl="1" indent="0" fontAlgn="auto">
              <a:lnSpc>
                <a:spcPct val="80000"/>
              </a:lnSpc>
              <a:spcBef>
                <a:spcPts val="300"/>
              </a:spcBef>
              <a:spcAft>
                <a:spcPts val="0"/>
              </a:spcAft>
              <a:buClr>
                <a:schemeClr val="accent6">
                  <a:lumMod val="60000"/>
                  <a:lumOff val="40000"/>
                </a:schemeClr>
              </a:buClr>
              <a:buFont typeface="Verdana"/>
              <a:buNone/>
              <a:tabLst>
                <a:tab pos="914400" algn="l"/>
              </a:tabLst>
              <a:defRPr/>
            </a:pPr>
            <a:r>
              <a:rPr lang="en-US" sz="1800" dirty="0" smtClean="0"/>
              <a:t>(1)	identify with reasonable particularity the record being requested; and</a:t>
            </a:r>
            <a:br>
              <a:rPr lang="en-US" sz="1800" dirty="0" smtClean="0"/>
            </a:br>
            <a:r>
              <a:rPr lang="en-US" sz="1800" dirty="0" smtClean="0"/>
              <a:t>(2)	be, at the discretion of the agency, in writing on or in a form provided by the 	agency.</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No request may be denied because the person making the request refuses to state the purpose of the request, unless such condition is required by other applicable statute.</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A public agency may not deny or interfere with the exercise of the right stated in subsection (a). </a:t>
            </a:r>
          </a:p>
          <a:p>
            <a:pPr fontAlgn="auto">
              <a:lnSpc>
                <a:spcPct val="80000"/>
              </a:lnSpc>
              <a:spcBef>
                <a:spcPts val="1200"/>
              </a:spcBef>
              <a:spcAft>
                <a:spcPts val="0"/>
              </a:spcAft>
              <a:buClr>
                <a:schemeClr val="accent6">
                  <a:lumMod val="60000"/>
                  <a:lumOff val="40000"/>
                </a:schemeClr>
              </a:buClr>
              <a:buFont typeface="Arial" pitchFamily="34" charset="0"/>
              <a:buChar char="●"/>
              <a:defRPr/>
            </a:pPr>
            <a:r>
              <a:rPr lang="en-US" sz="1800" dirty="0" smtClean="0"/>
              <a:t>The public agency shall either:</a:t>
            </a:r>
          </a:p>
          <a:p>
            <a:pPr marL="574675" lvl="1" indent="0" fontAlgn="auto">
              <a:lnSpc>
                <a:spcPct val="80000"/>
              </a:lnSpc>
              <a:spcBef>
                <a:spcPts val="0"/>
              </a:spcBef>
              <a:spcAft>
                <a:spcPts val="0"/>
              </a:spcAft>
              <a:buClr>
                <a:schemeClr val="accent6">
                  <a:lumMod val="60000"/>
                  <a:lumOff val="40000"/>
                </a:schemeClr>
              </a:buClr>
              <a:buFont typeface="Verdana"/>
              <a:buNone/>
              <a:tabLst>
                <a:tab pos="914400" algn="l"/>
              </a:tabLst>
              <a:defRPr/>
            </a:pPr>
            <a:r>
              <a:rPr lang="en-US" sz="1800" dirty="0" smtClean="0"/>
              <a:t>(1)	provide the requested copies to the person making the request; or </a:t>
            </a:r>
          </a:p>
          <a:p>
            <a:pPr marL="574675" lvl="1" indent="0" fontAlgn="auto">
              <a:lnSpc>
                <a:spcPct val="80000"/>
              </a:lnSpc>
              <a:spcBef>
                <a:spcPts val="0"/>
              </a:spcBef>
              <a:spcAft>
                <a:spcPts val="0"/>
              </a:spcAft>
              <a:buClr>
                <a:schemeClr val="accent6">
                  <a:lumMod val="60000"/>
                  <a:lumOff val="40000"/>
                </a:schemeClr>
              </a:buClr>
              <a:buFont typeface="Wingdings 3" pitchFamily="18" charset="2"/>
              <a:buNone/>
              <a:tabLst>
                <a:tab pos="914400" algn="l"/>
                <a:tab pos="1028700" algn="l"/>
              </a:tabLst>
              <a:defRPr/>
            </a:pPr>
            <a:r>
              <a:rPr lang="en-US" sz="1800" dirty="0" smtClean="0"/>
              <a:t>(2)	allow the person to make copies:</a:t>
            </a:r>
            <a:r>
              <a:rPr lang="en-US" sz="1400" dirty="0" smtClean="0"/>
              <a:t/>
            </a:r>
            <a:br>
              <a:rPr lang="en-US" sz="1400" dirty="0" smtClean="0"/>
            </a:br>
            <a:r>
              <a:rPr lang="en-US" sz="1400" dirty="0" smtClean="0"/>
              <a:t>         	</a:t>
            </a:r>
            <a:r>
              <a:rPr lang="en-US" sz="1800" dirty="0" smtClean="0"/>
              <a:t>(A) on the agency's equipment; or</a:t>
            </a:r>
            <a:br>
              <a:rPr lang="en-US" sz="1800" dirty="0" smtClean="0"/>
            </a:br>
            <a:r>
              <a:rPr lang="en-US" sz="1800" dirty="0" smtClean="0"/>
              <a:t>         (B) on the person's own equipment.</a:t>
            </a:r>
            <a:endParaRPr lang="en-US" sz="1800" dirty="0"/>
          </a:p>
        </p:txBody>
      </p:sp>
    </p:spTree>
    <p:custDataLst>
      <p:tags r:id="rId1"/>
    </p:custDataLst>
  </p:cSld>
  <p:clrMapOvr>
    <a:masterClrMapping/>
  </p:clrMapOvr>
  <p:transition spd="med">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2"/>
          <p:cNvSpPr/>
          <p:nvPr/>
        </p:nvSpPr>
        <p:spPr>
          <a:xfrm>
            <a:off x="1936750" y="1752600"/>
            <a:ext cx="2470150" cy="365125"/>
          </a:xfrm>
          <a:custGeom>
            <a:avLst/>
            <a:gdLst>
              <a:gd name="connsiteX0" fmla="*/ 0 w 5181600"/>
              <a:gd name="connsiteY0" fmla="*/ 121920 h 1219200"/>
              <a:gd name="connsiteX1" fmla="*/ 35710 w 5181600"/>
              <a:gd name="connsiteY1" fmla="*/ 35710 h 1219200"/>
              <a:gd name="connsiteX2" fmla="*/ 121921 w 5181600"/>
              <a:gd name="connsiteY2" fmla="*/ 1 h 1219200"/>
              <a:gd name="connsiteX3" fmla="*/ 5059680 w 5181600"/>
              <a:gd name="connsiteY3" fmla="*/ 0 h 1219200"/>
              <a:gd name="connsiteX4" fmla="*/ 5145890 w 5181600"/>
              <a:gd name="connsiteY4" fmla="*/ 35710 h 1219200"/>
              <a:gd name="connsiteX5" fmla="*/ 5181599 w 5181600"/>
              <a:gd name="connsiteY5" fmla="*/ 121921 h 1219200"/>
              <a:gd name="connsiteX6" fmla="*/ 5181600 w 5181600"/>
              <a:gd name="connsiteY6" fmla="*/ 1097280 h 1219200"/>
              <a:gd name="connsiteX7" fmla="*/ 5145890 w 5181600"/>
              <a:gd name="connsiteY7" fmla="*/ 1183490 h 1219200"/>
              <a:gd name="connsiteX8" fmla="*/ 5059679 w 5181600"/>
              <a:gd name="connsiteY8" fmla="*/ 1219200 h 1219200"/>
              <a:gd name="connsiteX9" fmla="*/ 121920 w 5181600"/>
              <a:gd name="connsiteY9" fmla="*/ 1219200 h 1219200"/>
              <a:gd name="connsiteX10" fmla="*/ 35710 w 5181600"/>
              <a:gd name="connsiteY10" fmla="*/ 1183490 h 1219200"/>
              <a:gd name="connsiteX11" fmla="*/ 1 w 5181600"/>
              <a:gd name="connsiteY11" fmla="*/ 1097279 h 1219200"/>
              <a:gd name="connsiteX12" fmla="*/ 0 w 5181600"/>
              <a:gd name="connsiteY12" fmla="*/ 121920 h 121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81600" h="1219200">
                <a:moveTo>
                  <a:pt x="0" y="121920"/>
                </a:moveTo>
                <a:cubicBezTo>
                  <a:pt x="0" y="89585"/>
                  <a:pt x="12845" y="58574"/>
                  <a:pt x="35710" y="35710"/>
                </a:cubicBezTo>
                <a:cubicBezTo>
                  <a:pt x="58574" y="12846"/>
                  <a:pt x="89585" y="1"/>
                  <a:pt x="121921" y="1"/>
                </a:cubicBezTo>
                <a:lnTo>
                  <a:pt x="5059680" y="0"/>
                </a:lnTo>
                <a:cubicBezTo>
                  <a:pt x="5092015" y="0"/>
                  <a:pt x="5123026" y="12845"/>
                  <a:pt x="5145890" y="35710"/>
                </a:cubicBezTo>
                <a:cubicBezTo>
                  <a:pt x="5168754" y="58574"/>
                  <a:pt x="5181599" y="89585"/>
                  <a:pt x="5181599" y="121921"/>
                </a:cubicBezTo>
                <a:cubicBezTo>
                  <a:pt x="5181599" y="447041"/>
                  <a:pt x="5181600" y="772160"/>
                  <a:pt x="5181600" y="1097280"/>
                </a:cubicBezTo>
                <a:cubicBezTo>
                  <a:pt x="5181600" y="1129615"/>
                  <a:pt x="5168755" y="1160626"/>
                  <a:pt x="5145890" y="1183490"/>
                </a:cubicBezTo>
                <a:cubicBezTo>
                  <a:pt x="5123026" y="1206354"/>
                  <a:pt x="5092015" y="1219200"/>
                  <a:pt x="5059679" y="1219200"/>
                </a:cubicBezTo>
                <a:lnTo>
                  <a:pt x="121920" y="1219200"/>
                </a:lnTo>
                <a:cubicBezTo>
                  <a:pt x="89585" y="1219200"/>
                  <a:pt x="58574" y="1206355"/>
                  <a:pt x="35710" y="1183490"/>
                </a:cubicBezTo>
                <a:cubicBezTo>
                  <a:pt x="12846" y="1160626"/>
                  <a:pt x="0" y="1129615"/>
                  <a:pt x="1" y="1097279"/>
                </a:cubicBezTo>
                <a:cubicBezTo>
                  <a:pt x="1" y="772159"/>
                  <a:pt x="0" y="447040"/>
                  <a:pt x="0" y="121920"/>
                </a:cubicBezTo>
                <a:close/>
              </a:path>
            </a:pathLst>
          </a:custGeom>
          <a:solidFill>
            <a:srgbClr val="CEDCE1"/>
          </a:solidFill>
          <a:ln>
            <a:solidFill>
              <a:srgbClr val="CEDCE1"/>
            </a:solidFill>
          </a:ln>
        </p:spPr>
        <p:style>
          <a:lnRef idx="1">
            <a:schemeClr val="accent2"/>
          </a:lnRef>
          <a:fillRef idx="2">
            <a:schemeClr val="accent2"/>
          </a:fillRef>
          <a:effectRef idx="1">
            <a:schemeClr val="accent2"/>
          </a:effectRef>
          <a:fontRef idx="minor">
            <a:schemeClr val="dk1"/>
          </a:fontRef>
        </p:style>
        <p:txBody>
          <a:bodyPr lIns="96669" tIns="96669" rIns="100584" bIns="96669" spcCol="1270" anchor="ctr"/>
          <a:lstStyle/>
          <a:p>
            <a:pPr algn="ctr" defTabSz="711200" fontAlgn="auto">
              <a:lnSpc>
                <a:spcPct val="90000"/>
              </a:lnSpc>
              <a:spcAft>
                <a:spcPct val="35000"/>
              </a:spcAft>
              <a:defRPr/>
            </a:pPr>
            <a:r>
              <a:rPr lang="en-US" sz="2800" dirty="0">
                <a:solidFill>
                  <a:schemeClr val="tx1"/>
                </a:solidFill>
                <a:latin typeface="Calibri" pitchFamily="34" charset="0"/>
              </a:rPr>
              <a:t>Copying Fees</a:t>
            </a:r>
          </a:p>
        </p:txBody>
      </p:sp>
      <p:pic>
        <p:nvPicPr>
          <p:cNvPr id="8" name="WithDollar" descr="withmoneysymbol.jpg"/>
          <p:cNvPicPr>
            <a:picLocks noChangeAspect="1"/>
          </p:cNvPicPr>
          <p:nvPr/>
        </p:nvPicPr>
        <p:blipFill>
          <a:blip r:embed="rId3" cstate="screen">
            <a:clrChange>
              <a:clrFrom>
                <a:srgbClr val="FFFFFF"/>
              </a:clrFrom>
              <a:clrTo>
                <a:srgbClr val="FFFFFF">
                  <a:alpha val="0"/>
                </a:srgbClr>
              </a:clrTo>
            </a:clrChange>
          </a:blip>
          <a:srcRect/>
          <a:stretch>
            <a:fillRect/>
          </a:stretch>
        </p:blipFill>
        <p:spPr bwMode="auto">
          <a:xfrm>
            <a:off x="1066800" y="1219200"/>
            <a:ext cx="1190625" cy="1190625"/>
          </a:xfrm>
          <a:prstGeom prst="rect">
            <a:avLst/>
          </a:prstGeom>
          <a:noFill/>
          <a:ln w="9525">
            <a:noFill/>
            <a:miter lim="800000"/>
            <a:headEnd/>
            <a:tailEnd/>
          </a:ln>
        </p:spPr>
      </p:pic>
      <p:sp>
        <p:nvSpPr>
          <p:cNvPr id="17" name="TextBox3"/>
          <p:cNvSpPr/>
          <p:nvPr/>
        </p:nvSpPr>
        <p:spPr>
          <a:xfrm>
            <a:off x="2514600" y="3019425"/>
            <a:ext cx="5029200" cy="365125"/>
          </a:xfrm>
          <a:custGeom>
            <a:avLst/>
            <a:gdLst>
              <a:gd name="connsiteX0" fmla="*/ 0 w 5181600"/>
              <a:gd name="connsiteY0" fmla="*/ 121920 h 1219200"/>
              <a:gd name="connsiteX1" fmla="*/ 35710 w 5181600"/>
              <a:gd name="connsiteY1" fmla="*/ 35710 h 1219200"/>
              <a:gd name="connsiteX2" fmla="*/ 121921 w 5181600"/>
              <a:gd name="connsiteY2" fmla="*/ 1 h 1219200"/>
              <a:gd name="connsiteX3" fmla="*/ 5059680 w 5181600"/>
              <a:gd name="connsiteY3" fmla="*/ 0 h 1219200"/>
              <a:gd name="connsiteX4" fmla="*/ 5145890 w 5181600"/>
              <a:gd name="connsiteY4" fmla="*/ 35710 h 1219200"/>
              <a:gd name="connsiteX5" fmla="*/ 5181599 w 5181600"/>
              <a:gd name="connsiteY5" fmla="*/ 121921 h 1219200"/>
              <a:gd name="connsiteX6" fmla="*/ 5181600 w 5181600"/>
              <a:gd name="connsiteY6" fmla="*/ 1097280 h 1219200"/>
              <a:gd name="connsiteX7" fmla="*/ 5145890 w 5181600"/>
              <a:gd name="connsiteY7" fmla="*/ 1183490 h 1219200"/>
              <a:gd name="connsiteX8" fmla="*/ 5059679 w 5181600"/>
              <a:gd name="connsiteY8" fmla="*/ 1219200 h 1219200"/>
              <a:gd name="connsiteX9" fmla="*/ 121920 w 5181600"/>
              <a:gd name="connsiteY9" fmla="*/ 1219200 h 1219200"/>
              <a:gd name="connsiteX10" fmla="*/ 35710 w 5181600"/>
              <a:gd name="connsiteY10" fmla="*/ 1183490 h 1219200"/>
              <a:gd name="connsiteX11" fmla="*/ 1 w 5181600"/>
              <a:gd name="connsiteY11" fmla="*/ 1097279 h 1219200"/>
              <a:gd name="connsiteX12" fmla="*/ 0 w 5181600"/>
              <a:gd name="connsiteY12" fmla="*/ 121920 h 121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81600" h="1219200">
                <a:moveTo>
                  <a:pt x="0" y="121920"/>
                </a:moveTo>
                <a:cubicBezTo>
                  <a:pt x="0" y="89585"/>
                  <a:pt x="12845" y="58574"/>
                  <a:pt x="35710" y="35710"/>
                </a:cubicBezTo>
                <a:cubicBezTo>
                  <a:pt x="58574" y="12846"/>
                  <a:pt x="89585" y="1"/>
                  <a:pt x="121921" y="1"/>
                </a:cubicBezTo>
                <a:lnTo>
                  <a:pt x="5059680" y="0"/>
                </a:lnTo>
                <a:cubicBezTo>
                  <a:pt x="5092015" y="0"/>
                  <a:pt x="5123026" y="12845"/>
                  <a:pt x="5145890" y="35710"/>
                </a:cubicBezTo>
                <a:cubicBezTo>
                  <a:pt x="5168754" y="58574"/>
                  <a:pt x="5181599" y="89585"/>
                  <a:pt x="5181599" y="121921"/>
                </a:cubicBezTo>
                <a:cubicBezTo>
                  <a:pt x="5181599" y="447041"/>
                  <a:pt x="5181600" y="772160"/>
                  <a:pt x="5181600" y="1097280"/>
                </a:cubicBezTo>
                <a:cubicBezTo>
                  <a:pt x="5181600" y="1129615"/>
                  <a:pt x="5168755" y="1160626"/>
                  <a:pt x="5145890" y="1183490"/>
                </a:cubicBezTo>
                <a:cubicBezTo>
                  <a:pt x="5123026" y="1206354"/>
                  <a:pt x="5092015" y="1219200"/>
                  <a:pt x="5059679" y="1219200"/>
                </a:cubicBezTo>
                <a:lnTo>
                  <a:pt x="121920" y="1219200"/>
                </a:lnTo>
                <a:cubicBezTo>
                  <a:pt x="89585" y="1219200"/>
                  <a:pt x="58574" y="1206355"/>
                  <a:pt x="35710" y="1183490"/>
                </a:cubicBezTo>
                <a:cubicBezTo>
                  <a:pt x="12846" y="1160626"/>
                  <a:pt x="0" y="1129615"/>
                  <a:pt x="1" y="1097279"/>
                </a:cubicBezTo>
                <a:cubicBezTo>
                  <a:pt x="1" y="772159"/>
                  <a:pt x="0" y="447040"/>
                  <a:pt x="0" y="121920"/>
                </a:cubicBezTo>
                <a:close/>
              </a:path>
            </a:pathLst>
          </a:custGeom>
          <a:solidFill>
            <a:srgbClr val="CEDCE1"/>
          </a:solidFill>
          <a:ln>
            <a:solidFill>
              <a:srgbClr val="CEDCE1"/>
            </a:solidFill>
          </a:ln>
        </p:spPr>
        <p:style>
          <a:lnRef idx="1">
            <a:schemeClr val="accent2"/>
          </a:lnRef>
          <a:fillRef idx="2">
            <a:schemeClr val="accent2"/>
          </a:fillRef>
          <a:effectRef idx="1">
            <a:schemeClr val="accent2"/>
          </a:effectRef>
          <a:fontRef idx="minor">
            <a:schemeClr val="dk1"/>
          </a:fontRef>
        </p:style>
        <p:txBody>
          <a:bodyPr lIns="96669" tIns="96669" rIns="100584" bIns="96669" spcCol="1270" anchor="ctr"/>
          <a:lstStyle/>
          <a:p>
            <a:pPr algn="ctr" defTabSz="711200" fontAlgn="auto">
              <a:lnSpc>
                <a:spcPct val="90000"/>
              </a:lnSpc>
              <a:spcAft>
                <a:spcPct val="35000"/>
              </a:spcAft>
              <a:defRPr/>
            </a:pPr>
            <a:r>
              <a:rPr lang="en-US" sz="2800" dirty="0">
                <a:solidFill>
                  <a:schemeClr val="tx1"/>
                </a:solidFill>
                <a:latin typeface="Calibri" pitchFamily="34" charset="0"/>
              </a:rPr>
              <a:t>Enhanced access/</a:t>
            </a:r>
            <a:r>
              <a:rPr lang="en-US" sz="2800" dirty="0" err="1">
                <a:solidFill>
                  <a:schemeClr val="tx1"/>
                </a:solidFill>
                <a:latin typeface="Calibri" pitchFamily="34" charset="0"/>
              </a:rPr>
              <a:t>AccessIndiana</a:t>
            </a:r>
            <a:endParaRPr lang="en-US" sz="2800" dirty="0">
              <a:solidFill>
                <a:schemeClr val="tx1"/>
              </a:solidFill>
              <a:latin typeface="Calibri" pitchFamily="34" charset="0"/>
            </a:endParaRPr>
          </a:p>
        </p:txBody>
      </p:sp>
      <p:sp>
        <p:nvSpPr>
          <p:cNvPr id="15" name="TextBox1"/>
          <p:cNvSpPr/>
          <p:nvPr/>
        </p:nvSpPr>
        <p:spPr>
          <a:xfrm>
            <a:off x="1646238" y="4238625"/>
            <a:ext cx="7192962" cy="1524000"/>
          </a:xfrm>
          <a:custGeom>
            <a:avLst/>
            <a:gdLst>
              <a:gd name="connsiteX0" fmla="*/ 0 w 5181600"/>
              <a:gd name="connsiteY0" fmla="*/ 121920 h 1219200"/>
              <a:gd name="connsiteX1" fmla="*/ 35710 w 5181600"/>
              <a:gd name="connsiteY1" fmla="*/ 35710 h 1219200"/>
              <a:gd name="connsiteX2" fmla="*/ 121921 w 5181600"/>
              <a:gd name="connsiteY2" fmla="*/ 1 h 1219200"/>
              <a:gd name="connsiteX3" fmla="*/ 5059680 w 5181600"/>
              <a:gd name="connsiteY3" fmla="*/ 0 h 1219200"/>
              <a:gd name="connsiteX4" fmla="*/ 5145890 w 5181600"/>
              <a:gd name="connsiteY4" fmla="*/ 35710 h 1219200"/>
              <a:gd name="connsiteX5" fmla="*/ 5181599 w 5181600"/>
              <a:gd name="connsiteY5" fmla="*/ 121921 h 1219200"/>
              <a:gd name="connsiteX6" fmla="*/ 5181600 w 5181600"/>
              <a:gd name="connsiteY6" fmla="*/ 1097280 h 1219200"/>
              <a:gd name="connsiteX7" fmla="*/ 5145890 w 5181600"/>
              <a:gd name="connsiteY7" fmla="*/ 1183490 h 1219200"/>
              <a:gd name="connsiteX8" fmla="*/ 5059679 w 5181600"/>
              <a:gd name="connsiteY8" fmla="*/ 1219200 h 1219200"/>
              <a:gd name="connsiteX9" fmla="*/ 121920 w 5181600"/>
              <a:gd name="connsiteY9" fmla="*/ 1219200 h 1219200"/>
              <a:gd name="connsiteX10" fmla="*/ 35710 w 5181600"/>
              <a:gd name="connsiteY10" fmla="*/ 1183490 h 1219200"/>
              <a:gd name="connsiteX11" fmla="*/ 1 w 5181600"/>
              <a:gd name="connsiteY11" fmla="*/ 1097279 h 1219200"/>
              <a:gd name="connsiteX12" fmla="*/ 0 w 5181600"/>
              <a:gd name="connsiteY12" fmla="*/ 121920 h 121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81600" h="1219200">
                <a:moveTo>
                  <a:pt x="0" y="121920"/>
                </a:moveTo>
                <a:cubicBezTo>
                  <a:pt x="0" y="89585"/>
                  <a:pt x="12845" y="58574"/>
                  <a:pt x="35710" y="35710"/>
                </a:cubicBezTo>
                <a:cubicBezTo>
                  <a:pt x="58574" y="12846"/>
                  <a:pt x="89585" y="1"/>
                  <a:pt x="121921" y="1"/>
                </a:cubicBezTo>
                <a:lnTo>
                  <a:pt x="5059680" y="0"/>
                </a:lnTo>
                <a:cubicBezTo>
                  <a:pt x="5092015" y="0"/>
                  <a:pt x="5123026" y="12845"/>
                  <a:pt x="5145890" y="35710"/>
                </a:cubicBezTo>
                <a:cubicBezTo>
                  <a:pt x="5168754" y="58574"/>
                  <a:pt x="5181599" y="89585"/>
                  <a:pt x="5181599" y="121921"/>
                </a:cubicBezTo>
                <a:cubicBezTo>
                  <a:pt x="5181599" y="447041"/>
                  <a:pt x="5181600" y="772160"/>
                  <a:pt x="5181600" y="1097280"/>
                </a:cubicBezTo>
                <a:cubicBezTo>
                  <a:pt x="5181600" y="1129615"/>
                  <a:pt x="5168755" y="1160626"/>
                  <a:pt x="5145890" y="1183490"/>
                </a:cubicBezTo>
                <a:cubicBezTo>
                  <a:pt x="5123026" y="1206354"/>
                  <a:pt x="5092015" y="1219200"/>
                  <a:pt x="5059679" y="1219200"/>
                </a:cubicBezTo>
                <a:lnTo>
                  <a:pt x="121920" y="1219200"/>
                </a:lnTo>
                <a:cubicBezTo>
                  <a:pt x="89585" y="1219200"/>
                  <a:pt x="58574" y="1206355"/>
                  <a:pt x="35710" y="1183490"/>
                </a:cubicBezTo>
                <a:cubicBezTo>
                  <a:pt x="12846" y="1160626"/>
                  <a:pt x="0" y="1129615"/>
                  <a:pt x="1" y="1097279"/>
                </a:cubicBezTo>
                <a:cubicBezTo>
                  <a:pt x="1" y="772159"/>
                  <a:pt x="0" y="447040"/>
                  <a:pt x="0" y="121920"/>
                </a:cubicBezTo>
                <a:close/>
              </a:path>
            </a:pathLst>
          </a:custGeom>
          <a:solidFill>
            <a:srgbClr val="CEDCE1"/>
          </a:solidFill>
          <a:ln>
            <a:solidFill>
              <a:srgbClr val="CEDCE1"/>
            </a:solidFill>
          </a:ln>
        </p:spPr>
        <p:style>
          <a:lnRef idx="1">
            <a:schemeClr val="accent2"/>
          </a:lnRef>
          <a:fillRef idx="2">
            <a:schemeClr val="accent2"/>
          </a:fillRef>
          <a:effectRef idx="1">
            <a:schemeClr val="accent2"/>
          </a:effectRef>
          <a:fontRef idx="minor">
            <a:schemeClr val="dk1"/>
          </a:fontRef>
        </p:style>
        <p:txBody>
          <a:bodyPr lIns="96669" tIns="96669" rIns="100584" bIns="96669" spcCol="1270" anchor="ctr"/>
          <a:lstStyle/>
          <a:p>
            <a:pPr marL="463550" defTabSz="711200" fontAlgn="auto">
              <a:lnSpc>
                <a:spcPct val="90000"/>
              </a:lnSpc>
              <a:spcAft>
                <a:spcPct val="35000"/>
              </a:spcAft>
              <a:defRPr/>
            </a:pPr>
            <a:r>
              <a:rPr lang="en-US" sz="2800" dirty="0">
                <a:solidFill>
                  <a:schemeClr val="tx1"/>
                </a:solidFill>
                <a:latin typeface="Calibri" pitchFamily="34" charset="0"/>
              </a:rPr>
              <a:t>If a public record contains </a:t>
            </a:r>
            <a:r>
              <a:rPr lang="en-US" sz="2800" dirty="0" err="1">
                <a:solidFill>
                  <a:schemeClr val="tx1"/>
                </a:solidFill>
                <a:latin typeface="Calibri" pitchFamily="34" charset="0"/>
              </a:rPr>
              <a:t>nondisclosable</a:t>
            </a:r>
            <a:r>
              <a:rPr lang="en-US" sz="2800" dirty="0">
                <a:solidFill>
                  <a:schemeClr val="tx1"/>
                </a:solidFill>
                <a:latin typeface="Calibri" pitchFamily="34" charset="0"/>
              </a:rPr>
              <a:t> and </a:t>
            </a:r>
            <a:r>
              <a:rPr lang="en-US" sz="2800" dirty="0" err="1">
                <a:solidFill>
                  <a:schemeClr val="tx1"/>
                </a:solidFill>
                <a:latin typeface="Calibri" pitchFamily="34" charset="0"/>
              </a:rPr>
              <a:t>disclosable</a:t>
            </a:r>
            <a:r>
              <a:rPr lang="en-US" sz="2800" dirty="0">
                <a:solidFill>
                  <a:schemeClr val="tx1"/>
                </a:solidFill>
                <a:latin typeface="Calibri" pitchFamily="34" charset="0"/>
              </a:rPr>
              <a:t> information, APRA requires the public agency to redact/separate the </a:t>
            </a:r>
            <a:r>
              <a:rPr lang="en-US" sz="2800" dirty="0" err="1">
                <a:solidFill>
                  <a:schemeClr val="tx1"/>
                </a:solidFill>
                <a:latin typeface="Calibri" pitchFamily="34" charset="0"/>
              </a:rPr>
              <a:t>nondisclosable</a:t>
            </a:r>
            <a:r>
              <a:rPr lang="en-US" sz="2800" dirty="0">
                <a:solidFill>
                  <a:schemeClr val="tx1"/>
                </a:solidFill>
                <a:latin typeface="Calibri" pitchFamily="34" charset="0"/>
              </a:rPr>
              <a:t> information.</a:t>
            </a:r>
          </a:p>
        </p:txBody>
      </p:sp>
      <p:pic>
        <p:nvPicPr>
          <p:cNvPr id="6" name="MarkerBlack" descr="markerblack.jpg"/>
          <p:cNvPicPr>
            <a:picLocks noChangeAspect="1"/>
          </p:cNvPicPr>
          <p:nvPr/>
        </p:nvPicPr>
        <p:blipFill>
          <a:blip r:embed="rId4" cstate="screen">
            <a:clrChange>
              <a:clrFrom>
                <a:srgbClr val="FFFFFF"/>
              </a:clrFrom>
              <a:clrTo>
                <a:srgbClr val="FFFFFF">
                  <a:alpha val="0"/>
                </a:srgbClr>
              </a:clrTo>
            </a:clrChange>
          </a:blip>
          <a:srcRect/>
          <a:stretch>
            <a:fillRect/>
          </a:stretch>
        </p:blipFill>
        <p:spPr bwMode="auto">
          <a:xfrm>
            <a:off x="838200" y="3933825"/>
            <a:ext cx="1646238" cy="1093788"/>
          </a:xfrm>
          <a:prstGeom prst="rect">
            <a:avLst/>
          </a:prstGeom>
          <a:noFill/>
          <a:ln w="9525">
            <a:noFill/>
            <a:miter lim="800000"/>
            <a:headEnd/>
            <a:tailEnd/>
          </a:ln>
        </p:spPr>
      </p:pic>
      <p:sp>
        <p:nvSpPr>
          <p:cNvPr id="47110" name="Title"/>
          <p:cNvSpPr>
            <a:spLocks noGrp="1"/>
          </p:cNvSpPr>
          <p:nvPr>
            <p:ph type="title"/>
          </p:nvPr>
        </p:nvSpPr>
        <p:spPr bwMode="auto"/>
        <p:txBody>
          <a:bodyPr vert="horz" wrap="square" lIns="91440" tIns="45720" rIns="91440" bIns="45720" numCol="1" anchorCtr="0" compatLnSpc="1">
            <a:prstTxWarp prst="textNoShape">
              <a:avLst/>
            </a:prstTxWarp>
          </a:bodyPr>
          <a:lstStyle/>
          <a:p>
            <a:r>
              <a:rPr lang="en-US" sz="3700" i="1" dirty="0" smtClean="0">
                <a:effectLst/>
              </a:rPr>
              <a:t>Other Items of Note under APRA</a:t>
            </a:r>
          </a:p>
        </p:txBody>
      </p:sp>
      <p:pic>
        <p:nvPicPr>
          <p:cNvPr id="9" name="WithLaptopHappy" descr="computerhappy.jpg"/>
          <p:cNvPicPr>
            <a:picLocks noChangeAspect="1"/>
          </p:cNvPicPr>
          <p:nvPr/>
        </p:nvPicPr>
        <p:blipFill>
          <a:blip r:embed="rId5" cstate="screen">
            <a:clrChange>
              <a:clrFrom>
                <a:srgbClr val="FEFEFE"/>
              </a:clrFrom>
              <a:clrTo>
                <a:srgbClr val="FEFEFE">
                  <a:alpha val="0"/>
                </a:srgbClr>
              </a:clrTo>
            </a:clrChange>
          </a:blip>
          <a:srcRect/>
          <a:stretch>
            <a:fillRect/>
          </a:stretch>
        </p:blipFill>
        <p:spPr bwMode="auto">
          <a:xfrm>
            <a:off x="7315200" y="2438400"/>
            <a:ext cx="1190625" cy="1190625"/>
          </a:xfrm>
          <a:prstGeom prst="rect">
            <a:avLst/>
          </a:prstGeom>
          <a:noFill/>
          <a:ln w="9525">
            <a:noFill/>
            <a:miter lim="800000"/>
            <a:headEnd/>
            <a:tailEnd/>
          </a:ln>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2" fill="hold" grpId="1"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slide(fromRight)">
                                      <p:cBhvr>
                                        <p:cTn id="10" dur="1000"/>
                                        <p:tgtEl>
                                          <p:spTgt spid="17"/>
                                        </p:tgtEl>
                                      </p:cBhvr>
                                    </p:animEffect>
                                  </p:childTnLst>
                                </p:cTn>
                              </p:par>
                              <p:par>
                                <p:cTn id="11" presetID="12" presetClass="entr" presetSubtype="8" fill="hold" grpId="1"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Left)">
                                      <p:cBhvr>
                                        <p:cTn id="13" dur="1000"/>
                                        <p:tgtEl>
                                          <p:spTgt spid="16"/>
                                        </p:tgtEl>
                                      </p:cBhvr>
                                    </p:animEffect>
                                  </p:childTnLst>
                                </p:cTn>
                              </p:par>
                              <p:par>
                                <p:cTn id="14" presetID="12" presetClass="entr" presetSubtype="2" fill="hold" grpId="1"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slide(fromRight)">
                                      <p:cBhvr>
                                        <p:cTn id="16" dur="1000"/>
                                        <p:tgtEl>
                                          <p:spTgt spid="15"/>
                                        </p:tgtEl>
                                      </p:cBhvr>
                                    </p:animEffect>
                                  </p:childTnLst>
                                </p:cTn>
                              </p:par>
                              <p:par>
                                <p:cTn id="17" presetID="12" presetClass="entr" presetSubtype="2"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slide(fromRight)">
                                      <p:cBhvr>
                                        <p:cTn id="19" dur="1000"/>
                                        <p:tgtEl>
                                          <p:spTgt spid="8"/>
                                        </p:tgtEl>
                                      </p:cBhvr>
                                    </p:animEffect>
                                  </p:childTnLst>
                                </p:cTn>
                              </p:par>
                              <p:par>
                                <p:cTn id="20" presetID="12" presetClass="entr" presetSubtype="8" fill="hold"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slide(fromLeft)">
                                      <p:cBhvr>
                                        <p:cTn id="2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1" animBg="1"/>
      <p:bldP spid="17" grpId="1" animBg="1"/>
      <p:bldP spid="15"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a:blip r:embed="rId5" cstate="print"/>
          <a:srcRect/>
          <a:stretch>
            <a:fillRect/>
          </a:stretch>
        </p:blipFill>
        <p:spPr bwMode="auto">
          <a:xfrm>
            <a:off x="4998156" y="1651000"/>
            <a:ext cx="4222750" cy="4749800"/>
          </a:xfrm>
          <a:prstGeom prst="rect">
            <a:avLst/>
          </a:prstGeom>
          <a:noFill/>
          <a:ln w="9525">
            <a:noFill/>
            <a:miter lim="800000"/>
            <a:headEnd/>
            <a:tailEnd/>
          </a:ln>
          <a:effectLst/>
        </p:spPr>
      </p:pic>
      <p:sp>
        <p:nvSpPr>
          <p:cNvPr id="36867" name="TPQuestion"/>
          <p:cNvSpPr>
            <a:spLocks noGrp="1"/>
          </p:cNvSpPr>
          <p:nvPr>
            <p:ph type="title"/>
          </p:nvPr>
        </p:nvSpPr>
        <p:spPr bwMode="auto">
          <a:xfrm>
            <a:off x="609600" y="284163"/>
            <a:ext cx="8031163" cy="1477962"/>
          </a:xfrm>
        </p:spPr>
        <p:txBody>
          <a:bodyPr vert="horz" wrap="square" lIns="91440" tIns="45720" rIns="91440" bIns="45720" numCol="1" anchor="t" anchorCtr="0" compatLnSpc="1">
            <a:prstTxWarp prst="textNoShape">
              <a:avLst/>
            </a:prstTxWarp>
          </a:bodyPr>
          <a:lstStyle/>
          <a:p>
            <a:pPr algn="l"/>
            <a:r>
              <a:rPr lang="en-US" sz="3000" smtClean="0">
                <a:effectLst/>
              </a:rPr>
              <a:t>When an agency receives a request for access to public records via hand-delivery the agency is required to respond to that request </a:t>
            </a:r>
          </a:p>
        </p:txBody>
      </p:sp>
      <p:sp>
        <p:nvSpPr>
          <p:cNvPr id="36869" name="TPAnswers"/>
          <p:cNvSpPr>
            <a:spLocks noGrp="1"/>
          </p:cNvSpPr>
          <p:nvPr>
            <p:ph type="body" idx="1"/>
            <p:custDataLst>
              <p:tags r:id="rId2"/>
            </p:custDataLst>
          </p:nvPr>
        </p:nvSpPr>
        <p:spPr>
          <a:xfrm>
            <a:off x="914400" y="2360613"/>
            <a:ext cx="4495800" cy="3430587"/>
          </a:xfrm>
        </p:spPr>
        <p:txBody>
          <a:bodyPr>
            <a:noAutofit/>
          </a:bodyPr>
          <a:lstStyle/>
          <a:p>
            <a:pPr marL="536575" indent="-457200">
              <a:spcBef>
                <a:spcPct val="20000"/>
              </a:spcBef>
              <a:spcAft>
                <a:spcPts val="0"/>
              </a:spcAft>
              <a:buFont typeface="Gill Sans MT" pitchFamily="34" charset="0"/>
              <a:buAutoNum type="alphaUcPeriod"/>
            </a:pPr>
            <a:r>
              <a:rPr lang="en-US" sz="2400" dirty="0" smtClean="0"/>
              <a:t>Immediately since the request was hand-delivered to the main office</a:t>
            </a:r>
          </a:p>
          <a:p>
            <a:pPr marL="536575" indent="-457200">
              <a:spcBef>
                <a:spcPct val="20000"/>
              </a:spcBef>
              <a:spcAft>
                <a:spcPts val="0"/>
              </a:spcAft>
              <a:buFont typeface="Gill Sans MT" pitchFamily="34" charset="0"/>
              <a:buAutoNum type="alphaUcPeriod"/>
            </a:pPr>
            <a:r>
              <a:rPr lang="en-US" sz="2400" dirty="0" smtClean="0"/>
              <a:t>Within 24 hours of receiving the request</a:t>
            </a:r>
          </a:p>
          <a:p>
            <a:pPr marL="536575" indent="-457200">
              <a:spcBef>
                <a:spcPct val="20000"/>
              </a:spcBef>
              <a:spcAft>
                <a:spcPts val="0"/>
              </a:spcAft>
              <a:buFont typeface="Gill Sans MT" pitchFamily="34" charset="0"/>
              <a:buAutoNum type="alphaUcPeriod"/>
            </a:pPr>
            <a:r>
              <a:rPr lang="en-US" sz="2400" dirty="0" smtClean="0"/>
              <a:t>Within 7 days of receiving the request as with all other requests</a:t>
            </a:r>
          </a:p>
        </p:txBody>
      </p:sp>
    </p:spTree>
    <p:custDataLst>
      <p:tags r:id="rId1"/>
    </p:custDataLst>
  </p:cSld>
  <p:clrMapOvr>
    <a:masterClrMapping/>
  </p:clrMapOvr>
  <p:transition spd="med">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i="1" dirty="0" smtClean="0">
                <a:effectLst/>
              </a:rPr>
              <a:t>Responding to APRA Requests</a:t>
            </a:r>
          </a:p>
        </p:txBody>
      </p:sp>
      <p:sp>
        <p:nvSpPr>
          <p:cNvPr id="8" name="Freeform 7"/>
          <p:cNvSpPr/>
          <p:nvPr/>
        </p:nvSpPr>
        <p:spPr>
          <a:xfrm>
            <a:off x="1298575" y="1543050"/>
            <a:ext cx="6321425" cy="647700"/>
          </a:xfrm>
          <a:custGeom>
            <a:avLst/>
            <a:gdLst>
              <a:gd name="connsiteX0" fmla="*/ 0 w 2522703"/>
              <a:gd name="connsiteY0" fmla="*/ 0 h 2125536"/>
              <a:gd name="connsiteX1" fmla="*/ 2522703 w 2522703"/>
              <a:gd name="connsiteY1" fmla="*/ 0 h 2125536"/>
              <a:gd name="connsiteX2" fmla="*/ 2522703 w 2522703"/>
              <a:gd name="connsiteY2" fmla="*/ 2125536 h 2125536"/>
              <a:gd name="connsiteX3" fmla="*/ 0 w 2522703"/>
              <a:gd name="connsiteY3" fmla="*/ 2125536 h 2125536"/>
              <a:gd name="connsiteX4" fmla="*/ 0 w 2522703"/>
              <a:gd name="connsiteY4" fmla="*/ 0 h 21255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2703" h="2125536">
                <a:moveTo>
                  <a:pt x="0" y="0"/>
                </a:moveTo>
                <a:lnTo>
                  <a:pt x="2522703" y="0"/>
                </a:lnTo>
                <a:lnTo>
                  <a:pt x="2522703" y="2125536"/>
                </a:lnTo>
                <a:lnTo>
                  <a:pt x="0" y="2125536"/>
                </a:lnTo>
                <a:lnTo>
                  <a:pt x="0" y="0"/>
                </a:lnTo>
                <a:close/>
              </a:path>
            </a:pathLst>
          </a:custGeom>
          <a:solidFill>
            <a:schemeClr val="accent2">
              <a:lumMod val="40000"/>
              <a:lumOff val="60000"/>
            </a:schemeClr>
          </a:solidFill>
          <a:ln>
            <a:solidFill>
              <a:schemeClr val="accent2">
                <a:lumMod val="40000"/>
                <a:lumOff val="6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28016" tIns="73152" rIns="128016" bIns="73152" spcCol="1270" anchor="ctr">
            <a:spAutoFit/>
          </a:bodyPr>
          <a:lstStyle/>
          <a:p>
            <a:pPr defTabSz="800100" fontAlgn="auto">
              <a:lnSpc>
                <a:spcPct val="90000"/>
              </a:lnSpc>
              <a:spcAft>
                <a:spcPct val="35000"/>
              </a:spcAft>
              <a:defRPr/>
            </a:pPr>
            <a:r>
              <a:rPr lang="en-US" dirty="0">
                <a:solidFill>
                  <a:schemeClr val="tx1"/>
                </a:solidFill>
                <a:latin typeface="Calibri" pitchFamily="34" charset="0"/>
              </a:rPr>
              <a:t>Time frames for responding to APRA Requests depends on the manner in which the public agency receives the request.</a:t>
            </a:r>
          </a:p>
        </p:txBody>
      </p:sp>
      <p:sp>
        <p:nvSpPr>
          <p:cNvPr id="10" name="Freeform 9"/>
          <p:cNvSpPr/>
          <p:nvPr/>
        </p:nvSpPr>
        <p:spPr>
          <a:xfrm>
            <a:off x="2819400" y="2971800"/>
            <a:ext cx="5943600" cy="612775"/>
          </a:xfrm>
          <a:custGeom>
            <a:avLst/>
            <a:gdLst>
              <a:gd name="connsiteX0" fmla="*/ 0 w 4929019"/>
              <a:gd name="connsiteY0" fmla="*/ 0 h 893292"/>
              <a:gd name="connsiteX1" fmla="*/ 4929019 w 4929019"/>
              <a:gd name="connsiteY1" fmla="*/ 0 h 893292"/>
              <a:gd name="connsiteX2" fmla="*/ 4929019 w 4929019"/>
              <a:gd name="connsiteY2" fmla="*/ 893292 h 893292"/>
              <a:gd name="connsiteX3" fmla="*/ 0 w 4929019"/>
              <a:gd name="connsiteY3" fmla="*/ 893292 h 893292"/>
              <a:gd name="connsiteX4" fmla="*/ 0 w 4929019"/>
              <a:gd name="connsiteY4" fmla="*/ 0 h 8932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9019" h="893292">
                <a:moveTo>
                  <a:pt x="0" y="0"/>
                </a:moveTo>
                <a:lnTo>
                  <a:pt x="4929019" y="0"/>
                </a:lnTo>
                <a:lnTo>
                  <a:pt x="4929019" y="893292"/>
                </a:lnTo>
                <a:lnTo>
                  <a:pt x="0" y="893292"/>
                </a:lnTo>
                <a:lnTo>
                  <a:pt x="0" y="0"/>
                </a:lnTo>
                <a:close/>
              </a:path>
            </a:pathLst>
          </a:custGeom>
          <a:solidFill>
            <a:schemeClr val="accent2">
              <a:lumMod val="40000"/>
              <a:lumOff val="60000"/>
            </a:schemeClr>
          </a:solidFill>
          <a:ln>
            <a:solidFill>
              <a:schemeClr val="accent2">
                <a:lumMod val="40000"/>
                <a:lumOff val="6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99568" tIns="56896" rIns="99568" bIns="56896" spcCol="1270" anchor="ctr">
            <a:spAutoFit/>
          </a:bodyPr>
          <a:lstStyle/>
          <a:p>
            <a:pPr defTabSz="622300" fontAlgn="auto">
              <a:lnSpc>
                <a:spcPct val="90000"/>
              </a:lnSpc>
              <a:spcAft>
                <a:spcPct val="35000"/>
              </a:spcAft>
              <a:defRPr/>
            </a:pPr>
            <a:r>
              <a:rPr lang="en-US" dirty="0">
                <a:solidFill>
                  <a:schemeClr val="tx1"/>
                </a:solidFill>
                <a:latin typeface="Calibri" pitchFamily="34" charset="0"/>
              </a:rPr>
              <a:t>IC 5-14-3-9 concerns denial and remedies, but also sets forth times for response:</a:t>
            </a:r>
          </a:p>
        </p:txBody>
      </p:sp>
      <p:sp>
        <p:nvSpPr>
          <p:cNvPr id="11" name="Freeform 10"/>
          <p:cNvSpPr/>
          <p:nvPr/>
        </p:nvSpPr>
        <p:spPr>
          <a:xfrm>
            <a:off x="2819400" y="3616325"/>
            <a:ext cx="5943600" cy="2644775"/>
          </a:xfrm>
          <a:custGeom>
            <a:avLst/>
            <a:gdLst>
              <a:gd name="connsiteX0" fmla="*/ 0 w 4929019"/>
              <a:gd name="connsiteY0" fmla="*/ 0 h 2635200"/>
              <a:gd name="connsiteX1" fmla="*/ 4929019 w 4929019"/>
              <a:gd name="connsiteY1" fmla="*/ 0 h 2635200"/>
              <a:gd name="connsiteX2" fmla="*/ 4929019 w 4929019"/>
              <a:gd name="connsiteY2" fmla="*/ 2635200 h 2635200"/>
              <a:gd name="connsiteX3" fmla="*/ 0 w 4929019"/>
              <a:gd name="connsiteY3" fmla="*/ 2635200 h 2635200"/>
              <a:gd name="connsiteX4" fmla="*/ 0 w 4929019"/>
              <a:gd name="connsiteY4" fmla="*/ 0 h 2635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9019" h="2635200">
                <a:moveTo>
                  <a:pt x="0" y="0"/>
                </a:moveTo>
                <a:lnTo>
                  <a:pt x="4929019" y="0"/>
                </a:lnTo>
                <a:lnTo>
                  <a:pt x="4929019" y="2635200"/>
                </a:lnTo>
                <a:lnTo>
                  <a:pt x="0" y="263520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lIns="74676" tIns="74676" rIns="99568" bIns="112014" spcCol="1270">
            <a:spAutoFit/>
          </a:bodyPr>
          <a:lstStyle/>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If requestors is p</a:t>
            </a:r>
            <a:r>
              <a:rPr lang="en-US" sz="1600" b="1" dirty="0">
                <a:latin typeface="Calibri" pitchFamily="34" charset="0"/>
              </a:rPr>
              <a:t>hysically present</a:t>
            </a:r>
            <a:r>
              <a:rPr lang="en-US" sz="1600" dirty="0">
                <a:latin typeface="Calibri" pitchFamily="34" charset="0"/>
              </a:rPr>
              <a:t> in the office of the agency, makes the request by </a:t>
            </a:r>
            <a:r>
              <a:rPr lang="en-US" sz="1600" b="1" dirty="0">
                <a:latin typeface="Calibri" pitchFamily="34" charset="0"/>
              </a:rPr>
              <a:t>telephone</a:t>
            </a:r>
            <a:r>
              <a:rPr lang="en-US" sz="1600" dirty="0">
                <a:latin typeface="Calibri" pitchFamily="34" charset="0"/>
              </a:rPr>
              <a:t>, or requests </a:t>
            </a:r>
            <a:r>
              <a:rPr lang="en-US" sz="1600" b="1" dirty="0">
                <a:latin typeface="Calibri" pitchFamily="34" charset="0"/>
              </a:rPr>
              <a:t>enhanced access</a:t>
            </a:r>
            <a:r>
              <a:rPr lang="en-US" sz="1600" dirty="0">
                <a:latin typeface="Calibri" pitchFamily="34" charset="0"/>
              </a:rPr>
              <a:t> to a document and, the agency has twenty-four (24) hours to respond.</a:t>
            </a:r>
          </a:p>
          <a:p>
            <a:pPr marL="225425" lvl="1" indent="-225425" defTabSz="622300" fontAlgn="auto">
              <a:lnSpc>
                <a:spcPct val="90000"/>
              </a:lnSpc>
              <a:spcAft>
                <a:spcPts val="1200"/>
              </a:spcAft>
              <a:buSzPct val="100000"/>
              <a:buFont typeface="Arial" pitchFamily="34" charset="0"/>
              <a:buChar char="•"/>
              <a:defRPr/>
            </a:pPr>
            <a:r>
              <a:rPr lang="en-US" sz="1600" b="1" i="1" dirty="0">
                <a:latin typeface="Calibri" pitchFamily="34" charset="0"/>
              </a:rPr>
              <a:t>(enhanced access=on disk or through remote computer)</a:t>
            </a:r>
          </a:p>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If the request is made by </a:t>
            </a:r>
            <a:r>
              <a:rPr lang="en-US" sz="1600" b="1" dirty="0">
                <a:latin typeface="Calibri" pitchFamily="34" charset="0"/>
              </a:rPr>
              <a:t>mail or by facsimile</a:t>
            </a:r>
            <a:r>
              <a:rPr lang="en-US" sz="1600" dirty="0">
                <a:latin typeface="Calibri" pitchFamily="34" charset="0"/>
              </a:rPr>
              <a:t> the public agency has 7 days from the date the public agency received the request to respond.</a:t>
            </a:r>
            <a:endParaRPr lang="en-US" sz="1600" b="1" i="1" dirty="0">
              <a:latin typeface="Calibri" pitchFamily="34" charset="0"/>
            </a:endParaRPr>
          </a:p>
          <a:p>
            <a:pPr marL="225425" lvl="1" indent="-225425" defTabSz="622300" fontAlgn="auto">
              <a:lnSpc>
                <a:spcPct val="90000"/>
              </a:lnSpc>
              <a:spcAft>
                <a:spcPts val="1200"/>
              </a:spcAft>
              <a:buSzPct val="100000"/>
              <a:buFont typeface="Arial" pitchFamily="34" charset="0"/>
              <a:buChar char="•"/>
              <a:defRPr/>
            </a:pPr>
            <a:r>
              <a:rPr lang="en-US" sz="1600" dirty="0">
                <a:latin typeface="Calibri" pitchFamily="34" charset="0"/>
              </a:rPr>
              <a:t>Important:   Production of documents is not required in these time frames, but within a reasonable time.</a:t>
            </a:r>
          </a:p>
        </p:txBody>
      </p:sp>
      <p:pic>
        <p:nvPicPr>
          <p:cNvPr id="51205" name="Picture 11" descr="hourglass.jpg"/>
          <p:cNvPicPr>
            <a:picLocks noChangeAspect="1"/>
          </p:cNvPicPr>
          <p:nvPr/>
        </p:nvPicPr>
        <p:blipFill>
          <a:blip r:embed="rId4" cstate="screen"/>
          <a:srcRect/>
          <a:stretch>
            <a:fillRect/>
          </a:stretch>
        </p:blipFill>
        <p:spPr bwMode="auto">
          <a:xfrm>
            <a:off x="777875" y="2636838"/>
            <a:ext cx="1919288" cy="2560637"/>
          </a:xfrm>
          <a:prstGeom prst="rect">
            <a:avLst/>
          </a:prstGeom>
          <a:noFill/>
          <a:ln w="9525">
            <a:noFill/>
            <a:miter lim="800000"/>
            <a:headEnd/>
            <a:tailEnd/>
          </a:ln>
        </p:spPr>
      </p:pic>
    </p:spTree>
    <p:custDataLst>
      <p:tags r:id="rId1"/>
    </p:custDataLst>
  </p:cSld>
  <p:clrMapOvr>
    <a:masterClrMapping/>
  </p:clrMapOvr>
  <p:transition spd="med">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p:cNvPicPr>
            <a:picLocks noChangeAspect="1" noChangeArrowheads="1"/>
          </p:cNvPicPr>
          <p:nvPr/>
        </p:nvPicPr>
        <p:blipFill>
          <a:blip r:embed="rId5" cstate="print"/>
          <a:srcRect/>
          <a:stretch>
            <a:fillRect/>
          </a:stretch>
        </p:blipFill>
        <p:spPr bwMode="auto">
          <a:xfrm>
            <a:off x="4871156" y="1447800"/>
            <a:ext cx="4425950" cy="4978400"/>
          </a:xfrm>
          <a:prstGeom prst="rect">
            <a:avLst/>
          </a:prstGeom>
          <a:noFill/>
          <a:ln w="9525">
            <a:noFill/>
            <a:miter lim="800000"/>
            <a:headEnd/>
            <a:tailEnd/>
          </a:ln>
          <a:effectLst/>
        </p:spPr>
      </p:pic>
      <p:sp>
        <p:nvSpPr>
          <p:cNvPr id="41987" name="TPQuestion"/>
          <p:cNvSpPr>
            <a:spLocks noGrp="1"/>
          </p:cNvSpPr>
          <p:nvPr>
            <p:ph type="title"/>
          </p:nvPr>
        </p:nvSpPr>
        <p:spPr bwMode="auto">
          <a:xfrm>
            <a:off x="609600" y="284163"/>
            <a:ext cx="8031163" cy="1016000"/>
          </a:xfrm>
        </p:spPr>
        <p:txBody>
          <a:bodyPr vert="horz" wrap="square" lIns="91440" tIns="45720" rIns="91440" bIns="45720" numCol="1" anchor="t" anchorCtr="0" compatLnSpc="1">
            <a:prstTxWarp prst="textNoShape">
              <a:avLst/>
            </a:prstTxWarp>
          </a:bodyPr>
          <a:lstStyle/>
          <a:p>
            <a:pPr algn="l"/>
            <a:r>
              <a:rPr lang="en-US" sz="3000" smtClean="0">
                <a:effectLst/>
              </a:rPr>
              <a:t>A public record that is confidential may only be disclosed</a:t>
            </a:r>
          </a:p>
        </p:txBody>
      </p:sp>
      <p:sp>
        <p:nvSpPr>
          <p:cNvPr id="41989" name="TPAnswers"/>
          <p:cNvSpPr>
            <a:spLocks noGrp="1"/>
          </p:cNvSpPr>
          <p:nvPr>
            <p:ph type="body" idx="1"/>
            <p:custDataLst>
              <p:tags r:id="rId2"/>
            </p:custDataLst>
          </p:nvPr>
        </p:nvSpPr>
        <p:spPr>
          <a:xfrm>
            <a:off x="990600" y="1965325"/>
            <a:ext cx="4343400" cy="3294063"/>
          </a:xfrm>
        </p:spPr>
        <p:txBody>
          <a:bodyPr>
            <a:noAutofit/>
          </a:bodyPr>
          <a:lstStyle/>
          <a:p>
            <a:pPr marL="536575" indent="-457200">
              <a:spcBef>
                <a:spcPct val="20000"/>
              </a:spcBef>
              <a:spcAft>
                <a:spcPts val="0"/>
              </a:spcAft>
              <a:buFont typeface="Gill Sans MT" pitchFamily="34" charset="0"/>
              <a:buAutoNum type="alphaUcPeriod"/>
            </a:pPr>
            <a:r>
              <a:rPr lang="en-US" sz="2400" smtClean="0"/>
              <a:t>In certain cases, with the consent of the person named in that public record</a:t>
            </a:r>
          </a:p>
          <a:p>
            <a:pPr marL="536575" indent="-457200">
              <a:spcBef>
                <a:spcPct val="20000"/>
              </a:spcBef>
              <a:spcAft>
                <a:spcPts val="0"/>
              </a:spcAft>
              <a:buFont typeface="Gill Sans MT" pitchFamily="34" charset="0"/>
              <a:buAutoNum type="alphaUcPeriod"/>
            </a:pPr>
            <a:r>
              <a:rPr lang="en-US" sz="2400" smtClean="0"/>
              <a:t>If authorized under statute or by court order under the rules of discovery</a:t>
            </a:r>
          </a:p>
          <a:p>
            <a:pPr marL="536575" indent="-457200">
              <a:spcBef>
                <a:spcPct val="20000"/>
              </a:spcBef>
              <a:spcAft>
                <a:spcPts val="0"/>
              </a:spcAft>
              <a:buFont typeface="Gill Sans MT" pitchFamily="34" charset="0"/>
              <a:buAutoNum type="alphaUcPeriod"/>
            </a:pPr>
            <a:r>
              <a:rPr lang="en-US" sz="2400" smtClean="0"/>
              <a:t>All of the above</a:t>
            </a:r>
          </a:p>
        </p:txBody>
      </p:sp>
    </p:spTree>
    <p:custDataLst>
      <p:tags r:id="rId1"/>
    </p:custDataLst>
  </p:cSld>
  <p:clrMapOvr>
    <a:masterClrMapping/>
  </p:clrMapOvr>
  <p:transition spd="med">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Exceptions to disclosure</a:t>
            </a:r>
            <a:endParaRPr lang="en-US" i="1" dirty="0"/>
          </a:p>
        </p:txBody>
      </p:sp>
      <p:sp>
        <p:nvSpPr>
          <p:cNvPr id="55298" name="Content Placeholder 1"/>
          <p:cNvSpPr>
            <a:spLocks noGrp="1"/>
          </p:cNvSpPr>
          <p:nvPr>
            <p:ph type="body" idx="1"/>
          </p:nvPr>
        </p:nvSpPr>
        <p:spPr>
          <a:xfrm>
            <a:off x="838200" y="1447800"/>
            <a:ext cx="7772400" cy="2986088"/>
          </a:xfrm>
        </p:spPr>
        <p:txBody>
          <a:bodyPr>
            <a:spAutoFit/>
          </a:bodyPr>
          <a:lstStyle/>
          <a:p>
            <a:pPr>
              <a:buFont typeface="Wingdings 2" pitchFamily="18" charset="2"/>
              <a:buChar char=""/>
            </a:pPr>
            <a:r>
              <a:rPr lang="en-US" sz="2800" dirty="0" smtClean="0"/>
              <a:t>Confidential Public Records-IC 5-14-3-4(b)</a:t>
            </a:r>
          </a:p>
          <a:p>
            <a:pPr>
              <a:spcBef>
                <a:spcPts val="2400"/>
              </a:spcBef>
              <a:buFont typeface="Wingdings 2" pitchFamily="18" charset="2"/>
              <a:buChar char=""/>
            </a:pPr>
            <a:r>
              <a:rPr lang="en-US" sz="2800" dirty="0" smtClean="0"/>
              <a:t>Categories of public records that are confidential and cannot be disclosed </a:t>
            </a:r>
            <a:r>
              <a:rPr lang="en-US" sz="2800" i="1" dirty="0" smtClean="0"/>
              <a:t>unless access to the records is specifically required by a state or federal statute or is ordered by a court under the rules of discovery </a:t>
            </a:r>
          </a:p>
        </p:txBody>
      </p:sp>
    </p:spTree>
  </p:cSld>
  <p:clrMapOvr>
    <a:masterClrMapping/>
  </p:clrMapOvr>
  <p:transition spd="med">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i="1" dirty="0" smtClean="0">
                <a:effectLst/>
              </a:rPr>
              <a:t>Confidential Public Records</a:t>
            </a:r>
          </a:p>
        </p:txBody>
      </p:sp>
      <p:sp>
        <p:nvSpPr>
          <p:cNvPr id="5" name="Freeform 4"/>
          <p:cNvSpPr/>
          <p:nvPr/>
        </p:nvSpPr>
        <p:spPr>
          <a:xfrm rot="21600000">
            <a:off x="1419225" y="1398588"/>
            <a:ext cx="7391400" cy="658812"/>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Those confidential by state statute or federal law (i.e. IC 4-6-9-4)</a:t>
            </a:r>
          </a:p>
        </p:txBody>
      </p:sp>
      <p:sp>
        <p:nvSpPr>
          <p:cNvPr id="8" name="Freeform 7"/>
          <p:cNvSpPr/>
          <p:nvPr/>
        </p:nvSpPr>
        <p:spPr>
          <a:xfrm rot="21600000">
            <a:off x="1419225" y="2254250"/>
            <a:ext cx="7391400" cy="658813"/>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Social Security Numbers contained in public records</a:t>
            </a:r>
          </a:p>
        </p:txBody>
      </p:sp>
      <p:sp>
        <p:nvSpPr>
          <p:cNvPr id="10" name="Freeform 9"/>
          <p:cNvSpPr/>
          <p:nvPr/>
        </p:nvSpPr>
        <p:spPr>
          <a:xfrm rot="21600000">
            <a:off x="1447800" y="3108325"/>
            <a:ext cx="7391400" cy="658813"/>
          </a:xfrm>
          <a:custGeom>
            <a:avLst/>
            <a:gdLst>
              <a:gd name="connsiteX0" fmla="*/ 0 w 7590793"/>
              <a:gd name="connsiteY0" fmla="*/ 0 h 658648"/>
              <a:gd name="connsiteX1" fmla="*/ 7261469 w 7590793"/>
              <a:gd name="connsiteY1" fmla="*/ 0 h 658648"/>
              <a:gd name="connsiteX2" fmla="*/ 7590793 w 7590793"/>
              <a:gd name="connsiteY2" fmla="*/ 329324 h 658648"/>
              <a:gd name="connsiteX3" fmla="*/ 7261469 w 7590793"/>
              <a:gd name="connsiteY3" fmla="*/ 658648 h 658648"/>
              <a:gd name="connsiteX4" fmla="*/ 0 w 7590793"/>
              <a:gd name="connsiteY4" fmla="*/ 658648 h 658648"/>
              <a:gd name="connsiteX5" fmla="*/ 0 w 7590793"/>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93" h="658648">
                <a:moveTo>
                  <a:pt x="7590793" y="658647"/>
                </a:moveTo>
                <a:lnTo>
                  <a:pt x="329324" y="658647"/>
                </a:lnTo>
                <a:lnTo>
                  <a:pt x="0" y="329324"/>
                </a:lnTo>
                <a:lnTo>
                  <a:pt x="329324" y="1"/>
                </a:lnTo>
                <a:lnTo>
                  <a:pt x="7590793" y="1"/>
                </a:lnTo>
                <a:lnTo>
                  <a:pt x="7590793"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1" spcCol="1270" anchor="ctr"/>
          <a:lstStyle/>
          <a:p>
            <a:pPr marL="91440" defTabSz="844550" fontAlgn="auto">
              <a:lnSpc>
                <a:spcPct val="90000"/>
              </a:lnSpc>
              <a:spcAft>
                <a:spcPct val="35000"/>
              </a:spcAft>
              <a:defRPr/>
            </a:pPr>
            <a:r>
              <a:rPr lang="en-US" sz="1900" dirty="0">
                <a:solidFill>
                  <a:schemeClr val="tx1"/>
                </a:solidFill>
                <a:latin typeface="Calibri" pitchFamily="34" charset="0"/>
              </a:rPr>
              <a:t>Patient medical records unless the patient gives written consent</a:t>
            </a:r>
          </a:p>
        </p:txBody>
      </p:sp>
      <p:sp>
        <p:nvSpPr>
          <p:cNvPr id="12" name="Freeform 11"/>
          <p:cNvSpPr/>
          <p:nvPr/>
        </p:nvSpPr>
        <p:spPr>
          <a:xfrm rot="21600000">
            <a:off x="1447800" y="3963988"/>
            <a:ext cx="7391400" cy="658812"/>
          </a:xfrm>
          <a:custGeom>
            <a:avLst/>
            <a:gdLst>
              <a:gd name="connsiteX0" fmla="*/ 0 w 7590736"/>
              <a:gd name="connsiteY0" fmla="*/ 0 h 658648"/>
              <a:gd name="connsiteX1" fmla="*/ 7261412 w 7590736"/>
              <a:gd name="connsiteY1" fmla="*/ 0 h 658648"/>
              <a:gd name="connsiteX2" fmla="*/ 7590736 w 7590736"/>
              <a:gd name="connsiteY2" fmla="*/ 329324 h 658648"/>
              <a:gd name="connsiteX3" fmla="*/ 7261412 w 7590736"/>
              <a:gd name="connsiteY3" fmla="*/ 658648 h 658648"/>
              <a:gd name="connsiteX4" fmla="*/ 0 w 7590736"/>
              <a:gd name="connsiteY4" fmla="*/ 658648 h 658648"/>
              <a:gd name="connsiteX5" fmla="*/ 0 w 7590736"/>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36" h="658648">
                <a:moveTo>
                  <a:pt x="7590736" y="658647"/>
                </a:moveTo>
                <a:lnTo>
                  <a:pt x="329324" y="658647"/>
                </a:lnTo>
                <a:lnTo>
                  <a:pt x="0" y="329324"/>
                </a:lnTo>
                <a:lnTo>
                  <a:pt x="329324" y="1"/>
                </a:lnTo>
                <a:lnTo>
                  <a:pt x="7590736" y="1"/>
                </a:lnTo>
                <a:lnTo>
                  <a:pt x="7590736"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8"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Trade secret information</a:t>
            </a:r>
          </a:p>
        </p:txBody>
      </p:sp>
      <p:sp>
        <p:nvSpPr>
          <p:cNvPr id="14" name="Freeform 13"/>
          <p:cNvSpPr/>
          <p:nvPr/>
        </p:nvSpPr>
        <p:spPr>
          <a:xfrm rot="21600000">
            <a:off x="1447800" y="4819650"/>
            <a:ext cx="7391400" cy="658813"/>
          </a:xfrm>
          <a:custGeom>
            <a:avLst/>
            <a:gdLst>
              <a:gd name="connsiteX0" fmla="*/ 0 w 7590793"/>
              <a:gd name="connsiteY0" fmla="*/ 0 h 658648"/>
              <a:gd name="connsiteX1" fmla="*/ 7261469 w 7590793"/>
              <a:gd name="connsiteY1" fmla="*/ 0 h 658648"/>
              <a:gd name="connsiteX2" fmla="*/ 7590793 w 7590793"/>
              <a:gd name="connsiteY2" fmla="*/ 329324 h 658648"/>
              <a:gd name="connsiteX3" fmla="*/ 7261469 w 7590793"/>
              <a:gd name="connsiteY3" fmla="*/ 658648 h 658648"/>
              <a:gd name="connsiteX4" fmla="*/ 0 w 7590793"/>
              <a:gd name="connsiteY4" fmla="*/ 658648 h 658648"/>
              <a:gd name="connsiteX5" fmla="*/ 0 w 7590793"/>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90793" h="658648">
                <a:moveTo>
                  <a:pt x="7590793" y="658647"/>
                </a:moveTo>
                <a:lnTo>
                  <a:pt x="329324" y="658647"/>
                </a:lnTo>
                <a:lnTo>
                  <a:pt x="0" y="329324"/>
                </a:lnTo>
                <a:lnTo>
                  <a:pt x="329324" y="1"/>
                </a:lnTo>
                <a:lnTo>
                  <a:pt x="7590793" y="1"/>
                </a:lnTo>
                <a:lnTo>
                  <a:pt x="7590793" y="658647"/>
                </a:lnTo>
                <a:close/>
              </a:path>
            </a:pathLst>
          </a:custGeom>
          <a:solidFill>
            <a:schemeClr val="accent2">
              <a:lumMod val="40000"/>
              <a:lumOff val="60000"/>
            </a:schemeClr>
          </a:solidFill>
          <a:ln>
            <a:solidFill>
              <a:schemeClr val="accent2">
                <a:lumMod val="40000"/>
                <a:lumOff val="60000"/>
              </a:schemeClr>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9"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Certain foreclosure information</a:t>
            </a:r>
          </a:p>
        </p:txBody>
      </p:sp>
      <p:sp>
        <p:nvSpPr>
          <p:cNvPr id="16" name="Freeform 15"/>
          <p:cNvSpPr/>
          <p:nvPr/>
        </p:nvSpPr>
        <p:spPr>
          <a:xfrm rot="21600000">
            <a:off x="1389063" y="5675313"/>
            <a:ext cx="7448550" cy="658812"/>
          </a:xfrm>
          <a:custGeom>
            <a:avLst/>
            <a:gdLst>
              <a:gd name="connsiteX0" fmla="*/ 0 w 7649267"/>
              <a:gd name="connsiteY0" fmla="*/ 0 h 658648"/>
              <a:gd name="connsiteX1" fmla="*/ 7319943 w 7649267"/>
              <a:gd name="connsiteY1" fmla="*/ 0 h 658648"/>
              <a:gd name="connsiteX2" fmla="*/ 7649267 w 7649267"/>
              <a:gd name="connsiteY2" fmla="*/ 329324 h 658648"/>
              <a:gd name="connsiteX3" fmla="*/ 7319943 w 7649267"/>
              <a:gd name="connsiteY3" fmla="*/ 658648 h 658648"/>
              <a:gd name="connsiteX4" fmla="*/ 0 w 7649267"/>
              <a:gd name="connsiteY4" fmla="*/ 658648 h 658648"/>
              <a:gd name="connsiteX5" fmla="*/ 0 w 7649267"/>
              <a:gd name="connsiteY5" fmla="*/ 0 h 658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49267" h="658648">
                <a:moveTo>
                  <a:pt x="7649267" y="658647"/>
                </a:moveTo>
                <a:lnTo>
                  <a:pt x="329324" y="658647"/>
                </a:lnTo>
                <a:lnTo>
                  <a:pt x="0" y="329324"/>
                </a:lnTo>
                <a:lnTo>
                  <a:pt x="329324" y="1"/>
                </a:lnTo>
                <a:lnTo>
                  <a:pt x="7649267" y="1"/>
                </a:lnTo>
                <a:lnTo>
                  <a:pt x="7649267" y="658647"/>
                </a:lnTo>
                <a:close/>
              </a:path>
            </a:pathLst>
          </a:custGeom>
          <a:solidFill>
            <a:srgbClr val="CEDCE1"/>
          </a:solidFill>
          <a:ln>
            <a:solidFill>
              <a:srgbClr val="CEDCE1"/>
            </a:solidFill>
          </a:ln>
          <a:effectLst>
            <a:outerShdw blurRad="50800" dist="38100" dir="2700000" algn="tl" rotWithShape="0">
              <a:prstClr val="black">
                <a:alpha val="40000"/>
              </a:prstClr>
            </a:outerShdw>
          </a:effectLst>
        </p:spPr>
        <p:style>
          <a:lnRef idx="2">
            <a:scrgbClr r="0" g="0" b="0"/>
          </a:lnRef>
          <a:fillRef idx="1">
            <a:scrgbClr r="0" g="0" b="0"/>
          </a:fillRef>
          <a:effectRef idx="0">
            <a:scrgbClr r="0" g="0" b="0"/>
          </a:effectRef>
          <a:fontRef idx="minor">
            <a:schemeClr val="lt1"/>
          </a:fontRef>
        </p:style>
        <p:txBody>
          <a:bodyPr lIns="455112" tIns="72391" rIns="135129" bIns="72390" spcCol="1270" anchor="ctr"/>
          <a:lstStyle/>
          <a:p>
            <a:pPr marL="91440" defTabSz="844550" fontAlgn="auto">
              <a:lnSpc>
                <a:spcPct val="90000"/>
              </a:lnSpc>
              <a:spcAft>
                <a:spcPct val="35000"/>
              </a:spcAft>
              <a:defRPr/>
            </a:pPr>
            <a:r>
              <a:rPr lang="en-US" sz="1900" dirty="0">
                <a:solidFill>
                  <a:schemeClr val="tx1"/>
                </a:solidFill>
                <a:latin typeface="Calibri" pitchFamily="34" charset="0"/>
              </a:rPr>
              <a:t>Grade transcripts/license exam scores in licensure process</a:t>
            </a:r>
          </a:p>
        </p:txBody>
      </p:sp>
      <p:sp>
        <p:nvSpPr>
          <p:cNvPr id="7" name="Oval 6"/>
          <p:cNvSpPr/>
          <p:nvPr/>
        </p:nvSpPr>
        <p:spPr>
          <a:xfrm>
            <a:off x="1190625" y="1398588"/>
            <a:ext cx="657225" cy="658812"/>
          </a:xfrm>
          <a:prstGeom prst="ellipse">
            <a:avLst/>
          </a:prstGeom>
          <a:blipFill>
            <a:blip r:embed="rId3"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9" name="Oval 8"/>
          <p:cNvSpPr/>
          <p:nvPr/>
        </p:nvSpPr>
        <p:spPr>
          <a:xfrm>
            <a:off x="1190625" y="2254250"/>
            <a:ext cx="657225" cy="658813"/>
          </a:xfrm>
          <a:prstGeom prst="ellipse">
            <a:avLst/>
          </a:prstGeom>
          <a:blipFill rotWithShape="0">
            <a:blip r:embed="rId4" cstate="screen"/>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1" name="Oval 10"/>
          <p:cNvSpPr/>
          <p:nvPr/>
        </p:nvSpPr>
        <p:spPr>
          <a:xfrm>
            <a:off x="1190625" y="3108325"/>
            <a:ext cx="657225" cy="658813"/>
          </a:xfrm>
          <a:prstGeom prst="ellipse">
            <a:avLst/>
          </a:prstGeom>
          <a:blipFill rotWithShape="0">
            <a:blip r:embed="rId5" cstate="screen"/>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3" name="Oval 12"/>
          <p:cNvSpPr/>
          <p:nvPr/>
        </p:nvSpPr>
        <p:spPr>
          <a:xfrm>
            <a:off x="1190625" y="3963988"/>
            <a:ext cx="657225" cy="658812"/>
          </a:xfrm>
          <a:prstGeom prst="ellipse">
            <a:avLst/>
          </a:prstGeom>
          <a:blipFill>
            <a:blip r:embed="rId6"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5" name="Oval 14"/>
          <p:cNvSpPr/>
          <p:nvPr/>
        </p:nvSpPr>
        <p:spPr>
          <a:xfrm>
            <a:off x="1190625" y="4819650"/>
            <a:ext cx="657225" cy="658813"/>
          </a:xfrm>
          <a:prstGeom prst="ellipse">
            <a:avLst/>
          </a:prstGeom>
          <a:blipFill>
            <a:blip r:embed="rId7"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7" name="Oval 16"/>
          <p:cNvSpPr/>
          <p:nvPr/>
        </p:nvSpPr>
        <p:spPr>
          <a:xfrm>
            <a:off x="1190625" y="5675313"/>
            <a:ext cx="657225" cy="658812"/>
          </a:xfrm>
          <a:prstGeom prst="ellipse">
            <a:avLst/>
          </a:prstGeom>
          <a:blipFill>
            <a:blip r:embed="rId8" cstate="screen"/>
            <a:stretch>
              <a:fillRect/>
            </a:stretch>
          </a:blip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0-#ppt_w/2"/>
                                          </p:val>
                                        </p:tav>
                                        <p:tav tm="100000">
                                          <p:val>
                                            <p:strVal val="#ppt_x"/>
                                          </p:val>
                                        </p:tav>
                                      </p:tavLst>
                                    </p:anim>
                                    <p:anim calcmode="lin" valueType="num">
                                      <p:cBhvr additive="base">
                                        <p:cTn id="13" dur="500" fill="hold"/>
                                        <p:tgtEl>
                                          <p:spTgt spid="9"/>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0-#ppt_w/2"/>
                                          </p:val>
                                        </p:tav>
                                        <p:tav tm="100000">
                                          <p:val>
                                            <p:strVal val="#ppt_x"/>
                                          </p:val>
                                        </p:tav>
                                      </p:tavLst>
                                    </p:anim>
                                    <p:anim calcmode="lin" valueType="num">
                                      <p:cBhvr additive="base">
                                        <p:cTn id="18" dur="500" fill="hold"/>
                                        <p:tgtEl>
                                          <p:spTgt spid="11"/>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additive="base">
                                        <p:cTn id="22" dur="500" fill="hold"/>
                                        <p:tgtEl>
                                          <p:spTgt spid="13"/>
                                        </p:tgtEl>
                                        <p:attrNameLst>
                                          <p:attrName>ppt_x</p:attrName>
                                        </p:attrNameLst>
                                      </p:cBhvr>
                                      <p:tavLst>
                                        <p:tav tm="0">
                                          <p:val>
                                            <p:strVal val="0-#ppt_w/2"/>
                                          </p:val>
                                        </p:tav>
                                        <p:tav tm="100000">
                                          <p:val>
                                            <p:strVal val="#ppt_x"/>
                                          </p:val>
                                        </p:tav>
                                      </p:tavLst>
                                    </p:anim>
                                    <p:anim calcmode="lin" valueType="num">
                                      <p:cBhvr additive="base">
                                        <p:cTn id="23" dur="500" fill="hold"/>
                                        <p:tgtEl>
                                          <p:spTgt spid="13"/>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0-#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nodeType="afterEffect">
                                  <p:stCondLst>
                                    <p:cond delay="0"/>
                                  </p:stCondLst>
                                  <p:childTnLst>
                                    <p:set>
                                      <p:cBhvr>
                                        <p:cTn id="31" dur="1" fill="hold">
                                          <p:stCondLst>
                                            <p:cond delay="0"/>
                                          </p:stCondLst>
                                        </p:cTn>
                                        <p:tgtEl>
                                          <p:spTgt spid="17"/>
                                        </p:tgtEl>
                                        <p:attrNameLst>
                                          <p:attrName>style.visibility</p:attrName>
                                        </p:attrNameLst>
                                      </p:cBhvr>
                                      <p:to>
                                        <p:strVal val="visible"/>
                                      </p:to>
                                    </p:set>
                                    <p:anim calcmode="lin" valueType="num">
                                      <p:cBhvr additive="base">
                                        <p:cTn id="32" dur="500" fill="hold"/>
                                        <p:tgtEl>
                                          <p:spTgt spid="17"/>
                                        </p:tgtEl>
                                        <p:attrNameLst>
                                          <p:attrName>ppt_x</p:attrName>
                                        </p:attrNameLst>
                                      </p:cBhvr>
                                      <p:tavLst>
                                        <p:tav tm="0">
                                          <p:val>
                                            <p:strVal val="0-#ppt_w/2"/>
                                          </p:val>
                                        </p:tav>
                                        <p:tav tm="100000">
                                          <p:val>
                                            <p:strVal val="#ppt_x"/>
                                          </p:val>
                                        </p:tav>
                                      </p:tavLst>
                                    </p:anim>
                                    <p:anim calcmode="lin" valueType="num">
                                      <p:cBhvr additive="base">
                                        <p:cTn id="33" dur="500" fill="hold"/>
                                        <p:tgtEl>
                                          <p:spTgt spid="17"/>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 presetClass="entr" presetSubtype="2" fill="hold" grpId="0" nodeType="after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1000" fill="hold"/>
                                        <p:tgtEl>
                                          <p:spTgt spid="5"/>
                                        </p:tgtEl>
                                        <p:attrNameLst>
                                          <p:attrName>ppt_x</p:attrName>
                                        </p:attrNameLst>
                                      </p:cBhvr>
                                      <p:tavLst>
                                        <p:tav tm="0">
                                          <p:val>
                                            <p:strVal val="1+#ppt_w/2"/>
                                          </p:val>
                                        </p:tav>
                                        <p:tav tm="100000">
                                          <p:val>
                                            <p:strVal val="#ppt_x"/>
                                          </p:val>
                                        </p:tav>
                                      </p:tavLst>
                                    </p:anim>
                                    <p:anim calcmode="lin" valueType="num">
                                      <p:cBhvr additive="base">
                                        <p:cTn id="38" dur="1000" fill="hold"/>
                                        <p:tgtEl>
                                          <p:spTgt spid="5"/>
                                        </p:tgtEl>
                                        <p:attrNameLst>
                                          <p:attrName>ppt_y</p:attrName>
                                        </p:attrNameLst>
                                      </p:cBhvr>
                                      <p:tavLst>
                                        <p:tav tm="0">
                                          <p:val>
                                            <p:strVal val="#ppt_y"/>
                                          </p:val>
                                        </p:tav>
                                        <p:tav tm="100000">
                                          <p:val>
                                            <p:strVal val="#ppt_y"/>
                                          </p:val>
                                        </p:tav>
                                      </p:tavLst>
                                    </p:anim>
                                  </p:childTnLst>
                                </p:cTn>
                              </p:par>
                            </p:childTnLst>
                          </p:cTn>
                        </p:par>
                        <p:par>
                          <p:cTn id="39" fill="hold">
                            <p:stCondLst>
                              <p:cond delay="4000"/>
                            </p:stCondLst>
                            <p:childTnLst>
                              <p:par>
                                <p:cTn id="40" presetID="2" presetClass="entr" presetSubtype="2" fill="hold" grpId="0" nodeType="after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additive="base">
                                        <p:cTn id="42" dur="1000" fill="hold"/>
                                        <p:tgtEl>
                                          <p:spTgt spid="8"/>
                                        </p:tgtEl>
                                        <p:attrNameLst>
                                          <p:attrName>ppt_x</p:attrName>
                                        </p:attrNameLst>
                                      </p:cBhvr>
                                      <p:tavLst>
                                        <p:tav tm="0">
                                          <p:val>
                                            <p:strVal val="1+#ppt_w/2"/>
                                          </p:val>
                                        </p:tav>
                                        <p:tav tm="100000">
                                          <p:val>
                                            <p:strVal val="#ppt_x"/>
                                          </p:val>
                                        </p:tav>
                                      </p:tavLst>
                                    </p:anim>
                                    <p:anim calcmode="lin" valueType="num">
                                      <p:cBhvr additive="base">
                                        <p:cTn id="43" dur="1000" fill="hold"/>
                                        <p:tgtEl>
                                          <p:spTgt spid="8"/>
                                        </p:tgtEl>
                                        <p:attrNameLst>
                                          <p:attrName>ppt_y</p:attrName>
                                        </p:attrNameLst>
                                      </p:cBhvr>
                                      <p:tavLst>
                                        <p:tav tm="0">
                                          <p:val>
                                            <p:strVal val="#ppt_y"/>
                                          </p:val>
                                        </p:tav>
                                        <p:tav tm="100000">
                                          <p:val>
                                            <p:strVal val="#ppt_y"/>
                                          </p:val>
                                        </p:tav>
                                      </p:tavLst>
                                    </p:anim>
                                  </p:childTnLst>
                                </p:cTn>
                              </p:par>
                            </p:childTnLst>
                          </p:cTn>
                        </p:par>
                        <p:par>
                          <p:cTn id="44" fill="hold">
                            <p:stCondLst>
                              <p:cond delay="5000"/>
                            </p:stCondLst>
                            <p:childTnLst>
                              <p:par>
                                <p:cTn id="45" presetID="2" presetClass="entr" presetSubtype="2" fill="hold" grpId="0" nodeType="after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1000" fill="hold"/>
                                        <p:tgtEl>
                                          <p:spTgt spid="10"/>
                                        </p:tgtEl>
                                        <p:attrNameLst>
                                          <p:attrName>ppt_x</p:attrName>
                                        </p:attrNameLst>
                                      </p:cBhvr>
                                      <p:tavLst>
                                        <p:tav tm="0">
                                          <p:val>
                                            <p:strVal val="1+#ppt_w/2"/>
                                          </p:val>
                                        </p:tav>
                                        <p:tav tm="100000">
                                          <p:val>
                                            <p:strVal val="#ppt_x"/>
                                          </p:val>
                                        </p:tav>
                                      </p:tavLst>
                                    </p:anim>
                                    <p:anim calcmode="lin" valueType="num">
                                      <p:cBhvr additive="base">
                                        <p:cTn id="48" dur="1000" fill="hold"/>
                                        <p:tgtEl>
                                          <p:spTgt spid="10"/>
                                        </p:tgtEl>
                                        <p:attrNameLst>
                                          <p:attrName>ppt_y</p:attrName>
                                        </p:attrNameLst>
                                      </p:cBhvr>
                                      <p:tavLst>
                                        <p:tav tm="0">
                                          <p:val>
                                            <p:strVal val="#ppt_y"/>
                                          </p:val>
                                        </p:tav>
                                        <p:tav tm="100000">
                                          <p:val>
                                            <p:strVal val="#ppt_y"/>
                                          </p:val>
                                        </p:tav>
                                      </p:tavLst>
                                    </p:anim>
                                  </p:childTnLst>
                                </p:cTn>
                              </p:par>
                            </p:childTnLst>
                          </p:cTn>
                        </p:par>
                        <p:par>
                          <p:cTn id="49" fill="hold">
                            <p:stCondLst>
                              <p:cond delay="6000"/>
                            </p:stCondLst>
                            <p:childTnLst>
                              <p:par>
                                <p:cTn id="50" presetID="2" presetClass="entr" presetSubtype="2" fill="hold" grpId="0" nodeType="afterEffect">
                                  <p:stCondLst>
                                    <p:cond delay="0"/>
                                  </p:stCondLst>
                                  <p:childTnLst>
                                    <p:set>
                                      <p:cBhvr>
                                        <p:cTn id="51" dur="1" fill="hold">
                                          <p:stCondLst>
                                            <p:cond delay="0"/>
                                          </p:stCondLst>
                                        </p:cTn>
                                        <p:tgtEl>
                                          <p:spTgt spid="12"/>
                                        </p:tgtEl>
                                        <p:attrNameLst>
                                          <p:attrName>style.visibility</p:attrName>
                                        </p:attrNameLst>
                                      </p:cBhvr>
                                      <p:to>
                                        <p:strVal val="visible"/>
                                      </p:to>
                                    </p:set>
                                    <p:anim calcmode="lin" valueType="num">
                                      <p:cBhvr additive="base">
                                        <p:cTn id="52" dur="1000" fill="hold"/>
                                        <p:tgtEl>
                                          <p:spTgt spid="12"/>
                                        </p:tgtEl>
                                        <p:attrNameLst>
                                          <p:attrName>ppt_x</p:attrName>
                                        </p:attrNameLst>
                                      </p:cBhvr>
                                      <p:tavLst>
                                        <p:tav tm="0">
                                          <p:val>
                                            <p:strVal val="1+#ppt_w/2"/>
                                          </p:val>
                                        </p:tav>
                                        <p:tav tm="100000">
                                          <p:val>
                                            <p:strVal val="#ppt_x"/>
                                          </p:val>
                                        </p:tav>
                                      </p:tavLst>
                                    </p:anim>
                                    <p:anim calcmode="lin" valueType="num">
                                      <p:cBhvr additive="base">
                                        <p:cTn id="53" dur="1000" fill="hold"/>
                                        <p:tgtEl>
                                          <p:spTgt spid="12"/>
                                        </p:tgtEl>
                                        <p:attrNameLst>
                                          <p:attrName>ppt_y</p:attrName>
                                        </p:attrNameLst>
                                      </p:cBhvr>
                                      <p:tavLst>
                                        <p:tav tm="0">
                                          <p:val>
                                            <p:strVal val="#ppt_y"/>
                                          </p:val>
                                        </p:tav>
                                        <p:tav tm="100000">
                                          <p:val>
                                            <p:strVal val="#ppt_y"/>
                                          </p:val>
                                        </p:tav>
                                      </p:tavLst>
                                    </p:anim>
                                  </p:childTnLst>
                                </p:cTn>
                              </p:par>
                            </p:childTnLst>
                          </p:cTn>
                        </p:par>
                        <p:par>
                          <p:cTn id="54" fill="hold">
                            <p:stCondLst>
                              <p:cond delay="7000"/>
                            </p:stCondLst>
                            <p:childTnLst>
                              <p:par>
                                <p:cTn id="55" presetID="2" presetClass="entr" presetSubtype="2" fill="hold" grpId="0" nodeType="after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additive="base">
                                        <p:cTn id="57" dur="1000" fill="hold"/>
                                        <p:tgtEl>
                                          <p:spTgt spid="14"/>
                                        </p:tgtEl>
                                        <p:attrNameLst>
                                          <p:attrName>ppt_x</p:attrName>
                                        </p:attrNameLst>
                                      </p:cBhvr>
                                      <p:tavLst>
                                        <p:tav tm="0">
                                          <p:val>
                                            <p:strVal val="1+#ppt_w/2"/>
                                          </p:val>
                                        </p:tav>
                                        <p:tav tm="100000">
                                          <p:val>
                                            <p:strVal val="#ppt_x"/>
                                          </p:val>
                                        </p:tav>
                                      </p:tavLst>
                                    </p:anim>
                                    <p:anim calcmode="lin" valueType="num">
                                      <p:cBhvr additive="base">
                                        <p:cTn id="58" dur="1000" fill="hold"/>
                                        <p:tgtEl>
                                          <p:spTgt spid="14"/>
                                        </p:tgtEl>
                                        <p:attrNameLst>
                                          <p:attrName>ppt_y</p:attrName>
                                        </p:attrNameLst>
                                      </p:cBhvr>
                                      <p:tavLst>
                                        <p:tav tm="0">
                                          <p:val>
                                            <p:strVal val="#ppt_y"/>
                                          </p:val>
                                        </p:tav>
                                        <p:tav tm="100000">
                                          <p:val>
                                            <p:strVal val="#ppt_y"/>
                                          </p:val>
                                        </p:tav>
                                      </p:tavLst>
                                    </p:anim>
                                  </p:childTnLst>
                                </p:cTn>
                              </p:par>
                            </p:childTnLst>
                          </p:cTn>
                        </p:par>
                        <p:par>
                          <p:cTn id="59" fill="hold">
                            <p:stCondLst>
                              <p:cond delay="8000"/>
                            </p:stCondLst>
                            <p:childTnLst>
                              <p:par>
                                <p:cTn id="60" presetID="2" presetClass="entr" presetSubtype="2" fill="hold" grpId="0" nodeType="afterEffect">
                                  <p:stCondLst>
                                    <p:cond delay="0"/>
                                  </p:stCondLst>
                                  <p:childTnLst>
                                    <p:set>
                                      <p:cBhvr>
                                        <p:cTn id="61" dur="1" fill="hold">
                                          <p:stCondLst>
                                            <p:cond delay="0"/>
                                          </p:stCondLst>
                                        </p:cTn>
                                        <p:tgtEl>
                                          <p:spTgt spid="16"/>
                                        </p:tgtEl>
                                        <p:attrNameLst>
                                          <p:attrName>style.visibility</p:attrName>
                                        </p:attrNameLst>
                                      </p:cBhvr>
                                      <p:to>
                                        <p:strVal val="visible"/>
                                      </p:to>
                                    </p:set>
                                    <p:anim calcmode="lin" valueType="num">
                                      <p:cBhvr additive="base">
                                        <p:cTn id="62" dur="1000" fill="hold"/>
                                        <p:tgtEl>
                                          <p:spTgt spid="16"/>
                                        </p:tgtEl>
                                        <p:attrNameLst>
                                          <p:attrName>ppt_x</p:attrName>
                                        </p:attrNameLst>
                                      </p:cBhvr>
                                      <p:tavLst>
                                        <p:tav tm="0">
                                          <p:val>
                                            <p:strVal val="1+#ppt_w/2"/>
                                          </p:val>
                                        </p:tav>
                                        <p:tav tm="100000">
                                          <p:val>
                                            <p:strVal val="#ppt_x"/>
                                          </p:val>
                                        </p:tav>
                                      </p:tavLst>
                                    </p:anim>
                                    <p:anim calcmode="lin" valueType="num">
                                      <p:cBhvr additive="base">
                                        <p:cTn id="63" dur="1000" fill="hold"/>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P spid="12" grpId="0" animBg="1"/>
      <p:bldP spid="14" grpId="0" animBg="1"/>
      <p:bldP spid="1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Exceptions to disclosure</a:t>
            </a:r>
            <a:endParaRPr lang="en-US" i="1" dirty="0"/>
          </a:p>
        </p:txBody>
      </p:sp>
      <p:sp>
        <p:nvSpPr>
          <p:cNvPr id="9" name="Rectangle 8"/>
          <p:cNvSpPr/>
          <p:nvPr/>
        </p:nvSpPr>
        <p:spPr>
          <a:xfrm>
            <a:off x="838200" y="1397000"/>
            <a:ext cx="8137525" cy="4937125"/>
          </a:xfrm>
          <a:prstGeom prst="rect">
            <a:avLst/>
          </a:prstGeom>
          <a:ln>
            <a:noFill/>
          </a:ln>
          <a:effectLst>
            <a:outerShdw blurRad="50800" dist="38100" dir="2700000" algn="tl" rotWithShape="0">
              <a:prstClr val="black">
                <a:alpha val="40000"/>
              </a:prstClr>
            </a:outerShdw>
          </a:effectLst>
        </p:spPr>
        <p:txBody>
          <a:bodyPr/>
          <a:lstStyle/>
          <a:p>
            <a:endParaRPr lang="en-US"/>
          </a:p>
        </p:txBody>
      </p:sp>
      <p:sp>
        <p:nvSpPr>
          <p:cNvPr id="10" name="Freeform 9"/>
          <p:cNvSpPr/>
          <p:nvPr/>
        </p:nvSpPr>
        <p:spPr>
          <a:xfrm>
            <a:off x="2247900" y="1676400"/>
            <a:ext cx="5576888" cy="990600"/>
          </a:xfrm>
          <a:custGeom>
            <a:avLst/>
            <a:gdLst>
              <a:gd name="connsiteX0" fmla="*/ 0 w 3086740"/>
              <a:gd name="connsiteY0" fmla="*/ 144201 h 1442008"/>
              <a:gd name="connsiteX1" fmla="*/ 42236 w 3086740"/>
              <a:gd name="connsiteY1" fmla="*/ 42236 h 1442008"/>
              <a:gd name="connsiteX2" fmla="*/ 144202 w 3086740"/>
              <a:gd name="connsiteY2" fmla="*/ 1 h 1442008"/>
              <a:gd name="connsiteX3" fmla="*/ 2942539 w 3086740"/>
              <a:gd name="connsiteY3" fmla="*/ 0 h 1442008"/>
              <a:gd name="connsiteX4" fmla="*/ 3044504 w 3086740"/>
              <a:gd name="connsiteY4" fmla="*/ 42236 h 1442008"/>
              <a:gd name="connsiteX5" fmla="*/ 3086739 w 3086740"/>
              <a:gd name="connsiteY5" fmla="*/ 144202 h 1442008"/>
              <a:gd name="connsiteX6" fmla="*/ 3086740 w 3086740"/>
              <a:gd name="connsiteY6" fmla="*/ 1297807 h 1442008"/>
              <a:gd name="connsiteX7" fmla="*/ 3044504 w 3086740"/>
              <a:gd name="connsiteY7" fmla="*/ 1399773 h 1442008"/>
              <a:gd name="connsiteX8" fmla="*/ 2942538 w 3086740"/>
              <a:gd name="connsiteY8" fmla="*/ 1442008 h 1442008"/>
              <a:gd name="connsiteX9" fmla="*/ 144201 w 3086740"/>
              <a:gd name="connsiteY9" fmla="*/ 1442008 h 1442008"/>
              <a:gd name="connsiteX10" fmla="*/ 42235 w 3086740"/>
              <a:gd name="connsiteY10" fmla="*/ 1399772 h 1442008"/>
              <a:gd name="connsiteX11" fmla="*/ 0 w 3086740"/>
              <a:gd name="connsiteY11" fmla="*/ 1297806 h 1442008"/>
              <a:gd name="connsiteX12" fmla="*/ 0 w 3086740"/>
              <a:gd name="connsiteY12" fmla="*/ 144201 h 1442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86740" h="1442008">
                <a:moveTo>
                  <a:pt x="0" y="144201"/>
                </a:moveTo>
                <a:cubicBezTo>
                  <a:pt x="0" y="105957"/>
                  <a:pt x="15193" y="69278"/>
                  <a:pt x="42236" y="42236"/>
                </a:cubicBezTo>
                <a:cubicBezTo>
                  <a:pt x="69279" y="15193"/>
                  <a:pt x="105957" y="1"/>
                  <a:pt x="144202" y="1"/>
                </a:cubicBezTo>
                <a:lnTo>
                  <a:pt x="2942539" y="0"/>
                </a:lnTo>
                <a:cubicBezTo>
                  <a:pt x="2980783" y="0"/>
                  <a:pt x="3017462" y="15193"/>
                  <a:pt x="3044504" y="42236"/>
                </a:cubicBezTo>
                <a:cubicBezTo>
                  <a:pt x="3071547" y="69279"/>
                  <a:pt x="3086739" y="105957"/>
                  <a:pt x="3086739" y="144202"/>
                </a:cubicBezTo>
                <a:cubicBezTo>
                  <a:pt x="3086739" y="528737"/>
                  <a:pt x="3086740" y="913272"/>
                  <a:pt x="3086740" y="1297807"/>
                </a:cubicBezTo>
                <a:cubicBezTo>
                  <a:pt x="3086740" y="1336051"/>
                  <a:pt x="3071547" y="1372730"/>
                  <a:pt x="3044504" y="1399773"/>
                </a:cubicBezTo>
                <a:cubicBezTo>
                  <a:pt x="3017461" y="1426816"/>
                  <a:pt x="2980783" y="1442008"/>
                  <a:pt x="2942538" y="1442008"/>
                </a:cubicBezTo>
                <a:lnTo>
                  <a:pt x="144201" y="1442008"/>
                </a:lnTo>
                <a:cubicBezTo>
                  <a:pt x="105957" y="1442008"/>
                  <a:pt x="69278" y="1426815"/>
                  <a:pt x="42235" y="1399772"/>
                </a:cubicBezTo>
                <a:cubicBezTo>
                  <a:pt x="15192" y="1372729"/>
                  <a:pt x="0" y="1336051"/>
                  <a:pt x="0" y="1297806"/>
                </a:cubicBezTo>
                <a:lnTo>
                  <a:pt x="0" y="144201"/>
                </a:lnTo>
                <a:close/>
              </a:path>
            </a:pathLst>
          </a:custGeom>
          <a:solidFill>
            <a:schemeClr val="accent2">
              <a:lumMod val="40000"/>
              <a:lumOff val="60000"/>
            </a:schemeClr>
          </a:solidFill>
          <a:ln>
            <a:solidFill>
              <a:schemeClr val="accent2">
                <a:lumMod val="40000"/>
                <a:lumOff val="6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6205" tIns="56205" rIns="56205" bIns="56205" spcCol="1270" anchor="ctr"/>
          <a:lstStyle/>
          <a:p>
            <a:pPr algn="ctr" defTabSz="977900" fontAlgn="auto">
              <a:lnSpc>
                <a:spcPct val="90000"/>
              </a:lnSpc>
              <a:spcAft>
                <a:spcPct val="35000"/>
              </a:spcAft>
              <a:defRPr/>
            </a:pPr>
            <a:r>
              <a:rPr lang="en-US" sz="2200" dirty="0">
                <a:solidFill>
                  <a:schemeClr val="tx1"/>
                </a:solidFill>
                <a:latin typeface="Calibri" pitchFamily="34" charset="0"/>
              </a:rPr>
              <a:t>Discretionarily </a:t>
            </a:r>
            <a:r>
              <a:rPr lang="en-US" sz="2200" dirty="0" err="1">
                <a:solidFill>
                  <a:schemeClr val="tx1"/>
                </a:solidFill>
                <a:latin typeface="Calibri" pitchFamily="34" charset="0"/>
              </a:rPr>
              <a:t>disclosable</a:t>
            </a:r>
            <a:r>
              <a:rPr lang="en-US" sz="2200" dirty="0">
                <a:solidFill>
                  <a:schemeClr val="tx1"/>
                </a:solidFill>
                <a:latin typeface="Calibri" pitchFamily="34" charset="0"/>
              </a:rPr>
              <a:t> public records</a:t>
            </a:r>
          </a:p>
          <a:p>
            <a:pPr algn="ctr" defTabSz="977900" fontAlgn="auto">
              <a:lnSpc>
                <a:spcPct val="90000"/>
              </a:lnSpc>
              <a:spcAft>
                <a:spcPct val="35000"/>
              </a:spcAft>
              <a:defRPr/>
            </a:pPr>
            <a:r>
              <a:rPr lang="en-US" sz="2200" dirty="0">
                <a:solidFill>
                  <a:schemeClr val="tx1"/>
                </a:solidFill>
                <a:latin typeface="Calibri" pitchFamily="34" charset="0"/>
              </a:rPr>
              <a:t>IC 5-1-3-4(b)</a:t>
            </a:r>
          </a:p>
        </p:txBody>
      </p:sp>
      <p:sp>
        <p:nvSpPr>
          <p:cNvPr id="12" name="Freeform 11"/>
          <p:cNvSpPr/>
          <p:nvPr/>
        </p:nvSpPr>
        <p:spPr>
          <a:xfrm>
            <a:off x="1219200" y="4724400"/>
            <a:ext cx="7315200" cy="914400"/>
          </a:xfrm>
          <a:custGeom>
            <a:avLst/>
            <a:gdLst>
              <a:gd name="connsiteX0" fmla="*/ 0 w 3957153"/>
              <a:gd name="connsiteY0" fmla="*/ 130068 h 1300677"/>
              <a:gd name="connsiteX1" fmla="*/ 38096 w 3957153"/>
              <a:gd name="connsiteY1" fmla="*/ 38096 h 1300677"/>
              <a:gd name="connsiteX2" fmla="*/ 130068 w 3957153"/>
              <a:gd name="connsiteY2" fmla="*/ 0 h 1300677"/>
              <a:gd name="connsiteX3" fmla="*/ 3827085 w 3957153"/>
              <a:gd name="connsiteY3" fmla="*/ 0 h 1300677"/>
              <a:gd name="connsiteX4" fmla="*/ 3919057 w 3957153"/>
              <a:gd name="connsiteY4" fmla="*/ 38096 h 1300677"/>
              <a:gd name="connsiteX5" fmla="*/ 3957153 w 3957153"/>
              <a:gd name="connsiteY5" fmla="*/ 130068 h 1300677"/>
              <a:gd name="connsiteX6" fmla="*/ 3957153 w 3957153"/>
              <a:gd name="connsiteY6" fmla="*/ 1170609 h 1300677"/>
              <a:gd name="connsiteX7" fmla="*/ 3919057 w 3957153"/>
              <a:gd name="connsiteY7" fmla="*/ 1262581 h 1300677"/>
              <a:gd name="connsiteX8" fmla="*/ 3827085 w 3957153"/>
              <a:gd name="connsiteY8" fmla="*/ 1300677 h 1300677"/>
              <a:gd name="connsiteX9" fmla="*/ 130068 w 3957153"/>
              <a:gd name="connsiteY9" fmla="*/ 1300677 h 1300677"/>
              <a:gd name="connsiteX10" fmla="*/ 38096 w 3957153"/>
              <a:gd name="connsiteY10" fmla="*/ 1262581 h 1300677"/>
              <a:gd name="connsiteX11" fmla="*/ 0 w 3957153"/>
              <a:gd name="connsiteY11" fmla="*/ 1170609 h 1300677"/>
              <a:gd name="connsiteX12" fmla="*/ 0 w 3957153"/>
              <a:gd name="connsiteY12" fmla="*/ 130068 h 1300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57153" h="1300677">
                <a:moveTo>
                  <a:pt x="0" y="130068"/>
                </a:moveTo>
                <a:cubicBezTo>
                  <a:pt x="0" y="95572"/>
                  <a:pt x="13704" y="62489"/>
                  <a:pt x="38096" y="38096"/>
                </a:cubicBezTo>
                <a:cubicBezTo>
                  <a:pt x="62489" y="13704"/>
                  <a:pt x="95572" y="0"/>
                  <a:pt x="130068" y="0"/>
                </a:cubicBezTo>
                <a:lnTo>
                  <a:pt x="3827085" y="0"/>
                </a:lnTo>
                <a:cubicBezTo>
                  <a:pt x="3861581" y="0"/>
                  <a:pt x="3894664" y="13704"/>
                  <a:pt x="3919057" y="38096"/>
                </a:cubicBezTo>
                <a:cubicBezTo>
                  <a:pt x="3943449" y="62489"/>
                  <a:pt x="3957153" y="95572"/>
                  <a:pt x="3957153" y="130068"/>
                </a:cubicBezTo>
                <a:lnTo>
                  <a:pt x="3957153" y="1170609"/>
                </a:lnTo>
                <a:cubicBezTo>
                  <a:pt x="3957153" y="1205105"/>
                  <a:pt x="3943449" y="1238189"/>
                  <a:pt x="3919057" y="1262581"/>
                </a:cubicBezTo>
                <a:cubicBezTo>
                  <a:pt x="3894665" y="1286973"/>
                  <a:pt x="3861581" y="1300677"/>
                  <a:pt x="3827085" y="1300677"/>
                </a:cubicBezTo>
                <a:lnTo>
                  <a:pt x="130068" y="1300677"/>
                </a:lnTo>
                <a:cubicBezTo>
                  <a:pt x="95572" y="1300677"/>
                  <a:pt x="62489" y="1286973"/>
                  <a:pt x="38096" y="1262581"/>
                </a:cubicBezTo>
                <a:cubicBezTo>
                  <a:pt x="13704" y="1238188"/>
                  <a:pt x="0" y="1205105"/>
                  <a:pt x="0" y="1170609"/>
                </a:cubicBezTo>
                <a:lnTo>
                  <a:pt x="0" y="130068"/>
                </a:lnTo>
                <a:close/>
              </a:path>
            </a:pathLst>
          </a:custGeom>
          <a:solidFill>
            <a:srgbClr val="B5C4D9"/>
          </a:solidFill>
          <a:ln>
            <a:solidFill>
              <a:srgbClr val="B5C4D9"/>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2066" tIns="52066" rIns="52066" bIns="52066" spcCol="1270" anchor="ctr"/>
          <a:lstStyle/>
          <a:p>
            <a:pPr defTabSz="977900" fontAlgn="auto">
              <a:lnSpc>
                <a:spcPct val="90000"/>
              </a:lnSpc>
              <a:spcAft>
                <a:spcPct val="35000"/>
              </a:spcAft>
              <a:defRPr/>
            </a:pPr>
            <a:r>
              <a:rPr lang="en-US" sz="2200" dirty="0">
                <a:solidFill>
                  <a:schemeClr val="tx1"/>
                </a:solidFill>
                <a:latin typeface="Calibri" pitchFamily="34" charset="0"/>
              </a:rPr>
              <a:t>Public agencies may exercise their discretion as to certain categories of public records to withhold them from disclosure.</a:t>
            </a:r>
          </a:p>
        </p:txBody>
      </p:sp>
      <p:sp>
        <p:nvSpPr>
          <p:cNvPr id="14" name="Freeform 13"/>
          <p:cNvSpPr/>
          <p:nvPr/>
        </p:nvSpPr>
        <p:spPr>
          <a:xfrm>
            <a:off x="1182688" y="3276600"/>
            <a:ext cx="7315200" cy="914400"/>
          </a:xfrm>
          <a:custGeom>
            <a:avLst/>
            <a:gdLst>
              <a:gd name="connsiteX0" fmla="*/ 0 w 3999191"/>
              <a:gd name="connsiteY0" fmla="*/ 130068 h 1300677"/>
              <a:gd name="connsiteX1" fmla="*/ 38096 w 3999191"/>
              <a:gd name="connsiteY1" fmla="*/ 38096 h 1300677"/>
              <a:gd name="connsiteX2" fmla="*/ 130068 w 3999191"/>
              <a:gd name="connsiteY2" fmla="*/ 0 h 1300677"/>
              <a:gd name="connsiteX3" fmla="*/ 3869123 w 3999191"/>
              <a:gd name="connsiteY3" fmla="*/ 0 h 1300677"/>
              <a:gd name="connsiteX4" fmla="*/ 3961095 w 3999191"/>
              <a:gd name="connsiteY4" fmla="*/ 38096 h 1300677"/>
              <a:gd name="connsiteX5" fmla="*/ 3999191 w 3999191"/>
              <a:gd name="connsiteY5" fmla="*/ 130068 h 1300677"/>
              <a:gd name="connsiteX6" fmla="*/ 3999191 w 3999191"/>
              <a:gd name="connsiteY6" fmla="*/ 1170609 h 1300677"/>
              <a:gd name="connsiteX7" fmla="*/ 3961095 w 3999191"/>
              <a:gd name="connsiteY7" fmla="*/ 1262581 h 1300677"/>
              <a:gd name="connsiteX8" fmla="*/ 3869123 w 3999191"/>
              <a:gd name="connsiteY8" fmla="*/ 1300677 h 1300677"/>
              <a:gd name="connsiteX9" fmla="*/ 130068 w 3999191"/>
              <a:gd name="connsiteY9" fmla="*/ 1300677 h 1300677"/>
              <a:gd name="connsiteX10" fmla="*/ 38096 w 3999191"/>
              <a:gd name="connsiteY10" fmla="*/ 1262581 h 1300677"/>
              <a:gd name="connsiteX11" fmla="*/ 0 w 3999191"/>
              <a:gd name="connsiteY11" fmla="*/ 1170609 h 1300677"/>
              <a:gd name="connsiteX12" fmla="*/ 0 w 3999191"/>
              <a:gd name="connsiteY12" fmla="*/ 130068 h 1300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999191" h="1300677">
                <a:moveTo>
                  <a:pt x="0" y="130068"/>
                </a:moveTo>
                <a:cubicBezTo>
                  <a:pt x="0" y="95572"/>
                  <a:pt x="13704" y="62489"/>
                  <a:pt x="38096" y="38096"/>
                </a:cubicBezTo>
                <a:cubicBezTo>
                  <a:pt x="62489" y="13704"/>
                  <a:pt x="95572" y="0"/>
                  <a:pt x="130068" y="0"/>
                </a:cubicBezTo>
                <a:lnTo>
                  <a:pt x="3869123" y="0"/>
                </a:lnTo>
                <a:cubicBezTo>
                  <a:pt x="3903619" y="0"/>
                  <a:pt x="3936702" y="13704"/>
                  <a:pt x="3961095" y="38096"/>
                </a:cubicBezTo>
                <a:cubicBezTo>
                  <a:pt x="3985487" y="62489"/>
                  <a:pt x="3999191" y="95572"/>
                  <a:pt x="3999191" y="130068"/>
                </a:cubicBezTo>
                <a:lnTo>
                  <a:pt x="3999191" y="1170609"/>
                </a:lnTo>
                <a:cubicBezTo>
                  <a:pt x="3999191" y="1205105"/>
                  <a:pt x="3985487" y="1238189"/>
                  <a:pt x="3961095" y="1262581"/>
                </a:cubicBezTo>
                <a:cubicBezTo>
                  <a:pt x="3936703" y="1286973"/>
                  <a:pt x="3903619" y="1300677"/>
                  <a:pt x="3869123" y="1300677"/>
                </a:cubicBezTo>
                <a:lnTo>
                  <a:pt x="130068" y="1300677"/>
                </a:lnTo>
                <a:cubicBezTo>
                  <a:pt x="95572" y="1300677"/>
                  <a:pt x="62489" y="1286973"/>
                  <a:pt x="38096" y="1262581"/>
                </a:cubicBezTo>
                <a:cubicBezTo>
                  <a:pt x="13704" y="1238188"/>
                  <a:pt x="0" y="1205105"/>
                  <a:pt x="0" y="1170609"/>
                </a:cubicBezTo>
                <a:lnTo>
                  <a:pt x="0" y="130068"/>
                </a:lnTo>
                <a:close/>
              </a:path>
            </a:pathLst>
          </a:custGeom>
          <a:solidFill>
            <a:srgbClr val="B5C4D9"/>
          </a:solidFill>
          <a:ln>
            <a:solidFill>
              <a:srgbClr val="B5C4D9"/>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lIns="52066" tIns="52066" rIns="52066" bIns="52066" spcCol="1270" anchor="ctr"/>
          <a:lstStyle/>
          <a:p>
            <a:pPr defTabSz="977900" fontAlgn="auto">
              <a:lnSpc>
                <a:spcPct val="90000"/>
              </a:lnSpc>
              <a:spcAft>
                <a:spcPct val="35000"/>
              </a:spcAft>
              <a:defRPr/>
            </a:pPr>
            <a:r>
              <a:rPr lang="en-US" sz="2200" dirty="0">
                <a:solidFill>
                  <a:schemeClr val="tx1"/>
                </a:solidFill>
                <a:latin typeface="Calibri" pitchFamily="34" charset="0"/>
              </a:rPr>
              <a:t>Public agencies must exercise this discretion uniformly, subject to review under an arbitrary and capricious standard.</a:t>
            </a:r>
          </a:p>
        </p:txBody>
      </p:sp>
      <p:pic>
        <p:nvPicPr>
          <p:cNvPr id="8" name="Picture 7" descr="checklist.jpg"/>
          <p:cNvPicPr>
            <a:picLocks noChangeAspect="1"/>
          </p:cNvPicPr>
          <p:nvPr/>
        </p:nvPicPr>
        <p:blipFill>
          <a:blip r:embed="rId4" cstate="screen">
            <a:clrChange>
              <a:clrFrom>
                <a:srgbClr val="FFFFFF"/>
              </a:clrFrom>
              <a:clrTo>
                <a:srgbClr val="FFFFFF">
                  <a:alpha val="0"/>
                </a:srgbClr>
              </a:clrTo>
            </a:clrChange>
          </a:blip>
          <a:srcRect/>
          <a:stretch>
            <a:fillRect/>
          </a:stretch>
        </p:blipFill>
        <p:spPr bwMode="auto">
          <a:xfrm>
            <a:off x="1143000" y="914400"/>
            <a:ext cx="2011363" cy="2011363"/>
          </a:xfrm>
          <a:prstGeom prst="rect">
            <a:avLst/>
          </a:prstGeom>
          <a:noFill/>
          <a:ln w="9525">
            <a:noFill/>
            <a:miter lim="800000"/>
            <a:headEnd/>
            <a:tailEnd/>
          </a:ln>
        </p:spPr>
      </p:pic>
    </p:spTree>
    <p:custDataLst>
      <p:tags r:id="rId1"/>
    </p:custData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left)">
                                      <p:cBhvr>
                                        <p:cTn id="13" dur="1000"/>
                                        <p:tgtEl>
                                          <p:spTgt spid="10"/>
                                        </p:tgtEl>
                                      </p:cBhvr>
                                    </p:animEffect>
                                  </p:childTnLst>
                                </p:cTn>
                              </p:par>
                            </p:childTnLst>
                          </p:cTn>
                        </p:par>
                        <p:par>
                          <p:cTn id="14" fill="hold">
                            <p:stCondLst>
                              <p:cond delay="2000"/>
                            </p:stCondLst>
                            <p:childTnLst>
                              <p:par>
                                <p:cTn id="15" presetID="53" presetClass="entr" presetSubtype="0" fill="hold" grpId="0" nodeType="after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1000" fill="hold"/>
                                        <p:tgtEl>
                                          <p:spTgt spid="14"/>
                                        </p:tgtEl>
                                        <p:attrNameLst>
                                          <p:attrName>ppt_w</p:attrName>
                                        </p:attrNameLst>
                                      </p:cBhvr>
                                      <p:tavLst>
                                        <p:tav tm="0">
                                          <p:val>
                                            <p:fltVal val="0"/>
                                          </p:val>
                                        </p:tav>
                                        <p:tav tm="100000">
                                          <p:val>
                                            <p:strVal val="#ppt_w"/>
                                          </p:val>
                                        </p:tav>
                                      </p:tavLst>
                                    </p:anim>
                                    <p:anim calcmode="lin" valueType="num">
                                      <p:cBhvr>
                                        <p:cTn id="18" dur="1000" fill="hold"/>
                                        <p:tgtEl>
                                          <p:spTgt spid="14"/>
                                        </p:tgtEl>
                                        <p:attrNameLst>
                                          <p:attrName>ppt_h</p:attrName>
                                        </p:attrNameLst>
                                      </p:cBhvr>
                                      <p:tavLst>
                                        <p:tav tm="0">
                                          <p:val>
                                            <p:fltVal val="0"/>
                                          </p:val>
                                        </p:tav>
                                        <p:tav tm="100000">
                                          <p:val>
                                            <p:strVal val="#ppt_h"/>
                                          </p:val>
                                        </p:tav>
                                      </p:tavLst>
                                    </p:anim>
                                    <p:animEffect transition="in" filter="fade">
                                      <p:cBhvr>
                                        <p:cTn id="19" dur="1000"/>
                                        <p:tgtEl>
                                          <p:spTgt spid="14"/>
                                        </p:tgtEl>
                                      </p:cBhvr>
                                    </p:animEffect>
                                  </p:childTnLst>
                                </p:cTn>
                              </p:par>
                            </p:childTnLst>
                          </p:cTn>
                        </p:par>
                        <p:par>
                          <p:cTn id="20" fill="hold">
                            <p:stCondLst>
                              <p:cond delay="3000"/>
                            </p:stCondLst>
                            <p:childTnLst>
                              <p:par>
                                <p:cTn id="21" presetID="53" presetClass="entr" presetSubtype="0"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p:cTn id="23" dur="1000" fill="hold"/>
                                        <p:tgtEl>
                                          <p:spTgt spid="12"/>
                                        </p:tgtEl>
                                        <p:attrNameLst>
                                          <p:attrName>ppt_w</p:attrName>
                                        </p:attrNameLst>
                                      </p:cBhvr>
                                      <p:tavLst>
                                        <p:tav tm="0">
                                          <p:val>
                                            <p:fltVal val="0"/>
                                          </p:val>
                                        </p:tav>
                                        <p:tav tm="100000">
                                          <p:val>
                                            <p:strVal val="#ppt_w"/>
                                          </p:val>
                                        </p:tav>
                                      </p:tavLst>
                                    </p:anim>
                                    <p:anim calcmode="lin" valueType="num">
                                      <p:cBhvr>
                                        <p:cTn id="24" dur="1000" fill="hold"/>
                                        <p:tgtEl>
                                          <p:spTgt spid="12"/>
                                        </p:tgtEl>
                                        <p:attrNameLst>
                                          <p:attrName>ppt_h</p:attrName>
                                        </p:attrNameLst>
                                      </p:cBhvr>
                                      <p:tavLst>
                                        <p:tav tm="0">
                                          <p:val>
                                            <p:fltVal val="0"/>
                                          </p:val>
                                        </p:tav>
                                        <p:tav tm="100000">
                                          <p:val>
                                            <p:strVal val="#ppt_h"/>
                                          </p:val>
                                        </p:tav>
                                      </p:tavLst>
                                    </p:anim>
                                    <p:animEffect transition="in" filter="fade">
                                      <p:cBhvr>
                                        <p:cTn id="25"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p:cNvSpPr>
          <p:nvPr>
            <p:ph type="title"/>
          </p:nvPr>
        </p:nvSpPr>
        <p:spPr bwMode="auto"/>
        <p:txBody>
          <a:bodyPr vert="horz" wrap="square" lIns="91440" tIns="45720" rIns="91440" bIns="45720" numCol="1" anchorCtr="0" compatLnSpc="1">
            <a:prstTxWarp prst="textNoShape">
              <a:avLst/>
            </a:prstTxWarp>
          </a:bodyPr>
          <a:lstStyle/>
          <a:p>
            <a:r>
              <a:rPr lang="en-US" i="1" dirty="0" smtClean="0">
                <a:effectLst/>
              </a:rPr>
              <a:t>Discretionary Categories</a:t>
            </a:r>
          </a:p>
        </p:txBody>
      </p:sp>
      <p:sp>
        <p:nvSpPr>
          <p:cNvPr id="60418" name="Text Placeholder 3"/>
          <p:cNvSpPr>
            <a:spLocks noGrp="1"/>
          </p:cNvSpPr>
          <p:nvPr>
            <p:ph type="body" idx="1"/>
          </p:nvPr>
        </p:nvSpPr>
        <p:spPr>
          <a:xfrm>
            <a:off x="1189038" y="1295400"/>
            <a:ext cx="7497762" cy="5319020"/>
          </a:xfrm>
        </p:spPr>
        <p:txBody>
          <a:bodyPr>
            <a:spAutoFit/>
          </a:bodyPr>
          <a:lstStyle/>
          <a:p>
            <a:pPr>
              <a:lnSpc>
                <a:spcPct val="80000"/>
              </a:lnSpc>
              <a:spcBef>
                <a:spcPts val="1200"/>
              </a:spcBef>
              <a:buFont typeface="Arial" charset="0"/>
              <a:buChar char="●"/>
            </a:pPr>
            <a:r>
              <a:rPr lang="en-US" sz="2200" dirty="0" smtClean="0"/>
              <a:t>Investigatory records of law enforcement agencies (except as provided in IC 5-14-3-5)</a:t>
            </a:r>
          </a:p>
          <a:p>
            <a:pPr>
              <a:lnSpc>
                <a:spcPct val="80000"/>
              </a:lnSpc>
              <a:spcBef>
                <a:spcPts val="1200"/>
              </a:spcBef>
              <a:buFont typeface="Arial" charset="0"/>
              <a:buChar char="●"/>
            </a:pPr>
            <a:r>
              <a:rPr lang="en-US" sz="2200" dirty="0" smtClean="0"/>
              <a:t>The work product of an attorney representing, pursuant to state employment or an appointment by a public agency, a public agency, the state or an individual.</a:t>
            </a:r>
          </a:p>
          <a:p>
            <a:pPr>
              <a:lnSpc>
                <a:spcPct val="80000"/>
              </a:lnSpc>
              <a:spcBef>
                <a:spcPts val="1200"/>
              </a:spcBef>
              <a:buFont typeface="Arial" charset="0"/>
              <a:buChar char="●"/>
            </a:pPr>
            <a:r>
              <a:rPr lang="en-US" sz="2200" dirty="0" smtClean="0"/>
              <a:t>Records that are intra-agency or interagency advisory or deliberative material, including material developed by a private contractor under a contract with a public agency, that are expressions of opinion or are of a speculative nature, and that are communicated for the purpose of decision making.</a:t>
            </a:r>
          </a:p>
          <a:p>
            <a:pPr>
              <a:lnSpc>
                <a:spcPct val="80000"/>
              </a:lnSpc>
              <a:spcBef>
                <a:spcPts val="1200"/>
              </a:spcBef>
              <a:buFont typeface="Arial" charset="0"/>
              <a:buChar char="●"/>
            </a:pPr>
            <a:r>
              <a:rPr lang="en-US" sz="2200" dirty="0" smtClean="0"/>
              <a:t>Personnel files of public employees and files of applicants for public employment, however certain information must be provided upon request including compensation, business telephone number, dates of first and last employment, etc</a:t>
            </a:r>
          </a:p>
          <a:p>
            <a:pPr>
              <a:lnSpc>
                <a:spcPct val="80000"/>
              </a:lnSpc>
              <a:spcBef>
                <a:spcPts val="1200"/>
              </a:spcBef>
              <a:buFont typeface="Arial" charset="0"/>
              <a:buChar char="●"/>
            </a:pPr>
            <a:r>
              <a:rPr lang="en-US" sz="2200" dirty="0" smtClean="0"/>
              <a:t>A record or a part of a record, the public disclosure of which would have a reasonable likelihood of threatening public safety by exposing a vulnerability to terrorist attack</a:t>
            </a:r>
          </a:p>
        </p:txBody>
      </p:sp>
    </p:spTree>
    <p:custDataLst>
      <p:tags r:id="rId1"/>
    </p:custDataLst>
  </p:cSld>
  <p:clrMapOvr>
    <a:masterClrMapping/>
  </p:clrMapOvr>
  <p:transition spd="med">
    <p:wipe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effectLst/>
              </a:rPr>
              <a:t>Arrest Records</a:t>
            </a:r>
            <a:endParaRPr lang="en-US" dirty="0"/>
          </a:p>
        </p:txBody>
      </p:sp>
      <p:sp>
        <p:nvSpPr>
          <p:cNvPr id="3" name="Text Placeholder 2"/>
          <p:cNvSpPr>
            <a:spLocks noGrp="1"/>
          </p:cNvSpPr>
          <p:nvPr>
            <p:ph type="body" idx="1"/>
          </p:nvPr>
        </p:nvSpPr>
        <p:spPr>
          <a:xfrm>
            <a:off x="762000" y="1143000"/>
            <a:ext cx="8260080" cy="5105400"/>
          </a:xfrm>
          <a:solidFill>
            <a:schemeClr val="accent2">
              <a:lumMod val="40000"/>
              <a:lumOff val="60000"/>
            </a:schemeClr>
          </a:solidFill>
          <a:ln>
            <a:solidFill>
              <a:schemeClr val="accent1"/>
            </a:solidFill>
          </a:ln>
        </p:spPr>
        <p:txBody>
          <a:bodyPr/>
          <a:lstStyle/>
          <a:p>
            <a:pPr fontAlgn="auto">
              <a:lnSpc>
                <a:spcPct val="80000"/>
              </a:lnSpc>
              <a:spcAft>
                <a:spcPts val="0"/>
              </a:spcAft>
              <a:buNone/>
              <a:defRPr/>
            </a:pPr>
            <a:r>
              <a:rPr lang="en-US" sz="2400" dirty="0" smtClean="0"/>
              <a:t>APRA</a:t>
            </a:r>
            <a:r>
              <a:rPr lang="en-US" sz="2400" b="1" dirty="0" smtClean="0"/>
              <a:t> </a:t>
            </a:r>
            <a:r>
              <a:rPr lang="en-US" sz="2400" dirty="0" smtClean="0"/>
              <a:t> Sec. 5.:</a:t>
            </a:r>
          </a:p>
          <a:p>
            <a:pPr fontAlgn="auto">
              <a:lnSpc>
                <a:spcPct val="80000"/>
              </a:lnSpc>
              <a:spcAft>
                <a:spcPts val="0"/>
              </a:spcAft>
              <a:defRPr/>
            </a:pPr>
            <a:r>
              <a:rPr lang="en-US" sz="2400" dirty="0" smtClean="0"/>
              <a:t>If a person is </a:t>
            </a:r>
            <a:r>
              <a:rPr lang="en-US" sz="2400" u="sng" dirty="0" smtClean="0"/>
              <a:t>arrested or summoned for an offense</a:t>
            </a:r>
            <a:r>
              <a:rPr lang="en-US" sz="2400" dirty="0" smtClean="0"/>
              <a:t>, the following information shall be made available for inspection and copying:</a:t>
            </a:r>
          </a:p>
          <a:p>
            <a:pPr lvl="1" fontAlgn="auto">
              <a:lnSpc>
                <a:spcPct val="80000"/>
              </a:lnSpc>
              <a:spcAft>
                <a:spcPts val="0"/>
              </a:spcAft>
              <a:buFont typeface="Arial" pitchFamily="34" charset="0"/>
              <a:buChar char="–"/>
              <a:defRPr/>
            </a:pPr>
            <a:r>
              <a:rPr lang="en-US" sz="2000" dirty="0" smtClean="0"/>
              <a:t>Arrestee’s name, age, address, charges, and information relating to the circumstances of the arrest, including time/location of arrest, investigating or arresting officer and agency.  </a:t>
            </a:r>
            <a:endParaRPr lang="en-US" sz="2400" dirty="0" smtClean="0"/>
          </a:p>
          <a:p>
            <a:pPr marL="365125" lvl="1" indent="-282575" fontAlgn="auto">
              <a:lnSpc>
                <a:spcPct val="80000"/>
              </a:lnSpc>
              <a:spcBef>
                <a:spcPts val="600"/>
              </a:spcBef>
              <a:spcAft>
                <a:spcPts val="0"/>
              </a:spcAft>
              <a:buSzPct val="100000"/>
              <a:buFont typeface="Arial" pitchFamily="34" charset="0"/>
              <a:buChar char="•"/>
              <a:defRPr/>
            </a:pPr>
            <a:r>
              <a:rPr lang="en-US" sz="2400" dirty="0" smtClean="0"/>
              <a:t>If a person is received in jail or lockup, the following information must be provided:</a:t>
            </a:r>
          </a:p>
          <a:p>
            <a:pPr lvl="2" fontAlgn="auto">
              <a:lnSpc>
                <a:spcPct val="80000"/>
              </a:lnSpc>
              <a:spcAft>
                <a:spcPts val="0"/>
              </a:spcAft>
              <a:buClr>
                <a:srgbClr val="8898C3"/>
              </a:buClr>
              <a:buFont typeface="Arial" pitchFamily="34" charset="0"/>
              <a:buChar char="–"/>
              <a:defRPr/>
            </a:pPr>
            <a:r>
              <a:rPr lang="en-US" sz="2000" dirty="0" smtClean="0">
                <a:latin typeface="Calibri" pitchFamily="34" charset="0"/>
              </a:rPr>
              <a:t>Name, age, and address; the reason for the detainment, time/date person received in and of discharge, bail information.</a:t>
            </a:r>
            <a:endParaRPr lang="en-US" sz="1900" dirty="0" smtClean="0"/>
          </a:p>
          <a:p>
            <a:pPr>
              <a:lnSpc>
                <a:spcPct val="80000"/>
              </a:lnSpc>
            </a:pPr>
            <a:r>
              <a:rPr lang="en-US" sz="2400" dirty="0" smtClean="0"/>
              <a:t>An agency shall maintain a daily log or record that lists suspected crimes, accidents, or complaints:  </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time, substance, and location of all complaints or requests for assistance received by the agency.</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time and nature of the agency's response to all complaints or requests for assistance.</a:t>
            </a:r>
          </a:p>
          <a:p>
            <a:pPr lvl="2" fontAlgn="auto">
              <a:lnSpc>
                <a:spcPct val="80000"/>
              </a:lnSpc>
              <a:spcAft>
                <a:spcPts val="0"/>
              </a:spcAft>
              <a:buFont typeface="Arial" pitchFamily="34" charset="0"/>
              <a:buNone/>
              <a:defRPr/>
            </a:pPr>
            <a:r>
              <a:rPr lang="en-US" sz="2000" dirty="0" smtClean="0">
                <a:latin typeface="Calibri" pitchFamily="34" charset="0"/>
              </a:rPr>
              <a:t>		</a:t>
            </a:r>
            <a:endParaRPr lang="en-US" dirty="0">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i="1" dirty="0"/>
              <a:t>Meetings under the ODL</a:t>
            </a:r>
          </a:p>
        </p:txBody>
      </p:sp>
      <p:sp>
        <p:nvSpPr>
          <p:cNvPr id="3075" name="Rectangle 3"/>
          <p:cNvSpPr>
            <a:spLocks noGrp="1" noChangeArrowheads="1"/>
          </p:cNvSpPr>
          <p:nvPr>
            <p:ph type="body" idx="1"/>
          </p:nvPr>
        </p:nvSpPr>
        <p:spPr>
          <a:xfrm>
            <a:off x="883920" y="2362200"/>
            <a:ext cx="8260080" cy="4191000"/>
          </a:xfrm>
        </p:spPr>
        <p:txBody>
          <a:bodyPr/>
          <a:lstStyle/>
          <a:p>
            <a:pPr>
              <a:lnSpc>
                <a:spcPct val="90000"/>
              </a:lnSpc>
            </a:pPr>
            <a:endParaRPr lang="en-US" dirty="0"/>
          </a:p>
          <a:p>
            <a:pPr>
              <a:lnSpc>
                <a:spcPct val="90000"/>
              </a:lnSpc>
            </a:pPr>
            <a:r>
              <a:rPr lang="en-US" sz="3000" dirty="0" smtClean="0"/>
              <a:t>Not all meetings are covered by the ODL</a:t>
            </a:r>
          </a:p>
          <a:p>
            <a:pPr>
              <a:lnSpc>
                <a:spcPct val="90000"/>
              </a:lnSpc>
            </a:pPr>
            <a:r>
              <a:rPr lang="en-US" sz="3000" dirty="0" smtClean="0"/>
              <a:t>Governing body of  public agency</a:t>
            </a:r>
          </a:p>
          <a:p>
            <a:pPr>
              <a:lnSpc>
                <a:spcPct val="90000"/>
              </a:lnSpc>
            </a:pPr>
            <a:r>
              <a:rPr lang="en-US" sz="3000" dirty="0" smtClean="0"/>
              <a:t>Majority must be present</a:t>
            </a:r>
          </a:p>
          <a:p>
            <a:pPr>
              <a:lnSpc>
                <a:spcPct val="90000"/>
              </a:lnSpc>
            </a:pPr>
            <a:r>
              <a:rPr lang="en-US" sz="3000" dirty="0" smtClean="0"/>
              <a:t>Some gatherings are excluded from ODL</a:t>
            </a:r>
          </a:p>
          <a:p>
            <a:pPr>
              <a:lnSpc>
                <a:spcPct val="90000"/>
              </a:lnSpc>
            </a:pPr>
            <a:r>
              <a:rPr lang="en-US" sz="3000" dirty="0" smtClean="0"/>
              <a:t>Taking official action on public business</a:t>
            </a:r>
          </a:p>
          <a:p>
            <a:pPr>
              <a:lnSpc>
                <a:spcPct val="90000"/>
              </a:lnSpc>
            </a:pPr>
            <a:r>
              <a:rPr lang="en-US" sz="3000" dirty="0" smtClean="0"/>
              <a:t>Includes committees/panels appointed by governing body or its presiding officer</a:t>
            </a:r>
            <a:endParaRPr lang="en-US" sz="3000" dirty="0"/>
          </a:p>
        </p:txBody>
      </p:sp>
      <p:sp>
        <p:nvSpPr>
          <p:cNvPr id="4" name="OAGIncluded"/>
          <p:cNvSpPr/>
          <p:nvPr/>
        </p:nvSpPr>
        <p:spPr>
          <a:xfrm>
            <a:off x="838200" y="1190625"/>
            <a:ext cx="7924800" cy="1171575"/>
          </a:xfrm>
          <a:custGeom>
            <a:avLst/>
            <a:gdLst>
              <a:gd name="connsiteX0" fmla="*/ 0 w 7924785"/>
              <a:gd name="connsiteY0" fmla="*/ 144376 h 866240"/>
              <a:gd name="connsiteX1" fmla="*/ 42287 w 7924785"/>
              <a:gd name="connsiteY1" fmla="*/ 42287 h 866240"/>
              <a:gd name="connsiteX2" fmla="*/ 144376 w 7924785"/>
              <a:gd name="connsiteY2" fmla="*/ 0 h 866240"/>
              <a:gd name="connsiteX3" fmla="*/ 7780409 w 7924785"/>
              <a:gd name="connsiteY3" fmla="*/ 0 h 866240"/>
              <a:gd name="connsiteX4" fmla="*/ 7882498 w 7924785"/>
              <a:gd name="connsiteY4" fmla="*/ 42287 h 866240"/>
              <a:gd name="connsiteX5" fmla="*/ 7924785 w 7924785"/>
              <a:gd name="connsiteY5" fmla="*/ 144376 h 866240"/>
              <a:gd name="connsiteX6" fmla="*/ 7924785 w 7924785"/>
              <a:gd name="connsiteY6" fmla="*/ 721864 h 866240"/>
              <a:gd name="connsiteX7" fmla="*/ 7882498 w 7924785"/>
              <a:gd name="connsiteY7" fmla="*/ 823953 h 866240"/>
              <a:gd name="connsiteX8" fmla="*/ 7780409 w 7924785"/>
              <a:gd name="connsiteY8" fmla="*/ 866240 h 866240"/>
              <a:gd name="connsiteX9" fmla="*/ 144376 w 7924785"/>
              <a:gd name="connsiteY9" fmla="*/ 866240 h 866240"/>
              <a:gd name="connsiteX10" fmla="*/ 42287 w 7924785"/>
              <a:gd name="connsiteY10" fmla="*/ 823953 h 866240"/>
              <a:gd name="connsiteX11" fmla="*/ 0 w 7924785"/>
              <a:gd name="connsiteY11" fmla="*/ 721864 h 866240"/>
              <a:gd name="connsiteX12" fmla="*/ 0 w 7924785"/>
              <a:gd name="connsiteY12" fmla="*/ 144376 h 86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924785" h="866240">
                <a:moveTo>
                  <a:pt x="0" y="144376"/>
                </a:moveTo>
                <a:cubicBezTo>
                  <a:pt x="0" y="106085"/>
                  <a:pt x="15211" y="69362"/>
                  <a:pt x="42287" y="42287"/>
                </a:cubicBezTo>
                <a:cubicBezTo>
                  <a:pt x="69363" y="15211"/>
                  <a:pt x="106085" y="0"/>
                  <a:pt x="144376" y="0"/>
                </a:cubicBezTo>
                <a:lnTo>
                  <a:pt x="7780409" y="0"/>
                </a:lnTo>
                <a:cubicBezTo>
                  <a:pt x="7818700" y="0"/>
                  <a:pt x="7855423" y="15211"/>
                  <a:pt x="7882498" y="42287"/>
                </a:cubicBezTo>
                <a:cubicBezTo>
                  <a:pt x="7909574" y="69363"/>
                  <a:pt x="7924785" y="106085"/>
                  <a:pt x="7924785" y="144376"/>
                </a:cubicBezTo>
                <a:lnTo>
                  <a:pt x="7924785" y="721864"/>
                </a:lnTo>
                <a:cubicBezTo>
                  <a:pt x="7924785" y="760155"/>
                  <a:pt x="7909574" y="796878"/>
                  <a:pt x="7882498" y="823953"/>
                </a:cubicBezTo>
                <a:cubicBezTo>
                  <a:pt x="7855422" y="851029"/>
                  <a:pt x="7818700" y="866240"/>
                  <a:pt x="7780409" y="866240"/>
                </a:cubicBezTo>
                <a:lnTo>
                  <a:pt x="144376" y="866240"/>
                </a:lnTo>
                <a:cubicBezTo>
                  <a:pt x="106085" y="866240"/>
                  <a:pt x="69362" y="851029"/>
                  <a:pt x="42287" y="823953"/>
                </a:cubicBezTo>
                <a:cubicBezTo>
                  <a:pt x="15211" y="796877"/>
                  <a:pt x="0" y="760155"/>
                  <a:pt x="0" y="721864"/>
                </a:cubicBezTo>
                <a:lnTo>
                  <a:pt x="0" y="144376"/>
                </a:lnTo>
                <a:close/>
              </a:path>
            </a:pathLst>
          </a:custGeom>
          <a:solidFill>
            <a:srgbClr val="CEDCE1"/>
          </a:solidFill>
          <a:ln>
            <a:solidFill>
              <a:srgbClr val="CEDCE1"/>
            </a:solidFill>
          </a:ln>
        </p:spPr>
        <p:style>
          <a:lnRef idx="2">
            <a:schemeClr val="accent2"/>
          </a:lnRef>
          <a:fillRef idx="1">
            <a:schemeClr val="lt1"/>
          </a:fillRef>
          <a:effectRef idx="0">
            <a:schemeClr val="accent2"/>
          </a:effectRef>
          <a:fontRef idx="minor">
            <a:schemeClr val="dk1"/>
          </a:fontRef>
        </p:style>
        <p:txBody>
          <a:bodyPr lIns="133726" tIns="133726" rIns="133726" bIns="133726" spcCol="1270" anchor="ctr"/>
          <a:lstStyle/>
          <a:p>
            <a:pPr defTabSz="1066800" fontAlgn="auto">
              <a:lnSpc>
                <a:spcPct val="90000"/>
              </a:lnSpc>
              <a:spcAft>
                <a:spcPct val="35000"/>
              </a:spcAft>
              <a:defRPr/>
            </a:pPr>
            <a:r>
              <a:rPr lang="en-US" sz="2400" b="1" dirty="0" smtClean="0">
                <a:latin typeface="Calibri" pitchFamily="34" charset="0"/>
              </a:rPr>
              <a:t>General Rule of Thumb:  </a:t>
            </a:r>
            <a:r>
              <a:rPr lang="en-US" sz="2400" dirty="0" smtClean="0">
                <a:latin typeface="Calibri" pitchFamily="34" charset="0"/>
              </a:rPr>
              <a:t>Meetings covered by the ODL are to be open to the public. </a:t>
            </a:r>
          </a:p>
          <a:p>
            <a:pPr defTabSz="1066800" fontAlgn="auto">
              <a:lnSpc>
                <a:spcPct val="90000"/>
              </a:lnSpc>
              <a:spcAft>
                <a:spcPct val="35000"/>
              </a:spcAft>
              <a:defRPr/>
            </a:pPr>
            <a:r>
              <a:rPr lang="en-US" sz="2400" b="1" dirty="0" smtClean="0">
                <a:latin typeface="Calibri" pitchFamily="34" charset="0"/>
              </a:rPr>
              <a:t>Exception to the Rule:  </a:t>
            </a:r>
            <a:r>
              <a:rPr lang="en-US" sz="2400" dirty="0" smtClean="0">
                <a:latin typeface="Calibri" pitchFamily="34" charset="0"/>
              </a:rPr>
              <a:t>Executive Sessions</a:t>
            </a:r>
            <a:endParaRPr lang="en-US" sz="2400" dirty="0">
              <a:latin typeface="Calibri" pitchFamily="34" charset="0"/>
            </a:endParaRPr>
          </a:p>
        </p:txBody>
      </p:sp>
    </p:spTree>
    <p:custDataLst>
      <p:tags r:id="rId1"/>
    </p:custDataLst>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effectLst/>
              </a:rPr>
              <a:t>Arrest Records</a:t>
            </a:r>
            <a:endParaRPr lang="en-US" dirty="0"/>
          </a:p>
        </p:txBody>
      </p:sp>
      <p:sp>
        <p:nvSpPr>
          <p:cNvPr id="3" name="Text Placeholder 2"/>
          <p:cNvSpPr>
            <a:spLocks noGrp="1"/>
          </p:cNvSpPr>
          <p:nvPr>
            <p:ph type="body" idx="1"/>
          </p:nvPr>
        </p:nvSpPr>
        <p:spPr>
          <a:xfrm>
            <a:off x="762000" y="1143000"/>
            <a:ext cx="8260080" cy="2667000"/>
          </a:xfrm>
          <a:solidFill>
            <a:schemeClr val="accent2">
              <a:lumMod val="40000"/>
              <a:lumOff val="60000"/>
            </a:schemeClr>
          </a:solidFill>
          <a:ln>
            <a:solidFill>
              <a:schemeClr val="accent1"/>
            </a:solidFill>
          </a:ln>
        </p:spPr>
        <p:txBody>
          <a:bodyPr/>
          <a:lstStyle/>
          <a:p>
            <a:pPr fontAlgn="auto">
              <a:lnSpc>
                <a:spcPct val="80000"/>
              </a:lnSpc>
              <a:spcAft>
                <a:spcPts val="0"/>
              </a:spcAft>
              <a:buNone/>
              <a:defRPr/>
            </a:pPr>
            <a:r>
              <a:rPr lang="en-US" sz="2400" dirty="0" smtClean="0"/>
              <a:t>APRA</a:t>
            </a:r>
            <a:r>
              <a:rPr lang="en-US" sz="2400" b="1" dirty="0" smtClean="0"/>
              <a:t> </a:t>
            </a:r>
            <a:r>
              <a:rPr lang="en-US" sz="2400" dirty="0" smtClean="0"/>
              <a:t> Sec. 5. Continued:</a:t>
            </a:r>
          </a:p>
          <a:p>
            <a:pPr fontAlgn="auto">
              <a:lnSpc>
                <a:spcPct val="80000"/>
              </a:lnSpc>
              <a:spcAft>
                <a:spcPts val="0"/>
              </a:spcAft>
              <a:defRPr/>
            </a:pPr>
            <a:r>
              <a:rPr lang="en-US" sz="2400" dirty="0" smtClean="0"/>
              <a:t>If the incident involves an alleged crime or infraction:</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time, date, and location of occurrence;</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name and age of any victim, unless the victim is a victim of a crime under IC 35-42-4 (</a:t>
            </a:r>
            <a:r>
              <a:rPr lang="en-US" sz="2000" b="1" dirty="0" smtClean="0">
                <a:latin typeface="Calibri" pitchFamily="34" charset="0"/>
              </a:rPr>
              <a:t>sexual crimes, child molestation, and similar crimes</a:t>
            </a:r>
            <a:r>
              <a:rPr lang="en-US" sz="2000" dirty="0" smtClean="0">
                <a:latin typeface="Calibri" pitchFamily="34" charset="0"/>
              </a:rPr>
              <a:t>);</a:t>
            </a:r>
          </a:p>
          <a:p>
            <a:pPr marL="1114425" lvl="2" indent="-457200" fontAlgn="auto">
              <a:lnSpc>
                <a:spcPct val="80000"/>
              </a:lnSpc>
              <a:spcAft>
                <a:spcPts val="0"/>
              </a:spcAft>
              <a:buFont typeface="+mj-lt"/>
              <a:buAutoNum type="arabicPeriod"/>
              <a:defRPr/>
            </a:pPr>
            <a:r>
              <a:rPr lang="en-US" sz="2000" dirty="0" smtClean="0">
                <a:latin typeface="Calibri" pitchFamily="34" charset="0"/>
              </a:rPr>
              <a:t>the factual circumstances surrounding the incident; and</a:t>
            </a:r>
          </a:p>
          <a:p>
            <a:pPr marL="1114425" lvl="2" indent="-457200" fontAlgn="auto">
              <a:lnSpc>
                <a:spcPct val="80000"/>
              </a:lnSpc>
              <a:spcAft>
                <a:spcPts val="0"/>
              </a:spcAft>
              <a:buFont typeface="+mj-lt"/>
              <a:buAutoNum type="arabicPeriod"/>
              <a:defRPr/>
            </a:pPr>
            <a:r>
              <a:rPr lang="en-US" sz="2000" dirty="0" smtClean="0">
                <a:latin typeface="Calibri" pitchFamily="34" charset="0"/>
              </a:rPr>
              <a:t>a general description of any injuries, property, or weapons involved</a:t>
            </a:r>
          </a:p>
          <a:p>
            <a:pPr fontAlgn="auto">
              <a:lnSpc>
                <a:spcPct val="80000"/>
              </a:lnSpc>
              <a:spcAft>
                <a:spcPts val="0"/>
              </a:spcAft>
              <a:buNone/>
              <a:defRPr/>
            </a:pPr>
            <a:endParaRPr lang="en-US" sz="2400" dirty="0" smtClean="0"/>
          </a:p>
          <a:p>
            <a:pPr lvl="2" fontAlgn="auto">
              <a:lnSpc>
                <a:spcPct val="80000"/>
              </a:lnSpc>
              <a:spcAft>
                <a:spcPts val="0"/>
              </a:spcAft>
              <a:buFont typeface="Arial" pitchFamily="34" charset="0"/>
              <a:buNone/>
              <a:defRPr/>
            </a:pPr>
            <a:r>
              <a:rPr lang="en-US" sz="2000" dirty="0" smtClean="0">
                <a:latin typeface="Calibri" pitchFamily="34" charset="0"/>
              </a:rPr>
              <a:t>		</a:t>
            </a:r>
            <a:endParaRPr lang="en-US" dirty="0">
              <a:latin typeface="Calibri" pitchFamily="34" charset="0"/>
            </a:endParaRPr>
          </a:p>
        </p:txBody>
      </p:sp>
      <p:sp>
        <p:nvSpPr>
          <p:cNvPr id="4" name="Freeform 3"/>
          <p:cNvSpPr/>
          <p:nvPr/>
        </p:nvSpPr>
        <p:spPr>
          <a:xfrm>
            <a:off x="2441575" y="4202871"/>
            <a:ext cx="6321425" cy="978729"/>
          </a:xfrm>
          <a:custGeom>
            <a:avLst/>
            <a:gdLst>
              <a:gd name="connsiteX0" fmla="*/ 0 w 2522703"/>
              <a:gd name="connsiteY0" fmla="*/ 0 h 2125536"/>
              <a:gd name="connsiteX1" fmla="*/ 2522703 w 2522703"/>
              <a:gd name="connsiteY1" fmla="*/ 0 h 2125536"/>
              <a:gd name="connsiteX2" fmla="*/ 2522703 w 2522703"/>
              <a:gd name="connsiteY2" fmla="*/ 2125536 h 2125536"/>
              <a:gd name="connsiteX3" fmla="*/ 0 w 2522703"/>
              <a:gd name="connsiteY3" fmla="*/ 2125536 h 2125536"/>
              <a:gd name="connsiteX4" fmla="*/ 0 w 2522703"/>
              <a:gd name="connsiteY4" fmla="*/ 0 h 21255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2703" h="2125536">
                <a:moveTo>
                  <a:pt x="0" y="0"/>
                </a:moveTo>
                <a:lnTo>
                  <a:pt x="2522703" y="0"/>
                </a:lnTo>
                <a:lnTo>
                  <a:pt x="2522703" y="2125536"/>
                </a:lnTo>
                <a:lnTo>
                  <a:pt x="0" y="2125536"/>
                </a:lnTo>
                <a:lnTo>
                  <a:pt x="0" y="0"/>
                </a:lnTo>
                <a:close/>
              </a:path>
            </a:pathLst>
          </a:custGeom>
          <a:solidFill>
            <a:schemeClr val="accent2">
              <a:lumMod val="40000"/>
              <a:lumOff val="60000"/>
            </a:schemeClr>
          </a:solidFill>
          <a:ln>
            <a:solidFill>
              <a:schemeClr val="accent2">
                <a:lumMod val="40000"/>
                <a:lumOff val="60000"/>
              </a:schemeClr>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28016" tIns="73152" rIns="128016" bIns="73152" spcCol="1270" anchor="ctr">
            <a:spAutoFit/>
          </a:bodyPr>
          <a:lstStyle/>
          <a:p>
            <a:pPr defTabSz="800100" fontAlgn="auto">
              <a:lnSpc>
                <a:spcPct val="90000"/>
              </a:lnSpc>
              <a:spcAft>
                <a:spcPct val="35000"/>
              </a:spcAft>
              <a:defRPr/>
            </a:pPr>
            <a:r>
              <a:rPr lang="en-US" sz="2000" dirty="0" smtClean="0">
                <a:solidFill>
                  <a:schemeClr val="tx1"/>
                </a:solidFill>
                <a:latin typeface="Calibri" pitchFamily="34" charset="0"/>
              </a:rPr>
              <a:t>The record containing the information must be created not later than twenty-four (24) hours after being reported to the agency. </a:t>
            </a:r>
            <a:endParaRPr lang="en-US" sz="2000"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p:cNvPicPr>
            <a:picLocks noChangeAspect="1" noChangeArrowheads="1"/>
          </p:cNvPicPr>
          <p:nvPr/>
        </p:nvPicPr>
        <p:blipFill>
          <a:blip r:embed="rId5" cstate="print"/>
          <a:srcRect/>
          <a:stretch>
            <a:fillRect/>
          </a:stretch>
        </p:blipFill>
        <p:spPr bwMode="auto">
          <a:xfrm>
            <a:off x="4876800" y="1447800"/>
            <a:ext cx="4425950" cy="4978400"/>
          </a:xfrm>
          <a:prstGeom prst="rect">
            <a:avLst/>
          </a:prstGeom>
          <a:noFill/>
          <a:ln w="9525">
            <a:noFill/>
            <a:miter lim="800000"/>
            <a:headEnd/>
            <a:tailEnd/>
          </a:ln>
          <a:effectLst/>
        </p:spPr>
      </p:pic>
      <p:sp>
        <p:nvSpPr>
          <p:cNvPr id="44035" name="TPQuestion"/>
          <p:cNvSpPr>
            <a:spLocks noGrp="1"/>
          </p:cNvSpPr>
          <p:nvPr>
            <p:ph type="title"/>
          </p:nvPr>
        </p:nvSpPr>
        <p:spPr bwMode="auto">
          <a:xfrm>
            <a:off x="609600" y="284163"/>
            <a:ext cx="8031163" cy="554037"/>
          </a:xfrm>
        </p:spPr>
        <p:txBody>
          <a:bodyPr vert="horz" wrap="square" lIns="91440" tIns="45720" rIns="91440" bIns="45720" numCol="1" anchor="t" anchorCtr="0" compatLnSpc="1">
            <a:prstTxWarp prst="textNoShape">
              <a:avLst/>
            </a:prstTxWarp>
          </a:bodyPr>
          <a:lstStyle/>
          <a:p>
            <a:pPr algn="l"/>
            <a:r>
              <a:rPr lang="en-US" sz="3000" dirty="0" smtClean="0">
                <a:effectLst/>
              </a:rPr>
              <a:t>A public agency may destroy a public record</a:t>
            </a:r>
          </a:p>
        </p:txBody>
      </p:sp>
      <p:sp>
        <p:nvSpPr>
          <p:cNvPr id="44037" name="TPAnswers"/>
          <p:cNvSpPr>
            <a:spLocks noGrp="1"/>
          </p:cNvSpPr>
          <p:nvPr>
            <p:ph type="body" idx="1"/>
            <p:custDataLst>
              <p:tags r:id="rId2"/>
            </p:custDataLst>
          </p:nvPr>
        </p:nvSpPr>
        <p:spPr>
          <a:xfrm>
            <a:off x="1143000" y="1747838"/>
            <a:ext cx="4114800" cy="3662362"/>
          </a:xfrm>
        </p:spPr>
        <p:txBody>
          <a:bodyPr>
            <a:noAutofit/>
          </a:bodyPr>
          <a:lstStyle/>
          <a:p>
            <a:pPr marL="536575" indent="-457200">
              <a:spcBef>
                <a:spcPct val="20000"/>
              </a:spcBef>
              <a:spcAft>
                <a:spcPts val="0"/>
              </a:spcAft>
              <a:buFont typeface="Gill Sans MT" pitchFamily="34" charset="0"/>
              <a:buAutoNum type="alphaUcPeriod"/>
            </a:pPr>
            <a:r>
              <a:rPr lang="en-US" sz="2400" dirty="0" smtClean="0"/>
              <a:t>When they no longer have a business purpose for keeping it</a:t>
            </a:r>
          </a:p>
          <a:p>
            <a:pPr marL="536575" indent="-457200">
              <a:spcBef>
                <a:spcPct val="20000"/>
              </a:spcBef>
              <a:spcAft>
                <a:spcPts val="0"/>
              </a:spcAft>
              <a:buFont typeface="Gill Sans MT" pitchFamily="34" charset="0"/>
              <a:buAutoNum type="alphaUcPeriod"/>
            </a:pPr>
            <a:r>
              <a:rPr lang="en-US" sz="2400" dirty="0" smtClean="0"/>
              <a:t>When they run out of storage space</a:t>
            </a:r>
          </a:p>
          <a:p>
            <a:pPr marL="536575" indent="-457200">
              <a:spcBef>
                <a:spcPct val="20000"/>
              </a:spcBef>
              <a:spcAft>
                <a:spcPts val="0"/>
              </a:spcAft>
              <a:buFont typeface="Gill Sans MT" pitchFamily="34" charset="0"/>
              <a:buAutoNum type="alphaUcPeriod"/>
            </a:pPr>
            <a:r>
              <a:rPr lang="en-US" sz="2400" dirty="0" smtClean="0"/>
              <a:t>When destruction is authorized under state statute</a:t>
            </a:r>
          </a:p>
        </p:txBody>
      </p:sp>
    </p:spTree>
    <p:custDataLst>
      <p:tags r:id="rId1"/>
    </p:custDataLst>
  </p:cSld>
  <p:clrMapOvr>
    <a:masterClrMapping/>
  </p:clrMapOvr>
  <p:transition spd="med">
    <p:dissolv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bwMode="auto">
          <a:xfrm>
            <a:off x="838200" y="356592"/>
            <a:ext cx="8259763" cy="615553"/>
          </a:xfrm>
        </p:spPr>
        <p:txBody>
          <a:bodyPr vert="horz" wrap="square" lIns="91440" tIns="45720" rIns="91440" bIns="45720" numCol="1" anchorCtr="0" compatLnSpc="1">
            <a:prstTxWarp prst="textNoShape">
              <a:avLst/>
            </a:prstTxWarp>
          </a:bodyPr>
          <a:lstStyle/>
          <a:p>
            <a:r>
              <a:rPr lang="en-US" sz="3400" i="1" dirty="0" smtClean="0">
                <a:effectLst/>
              </a:rPr>
              <a:t>Common Misconceptions of Requestors</a:t>
            </a:r>
          </a:p>
        </p:txBody>
      </p:sp>
      <p:sp>
        <p:nvSpPr>
          <p:cNvPr id="81923" name="Rectangle 3"/>
          <p:cNvSpPr>
            <a:spLocks noGrp="1"/>
          </p:cNvSpPr>
          <p:nvPr>
            <p:ph type="body" idx="1"/>
          </p:nvPr>
        </p:nvSpPr>
        <p:spPr>
          <a:xfrm>
            <a:off x="609600" y="1890713"/>
            <a:ext cx="8259763" cy="4662487"/>
          </a:xfrm>
        </p:spPr>
        <p:txBody>
          <a:bodyPr>
            <a:spAutoFit/>
          </a:bodyPr>
          <a:lstStyle/>
          <a:p>
            <a:pPr>
              <a:spcAft>
                <a:spcPts val="1200"/>
              </a:spcAft>
              <a:buFont typeface="Wingdings 2" pitchFamily="18" charset="2"/>
              <a:buChar char=""/>
            </a:pPr>
            <a:r>
              <a:rPr lang="en-US" sz="2800" dirty="0" smtClean="0"/>
              <a:t>A public agency has to answer my questions under APRA.</a:t>
            </a:r>
          </a:p>
          <a:p>
            <a:pPr>
              <a:spcAft>
                <a:spcPts val="1200"/>
              </a:spcAft>
              <a:buFont typeface="Wingdings 2" pitchFamily="18" charset="2"/>
              <a:buChar char=""/>
            </a:pPr>
            <a:r>
              <a:rPr lang="en-US" sz="2800" dirty="0" smtClean="0"/>
              <a:t>A public agency has to keep public records forever so it is not appropriate to respond that the record no longer exists.</a:t>
            </a:r>
          </a:p>
          <a:p>
            <a:pPr>
              <a:spcAft>
                <a:spcPts val="1200"/>
              </a:spcAft>
              <a:buFont typeface="Wingdings 2" pitchFamily="18" charset="2"/>
              <a:buChar char=""/>
            </a:pPr>
            <a:r>
              <a:rPr lang="en-US" sz="2800" dirty="0" smtClean="0"/>
              <a:t>A public agency must handle public records requests before handling other matters of the public agency.</a:t>
            </a:r>
          </a:p>
          <a:p>
            <a:pPr>
              <a:spcAft>
                <a:spcPts val="1200"/>
              </a:spcAft>
              <a:buFont typeface="Wingdings 2" pitchFamily="18" charset="2"/>
              <a:buChar char=""/>
            </a:pPr>
            <a:r>
              <a:rPr lang="en-US" sz="2800" dirty="0" smtClean="0"/>
              <a:t>A public agency must keep public records in a format that is most convenient for me.</a:t>
            </a:r>
          </a:p>
        </p:txBody>
      </p:sp>
      <p:pic>
        <p:nvPicPr>
          <p:cNvPr id="4" name="Picture 3" descr="surprised.jpg"/>
          <p:cNvPicPr>
            <a:picLocks noChangeAspect="1"/>
          </p:cNvPicPr>
          <p:nvPr/>
        </p:nvPicPr>
        <p:blipFill>
          <a:blip r:embed="rId3" cstate="screen"/>
          <a:stretch>
            <a:fillRect/>
          </a:stretch>
        </p:blipFill>
        <p:spPr>
          <a:xfrm>
            <a:off x="685800" y="0"/>
            <a:ext cx="1214322" cy="1828800"/>
          </a:xfrm>
          <a:prstGeom prst="hexagon">
            <a:avLst/>
          </a:prstGeom>
        </p:spPr>
      </p:pic>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childTnLst>
                          </p:cTn>
                        </p:par>
                        <p:par>
                          <p:cTn id="11" fill="hold">
                            <p:stCondLst>
                              <p:cond delay="2000"/>
                            </p:stCondLst>
                            <p:childTnLst>
                              <p:par>
                                <p:cTn id="12" presetID="2" presetClass="entr" presetSubtype="2" fill="hold" grpId="0" nodeType="afterEffect">
                                  <p:stCondLst>
                                    <p:cond delay="0"/>
                                  </p:stCondLst>
                                  <p:childTnLst>
                                    <p:set>
                                      <p:cBhvr>
                                        <p:cTn id="13" dur="1" fill="hold">
                                          <p:stCondLst>
                                            <p:cond delay="0"/>
                                          </p:stCondLst>
                                        </p:cTn>
                                        <p:tgtEl>
                                          <p:spTgt spid="81922"/>
                                        </p:tgtEl>
                                        <p:attrNameLst>
                                          <p:attrName>style.visibility</p:attrName>
                                        </p:attrNameLst>
                                      </p:cBhvr>
                                      <p:to>
                                        <p:strVal val="visible"/>
                                      </p:to>
                                    </p:set>
                                    <p:anim calcmode="lin" valueType="num">
                                      <p:cBhvr additive="base">
                                        <p:cTn id="14" dur="500" fill="hold"/>
                                        <p:tgtEl>
                                          <p:spTgt spid="81922"/>
                                        </p:tgtEl>
                                        <p:attrNameLst>
                                          <p:attrName>ppt_x</p:attrName>
                                        </p:attrNameLst>
                                      </p:cBhvr>
                                      <p:tavLst>
                                        <p:tav tm="0">
                                          <p:val>
                                            <p:strVal val="1+#ppt_w/2"/>
                                          </p:val>
                                        </p:tav>
                                        <p:tav tm="100000">
                                          <p:val>
                                            <p:strVal val="#ppt_x"/>
                                          </p:val>
                                        </p:tav>
                                      </p:tavLst>
                                    </p:anim>
                                    <p:anim calcmode="lin" valueType="num">
                                      <p:cBhvr additive="base">
                                        <p:cTn id="15" dur="500" fill="hold"/>
                                        <p:tgtEl>
                                          <p:spTgt spid="81922"/>
                                        </p:tgtEl>
                                        <p:attrNameLst>
                                          <p:attrName>ppt_y</p:attrName>
                                        </p:attrNameLst>
                                      </p:cBhvr>
                                      <p:tavLst>
                                        <p:tav tm="0">
                                          <p:val>
                                            <p:strVal val="#ppt_y"/>
                                          </p:val>
                                        </p:tav>
                                        <p:tav tm="100000">
                                          <p:val>
                                            <p:strVal val="#ppt_y"/>
                                          </p:val>
                                        </p:tav>
                                      </p:tavLst>
                                    </p:anim>
                                  </p:childTnLst>
                                </p:cTn>
                              </p:par>
                              <p:par>
                                <p:cTn id="16" presetID="10" presetClass="entr" presetSubtype="0" fill="hold" grpId="0" nodeType="withEffect">
                                  <p:stCondLst>
                                    <p:cond delay="1000"/>
                                  </p:stCondLst>
                                  <p:childTnLst>
                                    <p:set>
                                      <p:cBhvr>
                                        <p:cTn id="17" dur="1" fill="hold">
                                          <p:stCondLst>
                                            <p:cond delay="0"/>
                                          </p:stCondLst>
                                        </p:cTn>
                                        <p:tgtEl>
                                          <p:spTgt spid="81923">
                                            <p:txEl>
                                              <p:pRg st="0" end="0"/>
                                            </p:txEl>
                                          </p:spTgt>
                                        </p:tgtEl>
                                        <p:attrNameLst>
                                          <p:attrName>style.visibility</p:attrName>
                                        </p:attrNameLst>
                                      </p:cBhvr>
                                      <p:to>
                                        <p:strVal val="visible"/>
                                      </p:to>
                                    </p:set>
                                    <p:animEffect transition="in" filter="fade">
                                      <p:cBhvr>
                                        <p:cTn id="18" dur="2000"/>
                                        <p:tgtEl>
                                          <p:spTgt spid="81923">
                                            <p:txEl>
                                              <p:pRg st="0" end="0"/>
                                            </p:txEl>
                                          </p:spTgt>
                                        </p:tgtEl>
                                      </p:cBhvr>
                                    </p:animEffect>
                                  </p:childTnLst>
                                </p:cTn>
                              </p:par>
                              <p:par>
                                <p:cTn id="19" presetID="10" presetClass="entr" presetSubtype="0" fill="hold" grpId="0" nodeType="withEffect">
                                  <p:stCondLst>
                                    <p:cond delay="1000"/>
                                  </p:stCondLst>
                                  <p:childTnLst>
                                    <p:set>
                                      <p:cBhvr>
                                        <p:cTn id="20" dur="1" fill="hold">
                                          <p:stCondLst>
                                            <p:cond delay="0"/>
                                          </p:stCondLst>
                                        </p:cTn>
                                        <p:tgtEl>
                                          <p:spTgt spid="81923">
                                            <p:txEl>
                                              <p:pRg st="1" end="1"/>
                                            </p:txEl>
                                          </p:spTgt>
                                        </p:tgtEl>
                                        <p:attrNameLst>
                                          <p:attrName>style.visibility</p:attrName>
                                        </p:attrNameLst>
                                      </p:cBhvr>
                                      <p:to>
                                        <p:strVal val="visible"/>
                                      </p:to>
                                    </p:set>
                                    <p:animEffect transition="in" filter="fade">
                                      <p:cBhvr>
                                        <p:cTn id="21" dur="2000"/>
                                        <p:tgtEl>
                                          <p:spTgt spid="81923">
                                            <p:txEl>
                                              <p:pRg st="1" end="1"/>
                                            </p:txEl>
                                          </p:spTgt>
                                        </p:tgtEl>
                                      </p:cBhvr>
                                    </p:animEffect>
                                  </p:childTnLst>
                                </p:cTn>
                              </p:par>
                              <p:par>
                                <p:cTn id="22" presetID="10" presetClass="entr" presetSubtype="0" fill="hold" grpId="0" nodeType="withEffect">
                                  <p:stCondLst>
                                    <p:cond delay="1000"/>
                                  </p:stCondLst>
                                  <p:childTnLst>
                                    <p:set>
                                      <p:cBhvr>
                                        <p:cTn id="23" dur="1" fill="hold">
                                          <p:stCondLst>
                                            <p:cond delay="0"/>
                                          </p:stCondLst>
                                        </p:cTn>
                                        <p:tgtEl>
                                          <p:spTgt spid="81923">
                                            <p:txEl>
                                              <p:pRg st="2" end="2"/>
                                            </p:txEl>
                                          </p:spTgt>
                                        </p:tgtEl>
                                        <p:attrNameLst>
                                          <p:attrName>style.visibility</p:attrName>
                                        </p:attrNameLst>
                                      </p:cBhvr>
                                      <p:to>
                                        <p:strVal val="visible"/>
                                      </p:to>
                                    </p:set>
                                    <p:animEffect transition="in" filter="fade">
                                      <p:cBhvr>
                                        <p:cTn id="24" dur="2000"/>
                                        <p:tgtEl>
                                          <p:spTgt spid="81923">
                                            <p:txEl>
                                              <p:pRg st="2" end="2"/>
                                            </p:txEl>
                                          </p:spTgt>
                                        </p:tgtEl>
                                      </p:cBhvr>
                                    </p:animEffect>
                                  </p:childTnLst>
                                </p:cTn>
                              </p:par>
                              <p:par>
                                <p:cTn id="25" presetID="10" presetClass="entr" presetSubtype="0" fill="hold" grpId="0" nodeType="withEffect">
                                  <p:stCondLst>
                                    <p:cond delay="1000"/>
                                  </p:stCondLst>
                                  <p:childTnLst>
                                    <p:set>
                                      <p:cBhvr>
                                        <p:cTn id="26" dur="1" fill="hold">
                                          <p:stCondLst>
                                            <p:cond delay="0"/>
                                          </p:stCondLst>
                                        </p:cTn>
                                        <p:tgtEl>
                                          <p:spTgt spid="81923">
                                            <p:txEl>
                                              <p:pRg st="3" end="3"/>
                                            </p:txEl>
                                          </p:spTgt>
                                        </p:tgtEl>
                                        <p:attrNameLst>
                                          <p:attrName>style.visibility</p:attrName>
                                        </p:attrNameLst>
                                      </p:cBhvr>
                                      <p:to>
                                        <p:strVal val="visible"/>
                                      </p:to>
                                    </p:set>
                                    <p:animEffect transition="in" filter="fade">
                                      <p:cBhvr>
                                        <p:cTn id="27" dur="2000"/>
                                        <p:tgtEl>
                                          <p:spTgt spid="819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P spid="81923" grpId="0" build="allAtOnce"/>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fontAlgn="auto">
              <a:spcAft>
                <a:spcPts val="0"/>
              </a:spcAft>
              <a:defRPr/>
            </a:pPr>
            <a:r>
              <a:rPr lang="en-US" i="1" dirty="0" smtClean="0"/>
              <a:t>Other common misconceptions</a:t>
            </a:r>
            <a:r>
              <a:rPr lang="en-US" dirty="0" smtClean="0"/>
              <a:t>	</a:t>
            </a:r>
            <a:endParaRPr lang="en-US" dirty="0"/>
          </a:p>
        </p:txBody>
      </p:sp>
      <p:sp>
        <p:nvSpPr>
          <p:cNvPr id="64514" name="Content Placeholder 1"/>
          <p:cNvSpPr>
            <a:spLocks noGrp="1"/>
          </p:cNvSpPr>
          <p:nvPr>
            <p:ph idx="1"/>
          </p:nvPr>
        </p:nvSpPr>
        <p:spPr>
          <a:xfrm>
            <a:off x="838200" y="1295400"/>
            <a:ext cx="8240751" cy="5431615"/>
          </a:xfrm>
        </p:spPr>
        <p:style>
          <a:lnRef idx="0">
            <a:scrgbClr r="0" g="0" b="0"/>
          </a:lnRef>
          <a:fillRef idx="1002">
            <a:schemeClr val="lt1"/>
          </a:fillRef>
          <a:effectRef idx="0">
            <a:scrgbClr r="0" g="0" b="0"/>
          </a:effectRef>
          <a:fontRef idx="major"/>
        </p:style>
        <p:txBody>
          <a:bodyPr>
            <a:spAutoFit/>
          </a:bodyPr>
          <a:lstStyle/>
          <a:p>
            <a:pPr>
              <a:lnSpc>
                <a:spcPct val="80000"/>
              </a:lnSpc>
              <a:spcAft>
                <a:spcPts val="2400"/>
              </a:spcAft>
            </a:pPr>
            <a:r>
              <a:rPr lang="en-US" sz="2800" dirty="0" smtClean="0"/>
              <a:t>Offering to allow inspection is always sufficient.  </a:t>
            </a:r>
            <a:r>
              <a:rPr lang="en-US" sz="2800" b="1" i="1" dirty="0" smtClean="0"/>
              <a:t>See </a:t>
            </a:r>
            <a:r>
              <a:rPr lang="en-US" sz="2800" b="1" dirty="0" smtClean="0"/>
              <a:t>11-FC-238</a:t>
            </a:r>
          </a:p>
          <a:p>
            <a:pPr>
              <a:lnSpc>
                <a:spcPct val="80000"/>
              </a:lnSpc>
              <a:spcAft>
                <a:spcPts val="2400"/>
              </a:spcAft>
            </a:pPr>
            <a:r>
              <a:rPr lang="en-US" sz="2800" dirty="0" smtClean="0"/>
              <a:t>All </a:t>
            </a:r>
            <a:r>
              <a:rPr lang="en-US" sz="2800" dirty="0" err="1" smtClean="0"/>
              <a:t>disclosable</a:t>
            </a:r>
            <a:r>
              <a:rPr lang="en-US" sz="2800" dirty="0" smtClean="0"/>
              <a:t> records requested must be produced within 7 days of receiving the request.  </a:t>
            </a:r>
            <a:r>
              <a:rPr lang="en-US" sz="2800" b="1" i="1" dirty="0" smtClean="0"/>
              <a:t>See</a:t>
            </a:r>
            <a:r>
              <a:rPr lang="en-US" sz="2800" dirty="0" smtClean="0"/>
              <a:t> </a:t>
            </a:r>
            <a:r>
              <a:rPr lang="en-US" sz="2800" b="1" dirty="0" smtClean="0"/>
              <a:t>11-FC-74</a:t>
            </a:r>
          </a:p>
          <a:p>
            <a:pPr>
              <a:lnSpc>
                <a:spcPct val="80000"/>
              </a:lnSpc>
              <a:spcAft>
                <a:spcPts val="2400"/>
              </a:spcAft>
            </a:pPr>
            <a:r>
              <a:rPr lang="en-US" sz="2800" dirty="0" smtClean="0"/>
              <a:t>Denials do not have to be explained with specificity.</a:t>
            </a:r>
          </a:p>
          <a:p>
            <a:pPr>
              <a:lnSpc>
                <a:spcPct val="80000"/>
              </a:lnSpc>
              <a:spcAft>
                <a:spcPts val="2400"/>
              </a:spcAft>
            </a:pPr>
            <a:r>
              <a:rPr lang="en-US" sz="2800" dirty="0" smtClean="0"/>
              <a:t>All documents containing medical information, children’s names or personal information are confidential.</a:t>
            </a:r>
          </a:p>
          <a:p>
            <a:pPr>
              <a:lnSpc>
                <a:spcPct val="80000"/>
              </a:lnSpc>
              <a:spcAft>
                <a:spcPts val="2400"/>
              </a:spcAft>
            </a:pPr>
            <a:r>
              <a:rPr lang="en-US" sz="2800" dirty="0" smtClean="0"/>
              <a:t>Any document containing confidential information may be omitted from public records response.  </a:t>
            </a:r>
            <a:r>
              <a:rPr lang="en-US" sz="2800" b="1" i="1" dirty="0" smtClean="0"/>
              <a:t>See</a:t>
            </a:r>
            <a:r>
              <a:rPr lang="en-US" sz="2800" b="1" dirty="0" smtClean="0"/>
              <a:t> 10-FC-7</a:t>
            </a:r>
            <a:endParaRPr lang="en-US" sz="2800" dirty="0" smtClean="0"/>
          </a:p>
        </p:txBody>
      </p:sp>
    </p:spTree>
  </p:cSld>
  <p:clrMapOvr>
    <a:masterClrMapping/>
  </p:clrMapOvr>
  <p:transition spd="med">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04800"/>
            <a:ext cx="8915400" cy="677108"/>
          </a:xfrm>
        </p:spPr>
        <p:txBody>
          <a:bodyPr wrap="square">
            <a:spAutoFit/>
          </a:bodyPr>
          <a:lstStyle/>
          <a:p>
            <a:pPr fontAlgn="auto">
              <a:spcAft>
                <a:spcPts val="0"/>
              </a:spcAft>
              <a:defRPr/>
            </a:pPr>
            <a:r>
              <a:rPr lang="en-US" i="1" dirty="0" smtClean="0"/>
              <a:t>Remedies and penalties for noncompliance</a:t>
            </a:r>
            <a:endParaRPr lang="en-US" i="1" dirty="0"/>
          </a:p>
        </p:txBody>
      </p:sp>
      <p:sp>
        <p:nvSpPr>
          <p:cNvPr id="40961" name="Content Placeholder 1"/>
          <p:cNvSpPr>
            <a:spLocks noGrp="1"/>
          </p:cNvSpPr>
          <p:nvPr>
            <p:ph type="body" idx="1"/>
          </p:nvPr>
        </p:nvSpPr>
        <p:spPr>
          <a:xfrm>
            <a:off x="838200" y="1447800"/>
            <a:ext cx="8260080" cy="3801041"/>
          </a:xfrm>
        </p:spPr>
        <p:txBody>
          <a:bodyPr>
            <a:noAutofit/>
          </a:bodyPr>
          <a:lstStyle/>
          <a:p>
            <a:pPr marL="1649413" fontAlgn="auto">
              <a:spcBef>
                <a:spcPts val="1800"/>
              </a:spcBef>
              <a:spcAft>
                <a:spcPts val="0"/>
              </a:spcAft>
              <a:buClr>
                <a:schemeClr val="accent6">
                  <a:lumMod val="60000"/>
                  <a:lumOff val="40000"/>
                </a:schemeClr>
              </a:buClr>
              <a:defRPr/>
            </a:pPr>
            <a:r>
              <a:rPr lang="en-US" sz="2800" dirty="0" smtClean="0"/>
              <a:t>Complaint to Public Access Counselor</a:t>
            </a:r>
          </a:p>
          <a:p>
            <a:pPr marL="1649413" fontAlgn="auto">
              <a:spcBef>
                <a:spcPts val="1800"/>
              </a:spcBef>
              <a:spcAft>
                <a:spcPts val="0"/>
              </a:spcAft>
              <a:buClr>
                <a:schemeClr val="accent6">
                  <a:lumMod val="60000"/>
                  <a:lumOff val="40000"/>
                </a:schemeClr>
              </a:buClr>
              <a:defRPr/>
            </a:pPr>
            <a:r>
              <a:rPr lang="en-US" sz="2800" dirty="0" smtClean="0"/>
              <a:t>Bad press and damage to public perception</a:t>
            </a:r>
          </a:p>
          <a:p>
            <a:pPr marL="1649413" lvl="6" indent="-282575">
              <a:spcBef>
                <a:spcPts val="1800"/>
              </a:spcBef>
              <a:buClr>
                <a:schemeClr val="accent6">
                  <a:lumMod val="60000"/>
                  <a:lumOff val="40000"/>
                </a:schemeClr>
              </a:buClr>
              <a:buSzPct val="100000"/>
              <a:buFont typeface="Arial" pitchFamily="34" charset="0"/>
              <a:buChar char="•"/>
              <a:defRPr/>
            </a:pPr>
            <a:r>
              <a:rPr lang="en-US" sz="2800" dirty="0" smtClean="0">
                <a:latin typeface="Calibri" pitchFamily="34" charset="0"/>
              </a:rPr>
              <a:t>Court action seeking order to produce records and potentially order to pay attorney’s fees</a:t>
            </a:r>
          </a:p>
          <a:p>
            <a:pPr marL="1649413" lvl="6" indent="-282575">
              <a:spcBef>
                <a:spcPts val="1800"/>
              </a:spcBef>
              <a:buClr>
                <a:schemeClr val="accent6">
                  <a:lumMod val="60000"/>
                  <a:lumOff val="40000"/>
                </a:schemeClr>
              </a:buClr>
              <a:buSzPct val="100000"/>
              <a:buFont typeface="Arial" pitchFamily="34" charset="0"/>
              <a:buChar char="•"/>
              <a:defRPr/>
            </a:pPr>
            <a:r>
              <a:rPr lang="en-US" sz="2800" dirty="0" smtClean="0">
                <a:latin typeface="Calibri" pitchFamily="34" charset="0"/>
              </a:rPr>
              <a:t>Fines for knowing and intentional withholding of public records</a:t>
            </a:r>
          </a:p>
        </p:txBody>
      </p:sp>
      <p:pic>
        <p:nvPicPr>
          <p:cNvPr id="4" name="Picture 3" descr="oops.jpg"/>
          <p:cNvPicPr>
            <a:picLocks noChangeAspect="1"/>
          </p:cNvPicPr>
          <p:nvPr/>
        </p:nvPicPr>
        <p:blipFill>
          <a:blip r:embed="rId3" cstate="screen">
            <a:clrChange>
              <a:clrFrom>
                <a:srgbClr val="FEFEFE"/>
              </a:clrFrom>
              <a:clrTo>
                <a:srgbClr val="FEFEFE">
                  <a:alpha val="0"/>
                </a:srgbClr>
              </a:clrTo>
            </a:clrChange>
          </a:blip>
          <a:srcRect/>
          <a:stretch>
            <a:fillRect/>
          </a:stretch>
        </p:blipFill>
        <p:spPr bwMode="auto">
          <a:xfrm>
            <a:off x="990600" y="1676400"/>
            <a:ext cx="1143000" cy="2011362"/>
          </a:xfrm>
          <a:prstGeom prst="rect">
            <a:avLst/>
          </a:prstGeom>
          <a:noFill/>
          <a:ln w="9525">
            <a:noFill/>
            <a:miter lim="800000"/>
            <a:headEnd/>
            <a:tailEnd/>
          </a:ln>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0-#ppt_w/2"/>
                                          </p:val>
                                        </p:tav>
                                        <p:tav tm="100000">
                                          <p:val>
                                            <p:strVal val="#ppt_x"/>
                                          </p:val>
                                        </p:tav>
                                      </p:tavLst>
                                    </p:anim>
                                    <p:anim calcmode="lin" valueType="num">
                                      <p:cBhvr additive="base">
                                        <p:cTn id="8" dur="1000" fill="hold"/>
                                        <p:tgtEl>
                                          <p:spTgt spid="4"/>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40961">
                                            <p:txEl>
                                              <p:pRg st="0" end="0"/>
                                            </p:txEl>
                                          </p:spTgt>
                                        </p:tgtEl>
                                        <p:attrNameLst>
                                          <p:attrName>style.visibility</p:attrName>
                                        </p:attrNameLst>
                                      </p:cBhvr>
                                      <p:to>
                                        <p:strVal val="visible"/>
                                      </p:to>
                                    </p:set>
                                    <p:animEffect transition="in" filter="fade">
                                      <p:cBhvr>
                                        <p:cTn id="11" dur="1000"/>
                                        <p:tgtEl>
                                          <p:spTgt spid="40961">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0961">
                                            <p:txEl>
                                              <p:pRg st="1" end="1"/>
                                            </p:txEl>
                                          </p:spTgt>
                                        </p:tgtEl>
                                        <p:attrNameLst>
                                          <p:attrName>style.visibility</p:attrName>
                                        </p:attrNameLst>
                                      </p:cBhvr>
                                      <p:to>
                                        <p:strVal val="visible"/>
                                      </p:to>
                                    </p:set>
                                    <p:animEffect transition="in" filter="fade">
                                      <p:cBhvr>
                                        <p:cTn id="14" dur="1000"/>
                                        <p:tgtEl>
                                          <p:spTgt spid="40961">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40961">
                                            <p:txEl>
                                              <p:pRg st="2" end="2"/>
                                            </p:txEl>
                                          </p:spTgt>
                                        </p:tgtEl>
                                        <p:attrNameLst>
                                          <p:attrName>style.visibility</p:attrName>
                                        </p:attrNameLst>
                                      </p:cBhvr>
                                      <p:to>
                                        <p:strVal val="visible"/>
                                      </p:to>
                                    </p:set>
                                    <p:animEffect transition="in" filter="fade">
                                      <p:cBhvr>
                                        <p:cTn id="17" dur="1000"/>
                                        <p:tgtEl>
                                          <p:spTgt spid="40961">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0961">
                                            <p:txEl>
                                              <p:pRg st="3" end="3"/>
                                            </p:txEl>
                                          </p:spTgt>
                                        </p:tgtEl>
                                        <p:attrNameLst>
                                          <p:attrName>style.visibility</p:attrName>
                                        </p:attrNameLst>
                                      </p:cBhvr>
                                      <p:to>
                                        <p:strVal val="visible"/>
                                      </p:to>
                                    </p:set>
                                    <p:animEffect transition="in" filter="fade">
                                      <p:cBhvr>
                                        <p:cTn id="20" dur="1000"/>
                                        <p:tgtEl>
                                          <p:spTgt spid="4096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1" grpId="0" build="allAtOnce"/>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New legislation – HB 1003</a:t>
            </a:r>
            <a:endParaRPr lang="en-US" i="1" dirty="0"/>
          </a:p>
        </p:txBody>
      </p:sp>
      <p:sp>
        <p:nvSpPr>
          <p:cNvPr id="70658" name="Content Placeholder 1"/>
          <p:cNvSpPr>
            <a:spLocks noGrp="1"/>
          </p:cNvSpPr>
          <p:nvPr>
            <p:ph type="body" idx="1"/>
          </p:nvPr>
        </p:nvSpPr>
        <p:spPr>
          <a:xfrm>
            <a:off x="838200" y="1371600"/>
            <a:ext cx="7954963" cy="5109091"/>
          </a:xfrm>
        </p:spPr>
        <p:txBody>
          <a:bodyPr wrap="square">
            <a:spAutoFit/>
          </a:bodyPr>
          <a:lstStyle/>
          <a:p>
            <a:pPr>
              <a:buFont typeface="Arial" charset="0"/>
              <a:buChar char="●"/>
            </a:pPr>
            <a:r>
              <a:rPr lang="en-US" sz="2400" dirty="0" smtClean="0"/>
              <a:t>Effective July 1</a:t>
            </a:r>
            <a:r>
              <a:rPr lang="en-US" sz="2400" baseline="30000" dirty="0" smtClean="0"/>
              <a:t>st</a:t>
            </a:r>
            <a:r>
              <a:rPr lang="en-US" sz="2400" dirty="0" smtClean="0"/>
              <a:t> </a:t>
            </a:r>
          </a:p>
          <a:p>
            <a:pPr>
              <a:spcBef>
                <a:spcPts val="1800"/>
              </a:spcBef>
              <a:buFont typeface="Arial" charset="0"/>
              <a:buChar char="●"/>
            </a:pPr>
            <a:r>
              <a:rPr lang="en-US" sz="2400" dirty="0" smtClean="0"/>
              <a:t>Allows courts to fine public officers and management level employees in public agencies for knowing and intentional denials of records that should be disclosed under APRA</a:t>
            </a:r>
          </a:p>
          <a:p>
            <a:pPr lvl="1">
              <a:spcBef>
                <a:spcPct val="0"/>
              </a:spcBef>
            </a:pPr>
            <a:r>
              <a:rPr lang="en-US" sz="2200" dirty="0" smtClean="0"/>
              <a:t>Up to $100 for first offense</a:t>
            </a:r>
          </a:p>
          <a:p>
            <a:pPr lvl="1">
              <a:spcBef>
                <a:spcPct val="0"/>
              </a:spcBef>
            </a:pPr>
            <a:r>
              <a:rPr lang="en-US" sz="2200" dirty="0" smtClean="0"/>
              <a:t>Up to $500 for additional violations</a:t>
            </a:r>
          </a:p>
          <a:p>
            <a:pPr>
              <a:spcBef>
                <a:spcPts val="1800"/>
              </a:spcBef>
              <a:buFont typeface="Arial" charset="0"/>
              <a:buChar char="●"/>
            </a:pPr>
            <a:r>
              <a:rPr lang="en-US" sz="2400" dirty="0" smtClean="0"/>
              <a:t>Prerequisites and defenses to imposition of civil penalty</a:t>
            </a:r>
          </a:p>
          <a:p>
            <a:pPr lvl="1">
              <a:spcBef>
                <a:spcPct val="0"/>
              </a:spcBef>
            </a:pPr>
            <a:r>
              <a:rPr lang="en-US" sz="2200" dirty="0" smtClean="0"/>
              <a:t>Advisory opinion from the Public Access Counselor</a:t>
            </a:r>
          </a:p>
          <a:p>
            <a:pPr lvl="1">
              <a:spcBef>
                <a:spcPct val="0"/>
              </a:spcBef>
            </a:pPr>
            <a:r>
              <a:rPr lang="en-US" sz="2200" dirty="0" smtClean="0"/>
              <a:t>Not an intentional denial</a:t>
            </a:r>
          </a:p>
          <a:p>
            <a:pPr lvl="1">
              <a:spcBef>
                <a:spcPct val="0"/>
              </a:spcBef>
            </a:pPr>
            <a:r>
              <a:rPr lang="en-US" sz="2200" dirty="0" smtClean="0"/>
              <a:t>Relying on opinion of legal counsel</a:t>
            </a:r>
          </a:p>
          <a:p>
            <a:pPr lvl="1">
              <a:spcBef>
                <a:spcPct val="0"/>
              </a:spcBef>
            </a:pPr>
            <a:r>
              <a:rPr lang="en-US" sz="2200" dirty="0" smtClean="0"/>
              <a:t>Relying on opinion of the OAG</a:t>
            </a:r>
          </a:p>
          <a:p>
            <a:pPr lvl="1">
              <a:spcBef>
                <a:spcPct val="0"/>
              </a:spcBef>
            </a:pPr>
            <a:r>
              <a:rPr lang="en-US" sz="2200" dirty="0" smtClean="0"/>
              <a:t>Officer ordered management level employee to deny a request</a:t>
            </a:r>
          </a:p>
        </p:txBody>
      </p:sp>
    </p:spTree>
    <p:custDataLst>
      <p:tags r:id="rId1"/>
    </p:custDataLst>
  </p:cSld>
  <p:clrMapOvr>
    <a:masterClrMapping/>
  </p:clrMapOvr>
  <p:transition spd="med">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fontAlgn="auto">
              <a:spcAft>
                <a:spcPts val="0"/>
              </a:spcAft>
              <a:defRPr/>
            </a:pPr>
            <a:r>
              <a:rPr lang="en-US" i="1" dirty="0" smtClean="0"/>
              <a:t>HB 1003 – other changes</a:t>
            </a:r>
            <a:endParaRPr lang="en-US" i="1" dirty="0"/>
          </a:p>
        </p:txBody>
      </p:sp>
      <p:sp>
        <p:nvSpPr>
          <p:cNvPr id="72706" name="Content Placeholder 1"/>
          <p:cNvSpPr>
            <a:spLocks noGrp="1"/>
          </p:cNvSpPr>
          <p:nvPr>
            <p:ph type="body" idx="1"/>
          </p:nvPr>
        </p:nvSpPr>
        <p:spPr>
          <a:xfrm>
            <a:off x="838200" y="1447800"/>
            <a:ext cx="8047038" cy="3908425"/>
          </a:xfrm>
        </p:spPr>
        <p:txBody>
          <a:bodyPr>
            <a:spAutoFit/>
          </a:bodyPr>
          <a:lstStyle/>
          <a:p>
            <a:pPr>
              <a:buFont typeface="Arial" charset="0"/>
              <a:buChar char="●"/>
            </a:pPr>
            <a:r>
              <a:rPr lang="en-US" sz="2400" dirty="0" smtClean="0"/>
              <a:t>Express addition of “within a reasonable time after the request is received” in IC 5-14-3-3</a:t>
            </a:r>
          </a:p>
          <a:p>
            <a:pPr>
              <a:spcBef>
                <a:spcPts val="2400"/>
              </a:spcBef>
              <a:buFont typeface="Arial" charset="0"/>
              <a:buChar char="●"/>
            </a:pPr>
            <a:r>
              <a:rPr lang="en-US" sz="2400" dirty="0" smtClean="0"/>
              <a:t>In camera inspections by courts of redacted public records in </a:t>
            </a:r>
            <a:r>
              <a:rPr lang="en-US" sz="2400" dirty="0" err="1" smtClean="0"/>
              <a:t>unredacted</a:t>
            </a:r>
            <a:r>
              <a:rPr lang="en-US" sz="2400" dirty="0" smtClean="0"/>
              <a:t> form</a:t>
            </a:r>
          </a:p>
          <a:p>
            <a:pPr>
              <a:spcBef>
                <a:spcPts val="2400"/>
              </a:spcBef>
              <a:buFont typeface="Arial" charset="0"/>
              <a:buChar char="●"/>
            </a:pPr>
            <a:r>
              <a:rPr lang="en-US" sz="2400" dirty="0" smtClean="0"/>
              <a:t>One expanded and one new discretionary basis for denial</a:t>
            </a:r>
          </a:p>
          <a:p>
            <a:pPr lvl="1">
              <a:spcBef>
                <a:spcPct val="0"/>
              </a:spcBef>
            </a:pPr>
            <a:r>
              <a:rPr lang="en-US" sz="2200" dirty="0" smtClean="0"/>
              <a:t>Offender requests for personal information of law enforcement officers, judges, or their families</a:t>
            </a:r>
          </a:p>
          <a:p>
            <a:pPr lvl="1">
              <a:spcBef>
                <a:spcPct val="0"/>
              </a:spcBef>
            </a:pPr>
            <a:r>
              <a:rPr lang="en-US" sz="2200" dirty="0" smtClean="0"/>
              <a:t>Provision corresponding to FERPA confidentiality of individuals under 18 participating in university programs</a:t>
            </a:r>
          </a:p>
        </p:txBody>
      </p:sp>
    </p:spTree>
    <p:custDataLst>
      <p:tags r:id="rId1"/>
    </p:custDataLst>
  </p:cSld>
  <p:clrMapOvr>
    <a:masterClrMapping/>
  </p:clrMapOvr>
  <p:transition spd="med">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09600"/>
            <a:ext cx="7239000" cy="990600"/>
          </a:xfrm>
        </p:spPr>
        <p:txBody>
          <a:bodyPr>
            <a:normAutofit/>
          </a:bodyPr>
          <a:lstStyle/>
          <a:p>
            <a:pPr algn="r" fontAlgn="auto">
              <a:spcAft>
                <a:spcPts val="0"/>
              </a:spcAft>
              <a:defRPr/>
            </a:pPr>
            <a:r>
              <a:rPr lang="en-US" i="1" dirty="0" smtClean="0"/>
              <a:t>Questions on the APRA</a:t>
            </a:r>
            <a:endParaRPr lang="en-US" i="1" dirty="0"/>
          </a:p>
        </p:txBody>
      </p:sp>
      <p:pic>
        <p:nvPicPr>
          <p:cNvPr id="146435" name="Picture 3" descr="questionmarkred.jpg"/>
          <p:cNvPicPr>
            <a:picLocks noChangeAspect="1"/>
          </p:cNvPicPr>
          <p:nvPr/>
        </p:nvPicPr>
        <p:blipFill>
          <a:blip r:embed="rId4" cstate="screen"/>
          <a:srcRect/>
          <a:stretch>
            <a:fillRect/>
          </a:stretch>
        </p:blipFill>
        <p:spPr bwMode="auto">
          <a:xfrm>
            <a:off x="7543800" y="304800"/>
            <a:ext cx="1279525" cy="1882775"/>
          </a:xfrm>
          <a:prstGeom prst="rect">
            <a:avLst/>
          </a:prstGeom>
          <a:noFill/>
          <a:ln w="9525">
            <a:noFill/>
            <a:miter lim="800000"/>
            <a:headEnd/>
            <a:tailEnd/>
          </a:ln>
        </p:spPr>
      </p:pic>
    </p:spTree>
    <p:custDataLst>
      <p:tags r:id="rId1"/>
    </p:custDataLst>
  </p:cSld>
  <p:clrMapOvr>
    <a:masterClrMapping/>
  </p:clrMapOvr>
  <p:transition spd="med">
    <p:dissolv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228600"/>
            <a:ext cx="7406640" cy="783102"/>
          </a:xfrm>
        </p:spPr>
        <p:txBody>
          <a:bodyPr/>
          <a:lstStyle/>
          <a:p>
            <a:pPr algn="ctr"/>
            <a:r>
              <a:rPr lang="en-US" i="1" dirty="0" smtClean="0"/>
              <a:t>Thank you for your participation</a:t>
            </a:r>
            <a:endParaRPr lang="en-US" dirty="0"/>
          </a:p>
        </p:txBody>
      </p:sp>
      <p:sp>
        <p:nvSpPr>
          <p:cNvPr id="3" name="Subtitle 2"/>
          <p:cNvSpPr>
            <a:spLocks noGrp="1"/>
          </p:cNvSpPr>
          <p:nvPr>
            <p:ph type="subTitle" idx="1"/>
          </p:nvPr>
        </p:nvSpPr>
        <p:spPr>
          <a:xfrm>
            <a:off x="1432560" y="1295400"/>
            <a:ext cx="7406640" cy="5465136"/>
          </a:xfrm>
        </p:spPr>
        <p:txBody>
          <a:bodyPr/>
          <a:lstStyle/>
          <a:p>
            <a:pPr algn="ctr" fontAlgn="auto">
              <a:spcAft>
                <a:spcPts val="0"/>
              </a:spcAft>
              <a:buClr>
                <a:schemeClr val="accent6">
                  <a:lumMod val="60000"/>
                  <a:lumOff val="40000"/>
                </a:schemeClr>
              </a:buClr>
              <a:defRPr/>
            </a:pPr>
            <a:r>
              <a:rPr lang="en-US" sz="2000" b="1" dirty="0" smtClean="0"/>
              <a:t>Contact Information:</a:t>
            </a:r>
          </a:p>
          <a:p>
            <a:pPr algn="ctr" fontAlgn="auto">
              <a:spcAft>
                <a:spcPts val="0"/>
              </a:spcAft>
              <a:buClr>
                <a:schemeClr val="accent6">
                  <a:lumMod val="60000"/>
                  <a:lumOff val="40000"/>
                </a:schemeClr>
              </a:buClr>
              <a:defRPr/>
            </a:pPr>
            <a:r>
              <a:rPr lang="en-US" sz="2000" dirty="0" smtClean="0">
                <a:solidFill>
                  <a:srgbClr val="0070C0"/>
                </a:solidFill>
              </a:rPr>
              <a:t>JoHoage@icpr.in.gov</a:t>
            </a:r>
          </a:p>
          <a:p>
            <a:pPr algn="ctr" fontAlgn="auto">
              <a:spcAft>
                <a:spcPts val="0"/>
              </a:spcAft>
              <a:buClr>
                <a:schemeClr val="accent6">
                  <a:lumMod val="60000"/>
                  <a:lumOff val="40000"/>
                </a:schemeClr>
              </a:buClr>
              <a:defRPr/>
            </a:pPr>
            <a:r>
              <a:rPr lang="en-US" sz="2000" dirty="0" smtClean="0">
                <a:solidFill>
                  <a:srgbClr val="0070C0"/>
                </a:solidFill>
              </a:rPr>
              <a:t>Skey@hspa.com</a:t>
            </a:r>
            <a:endParaRPr lang="en-US" sz="2000" dirty="0" smtClean="0">
              <a:solidFill>
                <a:srgbClr val="0070C0"/>
              </a:solidFill>
              <a:hlinkClick r:id="rId3"/>
            </a:endParaRPr>
          </a:p>
          <a:p>
            <a:pPr algn="ctr" fontAlgn="auto">
              <a:spcAft>
                <a:spcPts val="0"/>
              </a:spcAft>
              <a:buClr>
                <a:schemeClr val="accent6">
                  <a:lumMod val="60000"/>
                  <a:lumOff val="40000"/>
                </a:schemeClr>
              </a:buClr>
              <a:defRPr/>
            </a:pPr>
            <a:r>
              <a:rPr lang="en-US" sz="2000" dirty="0" smtClean="0">
                <a:solidFill>
                  <a:srgbClr val="0070C0"/>
                </a:solidFill>
              </a:rPr>
              <a:t>Anne.O’Connor@atg.in.gov</a:t>
            </a:r>
          </a:p>
          <a:p>
            <a:pPr algn="ctr" fontAlgn="auto">
              <a:spcAft>
                <a:spcPts val="0"/>
              </a:spcAft>
              <a:buClr>
                <a:schemeClr val="accent6">
                  <a:lumMod val="60000"/>
                  <a:lumOff val="40000"/>
                </a:schemeClr>
              </a:buClr>
              <a:defRPr/>
            </a:pPr>
            <a:r>
              <a:rPr lang="en-US" sz="2000" dirty="0" smtClean="0">
                <a:solidFill>
                  <a:srgbClr val="0070C0"/>
                </a:solidFill>
              </a:rPr>
              <a:t>Matt.Light@atg.in.gov</a:t>
            </a:r>
          </a:p>
          <a:p>
            <a:pPr algn="ctr" fontAlgn="auto">
              <a:spcAft>
                <a:spcPts val="0"/>
              </a:spcAft>
              <a:buClr>
                <a:schemeClr val="accent6">
                  <a:lumMod val="60000"/>
                  <a:lumOff val="40000"/>
                </a:schemeClr>
              </a:buClr>
              <a:defRPr/>
            </a:pPr>
            <a:endParaRPr lang="en-US" sz="2000" dirty="0" smtClean="0"/>
          </a:p>
          <a:p>
            <a:pPr algn="ctr" fontAlgn="auto">
              <a:spcAft>
                <a:spcPts val="0"/>
              </a:spcAft>
              <a:buClr>
                <a:schemeClr val="accent6">
                  <a:lumMod val="60000"/>
                  <a:lumOff val="40000"/>
                </a:schemeClr>
              </a:buClr>
              <a:defRPr/>
            </a:pPr>
            <a:r>
              <a:rPr lang="en-US" sz="2000" b="1" dirty="0" smtClean="0"/>
              <a:t>Access to Public Records Act:</a:t>
            </a:r>
          </a:p>
          <a:p>
            <a:pPr algn="ctr" fontAlgn="auto">
              <a:spcAft>
                <a:spcPts val="0"/>
              </a:spcAft>
              <a:buClr>
                <a:schemeClr val="accent6">
                  <a:lumMod val="60000"/>
                  <a:lumOff val="40000"/>
                </a:schemeClr>
              </a:buClr>
              <a:defRPr/>
            </a:pPr>
            <a:r>
              <a:rPr lang="en-US" sz="2000" dirty="0" smtClean="0"/>
              <a:t>http://www.in.gov/legislative/ic/code/title5/ar14/ch3.html</a:t>
            </a:r>
          </a:p>
          <a:p>
            <a:pPr algn="ctr" fontAlgn="auto">
              <a:spcAft>
                <a:spcPts val="0"/>
              </a:spcAft>
              <a:buClr>
                <a:schemeClr val="accent6">
                  <a:lumMod val="60000"/>
                  <a:lumOff val="40000"/>
                </a:schemeClr>
              </a:buClr>
              <a:defRPr/>
            </a:pPr>
            <a:endParaRPr lang="en-US" sz="2000" dirty="0" smtClean="0"/>
          </a:p>
          <a:p>
            <a:pPr algn="ctr" fontAlgn="auto">
              <a:spcAft>
                <a:spcPts val="0"/>
              </a:spcAft>
              <a:buClr>
                <a:schemeClr val="accent6">
                  <a:lumMod val="60000"/>
                  <a:lumOff val="40000"/>
                </a:schemeClr>
              </a:buClr>
              <a:defRPr/>
            </a:pPr>
            <a:r>
              <a:rPr lang="en-US" sz="2000" b="1" dirty="0" smtClean="0"/>
              <a:t>Public Access Handbook:</a:t>
            </a:r>
          </a:p>
          <a:p>
            <a:pPr algn="ctr" fontAlgn="auto">
              <a:spcAft>
                <a:spcPts val="0"/>
              </a:spcAft>
              <a:buClr>
                <a:schemeClr val="accent6">
                  <a:lumMod val="60000"/>
                  <a:lumOff val="40000"/>
                </a:schemeClr>
              </a:buClr>
              <a:defRPr/>
            </a:pPr>
            <a:r>
              <a:rPr lang="en-US" sz="2000" dirty="0" smtClean="0"/>
              <a:t>http://www.in.gov/pac/files/pac_handbook.pdf</a:t>
            </a:r>
          </a:p>
          <a:p>
            <a:pPr algn="ctr" fontAlgn="auto">
              <a:spcAft>
                <a:spcPts val="0"/>
              </a:spcAft>
              <a:buClr>
                <a:schemeClr val="accent6">
                  <a:lumMod val="60000"/>
                  <a:lumOff val="40000"/>
                </a:schemeClr>
              </a:buClr>
              <a:defRPr/>
            </a:pPr>
            <a:endParaRPr lang="en-US" sz="2000" dirty="0" smtClean="0"/>
          </a:p>
          <a:p>
            <a:pPr algn="ctr" fontAlgn="auto">
              <a:spcAft>
                <a:spcPts val="0"/>
              </a:spcAft>
              <a:buClr>
                <a:schemeClr val="accent6">
                  <a:lumMod val="60000"/>
                  <a:lumOff val="40000"/>
                </a:schemeClr>
              </a:buClr>
              <a:defRPr/>
            </a:pPr>
            <a:r>
              <a:rPr lang="en-US" sz="2000" b="1" dirty="0" smtClean="0"/>
              <a:t>Public Access Counselor Website:</a:t>
            </a:r>
          </a:p>
          <a:p>
            <a:pPr algn="ctr" fontAlgn="auto">
              <a:spcAft>
                <a:spcPts val="0"/>
              </a:spcAft>
              <a:buClr>
                <a:schemeClr val="accent6">
                  <a:lumMod val="60000"/>
                  <a:lumOff val="40000"/>
                </a:schemeClr>
              </a:buClr>
              <a:defRPr/>
            </a:pPr>
            <a:r>
              <a:rPr lang="en-US" sz="2000" dirty="0" smtClean="0"/>
              <a:t>http://www.in.gov/pac/</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5" cstate="print"/>
          <a:srcRect/>
          <a:stretch>
            <a:fillRect/>
          </a:stretch>
        </p:blipFill>
        <p:spPr bwMode="auto">
          <a:xfrm>
            <a:off x="4508500" y="1651000"/>
            <a:ext cx="4572000" cy="5143500"/>
          </a:xfrm>
          <a:prstGeom prst="rect">
            <a:avLst/>
          </a:prstGeom>
          <a:noFill/>
          <a:ln w="9525">
            <a:noFill/>
            <a:miter lim="800000"/>
            <a:headEnd/>
            <a:tailEnd/>
          </a:ln>
          <a:effectLst/>
        </p:spPr>
      </p:pic>
      <p:sp>
        <p:nvSpPr>
          <p:cNvPr id="2" name="TPQuestion"/>
          <p:cNvSpPr>
            <a:spLocks noGrp="1"/>
          </p:cNvSpPr>
          <p:nvPr>
            <p:ph type="title"/>
          </p:nvPr>
        </p:nvSpPr>
        <p:spPr>
          <a:xfrm>
            <a:off x="609600" y="457200"/>
            <a:ext cx="7498080" cy="1600438"/>
          </a:xfrm>
        </p:spPr>
        <p:txBody>
          <a:bodyPr/>
          <a:lstStyle/>
          <a:p>
            <a:pPr algn="l"/>
            <a:r>
              <a:rPr lang="en-US" sz="3000" dirty="0" smtClean="0">
                <a:effectLst/>
              </a:rPr>
              <a:t>A person has a right to speak at any meeting that is covered by the ODL.</a:t>
            </a:r>
            <a:r>
              <a:rPr lang="en-US" dirty="0" smtClean="0"/>
              <a:t/>
            </a:r>
            <a:br>
              <a:rPr lang="en-US" dirty="0" smtClean="0"/>
            </a:br>
            <a:endParaRPr lang="en-US" dirty="0"/>
          </a:p>
        </p:txBody>
      </p:sp>
      <p:sp>
        <p:nvSpPr>
          <p:cNvPr id="3" name="TPAnswers"/>
          <p:cNvSpPr>
            <a:spLocks noGrp="1"/>
          </p:cNvSpPr>
          <p:nvPr>
            <p:ph type="body" idx="1"/>
            <p:custDataLst>
              <p:tags r:id="rId2"/>
            </p:custDataLst>
          </p:nvPr>
        </p:nvSpPr>
        <p:spPr>
          <a:xfrm>
            <a:off x="1752600" y="2133600"/>
            <a:ext cx="3048000" cy="3048000"/>
          </a:xfrm>
        </p:spPr>
        <p:txBody>
          <a:bodyPr>
            <a:noAutofit/>
          </a:bodyPr>
          <a:lstStyle/>
          <a:p>
            <a:pPr marL="596900" indent="-514350">
              <a:spcBef>
                <a:spcPct val="20000"/>
              </a:spcBef>
              <a:spcAft>
                <a:spcPts val="0"/>
              </a:spcAft>
              <a:buFont typeface="Arial" pitchFamily="34" charset="0"/>
              <a:buAutoNum type="arabicPeriod"/>
            </a:pPr>
            <a:r>
              <a:rPr lang="en-US" dirty="0" smtClean="0"/>
              <a:t>True</a:t>
            </a:r>
          </a:p>
          <a:p>
            <a:pPr marL="596900" indent="-514350">
              <a:spcBef>
                <a:spcPct val="20000"/>
              </a:spcBef>
              <a:spcAft>
                <a:spcPts val="0"/>
              </a:spcAft>
              <a:buFont typeface="Arial" pitchFamily="34" charset="0"/>
              <a:buAutoNum type="arabicPeriod"/>
            </a:pPr>
            <a:r>
              <a:rPr lang="en-US" dirty="0" smtClean="0"/>
              <a:t>False</a:t>
            </a:r>
            <a:endParaRPr lang="en-US" dirty="0"/>
          </a:p>
        </p:txBody>
      </p:sp>
    </p:spTree>
    <p:custDataLst>
      <p:tags r:id="rId1"/>
    </p:custDataLst>
  </p:cSld>
  <p:clrMapOvr>
    <a:masterClrMapping/>
  </p:clrMapOvr>
  <p:transition spd="med">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i="1" dirty="0"/>
              <a:t>Meetings under the ODL</a:t>
            </a:r>
          </a:p>
        </p:txBody>
      </p:sp>
      <p:sp>
        <p:nvSpPr>
          <p:cNvPr id="5123" name="Rectangle 3"/>
          <p:cNvSpPr>
            <a:spLocks noGrp="1" noChangeArrowheads="1"/>
          </p:cNvSpPr>
          <p:nvPr>
            <p:ph type="body" idx="1"/>
          </p:nvPr>
        </p:nvSpPr>
        <p:spPr/>
        <p:txBody>
          <a:bodyPr/>
          <a:lstStyle/>
          <a:p>
            <a:r>
              <a:rPr lang="en-US"/>
              <a:t>No right to speak under ODL unless some other statute requires it (i.e. public hearings)</a:t>
            </a:r>
          </a:p>
          <a:p>
            <a:r>
              <a:rPr lang="en-US"/>
              <a:t>Do have right to attend and observe meetings</a:t>
            </a:r>
          </a:p>
          <a:p>
            <a:r>
              <a:rPr lang="en-US"/>
              <a:t>Meetings may be taped or recorded but governing body may regulate placement of cameras, microphones etc.</a:t>
            </a:r>
          </a:p>
        </p:txBody>
      </p:sp>
    </p:spTree>
    <p:custDataLst>
      <p:tags r:id="rId1"/>
    </p:custData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i="1" dirty="0"/>
              <a:t>Minutes and Memoranda</a:t>
            </a:r>
          </a:p>
        </p:txBody>
      </p:sp>
      <p:sp>
        <p:nvSpPr>
          <p:cNvPr id="12291" name="Rectangle 3"/>
          <p:cNvSpPr>
            <a:spLocks noGrp="1" noChangeArrowheads="1"/>
          </p:cNvSpPr>
          <p:nvPr>
            <p:ph type="body" idx="1"/>
          </p:nvPr>
        </p:nvSpPr>
        <p:spPr>
          <a:xfrm>
            <a:off x="838200" y="1066800"/>
            <a:ext cx="8260080" cy="1066800"/>
          </a:xfrm>
        </p:spPr>
        <p:txBody>
          <a:bodyPr/>
          <a:lstStyle/>
          <a:p>
            <a:pPr marL="0" indent="0">
              <a:buNone/>
            </a:pPr>
            <a:r>
              <a:rPr lang="en-US" dirty="0"/>
              <a:t>ODL requires Governing Bodies to keep certain </a:t>
            </a:r>
            <a:r>
              <a:rPr lang="en-US" dirty="0" smtClean="0"/>
              <a:t>memoranda: </a:t>
            </a:r>
            <a:endParaRPr lang="en-US" dirty="0"/>
          </a:p>
          <a:p>
            <a:pPr marL="461963" lvl="1" indent="-4763">
              <a:buFontTx/>
              <a:buNone/>
            </a:pPr>
            <a:endParaRPr lang="en-US" dirty="0"/>
          </a:p>
        </p:txBody>
      </p:sp>
      <p:graphicFrame>
        <p:nvGraphicFramePr>
          <p:cNvPr id="4" name="Diagram 3"/>
          <p:cNvGraphicFramePr/>
          <p:nvPr/>
        </p:nvGraphicFramePr>
        <p:xfrm>
          <a:off x="1219200" y="2133600"/>
          <a:ext cx="6934200" cy="4191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cSld>
  <p:clrMapOvr>
    <a:masterClrMapping/>
  </p:clrMapOvr>
  <p:transition spd="med">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What Kind of Notice is Required</a:t>
            </a:r>
            <a:endParaRPr lang="en-US" dirty="0"/>
          </a:p>
        </p:txBody>
      </p:sp>
      <p:sp>
        <p:nvSpPr>
          <p:cNvPr id="3" name="Text Placeholder 2"/>
          <p:cNvSpPr>
            <a:spLocks noGrp="1"/>
          </p:cNvSpPr>
          <p:nvPr>
            <p:ph type="body" idx="1"/>
          </p:nvPr>
        </p:nvSpPr>
        <p:spPr>
          <a:xfrm>
            <a:off x="762000" y="1447800"/>
            <a:ext cx="8260080" cy="4800600"/>
          </a:xfrm>
          <a:ln/>
        </p:spPr>
        <p:style>
          <a:lnRef idx="1">
            <a:schemeClr val="accent2"/>
          </a:lnRef>
          <a:fillRef idx="2">
            <a:schemeClr val="accent2"/>
          </a:fillRef>
          <a:effectRef idx="1">
            <a:schemeClr val="accent2"/>
          </a:effectRef>
          <a:fontRef idx="minor">
            <a:schemeClr val="dk1"/>
          </a:fontRef>
        </p:style>
        <p:txBody>
          <a:bodyPr/>
          <a:lstStyle/>
          <a:p>
            <a:pPr lvl="0"/>
            <a:r>
              <a:rPr lang="en-US" sz="2400" dirty="0" smtClean="0"/>
              <a:t>48 business hours in advance </a:t>
            </a:r>
          </a:p>
          <a:p>
            <a:pPr lvl="0"/>
            <a:r>
              <a:rPr lang="en-US" sz="2400" dirty="0" smtClean="0"/>
              <a:t>Date, time and place where Governing Body will meet</a:t>
            </a:r>
          </a:p>
          <a:p>
            <a:pPr lvl="0"/>
            <a:r>
              <a:rPr lang="en-US" sz="2400" dirty="0" smtClean="0"/>
              <a:t>Not required to be published in newspaper unless that is required under some other statute</a:t>
            </a:r>
          </a:p>
          <a:p>
            <a:pPr lvl="0"/>
            <a:r>
              <a:rPr lang="en-US" sz="2400" dirty="0" smtClean="0"/>
              <a:t>Annual notices are permitted</a:t>
            </a:r>
          </a:p>
          <a:p>
            <a:pPr lvl="0"/>
            <a:r>
              <a:rPr lang="en-US" sz="2400" dirty="0" smtClean="0"/>
              <a:t>Emergency meetings are exception to 48 hour notice requirement</a:t>
            </a:r>
          </a:p>
          <a:p>
            <a:pPr lvl="0"/>
            <a:r>
              <a:rPr lang="en-US" sz="2400" dirty="0" smtClean="0"/>
              <a:t>Must post at principal place of business or meeting location</a:t>
            </a:r>
          </a:p>
          <a:p>
            <a:pPr lvl="0"/>
            <a:r>
              <a:rPr lang="en-US" sz="2400" dirty="0" smtClean="0"/>
              <a:t>2012 legislation concerning local public agencies allows the adoption of policies to provide additional notice (website, e-mail, annual notices for non-media requestors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5" cstate="print"/>
          <a:srcRect/>
          <a:stretch>
            <a:fillRect/>
          </a:stretch>
        </p:blipFill>
        <p:spPr bwMode="auto">
          <a:xfrm>
            <a:off x="4508500" y="1651000"/>
            <a:ext cx="4572000" cy="5143500"/>
          </a:xfrm>
          <a:prstGeom prst="rect">
            <a:avLst/>
          </a:prstGeom>
          <a:noFill/>
          <a:ln w="9525">
            <a:noFill/>
            <a:miter lim="800000"/>
            <a:headEnd/>
            <a:tailEnd/>
          </a:ln>
          <a:effectLst/>
        </p:spPr>
      </p:pic>
      <p:sp>
        <p:nvSpPr>
          <p:cNvPr id="2" name="TPQuestion"/>
          <p:cNvSpPr>
            <a:spLocks noGrp="1"/>
          </p:cNvSpPr>
          <p:nvPr>
            <p:ph type="title"/>
          </p:nvPr>
        </p:nvSpPr>
        <p:spPr>
          <a:xfrm>
            <a:off x="609600" y="660737"/>
            <a:ext cx="8534400" cy="1015663"/>
          </a:xfrm>
        </p:spPr>
        <p:txBody>
          <a:bodyPr/>
          <a:lstStyle/>
          <a:p>
            <a:pPr algn="l"/>
            <a:r>
              <a:rPr lang="en-US" sz="3000" dirty="0" smtClean="0">
                <a:effectLst/>
              </a:rPr>
              <a:t>A governing body may hold a meeting that excludes the public when they are discussing personnel matters.</a:t>
            </a:r>
          </a:p>
        </p:txBody>
      </p:sp>
      <p:sp>
        <p:nvSpPr>
          <p:cNvPr id="3" name="TPAnswers"/>
          <p:cNvSpPr>
            <a:spLocks noGrp="1"/>
          </p:cNvSpPr>
          <p:nvPr>
            <p:ph type="body" idx="1"/>
            <p:custDataLst>
              <p:tags r:id="rId2"/>
            </p:custDataLst>
          </p:nvPr>
        </p:nvSpPr>
        <p:spPr>
          <a:xfrm>
            <a:off x="1600200" y="2590800"/>
            <a:ext cx="2362200" cy="3124200"/>
          </a:xfrm>
        </p:spPr>
        <p:txBody>
          <a:bodyPr>
            <a:noAutofit/>
          </a:bodyPr>
          <a:lstStyle/>
          <a:p>
            <a:pPr marL="596900" indent="-514350">
              <a:spcBef>
                <a:spcPct val="20000"/>
              </a:spcBef>
              <a:spcAft>
                <a:spcPts val="0"/>
              </a:spcAft>
              <a:buFont typeface="Arial" pitchFamily="34" charset="0"/>
              <a:buAutoNum type="arabicPeriod"/>
            </a:pPr>
            <a:r>
              <a:rPr lang="en-US" dirty="0" smtClean="0"/>
              <a:t>True</a:t>
            </a:r>
          </a:p>
          <a:p>
            <a:pPr marL="596900" indent="-514350">
              <a:spcBef>
                <a:spcPct val="20000"/>
              </a:spcBef>
              <a:spcAft>
                <a:spcPts val="0"/>
              </a:spcAft>
              <a:buFont typeface="Arial" pitchFamily="34" charset="0"/>
              <a:buAutoNum type="arabicPeriod"/>
            </a:pPr>
            <a:r>
              <a:rPr lang="en-US" dirty="0" smtClean="0"/>
              <a:t>False</a:t>
            </a:r>
            <a:endParaRPr lang="en-US" dirty="0"/>
          </a:p>
        </p:txBody>
      </p:sp>
    </p:spTree>
    <p:custDataLst>
      <p:tags r:id="rId1"/>
    </p:custDataLst>
  </p:cSld>
  <p:clrMapOvr>
    <a:masterClrMapping/>
  </p:clrMapOvr>
  <p:transition spd="med">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i="1" dirty="0"/>
              <a:t>Executive Sessions</a:t>
            </a:r>
          </a:p>
        </p:txBody>
      </p:sp>
      <p:sp>
        <p:nvSpPr>
          <p:cNvPr id="7171" name="Rectangle 3"/>
          <p:cNvSpPr>
            <a:spLocks noGrp="1" noChangeArrowheads="1"/>
          </p:cNvSpPr>
          <p:nvPr>
            <p:ph type="body" idx="1"/>
          </p:nvPr>
        </p:nvSpPr>
        <p:spPr>
          <a:xfrm>
            <a:off x="838200" y="1524000"/>
            <a:ext cx="8001000" cy="4724400"/>
          </a:xfrm>
          <a:ln/>
        </p:spPr>
        <p:style>
          <a:lnRef idx="2">
            <a:schemeClr val="accent1"/>
          </a:lnRef>
          <a:fillRef idx="1">
            <a:schemeClr val="lt1"/>
          </a:fillRef>
          <a:effectRef idx="0">
            <a:schemeClr val="accent1"/>
          </a:effectRef>
          <a:fontRef idx="minor">
            <a:schemeClr val="dk1"/>
          </a:fontRef>
        </p:style>
        <p:txBody>
          <a:bodyPr/>
          <a:lstStyle/>
          <a:p>
            <a:r>
              <a:rPr lang="en-US" dirty="0">
                <a:latin typeface="Calibri" pitchFamily="34" charset="0"/>
              </a:rPr>
              <a:t>The “exception” to meetings that are open to the public</a:t>
            </a:r>
          </a:p>
          <a:p>
            <a:r>
              <a:rPr lang="en-US" dirty="0">
                <a:latin typeface="Calibri" pitchFamily="34" charset="0"/>
              </a:rPr>
              <a:t>Notice must include statutory purpose(s) for the meeting excluding the public.</a:t>
            </a:r>
          </a:p>
          <a:p>
            <a:r>
              <a:rPr lang="en-US" dirty="0">
                <a:latin typeface="Calibri" pitchFamily="34" charset="0"/>
              </a:rPr>
              <a:t>Meeting minutes or memoranda must include certification that only the topics permitted under the ODL for executive session were discussed.</a:t>
            </a:r>
          </a:p>
        </p:txBody>
      </p:sp>
    </p:spTree>
    <p:custDataLst>
      <p:tags r:id="rId1"/>
    </p:custDataLst>
  </p:cSld>
  <p:clrMapOvr>
    <a:masterClrMapping/>
  </p:clrMapOvr>
  <p:transition spd="med">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COLORS" val="0"/>
  <p:tag name="MULTIRESPDIVISOR"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POLLINGCYCLE" val="2"/>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RESETCHARTS" val="Tru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CHARTLABELS" val="1"/>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INCLUDENONRESPONDERS" val="False"/>
  <p:tag name="SAVECSVWITHSESSION" val="True"/>
  <p:tag name="DISPLAYNAME" val="True"/>
  <p:tag name="PRRESPONSE7" val="4"/>
  <p:tag name="GRIDFONTSIZE" val="12"/>
  <p:tag name="STDCHART" val="1"/>
  <p:tag name="RESPTABLESTYLE" val="-1"/>
  <p:tag name="CUSTOMCELLBACKCOLOR1" val="-657956"/>
  <p:tag name="PRRESPONSE4" val="7"/>
  <p:tag name="ADVANCEDSETTINGSVIEW" val="False"/>
  <p:tag name="DELIMITERS" val="3.1"/>
  <p:tag name="EXPANDSHOWBAR" val="True"/>
  <p:tag name="TPFULLVERSION" val="4.3.2.1178"/>
</p:tagLst>
</file>

<file path=ppt/tags/tag10.xml><?xml version="1.0" encoding="utf-8"?>
<p:tagLst xmlns:a="http://schemas.openxmlformats.org/drawingml/2006/main" xmlns:r="http://schemas.openxmlformats.org/officeDocument/2006/relationships" xmlns:p="http://schemas.openxmlformats.org/presentationml/2006/main">
  <p:tag name="ANSWERBULLETS" val="3"/>
  <p:tag name="TEXTLENGTH" val="10"/>
  <p:tag name="FONTSIZE" val="32"/>
  <p:tag name="BULLETTYPE" val="ppBulletArabicPeriod"/>
  <p:tag name="ANSWERTEXT" val="True&#10;False"/>
  <p:tag name="OLDNUMANSWERS" val="2"/>
</p:tagLst>
</file>

<file path=ppt/tags/tag11.xml><?xml version="1.0" encoding="utf-8"?>
<p:tagLst xmlns:a="http://schemas.openxmlformats.org/drawingml/2006/main" xmlns:r="http://schemas.openxmlformats.org/officeDocument/2006/relationships" xmlns:p="http://schemas.openxmlformats.org/presentationml/2006/main">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DELIMITERS" val="3.1"/>
</p:tagLst>
</file>

<file path=ppt/tags/tag17.xml><?xml version="1.0" encoding="utf-8"?>
<p:tagLst xmlns:a="http://schemas.openxmlformats.org/drawingml/2006/main" xmlns:r="http://schemas.openxmlformats.org/officeDocument/2006/relationships" xmlns:p="http://schemas.openxmlformats.org/presentationml/2006/main">
  <p:tag name="SLIDEGUID" val="FCFE9E138DD1407F94CC6ADB672AE38C"/>
  <p:tag name="SLIDEID" val="FCFE9E138DD1407F94CC6ADB672AE38C"/>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All records of a public agency are public records."/>
  <p:tag name="ANSWERSALIAS" val="True|smicln|False"/>
  <p:tag name="TOTALRESPONSES" val="30"/>
  <p:tag name="RESPONSECOUNT" val="30"/>
  <p:tag name="SLICED" val="False"/>
  <p:tag name="RESPONSES" val="2;2;2;2;1;1;1;1;2;1;1;2;2;2;2;2;2;2;1;1;1;2;2;2;1;1;1;2;1;1;"/>
  <p:tag name="CHARTSTRINGSTD" val="14 16"/>
  <p:tag name="CHARTSTRINGREV" val="16 14"/>
  <p:tag name="CHARTSTRINGSTDPER" val="0.466666666666667 0.533333333333333"/>
  <p:tag name="CHARTSTRINGREVPER" val="0.533333333333333 0.466666666666667"/>
  <p:tag name="VALUES" val="Correct|smicln|Incorrect"/>
  <p:tag name="RESPONSESGATHERED" val="False"/>
  <p:tag name="ANONYMOUSTEMP" val="False"/>
</p:tagLst>
</file>

<file path=ppt/tags/tag18.xml><?xml version="1.0" encoding="utf-8"?>
<p:tagLst xmlns:a="http://schemas.openxmlformats.org/drawingml/2006/main" xmlns:r="http://schemas.openxmlformats.org/officeDocument/2006/relationships" xmlns:p="http://schemas.openxmlformats.org/presentationml/2006/main">
  <p:tag name="ANSWERBULLETS" val="1"/>
  <p:tag name="TEXTLENGTH" val="10"/>
  <p:tag name="FONTSIZE" val="32"/>
  <p:tag name="BULLETTYPE" val="ppBulletAlphaUCPeriod"/>
  <p:tag name="ANSWERTEXT" val="True&#10;False"/>
  <p:tag name="OLDNUMANSWERS" val="2"/>
</p:tagLst>
</file>

<file path=ppt/tags/tag19.xml><?xml version="1.0" encoding="utf-8"?>
<p:tagLst xmlns:a="http://schemas.openxmlformats.org/drawingml/2006/main" xmlns:r="http://schemas.openxmlformats.org/officeDocument/2006/relationships" xmlns:p="http://schemas.openxmlformats.org/presentationml/2006/main">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20.xml><?xml version="1.0" encoding="utf-8"?>
<p:tagLst xmlns:a="http://schemas.openxmlformats.org/drawingml/2006/main" xmlns:r="http://schemas.openxmlformats.org/officeDocument/2006/relationships" xmlns:p="http://schemas.openxmlformats.org/presentationml/2006/main">
  <p:tag name="SLIDEGUID" val="C71C5D5812064E4FA5028CC123BFF0D2"/>
  <p:tag name="SLIDEID" val="C71C5D5812064E4FA5028CC123BFF0D2"/>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True or False - All requests for access to public records must be in writing."/>
  <p:tag name="ANSWERSALIAS" val="True|smicln|False"/>
  <p:tag name="TOTALRESPONSES" val="30"/>
  <p:tag name="RESPONSECOUNT" val="30"/>
  <p:tag name="SLICED" val="False"/>
  <p:tag name="RESPONSES" val="1;1;2;1;2;2;2;2;2;1;1;1;2;2;2;2;1;1;2;2;2;2;1;1;2;1;1;1;1;2;"/>
  <p:tag name="CHARTSTRINGSTD" val="14 16"/>
  <p:tag name="CHARTSTRINGREV" val="16 14"/>
  <p:tag name="CHARTSTRINGSTDPER" val="0.466666666666667 0.533333333333333"/>
  <p:tag name="CHARTSTRINGREVPER" val="0.533333333333333 0.466666666666667"/>
  <p:tag name="VALUES" val="Incorrect|smicln|Correct"/>
  <p:tag name="RESPONSESGATHERED" val="False"/>
  <p:tag name="ANONYMOUSTEMP" val="False"/>
</p:tagLst>
</file>

<file path=ppt/tags/tag21.xml><?xml version="1.0" encoding="utf-8"?>
<p:tagLst xmlns:a="http://schemas.openxmlformats.org/drawingml/2006/main" xmlns:r="http://schemas.openxmlformats.org/officeDocument/2006/relationships" xmlns:p="http://schemas.openxmlformats.org/presentationml/2006/main">
  <p:tag name="ANSWERBULLETS" val="1"/>
  <p:tag name="TEXTLENGTH" val="10"/>
  <p:tag name="FONTSIZE" val="32"/>
  <p:tag name="BULLETTYPE" val="ppBulletAlphaUCPeriod"/>
  <p:tag name="ANSWERTEXT" val="True&#10;False"/>
  <p:tag name="OLDNUMANSWERS" val="2"/>
</p:tagLst>
</file>

<file path=ppt/tags/tag22.xml><?xml version="1.0" encoding="utf-8"?>
<p:tagLst xmlns:a="http://schemas.openxmlformats.org/drawingml/2006/main" xmlns:r="http://schemas.openxmlformats.org/officeDocument/2006/relationships" xmlns:p="http://schemas.openxmlformats.org/presentationml/2006/main">
  <p:tag name="SLIDEGUID" val="54140D365BB74BD6BB8307BE010AF2BB"/>
  <p:tag name="SLIDEID" val="54140D365BB74BD6BB8307BE010AF2BB"/>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A public agency may respond that a request has not been stated with “reasonable particularity” if"/>
  <p:tag name="ANSWERSALIAS" val="The number of public records responsive to the request is voluminous and would take weeks or months to compile|smicln|The actual request is unclear or imprecise as to the requested information|smicln|All of the above"/>
  <p:tag name="TOTALRESPONSES" val="30"/>
  <p:tag name="RESPONSECOUNT" val="30"/>
  <p:tag name="SLICED" val="False"/>
  <p:tag name="RESPONSES" val="1;1;2;3;3;1;2;2;2;3;1;2;3;3;3;3;1;2;3;2;2;3;1;3;1;2;1;3;1;1;"/>
  <p:tag name="CHARTSTRINGSTD" val="10 9 11"/>
  <p:tag name="CHARTSTRINGREV" val="11 9 10"/>
  <p:tag name="CHARTSTRINGSTDPER" val="0.333333333333333 0.3 0.366666666666667"/>
  <p:tag name="CHARTSTRINGREVPER" val="0.366666666666667 0.3 0.333333333333333"/>
  <p:tag name="VALUES" val="Incorrect|smicln|Correct|smicln|Incorrect"/>
  <p:tag name="RESPONSESGATHERED" val="False"/>
  <p:tag name="ANONYMOUSTEMP" val="False"/>
</p:tagLst>
</file>

<file path=ppt/tags/tag23.xml><?xml version="1.0" encoding="utf-8"?>
<p:tagLst xmlns:a="http://schemas.openxmlformats.org/drawingml/2006/main" xmlns:r="http://schemas.openxmlformats.org/officeDocument/2006/relationships" xmlns:p="http://schemas.openxmlformats.org/presentationml/2006/main">
  <p:tag name="ANSWERBULLETS" val="1"/>
  <p:tag name="TEXTLENGTH" val="202"/>
  <p:tag name="FONTSIZE" val="24"/>
  <p:tag name="BULLETTYPE" val="ppBulletAlphaUCPeriod"/>
  <p:tag name="ANSWERTEXT" val="The number of public records responsive to the request is voluminous and would take weeks or months to compile&#10;The actual request is unclear or imprecise as to the requested information&#10;All of the above"/>
  <p:tag name="OLDNUMANSWERS" val="3"/>
</p:tagLst>
</file>

<file path=ppt/tags/tag24.xml><?xml version="1.0" encoding="utf-8"?>
<p:tagLst xmlns:a="http://schemas.openxmlformats.org/drawingml/2006/main" xmlns:r="http://schemas.openxmlformats.org/officeDocument/2006/relationships" xmlns:p="http://schemas.openxmlformats.org/presentationml/2006/main">
  <p:tag name="DELIMITERS" val="3.1"/>
</p:tagLst>
</file>

<file path=ppt/tags/tag25.xml><?xml version="1.0" encoding="utf-8"?>
<p:tagLst xmlns:a="http://schemas.openxmlformats.org/drawingml/2006/main" xmlns:r="http://schemas.openxmlformats.org/officeDocument/2006/relationships" xmlns:p="http://schemas.openxmlformats.org/presentationml/2006/main">
  <p:tag name="SLIDEGUID" val="822B62E0DC1B43AA9CC5044E40300163"/>
  <p:tag name="SLIDEID" val="822B62E0DC1B43AA9CC5044E40300163"/>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When an agency receives a request for access to public records via hand-delivery the agency is required to respond to that request "/>
  <p:tag name="ANSWERSALIAS" val="Immediately since the request was hand-delivered to the main office|smicln|Within 24 hours of receiving the request|smicln|Within 7 days of receiving the request as with all other requests"/>
  <p:tag name="TOTALRESPONSES" val="30"/>
  <p:tag name="RESPONSECOUNT" val="30"/>
  <p:tag name="SLICED" val="False"/>
  <p:tag name="RESPONSES" val="2;1;2;2;1;1;3;2;1;3;1;2;1;3;3;3;2;2;3;2;3;2;2;1;1;2;1;3;3;3;"/>
  <p:tag name="CHARTSTRINGSTD" val="9 11 10"/>
  <p:tag name="CHARTSTRINGREV" val="10 11 9"/>
  <p:tag name="CHARTSTRINGSTDPER" val="0.3 0.366666666666667 0.333333333333333"/>
  <p:tag name="CHARTSTRINGREVPER" val="0.333333333333333 0.366666666666667 0.3"/>
  <p:tag name="VALUES" val="Incorrect|smicln|Correct|smicln|Incorrect"/>
  <p:tag name="RESPONSESGATHERED" val="False"/>
  <p:tag name="ANONYMOUSTEMP" val="False"/>
</p:tagLst>
</file>

<file path=ppt/tags/tag26.xml><?xml version="1.0" encoding="utf-8"?>
<p:tagLst xmlns:a="http://schemas.openxmlformats.org/drawingml/2006/main" xmlns:r="http://schemas.openxmlformats.org/officeDocument/2006/relationships" xmlns:p="http://schemas.openxmlformats.org/presentationml/2006/main">
  <p:tag name="ANSWERBULLETS" val="1"/>
  <p:tag name="TEXTLENGTH" val="174"/>
  <p:tag name="FONTSIZE" val="24"/>
  <p:tag name="BULLETTYPE" val="ppBulletAlphaUCPeriod"/>
  <p:tag name="ANSWERTEXT" val="Immediately since the request was hand-delivered to the main office&#10;Within 24 hours of receiving the request&#10;Within 7 days of receiving the request as with all other requests"/>
  <p:tag name="OLDNUMANSWERS" val="3"/>
</p:tagLst>
</file>

<file path=ppt/tags/tag27.xml><?xml version="1.0" encoding="utf-8"?>
<p:tagLst xmlns:a="http://schemas.openxmlformats.org/drawingml/2006/main" xmlns:r="http://schemas.openxmlformats.org/officeDocument/2006/relationships" xmlns:p="http://schemas.openxmlformats.org/presentationml/2006/main">
  <p:tag name="DELIMITERS" val="3.1"/>
</p:tagLst>
</file>

<file path=ppt/tags/tag28.xml><?xml version="1.0" encoding="utf-8"?>
<p:tagLst xmlns:a="http://schemas.openxmlformats.org/drawingml/2006/main" xmlns:r="http://schemas.openxmlformats.org/officeDocument/2006/relationships" xmlns:p="http://schemas.openxmlformats.org/presentationml/2006/main">
  <p:tag name="SLIDEGUID" val="85F11A4882474B778CC88BE035021D72"/>
  <p:tag name="SLIDEID" val="85F11A4882474B778CC88BE035021D72"/>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A public record that is confidential may only be disclosed"/>
  <p:tag name="ANSWERSALIAS" val="In certain cases, with the consent of the person named in that public record|smicln|If authorized under statute or by court order under the rules of discovery|smicln|All of the above"/>
  <p:tag name="TOTALRESPONSES" val="30"/>
  <p:tag name="RESPONSECOUNT" val="30"/>
  <p:tag name="SLICED" val="False"/>
  <p:tag name="RESPONSES" val="1;2;1;1;3;1;3;3;2;1;3;2;3;2;2;2;3;1;1;1;1;3;3;3;2;2;2;1;1;3;"/>
  <p:tag name="CHARTSTRINGSTD" val="11 9 10"/>
  <p:tag name="CHARTSTRINGREV" val="10 9 11"/>
  <p:tag name="CHARTSTRINGSTDPER" val="0.366666666666667 0.3 0.333333333333333"/>
  <p:tag name="CHARTSTRINGREVPER" val="0.333333333333333 0.3 0.366666666666667"/>
  <p:tag name="VALUES" val="Incorrect|smicln|Incorrect|smicln|Correct"/>
  <p:tag name="RESPONSESGATHERED" val="False"/>
  <p:tag name="ANONYMOUSTEMP" val="False"/>
</p:tagLst>
</file>

<file path=ppt/tags/tag29.xml><?xml version="1.0" encoding="utf-8"?>
<p:tagLst xmlns:a="http://schemas.openxmlformats.org/drawingml/2006/main" xmlns:r="http://schemas.openxmlformats.org/officeDocument/2006/relationships" xmlns:p="http://schemas.openxmlformats.org/presentationml/2006/main">
  <p:tag name="ANSWERBULLETS" val="1"/>
  <p:tag name="TEXTLENGTH" val="168"/>
  <p:tag name="FONTSIZE" val="24"/>
  <p:tag name="BULLETTYPE" val="ppBulletAlphaUCPeriod"/>
  <p:tag name="ANSWERTEXT" val="In certain cases, with the consent of the person named in that public record&#10;If authorized under statute or by court order under the rules of discovery&#10;All of the above"/>
  <p:tag name="OLDNUMANSWERS" val="3"/>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ags/tag30.xml><?xml version="1.0" encoding="utf-8"?>
<p:tagLst xmlns:a="http://schemas.openxmlformats.org/drawingml/2006/main" xmlns:r="http://schemas.openxmlformats.org/officeDocument/2006/relationships" xmlns:p="http://schemas.openxmlformats.org/presentationml/2006/main">
  <p:tag name="DELIMITERS" val="3.1"/>
</p:tagLst>
</file>

<file path=ppt/tags/tag31.xml><?xml version="1.0" encoding="utf-8"?>
<p:tagLst xmlns:a="http://schemas.openxmlformats.org/drawingml/2006/main" xmlns:r="http://schemas.openxmlformats.org/officeDocument/2006/relationships" xmlns:p="http://schemas.openxmlformats.org/presentationml/2006/main">
  <p:tag name="DELIMITERS" val="3.1"/>
</p:tagLst>
</file>

<file path=ppt/tags/tag32.xml><?xml version="1.0" encoding="utf-8"?>
<p:tagLst xmlns:a="http://schemas.openxmlformats.org/drawingml/2006/main" xmlns:r="http://schemas.openxmlformats.org/officeDocument/2006/relationships" xmlns:p="http://schemas.openxmlformats.org/presentationml/2006/main">
  <p:tag name="SLIDEGUID" val="1B54CB4192584A52883D64FF1A882779"/>
  <p:tag name="SLIDEID" val="1B54CB4192584A52883D64FF1A882779"/>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DELIMITERS" val="3.1"/>
  <p:tag name="VALUEFORMAT" val="0%"/>
  <p:tag name="QUESTIONALIAS" val="A public agency may destroy a public record"/>
  <p:tag name="ANSWERSALIAS" val="When they no longer have a business purpose for keeping it|smicln|When they run out of storage space|smicln|When destruction is authorized under state statute"/>
  <p:tag name="TOTALRESPONSES" val="30"/>
  <p:tag name="RESPONSECOUNT" val="30"/>
  <p:tag name="SLICED" val="False"/>
  <p:tag name="RESPONSES" val="2;2;3;2;3;1;2;2;2;1;1;2;1;1;2;3;3;1;1;2;3;3;1;2;2;2;3;2;3;2;"/>
  <p:tag name="CHARTSTRINGSTD" val="8 14 8"/>
  <p:tag name="CHARTSTRINGREV" val="8 14 8"/>
  <p:tag name="CHARTSTRINGSTDPER" val="0.266666666666667 0.466666666666667 0.266666666666667"/>
  <p:tag name="CHARTSTRINGREVPER" val="0.266666666666667 0.466666666666667 0.266666666666667"/>
  <p:tag name="VALUES" val="Incorrect|smicln|Incorrect|smicln|Correct"/>
  <p:tag name="RESPONSESGATHERED" val="False"/>
  <p:tag name="ANONYMOUSTEMP" val="False"/>
</p:tagLst>
</file>

<file path=ppt/tags/tag33.xml><?xml version="1.0" encoding="utf-8"?>
<p:tagLst xmlns:a="http://schemas.openxmlformats.org/drawingml/2006/main" xmlns:r="http://schemas.openxmlformats.org/officeDocument/2006/relationships" xmlns:p="http://schemas.openxmlformats.org/presentationml/2006/main">
  <p:tag name="ANSWERBULLETS" val="1"/>
  <p:tag name="TEXTLENGTH" val="144"/>
  <p:tag name="FONTSIZE" val="24"/>
  <p:tag name="BULLETTYPE" val="ppBulletAlphaUCPeriod"/>
  <p:tag name="ANSWERTEXT" val="When they no longer have a business purpose for keeping it&#10;When they run out of storage space&#10;When destruction is authorized under state statute"/>
  <p:tag name="OLDNUMANSWERS" val="3"/>
</p:tagLst>
</file>

<file path=ppt/tags/tag3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6.xml><?xml version="1.0" encoding="utf-8"?>
<p:tagLst xmlns:a="http://schemas.openxmlformats.org/drawingml/2006/main" xmlns:r="http://schemas.openxmlformats.org/officeDocument/2006/relationships" xmlns:p="http://schemas.openxmlformats.org/presentationml/2006/main">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SLIDEGUID" val="AA72C2E627894C278A050833E2B35EBE"/>
  <p:tag name="SLIDEID" val="AA72C2E627894C278A050833E2B35EBE"/>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True|smicln|False"/>
  <p:tag name="DELIMITERS" val="3.1"/>
  <p:tag name="VALUEFORMAT" val="0%"/>
  <p:tag name="QUESTIONALIAS" val="A person has a right to speak at any meeting that is covered by the ODL. "/>
  <p:tag name="TOTALRESPONSES" val="30"/>
  <p:tag name="RESPONSECOUNT" val="30"/>
  <p:tag name="SLICED" val="False"/>
  <p:tag name="RESPONSES" val="2;1;2;1;2;1;2;1;2;1;1;2;2;2;1;2;2;1;2;2;2;2;1;1;2;2;1;1;1;2;"/>
  <p:tag name="CHARTSTRINGSTD" val="13 17"/>
  <p:tag name="CHARTSTRINGREV" val="17 13"/>
  <p:tag name="CHARTSTRINGSTDPER" val="0.433333333333333 0.566666666666667"/>
  <p:tag name="CHARTSTRINGREVPER" val="0.566666666666667 0.433333333333333"/>
  <p:tag name="VALUES" val="Incorrect|smicln|Correct"/>
  <p:tag name="RESPONSESGATHERED" val="False"/>
  <p:tag name="ANONYMOUSTEMP" val="False"/>
</p:tagLst>
</file>

<file path=ppt/tags/tag6.xml><?xml version="1.0" encoding="utf-8"?>
<p:tagLst xmlns:a="http://schemas.openxmlformats.org/drawingml/2006/main" xmlns:r="http://schemas.openxmlformats.org/officeDocument/2006/relationships" xmlns:p="http://schemas.openxmlformats.org/presentationml/2006/main">
  <p:tag name="ANSWERBULLETS" val="3"/>
  <p:tag name="TEXTLENGTH" val="10"/>
  <p:tag name="FONTSIZE" val="32"/>
  <p:tag name="BULLETTYPE" val="ppBulletArabicPeriod"/>
  <p:tag name="ANSWERTEXT" val="True&#10;False"/>
  <p:tag name="OLDNUMANSWERS" val="2"/>
</p:tagLst>
</file>

<file path=ppt/tags/tag7.xml><?xml version="1.0" encoding="utf-8"?>
<p:tagLst xmlns:a="http://schemas.openxmlformats.org/drawingml/2006/main" xmlns:r="http://schemas.openxmlformats.org/officeDocument/2006/relationships" xmlns:p="http://schemas.openxmlformats.org/presentationml/2006/main">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SLIDEGUID" val="2807A3FA7DF647B7A8DC935730A953B9"/>
  <p:tag name="SLIDEID" val="2807A3FA7DF647B7A8DC935730A953B9"/>
  <p:tag name="SLIDEORDER" val="1"/>
  <p:tag name="SLIDETYPE" val="Q"/>
  <p:tag name="DEMOGRAPHIC" val="False"/>
  <p:tag name="TEAMASSIGN" val="False"/>
  <p:tag name="SPEEDSCORING" val="False"/>
  <p:tag name="CORRECTPOINTVALUE" val="1"/>
  <p:tag name="INCORRECTPOINTVALUE" val="0"/>
  <p:tag name="ZEROBASED" val="False"/>
  <p:tag name="NUMRESPONSES" val="1"/>
  <p:tag name="AUTOADVANCE" val="False"/>
  <p:tag name="ANSWERSALIAS" val="True|smicln|False"/>
  <p:tag name="DELIMITERS" val="3.1"/>
  <p:tag name="VALUEFORMAT" val="0%"/>
  <p:tag name="QUESTIONALIAS" val="A governing body may hold a meeting that excludes the public when they are discussing personnel matters."/>
  <p:tag name="TOTALRESPONSES" val="30"/>
  <p:tag name="RESPONSECOUNT" val="30"/>
  <p:tag name="SLICED" val="False"/>
  <p:tag name="RESPONSES" val="1;1;1;1;1;1;1;2;1;1;2;1;1;1;1;1;2;1;1;1;1;2;2;2;1;1;1;1;1;2;"/>
  <p:tag name="CHARTSTRINGSTD" val="23 7"/>
  <p:tag name="CHARTSTRINGREV" val="7 23"/>
  <p:tag name="CHARTSTRINGSTDPER" val="0.766666666666667 0.233333333333333"/>
  <p:tag name="CHARTSTRINGREVPER" val="0.233333333333333 0.766666666666667"/>
  <p:tag name="VALUES" val="Incorrect|smicln|Correct"/>
  <p:tag name="RESPONSESGATHERED" val="False"/>
  <p:tag name="ANONYMOUSTEMP" val="Fals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AG-Blank">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1_OAG-Blank">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0</TotalTime>
  <Words>2000</Words>
  <Application>Microsoft Office PowerPoint</Application>
  <PresentationFormat>On-screen Show (4:3)</PresentationFormat>
  <Paragraphs>250</Paragraphs>
  <Slides>38</Slides>
  <Notes>38</Notes>
  <HiddenSlides>0</HiddenSlides>
  <MMClips>0</MMClips>
  <ScaleCrop>false</ScaleCrop>
  <HeadingPairs>
    <vt:vector size="4" baseType="variant">
      <vt:variant>
        <vt:lpstr>Theme</vt:lpstr>
      </vt:variant>
      <vt:variant>
        <vt:i4>2</vt:i4>
      </vt:variant>
      <vt:variant>
        <vt:lpstr>Slide Titles</vt:lpstr>
      </vt:variant>
      <vt:variant>
        <vt:i4>38</vt:i4>
      </vt:variant>
    </vt:vector>
  </HeadingPairs>
  <TitlesOfParts>
    <vt:vector size="40" baseType="lpstr">
      <vt:lpstr>OAG-Blank</vt:lpstr>
      <vt:lpstr>1_OAG-Blank</vt:lpstr>
      <vt:lpstr>  2013 Public Access Seminar</vt:lpstr>
      <vt:lpstr>The Indiana Open Door Law (ODL)</vt:lpstr>
      <vt:lpstr>Meetings under the ODL</vt:lpstr>
      <vt:lpstr>A person has a right to speak at any meeting that is covered by the ODL. </vt:lpstr>
      <vt:lpstr>Meetings under the ODL</vt:lpstr>
      <vt:lpstr>Minutes and Memoranda</vt:lpstr>
      <vt:lpstr>What Kind of Notice is Required</vt:lpstr>
      <vt:lpstr>A governing body may hold a meeting that excludes the public when they are discussing personnel matters.</vt:lpstr>
      <vt:lpstr>Executive Sessions</vt:lpstr>
      <vt:lpstr> Executive Session Exceptions under the ODL</vt:lpstr>
      <vt:lpstr>Remedies</vt:lpstr>
      <vt:lpstr>New Legislation </vt:lpstr>
      <vt:lpstr>Questions on the Open Door Law</vt:lpstr>
      <vt:lpstr>Access to Public Records Act (APRA)</vt:lpstr>
      <vt:lpstr>All records of a public agency are public records.</vt:lpstr>
      <vt:lpstr>What is a public record</vt:lpstr>
      <vt:lpstr>Three Categories of Public Records</vt:lpstr>
      <vt:lpstr>All requests for access to public records must be in writing.</vt:lpstr>
      <vt:lpstr>A public agency may respond that a request has not been stated with “reasonable particularity” if</vt:lpstr>
      <vt:lpstr>Right to Inspect and Copy Public Records</vt:lpstr>
      <vt:lpstr>Other Items of Note under APRA</vt:lpstr>
      <vt:lpstr>When an agency receives a request for access to public records via hand-delivery the agency is required to respond to that request </vt:lpstr>
      <vt:lpstr>Responding to APRA Requests</vt:lpstr>
      <vt:lpstr>A public record that is confidential may only be disclosed</vt:lpstr>
      <vt:lpstr>Exceptions to disclosure</vt:lpstr>
      <vt:lpstr>Confidential Public Records</vt:lpstr>
      <vt:lpstr>Exceptions to disclosure</vt:lpstr>
      <vt:lpstr>Discretionary Categories</vt:lpstr>
      <vt:lpstr>Arrest Records</vt:lpstr>
      <vt:lpstr>Arrest Records</vt:lpstr>
      <vt:lpstr>A public agency may destroy a public record</vt:lpstr>
      <vt:lpstr>Common Misconceptions of Requestors</vt:lpstr>
      <vt:lpstr>Other common misconceptions </vt:lpstr>
      <vt:lpstr>Remedies and penalties for noncompliance</vt:lpstr>
      <vt:lpstr>New legislation – HB 1003</vt:lpstr>
      <vt:lpstr>HB 1003 – other changes</vt:lpstr>
      <vt:lpstr>Questions on the APRA</vt:lpstr>
      <vt:lpstr>Thank you for your participation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542</cp:revision>
  <dcterms:created xsi:type="dcterms:W3CDTF">2012-03-06T21:24:27Z</dcterms:created>
  <dcterms:modified xsi:type="dcterms:W3CDTF">2012-12-31T15:19:19Z</dcterms:modified>
</cp:coreProperties>
</file>