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tags/tag14.xml" ContentType="application/vnd.openxmlformats-officedocument.presentationml.tags+xml"/>
  <Override PartName="/ppt/notesSlides/notesSlide21.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tags/tag11.xml" ContentType="application/vnd.openxmlformats-officedocument.presentationml.tags+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60" r:id="rId1"/>
    <p:sldMasterId id="2147483673" r:id="rId2"/>
  </p:sldMasterIdLst>
  <p:notesMasterIdLst>
    <p:notesMasterId r:id="rId30"/>
  </p:notesMasterIdLst>
  <p:handoutMasterIdLst>
    <p:handoutMasterId r:id="rId31"/>
  </p:handoutMasterIdLst>
  <p:sldIdLst>
    <p:sldId id="271" r:id="rId3"/>
    <p:sldId id="418" r:id="rId4"/>
    <p:sldId id="419" r:id="rId5"/>
    <p:sldId id="421" r:id="rId6"/>
    <p:sldId id="422" r:id="rId7"/>
    <p:sldId id="438" r:id="rId8"/>
    <p:sldId id="440" r:id="rId9"/>
    <p:sldId id="425" r:id="rId10"/>
    <p:sldId id="426" r:id="rId11"/>
    <p:sldId id="441" r:id="rId12"/>
    <p:sldId id="442" r:id="rId13"/>
    <p:sldId id="427" r:id="rId14"/>
    <p:sldId id="429" r:id="rId15"/>
    <p:sldId id="353" r:id="rId16"/>
    <p:sldId id="361" r:id="rId17"/>
    <p:sldId id="360" r:id="rId18"/>
    <p:sldId id="439" r:id="rId19"/>
    <p:sldId id="330" r:id="rId20"/>
    <p:sldId id="331" r:id="rId21"/>
    <p:sldId id="359" r:id="rId22"/>
    <p:sldId id="358" r:id="rId23"/>
    <p:sldId id="324" r:id="rId24"/>
    <p:sldId id="443" r:id="rId25"/>
    <p:sldId id="335" r:id="rId26"/>
    <p:sldId id="336" r:id="rId27"/>
    <p:sldId id="338" r:id="rId28"/>
    <p:sldId id="434" r:id="rId29"/>
  </p:sldIdLst>
  <p:sldSz cx="9144000" cy="6858000" type="screen4x3"/>
  <p:notesSz cx="7010400" cy="9296400"/>
  <p:custDataLst>
    <p:tags r:id="rId3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DCE1"/>
    <a:srgbClr val="113D6D"/>
    <a:srgbClr val="B5C4D9"/>
    <a:srgbClr val="CEE1E3"/>
    <a:srgbClr val="CBCBE7"/>
    <a:srgbClr val="CEDCD9"/>
    <a:srgbClr val="D9D9D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9" autoAdjust="0"/>
    <p:restoredTop sz="93439" autoAdjust="0"/>
  </p:normalViewPr>
  <p:slideViewPr>
    <p:cSldViewPr showGuides="1">
      <p:cViewPr>
        <p:scale>
          <a:sx n="80" d="100"/>
          <a:sy n="80" d="100"/>
        </p:scale>
        <p:origin x="-834" y="-5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howGuides="1">
      <p:cViewPr varScale="1">
        <p:scale>
          <a:sx n="80" d="100"/>
          <a:sy n="80" d="100"/>
        </p:scale>
        <p:origin x="-1362"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932B87-6479-4138-825B-5A819FEA8104}"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7202EB81-8CB9-44C2-BCB5-874C5309CAD6}">
      <dgm:prSet phldrT="[Text]" custT="1"/>
      <dgm:spPr/>
      <dgm:t>
        <a:bodyPr/>
        <a:lstStyle/>
        <a:p>
          <a:r>
            <a:rPr lang="en-US" sz="2400" dirty="0" smtClean="0"/>
            <a:t>Date, time and place</a:t>
          </a:r>
          <a:endParaRPr lang="en-US" sz="2400" dirty="0"/>
        </a:p>
      </dgm:t>
    </dgm:pt>
    <dgm:pt modelId="{895CC109-3EFD-4F6B-A25A-17526850F10A}" type="parTrans" cxnId="{B06F8794-27BA-451F-95C1-333EA9DC64F7}">
      <dgm:prSet/>
      <dgm:spPr/>
      <dgm:t>
        <a:bodyPr/>
        <a:lstStyle/>
        <a:p>
          <a:endParaRPr lang="en-US"/>
        </a:p>
      </dgm:t>
    </dgm:pt>
    <dgm:pt modelId="{D7B0FDE9-9B87-46B7-ADCF-4F8E6E687CDF}" type="sibTrans" cxnId="{B06F8794-27BA-451F-95C1-333EA9DC64F7}">
      <dgm:prSet/>
      <dgm:spPr/>
      <dgm:t>
        <a:bodyPr/>
        <a:lstStyle/>
        <a:p>
          <a:endParaRPr lang="en-US"/>
        </a:p>
      </dgm:t>
    </dgm:pt>
    <dgm:pt modelId="{E39D90D7-8249-4CCA-B7DF-BFD38C46A145}">
      <dgm:prSet custT="1"/>
      <dgm:spPr/>
      <dgm:t>
        <a:bodyPr/>
        <a:lstStyle/>
        <a:p>
          <a:r>
            <a:rPr lang="en-US" sz="2400" dirty="0" smtClean="0"/>
            <a:t>Members present or absent</a:t>
          </a:r>
          <a:endParaRPr lang="en-US" sz="2400" dirty="0"/>
        </a:p>
      </dgm:t>
    </dgm:pt>
    <dgm:pt modelId="{4C50019B-3529-4981-80CA-6C0BCD4A8846}" type="parTrans" cxnId="{14BBAF1C-09E8-463F-A034-4F27B70DFD33}">
      <dgm:prSet/>
      <dgm:spPr/>
      <dgm:t>
        <a:bodyPr/>
        <a:lstStyle/>
        <a:p>
          <a:endParaRPr lang="en-US"/>
        </a:p>
      </dgm:t>
    </dgm:pt>
    <dgm:pt modelId="{F1D21579-415E-478D-BF70-D5461040C43F}" type="sibTrans" cxnId="{14BBAF1C-09E8-463F-A034-4F27B70DFD33}">
      <dgm:prSet/>
      <dgm:spPr/>
      <dgm:t>
        <a:bodyPr/>
        <a:lstStyle/>
        <a:p>
          <a:endParaRPr lang="en-US"/>
        </a:p>
      </dgm:t>
    </dgm:pt>
    <dgm:pt modelId="{47C92F08-5FBE-48D8-A343-8036C02C95B2}">
      <dgm:prSet custT="1"/>
      <dgm:spPr/>
      <dgm:t>
        <a:bodyPr/>
        <a:lstStyle/>
        <a:p>
          <a:r>
            <a:rPr lang="en-US" sz="2400" dirty="0" smtClean="0"/>
            <a:t>General substance of matters discussed/decided</a:t>
          </a:r>
          <a:endParaRPr lang="en-US" sz="2400" dirty="0"/>
        </a:p>
      </dgm:t>
    </dgm:pt>
    <dgm:pt modelId="{D6F0BB60-5FDA-4A51-80B3-D1F5E9D6386C}" type="parTrans" cxnId="{C9A7A06C-9B69-4A44-B4DB-089A46991D80}">
      <dgm:prSet/>
      <dgm:spPr/>
      <dgm:t>
        <a:bodyPr/>
        <a:lstStyle/>
        <a:p>
          <a:endParaRPr lang="en-US"/>
        </a:p>
      </dgm:t>
    </dgm:pt>
    <dgm:pt modelId="{893631F3-A735-49F3-A309-2E2CE7CC6CA6}" type="sibTrans" cxnId="{C9A7A06C-9B69-4A44-B4DB-089A46991D80}">
      <dgm:prSet/>
      <dgm:spPr/>
      <dgm:t>
        <a:bodyPr/>
        <a:lstStyle/>
        <a:p>
          <a:endParaRPr lang="en-US"/>
        </a:p>
      </dgm:t>
    </dgm:pt>
    <dgm:pt modelId="{9EA08CEC-B6BE-4D0D-945B-1CA83CDC1FC7}">
      <dgm:prSet custT="1"/>
      <dgm:spPr/>
      <dgm:t>
        <a:bodyPr/>
        <a:lstStyle/>
        <a:p>
          <a:r>
            <a:rPr lang="en-US" sz="2400" dirty="0" smtClean="0"/>
            <a:t>Record of all votes, by individual if a roll call vote</a:t>
          </a:r>
          <a:endParaRPr lang="en-US" sz="2400" dirty="0"/>
        </a:p>
      </dgm:t>
    </dgm:pt>
    <dgm:pt modelId="{A4D9C527-B344-48E1-8705-D14493AF7387}" type="parTrans" cxnId="{C68D19EF-EBFE-415A-A9BD-E4358C7EF45E}">
      <dgm:prSet/>
      <dgm:spPr/>
      <dgm:t>
        <a:bodyPr/>
        <a:lstStyle/>
        <a:p>
          <a:endParaRPr lang="en-US"/>
        </a:p>
      </dgm:t>
    </dgm:pt>
    <dgm:pt modelId="{3363B432-1A1D-4F9A-A254-1A2B658EC245}" type="sibTrans" cxnId="{C68D19EF-EBFE-415A-A9BD-E4358C7EF45E}">
      <dgm:prSet/>
      <dgm:spPr/>
      <dgm:t>
        <a:bodyPr/>
        <a:lstStyle/>
        <a:p>
          <a:endParaRPr lang="en-US"/>
        </a:p>
      </dgm:t>
    </dgm:pt>
    <dgm:pt modelId="{1DAAA357-8EF2-449A-A37E-D23450E56617}">
      <dgm:prSet custT="1"/>
      <dgm:spPr/>
      <dgm:t>
        <a:bodyPr/>
        <a:lstStyle/>
        <a:p>
          <a:r>
            <a:rPr lang="en-US" sz="2400" dirty="0" smtClean="0"/>
            <a:t>*Agendas, if used, must be posted prior to meeting</a:t>
          </a:r>
          <a:endParaRPr lang="en-US" sz="2400" dirty="0"/>
        </a:p>
      </dgm:t>
    </dgm:pt>
    <dgm:pt modelId="{FCEAE99D-C2D2-4DAB-B033-3EB1D53C84E3}" type="parTrans" cxnId="{4F7EE026-B7DA-4DCC-99E1-48A6A1BE0D8C}">
      <dgm:prSet/>
      <dgm:spPr/>
      <dgm:t>
        <a:bodyPr/>
        <a:lstStyle/>
        <a:p>
          <a:endParaRPr lang="en-US"/>
        </a:p>
      </dgm:t>
    </dgm:pt>
    <dgm:pt modelId="{C7C8FB65-5DC8-4FD1-90CF-1C57B05985C7}" type="sibTrans" cxnId="{4F7EE026-B7DA-4DCC-99E1-48A6A1BE0D8C}">
      <dgm:prSet/>
      <dgm:spPr/>
      <dgm:t>
        <a:bodyPr/>
        <a:lstStyle/>
        <a:p>
          <a:endParaRPr lang="en-US"/>
        </a:p>
      </dgm:t>
    </dgm:pt>
    <dgm:pt modelId="{7076DF06-573A-42BA-8BFA-9A69842B064E}">
      <dgm:prSet custT="1"/>
      <dgm:spPr/>
      <dgm:t>
        <a:bodyPr/>
        <a:lstStyle/>
        <a:p>
          <a:r>
            <a:rPr lang="en-US" sz="2400" dirty="0" smtClean="0"/>
            <a:t>*Minutes, if any, must be made available for public inspection</a:t>
          </a:r>
          <a:endParaRPr lang="en-US" sz="2400" dirty="0"/>
        </a:p>
      </dgm:t>
    </dgm:pt>
    <dgm:pt modelId="{25CAF12B-3509-459A-8439-8BFE014F7D7B}" type="parTrans" cxnId="{D52E5F07-0F86-4AB5-B131-0CCCB6F3CB69}">
      <dgm:prSet/>
      <dgm:spPr/>
      <dgm:t>
        <a:bodyPr/>
        <a:lstStyle/>
        <a:p>
          <a:endParaRPr lang="en-US"/>
        </a:p>
      </dgm:t>
    </dgm:pt>
    <dgm:pt modelId="{9A81F71B-7997-4E96-BC13-253DD079E07E}" type="sibTrans" cxnId="{D52E5F07-0F86-4AB5-B131-0CCCB6F3CB69}">
      <dgm:prSet/>
      <dgm:spPr/>
      <dgm:t>
        <a:bodyPr/>
        <a:lstStyle/>
        <a:p>
          <a:endParaRPr lang="en-US"/>
        </a:p>
      </dgm:t>
    </dgm:pt>
    <dgm:pt modelId="{FD34DEE7-D7AE-468F-9404-EBBD6E95B5BE}" type="pres">
      <dgm:prSet presAssocID="{A1932B87-6479-4138-825B-5A819FEA8104}" presName="linear" presStyleCnt="0">
        <dgm:presLayoutVars>
          <dgm:animLvl val="lvl"/>
          <dgm:resizeHandles val="exact"/>
        </dgm:presLayoutVars>
      </dgm:prSet>
      <dgm:spPr/>
      <dgm:t>
        <a:bodyPr/>
        <a:lstStyle/>
        <a:p>
          <a:endParaRPr lang="en-US"/>
        </a:p>
      </dgm:t>
    </dgm:pt>
    <dgm:pt modelId="{A05255C2-21CC-47FA-B0D0-F4617CD73178}" type="pres">
      <dgm:prSet presAssocID="{7202EB81-8CB9-44C2-BCB5-874C5309CAD6}" presName="parentText" presStyleLbl="node1" presStyleIdx="0" presStyleCnt="6">
        <dgm:presLayoutVars>
          <dgm:chMax val="0"/>
          <dgm:bulletEnabled val="1"/>
        </dgm:presLayoutVars>
      </dgm:prSet>
      <dgm:spPr/>
      <dgm:t>
        <a:bodyPr/>
        <a:lstStyle/>
        <a:p>
          <a:endParaRPr lang="en-US"/>
        </a:p>
      </dgm:t>
    </dgm:pt>
    <dgm:pt modelId="{7CD4168A-A878-46F1-8485-7D27963F0239}" type="pres">
      <dgm:prSet presAssocID="{D7B0FDE9-9B87-46B7-ADCF-4F8E6E687CDF}" presName="spacer" presStyleCnt="0"/>
      <dgm:spPr/>
    </dgm:pt>
    <dgm:pt modelId="{A55DBAD2-6660-46A0-966D-D2D13838180E}" type="pres">
      <dgm:prSet presAssocID="{E39D90D7-8249-4CCA-B7DF-BFD38C46A145}" presName="parentText" presStyleLbl="node1" presStyleIdx="1" presStyleCnt="6">
        <dgm:presLayoutVars>
          <dgm:chMax val="0"/>
          <dgm:bulletEnabled val="1"/>
        </dgm:presLayoutVars>
      </dgm:prSet>
      <dgm:spPr/>
      <dgm:t>
        <a:bodyPr/>
        <a:lstStyle/>
        <a:p>
          <a:endParaRPr lang="en-US"/>
        </a:p>
      </dgm:t>
    </dgm:pt>
    <dgm:pt modelId="{BA1E535B-F7BE-445B-8B92-1EB5C15F6FD6}" type="pres">
      <dgm:prSet presAssocID="{F1D21579-415E-478D-BF70-D5461040C43F}" presName="spacer" presStyleCnt="0"/>
      <dgm:spPr/>
    </dgm:pt>
    <dgm:pt modelId="{B347B037-75C9-4935-83E4-A58BA5A69F58}" type="pres">
      <dgm:prSet presAssocID="{47C92F08-5FBE-48D8-A343-8036C02C95B2}" presName="parentText" presStyleLbl="node1" presStyleIdx="2" presStyleCnt="6">
        <dgm:presLayoutVars>
          <dgm:chMax val="0"/>
          <dgm:bulletEnabled val="1"/>
        </dgm:presLayoutVars>
      </dgm:prSet>
      <dgm:spPr/>
      <dgm:t>
        <a:bodyPr/>
        <a:lstStyle/>
        <a:p>
          <a:endParaRPr lang="en-US"/>
        </a:p>
      </dgm:t>
    </dgm:pt>
    <dgm:pt modelId="{C6D0AC1A-9D51-4074-8671-350099970772}" type="pres">
      <dgm:prSet presAssocID="{893631F3-A735-49F3-A309-2E2CE7CC6CA6}" presName="spacer" presStyleCnt="0"/>
      <dgm:spPr/>
    </dgm:pt>
    <dgm:pt modelId="{C83BE578-B136-4180-8395-6B59E6E220DB}" type="pres">
      <dgm:prSet presAssocID="{9EA08CEC-B6BE-4D0D-945B-1CA83CDC1FC7}" presName="parentText" presStyleLbl="node1" presStyleIdx="3" presStyleCnt="6">
        <dgm:presLayoutVars>
          <dgm:chMax val="0"/>
          <dgm:bulletEnabled val="1"/>
        </dgm:presLayoutVars>
      </dgm:prSet>
      <dgm:spPr/>
      <dgm:t>
        <a:bodyPr/>
        <a:lstStyle/>
        <a:p>
          <a:endParaRPr lang="en-US"/>
        </a:p>
      </dgm:t>
    </dgm:pt>
    <dgm:pt modelId="{7E7DE6CF-FD9D-425D-9821-4897CEFD6547}" type="pres">
      <dgm:prSet presAssocID="{3363B432-1A1D-4F9A-A254-1A2B658EC245}" presName="spacer" presStyleCnt="0"/>
      <dgm:spPr/>
    </dgm:pt>
    <dgm:pt modelId="{9C3DF767-E4E4-48C8-B491-804C0F289AD8}" type="pres">
      <dgm:prSet presAssocID="{1DAAA357-8EF2-449A-A37E-D23450E56617}" presName="parentText" presStyleLbl="node1" presStyleIdx="4" presStyleCnt="6">
        <dgm:presLayoutVars>
          <dgm:chMax val="0"/>
          <dgm:bulletEnabled val="1"/>
        </dgm:presLayoutVars>
      </dgm:prSet>
      <dgm:spPr/>
      <dgm:t>
        <a:bodyPr/>
        <a:lstStyle/>
        <a:p>
          <a:endParaRPr lang="en-US"/>
        </a:p>
      </dgm:t>
    </dgm:pt>
    <dgm:pt modelId="{5D8DDF0F-4B57-4BE1-82D7-1A9B72BA2884}" type="pres">
      <dgm:prSet presAssocID="{C7C8FB65-5DC8-4FD1-90CF-1C57B05985C7}" presName="spacer" presStyleCnt="0"/>
      <dgm:spPr/>
    </dgm:pt>
    <dgm:pt modelId="{5BFE2847-9590-4039-AACA-93B1EA21694F}" type="pres">
      <dgm:prSet presAssocID="{7076DF06-573A-42BA-8BFA-9A69842B064E}" presName="parentText" presStyleLbl="node1" presStyleIdx="5" presStyleCnt="6">
        <dgm:presLayoutVars>
          <dgm:chMax val="0"/>
          <dgm:bulletEnabled val="1"/>
        </dgm:presLayoutVars>
      </dgm:prSet>
      <dgm:spPr/>
      <dgm:t>
        <a:bodyPr/>
        <a:lstStyle/>
        <a:p>
          <a:endParaRPr lang="en-US"/>
        </a:p>
      </dgm:t>
    </dgm:pt>
  </dgm:ptLst>
  <dgm:cxnLst>
    <dgm:cxn modelId="{B06F8794-27BA-451F-95C1-333EA9DC64F7}" srcId="{A1932B87-6479-4138-825B-5A819FEA8104}" destId="{7202EB81-8CB9-44C2-BCB5-874C5309CAD6}" srcOrd="0" destOrd="0" parTransId="{895CC109-3EFD-4F6B-A25A-17526850F10A}" sibTransId="{D7B0FDE9-9B87-46B7-ADCF-4F8E6E687CDF}"/>
    <dgm:cxn modelId="{5F7323A2-872E-40EB-B324-884E8768D1ED}" type="presOf" srcId="{7202EB81-8CB9-44C2-BCB5-874C5309CAD6}" destId="{A05255C2-21CC-47FA-B0D0-F4617CD73178}" srcOrd="0" destOrd="0" presId="urn:microsoft.com/office/officeart/2005/8/layout/vList2"/>
    <dgm:cxn modelId="{5092B0BC-F686-4E51-AC2C-DAD31903C77D}" type="presOf" srcId="{A1932B87-6479-4138-825B-5A819FEA8104}" destId="{FD34DEE7-D7AE-468F-9404-EBBD6E95B5BE}" srcOrd="0" destOrd="0" presId="urn:microsoft.com/office/officeart/2005/8/layout/vList2"/>
    <dgm:cxn modelId="{C68D19EF-EBFE-415A-A9BD-E4358C7EF45E}" srcId="{A1932B87-6479-4138-825B-5A819FEA8104}" destId="{9EA08CEC-B6BE-4D0D-945B-1CA83CDC1FC7}" srcOrd="3" destOrd="0" parTransId="{A4D9C527-B344-48E1-8705-D14493AF7387}" sibTransId="{3363B432-1A1D-4F9A-A254-1A2B658EC245}"/>
    <dgm:cxn modelId="{5CE39159-46EC-4E08-A015-2FD88E123D23}" type="presOf" srcId="{1DAAA357-8EF2-449A-A37E-D23450E56617}" destId="{9C3DF767-E4E4-48C8-B491-804C0F289AD8}" srcOrd="0" destOrd="0" presId="urn:microsoft.com/office/officeart/2005/8/layout/vList2"/>
    <dgm:cxn modelId="{14BBAF1C-09E8-463F-A034-4F27B70DFD33}" srcId="{A1932B87-6479-4138-825B-5A819FEA8104}" destId="{E39D90D7-8249-4CCA-B7DF-BFD38C46A145}" srcOrd="1" destOrd="0" parTransId="{4C50019B-3529-4981-80CA-6C0BCD4A8846}" sibTransId="{F1D21579-415E-478D-BF70-D5461040C43F}"/>
    <dgm:cxn modelId="{D52E5F07-0F86-4AB5-B131-0CCCB6F3CB69}" srcId="{A1932B87-6479-4138-825B-5A819FEA8104}" destId="{7076DF06-573A-42BA-8BFA-9A69842B064E}" srcOrd="5" destOrd="0" parTransId="{25CAF12B-3509-459A-8439-8BFE014F7D7B}" sibTransId="{9A81F71B-7997-4E96-BC13-253DD079E07E}"/>
    <dgm:cxn modelId="{50F50C7E-EB01-4087-A08F-CEEB28035AA1}" type="presOf" srcId="{7076DF06-573A-42BA-8BFA-9A69842B064E}" destId="{5BFE2847-9590-4039-AACA-93B1EA21694F}" srcOrd="0" destOrd="0" presId="urn:microsoft.com/office/officeart/2005/8/layout/vList2"/>
    <dgm:cxn modelId="{1E8C290C-A74F-4736-A289-60207798EC08}" type="presOf" srcId="{E39D90D7-8249-4CCA-B7DF-BFD38C46A145}" destId="{A55DBAD2-6660-46A0-966D-D2D13838180E}" srcOrd="0" destOrd="0" presId="urn:microsoft.com/office/officeart/2005/8/layout/vList2"/>
    <dgm:cxn modelId="{C9A7A06C-9B69-4A44-B4DB-089A46991D80}" srcId="{A1932B87-6479-4138-825B-5A819FEA8104}" destId="{47C92F08-5FBE-48D8-A343-8036C02C95B2}" srcOrd="2" destOrd="0" parTransId="{D6F0BB60-5FDA-4A51-80B3-D1F5E9D6386C}" sibTransId="{893631F3-A735-49F3-A309-2E2CE7CC6CA6}"/>
    <dgm:cxn modelId="{4F7EE026-B7DA-4DCC-99E1-48A6A1BE0D8C}" srcId="{A1932B87-6479-4138-825B-5A819FEA8104}" destId="{1DAAA357-8EF2-449A-A37E-D23450E56617}" srcOrd="4" destOrd="0" parTransId="{FCEAE99D-C2D2-4DAB-B033-3EB1D53C84E3}" sibTransId="{C7C8FB65-5DC8-4FD1-90CF-1C57B05985C7}"/>
    <dgm:cxn modelId="{79256DA5-CD77-47AB-8491-AF743CCCC325}" type="presOf" srcId="{9EA08CEC-B6BE-4D0D-945B-1CA83CDC1FC7}" destId="{C83BE578-B136-4180-8395-6B59E6E220DB}" srcOrd="0" destOrd="0" presId="urn:microsoft.com/office/officeart/2005/8/layout/vList2"/>
    <dgm:cxn modelId="{60402845-BF28-481B-94F4-BD38170E5F9E}" type="presOf" srcId="{47C92F08-5FBE-48D8-A343-8036C02C95B2}" destId="{B347B037-75C9-4935-83E4-A58BA5A69F58}" srcOrd="0" destOrd="0" presId="urn:microsoft.com/office/officeart/2005/8/layout/vList2"/>
    <dgm:cxn modelId="{39AAAEB8-344B-49C0-8542-CD3995AEE759}" type="presParOf" srcId="{FD34DEE7-D7AE-468F-9404-EBBD6E95B5BE}" destId="{A05255C2-21CC-47FA-B0D0-F4617CD73178}" srcOrd="0" destOrd="0" presId="urn:microsoft.com/office/officeart/2005/8/layout/vList2"/>
    <dgm:cxn modelId="{9B00ECE9-4178-4C4A-98DE-B8E5567E195F}" type="presParOf" srcId="{FD34DEE7-D7AE-468F-9404-EBBD6E95B5BE}" destId="{7CD4168A-A878-46F1-8485-7D27963F0239}" srcOrd="1" destOrd="0" presId="urn:microsoft.com/office/officeart/2005/8/layout/vList2"/>
    <dgm:cxn modelId="{1304D721-9DB1-4E39-9383-9BB6319C3B13}" type="presParOf" srcId="{FD34DEE7-D7AE-468F-9404-EBBD6E95B5BE}" destId="{A55DBAD2-6660-46A0-966D-D2D13838180E}" srcOrd="2" destOrd="0" presId="urn:microsoft.com/office/officeart/2005/8/layout/vList2"/>
    <dgm:cxn modelId="{16657537-D3C3-4EC6-84C8-3FB178563D81}" type="presParOf" srcId="{FD34DEE7-D7AE-468F-9404-EBBD6E95B5BE}" destId="{BA1E535B-F7BE-445B-8B92-1EB5C15F6FD6}" srcOrd="3" destOrd="0" presId="urn:microsoft.com/office/officeart/2005/8/layout/vList2"/>
    <dgm:cxn modelId="{9983FBB3-D628-4B48-98DC-A29FC9804648}" type="presParOf" srcId="{FD34DEE7-D7AE-468F-9404-EBBD6E95B5BE}" destId="{B347B037-75C9-4935-83E4-A58BA5A69F58}" srcOrd="4" destOrd="0" presId="urn:microsoft.com/office/officeart/2005/8/layout/vList2"/>
    <dgm:cxn modelId="{68F6BDA8-9871-4471-B2F5-E4F3F60C9748}" type="presParOf" srcId="{FD34DEE7-D7AE-468F-9404-EBBD6E95B5BE}" destId="{C6D0AC1A-9D51-4074-8671-350099970772}" srcOrd="5" destOrd="0" presId="urn:microsoft.com/office/officeart/2005/8/layout/vList2"/>
    <dgm:cxn modelId="{8B8EDD33-C735-4AAD-9B0D-369A06D44EA0}" type="presParOf" srcId="{FD34DEE7-D7AE-468F-9404-EBBD6E95B5BE}" destId="{C83BE578-B136-4180-8395-6B59E6E220DB}" srcOrd="6" destOrd="0" presId="urn:microsoft.com/office/officeart/2005/8/layout/vList2"/>
    <dgm:cxn modelId="{14AAB630-17B9-48C4-ACD7-1C817ABC700B}" type="presParOf" srcId="{FD34DEE7-D7AE-468F-9404-EBBD6E95B5BE}" destId="{7E7DE6CF-FD9D-425D-9821-4897CEFD6547}" srcOrd="7" destOrd="0" presId="urn:microsoft.com/office/officeart/2005/8/layout/vList2"/>
    <dgm:cxn modelId="{29CC6B94-6454-4BD9-BB68-EB1470A90E73}" type="presParOf" srcId="{FD34DEE7-D7AE-468F-9404-EBBD6E95B5BE}" destId="{9C3DF767-E4E4-48C8-B491-804C0F289AD8}" srcOrd="8" destOrd="0" presId="urn:microsoft.com/office/officeart/2005/8/layout/vList2"/>
    <dgm:cxn modelId="{EEC4819A-4F6C-4C75-BB85-A996AA889672}" type="presParOf" srcId="{FD34DEE7-D7AE-468F-9404-EBBD6E95B5BE}" destId="{5D8DDF0F-4B57-4BE1-82D7-1A9B72BA2884}" srcOrd="9" destOrd="0" presId="urn:microsoft.com/office/officeart/2005/8/layout/vList2"/>
    <dgm:cxn modelId="{C5D848D1-1B06-432C-9155-9AB5F5A365FA}" type="presParOf" srcId="{FD34DEE7-D7AE-468F-9404-EBBD6E95B5BE}" destId="{5BFE2847-9590-4039-AACA-93B1EA21694F}" srcOrd="1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B3D3D8-8A15-482A-9056-D27EDE0F5D95}"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B43652EB-9333-4C7D-8352-F28F00E5ECFC}">
      <dgm:prSet phldrT="[Text]"/>
      <dgm:spPr/>
      <dgm:t>
        <a:bodyPr/>
        <a:lstStyle/>
        <a:p>
          <a:r>
            <a:rPr lang="en-US" dirty="0" smtClean="0"/>
            <a:t>Public Access Counselor</a:t>
          </a:r>
          <a:endParaRPr lang="en-US" dirty="0"/>
        </a:p>
      </dgm:t>
    </dgm:pt>
    <dgm:pt modelId="{B93AED9A-FA60-4322-8106-CEFADEEB5DD7}" type="parTrans" cxnId="{A2DD0F3B-2A61-4804-AA0F-F8540B404140}">
      <dgm:prSet/>
      <dgm:spPr/>
      <dgm:t>
        <a:bodyPr/>
        <a:lstStyle/>
        <a:p>
          <a:endParaRPr lang="en-US"/>
        </a:p>
      </dgm:t>
    </dgm:pt>
    <dgm:pt modelId="{6800AE5E-3885-4B8F-BB04-E04B45802C64}" type="sibTrans" cxnId="{A2DD0F3B-2A61-4804-AA0F-F8540B404140}">
      <dgm:prSet/>
      <dgm:spPr/>
      <dgm:t>
        <a:bodyPr/>
        <a:lstStyle/>
        <a:p>
          <a:endParaRPr lang="en-US"/>
        </a:p>
      </dgm:t>
    </dgm:pt>
    <dgm:pt modelId="{6C1C5645-2AA3-4814-9713-2E17FA6FFD8B}">
      <dgm:prSet phldrT="[Text]"/>
      <dgm:spPr/>
      <dgm:t>
        <a:bodyPr/>
        <a:lstStyle/>
        <a:p>
          <a:r>
            <a:rPr lang="en-US" dirty="0" smtClean="0"/>
            <a:t>File a Lawsuit Under the ODL</a:t>
          </a:r>
          <a:endParaRPr lang="en-US" dirty="0"/>
        </a:p>
      </dgm:t>
    </dgm:pt>
    <dgm:pt modelId="{47C55B25-E2D7-42EF-9AB4-05EE53311EAA}" type="parTrans" cxnId="{3CCA3355-AB5E-47C2-A823-DD96FA2F9C04}">
      <dgm:prSet/>
      <dgm:spPr/>
      <dgm:t>
        <a:bodyPr/>
        <a:lstStyle/>
        <a:p>
          <a:endParaRPr lang="en-US"/>
        </a:p>
      </dgm:t>
    </dgm:pt>
    <dgm:pt modelId="{9B706A21-CFF4-44F5-AE23-0452F76F1DEF}" type="sibTrans" cxnId="{3CCA3355-AB5E-47C2-A823-DD96FA2F9C04}">
      <dgm:prSet/>
      <dgm:spPr/>
      <dgm:t>
        <a:bodyPr/>
        <a:lstStyle/>
        <a:p>
          <a:endParaRPr lang="en-US"/>
        </a:p>
      </dgm:t>
    </dgm:pt>
    <dgm:pt modelId="{91A370C1-0EC1-4976-926C-22E9F64A1282}">
      <dgm:prSet/>
      <dgm:spPr/>
      <dgm:t>
        <a:bodyPr/>
        <a:lstStyle/>
        <a:p>
          <a:r>
            <a:rPr lang="en-US" dirty="0" smtClean="0"/>
            <a:t>Informal or formal opinion</a:t>
          </a:r>
        </a:p>
      </dgm:t>
    </dgm:pt>
    <dgm:pt modelId="{478E4E42-6E88-4DED-A776-52F66FA56415}" type="parTrans" cxnId="{7C3716B9-0C41-4F8D-8823-75E3A06396C6}">
      <dgm:prSet/>
      <dgm:spPr/>
      <dgm:t>
        <a:bodyPr/>
        <a:lstStyle/>
        <a:p>
          <a:endParaRPr lang="en-US"/>
        </a:p>
      </dgm:t>
    </dgm:pt>
    <dgm:pt modelId="{213486B7-A055-4CCC-B942-56428A71A02C}" type="sibTrans" cxnId="{7C3716B9-0C41-4F8D-8823-75E3A06396C6}">
      <dgm:prSet/>
      <dgm:spPr/>
      <dgm:t>
        <a:bodyPr/>
        <a:lstStyle/>
        <a:p>
          <a:endParaRPr lang="en-US"/>
        </a:p>
      </dgm:t>
    </dgm:pt>
    <dgm:pt modelId="{B2C71700-A84A-49B0-9872-8747943891FE}">
      <dgm:prSet/>
      <dgm:spPr/>
      <dgm:t>
        <a:bodyPr/>
        <a:lstStyle/>
        <a:p>
          <a:r>
            <a:rPr lang="en-US" dirty="0" smtClean="0"/>
            <a:t>Useful should you file suit under the ODL</a:t>
          </a:r>
        </a:p>
      </dgm:t>
    </dgm:pt>
    <dgm:pt modelId="{24A3B3A1-DB38-49F1-B0F5-FC3E50F64F39}" type="parTrans" cxnId="{C65E9FAD-B16C-4A25-8E0E-3616D8DFC81C}">
      <dgm:prSet/>
      <dgm:spPr/>
      <dgm:t>
        <a:bodyPr/>
        <a:lstStyle/>
        <a:p>
          <a:endParaRPr lang="en-US"/>
        </a:p>
      </dgm:t>
    </dgm:pt>
    <dgm:pt modelId="{9DA1ADE1-E67F-4E9D-8BD6-5A94D6308428}" type="sibTrans" cxnId="{C65E9FAD-B16C-4A25-8E0E-3616D8DFC81C}">
      <dgm:prSet/>
      <dgm:spPr/>
      <dgm:t>
        <a:bodyPr/>
        <a:lstStyle/>
        <a:p>
          <a:endParaRPr lang="en-US"/>
        </a:p>
      </dgm:t>
    </dgm:pt>
    <dgm:pt modelId="{5ABC8487-7A86-4725-BBCE-ED55D83845FC}">
      <dgm:prSet/>
      <dgm:spPr/>
      <dgm:t>
        <a:bodyPr/>
        <a:lstStyle/>
        <a:p>
          <a:r>
            <a:rPr lang="en-US" dirty="0" smtClean="0"/>
            <a:t>If successful, could recoup attorneys fees and court costs</a:t>
          </a:r>
          <a:endParaRPr lang="en-US" dirty="0"/>
        </a:p>
      </dgm:t>
    </dgm:pt>
    <dgm:pt modelId="{0E95DD97-023C-493B-9B2D-2617383AEF0C}" type="parTrans" cxnId="{677B315B-284B-4AD5-B1F2-E244F3BE7783}">
      <dgm:prSet/>
      <dgm:spPr/>
      <dgm:t>
        <a:bodyPr/>
        <a:lstStyle/>
        <a:p>
          <a:endParaRPr lang="en-US"/>
        </a:p>
      </dgm:t>
    </dgm:pt>
    <dgm:pt modelId="{0B53AC47-6E0C-41C4-82CE-88EDD5F25D6A}" type="sibTrans" cxnId="{677B315B-284B-4AD5-B1F2-E244F3BE7783}">
      <dgm:prSet/>
      <dgm:spPr/>
      <dgm:t>
        <a:bodyPr/>
        <a:lstStyle/>
        <a:p>
          <a:endParaRPr lang="en-US"/>
        </a:p>
      </dgm:t>
    </dgm:pt>
    <dgm:pt modelId="{DA6B536F-8217-4885-9C81-2BE6DC00E2A9}" type="pres">
      <dgm:prSet presAssocID="{02B3D3D8-8A15-482A-9056-D27EDE0F5D95}" presName="list" presStyleCnt="0">
        <dgm:presLayoutVars>
          <dgm:dir/>
          <dgm:animLvl val="lvl"/>
        </dgm:presLayoutVars>
      </dgm:prSet>
      <dgm:spPr/>
      <dgm:t>
        <a:bodyPr/>
        <a:lstStyle/>
        <a:p>
          <a:endParaRPr lang="en-US"/>
        </a:p>
      </dgm:t>
    </dgm:pt>
    <dgm:pt modelId="{B4138C03-3F79-455E-BA7C-8294ABF7E59A}" type="pres">
      <dgm:prSet presAssocID="{B43652EB-9333-4C7D-8352-F28F00E5ECFC}" presName="posSpace" presStyleCnt="0"/>
      <dgm:spPr/>
    </dgm:pt>
    <dgm:pt modelId="{C5E6701C-EE86-4E5B-A65E-A1E653294BBD}" type="pres">
      <dgm:prSet presAssocID="{B43652EB-9333-4C7D-8352-F28F00E5ECFC}" presName="vertFlow" presStyleCnt="0"/>
      <dgm:spPr/>
    </dgm:pt>
    <dgm:pt modelId="{D0F75A8C-06AF-459C-B94F-214FBCE0AA3D}" type="pres">
      <dgm:prSet presAssocID="{B43652EB-9333-4C7D-8352-F28F00E5ECFC}" presName="topSpace" presStyleCnt="0"/>
      <dgm:spPr/>
    </dgm:pt>
    <dgm:pt modelId="{36106270-6D6E-4530-84AB-41949BDA19F8}" type="pres">
      <dgm:prSet presAssocID="{B43652EB-9333-4C7D-8352-F28F00E5ECFC}" presName="firstComp" presStyleCnt="0"/>
      <dgm:spPr/>
    </dgm:pt>
    <dgm:pt modelId="{B351B072-B88E-46D6-A572-41C0AD3AC9AE}" type="pres">
      <dgm:prSet presAssocID="{B43652EB-9333-4C7D-8352-F28F00E5ECFC}" presName="firstChild" presStyleLbl="bgAccFollowNode1" presStyleIdx="0" presStyleCnt="3"/>
      <dgm:spPr/>
      <dgm:t>
        <a:bodyPr/>
        <a:lstStyle/>
        <a:p>
          <a:endParaRPr lang="en-US"/>
        </a:p>
      </dgm:t>
    </dgm:pt>
    <dgm:pt modelId="{6D53E5C3-04C4-412E-9CF6-E428F6831E14}" type="pres">
      <dgm:prSet presAssocID="{B43652EB-9333-4C7D-8352-F28F00E5ECFC}" presName="firstChildTx" presStyleLbl="bgAccFollowNode1" presStyleIdx="0" presStyleCnt="3">
        <dgm:presLayoutVars>
          <dgm:bulletEnabled val="1"/>
        </dgm:presLayoutVars>
      </dgm:prSet>
      <dgm:spPr/>
      <dgm:t>
        <a:bodyPr/>
        <a:lstStyle/>
        <a:p>
          <a:endParaRPr lang="en-US"/>
        </a:p>
      </dgm:t>
    </dgm:pt>
    <dgm:pt modelId="{38666124-312B-4055-80E1-57C16E9AC976}" type="pres">
      <dgm:prSet presAssocID="{B2C71700-A84A-49B0-9872-8747943891FE}" presName="comp" presStyleCnt="0"/>
      <dgm:spPr/>
    </dgm:pt>
    <dgm:pt modelId="{4B6EEF98-C90F-4F81-93F3-50B465521BE2}" type="pres">
      <dgm:prSet presAssocID="{B2C71700-A84A-49B0-9872-8747943891FE}" presName="child" presStyleLbl="bgAccFollowNode1" presStyleIdx="1" presStyleCnt="3"/>
      <dgm:spPr/>
      <dgm:t>
        <a:bodyPr/>
        <a:lstStyle/>
        <a:p>
          <a:endParaRPr lang="en-US"/>
        </a:p>
      </dgm:t>
    </dgm:pt>
    <dgm:pt modelId="{DE9AE992-C953-4482-9EDC-AC69ED6A0953}" type="pres">
      <dgm:prSet presAssocID="{B2C71700-A84A-49B0-9872-8747943891FE}" presName="childTx" presStyleLbl="bgAccFollowNode1" presStyleIdx="1" presStyleCnt="3">
        <dgm:presLayoutVars>
          <dgm:bulletEnabled val="1"/>
        </dgm:presLayoutVars>
      </dgm:prSet>
      <dgm:spPr/>
      <dgm:t>
        <a:bodyPr/>
        <a:lstStyle/>
        <a:p>
          <a:endParaRPr lang="en-US"/>
        </a:p>
      </dgm:t>
    </dgm:pt>
    <dgm:pt modelId="{45503B99-78C0-4713-8588-B840EC42D4E0}" type="pres">
      <dgm:prSet presAssocID="{B43652EB-9333-4C7D-8352-F28F00E5ECFC}" presName="negSpace" presStyleCnt="0"/>
      <dgm:spPr/>
    </dgm:pt>
    <dgm:pt modelId="{0B5FD2F6-284B-4BE5-8521-9EB7EBA2953B}" type="pres">
      <dgm:prSet presAssocID="{B43652EB-9333-4C7D-8352-F28F00E5ECFC}" presName="circle" presStyleLbl="node1" presStyleIdx="0" presStyleCnt="2"/>
      <dgm:spPr/>
      <dgm:t>
        <a:bodyPr/>
        <a:lstStyle/>
        <a:p>
          <a:endParaRPr lang="en-US"/>
        </a:p>
      </dgm:t>
    </dgm:pt>
    <dgm:pt modelId="{E3AEA8C2-4583-46B3-9FA0-5FDC17214956}" type="pres">
      <dgm:prSet presAssocID="{6800AE5E-3885-4B8F-BB04-E04B45802C64}" presName="transSpace" presStyleCnt="0"/>
      <dgm:spPr/>
    </dgm:pt>
    <dgm:pt modelId="{62C887A4-730F-4FDB-A002-189FBBE33056}" type="pres">
      <dgm:prSet presAssocID="{6C1C5645-2AA3-4814-9713-2E17FA6FFD8B}" presName="posSpace" presStyleCnt="0"/>
      <dgm:spPr/>
    </dgm:pt>
    <dgm:pt modelId="{5C56CA37-8F14-45B5-A288-33706BA79C12}" type="pres">
      <dgm:prSet presAssocID="{6C1C5645-2AA3-4814-9713-2E17FA6FFD8B}" presName="vertFlow" presStyleCnt="0"/>
      <dgm:spPr/>
    </dgm:pt>
    <dgm:pt modelId="{57F01B78-61E5-46CF-95AB-FE0D44E12756}" type="pres">
      <dgm:prSet presAssocID="{6C1C5645-2AA3-4814-9713-2E17FA6FFD8B}" presName="topSpace" presStyleCnt="0"/>
      <dgm:spPr/>
    </dgm:pt>
    <dgm:pt modelId="{E6DF05E3-645D-44DD-BFD3-394CF702316A}" type="pres">
      <dgm:prSet presAssocID="{6C1C5645-2AA3-4814-9713-2E17FA6FFD8B}" presName="firstComp" presStyleCnt="0"/>
      <dgm:spPr/>
    </dgm:pt>
    <dgm:pt modelId="{109A6EF9-D86C-44AF-809F-66EF465EBBB2}" type="pres">
      <dgm:prSet presAssocID="{6C1C5645-2AA3-4814-9713-2E17FA6FFD8B}" presName="firstChild" presStyleLbl="bgAccFollowNode1" presStyleIdx="2" presStyleCnt="3"/>
      <dgm:spPr/>
      <dgm:t>
        <a:bodyPr/>
        <a:lstStyle/>
        <a:p>
          <a:endParaRPr lang="en-US"/>
        </a:p>
      </dgm:t>
    </dgm:pt>
    <dgm:pt modelId="{BD020A42-8439-4730-8490-3E86FEE1EBDA}" type="pres">
      <dgm:prSet presAssocID="{6C1C5645-2AA3-4814-9713-2E17FA6FFD8B}" presName="firstChildTx" presStyleLbl="bgAccFollowNode1" presStyleIdx="2" presStyleCnt="3">
        <dgm:presLayoutVars>
          <dgm:bulletEnabled val="1"/>
        </dgm:presLayoutVars>
      </dgm:prSet>
      <dgm:spPr/>
      <dgm:t>
        <a:bodyPr/>
        <a:lstStyle/>
        <a:p>
          <a:endParaRPr lang="en-US"/>
        </a:p>
      </dgm:t>
    </dgm:pt>
    <dgm:pt modelId="{8F07D778-9E83-4A8B-B0EA-CCFD826F1EE2}" type="pres">
      <dgm:prSet presAssocID="{6C1C5645-2AA3-4814-9713-2E17FA6FFD8B}" presName="negSpace" presStyleCnt="0"/>
      <dgm:spPr/>
    </dgm:pt>
    <dgm:pt modelId="{513B7012-0984-4712-9B89-D1DB7BC8B024}" type="pres">
      <dgm:prSet presAssocID="{6C1C5645-2AA3-4814-9713-2E17FA6FFD8B}" presName="circle" presStyleLbl="node1" presStyleIdx="1" presStyleCnt="2"/>
      <dgm:spPr/>
      <dgm:t>
        <a:bodyPr/>
        <a:lstStyle/>
        <a:p>
          <a:endParaRPr lang="en-US"/>
        </a:p>
      </dgm:t>
    </dgm:pt>
  </dgm:ptLst>
  <dgm:cxnLst>
    <dgm:cxn modelId="{0B60B98F-2002-4106-916A-82A2DF31DC18}" type="presOf" srcId="{5ABC8487-7A86-4725-BBCE-ED55D83845FC}" destId="{109A6EF9-D86C-44AF-809F-66EF465EBBB2}" srcOrd="0" destOrd="0" presId="urn:microsoft.com/office/officeart/2005/8/layout/hList9"/>
    <dgm:cxn modelId="{10616C05-4EC3-47A2-A5FF-77C7BA647072}" type="presOf" srcId="{B2C71700-A84A-49B0-9872-8747943891FE}" destId="{DE9AE992-C953-4482-9EDC-AC69ED6A0953}" srcOrd="1" destOrd="0" presId="urn:microsoft.com/office/officeart/2005/8/layout/hList9"/>
    <dgm:cxn modelId="{40B98A3C-5B08-41B2-A184-108DA4D01F99}" type="presOf" srcId="{91A370C1-0EC1-4976-926C-22E9F64A1282}" destId="{B351B072-B88E-46D6-A572-41C0AD3AC9AE}" srcOrd="0" destOrd="0" presId="urn:microsoft.com/office/officeart/2005/8/layout/hList9"/>
    <dgm:cxn modelId="{A2DD0F3B-2A61-4804-AA0F-F8540B404140}" srcId="{02B3D3D8-8A15-482A-9056-D27EDE0F5D95}" destId="{B43652EB-9333-4C7D-8352-F28F00E5ECFC}" srcOrd="0" destOrd="0" parTransId="{B93AED9A-FA60-4322-8106-CEFADEEB5DD7}" sibTransId="{6800AE5E-3885-4B8F-BB04-E04B45802C64}"/>
    <dgm:cxn modelId="{F5DF8324-A9E0-42E2-8B95-C8FC1713D1F8}" type="presOf" srcId="{5ABC8487-7A86-4725-BBCE-ED55D83845FC}" destId="{BD020A42-8439-4730-8490-3E86FEE1EBDA}" srcOrd="1" destOrd="0" presId="urn:microsoft.com/office/officeart/2005/8/layout/hList9"/>
    <dgm:cxn modelId="{677B315B-284B-4AD5-B1F2-E244F3BE7783}" srcId="{6C1C5645-2AA3-4814-9713-2E17FA6FFD8B}" destId="{5ABC8487-7A86-4725-BBCE-ED55D83845FC}" srcOrd="0" destOrd="0" parTransId="{0E95DD97-023C-493B-9B2D-2617383AEF0C}" sibTransId="{0B53AC47-6E0C-41C4-82CE-88EDD5F25D6A}"/>
    <dgm:cxn modelId="{7C3716B9-0C41-4F8D-8823-75E3A06396C6}" srcId="{B43652EB-9333-4C7D-8352-F28F00E5ECFC}" destId="{91A370C1-0EC1-4976-926C-22E9F64A1282}" srcOrd="0" destOrd="0" parTransId="{478E4E42-6E88-4DED-A776-52F66FA56415}" sibTransId="{213486B7-A055-4CCC-B942-56428A71A02C}"/>
    <dgm:cxn modelId="{238D3AEC-6383-4FA1-9698-85E4C5154826}" type="presOf" srcId="{B2C71700-A84A-49B0-9872-8747943891FE}" destId="{4B6EEF98-C90F-4F81-93F3-50B465521BE2}" srcOrd="0" destOrd="0" presId="urn:microsoft.com/office/officeart/2005/8/layout/hList9"/>
    <dgm:cxn modelId="{C65E9FAD-B16C-4A25-8E0E-3616D8DFC81C}" srcId="{B43652EB-9333-4C7D-8352-F28F00E5ECFC}" destId="{B2C71700-A84A-49B0-9872-8747943891FE}" srcOrd="1" destOrd="0" parTransId="{24A3B3A1-DB38-49F1-B0F5-FC3E50F64F39}" sibTransId="{9DA1ADE1-E67F-4E9D-8BD6-5A94D6308428}"/>
    <dgm:cxn modelId="{3CCA3355-AB5E-47C2-A823-DD96FA2F9C04}" srcId="{02B3D3D8-8A15-482A-9056-D27EDE0F5D95}" destId="{6C1C5645-2AA3-4814-9713-2E17FA6FFD8B}" srcOrd="1" destOrd="0" parTransId="{47C55B25-E2D7-42EF-9AB4-05EE53311EAA}" sibTransId="{9B706A21-CFF4-44F5-AE23-0452F76F1DEF}"/>
    <dgm:cxn modelId="{70BE8622-979F-4F5E-BC63-F37F18037073}" type="presOf" srcId="{B43652EB-9333-4C7D-8352-F28F00E5ECFC}" destId="{0B5FD2F6-284B-4BE5-8521-9EB7EBA2953B}" srcOrd="0" destOrd="0" presId="urn:microsoft.com/office/officeart/2005/8/layout/hList9"/>
    <dgm:cxn modelId="{12903A5E-3AF4-403A-A83C-63F4268E0748}" type="presOf" srcId="{91A370C1-0EC1-4976-926C-22E9F64A1282}" destId="{6D53E5C3-04C4-412E-9CF6-E428F6831E14}" srcOrd="1" destOrd="0" presId="urn:microsoft.com/office/officeart/2005/8/layout/hList9"/>
    <dgm:cxn modelId="{27CB3A31-F1CC-4F1D-8725-96AECEC6A541}" type="presOf" srcId="{02B3D3D8-8A15-482A-9056-D27EDE0F5D95}" destId="{DA6B536F-8217-4885-9C81-2BE6DC00E2A9}" srcOrd="0" destOrd="0" presId="urn:microsoft.com/office/officeart/2005/8/layout/hList9"/>
    <dgm:cxn modelId="{AB547D93-95F6-4CFF-9C97-0281F653F2F4}" type="presOf" srcId="{6C1C5645-2AA3-4814-9713-2E17FA6FFD8B}" destId="{513B7012-0984-4712-9B89-D1DB7BC8B024}" srcOrd="0" destOrd="0" presId="urn:microsoft.com/office/officeart/2005/8/layout/hList9"/>
    <dgm:cxn modelId="{B8813133-2821-446A-8E94-4F958EAA7E0A}" type="presParOf" srcId="{DA6B536F-8217-4885-9C81-2BE6DC00E2A9}" destId="{B4138C03-3F79-455E-BA7C-8294ABF7E59A}" srcOrd="0" destOrd="0" presId="urn:microsoft.com/office/officeart/2005/8/layout/hList9"/>
    <dgm:cxn modelId="{694ED620-9D6C-4A61-8324-A0AE0E959608}" type="presParOf" srcId="{DA6B536F-8217-4885-9C81-2BE6DC00E2A9}" destId="{C5E6701C-EE86-4E5B-A65E-A1E653294BBD}" srcOrd="1" destOrd="0" presId="urn:microsoft.com/office/officeart/2005/8/layout/hList9"/>
    <dgm:cxn modelId="{2ED5B19C-BD64-4E8C-BCCB-8B1A4CB20219}" type="presParOf" srcId="{C5E6701C-EE86-4E5B-A65E-A1E653294BBD}" destId="{D0F75A8C-06AF-459C-B94F-214FBCE0AA3D}" srcOrd="0" destOrd="0" presId="urn:microsoft.com/office/officeart/2005/8/layout/hList9"/>
    <dgm:cxn modelId="{4067C6B8-544A-4DFF-B6BF-D370BCDF90FE}" type="presParOf" srcId="{C5E6701C-EE86-4E5B-A65E-A1E653294BBD}" destId="{36106270-6D6E-4530-84AB-41949BDA19F8}" srcOrd="1" destOrd="0" presId="urn:microsoft.com/office/officeart/2005/8/layout/hList9"/>
    <dgm:cxn modelId="{76ECF99F-642B-4A8F-B3CD-F5333E0AF5A1}" type="presParOf" srcId="{36106270-6D6E-4530-84AB-41949BDA19F8}" destId="{B351B072-B88E-46D6-A572-41C0AD3AC9AE}" srcOrd="0" destOrd="0" presId="urn:microsoft.com/office/officeart/2005/8/layout/hList9"/>
    <dgm:cxn modelId="{970DEA74-82D7-4441-83BF-98C0ED9162FC}" type="presParOf" srcId="{36106270-6D6E-4530-84AB-41949BDA19F8}" destId="{6D53E5C3-04C4-412E-9CF6-E428F6831E14}" srcOrd="1" destOrd="0" presId="urn:microsoft.com/office/officeart/2005/8/layout/hList9"/>
    <dgm:cxn modelId="{8DD40785-D739-46F5-8DC3-FC3516842A28}" type="presParOf" srcId="{C5E6701C-EE86-4E5B-A65E-A1E653294BBD}" destId="{38666124-312B-4055-80E1-57C16E9AC976}" srcOrd="2" destOrd="0" presId="urn:microsoft.com/office/officeart/2005/8/layout/hList9"/>
    <dgm:cxn modelId="{ACC05D9B-21A4-419A-BAAB-E8B2624D4CA2}" type="presParOf" srcId="{38666124-312B-4055-80E1-57C16E9AC976}" destId="{4B6EEF98-C90F-4F81-93F3-50B465521BE2}" srcOrd="0" destOrd="0" presId="urn:microsoft.com/office/officeart/2005/8/layout/hList9"/>
    <dgm:cxn modelId="{F2669C2D-102E-4E5B-8652-05CE723801E1}" type="presParOf" srcId="{38666124-312B-4055-80E1-57C16E9AC976}" destId="{DE9AE992-C953-4482-9EDC-AC69ED6A0953}" srcOrd="1" destOrd="0" presId="urn:microsoft.com/office/officeart/2005/8/layout/hList9"/>
    <dgm:cxn modelId="{7D2C24BE-8E70-4BF1-B60D-6CB9B4030832}" type="presParOf" srcId="{DA6B536F-8217-4885-9C81-2BE6DC00E2A9}" destId="{45503B99-78C0-4713-8588-B840EC42D4E0}" srcOrd="2" destOrd="0" presId="urn:microsoft.com/office/officeart/2005/8/layout/hList9"/>
    <dgm:cxn modelId="{1FC9C1CC-CE0B-4EB2-B9DA-E77648DABCEE}" type="presParOf" srcId="{DA6B536F-8217-4885-9C81-2BE6DC00E2A9}" destId="{0B5FD2F6-284B-4BE5-8521-9EB7EBA2953B}" srcOrd="3" destOrd="0" presId="urn:microsoft.com/office/officeart/2005/8/layout/hList9"/>
    <dgm:cxn modelId="{EDC5AD79-9E75-41D9-A2ED-624191F9FB64}" type="presParOf" srcId="{DA6B536F-8217-4885-9C81-2BE6DC00E2A9}" destId="{E3AEA8C2-4583-46B3-9FA0-5FDC17214956}" srcOrd="4" destOrd="0" presId="urn:microsoft.com/office/officeart/2005/8/layout/hList9"/>
    <dgm:cxn modelId="{B1666D53-B42B-4D7D-BE11-ACE7DDCC6328}" type="presParOf" srcId="{DA6B536F-8217-4885-9C81-2BE6DC00E2A9}" destId="{62C887A4-730F-4FDB-A002-189FBBE33056}" srcOrd="5" destOrd="0" presId="urn:microsoft.com/office/officeart/2005/8/layout/hList9"/>
    <dgm:cxn modelId="{301B8512-F6D1-42BE-B6BA-6508279979BF}" type="presParOf" srcId="{DA6B536F-8217-4885-9C81-2BE6DC00E2A9}" destId="{5C56CA37-8F14-45B5-A288-33706BA79C12}" srcOrd="6" destOrd="0" presId="urn:microsoft.com/office/officeart/2005/8/layout/hList9"/>
    <dgm:cxn modelId="{99A853E1-AC23-4F4A-A3C1-E16A88EDE592}" type="presParOf" srcId="{5C56CA37-8F14-45B5-A288-33706BA79C12}" destId="{57F01B78-61E5-46CF-95AB-FE0D44E12756}" srcOrd="0" destOrd="0" presId="urn:microsoft.com/office/officeart/2005/8/layout/hList9"/>
    <dgm:cxn modelId="{EDB79402-CEC2-4F7C-A994-E12C2D3BE406}" type="presParOf" srcId="{5C56CA37-8F14-45B5-A288-33706BA79C12}" destId="{E6DF05E3-645D-44DD-BFD3-394CF702316A}" srcOrd="1" destOrd="0" presId="urn:microsoft.com/office/officeart/2005/8/layout/hList9"/>
    <dgm:cxn modelId="{1BAD85D5-4047-4DE6-9F89-DF7333137591}" type="presParOf" srcId="{E6DF05E3-645D-44DD-BFD3-394CF702316A}" destId="{109A6EF9-D86C-44AF-809F-66EF465EBBB2}" srcOrd="0" destOrd="0" presId="urn:microsoft.com/office/officeart/2005/8/layout/hList9"/>
    <dgm:cxn modelId="{3180F4D7-6870-4E8C-98CD-C261CF1E7A5D}" type="presParOf" srcId="{E6DF05E3-645D-44DD-BFD3-394CF702316A}" destId="{BD020A42-8439-4730-8490-3E86FEE1EBDA}" srcOrd="1" destOrd="0" presId="urn:microsoft.com/office/officeart/2005/8/layout/hList9"/>
    <dgm:cxn modelId="{C84A7515-D63E-4611-8553-8855B1DEA253}" type="presParOf" srcId="{DA6B536F-8217-4885-9C81-2BE6DC00E2A9}" destId="{8F07D778-9E83-4A8B-B0EA-CCFD826F1EE2}" srcOrd="7" destOrd="0" presId="urn:microsoft.com/office/officeart/2005/8/layout/hList9"/>
    <dgm:cxn modelId="{5BAC3860-7382-4309-857B-A07E32AF5C9D}" type="presParOf" srcId="{DA6B536F-8217-4885-9C81-2BE6DC00E2A9}" destId="{513B7012-0984-4712-9B89-D1DB7BC8B024}" srcOrd="8" destOrd="0" presId="urn:microsoft.com/office/officeart/2005/8/layout/hList9"/>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1C0B09-FB35-4F91-8E1E-3D33F0B80E0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A7B42255-059F-4297-97C5-D079FC7DB816}">
      <dgm:prSet phldrT="[Text]"/>
      <dgm:spPr/>
      <dgm:t>
        <a:bodyPr/>
        <a:lstStyle/>
        <a:p>
          <a:r>
            <a:rPr lang="en-US" dirty="0" err="1" smtClean="0"/>
            <a:t>Disclosable</a:t>
          </a:r>
          <a:endParaRPr lang="en-US" dirty="0"/>
        </a:p>
      </dgm:t>
    </dgm:pt>
    <dgm:pt modelId="{F714C1A2-AD77-4120-AD35-60474528A3E7}" type="parTrans" cxnId="{FB1E23EF-55F2-45CE-8B53-8F557B5E570A}">
      <dgm:prSet/>
      <dgm:spPr/>
      <dgm:t>
        <a:bodyPr/>
        <a:lstStyle/>
        <a:p>
          <a:endParaRPr lang="en-US"/>
        </a:p>
      </dgm:t>
    </dgm:pt>
    <dgm:pt modelId="{198A7DDA-8FB0-450E-A4E8-5651C1119318}" type="sibTrans" cxnId="{FB1E23EF-55F2-45CE-8B53-8F557B5E570A}">
      <dgm:prSet/>
      <dgm:spPr/>
      <dgm:t>
        <a:bodyPr/>
        <a:lstStyle/>
        <a:p>
          <a:endParaRPr lang="en-US"/>
        </a:p>
      </dgm:t>
    </dgm:pt>
    <dgm:pt modelId="{1F5BFB61-3F9C-423A-BAA1-80C58C93D30D}">
      <dgm:prSet phldrT="[Text]"/>
      <dgm:spPr/>
      <dgm:t>
        <a:bodyPr/>
        <a:lstStyle/>
        <a:p>
          <a:r>
            <a:rPr lang="en-US" dirty="0" smtClean="0"/>
            <a:t>Confidential</a:t>
          </a:r>
          <a:endParaRPr lang="en-US" dirty="0"/>
        </a:p>
      </dgm:t>
    </dgm:pt>
    <dgm:pt modelId="{0170310A-B413-4222-A771-75A5DD7C3A57}" type="parTrans" cxnId="{CA2AF234-3C1E-44FC-8AF6-39ADE0513167}">
      <dgm:prSet/>
      <dgm:spPr/>
      <dgm:t>
        <a:bodyPr/>
        <a:lstStyle/>
        <a:p>
          <a:endParaRPr lang="en-US"/>
        </a:p>
      </dgm:t>
    </dgm:pt>
    <dgm:pt modelId="{39496397-63BA-4680-AA10-B57FBB03E8DB}" type="sibTrans" cxnId="{CA2AF234-3C1E-44FC-8AF6-39ADE0513167}">
      <dgm:prSet/>
      <dgm:spPr/>
      <dgm:t>
        <a:bodyPr/>
        <a:lstStyle/>
        <a:p>
          <a:endParaRPr lang="en-US"/>
        </a:p>
      </dgm:t>
    </dgm:pt>
    <dgm:pt modelId="{CC62B9BB-7597-498E-82F0-99B03FA82067}">
      <dgm:prSet phldrT="[Text]"/>
      <dgm:spPr/>
      <dgm:t>
        <a:bodyPr/>
        <a:lstStyle/>
        <a:p>
          <a:r>
            <a:rPr lang="en-US" dirty="0" err="1" smtClean="0"/>
            <a:t>Disclosable</a:t>
          </a:r>
          <a:r>
            <a:rPr lang="en-US" dirty="0" smtClean="0"/>
            <a:t> at the discretion of the public agency</a:t>
          </a:r>
          <a:endParaRPr lang="en-US" dirty="0"/>
        </a:p>
      </dgm:t>
    </dgm:pt>
    <dgm:pt modelId="{D8574787-7B8A-4BA9-A5A8-9F8104D867F2}" type="parTrans" cxnId="{448B3637-CC32-4BC8-85EF-917E551FA1A6}">
      <dgm:prSet/>
      <dgm:spPr/>
      <dgm:t>
        <a:bodyPr/>
        <a:lstStyle/>
        <a:p>
          <a:endParaRPr lang="en-US"/>
        </a:p>
      </dgm:t>
    </dgm:pt>
    <dgm:pt modelId="{F6B6F540-BD3F-4146-9651-6D96CBE0E3C6}" type="sibTrans" cxnId="{448B3637-CC32-4BC8-85EF-917E551FA1A6}">
      <dgm:prSet/>
      <dgm:spPr/>
      <dgm:t>
        <a:bodyPr/>
        <a:lstStyle/>
        <a:p>
          <a:endParaRPr lang="en-US"/>
        </a:p>
      </dgm:t>
    </dgm:pt>
    <dgm:pt modelId="{AAE0CEAA-47D3-4DE0-8DC5-040EDA7D9F89}" type="pres">
      <dgm:prSet presAssocID="{341C0B09-FB35-4F91-8E1E-3D33F0B80E09}" presName="linear" presStyleCnt="0">
        <dgm:presLayoutVars>
          <dgm:dir/>
          <dgm:resizeHandles val="exact"/>
        </dgm:presLayoutVars>
      </dgm:prSet>
      <dgm:spPr/>
      <dgm:t>
        <a:bodyPr/>
        <a:lstStyle/>
        <a:p>
          <a:endParaRPr lang="en-US"/>
        </a:p>
      </dgm:t>
    </dgm:pt>
    <dgm:pt modelId="{FDE7F95F-E049-4A9D-BD5F-A1AFAD096024}" type="pres">
      <dgm:prSet presAssocID="{A7B42255-059F-4297-97C5-D079FC7DB816}" presName="comp" presStyleCnt="0"/>
      <dgm:spPr/>
    </dgm:pt>
    <dgm:pt modelId="{72E3916F-1E22-4F69-AFE9-8002A04FBA28}" type="pres">
      <dgm:prSet presAssocID="{A7B42255-059F-4297-97C5-D079FC7DB816}" presName="box" presStyleLbl="node1" presStyleIdx="0" presStyleCnt="3"/>
      <dgm:spPr/>
      <dgm:t>
        <a:bodyPr/>
        <a:lstStyle/>
        <a:p>
          <a:endParaRPr lang="en-US"/>
        </a:p>
      </dgm:t>
    </dgm:pt>
    <dgm:pt modelId="{5F3994DF-57A1-4CFD-AF0E-33AC3FA74655}" type="pres">
      <dgm:prSet presAssocID="{A7B42255-059F-4297-97C5-D079FC7DB816}" presName="img" presStyleLbl="fgImgPlace1" presStyleIdx="0" presStyleCnt="3"/>
      <dgm:spPr>
        <a:blipFill rotWithShape="0">
          <a:blip xmlns:r="http://schemas.openxmlformats.org/officeDocument/2006/relationships" r:embed="rId1"/>
          <a:stretch>
            <a:fillRect/>
          </a:stretch>
        </a:blipFill>
      </dgm:spPr>
    </dgm:pt>
    <dgm:pt modelId="{0A3F5227-5C15-435F-9EAD-F74B9852AC7A}" type="pres">
      <dgm:prSet presAssocID="{A7B42255-059F-4297-97C5-D079FC7DB816}" presName="text" presStyleLbl="node1" presStyleIdx="0" presStyleCnt="3">
        <dgm:presLayoutVars>
          <dgm:bulletEnabled val="1"/>
        </dgm:presLayoutVars>
      </dgm:prSet>
      <dgm:spPr/>
      <dgm:t>
        <a:bodyPr/>
        <a:lstStyle/>
        <a:p>
          <a:endParaRPr lang="en-US"/>
        </a:p>
      </dgm:t>
    </dgm:pt>
    <dgm:pt modelId="{AAB3849D-6DCB-46A9-8BB6-3DAF73CB7102}" type="pres">
      <dgm:prSet presAssocID="{198A7DDA-8FB0-450E-A4E8-5651C1119318}" presName="spacer" presStyleCnt="0"/>
      <dgm:spPr/>
    </dgm:pt>
    <dgm:pt modelId="{62FD49E4-B6CA-456F-B0B8-DBBC0127425D}" type="pres">
      <dgm:prSet presAssocID="{1F5BFB61-3F9C-423A-BAA1-80C58C93D30D}" presName="comp" presStyleCnt="0"/>
      <dgm:spPr/>
    </dgm:pt>
    <dgm:pt modelId="{4C823DA0-6F9E-4F9C-8706-39D063B98D63}" type="pres">
      <dgm:prSet presAssocID="{1F5BFB61-3F9C-423A-BAA1-80C58C93D30D}" presName="box" presStyleLbl="node1" presStyleIdx="1" presStyleCnt="3"/>
      <dgm:spPr/>
      <dgm:t>
        <a:bodyPr/>
        <a:lstStyle/>
        <a:p>
          <a:endParaRPr lang="en-US"/>
        </a:p>
      </dgm:t>
    </dgm:pt>
    <dgm:pt modelId="{A2933B7B-7C62-4D94-9C35-B03F7B82EC2C}" type="pres">
      <dgm:prSet presAssocID="{1F5BFB61-3F9C-423A-BAA1-80C58C93D30D}" presName="img" presStyleLbl="fgImgPlace1" presStyleIdx="1" presStyleCnt="3"/>
      <dgm:spPr>
        <a:blipFill rotWithShape="0">
          <a:blip xmlns:r="http://schemas.openxmlformats.org/officeDocument/2006/relationships" r:embed="rId2"/>
          <a:stretch>
            <a:fillRect/>
          </a:stretch>
        </a:blipFill>
      </dgm:spPr>
    </dgm:pt>
    <dgm:pt modelId="{CE517B11-DF47-4B66-8A9E-A9E1533D4380}" type="pres">
      <dgm:prSet presAssocID="{1F5BFB61-3F9C-423A-BAA1-80C58C93D30D}" presName="text" presStyleLbl="node1" presStyleIdx="1" presStyleCnt="3">
        <dgm:presLayoutVars>
          <dgm:bulletEnabled val="1"/>
        </dgm:presLayoutVars>
      </dgm:prSet>
      <dgm:spPr/>
      <dgm:t>
        <a:bodyPr/>
        <a:lstStyle/>
        <a:p>
          <a:endParaRPr lang="en-US"/>
        </a:p>
      </dgm:t>
    </dgm:pt>
    <dgm:pt modelId="{DECDF5B2-A736-4024-B7C0-AEACA7C473D3}" type="pres">
      <dgm:prSet presAssocID="{39496397-63BA-4680-AA10-B57FBB03E8DB}" presName="spacer" presStyleCnt="0"/>
      <dgm:spPr/>
    </dgm:pt>
    <dgm:pt modelId="{9CE221AB-5AD3-4A05-ACA4-29DE7135F50D}" type="pres">
      <dgm:prSet presAssocID="{CC62B9BB-7597-498E-82F0-99B03FA82067}" presName="comp" presStyleCnt="0"/>
      <dgm:spPr/>
    </dgm:pt>
    <dgm:pt modelId="{15B9E406-D588-4EAC-8F25-99CA5D32AD2D}" type="pres">
      <dgm:prSet presAssocID="{CC62B9BB-7597-498E-82F0-99B03FA82067}" presName="box" presStyleLbl="node1" presStyleIdx="2" presStyleCnt="3"/>
      <dgm:spPr/>
      <dgm:t>
        <a:bodyPr/>
        <a:lstStyle/>
        <a:p>
          <a:endParaRPr lang="en-US"/>
        </a:p>
      </dgm:t>
    </dgm:pt>
    <dgm:pt modelId="{A9A9B5AF-EACD-49F3-939A-B3F28E692748}" type="pres">
      <dgm:prSet presAssocID="{CC62B9BB-7597-498E-82F0-99B03FA82067}" presName="img" presStyleLbl="fgImgPlace1" presStyleIdx="2" presStyleCnt="3"/>
      <dgm:spPr>
        <a:blipFill rotWithShape="0">
          <a:blip xmlns:r="http://schemas.openxmlformats.org/officeDocument/2006/relationships" r:embed="rId3"/>
          <a:stretch>
            <a:fillRect/>
          </a:stretch>
        </a:blipFill>
      </dgm:spPr>
    </dgm:pt>
    <dgm:pt modelId="{A81D1E73-0B15-409B-BC07-7DE826569487}" type="pres">
      <dgm:prSet presAssocID="{CC62B9BB-7597-498E-82F0-99B03FA82067}" presName="text" presStyleLbl="node1" presStyleIdx="2" presStyleCnt="3">
        <dgm:presLayoutVars>
          <dgm:bulletEnabled val="1"/>
        </dgm:presLayoutVars>
      </dgm:prSet>
      <dgm:spPr/>
      <dgm:t>
        <a:bodyPr/>
        <a:lstStyle/>
        <a:p>
          <a:endParaRPr lang="en-US"/>
        </a:p>
      </dgm:t>
    </dgm:pt>
  </dgm:ptLst>
  <dgm:cxnLst>
    <dgm:cxn modelId="{B10786FE-7F07-4DFE-9BA5-63F68364AF00}" type="presOf" srcId="{341C0B09-FB35-4F91-8E1E-3D33F0B80E09}" destId="{AAE0CEAA-47D3-4DE0-8DC5-040EDA7D9F89}" srcOrd="0" destOrd="0" presId="urn:microsoft.com/office/officeart/2005/8/layout/vList4"/>
    <dgm:cxn modelId="{C574DA18-AF67-4015-A710-741B40730D28}" type="presOf" srcId="{A7B42255-059F-4297-97C5-D079FC7DB816}" destId="{72E3916F-1E22-4F69-AFE9-8002A04FBA28}" srcOrd="0" destOrd="0" presId="urn:microsoft.com/office/officeart/2005/8/layout/vList4"/>
    <dgm:cxn modelId="{65419E52-5D0C-4C0F-A56E-2092C546C538}" type="presOf" srcId="{CC62B9BB-7597-498E-82F0-99B03FA82067}" destId="{A81D1E73-0B15-409B-BC07-7DE826569487}" srcOrd="1" destOrd="0" presId="urn:microsoft.com/office/officeart/2005/8/layout/vList4"/>
    <dgm:cxn modelId="{14A06641-38F9-408D-ADB1-EDEF0CA42F52}" type="presOf" srcId="{1F5BFB61-3F9C-423A-BAA1-80C58C93D30D}" destId="{4C823DA0-6F9E-4F9C-8706-39D063B98D63}" srcOrd="0" destOrd="0" presId="urn:microsoft.com/office/officeart/2005/8/layout/vList4"/>
    <dgm:cxn modelId="{FB1E23EF-55F2-45CE-8B53-8F557B5E570A}" srcId="{341C0B09-FB35-4F91-8E1E-3D33F0B80E09}" destId="{A7B42255-059F-4297-97C5-D079FC7DB816}" srcOrd="0" destOrd="0" parTransId="{F714C1A2-AD77-4120-AD35-60474528A3E7}" sibTransId="{198A7DDA-8FB0-450E-A4E8-5651C1119318}"/>
    <dgm:cxn modelId="{CA2AF234-3C1E-44FC-8AF6-39ADE0513167}" srcId="{341C0B09-FB35-4F91-8E1E-3D33F0B80E09}" destId="{1F5BFB61-3F9C-423A-BAA1-80C58C93D30D}" srcOrd="1" destOrd="0" parTransId="{0170310A-B413-4222-A771-75A5DD7C3A57}" sibTransId="{39496397-63BA-4680-AA10-B57FBB03E8DB}"/>
    <dgm:cxn modelId="{6C8B12A3-9697-4BE8-A888-5392134C87F8}" type="presOf" srcId="{CC62B9BB-7597-498E-82F0-99B03FA82067}" destId="{15B9E406-D588-4EAC-8F25-99CA5D32AD2D}" srcOrd="0" destOrd="0" presId="urn:microsoft.com/office/officeart/2005/8/layout/vList4"/>
    <dgm:cxn modelId="{448B3637-CC32-4BC8-85EF-917E551FA1A6}" srcId="{341C0B09-FB35-4F91-8E1E-3D33F0B80E09}" destId="{CC62B9BB-7597-498E-82F0-99B03FA82067}" srcOrd="2" destOrd="0" parTransId="{D8574787-7B8A-4BA9-A5A8-9F8104D867F2}" sibTransId="{F6B6F540-BD3F-4146-9651-6D96CBE0E3C6}"/>
    <dgm:cxn modelId="{537172E9-8BE3-406F-91CA-B57702475D79}" type="presOf" srcId="{A7B42255-059F-4297-97C5-D079FC7DB816}" destId="{0A3F5227-5C15-435F-9EAD-F74B9852AC7A}" srcOrd="1" destOrd="0" presId="urn:microsoft.com/office/officeart/2005/8/layout/vList4"/>
    <dgm:cxn modelId="{8EA6E114-EFDF-4592-B85E-C4BF6CCBF8A3}" type="presOf" srcId="{1F5BFB61-3F9C-423A-BAA1-80C58C93D30D}" destId="{CE517B11-DF47-4B66-8A9E-A9E1533D4380}" srcOrd="1" destOrd="0" presId="urn:microsoft.com/office/officeart/2005/8/layout/vList4"/>
    <dgm:cxn modelId="{8A460335-D03E-41DB-92C5-1AF55D2493EE}" type="presParOf" srcId="{AAE0CEAA-47D3-4DE0-8DC5-040EDA7D9F89}" destId="{FDE7F95F-E049-4A9D-BD5F-A1AFAD096024}" srcOrd="0" destOrd="0" presId="urn:microsoft.com/office/officeart/2005/8/layout/vList4"/>
    <dgm:cxn modelId="{C80EF81E-7C4F-432A-A85C-CDB03CFAB8E4}" type="presParOf" srcId="{FDE7F95F-E049-4A9D-BD5F-A1AFAD096024}" destId="{72E3916F-1E22-4F69-AFE9-8002A04FBA28}" srcOrd="0" destOrd="0" presId="urn:microsoft.com/office/officeart/2005/8/layout/vList4"/>
    <dgm:cxn modelId="{138B9EE4-0EC1-447F-BBA9-6E62EF3DF7AC}" type="presParOf" srcId="{FDE7F95F-E049-4A9D-BD5F-A1AFAD096024}" destId="{5F3994DF-57A1-4CFD-AF0E-33AC3FA74655}" srcOrd="1" destOrd="0" presId="urn:microsoft.com/office/officeart/2005/8/layout/vList4"/>
    <dgm:cxn modelId="{E631E7EB-C034-4897-935D-D2025C79D0E1}" type="presParOf" srcId="{FDE7F95F-E049-4A9D-BD5F-A1AFAD096024}" destId="{0A3F5227-5C15-435F-9EAD-F74B9852AC7A}" srcOrd="2" destOrd="0" presId="urn:microsoft.com/office/officeart/2005/8/layout/vList4"/>
    <dgm:cxn modelId="{15D2466D-2841-47F8-8034-7C4CC4329C80}" type="presParOf" srcId="{AAE0CEAA-47D3-4DE0-8DC5-040EDA7D9F89}" destId="{AAB3849D-6DCB-46A9-8BB6-3DAF73CB7102}" srcOrd="1" destOrd="0" presId="urn:microsoft.com/office/officeart/2005/8/layout/vList4"/>
    <dgm:cxn modelId="{F79C2696-C95C-489E-8E69-B3CFFC48ADA9}" type="presParOf" srcId="{AAE0CEAA-47D3-4DE0-8DC5-040EDA7D9F89}" destId="{62FD49E4-B6CA-456F-B0B8-DBBC0127425D}" srcOrd="2" destOrd="0" presId="urn:microsoft.com/office/officeart/2005/8/layout/vList4"/>
    <dgm:cxn modelId="{A3508120-37EA-4BA2-BB33-E2547F8C6F83}" type="presParOf" srcId="{62FD49E4-B6CA-456F-B0B8-DBBC0127425D}" destId="{4C823DA0-6F9E-4F9C-8706-39D063B98D63}" srcOrd="0" destOrd="0" presId="urn:microsoft.com/office/officeart/2005/8/layout/vList4"/>
    <dgm:cxn modelId="{942D701E-60B5-4B7A-8BF0-D720D02EE14B}" type="presParOf" srcId="{62FD49E4-B6CA-456F-B0B8-DBBC0127425D}" destId="{A2933B7B-7C62-4D94-9C35-B03F7B82EC2C}" srcOrd="1" destOrd="0" presId="urn:microsoft.com/office/officeart/2005/8/layout/vList4"/>
    <dgm:cxn modelId="{3D82230E-3310-4899-9E01-B61F566BAE63}" type="presParOf" srcId="{62FD49E4-B6CA-456F-B0B8-DBBC0127425D}" destId="{CE517B11-DF47-4B66-8A9E-A9E1533D4380}" srcOrd="2" destOrd="0" presId="urn:microsoft.com/office/officeart/2005/8/layout/vList4"/>
    <dgm:cxn modelId="{EE48E395-B346-4B2F-B0D3-11E87E129277}" type="presParOf" srcId="{AAE0CEAA-47D3-4DE0-8DC5-040EDA7D9F89}" destId="{DECDF5B2-A736-4024-B7C0-AEACA7C473D3}" srcOrd="3" destOrd="0" presId="urn:microsoft.com/office/officeart/2005/8/layout/vList4"/>
    <dgm:cxn modelId="{E690A300-EA72-4923-BD66-1837E1BC9FAC}" type="presParOf" srcId="{AAE0CEAA-47D3-4DE0-8DC5-040EDA7D9F89}" destId="{9CE221AB-5AD3-4A05-ACA4-29DE7135F50D}" srcOrd="4" destOrd="0" presId="urn:microsoft.com/office/officeart/2005/8/layout/vList4"/>
    <dgm:cxn modelId="{B6B136A6-8DE3-4047-AF37-4330E15121F0}" type="presParOf" srcId="{9CE221AB-5AD3-4A05-ACA4-29DE7135F50D}" destId="{15B9E406-D588-4EAC-8F25-99CA5D32AD2D}" srcOrd="0" destOrd="0" presId="urn:microsoft.com/office/officeart/2005/8/layout/vList4"/>
    <dgm:cxn modelId="{0D7D7604-F496-4F73-ABF8-064E42072961}" type="presParOf" srcId="{9CE221AB-5AD3-4A05-ACA4-29DE7135F50D}" destId="{A9A9B5AF-EACD-49F3-939A-B3F28E692748}" srcOrd="1" destOrd="0" presId="urn:microsoft.com/office/officeart/2005/8/layout/vList4"/>
    <dgm:cxn modelId="{871EC89F-B337-4F85-8B9F-30006EECA464}" type="presParOf" srcId="{9CE221AB-5AD3-4A05-ACA4-29DE7135F50D}" destId="{A81D1E73-0B15-409B-BC07-7DE826569487}"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5255C2-21CC-47FA-B0D0-F4617CD73178}">
      <dsp:nvSpPr>
        <dsp:cNvPr id="0" name=""/>
        <dsp:cNvSpPr/>
      </dsp:nvSpPr>
      <dsp:spPr>
        <a:xfrm>
          <a:off x="0" y="1606"/>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Date, time and place</a:t>
          </a:r>
          <a:endParaRPr lang="en-US" sz="2400" kern="1200" dirty="0"/>
        </a:p>
      </dsp:txBody>
      <dsp:txXfrm>
        <a:off x="0" y="1606"/>
        <a:ext cx="6934200" cy="688906"/>
      </dsp:txXfrm>
    </dsp:sp>
    <dsp:sp modelId="{A55DBAD2-6660-46A0-966D-D2D13838180E}">
      <dsp:nvSpPr>
        <dsp:cNvPr id="0" name=""/>
        <dsp:cNvSpPr/>
      </dsp:nvSpPr>
      <dsp:spPr>
        <a:xfrm>
          <a:off x="0" y="701382"/>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Members present or absent</a:t>
          </a:r>
          <a:endParaRPr lang="en-US" sz="2400" kern="1200" dirty="0"/>
        </a:p>
      </dsp:txBody>
      <dsp:txXfrm>
        <a:off x="0" y="701382"/>
        <a:ext cx="6934200" cy="688906"/>
      </dsp:txXfrm>
    </dsp:sp>
    <dsp:sp modelId="{B347B037-75C9-4935-83E4-A58BA5A69F58}">
      <dsp:nvSpPr>
        <dsp:cNvPr id="0" name=""/>
        <dsp:cNvSpPr/>
      </dsp:nvSpPr>
      <dsp:spPr>
        <a:xfrm>
          <a:off x="0" y="1401158"/>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General substance of matters discussed/decided</a:t>
          </a:r>
          <a:endParaRPr lang="en-US" sz="2400" kern="1200" dirty="0"/>
        </a:p>
      </dsp:txBody>
      <dsp:txXfrm>
        <a:off x="0" y="1401158"/>
        <a:ext cx="6934200" cy="688906"/>
      </dsp:txXfrm>
    </dsp:sp>
    <dsp:sp modelId="{C83BE578-B136-4180-8395-6B59E6E220DB}">
      <dsp:nvSpPr>
        <dsp:cNvPr id="0" name=""/>
        <dsp:cNvSpPr/>
      </dsp:nvSpPr>
      <dsp:spPr>
        <a:xfrm>
          <a:off x="0" y="2100935"/>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Record of all votes, by individual if a roll call vote</a:t>
          </a:r>
          <a:endParaRPr lang="en-US" sz="2400" kern="1200" dirty="0"/>
        </a:p>
      </dsp:txBody>
      <dsp:txXfrm>
        <a:off x="0" y="2100935"/>
        <a:ext cx="6934200" cy="688906"/>
      </dsp:txXfrm>
    </dsp:sp>
    <dsp:sp modelId="{9C3DF767-E4E4-48C8-B491-804C0F289AD8}">
      <dsp:nvSpPr>
        <dsp:cNvPr id="0" name=""/>
        <dsp:cNvSpPr/>
      </dsp:nvSpPr>
      <dsp:spPr>
        <a:xfrm>
          <a:off x="0" y="2800711"/>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*Agendas, if used, must be posted prior to meeting</a:t>
          </a:r>
          <a:endParaRPr lang="en-US" sz="2400" kern="1200" dirty="0"/>
        </a:p>
      </dsp:txBody>
      <dsp:txXfrm>
        <a:off x="0" y="2800711"/>
        <a:ext cx="6934200" cy="688906"/>
      </dsp:txXfrm>
    </dsp:sp>
    <dsp:sp modelId="{5BFE2847-9590-4039-AACA-93B1EA21694F}">
      <dsp:nvSpPr>
        <dsp:cNvPr id="0" name=""/>
        <dsp:cNvSpPr/>
      </dsp:nvSpPr>
      <dsp:spPr>
        <a:xfrm>
          <a:off x="0" y="3500487"/>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*Minutes, if any, must be made available for public inspection</a:t>
          </a:r>
          <a:endParaRPr lang="en-US" sz="2400" kern="1200" dirty="0"/>
        </a:p>
      </dsp:txBody>
      <dsp:txXfrm>
        <a:off x="0" y="3500487"/>
        <a:ext cx="6934200" cy="6889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51B072-B88E-46D6-A572-41C0AD3AC9AE}">
      <dsp:nvSpPr>
        <dsp:cNvPr id="0" name=""/>
        <dsp:cNvSpPr/>
      </dsp:nvSpPr>
      <dsp:spPr>
        <a:xfrm>
          <a:off x="1321831" y="1231590"/>
          <a:ext cx="2475532" cy="16511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lvl="0" algn="l" defTabSz="1022350">
            <a:lnSpc>
              <a:spcPct val="90000"/>
            </a:lnSpc>
            <a:spcBef>
              <a:spcPct val="0"/>
            </a:spcBef>
            <a:spcAft>
              <a:spcPct val="35000"/>
            </a:spcAft>
          </a:pPr>
          <a:r>
            <a:rPr lang="en-US" sz="2300" kern="1200" dirty="0" smtClean="0"/>
            <a:t>Informal or formal opinion</a:t>
          </a:r>
        </a:p>
      </dsp:txBody>
      <dsp:txXfrm>
        <a:off x="1717917" y="1231590"/>
        <a:ext cx="2079447" cy="1651180"/>
      </dsp:txXfrm>
    </dsp:sp>
    <dsp:sp modelId="{4B6EEF98-C90F-4F81-93F3-50B465521BE2}">
      <dsp:nvSpPr>
        <dsp:cNvPr id="0" name=""/>
        <dsp:cNvSpPr/>
      </dsp:nvSpPr>
      <dsp:spPr>
        <a:xfrm>
          <a:off x="1321831" y="2882771"/>
          <a:ext cx="2475532" cy="16511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lvl="0" algn="l" defTabSz="1022350">
            <a:lnSpc>
              <a:spcPct val="90000"/>
            </a:lnSpc>
            <a:spcBef>
              <a:spcPct val="0"/>
            </a:spcBef>
            <a:spcAft>
              <a:spcPct val="35000"/>
            </a:spcAft>
          </a:pPr>
          <a:r>
            <a:rPr lang="en-US" sz="2300" kern="1200" dirty="0" smtClean="0"/>
            <a:t>Useful should you file suit under the ODL</a:t>
          </a:r>
        </a:p>
      </dsp:txBody>
      <dsp:txXfrm>
        <a:off x="1717917" y="2882771"/>
        <a:ext cx="2079447" cy="1651180"/>
      </dsp:txXfrm>
    </dsp:sp>
    <dsp:sp modelId="{0B5FD2F6-284B-4BE5-8521-9EB7EBA2953B}">
      <dsp:nvSpPr>
        <dsp:cNvPr id="0" name=""/>
        <dsp:cNvSpPr/>
      </dsp:nvSpPr>
      <dsp:spPr>
        <a:xfrm>
          <a:off x="1547" y="571448"/>
          <a:ext cx="1650355" cy="1650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Public Access Counselor</a:t>
          </a:r>
          <a:endParaRPr lang="en-US" sz="2100" kern="1200" dirty="0"/>
        </a:p>
      </dsp:txBody>
      <dsp:txXfrm>
        <a:off x="1547" y="571448"/>
        <a:ext cx="1650355" cy="1650355"/>
      </dsp:txXfrm>
    </dsp:sp>
    <dsp:sp modelId="{109A6EF9-D86C-44AF-809F-66EF465EBBB2}">
      <dsp:nvSpPr>
        <dsp:cNvPr id="0" name=""/>
        <dsp:cNvSpPr/>
      </dsp:nvSpPr>
      <dsp:spPr>
        <a:xfrm>
          <a:off x="5447719" y="1231590"/>
          <a:ext cx="2475532" cy="16511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lvl="0" algn="l" defTabSz="1022350">
            <a:lnSpc>
              <a:spcPct val="90000"/>
            </a:lnSpc>
            <a:spcBef>
              <a:spcPct val="0"/>
            </a:spcBef>
            <a:spcAft>
              <a:spcPct val="35000"/>
            </a:spcAft>
          </a:pPr>
          <a:r>
            <a:rPr lang="en-US" sz="2300" kern="1200" dirty="0" smtClean="0"/>
            <a:t>If successful, could recoup attorneys fees and court costs</a:t>
          </a:r>
          <a:endParaRPr lang="en-US" sz="2300" kern="1200" dirty="0"/>
        </a:p>
      </dsp:txBody>
      <dsp:txXfrm>
        <a:off x="5843804" y="1231590"/>
        <a:ext cx="2079447" cy="1651180"/>
      </dsp:txXfrm>
    </dsp:sp>
    <dsp:sp modelId="{513B7012-0984-4712-9B89-D1DB7BC8B024}">
      <dsp:nvSpPr>
        <dsp:cNvPr id="0" name=""/>
        <dsp:cNvSpPr/>
      </dsp:nvSpPr>
      <dsp:spPr>
        <a:xfrm>
          <a:off x="4127435" y="571448"/>
          <a:ext cx="1650355" cy="1650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File a Lawsuit Under the ODL</a:t>
          </a:r>
          <a:endParaRPr lang="en-US" sz="2100" kern="1200" dirty="0"/>
        </a:p>
      </dsp:txBody>
      <dsp:txXfrm>
        <a:off x="4127435" y="571448"/>
        <a:ext cx="1650355" cy="165035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E3916F-1E22-4F69-AFE9-8002A04FBA28}">
      <dsp:nvSpPr>
        <dsp:cNvPr id="0" name=""/>
        <dsp:cNvSpPr/>
      </dsp:nvSpPr>
      <dsp:spPr>
        <a:xfrm>
          <a:off x="0" y="0"/>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err="1" smtClean="0"/>
            <a:t>Disclosable</a:t>
          </a:r>
          <a:endParaRPr lang="en-US" sz="3000" kern="1200" dirty="0"/>
        </a:p>
      </dsp:txBody>
      <dsp:txXfrm>
        <a:off x="1346200" y="0"/>
        <a:ext cx="4749800" cy="1269999"/>
      </dsp:txXfrm>
    </dsp:sp>
    <dsp:sp modelId="{5F3994DF-57A1-4CFD-AF0E-33AC3FA74655}">
      <dsp:nvSpPr>
        <dsp:cNvPr id="0" name=""/>
        <dsp:cNvSpPr/>
      </dsp:nvSpPr>
      <dsp:spPr>
        <a:xfrm>
          <a:off x="126999" y="126999"/>
          <a:ext cx="1219200" cy="1015999"/>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823DA0-6F9E-4F9C-8706-39D063B98D63}">
      <dsp:nvSpPr>
        <dsp:cNvPr id="0" name=""/>
        <dsp:cNvSpPr/>
      </dsp:nvSpPr>
      <dsp:spPr>
        <a:xfrm>
          <a:off x="0" y="1396999"/>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Confidential</a:t>
          </a:r>
          <a:endParaRPr lang="en-US" sz="3000" kern="1200" dirty="0"/>
        </a:p>
      </dsp:txBody>
      <dsp:txXfrm>
        <a:off x="1346200" y="1396999"/>
        <a:ext cx="4749800" cy="1269999"/>
      </dsp:txXfrm>
    </dsp:sp>
    <dsp:sp modelId="{A2933B7B-7C62-4D94-9C35-B03F7B82EC2C}">
      <dsp:nvSpPr>
        <dsp:cNvPr id="0" name=""/>
        <dsp:cNvSpPr/>
      </dsp:nvSpPr>
      <dsp:spPr>
        <a:xfrm>
          <a:off x="126999" y="1523999"/>
          <a:ext cx="1219200" cy="1015999"/>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B9E406-D588-4EAC-8F25-99CA5D32AD2D}">
      <dsp:nvSpPr>
        <dsp:cNvPr id="0" name=""/>
        <dsp:cNvSpPr/>
      </dsp:nvSpPr>
      <dsp:spPr>
        <a:xfrm>
          <a:off x="0" y="2793999"/>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err="1" smtClean="0"/>
            <a:t>Disclosable</a:t>
          </a:r>
          <a:r>
            <a:rPr lang="en-US" sz="3000" kern="1200" dirty="0" smtClean="0"/>
            <a:t> at the discretion of the public agency</a:t>
          </a:r>
          <a:endParaRPr lang="en-US" sz="3000" kern="1200" dirty="0"/>
        </a:p>
      </dsp:txBody>
      <dsp:txXfrm>
        <a:off x="1346200" y="2793999"/>
        <a:ext cx="4749800" cy="1269999"/>
      </dsp:txXfrm>
    </dsp:sp>
    <dsp:sp modelId="{A9A9B5AF-EACD-49F3-939A-B3F28E692748}">
      <dsp:nvSpPr>
        <dsp:cNvPr id="0" name=""/>
        <dsp:cNvSpPr/>
      </dsp:nvSpPr>
      <dsp:spPr>
        <a:xfrm>
          <a:off x="126999" y="2920999"/>
          <a:ext cx="1219200" cy="1015999"/>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42ACD460-40A0-4B4F-B1A8-AF4E2462AD1B}" type="datetimeFigureOut">
              <a:rPr lang="en-US"/>
              <a:pPr>
                <a:defRPr/>
              </a:pPr>
              <a:t>5/10/2013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1355ADDE-67E2-4467-BD62-E02BFC76143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E0473B36-8790-4037-BFB1-3C06C2C53C2A}" type="datetimeFigureOut">
              <a:rPr lang="en-US"/>
              <a:pPr>
                <a:defRPr/>
              </a:pPr>
              <a:t>5/10/2013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FF87AE8F-7B58-49CD-902C-07508DCF66C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78C810F-9E7C-4EFD-A4F5-EB9065A33121}"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010395-8C02-4141-B5BC-3ACED58F28AC}" type="slidenum">
              <a:rPr lang="en-US"/>
              <a:pPr fontAlgn="base">
                <a:spcBef>
                  <a:spcPct val="0"/>
                </a:spcBef>
                <a:spcAft>
                  <a:spcPct val="0"/>
                </a:spcAft>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E7F722-9256-4E02-B7DF-69C50CF74115}" type="slidenum">
              <a:rPr lang="en-US"/>
              <a:pPr fontAlgn="base">
                <a:spcBef>
                  <a:spcPct val="0"/>
                </a:spcBef>
                <a:spcAft>
                  <a:spcPct val="0"/>
                </a:spcAft>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005DAB-1C18-48B4-A43B-0794F822464C}" type="slidenum">
              <a:rPr lang="en-US"/>
              <a:pPr fontAlgn="base">
                <a:spcBef>
                  <a:spcPct val="0"/>
                </a:spcBef>
                <a:spcAft>
                  <a:spcPct val="0"/>
                </a:spcAft>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87AAD3-AD4C-49B2-A4E6-3CCC7018DD8A}" type="slidenum">
              <a:rPr lang="en-US"/>
              <a:pPr fontAlgn="base">
                <a:spcBef>
                  <a:spcPct val="0"/>
                </a:spcBef>
                <a:spcAft>
                  <a:spcPct val="0"/>
                </a:spcAft>
              </a:pPr>
              <a:t>26</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baseline="0">
                <a:latin typeface="Calibri" pitchFamily="34" charset="0"/>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baseline="0">
                <a:solidFill>
                  <a:schemeClr val="tx2">
                    <a:shade val="30000"/>
                    <a:satMod val="150000"/>
                  </a:schemeClr>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endParaRPr lang="en-US" dirty="0"/>
          </a:p>
        </p:txBody>
      </p:sp>
      <p:sp>
        <p:nvSpPr>
          <p:cNvPr id="4" name="Date Placeholder 23"/>
          <p:cNvSpPr>
            <a:spLocks noGrp="1"/>
          </p:cNvSpPr>
          <p:nvPr>
            <p:ph type="dt" sz="half" idx="10"/>
          </p:nvPr>
        </p:nvSpPr>
        <p:spPr/>
        <p:txBody>
          <a:bodyPr/>
          <a:lstStyle>
            <a:lvl1pPr>
              <a:defRPr/>
            </a:lvl1pPr>
          </a:lstStyle>
          <a:p>
            <a:pPr>
              <a:defRPr/>
            </a:pPr>
            <a:fld id="{26A2E58F-F9C1-4853-A091-FEE129858837}" type="datetimeFigureOut">
              <a:rPr lang="en-US"/>
              <a:pPr>
                <a:defRPr/>
              </a:pPr>
              <a:t>5/10/2013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5700299-F68C-42C8-BBA0-E39BB0997CA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FDB4C03-0BDC-4E84-8DE7-7BEDBE8006EB}" type="datetimeFigureOut">
              <a:rPr lang="en-US"/>
              <a:pPr>
                <a:defRPr/>
              </a:pPr>
              <a:t>5/10/2013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A71BCF4-E519-4B8C-8D7F-921CD03A0B7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0EF67463-6F3D-4B81-B973-0255E277B917}" type="datetimeFigureOut">
              <a:rPr lang="en-US"/>
              <a:pPr>
                <a:defRPr/>
              </a:pPr>
              <a:t>5/10/2013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A1298B8-1AFB-4580-9677-9AB2B2A1821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E4261BF2-9375-4975-91C4-7740BE425D99}" type="datetimeFigureOut">
              <a:rPr lang="en-US"/>
              <a:pPr>
                <a:defRPr/>
              </a:pPr>
              <a:t>5/10/2013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5D50B47-9EE0-4666-ACD2-B572C99273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baseline="0">
                <a:latin typeface="Calibri" pitchFamily="34" charset="0"/>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baseline="0">
                <a:solidFill>
                  <a:schemeClr val="tx2">
                    <a:shade val="30000"/>
                    <a:satMod val="150000"/>
                  </a:schemeClr>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endParaRPr lang="en-US" dirty="0"/>
          </a:p>
        </p:txBody>
      </p:sp>
      <p:sp>
        <p:nvSpPr>
          <p:cNvPr id="4" name="Date Placeholder 6"/>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8E776567-5622-4DB3-84F3-96FF7FB158D5}" type="datetimeFigureOut">
              <a:rPr lang="en-US"/>
              <a:pPr>
                <a:defRPr/>
              </a:pPr>
              <a:t>5/10/2013</a:t>
            </a:fld>
            <a:endParaRPr lang="en-US"/>
          </a:p>
        </p:txBody>
      </p:sp>
      <p:sp>
        <p:nvSpPr>
          <p:cNvPr id="5" name="Footer Placeholder 19"/>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9"/>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70F6BA61-5C34-4CE9-93EA-D73AD847614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507584"/>
            <a:ext cx="7498080" cy="677108"/>
          </a:xfrm>
        </p:spPr>
        <p:txBody>
          <a:bodyPr>
            <a:spAutoFit/>
          </a:bodyPr>
          <a:lstStyle>
            <a:lvl1pPr>
              <a:defRPr baseline="0">
                <a:latin typeface="Calibri" pitchFamily="34" charset="0"/>
              </a:defRPr>
            </a:lvl1pPr>
            <a:extLst/>
          </a:lstStyle>
          <a:p>
            <a:r>
              <a:rPr lang="en-US" dirty="0" smtClean="0"/>
              <a:t>Click to edit Master title style</a:t>
            </a:r>
            <a:endParaRPr lang="en-US" dirty="0"/>
          </a:p>
        </p:txBody>
      </p:sp>
      <p:sp>
        <p:nvSpPr>
          <p:cNvPr id="3" name="Content Placeholder 2"/>
          <p:cNvSpPr>
            <a:spLocks noGrp="1"/>
          </p:cNvSpPr>
          <p:nvPr>
            <p:ph idx="1"/>
          </p:nvPr>
        </p:nvSpPr>
        <p:spPr>
          <a:xfrm>
            <a:off x="838200" y="1447800"/>
            <a:ext cx="8240751" cy="4800600"/>
          </a:xfrm>
        </p:spPr>
        <p:txBody>
          <a:bodyPr/>
          <a:lstStyle>
            <a:lvl1pPr>
              <a:buSzPct val="110000"/>
              <a:buFont typeface="Arial" pitchFamily="34" charset="0"/>
              <a:buChar cha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baseline="0">
                <a:latin typeface="Calibri" pitchFamily="34" charset="0"/>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baseline="0">
                <a:solidFill>
                  <a:schemeClr val="tx2">
                    <a:shade val="30000"/>
                    <a:satMod val="150000"/>
                  </a:schemeClr>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dirty="0" smtClean="0"/>
              <a:t>Click to edit Master text styles</a:t>
            </a:r>
          </a:p>
        </p:txBody>
      </p:sp>
      <p:sp>
        <p:nvSpPr>
          <p:cNvPr id="8" name="Date Placeholder 3"/>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7AAC6E94-77B5-4437-A2F7-D7664F82A2B6}" type="datetimeFigureOut">
              <a:rPr lang="en-US"/>
              <a:pPr>
                <a:defRPr/>
              </a:pPr>
              <a:t>5/10/2013</a:t>
            </a:fld>
            <a:endParaRPr lang="en-US"/>
          </a:p>
        </p:txBody>
      </p:sp>
      <p:sp>
        <p:nvSpPr>
          <p:cNvPr id="9" name="Footer Placeholder 4"/>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10" name="Slide Number Placeholder 5"/>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A1283FCA-1B99-4D1F-AC06-CE7D189476E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dirty="0" smtClean="0"/>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257F680E-F037-4CDB-A7D2-69E3D7096981}" type="datetimeFigureOut">
              <a:rPr lang="en-US"/>
              <a:pPr>
                <a:defRPr/>
              </a:pPr>
              <a:t>5/10/2013</a:t>
            </a:fld>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7" name="Slide Number Placeholder 6"/>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92F02DCA-701E-44AA-8682-48EEC14B577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63946A90-8BAF-4677-A4A0-B64BCE40DFA8}" type="datetimeFigureOut">
              <a:rPr lang="en-US"/>
              <a:pPr>
                <a:defRPr/>
              </a:pPr>
              <a:t>5/10/2013</a:t>
            </a:fld>
            <a:endParaRPr lang="en-US"/>
          </a:p>
        </p:txBody>
      </p:sp>
      <p:sp>
        <p:nvSpPr>
          <p:cNvPr id="8" name="Footer Placeholder 7"/>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9" name="Slide Number Placeholder 8"/>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9795A1D7-99F4-4D60-B895-47D2F538C10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D36910CE-FFD3-4485-8BA6-516D1B56D756}" type="datetimeFigureOut">
              <a:rPr lang="en-US"/>
              <a:pPr>
                <a:defRPr/>
              </a:pPr>
              <a:t>5/10/2013</a:t>
            </a:fld>
            <a:endParaRPr lang="en-US"/>
          </a:p>
        </p:txBody>
      </p:sp>
      <p:sp>
        <p:nvSpPr>
          <p:cNvPr id="4" name="Footer Placeholder 3"/>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5" name="Slide Number Placeholder 4"/>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90225B5F-B2D1-4ED8-A63E-D869F0D0B88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EAA7727B-2038-4BCF-860D-A8A1C253BC18}" type="datetimeFigureOut">
              <a:rPr lang="en-US"/>
              <a:pPr>
                <a:defRPr/>
              </a:pPr>
              <a:t>5/10/2013</a:t>
            </a:fld>
            <a:endParaRPr lang="en-US"/>
          </a:p>
        </p:txBody>
      </p:sp>
      <p:sp>
        <p:nvSpPr>
          <p:cNvPr id="5" name="Footer Placeholder 2"/>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3"/>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B25A9894-0CDB-4C1B-97F1-6997383925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Calibri" pitchFamily="34" charset="0"/>
              </a:defRPr>
            </a:lvl1pPr>
            <a:extLst/>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3"/>
          <p:cNvSpPr>
            <a:spLocks noGrp="1"/>
          </p:cNvSpPr>
          <p:nvPr>
            <p:ph type="dt" sz="half" idx="10"/>
          </p:nvPr>
        </p:nvSpPr>
        <p:spPr/>
        <p:txBody>
          <a:bodyPr/>
          <a:lstStyle>
            <a:lvl1pPr>
              <a:defRPr/>
            </a:lvl1pPr>
          </a:lstStyle>
          <a:p>
            <a:pPr>
              <a:defRPr/>
            </a:pPr>
            <a:fld id="{EB4E7A20-BAA4-4D15-AA6B-68866B66D29B}" type="datetimeFigureOut">
              <a:rPr lang="en-US"/>
              <a:pPr>
                <a:defRPr/>
              </a:pPr>
              <a:t>5/10/2013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D76872C-05C8-446A-8FB9-0746B277B2D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0DECE5D6-D767-420D-AFFF-39F620223967}" type="datetimeFigureOut">
              <a:rPr lang="en-US"/>
              <a:pPr>
                <a:defRPr/>
              </a:pPr>
              <a:t>5/10/2013</a:t>
            </a:fld>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7" name="Slide Number Placeholder 6"/>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A8B242B7-1F31-43B9-9012-49818545ED77}"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59A0D8D5-FD11-4736-9D55-5364E6ADE428}" type="datetimeFigureOut">
              <a:rPr lang="en-US"/>
              <a:pPr>
                <a:defRPr/>
              </a:pPr>
              <a:t>5/10/2013</a:t>
            </a:fld>
            <a:endParaRPr lang="en-US"/>
          </a:p>
        </p:txBody>
      </p:sp>
      <p:sp>
        <p:nvSpPr>
          <p:cNvPr id="9" name="Footer Placeholder 5"/>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10" name="Slide Number Placeholder 6"/>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E5E36608-8FF0-47B8-835C-0C1CF6F6A24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008C6785-63D6-4801-B1B4-C6AD8E8732CE}" type="datetimeFigureOut">
              <a:rPr lang="en-US"/>
              <a:pPr>
                <a:defRPr/>
              </a:pPr>
              <a:t>5/10/2013</a:t>
            </a:fld>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5"/>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285BFBB7-87C1-4891-8F98-42AFAE687E2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A7408428-69B1-4301-BF35-625763562F5C}" type="datetimeFigureOut">
              <a:rPr lang="en-US"/>
              <a:pPr>
                <a:defRPr/>
              </a:pPr>
              <a:t>5/10/2013</a:t>
            </a:fld>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5"/>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AF9F7A15-89A6-4C15-80B5-BFAEE1C314CE}"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498080" cy="677108"/>
          </a:xfrm>
        </p:spPr>
        <p:txBody>
          <a:bodyPr>
            <a:spAutoFit/>
          </a:bodyPr>
          <a:lstStyle/>
          <a:p>
            <a:r>
              <a:rPr lang="en-US" smtClean="0"/>
              <a:t>Click to edit Master title style</a:t>
            </a:r>
            <a:endParaRPr lang="en-US"/>
          </a:p>
        </p:txBody>
      </p:sp>
      <p:sp>
        <p:nvSpPr>
          <p:cNvPr id="3" name="Text Placeholder 2"/>
          <p:cNvSpPr>
            <a:spLocks noGrp="1"/>
          </p:cNvSpPr>
          <p:nvPr>
            <p:ph type="body" idx="1"/>
          </p:nvPr>
        </p:nvSpPr>
        <p:spPr>
          <a:xfrm>
            <a:off x="838200" y="1447800"/>
            <a:ext cx="8260080" cy="4800600"/>
          </a:xfrm>
        </p:spPr>
        <p:txBody>
          <a:bodyPr/>
          <a:lstStyle>
            <a:lvl1pPr>
              <a:buSzPct val="100000"/>
              <a:buFont typeface="Arial"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0" y="1447800"/>
            <a:ext cx="3671888"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24488"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baseline="0">
                <a:latin typeface="Calibri" pitchFamily="34" charset="0"/>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baseline="0">
                <a:solidFill>
                  <a:schemeClr val="tx2">
                    <a:shade val="30000"/>
                    <a:satMod val="150000"/>
                  </a:schemeClr>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dirty="0"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22812E30-C8E9-4B36-8B71-F4C00AFDBAE7}" type="datetimeFigureOut">
              <a:rPr lang="en-US"/>
              <a:pPr>
                <a:defRPr/>
              </a:pPr>
              <a:t>5/10/2013</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6439A228-09CE-4419-BE08-EF02229B3A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dirty="0" smtClean="0"/>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3D8E7F13-0744-4698-B360-44B98BEEC1D3}" type="datetimeFigureOut">
              <a:rPr lang="en-US"/>
              <a:pPr>
                <a:defRPr/>
              </a:pPr>
              <a:t>5/10/2013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CF6F5F43-A56E-4F35-9B78-428FD6404B6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5B2F75BF-8084-46EA-A569-3A59F771BF64}" type="datetimeFigureOut">
              <a:rPr lang="en-US"/>
              <a:pPr>
                <a:defRPr/>
              </a:pPr>
              <a:t>5/10/2013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D1786481-8FAE-4768-BD8F-236DB9AF048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43D249F4-E1FD-4812-8E8D-0C3C2497C139}" type="datetimeFigureOut">
              <a:rPr lang="en-US"/>
              <a:pPr>
                <a:defRPr/>
              </a:pPr>
              <a:t>5/10/2013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5FC7B12A-07B2-4D0A-9FA9-04AFDCC548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85F451B3-CF3A-4206-B862-19367F799B61}" type="datetimeFigureOut">
              <a:rPr lang="en-US"/>
              <a:pPr>
                <a:defRPr/>
              </a:pPr>
              <a:t>5/10/2013</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0B50E72B-5227-4371-B9C5-62C7C150A4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extLst/>
          </a:lstStyle>
          <a:p>
            <a:pPr>
              <a:defRPr/>
            </a:pPr>
            <a:fld id="{24E7351A-972A-43B3-B69D-2BB571AE2453}" type="datetimeFigureOut">
              <a:rPr lang="en-US"/>
              <a:pPr>
                <a:defRPr/>
              </a:pPr>
              <a:t>5/10/2013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45AF85D-4870-4ED7-9D52-ECE9707BBF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C3A64C0E-A22A-4E71-84F7-00F789C3D274}" type="datetimeFigureOut">
              <a:rPr lang="en-US"/>
              <a:pPr>
                <a:defRPr/>
              </a:pPr>
              <a:t>5/10/2013</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6F568605-C8C4-4726-ABF3-7FE345CBB7F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13D6D"/>
        </a:solidFill>
        <a:effectLst/>
      </p:bgPr>
    </p:bg>
    <p:spTree>
      <p:nvGrpSpPr>
        <p:cNvPr id="1" name=""/>
        <p:cNvGrpSpPr/>
        <p:nvPr/>
      </p:nvGrpSpPr>
      <p:grpSpPr>
        <a:xfrm>
          <a:off x="0" y="0"/>
          <a:ext cx="0" cy="0"/>
          <a:chOff x="0" y="0"/>
          <a:chExt cx="0" cy="0"/>
        </a:xfrm>
      </p:grpSpPr>
      <p:sp>
        <p:nvSpPr>
          <p:cNvPr id="12" name="Rectangle 11"/>
          <p:cNvSpPr/>
          <p:nvPr/>
        </p:nvSpPr>
        <p:spPr>
          <a:xfrm>
            <a:off x="1219200" y="0"/>
            <a:ext cx="80772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600200" y="274638"/>
            <a:ext cx="7497763" cy="1143000"/>
          </a:xfrm>
          <a:prstGeom prst="rect">
            <a:avLst/>
          </a:prstGeom>
        </p:spPr>
        <p:txBody>
          <a:bodyPr anchor="ctr">
            <a:normAutofit/>
          </a:bodyPr>
          <a:lstStyle>
            <a:extLst/>
          </a:lstStyle>
          <a:p>
            <a:r>
              <a:rPr lang="en-US" dirty="0" smtClean="0"/>
              <a:t>Click to edit Master title style</a:t>
            </a:r>
            <a:endParaRPr lang="en-US" dirty="0"/>
          </a:p>
        </p:txBody>
      </p:sp>
      <p:sp>
        <p:nvSpPr>
          <p:cNvPr id="1028" name="Text Placeholder 8"/>
          <p:cNvSpPr>
            <a:spLocks noGrp="1"/>
          </p:cNvSpPr>
          <p:nvPr>
            <p:ph type="body" idx="1"/>
          </p:nvPr>
        </p:nvSpPr>
        <p:spPr bwMode="auto">
          <a:xfrm>
            <a:off x="1600200" y="1447800"/>
            <a:ext cx="749776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3A158FB3-FCFF-40B1-B4BC-0C8291B45F6F}" type="datetimeFigureOut">
              <a:rPr lang="en-US"/>
              <a:pPr>
                <a:defRPr/>
              </a:pPr>
              <a:t>5/10/2013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32AC40E3-5841-4325-8DF0-8E1CE6A4BFF5}" type="slidenum">
              <a:rPr lang="en-US"/>
              <a:pPr>
                <a:defRPr/>
              </a:pPr>
              <a:t>‹#›</a:t>
            </a:fld>
            <a:endParaRPr lang="en-US"/>
          </a:p>
        </p:txBody>
      </p:sp>
      <p:sp>
        <p:nvSpPr>
          <p:cNvPr id="15" name="Rectangle 14"/>
          <p:cNvSpPr/>
          <p:nvPr/>
        </p:nvSpPr>
        <p:spPr bwMode="invGray">
          <a:xfrm>
            <a:off x="1143000" y="0"/>
            <a:ext cx="73025" cy="6858000"/>
          </a:xfrm>
          <a:prstGeom prst="rect">
            <a:avLst/>
          </a:prstGeom>
          <a:solidFill>
            <a:schemeClr val="bg1">
              <a:lumMod val="85000"/>
              <a:alpha val="78000"/>
            </a:schemeClr>
          </a:solidFill>
          <a:ln w="25400" cap="rnd" cmpd="sng" algn="ctr">
            <a:noFill/>
            <a:prstDash val="solid"/>
          </a:ln>
          <a:effectLst>
            <a:outerShdw blurRad="635000" dist="101600" algn="tl" rotWithShape="0">
              <a:schemeClr val="bg2">
                <a:shade val="20000"/>
                <a:satMod val="110000"/>
                <a:alpha val="56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TextBox 11"/>
          <p:cNvSpPr txBox="1"/>
          <p:nvPr/>
        </p:nvSpPr>
        <p:spPr bwMode="auto">
          <a:xfrm>
            <a:off x="-220663" y="5867400"/>
            <a:ext cx="1611313" cy="762000"/>
          </a:xfrm>
          <a:prstGeom prst="rect">
            <a:avLst/>
          </a:prstGeom>
          <a:noFill/>
        </p:spPr>
        <p:txBody>
          <a:bodyPr lIns="0" tIns="0" rIns="0" bIns="0" anchor="ctr">
            <a:normAutofit/>
          </a:bodyPr>
          <a:lstStyle/>
          <a:p>
            <a:pPr algn="ctr" fontAlgn="auto">
              <a:spcBef>
                <a:spcPts val="0"/>
              </a:spcBef>
              <a:spcAft>
                <a:spcPts val="0"/>
              </a:spcAft>
              <a:defRPr/>
            </a:pPr>
            <a:endParaRPr lang="en-US" sz="1000" dirty="0">
              <a:solidFill>
                <a:schemeClr val="bg1"/>
              </a:solidFill>
              <a:latin typeface="+mj-lt"/>
              <a:cs typeface="Times New Roman" pitchFamily="18" charset="0"/>
            </a:endParaRPr>
          </a:p>
        </p:txBody>
      </p:sp>
      <p:sp>
        <p:nvSpPr>
          <p:cNvPr id="17" name="Rectangle 13"/>
          <p:cNvSpPr/>
          <p:nvPr/>
        </p:nvSpPr>
        <p:spPr bwMode="auto">
          <a:xfrm>
            <a:off x="152400" y="649508"/>
            <a:ext cx="723275" cy="5446492"/>
          </a:xfrm>
          <a:prstGeom prst="rect">
            <a:avLst/>
          </a:prstGeom>
          <a:noFill/>
        </p:spPr>
        <p:txBody>
          <a:bodyPr vert="vert270" wrap="none">
            <a:spAutoFit/>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defRPr/>
            </a:pPr>
            <a:r>
              <a:rPr lang="en-US" sz="3500" dirty="0" smtClean="0">
                <a:ln w="50800"/>
                <a:solidFill>
                  <a:schemeClr val="bg1">
                    <a:shade val="50000"/>
                  </a:schemeClr>
                </a:solidFill>
                <a:latin typeface="+mj-lt"/>
              </a:rPr>
              <a:t> Transparency in Government</a:t>
            </a:r>
            <a:endParaRPr lang="en-US" sz="3500" dirty="0">
              <a:ln w="50800"/>
              <a:solidFill>
                <a:schemeClr val="bg1">
                  <a:shade val="50000"/>
                </a:schemeClr>
              </a:solidFill>
              <a:latin typeface="+mj-lt"/>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9" r:id="rId3"/>
    <p:sldLayoutId id="2147483691" r:id="rId4"/>
    <p:sldLayoutId id="2147483700" r:id="rId5"/>
    <p:sldLayoutId id="2147483692" r:id="rId6"/>
    <p:sldLayoutId id="2147483701" r:id="rId7"/>
    <p:sldLayoutId id="2147483702" r:id="rId8"/>
    <p:sldLayoutId id="2147483703" r:id="rId9"/>
    <p:sldLayoutId id="2147483693" r:id="rId10"/>
    <p:sldLayoutId id="2147483694" r:id="rId11"/>
    <p:sldLayoutId id="2147483695" r:id="rId12"/>
  </p:sldLayoutIdLst>
  <p:timing>
    <p:tnLst>
      <p:par>
        <p:cTn id="1" dur="indefinite" restart="never" nodeType="tmRoot"/>
      </p:par>
    </p:tnLst>
  </p:timing>
  <p:txStyles>
    <p:titleStyle>
      <a:lvl1pPr algn="r" rtl="0" fontAlgn="base">
        <a:spcBef>
          <a:spcPct val="0"/>
        </a:spcBef>
        <a:spcAft>
          <a:spcPct val="0"/>
        </a:spcAft>
        <a:defRPr sz="3800" kern="1200">
          <a:solidFill>
            <a:schemeClr val="tx1"/>
          </a:solidFill>
          <a:effectLst>
            <a:outerShdw blurRad="50000" dist="30000" dir="5400000" algn="tl" rotWithShape="0">
              <a:srgbClr val="000000">
                <a:alpha val="30000"/>
              </a:srgbClr>
            </a:outerShdw>
          </a:effectLst>
          <a:latin typeface="Calibri" pitchFamily="34" charset="0"/>
          <a:ea typeface="+mj-ea"/>
          <a:cs typeface="+mj-cs"/>
        </a:defRPr>
      </a:lvl1pPr>
      <a:lvl2pPr algn="r" rtl="0" fontAlgn="base">
        <a:spcBef>
          <a:spcPct val="0"/>
        </a:spcBef>
        <a:spcAft>
          <a:spcPct val="0"/>
        </a:spcAft>
        <a:defRPr sz="3800">
          <a:solidFill>
            <a:schemeClr val="tx1"/>
          </a:solidFill>
          <a:latin typeface="Calibri" pitchFamily="34" charset="0"/>
        </a:defRPr>
      </a:lvl2pPr>
      <a:lvl3pPr algn="r" rtl="0" fontAlgn="base">
        <a:spcBef>
          <a:spcPct val="0"/>
        </a:spcBef>
        <a:spcAft>
          <a:spcPct val="0"/>
        </a:spcAft>
        <a:defRPr sz="3800">
          <a:solidFill>
            <a:schemeClr val="tx1"/>
          </a:solidFill>
          <a:latin typeface="Calibri" pitchFamily="34" charset="0"/>
        </a:defRPr>
      </a:lvl3pPr>
      <a:lvl4pPr algn="r" rtl="0" fontAlgn="base">
        <a:spcBef>
          <a:spcPct val="0"/>
        </a:spcBef>
        <a:spcAft>
          <a:spcPct val="0"/>
        </a:spcAft>
        <a:defRPr sz="3800">
          <a:solidFill>
            <a:schemeClr val="tx1"/>
          </a:solidFill>
          <a:latin typeface="Calibri" pitchFamily="34" charset="0"/>
        </a:defRPr>
      </a:lvl4pPr>
      <a:lvl5pPr algn="r" rtl="0" fontAlgn="base">
        <a:spcBef>
          <a:spcPct val="0"/>
        </a:spcBef>
        <a:spcAft>
          <a:spcPct val="0"/>
        </a:spcAft>
        <a:defRPr sz="3800">
          <a:solidFill>
            <a:schemeClr val="tx1"/>
          </a:solidFill>
          <a:latin typeface="Calibri" pitchFamily="34" charset="0"/>
        </a:defRPr>
      </a:lvl5pPr>
      <a:lvl6pPr marL="457200" algn="r" rtl="0" fontAlgn="base">
        <a:spcBef>
          <a:spcPct val="0"/>
        </a:spcBef>
        <a:spcAft>
          <a:spcPct val="0"/>
        </a:spcAft>
        <a:defRPr sz="3800">
          <a:solidFill>
            <a:schemeClr val="tx1"/>
          </a:solidFill>
          <a:latin typeface="Calibri" pitchFamily="34" charset="0"/>
        </a:defRPr>
      </a:lvl6pPr>
      <a:lvl7pPr marL="914400" algn="r" rtl="0" fontAlgn="base">
        <a:spcBef>
          <a:spcPct val="0"/>
        </a:spcBef>
        <a:spcAft>
          <a:spcPct val="0"/>
        </a:spcAft>
        <a:defRPr sz="3800">
          <a:solidFill>
            <a:schemeClr val="tx1"/>
          </a:solidFill>
          <a:latin typeface="Calibri" pitchFamily="34" charset="0"/>
        </a:defRPr>
      </a:lvl7pPr>
      <a:lvl8pPr marL="1371600" algn="r" rtl="0" fontAlgn="base">
        <a:spcBef>
          <a:spcPct val="0"/>
        </a:spcBef>
        <a:spcAft>
          <a:spcPct val="0"/>
        </a:spcAft>
        <a:defRPr sz="3800">
          <a:solidFill>
            <a:schemeClr val="tx1"/>
          </a:solidFill>
          <a:latin typeface="Calibri" pitchFamily="34" charset="0"/>
        </a:defRPr>
      </a:lvl8pPr>
      <a:lvl9pPr marL="1828800" algn="r" rtl="0" fontAlgn="base">
        <a:spcBef>
          <a:spcPct val="0"/>
        </a:spcBef>
        <a:spcAft>
          <a:spcPct val="0"/>
        </a:spcAft>
        <a:defRPr sz="3800">
          <a:solidFill>
            <a:schemeClr val="tx1"/>
          </a:solidFill>
          <a:latin typeface="Calibri" pitchFamily="34" charset="0"/>
        </a:defRPr>
      </a:lvl9pPr>
      <a:extLst/>
    </p:titleStyle>
    <p:bodyStyle>
      <a:lvl1pPr marL="365125" indent="-282575" algn="l" rtl="0" fontAlgn="base">
        <a:spcBef>
          <a:spcPts val="600"/>
        </a:spcBef>
        <a:spcAft>
          <a:spcPct val="0"/>
        </a:spcAft>
        <a:buClr>
          <a:srgbClr val="8898C3"/>
        </a:buClr>
        <a:buSzPct val="80000"/>
        <a:buFont typeface="Wingdings 2" pitchFamily="18" charset="2"/>
        <a:buChar char=""/>
        <a:defRPr sz="3200" kern="1200">
          <a:solidFill>
            <a:schemeClr val="tx1"/>
          </a:solidFill>
          <a:latin typeface="Calibri" pitchFamily="34" charset="0"/>
          <a:ea typeface="+mn-ea"/>
          <a:cs typeface="+mn-cs"/>
        </a:defRPr>
      </a:lvl1pPr>
      <a:lvl2pPr marL="639763" indent="-236538" algn="l" rtl="0" fontAlgn="base">
        <a:spcBef>
          <a:spcPts val="550"/>
        </a:spcBef>
        <a:spcAft>
          <a:spcPct val="0"/>
        </a:spcAft>
        <a:buClr>
          <a:srgbClr val="8898C3"/>
        </a:buClr>
        <a:buFont typeface="Verdana" pitchFamily="34" charset="0"/>
        <a:buChar char="◦"/>
        <a:defRPr sz="2800" kern="1200">
          <a:solidFill>
            <a:schemeClr val="tx1"/>
          </a:solidFill>
          <a:latin typeface="Calibri" pitchFamily="34" charset="0"/>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13D6D"/>
        </a:solidFill>
        <a:effectLst/>
      </p:bgPr>
    </p:bg>
    <p:spTree>
      <p:nvGrpSpPr>
        <p:cNvPr id="1" name=""/>
        <p:cNvGrpSpPr/>
        <p:nvPr/>
      </p:nvGrpSpPr>
      <p:grpSpPr>
        <a:xfrm>
          <a:off x="0" y="0"/>
          <a:ext cx="0" cy="0"/>
          <a:chOff x="0" y="0"/>
          <a:chExt cx="0" cy="0"/>
        </a:xfrm>
      </p:grpSpPr>
      <p:sp>
        <p:nvSpPr>
          <p:cNvPr id="12" name="Rectangle 11"/>
          <p:cNvSpPr/>
          <p:nvPr/>
        </p:nvSpPr>
        <p:spPr>
          <a:xfrm>
            <a:off x="457200" y="0"/>
            <a:ext cx="88392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600200" y="274638"/>
            <a:ext cx="7497763" cy="1143000"/>
          </a:xfrm>
          <a:prstGeom prst="rect">
            <a:avLst/>
          </a:prstGeom>
        </p:spPr>
        <p:txBody>
          <a:bodyPr anchor="ctr">
            <a:normAutofit/>
          </a:bodyPr>
          <a:lstStyle>
            <a:extLst/>
          </a:lstStyle>
          <a:p>
            <a:r>
              <a:rPr lang="en-US" dirty="0" smtClean="0"/>
              <a:t>Click to edit Master title style</a:t>
            </a:r>
            <a:endParaRPr lang="en-US" dirty="0"/>
          </a:p>
        </p:txBody>
      </p:sp>
      <p:sp>
        <p:nvSpPr>
          <p:cNvPr id="14340" name="Text Placeholder 8"/>
          <p:cNvSpPr>
            <a:spLocks noGrp="1"/>
          </p:cNvSpPr>
          <p:nvPr>
            <p:ph type="body" idx="1"/>
          </p:nvPr>
        </p:nvSpPr>
        <p:spPr bwMode="auto">
          <a:xfrm>
            <a:off x="1600200" y="1447800"/>
            <a:ext cx="749776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5" name="Rectangle 14"/>
          <p:cNvSpPr/>
          <p:nvPr/>
        </p:nvSpPr>
        <p:spPr bwMode="invGray">
          <a:xfrm>
            <a:off x="393700" y="0"/>
            <a:ext cx="63500" cy="6858000"/>
          </a:xfrm>
          <a:prstGeom prst="rect">
            <a:avLst/>
          </a:prstGeom>
          <a:solidFill>
            <a:schemeClr val="bg1">
              <a:lumMod val="85000"/>
              <a:alpha val="78000"/>
            </a:schemeClr>
          </a:solidFill>
          <a:ln w="25400" cap="rnd" cmpd="sng" algn="ctr">
            <a:noFill/>
            <a:prstDash val="solid"/>
          </a:ln>
          <a:effectLst>
            <a:outerShdw dist="101600" sx="1000" sy="1000" algn="tl" rotWithShape="0">
              <a:schemeClr val="bg2">
                <a:shade val="20000"/>
                <a:satMod val="110000"/>
                <a:alpha val="56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4" r:id="rId1"/>
    <p:sldLayoutId id="2147483696"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697" r:id="rId12"/>
    <p:sldLayoutId id="2147483698" r:id="rId13"/>
  </p:sldLayoutIdLst>
  <p:timing>
    <p:tnLst>
      <p:par>
        <p:cTn id="1" dur="indefinite" restart="never" nodeType="tmRoot"/>
      </p:par>
    </p:tnLst>
  </p:timing>
  <p:txStyles>
    <p:titleStyle>
      <a:lvl1pPr algn="r" rtl="0" fontAlgn="base">
        <a:spcBef>
          <a:spcPct val="0"/>
        </a:spcBef>
        <a:spcAft>
          <a:spcPct val="0"/>
        </a:spcAft>
        <a:defRPr sz="3800" kern="1200">
          <a:solidFill>
            <a:schemeClr val="tx1"/>
          </a:solidFill>
          <a:effectLst>
            <a:outerShdw blurRad="50000" dist="30000" dir="5400000" algn="tl" rotWithShape="0">
              <a:srgbClr val="000000">
                <a:alpha val="30000"/>
              </a:srgbClr>
            </a:outerShdw>
          </a:effectLst>
          <a:latin typeface="Calibri" pitchFamily="34" charset="0"/>
          <a:ea typeface="+mj-ea"/>
          <a:cs typeface="+mj-cs"/>
        </a:defRPr>
      </a:lvl1pPr>
      <a:lvl2pPr algn="r" rtl="0" fontAlgn="base">
        <a:spcBef>
          <a:spcPct val="0"/>
        </a:spcBef>
        <a:spcAft>
          <a:spcPct val="0"/>
        </a:spcAft>
        <a:defRPr sz="3800">
          <a:solidFill>
            <a:schemeClr val="tx1"/>
          </a:solidFill>
          <a:latin typeface="Calibri" pitchFamily="34" charset="0"/>
        </a:defRPr>
      </a:lvl2pPr>
      <a:lvl3pPr algn="r" rtl="0" fontAlgn="base">
        <a:spcBef>
          <a:spcPct val="0"/>
        </a:spcBef>
        <a:spcAft>
          <a:spcPct val="0"/>
        </a:spcAft>
        <a:defRPr sz="3800">
          <a:solidFill>
            <a:schemeClr val="tx1"/>
          </a:solidFill>
          <a:latin typeface="Calibri" pitchFamily="34" charset="0"/>
        </a:defRPr>
      </a:lvl3pPr>
      <a:lvl4pPr algn="r" rtl="0" fontAlgn="base">
        <a:spcBef>
          <a:spcPct val="0"/>
        </a:spcBef>
        <a:spcAft>
          <a:spcPct val="0"/>
        </a:spcAft>
        <a:defRPr sz="3800">
          <a:solidFill>
            <a:schemeClr val="tx1"/>
          </a:solidFill>
          <a:latin typeface="Calibri" pitchFamily="34" charset="0"/>
        </a:defRPr>
      </a:lvl4pPr>
      <a:lvl5pPr algn="r" rtl="0" fontAlgn="base">
        <a:spcBef>
          <a:spcPct val="0"/>
        </a:spcBef>
        <a:spcAft>
          <a:spcPct val="0"/>
        </a:spcAft>
        <a:defRPr sz="3800">
          <a:solidFill>
            <a:schemeClr val="tx1"/>
          </a:solidFill>
          <a:latin typeface="Calibri" pitchFamily="34" charset="0"/>
        </a:defRPr>
      </a:lvl5pPr>
      <a:lvl6pPr marL="457200" algn="r" rtl="0" fontAlgn="base">
        <a:spcBef>
          <a:spcPct val="0"/>
        </a:spcBef>
        <a:spcAft>
          <a:spcPct val="0"/>
        </a:spcAft>
        <a:defRPr sz="3800">
          <a:solidFill>
            <a:schemeClr val="tx1"/>
          </a:solidFill>
          <a:latin typeface="Calibri" pitchFamily="34" charset="0"/>
        </a:defRPr>
      </a:lvl6pPr>
      <a:lvl7pPr marL="914400" algn="r" rtl="0" fontAlgn="base">
        <a:spcBef>
          <a:spcPct val="0"/>
        </a:spcBef>
        <a:spcAft>
          <a:spcPct val="0"/>
        </a:spcAft>
        <a:defRPr sz="3800">
          <a:solidFill>
            <a:schemeClr val="tx1"/>
          </a:solidFill>
          <a:latin typeface="Calibri" pitchFamily="34" charset="0"/>
        </a:defRPr>
      </a:lvl7pPr>
      <a:lvl8pPr marL="1371600" algn="r" rtl="0" fontAlgn="base">
        <a:spcBef>
          <a:spcPct val="0"/>
        </a:spcBef>
        <a:spcAft>
          <a:spcPct val="0"/>
        </a:spcAft>
        <a:defRPr sz="3800">
          <a:solidFill>
            <a:schemeClr val="tx1"/>
          </a:solidFill>
          <a:latin typeface="Calibri" pitchFamily="34" charset="0"/>
        </a:defRPr>
      </a:lvl8pPr>
      <a:lvl9pPr marL="1828800" algn="r" rtl="0" fontAlgn="base">
        <a:spcBef>
          <a:spcPct val="0"/>
        </a:spcBef>
        <a:spcAft>
          <a:spcPct val="0"/>
        </a:spcAft>
        <a:defRPr sz="3800">
          <a:solidFill>
            <a:schemeClr val="tx1"/>
          </a:solidFill>
          <a:latin typeface="Calibri" pitchFamily="34" charset="0"/>
        </a:defRPr>
      </a:lvl9pPr>
      <a:extLst/>
    </p:titleStyle>
    <p:bodyStyle>
      <a:lvl1pPr marL="365125" indent="-282575" algn="l" rtl="0" fontAlgn="base">
        <a:spcBef>
          <a:spcPts val="600"/>
        </a:spcBef>
        <a:spcAft>
          <a:spcPct val="0"/>
        </a:spcAft>
        <a:buClr>
          <a:srgbClr val="8898C3"/>
        </a:buClr>
        <a:buSzPct val="80000"/>
        <a:buFont typeface="Wingdings 3" pitchFamily="18" charset="2"/>
        <a:buChar char=""/>
        <a:defRPr sz="3200" kern="1200">
          <a:solidFill>
            <a:schemeClr val="tx1"/>
          </a:solidFill>
          <a:latin typeface="Calibri" pitchFamily="34" charset="0"/>
          <a:ea typeface="+mn-ea"/>
          <a:cs typeface="+mn-cs"/>
        </a:defRPr>
      </a:lvl1pPr>
      <a:lvl2pPr marL="639763" indent="-236538" algn="l" rtl="0" fontAlgn="base">
        <a:spcBef>
          <a:spcPts val="550"/>
        </a:spcBef>
        <a:spcAft>
          <a:spcPct val="0"/>
        </a:spcAft>
        <a:buClr>
          <a:srgbClr val="8898C3"/>
        </a:buClr>
        <a:buFont typeface="Verdana" pitchFamily="34" charset="0"/>
        <a:buChar char="◦"/>
        <a:defRPr sz="2800" kern="1200">
          <a:solidFill>
            <a:schemeClr val="tx1"/>
          </a:solidFill>
          <a:latin typeface="Calibri" pitchFamily="34" charset="0"/>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9.xml"/><Relationship Id="rId7" Type="http://schemas.openxmlformats.org/officeDocument/2006/relationships/diagramColors" Target="../diagrams/colors2.xml"/><Relationship Id="rId2" Type="http://schemas.openxmlformats.org/officeDocument/2006/relationships/slideLayout" Target="../slideLayouts/slideLayout24.xml"/><Relationship Id="rId1" Type="http://schemas.openxmlformats.org/officeDocument/2006/relationships/tags" Target="../tags/tag9.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4.xml"/><Relationship Id="rId1" Type="http://schemas.openxmlformats.org/officeDocument/2006/relationships/tags" Target="../tags/tag10.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4.xml"/><Relationship Id="rId1" Type="http://schemas.openxmlformats.org/officeDocument/2006/relationships/tags" Target="../tags/tag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4.xml"/><Relationship Id="rId1" Type="http://schemas.openxmlformats.org/officeDocument/2006/relationships/tags" Target="../tags/tag1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4.xml"/><Relationship Id="rId1" Type="http://schemas.openxmlformats.org/officeDocument/2006/relationships/tags" Target="../tags/tag13.xml"/><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2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notesSlide" Target="../notesSlides/notesSlide16.xml"/><Relationship Id="rId1" Type="http://schemas.openxmlformats.org/officeDocument/2006/relationships/slideLayout" Target="../slideLayouts/slideLayout24.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3.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4.xml"/><Relationship Id="rId1" Type="http://schemas.openxmlformats.org/officeDocument/2006/relationships/tags" Target="../tags/tag14.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4.xml"/><Relationship Id="rId1" Type="http://schemas.openxmlformats.org/officeDocument/2006/relationships/tags" Target="../tags/tag15.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9.xml"/><Relationship Id="rId1" Type="http://schemas.openxmlformats.org/officeDocument/2006/relationships/slideLayout" Target="../slideLayouts/slideLayout24.xml"/><Relationship Id="rId5" Type="http://schemas.openxmlformats.org/officeDocument/2006/relationships/image" Target="../media/image18.jpeg"/><Relationship Id="rId4" Type="http://schemas.openxmlformats.org/officeDocument/2006/relationships/image" Target="../media/image1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3" Type="http://schemas.openxmlformats.org/officeDocument/2006/relationships/hyperlink" Target="mailto:pac@icpr.in.gov"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5.xml"/><Relationship Id="rId7" Type="http://schemas.openxmlformats.org/officeDocument/2006/relationships/diagramColors" Target="../diagrams/colors1.xml"/><Relationship Id="rId2" Type="http://schemas.openxmlformats.org/officeDocument/2006/relationships/slideLayout" Target="../slideLayouts/slideLayout24.xml"/><Relationship Id="rId1" Type="http://schemas.openxmlformats.org/officeDocument/2006/relationships/tags" Target="../tags/tag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4.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4.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bwMode="auto">
          <a:xfrm>
            <a:off x="2209800" y="228779"/>
            <a:ext cx="7010400" cy="1261884"/>
          </a:xfrm>
        </p:spPr>
        <p:txBody>
          <a:bodyPr vert="horz" wrap="square" lIns="91440" tIns="45720" rIns="91440" bIns="45720" numCol="1" anchorCtr="0" compatLnSpc="1">
            <a:prstTxWarp prst="textNoShape">
              <a:avLst/>
            </a:prstTxWarp>
            <a:spAutoFit/>
          </a:bodyPr>
          <a:lstStyle/>
          <a:p>
            <a:pPr algn="ctr"/>
            <a:r>
              <a:rPr lang="en-US" b="1" dirty="0" smtClean="0">
                <a:effectLst/>
              </a:rPr>
              <a:t> </a:t>
            </a:r>
            <a:r>
              <a:rPr lang="en-US" b="1" dirty="0" smtClean="0">
                <a:effectLst/>
              </a:rPr>
              <a:t>Indiana State Board of Accounts:</a:t>
            </a:r>
            <a:br>
              <a:rPr lang="en-US" b="1" dirty="0" smtClean="0">
                <a:effectLst/>
              </a:rPr>
            </a:br>
            <a:r>
              <a:rPr lang="en-US" b="1" dirty="0" smtClean="0">
                <a:effectLst/>
              </a:rPr>
              <a:t>Circuit Court Clerk’s Conference</a:t>
            </a:r>
            <a:r>
              <a:rPr lang="en-US" b="1" dirty="0" smtClean="0">
                <a:effectLst/>
              </a:rPr>
              <a:t> </a:t>
            </a:r>
            <a:endParaRPr lang="en-US" sz="2400" b="1" dirty="0" smtClean="0">
              <a:effectLst/>
            </a:endParaRPr>
          </a:p>
        </p:txBody>
      </p:sp>
      <p:sp>
        <p:nvSpPr>
          <p:cNvPr id="11" name="Rectangle 10"/>
          <p:cNvSpPr>
            <a:spLocks noChangeArrowheads="1"/>
          </p:cNvSpPr>
          <p:nvPr/>
        </p:nvSpPr>
        <p:spPr bwMode="auto">
          <a:xfrm>
            <a:off x="3048000" y="1828800"/>
            <a:ext cx="5562600" cy="1292662"/>
          </a:xfrm>
          <a:prstGeom prst="rect">
            <a:avLst/>
          </a:prstGeom>
          <a:noFill/>
          <a:ln w="9525">
            <a:noFill/>
            <a:miter lim="800000"/>
            <a:headEnd/>
            <a:tailEnd/>
          </a:ln>
        </p:spPr>
        <p:txBody>
          <a:bodyPr wrap="square">
            <a:spAutoFit/>
          </a:bodyPr>
          <a:lstStyle/>
          <a:p>
            <a:r>
              <a:rPr lang="en-US" b="1" dirty="0">
                <a:latin typeface="Gill Sans MT" pitchFamily="34" charset="0"/>
              </a:rPr>
              <a:t/>
            </a:r>
            <a:br>
              <a:rPr lang="en-US" b="1" dirty="0">
                <a:latin typeface="Gill Sans MT" pitchFamily="34" charset="0"/>
              </a:rPr>
            </a:br>
            <a:r>
              <a:rPr lang="en-US" sz="2000" b="1" i="1" dirty="0" smtClean="0">
                <a:latin typeface="Calibri" pitchFamily="34" charset="0"/>
              </a:rPr>
              <a:t>Presented by: </a:t>
            </a:r>
          </a:p>
          <a:p>
            <a:r>
              <a:rPr lang="en-US" sz="2000" b="1" i="1" dirty="0" smtClean="0">
                <a:latin typeface="Calibri" pitchFamily="34" charset="0"/>
              </a:rPr>
              <a:t>The Office of the Public Access Counselor</a:t>
            </a:r>
          </a:p>
          <a:p>
            <a:r>
              <a:rPr lang="en-US" sz="2000" b="1" i="1" dirty="0" smtClean="0">
                <a:latin typeface="Calibri" pitchFamily="34" charset="0"/>
              </a:rPr>
              <a:t>June 4, 2013 </a:t>
            </a:r>
            <a:endParaRPr lang="en-US" sz="2000" b="1" i="1" dirty="0" smtClean="0">
              <a:latin typeface="Calibri" pitchFamily="34" charset="0"/>
            </a:endParaRPr>
          </a:p>
        </p:txBody>
      </p:sp>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1+#ppt_h/2"/>
                                          </p:val>
                                        </p:tav>
                                        <p:tav tm="100000">
                                          <p:val>
                                            <p:strVal val="#ppt_y"/>
                                          </p:val>
                                        </p:tav>
                                      </p:tavLst>
                                    </p:anim>
                                  </p:childTnLst>
                                </p:cTn>
                              </p:par>
                              <p:par>
                                <p:cTn id="9" presetID="47"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600200" y="507584"/>
            <a:ext cx="7498080" cy="677108"/>
          </a:xfrm>
        </p:spPr>
        <p:txBody>
          <a:bodyPr/>
          <a:lstStyle/>
          <a:p>
            <a:pPr algn="l"/>
            <a:r>
              <a:rPr lang="en-US" dirty="0" smtClean="0"/>
              <a:t>Executive Session Public Notice</a:t>
            </a:r>
          </a:p>
        </p:txBody>
      </p:sp>
      <p:sp>
        <p:nvSpPr>
          <p:cNvPr id="12291" name="Content Placeholder 2"/>
          <p:cNvSpPr>
            <a:spLocks noGrp="1"/>
          </p:cNvSpPr>
          <p:nvPr>
            <p:ph idx="1"/>
          </p:nvPr>
        </p:nvSpPr>
        <p:spPr/>
        <p:txBody>
          <a:bodyPr/>
          <a:lstStyle/>
          <a:p>
            <a:pPr algn="ctr">
              <a:buFont typeface="Wingdings" pitchFamily="2" charset="2"/>
              <a:buNone/>
            </a:pPr>
            <a:r>
              <a:rPr lang="en-US" sz="2000" smtClean="0"/>
              <a:t>Notice of Executive Session</a:t>
            </a:r>
          </a:p>
          <a:p>
            <a:pPr algn="ctr">
              <a:buFont typeface="Wingdings" pitchFamily="2" charset="2"/>
              <a:buNone/>
            </a:pPr>
            <a:endParaRPr lang="en-US" sz="2000" smtClean="0"/>
          </a:p>
          <a:p>
            <a:pPr algn="ctr">
              <a:buFont typeface="Wingdings" pitchFamily="2" charset="2"/>
              <a:buNone/>
            </a:pPr>
            <a:r>
              <a:rPr lang="en-US" sz="2000" smtClean="0"/>
              <a:t>Xavier Town Council Executive Session</a:t>
            </a:r>
          </a:p>
          <a:p>
            <a:pPr algn="ctr">
              <a:buFont typeface="Wingdings" pitchFamily="2" charset="2"/>
              <a:buNone/>
            </a:pPr>
            <a:r>
              <a:rPr lang="en-US" sz="2000" smtClean="0"/>
              <a:t>Wednesday, November 16, 2011</a:t>
            </a:r>
          </a:p>
          <a:p>
            <a:pPr algn="ctr">
              <a:buFont typeface="Wingdings" pitchFamily="2" charset="2"/>
              <a:buNone/>
            </a:pPr>
            <a:r>
              <a:rPr lang="en-US" sz="2000" smtClean="0"/>
              <a:t>5:00 p.m.</a:t>
            </a:r>
          </a:p>
          <a:p>
            <a:pPr algn="ctr">
              <a:buFont typeface="Wingdings" pitchFamily="2" charset="2"/>
              <a:buNone/>
            </a:pPr>
            <a:r>
              <a:rPr lang="en-US" sz="2000" smtClean="0"/>
              <a:t>City Hall, Room 104</a:t>
            </a:r>
          </a:p>
          <a:p>
            <a:pPr algn="ctr">
              <a:buFont typeface="Wingdings" pitchFamily="2" charset="2"/>
              <a:buNone/>
            </a:pPr>
            <a:r>
              <a:rPr lang="en-US" sz="2000" smtClean="0"/>
              <a:t>123 Main Street Xavier, Indiana </a:t>
            </a:r>
          </a:p>
          <a:p>
            <a:pPr algn="ctr">
              <a:buFont typeface="Wingdings" pitchFamily="2" charset="2"/>
              <a:buNone/>
            </a:pPr>
            <a:endParaRPr lang="en-US" sz="2000" smtClean="0"/>
          </a:p>
          <a:p>
            <a:pPr algn="ctr">
              <a:buFont typeface="Wingdings" pitchFamily="2" charset="2"/>
              <a:buNone/>
            </a:pPr>
            <a:r>
              <a:rPr lang="en-US" sz="2000" smtClean="0"/>
              <a:t>The Council will meet to discuss a job performance of an individual employee as authorized under </a:t>
            </a:r>
          </a:p>
          <a:p>
            <a:pPr algn="ctr">
              <a:buFont typeface="Wingdings" pitchFamily="2" charset="2"/>
              <a:buNone/>
            </a:pPr>
            <a:r>
              <a:rPr lang="en-US" sz="2000" smtClean="0"/>
              <a:t>I.C. 5-14-1.5-6.1(b)(9)</a:t>
            </a:r>
          </a:p>
          <a:p>
            <a:pPr algn="ctr">
              <a:buFont typeface="Wingdings" pitchFamily="2" charset="2"/>
              <a:buNone/>
            </a:pPr>
            <a:endParaRPr lang="en-US" smtClean="0"/>
          </a:p>
        </p:txBody>
      </p:sp>
      <p:sp>
        <p:nvSpPr>
          <p:cNvPr id="12292" name="Slide Number Placeholder 3"/>
          <p:cNvSpPr>
            <a:spLocks noGrp="1"/>
          </p:cNvSpPr>
          <p:nvPr>
            <p:ph type="sldNum" sz="quarter" idx="4294967295"/>
          </p:nvPr>
        </p:nvSpPr>
        <p:spPr>
          <a:xfrm>
            <a:off x="6553200" y="6248400"/>
            <a:ext cx="2133600" cy="457200"/>
          </a:xfrm>
          <a:prstGeom prst="rect">
            <a:avLst/>
          </a:prstGeom>
          <a:noFill/>
        </p:spPr>
        <p:txBody>
          <a:bodyPr/>
          <a:lstStyle/>
          <a:p>
            <a:fld id="{C07D8584-652F-4994-862F-980845136853}" type="slidenum">
              <a:rPr lang="en-US" smtClean="0"/>
              <a:pPr/>
              <a:t>10</a:t>
            </a:fld>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US" dirty="0" smtClean="0"/>
              <a:t>Improper Executive Session Notice	</a:t>
            </a:r>
          </a:p>
        </p:txBody>
      </p:sp>
      <p:sp>
        <p:nvSpPr>
          <p:cNvPr id="13315" name="Content Placeholder 2"/>
          <p:cNvSpPr>
            <a:spLocks noGrp="1"/>
          </p:cNvSpPr>
          <p:nvPr>
            <p:ph idx="1"/>
          </p:nvPr>
        </p:nvSpPr>
        <p:spPr/>
        <p:txBody>
          <a:bodyPr/>
          <a:lstStyle/>
          <a:p>
            <a:pPr algn="ctr">
              <a:buFont typeface="Wingdings" pitchFamily="2" charset="2"/>
              <a:buNone/>
            </a:pPr>
            <a:r>
              <a:rPr lang="en-US" sz="2000" smtClean="0"/>
              <a:t>Notice of Executive Session</a:t>
            </a:r>
          </a:p>
          <a:p>
            <a:pPr algn="ctr">
              <a:buFont typeface="Wingdings" pitchFamily="2" charset="2"/>
              <a:buNone/>
            </a:pPr>
            <a:endParaRPr lang="en-US" sz="2000" smtClean="0"/>
          </a:p>
          <a:p>
            <a:pPr algn="ctr">
              <a:buFont typeface="Wingdings" pitchFamily="2" charset="2"/>
              <a:buNone/>
            </a:pPr>
            <a:r>
              <a:rPr lang="en-US" sz="2000" smtClean="0"/>
              <a:t>Xavier Town Council Executive Session</a:t>
            </a:r>
          </a:p>
          <a:p>
            <a:pPr algn="ctr">
              <a:buFont typeface="Wingdings" pitchFamily="2" charset="2"/>
              <a:buNone/>
            </a:pPr>
            <a:r>
              <a:rPr lang="en-US" sz="2000" smtClean="0"/>
              <a:t>Wednesday, November 16, 2011</a:t>
            </a:r>
          </a:p>
          <a:p>
            <a:pPr algn="ctr">
              <a:buFont typeface="Wingdings" pitchFamily="2" charset="2"/>
              <a:buNone/>
            </a:pPr>
            <a:r>
              <a:rPr lang="en-US" sz="2000" smtClean="0"/>
              <a:t>5:00 p.m.</a:t>
            </a:r>
          </a:p>
          <a:p>
            <a:pPr algn="ctr">
              <a:buFont typeface="Wingdings" pitchFamily="2" charset="2"/>
              <a:buNone/>
            </a:pPr>
            <a:r>
              <a:rPr lang="en-US" sz="2000" smtClean="0"/>
              <a:t>City Hall, Room 104</a:t>
            </a:r>
          </a:p>
          <a:p>
            <a:pPr algn="ctr">
              <a:buFont typeface="Wingdings" pitchFamily="2" charset="2"/>
              <a:buNone/>
            </a:pPr>
            <a:r>
              <a:rPr lang="en-US" sz="2000" smtClean="0"/>
              <a:t>123 Main Street Xavier, Indiana </a:t>
            </a:r>
          </a:p>
          <a:p>
            <a:pPr algn="ctr">
              <a:buFont typeface="Wingdings" pitchFamily="2" charset="2"/>
              <a:buNone/>
            </a:pPr>
            <a:endParaRPr lang="en-US" sz="2000" smtClean="0"/>
          </a:p>
          <a:p>
            <a:pPr algn="ctr">
              <a:buFont typeface="Wingdings" pitchFamily="2" charset="2"/>
              <a:buNone/>
            </a:pPr>
            <a:r>
              <a:rPr lang="en-US" sz="2000" smtClean="0"/>
              <a:t>Personnel and Litigation to be discussed</a:t>
            </a:r>
          </a:p>
          <a:p>
            <a:pPr algn="ctr">
              <a:buFont typeface="Wingdings" pitchFamily="2" charset="2"/>
              <a:buNone/>
            </a:pPr>
            <a:endParaRPr lang="en-US" smtClean="0"/>
          </a:p>
        </p:txBody>
      </p:sp>
      <p:sp>
        <p:nvSpPr>
          <p:cNvPr id="13316" name="Slide Number Placeholder 3"/>
          <p:cNvSpPr>
            <a:spLocks noGrp="1"/>
          </p:cNvSpPr>
          <p:nvPr>
            <p:ph type="sldNum" sz="quarter" idx="4294967295"/>
          </p:nvPr>
        </p:nvSpPr>
        <p:spPr>
          <a:xfrm>
            <a:off x="6553200" y="6248400"/>
            <a:ext cx="2133600" cy="457200"/>
          </a:xfrm>
          <a:prstGeom prst="rect">
            <a:avLst/>
          </a:prstGeom>
          <a:noFill/>
        </p:spPr>
        <p:txBody>
          <a:bodyPr/>
          <a:lstStyle/>
          <a:p>
            <a:fld id="{A601892C-11AE-450C-BDD7-4B5D53661418}" type="slidenum">
              <a:rPr lang="en-US" smtClean="0"/>
              <a:pPr/>
              <a:t>11</a:t>
            </a:fld>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00200" y="228600"/>
            <a:ext cx="7010400" cy="677108"/>
          </a:xfrm>
        </p:spPr>
        <p:txBody>
          <a:bodyPr/>
          <a:lstStyle/>
          <a:p>
            <a:r>
              <a:rPr lang="en-US" i="1" dirty="0" smtClean="0"/>
              <a:t>Remedies</a:t>
            </a:r>
            <a:endParaRPr lang="en-US" i="1" dirty="0"/>
          </a:p>
        </p:txBody>
      </p:sp>
      <p:graphicFrame>
        <p:nvGraphicFramePr>
          <p:cNvPr id="7" name="Diagram 6"/>
          <p:cNvGraphicFramePr/>
          <p:nvPr/>
        </p:nvGraphicFramePr>
        <p:xfrm>
          <a:off x="990600" y="838200"/>
          <a:ext cx="7924800"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spd="med">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i="1" dirty="0" smtClean="0"/>
              <a:t>Access to Public Records Act (APRA)</a:t>
            </a:r>
            <a:endParaRPr lang="en-US" i="1" dirty="0"/>
          </a:p>
        </p:txBody>
      </p:sp>
      <p:sp>
        <p:nvSpPr>
          <p:cNvPr id="10" name="Freeform 9"/>
          <p:cNvSpPr/>
          <p:nvPr/>
        </p:nvSpPr>
        <p:spPr>
          <a:xfrm>
            <a:off x="1116013" y="2395538"/>
            <a:ext cx="7864475" cy="4000500"/>
          </a:xfrm>
          <a:custGeom>
            <a:avLst/>
            <a:gdLst>
              <a:gd name="connsiteX0" fmla="*/ 264324 w 1585912"/>
              <a:gd name="connsiteY0" fmla="*/ 0 h 5947487"/>
              <a:gd name="connsiteX1" fmla="*/ 1321588 w 1585912"/>
              <a:gd name="connsiteY1" fmla="*/ 0 h 5947487"/>
              <a:gd name="connsiteX2" fmla="*/ 1508493 w 1585912"/>
              <a:gd name="connsiteY2" fmla="*/ 77419 h 5947487"/>
              <a:gd name="connsiteX3" fmla="*/ 1585911 w 1585912"/>
              <a:gd name="connsiteY3" fmla="*/ 264324 h 5947487"/>
              <a:gd name="connsiteX4" fmla="*/ 1585912 w 1585912"/>
              <a:gd name="connsiteY4" fmla="*/ 5947487 h 5947487"/>
              <a:gd name="connsiteX5" fmla="*/ 1585912 w 1585912"/>
              <a:gd name="connsiteY5" fmla="*/ 5947487 h 5947487"/>
              <a:gd name="connsiteX6" fmla="*/ 1585912 w 1585912"/>
              <a:gd name="connsiteY6" fmla="*/ 5947487 h 5947487"/>
              <a:gd name="connsiteX7" fmla="*/ 0 w 1585912"/>
              <a:gd name="connsiteY7" fmla="*/ 5947487 h 5947487"/>
              <a:gd name="connsiteX8" fmla="*/ 0 w 1585912"/>
              <a:gd name="connsiteY8" fmla="*/ 5947487 h 5947487"/>
              <a:gd name="connsiteX9" fmla="*/ 0 w 1585912"/>
              <a:gd name="connsiteY9" fmla="*/ 5947487 h 5947487"/>
              <a:gd name="connsiteX10" fmla="*/ 0 w 1585912"/>
              <a:gd name="connsiteY10" fmla="*/ 264324 h 5947487"/>
              <a:gd name="connsiteX11" fmla="*/ 77419 w 1585912"/>
              <a:gd name="connsiteY11" fmla="*/ 77419 h 5947487"/>
              <a:gd name="connsiteX12" fmla="*/ 264324 w 1585912"/>
              <a:gd name="connsiteY12" fmla="*/ 1 h 5947487"/>
              <a:gd name="connsiteX13" fmla="*/ 264324 w 1585912"/>
              <a:gd name="connsiteY13" fmla="*/ 0 h 5947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85912" h="5947487">
                <a:moveTo>
                  <a:pt x="1585912" y="991269"/>
                </a:moveTo>
                <a:lnTo>
                  <a:pt x="1585912" y="4956218"/>
                </a:lnTo>
                <a:cubicBezTo>
                  <a:pt x="1585912" y="5219118"/>
                  <a:pt x="1578486" y="5471251"/>
                  <a:pt x="1565268" y="5657149"/>
                </a:cubicBezTo>
                <a:cubicBezTo>
                  <a:pt x="1552050" y="5843046"/>
                  <a:pt x="1534122" y="5947485"/>
                  <a:pt x="1515429" y="5947481"/>
                </a:cubicBezTo>
                <a:cubicBezTo>
                  <a:pt x="1010286" y="5947481"/>
                  <a:pt x="505143" y="5947485"/>
                  <a:pt x="0" y="5947485"/>
                </a:cubicBezTo>
                <a:lnTo>
                  <a:pt x="0" y="5947485"/>
                </a:lnTo>
                <a:lnTo>
                  <a:pt x="0" y="5947485"/>
                </a:lnTo>
                <a:lnTo>
                  <a:pt x="0" y="2"/>
                </a:lnTo>
                <a:lnTo>
                  <a:pt x="0" y="2"/>
                </a:lnTo>
                <a:lnTo>
                  <a:pt x="0" y="2"/>
                </a:lnTo>
                <a:lnTo>
                  <a:pt x="1515429" y="2"/>
                </a:lnTo>
                <a:cubicBezTo>
                  <a:pt x="1534122" y="2"/>
                  <a:pt x="1552050" y="104441"/>
                  <a:pt x="1565268" y="290338"/>
                </a:cubicBezTo>
                <a:cubicBezTo>
                  <a:pt x="1578486" y="476236"/>
                  <a:pt x="1585912" y="728369"/>
                  <a:pt x="1585912" y="991269"/>
                </a:cubicBezTo>
                <a:lnTo>
                  <a:pt x="1585912" y="991269"/>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57151" tIns="105993" rIns="134568" bIns="105994" spcCol="1270" anchor="ctr">
            <a:spAutoFit/>
          </a:bodyPr>
          <a:lstStyle/>
          <a:p>
            <a:pPr marL="114300" fontAlgn="auto">
              <a:spcBef>
                <a:spcPts val="0"/>
              </a:spcBef>
              <a:spcAft>
                <a:spcPts val="1200"/>
              </a:spcAft>
              <a:defRPr/>
            </a:pPr>
            <a:r>
              <a:rPr lang="en-US" dirty="0">
                <a:latin typeface="Calibri" pitchFamily="34" charset="0"/>
              </a:rPr>
              <a:t>A fundamental philosophy of the American constitutional form of representative government is that government is the servant of the people and not their master. </a:t>
            </a:r>
          </a:p>
          <a:p>
            <a:pPr marL="114300" fontAlgn="auto">
              <a:spcBef>
                <a:spcPts val="0"/>
              </a:spcBef>
              <a:spcAft>
                <a:spcPts val="1200"/>
              </a:spcAft>
              <a:defRPr/>
            </a:pPr>
            <a:r>
              <a:rPr lang="en-US" dirty="0">
                <a:latin typeface="Calibri" pitchFamily="34" charset="0"/>
              </a:rPr>
              <a:t>Accordingly, it is the public policy of the state that all persons are entitled to full and complete information regarding the affairs of government and the official acts of those who represent them as public officials and employees. </a:t>
            </a:r>
          </a:p>
          <a:p>
            <a:pPr marL="114300" fontAlgn="auto">
              <a:spcBef>
                <a:spcPts val="0"/>
              </a:spcBef>
              <a:spcAft>
                <a:spcPts val="1200"/>
              </a:spcAft>
              <a:defRPr/>
            </a:pPr>
            <a:r>
              <a:rPr lang="en-US" dirty="0">
                <a:latin typeface="Calibri" pitchFamily="34" charset="0"/>
              </a:rPr>
              <a:t>Providing persons with the information is an essential function of a representative government and an integral part of the routine duties of public officials and employees, whose duty it is to provide the information. </a:t>
            </a:r>
          </a:p>
          <a:p>
            <a:pPr marL="114300" fontAlgn="auto">
              <a:spcBef>
                <a:spcPts val="0"/>
              </a:spcBef>
              <a:spcAft>
                <a:spcPts val="1200"/>
              </a:spcAft>
              <a:defRPr/>
            </a:pPr>
            <a:r>
              <a:rPr lang="en-US" dirty="0">
                <a:latin typeface="Calibri" pitchFamily="34" charset="0"/>
              </a:rPr>
              <a:t>This chapter shall be liberally construed to implement this policy and place the burden of proof for the nondisclosure of a public record on the public agency that would deny access to the record and not on the person seeking to inspect and copy the record.”</a:t>
            </a:r>
          </a:p>
        </p:txBody>
      </p:sp>
      <p:grpSp>
        <p:nvGrpSpPr>
          <p:cNvPr id="3" name="Group 23"/>
          <p:cNvGrpSpPr>
            <a:grpSpLocks/>
          </p:cNvGrpSpPr>
          <p:nvPr/>
        </p:nvGrpSpPr>
        <p:grpSpPr bwMode="auto">
          <a:xfrm>
            <a:off x="630238" y="1514475"/>
            <a:ext cx="823912" cy="4972050"/>
            <a:chOff x="581025" y="1515139"/>
            <a:chExt cx="822960" cy="4970594"/>
          </a:xfrm>
        </p:grpSpPr>
        <p:sp>
          <p:nvSpPr>
            <p:cNvPr id="11" name="Freeform 10"/>
            <p:cNvSpPr/>
            <p:nvPr/>
          </p:nvSpPr>
          <p:spPr>
            <a:xfrm>
              <a:off x="837903" y="1515139"/>
              <a:ext cx="274320" cy="4970594"/>
            </a:xfrm>
            <a:custGeom>
              <a:avLst/>
              <a:gdLst>
                <a:gd name="connsiteX0" fmla="*/ 0 w 1977108"/>
                <a:gd name="connsiteY0" fmla="*/ 329525 h 1982390"/>
                <a:gd name="connsiteX1" fmla="*/ 96516 w 1977108"/>
                <a:gd name="connsiteY1" fmla="*/ 96516 h 1982390"/>
                <a:gd name="connsiteX2" fmla="*/ 329526 w 1977108"/>
                <a:gd name="connsiteY2" fmla="*/ 1 h 1982390"/>
                <a:gd name="connsiteX3" fmla="*/ 1647583 w 1977108"/>
                <a:gd name="connsiteY3" fmla="*/ 0 h 1982390"/>
                <a:gd name="connsiteX4" fmla="*/ 1880592 w 1977108"/>
                <a:gd name="connsiteY4" fmla="*/ 96516 h 1982390"/>
                <a:gd name="connsiteX5" fmla="*/ 1977107 w 1977108"/>
                <a:gd name="connsiteY5" fmla="*/ 329526 h 1982390"/>
                <a:gd name="connsiteX6" fmla="*/ 1977108 w 1977108"/>
                <a:gd name="connsiteY6" fmla="*/ 1652865 h 1982390"/>
                <a:gd name="connsiteX7" fmla="*/ 1880592 w 1977108"/>
                <a:gd name="connsiteY7" fmla="*/ 1885874 h 1982390"/>
                <a:gd name="connsiteX8" fmla="*/ 1647583 w 1977108"/>
                <a:gd name="connsiteY8" fmla="*/ 1982390 h 1982390"/>
                <a:gd name="connsiteX9" fmla="*/ 329525 w 1977108"/>
                <a:gd name="connsiteY9" fmla="*/ 1982390 h 1982390"/>
                <a:gd name="connsiteX10" fmla="*/ 96516 w 1977108"/>
                <a:gd name="connsiteY10" fmla="*/ 1885874 h 1982390"/>
                <a:gd name="connsiteX11" fmla="*/ 1 w 1977108"/>
                <a:gd name="connsiteY11" fmla="*/ 1652864 h 1982390"/>
                <a:gd name="connsiteX12" fmla="*/ 0 w 1977108"/>
                <a:gd name="connsiteY12" fmla="*/ 329525 h 198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7108" h="1982390">
                  <a:moveTo>
                    <a:pt x="0" y="329525"/>
                  </a:moveTo>
                  <a:cubicBezTo>
                    <a:pt x="0" y="242130"/>
                    <a:pt x="34718" y="158314"/>
                    <a:pt x="96516" y="96516"/>
                  </a:cubicBezTo>
                  <a:cubicBezTo>
                    <a:pt x="158314" y="34718"/>
                    <a:pt x="242130" y="1"/>
                    <a:pt x="329526" y="1"/>
                  </a:cubicBezTo>
                  <a:lnTo>
                    <a:pt x="1647583" y="0"/>
                  </a:lnTo>
                  <a:cubicBezTo>
                    <a:pt x="1734978" y="0"/>
                    <a:pt x="1818794" y="34718"/>
                    <a:pt x="1880592" y="96516"/>
                  </a:cubicBezTo>
                  <a:cubicBezTo>
                    <a:pt x="1942390" y="158314"/>
                    <a:pt x="1977107" y="242130"/>
                    <a:pt x="1977107" y="329526"/>
                  </a:cubicBezTo>
                  <a:cubicBezTo>
                    <a:pt x="1977107" y="770639"/>
                    <a:pt x="1977108" y="1211752"/>
                    <a:pt x="1977108" y="1652865"/>
                  </a:cubicBezTo>
                  <a:cubicBezTo>
                    <a:pt x="1977108" y="1740260"/>
                    <a:pt x="1942390" y="1824076"/>
                    <a:pt x="1880592" y="1885874"/>
                  </a:cubicBezTo>
                  <a:cubicBezTo>
                    <a:pt x="1818794" y="1947672"/>
                    <a:pt x="1734978" y="1982390"/>
                    <a:pt x="1647583" y="1982390"/>
                  </a:cubicBezTo>
                  <a:lnTo>
                    <a:pt x="329525" y="1982390"/>
                  </a:lnTo>
                  <a:cubicBezTo>
                    <a:pt x="242130" y="1982390"/>
                    <a:pt x="158314" y="1947672"/>
                    <a:pt x="96516" y="1885874"/>
                  </a:cubicBezTo>
                  <a:cubicBezTo>
                    <a:pt x="34718" y="1824076"/>
                    <a:pt x="0" y="1740260"/>
                    <a:pt x="1" y="1652864"/>
                  </a:cubicBezTo>
                  <a:cubicBezTo>
                    <a:pt x="1" y="1211751"/>
                    <a:pt x="0" y="770638"/>
                    <a:pt x="0" y="329525"/>
                  </a:cubicBez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vert="vert270" lIns="203194" tIns="149854" rIns="203194" bIns="149854" spcCol="1270" anchor="ctr"/>
            <a:lstStyle/>
            <a:p>
              <a:pPr algn="ctr" defTabSz="1244600" fontAlgn="auto">
                <a:spcAft>
                  <a:spcPts val="0"/>
                </a:spcAft>
                <a:defRPr/>
              </a:pPr>
              <a:endParaRPr lang="en-US" sz="2200" dirty="0">
                <a:solidFill>
                  <a:schemeClr val="tx1"/>
                </a:solidFill>
                <a:latin typeface="Calibri" pitchFamily="34" charset="0"/>
              </a:endParaRPr>
            </a:p>
          </p:txBody>
        </p:sp>
        <p:sp>
          <p:nvSpPr>
            <p:cNvPr id="15" name="Rounded Rectangle 14"/>
            <p:cNvSpPr/>
            <p:nvPr/>
          </p:nvSpPr>
          <p:spPr>
            <a:xfrm>
              <a:off x="581025" y="1524661"/>
              <a:ext cx="822960" cy="822084"/>
            </a:xfrm>
            <a:prstGeom prst="roundRect">
              <a:avLst/>
            </a:prstGeom>
            <a:blipFill rotWithShape="0">
              <a:blip r:embed="rId4" cstate="screen"/>
              <a:stretch>
                <a:fillRect/>
              </a:stretch>
            </a:blip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sp>
        <p:nvSpPr>
          <p:cNvPr id="19" name="Freeform 18"/>
          <p:cNvSpPr/>
          <p:nvPr/>
        </p:nvSpPr>
        <p:spPr>
          <a:xfrm>
            <a:off x="1497013" y="1524000"/>
            <a:ext cx="4543425" cy="788988"/>
          </a:xfrm>
          <a:custGeom>
            <a:avLst/>
            <a:gdLst>
              <a:gd name="connsiteX0" fmla="*/ 264324 w 1585912"/>
              <a:gd name="connsiteY0" fmla="*/ 0 h 5947487"/>
              <a:gd name="connsiteX1" fmla="*/ 1321588 w 1585912"/>
              <a:gd name="connsiteY1" fmla="*/ 0 h 5947487"/>
              <a:gd name="connsiteX2" fmla="*/ 1508493 w 1585912"/>
              <a:gd name="connsiteY2" fmla="*/ 77419 h 5947487"/>
              <a:gd name="connsiteX3" fmla="*/ 1585911 w 1585912"/>
              <a:gd name="connsiteY3" fmla="*/ 264324 h 5947487"/>
              <a:gd name="connsiteX4" fmla="*/ 1585912 w 1585912"/>
              <a:gd name="connsiteY4" fmla="*/ 5947487 h 5947487"/>
              <a:gd name="connsiteX5" fmla="*/ 1585912 w 1585912"/>
              <a:gd name="connsiteY5" fmla="*/ 5947487 h 5947487"/>
              <a:gd name="connsiteX6" fmla="*/ 1585912 w 1585912"/>
              <a:gd name="connsiteY6" fmla="*/ 5947487 h 5947487"/>
              <a:gd name="connsiteX7" fmla="*/ 0 w 1585912"/>
              <a:gd name="connsiteY7" fmla="*/ 5947487 h 5947487"/>
              <a:gd name="connsiteX8" fmla="*/ 0 w 1585912"/>
              <a:gd name="connsiteY8" fmla="*/ 5947487 h 5947487"/>
              <a:gd name="connsiteX9" fmla="*/ 0 w 1585912"/>
              <a:gd name="connsiteY9" fmla="*/ 5947487 h 5947487"/>
              <a:gd name="connsiteX10" fmla="*/ 0 w 1585912"/>
              <a:gd name="connsiteY10" fmla="*/ 264324 h 5947487"/>
              <a:gd name="connsiteX11" fmla="*/ 77419 w 1585912"/>
              <a:gd name="connsiteY11" fmla="*/ 77419 h 5947487"/>
              <a:gd name="connsiteX12" fmla="*/ 264324 w 1585912"/>
              <a:gd name="connsiteY12" fmla="*/ 1 h 5947487"/>
              <a:gd name="connsiteX13" fmla="*/ 264324 w 1585912"/>
              <a:gd name="connsiteY13" fmla="*/ 0 h 5947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85912" h="5947487">
                <a:moveTo>
                  <a:pt x="1585912" y="991269"/>
                </a:moveTo>
                <a:lnTo>
                  <a:pt x="1585912" y="4956218"/>
                </a:lnTo>
                <a:cubicBezTo>
                  <a:pt x="1585912" y="5219118"/>
                  <a:pt x="1578486" y="5471251"/>
                  <a:pt x="1565268" y="5657149"/>
                </a:cubicBezTo>
                <a:cubicBezTo>
                  <a:pt x="1552050" y="5843046"/>
                  <a:pt x="1534122" y="5947485"/>
                  <a:pt x="1515429" y="5947481"/>
                </a:cubicBezTo>
                <a:cubicBezTo>
                  <a:pt x="1010286" y="5947481"/>
                  <a:pt x="505143" y="5947485"/>
                  <a:pt x="0" y="5947485"/>
                </a:cubicBezTo>
                <a:lnTo>
                  <a:pt x="0" y="5947485"/>
                </a:lnTo>
                <a:lnTo>
                  <a:pt x="0" y="5947485"/>
                </a:lnTo>
                <a:lnTo>
                  <a:pt x="0" y="2"/>
                </a:lnTo>
                <a:lnTo>
                  <a:pt x="0" y="2"/>
                </a:lnTo>
                <a:lnTo>
                  <a:pt x="0" y="2"/>
                </a:lnTo>
                <a:lnTo>
                  <a:pt x="1515429" y="2"/>
                </a:lnTo>
                <a:cubicBezTo>
                  <a:pt x="1534122" y="2"/>
                  <a:pt x="1552050" y="104441"/>
                  <a:pt x="1565268" y="290338"/>
                </a:cubicBezTo>
                <a:cubicBezTo>
                  <a:pt x="1578486" y="476236"/>
                  <a:pt x="1585912" y="728369"/>
                  <a:pt x="1585912" y="991269"/>
                </a:cubicBezTo>
                <a:lnTo>
                  <a:pt x="1585912" y="991269"/>
                </a:lnTo>
                <a:close/>
              </a:path>
            </a:pathLst>
          </a:custGeom>
          <a:noFill/>
          <a:ln w="0">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57151" tIns="105993" rIns="134568" bIns="105994" spcCol="1270" anchor="ctr">
            <a:spAutoFit/>
          </a:bodyPr>
          <a:lstStyle/>
          <a:p>
            <a:pPr marL="342900" lvl="1" indent="-228600" defTabSz="1422400" fontAlgn="auto">
              <a:spcBef>
                <a:spcPts val="0"/>
              </a:spcBef>
              <a:spcAft>
                <a:spcPts val="600"/>
              </a:spcAft>
              <a:buFontTx/>
              <a:buChar char="••"/>
              <a:defRPr/>
            </a:pPr>
            <a:r>
              <a:rPr lang="en-US" dirty="0">
                <a:latin typeface="Calibri" pitchFamily="34" charset="0"/>
              </a:rPr>
              <a:t>Indiana Code § 5-14-3-1 through 5-14-3-10</a:t>
            </a:r>
          </a:p>
          <a:p>
            <a:pPr marL="342900" lvl="1" indent="-228600" defTabSz="1422400" fontAlgn="auto">
              <a:lnSpc>
                <a:spcPct val="80000"/>
              </a:lnSpc>
              <a:spcBef>
                <a:spcPts val="0"/>
              </a:spcBef>
              <a:spcAft>
                <a:spcPts val="600"/>
              </a:spcAft>
              <a:buFontTx/>
              <a:buChar char="••"/>
              <a:defRPr/>
            </a:pPr>
            <a:r>
              <a:rPr lang="en-US" dirty="0">
                <a:latin typeface="Calibri" pitchFamily="34" charset="0"/>
              </a:rPr>
              <a:t>Enacted in 1983 (“APRA”)</a:t>
            </a:r>
            <a:endParaRPr lang="en-US" b="1" dirty="0">
              <a:latin typeface="Calibri" pitchFamily="34" charset="0"/>
            </a:endParaRPr>
          </a:p>
        </p:txBody>
      </p:sp>
    </p:spTree>
    <p:custDataLst>
      <p:tags r:id="rId1"/>
    </p:custData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53"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fltVal val="0"/>
                                          </p:val>
                                        </p:tav>
                                        <p:tav tm="100000">
                                          <p:val>
                                            <p:strVal val="#ppt_w"/>
                                          </p:val>
                                        </p:tav>
                                      </p:tavLst>
                                    </p:anim>
                                    <p:anim calcmode="lin" valueType="num">
                                      <p:cBhvr>
                                        <p:cTn id="19" dur="1000" fill="hold"/>
                                        <p:tgtEl>
                                          <p:spTgt spid="10"/>
                                        </p:tgtEl>
                                        <p:attrNameLst>
                                          <p:attrName>ppt_h</p:attrName>
                                        </p:attrNameLst>
                                      </p:cBhvr>
                                      <p:tavLst>
                                        <p:tav tm="0">
                                          <p:val>
                                            <p:fltVal val="0"/>
                                          </p:val>
                                        </p:tav>
                                        <p:tav tm="100000">
                                          <p:val>
                                            <p:strVal val="#ppt_h"/>
                                          </p:val>
                                        </p:tav>
                                      </p:tavLst>
                                    </p:anim>
                                    <p:animEffect transition="in" filter="fade">
                                      <p:cBhvr>
                                        <p:cTn id="2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3038" y="304800"/>
            <a:ext cx="5592762" cy="677863"/>
          </a:xfrm>
          <a:solidFill>
            <a:schemeClr val="bg1"/>
          </a:solidFill>
        </p:spPr>
        <p:txBody>
          <a:bodyPr/>
          <a:lstStyle/>
          <a:p>
            <a:pPr fontAlgn="auto">
              <a:spcAft>
                <a:spcPts val="0"/>
              </a:spcAft>
              <a:defRPr/>
            </a:pPr>
            <a:r>
              <a:rPr lang="en-US" i="1" dirty="0" smtClean="0"/>
              <a:t>What is a public record</a:t>
            </a:r>
            <a:endParaRPr lang="en-US" i="1" dirty="0"/>
          </a:p>
        </p:txBody>
      </p:sp>
      <p:sp>
        <p:nvSpPr>
          <p:cNvPr id="10" name="OAGIncluded"/>
          <p:cNvSpPr/>
          <p:nvPr/>
        </p:nvSpPr>
        <p:spPr>
          <a:xfrm>
            <a:off x="838200" y="1546225"/>
            <a:ext cx="7924800" cy="866775"/>
          </a:xfrm>
          <a:custGeom>
            <a:avLst/>
            <a:gdLst>
              <a:gd name="connsiteX0" fmla="*/ 0 w 7924785"/>
              <a:gd name="connsiteY0" fmla="*/ 144376 h 866240"/>
              <a:gd name="connsiteX1" fmla="*/ 42287 w 7924785"/>
              <a:gd name="connsiteY1" fmla="*/ 42287 h 866240"/>
              <a:gd name="connsiteX2" fmla="*/ 144376 w 7924785"/>
              <a:gd name="connsiteY2" fmla="*/ 0 h 866240"/>
              <a:gd name="connsiteX3" fmla="*/ 7780409 w 7924785"/>
              <a:gd name="connsiteY3" fmla="*/ 0 h 866240"/>
              <a:gd name="connsiteX4" fmla="*/ 7882498 w 7924785"/>
              <a:gd name="connsiteY4" fmla="*/ 42287 h 866240"/>
              <a:gd name="connsiteX5" fmla="*/ 7924785 w 7924785"/>
              <a:gd name="connsiteY5" fmla="*/ 144376 h 866240"/>
              <a:gd name="connsiteX6" fmla="*/ 7924785 w 7924785"/>
              <a:gd name="connsiteY6" fmla="*/ 721864 h 866240"/>
              <a:gd name="connsiteX7" fmla="*/ 7882498 w 7924785"/>
              <a:gd name="connsiteY7" fmla="*/ 823953 h 866240"/>
              <a:gd name="connsiteX8" fmla="*/ 7780409 w 7924785"/>
              <a:gd name="connsiteY8" fmla="*/ 866240 h 866240"/>
              <a:gd name="connsiteX9" fmla="*/ 144376 w 7924785"/>
              <a:gd name="connsiteY9" fmla="*/ 866240 h 866240"/>
              <a:gd name="connsiteX10" fmla="*/ 42287 w 7924785"/>
              <a:gd name="connsiteY10" fmla="*/ 823953 h 866240"/>
              <a:gd name="connsiteX11" fmla="*/ 0 w 7924785"/>
              <a:gd name="connsiteY11" fmla="*/ 721864 h 866240"/>
              <a:gd name="connsiteX12" fmla="*/ 0 w 7924785"/>
              <a:gd name="connsiteY12" fmla="*/ 144376 h 86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24785" h="866240">
                <a:moveTo>
                  <a:pt x="0" y="144376"/>
                </a:moveTo>
                <a:cubicBezTo>
                  <a:pt x="0" y="106085"/>
                  <a:pt x="15211" y="69362"/>
                  <a:pt x="42287" y="42287"/>
                </a:cubicBezTo>
                <a:cubicBezTo>
                  <a:pt x="69363" y="15211"/>
                  <a:pt x="106085" y="0"/>
                  <a:pt x="144376" y="0"/>
                </a:cubicBezTo>
                <a:lnTo>
                  <a:pt x="7780409" y="0"/>
                </a:lnTo>
                <a:cubicBezTo>
                  <a:pt x="7818700" y="0"/>
                  <a:pt x="7855423" y="15211"/>
                  <a:pt x="7882498" y="42287"/>
                </a:cubicBezTo>
                <a:cubicBezTo>
                  <a:pt x="7909574" y="69363"/>
                  <a:pt x="7924785" y="106085"/>
                  <a:pt x="7924785" y="144376"/>
                </a:cubicBezTo>
                <a:lnTo>
                  <a:pt x="7924785" y="721864"/>
                </a:lnTo>
                <a:cubicBezTo>
                  <a:pt x="7924785" y="760155"/>
                  <a:pt x="7909574" y="796878"/>
                  <a:pt x="7882498" y="823953"/>
                </a:cubicBezTo>
                <a:cubicBezTo>
                  <a:pt x="7855422" y="851029"/>
                  <a:pt x="7818700" y="866240"/>
                  <a:pt x="7780409" y="866240"/>
                </a:cubicBezTo>
                <a:lnTo>
                  <a:pt x="144376" y="866240"/>
                </a:lnTo>
                <a:cubicBezTo>
                  <a:pt x="106085" y="866240"/>
                  <a:pt x="69362" y="851029"/>
                  <a:pt x="42287" y="823953"/>
                </a:cubicBezTo>
                <a:cubicBezTo>
                  <a:pt x="15211" y="796877"/>
                  <a:pt x="0" y="760155"/>
                  <a:pt x="0" y="721864"/>
                </a:cubicBezTo>
                <a:lnTo>
                  <a:pt x="0" y="144376"/>
                </a:lnTo>
                <a:close/>
              </a:path>
            </a:pathLst>
          </a:custGeom>
          <a:solidFill>
            <a:srgbClr val="CEDCE1"/>
          </a:solidFill>
          <a:ln>
            <a:solidFill>
              <a:srgbClr val="CEDCE1"/>
            </a:solidFill>
          </a:ln>
        </p:spPr>
        <p:style>
          <a:lnRef idx="2">
            <a:schemeClr val="accent2"/>
          </a:lnRef>
          <a:fillRef idx="1">
            <a:schemeClr val="lt1"/>
          </a:fillRef>
          <a:effectRef idx="0">
            <a:schemeClr val="accent2"/>
          </a:effectRef>
          <a:fontRef idx="minor">
            <a:schemeClr val="dk1"/>
          </a:fontRef>
        </p:style>
        <p:txBody>
          <a:bodyPr lIns="133726" tIns="133726" rIns="133726" bIns="133726" spcCol="1270" anchor="ctr"/>
          <a:lstStyle/>
          <a:p>
            <a:pPr defTabSz="1066800" fontAlgn="auto">
              <a:lnSpc>
                <a:spcPct val="90000"/>
              </a:lnSpc>
              <a:spcAft>
                <a:spcPct val="35000"/>
              </a:spcAft>
              <a:defRPr/>
            </a:pPr>
            <a:r>
              <a:rPr lang="en-US" sz="2400" dirty="0" smtClean="0">
                <a:latin typeface="Calibri" pitchFamily="34" charset="0"/>
              </a:rPr>
              <a:t>See Indiana Code § 5-14-3-2(m) for the definition </a:t>
            </a:r>
            <a:r>
              <a:rPr lang="en-US" sz="2400" dirty="0">
                <a:latin typeface="Calibri" pitchFamily="34" charset="0"/>
              </a:rPr>
              <a:t>of </a:t>
            </a:r>
            <a:r>
              <a:rPr lang="en-US" sz="2400" dirty="0" smtClean="0">
                <a:latin typeface="Calibri" pitchFamily="34" charset="0"/>
              </a:rPr>
              <a:t>“public agency” in APRA. </a:t>
            </a:r>
            <a:endParaRPr lang="en-US" sz="2400" dirty="0">
              <a:latin typeface="Calibri" pitchFamily="34" charset="0"/>
            </a:endParaRPr>
          </a:p>
        </p:txBody>
      </p:sp>
      <p:sp>
        <p:nvSpPr>
          <p:cNvPr id="11" name="PublicRecord"/>
          <p:cNvSpPr/>
          <p:nvPr/>
        </p:nvSpPr>
        <p:spPr>
          <a:xfrm>
            <a:off x="838200" y="2905125"/>
            <a:ext cx="7924800" cy="3422650"/>
          </a:xfrm>
          <a:custGeom>
            <a:avLst/>
            <a:gdLst>
              <a:gd name="connsiteX0" fmla="*/ 0 w 7924785"/>
              <a:gd name="connsiteY0" fmla="*/ 570368 h 3422139"/>
              <a:gd name="connsiteX1" fmla="*/ 167058 w 7924785"/>
              <a:gd name="connsiteY1" fmla="*/ 167057 h 3422139"/>
              <a:gd name="connsiteX2" fmla="*/ 570369 w 7924785"/>
              <a:gd name="connsiteY2" fmla="*/ 1 h 3422139"/>
              <a:gd name="connsiteX3" fmla="*/ 7354417 w 7924785"/>
              <a:gd name="connsiteY3" fmla="*/ 0 h 3422139"/>
              <a:gd name="connsiteX4" fmla="*/ 7757728 w 7924785"/>
              <a:gd name="connsiteY4" fmla="*/ 167058 h 3422139"/>
              <a:gd name="connsiteX5" fmla="*/ 7924784 w 7924785"/>
              <a:gd name="connsiteY5" fmla="*/ 570369 h 3422139"/>
              <a:gd name="connsiteX6" fmla="*/ 7924785 w 7924785"/>
              <a:gd name="connsiteY6" fmla="*/ 2851771 h 3422139"/>
              <a:gd name="connsiteX7" fmla="*/ 7757728 w 7924785"/>
              <a:gd name="connsiteY7" fmla="*/ 3255082 h 3422139"/>
              <a:gd name="connsiteX8" fmla="*/ 7354417 w 7924785"/>
              <a:gd name="connsiteY8" fmla="*/ 3422139 h 3422139"/>
              <a:gd name="connsiteX9" fmla="*/ 570368 w 7924785"/>
              <a:gd name="connsiteY9" fmla="*/ 3422139 h 3422139"/>
              <a:gd name="connsiteX10" fmla="*/ 167057 w 7924785"/>
              <a:gd name="connsiteY10" fmla="*/ 3255082 h 3422139"/>
              <a:gd name="connsiteX11" fmla="*/ 0 w 7924785"/>
              <a:gd name="connsiteY11" fmla="*/ 2851771 h 3422139"/>
              <a:gd name="connsiteX12" fmla="*/ 0 w 7924785"/>
              <a:gd name="connsiteY12" fmla="*/ 570368 h 3422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24785" h="3422139">
                <a:moveTo>
                  <a:pt x="0" y="570368"/>
                </a:moveTo>
                <a:cubicBezTo>
                  <a:pt x="0" y="419097"/>
                  <a:pt x="60093" y="274022"/>
                  <a:pt x="167058" y="167057"/>
                </a:cubicBezTo>
                <a:cubicBezTo>
                  <a:pt x="274023" y="60092"/>
                  <a:pt x="419098" y="0"/>
                  <a:pt x="570369" y="1"/>
                </a:cubicBezTo>
                <a:lnTo>
                  <a:pt x="7354417" y="0"/>
                </a:lnTo>
                <a:cubicBezTo>
                  <a:pt x="7505688" y="0"/>
                  <a:pt x="7650763" y="60093"/>
                  <a:pt x="7757728" y="167058"/>
                </a:cubicBezTo>
                <a:cubicBezTo>
                  <a:pt x="7864693" y="274023"/>
                  <a:pt x="7924785" y="419098"/>
                  <a:pt x="7924784" y="570369"/>
                </a:cubicBezTo>
                <a:cubicBezTo>
                  <a:pt x="7924784" y="1330836"/>
                  <a:pt x="7924785" y="2091304"/>
                  <a:pt x="7924785" y="2851771"/>
                </a:cubicBezTo>
                <a:cubicBezTo>
                  <a:pt x="7924785" y="3003042"/>
                  <a:pt x="7864693" y="3148117"/>
                  <a:pt x="7757728" y="3255082"/>
                </a:cubicBezTo>
                <a:cubicBezTo>
                  <a:pt x="7650763" y="3362047"/>
                  <a:pt x="7505688" y="3422139"/>
                  <a:pt x="7354417" y="3422139"/>
                </a:cubicBezTo>
                <a:lnTo>
                  <a:pt x="570368" y="3422139"/>
                </a:lnTo>
                <a:cubicBezTo>
                  <a:pt x="419097" y="3422139"/>
                  <a:pt x="274022" y="3362047"/>
                  <a:pt x="167057" y="3255082"/>
                </a:cubicBezTo>
                <a:cubicBezTo>
                  <a:pt x="60092" y="3148117"/>
                  <a:pt x="0" y="3003042"/>
                  <a:pt x="0" y="2851771"/>
                </a:cubicBezTo>
                <a:lnTo>
                  <a:pt x="0" y="570368"/>
                </a:lnTo>
                <a:close/>
              </a:path>
            </a:pathLst>
          </a:custGeom>
          <a:solidFill>
            <a:schemeClr val="accent2">
              <a:lumMod val="40000"/>
              <a:lumOff val="60000"/>
            </a:schemeClr>
          </a:solidFill>
          <a:ln>
            <a:solidFill>
              <a:schemeClr val="accent2">
                <a:lumMod val="40000"/>
                <a:lumOff val="60000"/>
              </a:schemeClr>
            </a:solidFill>
          </a:ln>
        </p:spPr>
        <p:style>
          <a:lnRef idx="2">
            <a:schemeClr val="accent2"/>
          </a:lnRef>
          <a:fillRef idx="1">
            <a:schemeClr val="lt1"/>
          </a:fillRef>
          <a:effectRef idx="0">
            <a:schemeClr val="accent2"/>
          </a:effectRef>
          <a:fontRef idx="minor">
            <a:schemeClr val="dk1"/>
          </a:fontRef>
        </p:style>
        <p:txBody>
          <a:bodyPr lIns="258495" tIns="258495" rIns="258495" bIns="258495" spcCol="1270" anchor="ctr"/>
          <a:lstStyle/>
          <a:p>
            <a:pPr algn="just" defTabSz="1066800" fontAlgn="auto">
              <a:lnSpc>
                <a:spcPct val="90000"/>
              </a:lnSpc>
              <a:spcAft>
                <a:spcPct val="35000"/>
              </a:spcAft>
              <a:defRPr/>
            </a:pPr>
            <a:r>
              <a:rPr lang="en-US" sz="2400" dirty="0">
                <a:latin typeface="Calibri" pitchFamily="34" charset="0"/>
              </a:rPr>
              <a:t>“Public record” means any writing, paper, report, study, map, photograph, book, card, tape recording, or other material that is created, received, retained, maintained, or filed by or with a public agency and which is generated on paper, paper substitutes, photographic media, chemically based media, magnetic or machine readable media, electronically stored data, or any other material, regardless of form or characteristics. </a:t>
            </a:r>
          </a:p>
          <a:p>
            <a:pPr algn="r" defTabSz="1066800" fontAlgn="auto">
              <a:lnSpc>
                <a:spcPct val="90000"/>
              </a:lnSpc>
              <a:spcAft>
                <a:spcPct val="35000"/>
              </a:spcAft>
              <a:defRPr/>
            </a:pPr>
            <a:r>
              <a:rPr lang="en-US" sz="2200" dirty="0">
                <a:latin typeface="Calibri" pitchFamily="34" charset="0"/>
              </a:rPr>
              <a:t>Indiana Code § 5-14-3-2(n)</a:t>
            </a:r>
          </a:p>
        </p:txBody>
      </p:sp>
    </p:spTree>
    <p:custDataLst>
      <p:tags r:id="rId1"/>
    </p:custData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 presetClass="entr" presetSubtype="4" fill="hold" grpId="0" nodeType="afterEffect">
                                  <p:stCondLst>
                                    <p:cond delay="100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childTnLst>
                          </p:cTn>
                        </p:par>
                        <p:par>
                          <p:cTn id="15" fill="hold">
                            <p:stCondLst>
                              <p:cond delay="2500"/>
                            </p:stCondLst>
                            <p:childTnLst>
                              <p:par>
                                <p:cTn id="16" presetID="2" presetClass="entr" presetSubtype="4" fill="hold" grpId="0" nodeType="afterEffect">
                                  <p:stCondLst>
                                    <p:cond delay="50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1000" fill="hold"/>
                                        <p:tgtEl>
                                          <p:spTgt spid="11"/>
                                        </p:tgtEl>
                                        <p:attrNameLst>
                                          <p:attrName>ppt_x</p:attrName>
                                        </p:attrNameLst>
                                      </p:cBhvr>
                                      <p:tavLst>
                                        <p:tav tm="0">
                                          <p:val>
                                            <p:strVal val="#ppt_x"/>
                                          </p:val>
                                        </p:tav>
                                        <p:tav tm="100000">
                                          <p:val>
                                            <p:strVal val="#ppt_x"/>
                                          </p:val>
                                        </p:tav>
                                      </p:tavLst>
                                    </p:anim>
                                    <p:anim calcmode="lin" valueType="num">
                                      <p:cBhvr additive="base">
                                        <p:cTn id="19"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en-US" i="1" dirty="0" smtClean="0">
                <a:effectLst/>
              </a:rPr>
              <a:t>Responding to APRA Requests</a:t>
            </a:r>
          </a:p>
        </p:txBody>
      </p:sp>
      <p:sp>
        <p:nvSpPr>
          <p:cNvPr id="8" name="Freeform 7"/>
          <p:cNvSpPr/>
          <p:nvPr/>
        </p:nvSpPr>
        <p:spPr>
          <a:xfrm>
            <a:off x="1298575" y="1543050"/>
            <a:ext cx="6321425" cy="647700"/>
          </a:xfrm>
          <a:custGeom>
            <a:avLst/>
            <a:gdLst>
              <a:gd name="connsiteX0" fmla="*/ 0 w 2522703"/>
              <a:gd name="connsiteY0" fmla="*/ 0 h 2125536"/>
              <a:gd name="connsiteX1" fmla="*/ 2522703 w 2522703"/>
              <a:gd name="connsiteY1" fmla="*/ 0 h 2125536"/>
              <a:gd name="connsiteX2" fmla="*/ 2522703 w 2522703"/>
              <a:gd name="connsiteY2" fmla="*/ 2125536 h 2125536"/>
              <a:gd name="connsiteX3" fmla="*/ 0 w 2522703"/>
              <a:gd name="connsiteY3" fmla="*/ 2125536 h 2125536"/>
              <a:gd name="connsiteX4" fmla="*/ 0 w 2522703"/>
              <a:gd name="connsiteY4" fmla="*/ 0 h 2125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2703" h="2125536">
                <a:moveTo>
                  <a:pt x="0" y="0"/>
                </a:moveTo>
                <a:lnTo>
                  <a:pt x="2522703" y="0"/>
                </a:lnTo>
                <a:lnTo>
                  <a:pt x="2522703" y="2125536"/>
                </a:lnTo>
                <a:lnTo>
                  <a:pt x="0" y="2125536"/>
                </a:lnTo>
                <a:lnTo>
                  <a:pt x="0" y="0"/>
                </a:lnTo>
                <a:close/>
              </a:path>
            </a:pathLst>
          </a:custGeom>
          <a:solidFill>
            <a:schemeClr val="accent2">
              <a:lumMod val="40000"/>
              <a:lumOff val="60000"/>
            </a:schemeClr>
          </a:solidFill>
          <a:ln>
            <a:solidFill>
              <a:schemeClr val="accent2">
                <a:lumMod val="40000"/>
                <a:lumOff val="6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8016" tIns="73152" rIns="128016" bIns="73152" spcCol="1270" anchor="ctr">
            <a:spAutoFit/>
          </a:bodyPr>
          <a:lstStyle/>
          <a:p>
            <a:pPr defTabSz="800100" fontAlgn="auto">
              <a:lnSpc>
                <a:spcPct val="90000"/>
              </a:lnSpc>
              <a:spcAft>
                <a:spcPct val="35000"/>
              </a:spcAft>
              <a:defRPr/>
            </a:pPr>
            <a:r>
              <a:rPr lang="en-US" dirty="0">
                <a:solidFill>
                  <a:schemeClr val="tx1"/>
                </a:solidFill>
                <a:latin typeface="Calibri" pitchFamily="34" charset="0"/>
              </a:rPr>
              <a:t>Time frames for responding to APRA Requests depends on the manner in which the public agency receives the request.</a:t>
            </a:r>
          </a:p>
        </p:txBody>
      </p:sp>
      <p:sp>
        <p:nvSpPr>
          <p:cNvPr id="10" name="Freeform 9"/>
          <p:cNvSpPr/>
          <p:nvPr/>
        </p:nvSpPr>
        <p:spPr>
          <a:xfrm>
            <a:off x="2819400" y="2971800"/>
            <a:ext cx="5943600" cy="612775"/>
          </a:xfrm>
          <a:custGeom>
            <a:avLst/>
            <a:gdLst>
              <a:gd name="connsiteX0" fmla="*/ 0 w 4929019"/>
              <a:gd name="connsiteY0" fmla="*/ 0 h 893292"/>
              <a:gd name="connsiteX1" fmla="*/ 4929019 w 4929019"/>
              <a:gd name="connsiteY1" fmla="*/ 0 h 893292"/>
              <a:gd name="connsiteX2" fmla="*/ 4929019 w 4929019"/>
              <a:gd name="connsiteY2" fmla="*/ 893292 h 893292"/>
              <a:gd name="connsiteX3" fmla="*/ 0 w 4929019"/>
              <a:gd name="connsiteY3" fmla="*/ 893292 h 893292"/>
              <a:gd name="connsiteX4" fmla="*/ 0 w 4929019"/>
              <a:gd name="connsiteY4" fmla="*/ 0 h 8932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9019" h="893292">
                <a:moveTo>
                  <a:pt x="0" y="0"/>
                </a:moveTo>
                <a:lnTo>
                  <a:pt x="4929019" y="0"/>
                </a:lnTo>
                <a:lnTo>
                  <a:pt x="4929019" y="893292"/>
                </a:lnTo>
                <a:lnTo>
                  <a:pt x="0" y="893292"/>
                </a:lnTo>
                <a:lnTo>
                  <a:pt x="0" y="0"/>
                </a:lnTo>
                <a:close/>
              </a:path>
            </a:pathLst>
          </a:custGeom>
          <a:solidFill>
            <a:schemeClr val="accent2">
              <a:lumMod val="40000"/>
              <a:lumOff val="60000"/>
            </a:schemeClr>
          </a:solidFill>
          <a:ln>
            <a:solidFill>
              <a:schemeClr val="accent2">
                <a:lumMod val="40000"/>
                <a:lumOff val="6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99568" tIns="56896" rIns="99568" bIns="56896" spcCol="1270" anchor="ctr">
            <a:spAutoFit/>
          </a:bodyPr>
          <a:lstStyle/>
          <a:p>
            <a:pPr defTabSz="622300" fontAlgn="auto">
              <a:lnSpc>
                <a:spcPct val="90000"/>
              </a:lnSpc>
              <a:spcAft>
                <a:spcPct val="35000"/>
              </a:spcAft>
              <a:defRPr/>
            </a:pPr>
            <a:r>
              <a:rPr lang="en-US" dirty="0">
                <a:solidFill>
                  <a:schemeClr val="tx1"/>
                </a:solidFill>
                <a:latin typeface="Calibri" pitchFamily="34" charset="0"/>
              </a:rPr>
              <a:t>IC 5-14-3-9 concerns denial and remedies, but also sets forth times for response:</a:t>
            </a:r>
          </a:p>
        </p:txBody>
      </p:sp>
      <p:sp>
        <p:nvSpPr>
          <p:cNvPr id="11" name="Freeform 10"/>
          <p:cNvSpPr/>
          <p:nvPr/>
        </p:nvSpPr>
        <p:spPr>
          <a:xfrm>
            <a:off x="2819400" y="3616325"/>
            <a:ext cx="5943600" cy="2644775"/>
          </a:xfrm>
          <a:custGeom>
            <a:avLst/>
            <a:gdLst>
              <a:gd name="connsiteX0" fmla="*/ 0 w 4929019"/>
              <a:gd name="connsiteY0" fmla="*/ 0 h 2635200"/>
              <a:gd name="connsiteX1" fmla="*/ 4929019 w 4929019"/>
              <a:gd name="connsiteY1" fmla="*/ 0 h 2635200"/>
              <a:gd name="connsiteX2" fmla="*/ 4929019 w 4929019"/>
              <a:gd name="connsiteY2" fmla="*/ 2635200 h 2635200"/>
              <a:gd name="connsiteX3" fmla="*/ 0 w 4929019"/>
              <a:gd name="connsiteY3" fmla="*/ 2635200 h 2635200"/>
              <a:gd name="connsiteX4" fmla="*/ 0 w 4929019"/>
              <a:gd name="connsiteY4" fmla="*/ 0 h 2635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9019" h="2635200">
                <a:moveTo>
                  <a:pt x="0" y="0"/>
                </a:moveTo>
                <a:lnTo>
                  <a:pt x="4929019" y="0"/>
                </a:lnTo>
                <a:lnTo>
                  <a:pt x="4929019" y="2635200"/>
                </a:lnTo>
                <a:lnTo>
                  <a:pt x="0" y="263520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4676" tIns="74676" rIns="99568" bIns="112014" spcCol="1270">
            <a:spAutoFit/>
          </a:bodyPr>
          <a:lstStyle/>
          <a:p>
            <a:pPr marL="225425" lvl="1" indent="-225425" defTabSz="622300" fontAlgn="auto">
              <a:lnSpc>
                <a:spcPct val="90000"/>
              </a:lnSpc>
              <a:spcAft>
                <a:spcPts val="1200"/>
              </a:spcAft>
              <a:buSzPct val="100000"/>
              <a:buFont typeface="Arial" pitchFamily="34" charset="0"/>
              <a:buChar char="•"/>
              <a:defRPr/>
            </a:pPr>
            <a:r>
              <a:rPr lang="en-US" sz="1600" dirty="0">
                <a:latin typeface="Calibri" pitchFamily="34" charset="0"/>
              </a:rPr>
              <a:t>If requestors is p</a:t>
            </a:r>
            <a:r>
              <a:rPr lang="en-US" sz="1600" b="1" dirty="0">
                <a:latin typeface="Calibri" pitchFamily="34" charset="0"/>
              </a:rPr>
              <a:t>hysically present</a:t>
            </a:r>
            <a:r>
              <a:rPr lang="en-US" sz="1600" dirty="0">
                <a:latin typeface="Calibri" pitchFamily="34" charset="0"/>
              </a:rPr>
              <a:t> in the office of the agency, makes the request by </a:t>
            </a:r>
            <a:r>
              <a:rPr lang="en-US" sz="1600" b="1" dirty="0">
                <a:latin typeface="Calibri" pitchFamily="34" charset="0"/>
              </a:rPr>
              <a:t>telephone</a:t>
            </a:r>
            <a:r>
              <a:rPr lang="en-US" sz="1600" dirty="0">
                <a:latin typeface="Calibri" pitchFamily="34" charset="0"/>
              </a:rPr>
              <a:t>, or requests </a:t>
            </a:r>
            <a:r>
              <a:rPr lang="en-US" sz="1600" b="1" dirty="0">
                <a:latin typeface="Calibri" pitchFamily="34" charset="0"/>
              </a:rPr>
              <a:t>enhanced access</a:t>
            </a:r>
            <a:r>
              <a:rPr lang="en-US" sz="1600" dirty="0">
                <a:latin typeface="Calibri" pitchFamily="34" charset="0"/>
              </a:rPr>
              <a:t> to a document and, the agency has twenty-four (24) hours to respond.</a:t>
            </a:r>
          </a:p>
          <a:p>
            <a:pPr marL="225425" lvl="1" indent="-225425" defTabSz="622300" fontAlgn="auto">
              <a:lnSpc>
                <a:spcPct val="90000"/>
              </a:lnSpc>
              <a:spcAft>
                <a:spcPts val="1200"/>
              </a:spcAft>
              <a:buSzPct val="100000"/>
              <a:buFont typeface="Arial" pitchFamily="34" charset="0"/>
              <a:buChar char="•"/>
              <a:defRPr/>
            </a:pPr>
            <a:r>
              <a:rPr lang="en-US" sz="1600" b="1" i="1" dirty="0">
                <a:latin typeface="Calibri" pitchFamily="34" charset="0"/>
              </a:rPr>
              <a:t>(enhanced access=on disk or through remote computer)</a:t>
            </a:r>
          </a:p>
          <a:p>
            <a:pPr marL="225425" lvl="1" indent="-225425" defTabSz="622300" fontAlgn="auto">
              <a:lnSpc>
                <a:spcPct val="90000"/>
              </a:lnSpc>
              <a:spcAft>
                <a:spcPts val="1200"/>
              </a:spcAft>
              <a:buSzPct val="100000"/>
              <a:buFont typeface="Arial" pitchFamily="34" charset="0"/>
              <a:buChar char="•"/>
              <a:defRPr/>
            </a:pPr>
            <a:r>
              <a:rPr lang="en-US" sz="1600" dirty="0">
                <a:latin typeface="Calibri" pitchFamily="34" charset="0"/>
              </a:rPr>
              <a:t>If the request is made by </a:t>
            </a:r>
            <a:r>
              <a:rPr lang="en-US" sz="1600" b="1" dirty="0">
                <a:latin typeface="Calibri" pitchFamily="34" charset="0"/>
              </a:rPr>
              <a:t>mail or by facsimile</a:t>
            </a:r>
            <a:r>
              <a:rPr lang="en-US" sz="1600" dirty="0">
                <a:latin typeface="Calibri" pitchFamily="34" charset="0"/>
              </a:rPr>
              <a:t> the public agency has 7 days from the date the public agency received the request to respond.</a:t>
            </a:r>
            <a:endParaRPr lang="en-US" sz="1600" b="1" i="1" dirty="0">
              <a:latin typeface="Calibri" pitchFamily="34" charset="0"/>
            </a:endParaRPr>
          </a:p>
          <a:p>
            <a:pPr marL="225425" lvl="1" indent="-225425" defTabSz="622300" fontAlgn="auto">
              <a:lnSpc>
                <a:spcPct val="90000"/>
              </a:lnSpc>
              <a:spcAft>
                <a:spcPts val="1200"/>
              </a:spcAft>
              <a:buSzPct val="100000"/>
              <a:buFont typeface="Arial" pitchFamily="34" charset="0"/>
              <a:buChar char="•"/>
              <a:defRPr/>
            </a:pPr>
            <a:r>
              <a:rPr lang="en-US" sz="1600" dirty="0">
                <a:latin typeface="Calibri" pitchFamily="34" charset="0"/>
              </a:rPr>
              <a:t>Important:   Production of documents is not required in these time frames, but within a reasonable time.</a:t>
            </a:r>
          </a:p>
        </p:txBody>
      </p:sp>
      <p:pic>
        <p:nvPicPr>
          <p:cNvPr id="51205" name="Picture 11" descr="hourglass.jpg"/>
          <p:cNvPicPr>
            <a:picLocks noChangeAspect="1"/>
          </p:cNvPicPr>
          <p:nvPr/>
        </p:nvPicPr>
        <p:blipFill>
          <a:blip r:embed="rId4" cstate="screen"/>
          <a:srcRect/>
          <a:stretch>
            <a:fillRect/>
          </a:stretch>
        </p:blipFill>
        <p:spPr bwMode="auto">
          <a:xfrm>
            <a:off x="777875" y="2636838"/>
            <a:ext cx="1919288" cy="2560637"/>
          </a:xfrm>
          <a:prstGeom prst="rect">
            <a:avLst/>
          </a:prstGeom>
          <a:noFill/>
          <a:ln w="9525">
            <a:noFill/>
            <a:miter lim="800000"/>
            <a:headEnd/>
            <a:tailEnd/>
          </a:ln>
        </p:spPr>
      </p:pic>
    </p:spTree>
    <p:custDataLst>
      <p:tags r:id="rId1"/>
    </p:custDataLst>
  </p:cSld>
  <p:clrMapOvr>
    <a:masterClrMapping/>
  </p:clrMapOvr>
  <p:transition spd="med">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7" name="Picture 4" descr="inspectcolorbooks.jpg"/>
          <p:cNvPicPr>
            <a:picLocks noChangeAspect="1"/>
          </p:cNvPicPr>
          <p:nvPr/>
        </p:nvPicPr>
        <p:blipFill>
          <a:blip r:embed="rId4" cstate="screen">
            <a:clrChange>
              <a:clrFrom>
                <a:srgbClr val="FFFFFF"/>
              </a:clrFrom>
              <a:clrTo>
                <a:srgbClr val="FFFFFF">
                  <a:alpha val="0"/>
                </a:srgbClr>
              </a:clrTo>
            </a:clrChange>
          </a:blip>
          <a:srcRect/>
          <a:stretch>
            <a:fillRect/>
          </a:stretch>
        </p:blipFill>
        <p:spPr bwMode="auto">
          <a:xfrm>
            <a:off x="6804025" y="3611563"/>
            <a:ext cx="2263775" cy="3017837"/>
          </a:xfrm>
          <a:prstGeom prst="rect">
            <a:avLst/>
          </a:prstGeom>
          <a:noFill/>
          <a:ln w="9525">
            <a:noFill/>
            <a:miter lim="800000"/>
            <a:headEnd/>
            <a:tailEnd/>
          </a:ln>
        </p:spPr>
      </p:pic>
      <p:sp>
        <p:nvSpPr>
          <p:cNvPr id="7" name="Title 6"/>
          <p:cNvSpPr>
            <a:spLocks noGrp="1"/>
          </p:cNvSpPr>
          <p:nvPr>
            <p:ph type="title"/>
          </p:nvPr>
        </p:nvSpPr>
        <p:spPr>
          <a:xfrm>
            <a:off x="914400" y="228600"/>
            <a:ext cx="8183563" cy="677863"/>
          </a:xfrm>
        </p:spPr>
        <p:txBody>
          <a:bodyPr/>
          <a:lstStyle/>
          <a:p>
            <a:pPr fontAlgn="auto">
              <a:spcAft>
                <a:spcPts val="0"/>
              </a:spcAft>
              <a:defRPr/>
            </a:pPr>
            <a:r>
              <a:rPr lang="en-US" i="1" dirty="0" smtClean="0"/>
              <a:t>Right to Inspect and Copy Public Records</a:t>
            </a:r>
            <a:endParaRPr lang="en-US" i="1" dirty="0"/>
          </a:p>
        </p:txBody>
      </p:sp>
      <p:sp>
        <p:nvSpPr>
          <p:cNvPr id="9" name="Text Placeholder 8"/>
          <p:cNvSpPr>
            <a:spLocks noGrp="1"/>
          </p:cNvSpPr>
          <p:nvPr>
            <p:ph type="body" idx="1"/>
          </p:nvPr>
        </p:nvSpPr>
        <p:spPr>
          <a:xfrm>
            <a:off x="808038" y="1219200"/>
            <a:ext cx="8259762" cy="5029200"/>
          </a:xfrm>
        </p:spPr>
        <p:txBody>
          <a:bodyPr>
            <a:spAutoFit/>
          </a:bodyPr>
          <a:lstStyle/>
          <a:p>
            <a:pPr marL="365760" indent="-283464" fontAlgn="auto">
              <a:lnSpc>
                <a:spcPct val="80000"/>
              </a:lnSpc>
              <a:spcAft>
                <a:spcPts val="0"/>
              </a:spcAft>
              <a:buClr>
                <a:schemeClr val="accent6">
                  <a:lumMod val="60000"/>
                  <a:lumOff val="40000"/>
                </a:schemeClr>
              </a:buClr>
              <a:buFont typeface="Wingdings 3" pitchFamily="18" charset="2"/>
              <a:buNone/>
              <a:defRPr/>
            </a:pPr>
            <a:r>
              <a:rPr lang="en-US" sz="2000" dirty="0" smtClean="0"/>
              <a:t>IC §5-14-3-3, in relevant part, sets forth general rule of APRA:</a:t>
            </a:r>
          </a:p>
          <a:p>
            <a:pPr marL="365760" indent="-283464"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Any person may inspect and copy the public records of any public agency during the regular business hours of the agency, </a:t>
            </a:r>
            <a:r>
              <a:rPr lang="en-US" sz="1800" b="1" dirty="0" smtClean="0"/>
              <a:t>except as provided in section 4 of this chapter.</a:t>
            </a:r>
            <a:r>
              <a:rPr lang="en-US" sz="1800" dirty="0" smtClean="0"/>
              <a:t> </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A request for inspection or copying must:</a:t>
            </a:r>
          </a:p>
          <a:p>
            <a:pPr marL="574675" lvl="1" indent="0" fontAlgn="auto">
              <a:lnSpc>
                <a:spcPct val="80000"/>
              </a:lnSpc>
              <a:spcBef>
                <a:spcPts val="300"/>
              </a:spcBef>
              <a:spcAft>
                <a:spcPts val="0"/>
              </a:spcAft>
              <a:buClr>
                <a:schemeClr val="accent6">
                  <a:lumMod val="60000"/>
                  <a:lumOff val="40000"/>
                </a:schemeClr>
              </a:buClr>
              <a:buFont typeface="Verdana"/>
              <a:buNone/>
              <a:tabLst>
                <a:tab pos="914400" algn="l"/>
              </a:tabLst>
              <a:defRPr/>
            </a:pPr>
            <a:r>
              <a:rPr lang="en-US" sz="1800" dirty="0" smtClean="0"/>
              <a:t>(1)	identify with reasonable particularity the record being requested; and</a:t>
            </a:r>
            <a:br>
              <a:rPr lang="en-US" sz="1800" dirty="0" smtClean="0"/>
            </a:br>
            <a:r>
              <a:rPr lang="en-US" sz="1800" dirty="0" smtClean="0"/>
              <a:t>(2)	be, at the discretion of the agency, in writing on or in a form provided by the 	agency.</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No request may be denied because the person making the request refuses to state the purpose of the request, unless such condition is required by other applicable statute.</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A public agency may not deny or interfere with the exercise of the right stated in subsection (a). </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The public agency shall either:</a:t>
            </a:r>
          </a:p>
          <a:p>
            <a:pPr marL="574675" lvl="1" indent="0" fontAlgn="auto">
              <a:lnSpc>
                <a:spcPct val="80000"/>
              </a:lnSpc>
              <a:spcBef>
                <a:spcPts val="0"/>
              </a:spcBef>
              <a:spcAft>
                <a:spcPts val="0"/>
              </a:spcAft>
              <a:buClr>
                <a:schemeClr val="accent6">
                  <a:lumMod val="60000"/>
                  <a:lumOff val="40000"/>
                </a:schemeClr>
              </a:buClr>
              <a:buFont typeface="Verdana"/>
              <a:buNone/>
              <a:tabLst>
                <a:tab pos="914400" algn="l"/>
              </a:tabLst>
              <a:defRPr/>
            </a:pPr>
            <a:r>
              <a:rPr lang="en-US" sz="1800" dirty="0" smtClean="0"/>
              <a:t>(1)	provide the requested copies to the person making the request; or </a:t>
            </a:r>
          </a:p>
          <a:p>
            <a:pPr marL="574675" lvl="1" indent="0" fontAlgn="auto">
              <a:lnSpc>
                <a:spcPct val="80000"/>
              </a:lnSpc>
              <a:spcBef>
                <a:spcPts val="0"/>
              </a:spcBef>
              <a:spcAft>
                <a:spcPts val="0"/>
              </a:spcAft>
              <a:buClr>
                <a:schemeClr val="accent6">
                  <a:lumMod val="60000"/>
                  <a:lumOff val="40000"/>
                </a:schemeClr>
              </a:buClr>
              <a:buFont typeface="Wingdings 3" pitchFamily="18" charset="2"/>
              <a:buNone/>
              <a:tabLst>
                <a:tab pos="914400" algn="l"/>
                <a:tab pos="1028700" algn="l"/>
              </a:tabLst>
              <a:defRPr/>
            </a:pPr>
            <a:r>
              <a:rPr lang="en-US" sz="1800" dirty="0" smtClean="0"/>
              <a:t>(2)	allow the person to make copies:</a:t>
            </a:r>
            <a:r>
              <a:rPr lang="en-US" sz="1400" dirty="0" smtClean="0"/>
              <a:t/>
            </a:r>
            <a:br>
              <a:rPr lang="en-US" sz="1400" dirty="0" smtClean="0"/>
            </a:br>
            <a:r>
              <a:rPr lang="en-US" sz="1400" dirty="0" smtClean="0"/>
              <a:t>         	</a:t>
            </a:r>
            <a:r>
              <a:rPr lang="en-US" sz="1800" dirty="0" smtClean="0"/>
              <a:t>(A) on the agency's equipment; or</a:t>
            </a:r>
            <a:br>
              <a:rPr lang="en-US" sz="1800" dirty="0" smtClean="0"/>
            </a:br>
            <a:r>
              <a:rPr lang="en-US" sz="1800" dirty="0" smtClean="0"/>
              <a:t>         (B) on the person's own equipment.</a:t>
            </a:r>
            <a:endParaRPr lang="en-US" sz="1800" dirty="0"/>
          </a:p>
        </p:txBody>
      </p:sp>
    </p:spTree>
    <p:custDataLst>
      <p:tags r:id="rId1"/>
    </p:custDataLst>
  </p:cSld>
  <p:clrMapOvr>
    <a:masterClrMapping/>
  </p:clrMapOvr>
  <p:transition spd="med">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rPr>
              <a:t>Three Categories of Public Records</a:t>
            </a:r>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i="1" dirty="0" smtClean="0"/>
              <a:t>Exceptions to disclosure</a:t>
            </a:r>
            <a:endParaRPr lang="en-US" i="1" dirty="0"/>
          </a:p>
        </p:txBody>
      </p:sp>
      <p:sp>
        <p:nvSpPr>
          <p:cNvPr id="55298" name="Content Placeholder 1"/>
          <p:cNvSpPr>
            <a:spLocks noGrp="1"/>
          </p:cNvSpPr>
          <p:nvPr>
            <p:ph type="body" idx="1"/>
          </p:nvPr>
        </p:nvSpPr>
        <p:spPr>
          <a:xfrm>
            <a:off x="838200" y="1447800"/>
            <a:ext cx="7772400" cy="2986088"/>
          </a:xfrm>
        </p:spPr>
        <p:txBody>
          <a:bodyPr>
            <a:spAutoFit/>
          </a:bodyPr>
          <a:lstStyle/>
          <a:p>
            <a:pPr>
              <a:buFont typeface="Wingdings 2" pitchFamily="18" charset="2"/>
              <a:buChar char=""/>
            </a:pPr>
            <a:r>
              <a:rPr lang="en-US" sz="2800" dirty="0" smtClean="0"/>
              <a:t>Confidential Public Records-IC 5-14-3-4(b)</a:t>
            </a:r>
          </a:p>
          <a:p>
            <a:pPr>
              <a:spcBef>
                <a:spcPts val="2400"/>
              </a:spcBef>
              <a:buFont typeface="Wingdings 2" pitchFamily="18" charset="2"/>
              <a:buChar char=""/>
            </a:pPr>
            <a:r>
              <a:rPr lang="en-US" sz="2800" dirty="0" smtClean="0"/>
              <a:t>Categories of public records that are confidential and cannot be disclosed </a:t>
            </a:r>
            <a:r>
              <a:rPr lang="en-US" sz="2800" i="1" dirty="0" smtClean="0"/>
              <a:t>unless access to the records is specifically required by a state or federal statute or is ordered by a court under the rules of discovery </a:t>
            </a:r>
          </a:p>
        </p:txBody>
      </p:sp>
    </p:spTree>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en-US" i="1" dirty="0" smtClean="0">
                <a:effectLst/>
              </a:rPr>
              <a:t>Confidential Public Records</a:t>
            </a:r>
          </a:p>
        </p:txBody>
      </p:sp>
      <p:sp>
        <p:nvSpPr>
          <p:cNvPr id="5" name="Freeform 4"/>
          <p:cNvSpPr/>
          <p:nvPr/>
        </p:nvSpPr>
        <p:spPr>
          <a:xfrm rot="21600000">
            <a:off x="1419225" y="1398588"/>
            <a:ext cx="7391400" cy="658812"/>
          </a:xfrm>
          <a:custGeom>
            <a:avLst/>
            <a:gdLst>
              <a:gd name="connsiteX0" fmla="*/ 0 w 7590736"/>
              <a:gd name="connsiteY0" fmla="*/ 0 h 658648"/>
              <a:gd name="connsiteX1" fmla="*/ 7261412 w 7590736"/>
              <a:gd name="connsiteY1" fmla="*/ 0 h 658648"/>
              <a:gd name="connsiteX2" fmla="*/ 7590736 w 7590736"/>
              <a:gd name="connsiteY2" fmla="*/ 329324 h 658648"/>
              <a:gd name="connsiteX3" fmla="*/ 7261412 w 7590736"/>
              <a:gd name="connsiteY3" fmla="*/ 658648 h 658648"/>
              <a:gd name="connsiteX4" fmla="*/ 0 w 7590736"/>
              <a:gd name="connsiteY4" fmla="*/ 658648 h 658648"/>
              <a:gd name="connsiteX5" fmla="*/ 0 w 7590736"/>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36" h="658648">
                <a:moveTo>
                  <a:pt x="7590736" y="658647"/>
                </a:moveTo>
                <a:lnTo>
                  <a:pt x="329324" y="658647"/>
                </a:lnTo>
                <a:lnTo>
                  <a:pt x="0" y="329324"/>
                </a:lnTo>
                <a:lnTo>
                  <a:pt x="329324" y="1"/>
                </a:lnTo>
                <a:lnTo>
                  <a:pt x="7590736" y="1"/>
                </a:lnTo>
                <a:lnTo>
                  <a:pt x="7590736" y="658647"/>
                </a:lnTo>
                <a:close/>
              </a:path>
            </a:pathLst>
          </a:custGeom>
          <a:solidFill>
            <a:schemeClr val="accent2">
              <a:lumMod val="40000"/>
              <a:lumOff val="60000"/>
            </a:schemeClr>
          </a:solidFill>
          <a:ln>
            <a:solidFill>
              <a:schemeClr val="accent2">
                <a:lumMod val="40000"/>
                <a:lumOff val="60000"/>
              </a:schemeClr>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bIns="72391" spcCol="1270" anchor="ctr"/>
          <a:lstStyle/>
          <a:p>
            <a:pPr marL="91440" defTabSz="844550" fontAlgn="auto">
              <a:lnSpc>
                <a:spcPct val="90000"/>
              </a:lnSpc>
              <a:spcAft>
                <a:spcPct val="35000"/>
              </a:spcAft>
              <a:defRPr/>
            </a:pPr>
            <a:r>
              <a:rPr lang="en-US" sz="1900" dirty="0">
                <a:solidFill>
                  <a:schemeClr val="tx1"/>
                </a:solidFill>
                <a:latin typeface="Calibri" pitchFamily="34" charset="0"/>
              </a:rPr>
              <a:t>Those confidential by state statute or federal law (i.e. IC 4-6-9-4)</a:t>
            </a:r>
          </a:p>
        </p:txBody>
      </p:sp>
      <p:sp>
        <p:nvSpPr>
          <p:cNvPr id="8" name="Freeform 7"/>
          <p:cNvSpPr/>
          <p:nvPr/>
        </p:nvSpPr>
        <p:spPr>
          <a:xfrm rot="21600000">
            <a:off x="1419225" y="2254250"/>
            <a:ext cx="7391400" cy="658813"/>
          </a:xfrm>
          <a:custGeom>
            <a:avLst/>
            <a:gdLst>
              <a:gd name="connsiteX0" fmla="*/ 0 w 7590736"/>
              <a:gd name="connsiteY0" fmla="*/ 0 h 658648"/>
              <a:gd name="connsiteX1" fmla="*/ 7261412 w 7590736"/>
              <a:gd name="connsiteY1" fmla="*/ 0 h 658648"/>
              <a:gd name="connsiteX2" fmla="*/ 7590736 w 7590736"/>
              <a:gd name="connsiteY2" fmla="*/ 329324 h 658648"/>
              <a:gd name="connsiteX3" fmla="*/ 7261412 w 7590736"/>
              <a:gd name="connsiteY3" fmla="*/ 658648 h 658648"/>
              <a:gd name="connsiteX4" fmla="*/ 0 w 7590736"/>
              <a:gd name="connsiteY4" fmla="*/ 658648 h 658648"/>
              <a:gd name="connsiteX5" fmla="*/ 0 w 7590736"/>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36" h="658648">
                <a:moveTo>
                  <a:pt x="7590736" y="658647"/>
                </a:moveTo>
                <a:lnTo>
                  <a:pt x="329324" y="658647"/>
                </a:lnTo>
                <a:lnTo>
                  <a:pt x="0" y="329324"/>
                </a:lnTo>
                <a:lnTo>
                  <a:pt x="329324" y="1"/>
                </a:lnTo>
                <a:lnTo>
                  <a:pt x="7590736" y="1"/>
                </a:lnTo>
                <a:lnTo>
                  <a:pt x="7590736" y="658647"/>
                </a:lnTo>
                <a:close/>
              </a:path>
            </a:pathLst>
          </a:custGeom>
          <a:solidFill>
            <a:srgbClr val="CEDCE1"/>
          </a:solidFill>
          <a:ln>
            <a:solidFill>
              <a:srgbClr val="CEDCE1"/>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8" bIns="72391" spcCol="1270" anchor="ctr"/>
          <a:lstStyle/>
          <a:p>
            <a:pPr marL="91440" defTabSz="844550" fontAlgn="auto">
              <a:lnSpc>
                <a:spcPct val="90000"/>
              </a:lnSpc>
              <a:spcAft>
                <a:spcPct val="35000"/>
              </a:spcAft>
              <a:defRPr/>
            </a:pPr>
            <a:r>
              <a:rPr lang="en-US" sz="1900" dirty="0">
                <a:solidFill>
                  <a:schemeClr val="tx1"/>
                </a:solidFill>
                <a:latin typeface="Calibri" pitchFamily="34" charset="0"/>
              </a:rPr>
              <a:t>Social Security Numbers contained in public records</a:t>
            </a:r>
          </a:p>
        </p:txBody>
      </p:sp>
      <p:sp>
        <p:nvSpPr>
          <p:cNvPr id="10" name="Freeform 9"/>
          <p:cNvSpPr/>
          <p:nvPr/>
        </p:nvSpPr>
        <p:spPr>
          <a:xfrm rot="21600000">
            <a:off x="1447800" y="3108325"/>
            <a:ext cx="7391400" cy="658813"/>
          </a:xfrm>
          <a:custGeom>
            <a:avLst/>
            <a:gdLst>
              <a:gd name="connsiteX0" fmla="*/ 0 w 7590793"/>
              <a:gd name="connsiteY0" fmla="*/ 0 h 658648"/>
              <a:gd name="connsiteX1" fmla="*/ 7261469 w 7590793"/>
              <a:gd name="connsiteY1" fmla="*/ 0 h 658648"/>
              <a:gd name="connsiteX2" fmla="*/ 7590793 w 7590793"/>
              <a:gd name="connsiteY2" fmla="*/ 329324 h 658648"/>
              <a:gd name="connsiteX3" fmla="*/ 7261469 w 7590793"/>
              <a:gd name="connsiteY3" fmla="*/ 658648 h 658648"/>
              <a:gd name="connsiteX4" fmla="*/ 0 w 7590793"/>
              <a:gd name="connsiteY4" fmla="*/ 658648 h 658648"/>
              <a:gd name="connsiteX5" fmla="*/ 0 w 7590793"/>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93" h="658648">
                <a:moveTo>
                  <a:pt x="7590793" y="658647"/>
                </a:moveTo>
                <a:lnTo>
                  <a:pt x="329324" y="658647"/>
                </a:lnTo>
                <a:lnTo>
                  <a:pt x="0" y="329324"/>
                </a:lnTo>
                <a:lnTo>
                  <a:pt x="329324" y="1"/>
                </a:lnTo>
                <a:lnTo>
                  <a:pt x="7590793" y="1"/>
                </a:lnTo>
                <a:lnTo>
                  <a:pt x="7590793" y="658647"/>
                </a:lnTo>
                <a:close/>
              </a:path>
            </a:pathLst>
          </a:custGeom>
          <a:solidFill>
            <a:schemeClr val="accent2">
              <a:lumMod val="40000"/>
              <a:lumOff val="60000"/>
            </a:schemeClr>
          </a:solidFill>
          <a:ln>
            <a:solidFill>
              <a:schemeClr val="accent2">
                <a:lumMod val="40000"/>
                <a:lumOff val="60000"/>
              </a:schemeClr>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8" bIns="72391" spcCol="1270" anchor="ctr"/>
          <a:lstStyle/>
          <a:p>
            <a:pPr marL="91440" defTabSz="844550" fontAlgn="auto">
              <a:lnSpc>
                <a:spcPct val="90000"/>
              </a:lnSpc>
              <a:spcAft>
                <a:spcPct val="35000"/>
              </a:spcAft>
              <a:defRPr/>
            </a:pPr>
            <a:r>
              <a:rPr lang="en-US" sz="1900" dirty="0">
                <a:solidFill>
                  <a:schemeClr val="tx1"/>
                </a:solidFill>
                <a:latin typeface="Calibri" pitchFamily="34" charset="0"/>
              </a:rPr>
              <a:t>Patient medical records unless the patient gives written consent</a:t>
            </a:r>
          </a:p>
        </p:txBody>
      </p:sp>
      <p:sp>
        <p:nvSpPr>
          <p:cNvPr id="12" name="Freeform 11"/>
          <p:cNvSpPr/>
          <p:nvPr/>
        </p:nvSpPr>
        <p:spPr>
          <a:xfrm rot="21600000">
            <a:off x="1447800" y="3963988"/>
            <a:ext cx="7391400" cy="658812"/>
          </a:xfrm>
          <a:custGeom>
            <a:avLst/>
            <a:gdLst>
              <a:gd name="connsiteX0" fmla="*/ 0 w 7590736"/>
              <a:gd name="connsiteY0" fmla="*/ 0 h 658648"/>
              <a:gd name="connsiteX1" fmla="*/ 7261412 w 7590736"/>
              <a:gd name="connsiteY1" fmla="*/ 0 h 658648"/>
              <a:gd name="connsiteX2" fmla="*/ 7590736 w 7590736"/>
              <a:gd name="connsiteY2" fmla="*/ 329324 h 658648"/>
              <a:gd name="connsiteX3" fmla="*/ 7261412 w 7590736"/>
              <a:gd name="connsiteY3" fmla="*/ 658648 h 658648"/>
              <a:gd name="connsiteX4" fmla="*/ 0 w 7590736"/>
              <a:gd name="connsiteY4" fmla="*/ 658648 h 658648"/>
              <a:gd name="connsiteX5" fmla="*/ 0 w 7590736"/>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36" h="658648">
                <a:moveTo>
                  <a:pt x="7590736" y="658647"/>
                </a:moveTo>
                <a:lnTo>
                  <a:pt x="329324" y="658647"/>
                </a:lnTo>
                <a:lnTo>
                  <a:pt x="0" y="329324"/>
                </a:lnTo>
                <a:lnTo>
                  <a:pt x="329324" y="1"/>
                </a:lnTo>
                <a:lnTo>
                  <a:pt x="7590736" y="1"/>
                </a:lnTo>
                <a:lnTo>
                  <a:pt x="7590736" y="658647"/>
                </a:lnTo>
                <a:close/>
              </a:path>
            </a:pathLst>
          </a:custGeom>
          <a:solidFill>
            <a:srgbClr val="CEDCE1"/>
          </a:solidFill>
          <a:ln>
            <a:solidFill>
              <a:srgbClr val="CEDCE1"/>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8" bIns="72390" spcCol="1270" anchor="ctr"/>
          <a:lstStyle/>
          <a:p>
            <a:pPr marL="91440" defTabSz="844550" fontAlgn="auto">
              <a:lnSpc>
                <a:spcPct val="90000"/>
              </a:lnSpc>
              <a:spcAft>
                <a:spcPct val="35000"/>
              </a:spcAft>
              <a:defRPr/>
            </a:pPr>
            <a:r>
              <a:rPr lang="en-US" sz="1900" dirty="0">
                <a:solidFill>
                  <a:schemeClr val="tx1"/>
                </a:solidFill>
                <a:latin typeface="Calibri" pitchFamily="34" charset="0"/>
              </a:rPr>
              <a:t>Trade secret information</a:t>
            </a:r>
          </a:p>
        </p:txBody>
      </p:sp>
      <p:sp>
        <p:nvSpPr>
          <p:cNvPr id="14" name="Freeform 13"/>
          <p:cNvSpPr/>
          <p:nvPr/>
        </p:nvSpPr>
        <p:spPr>
          <a:xfrm rot="21600000">
            <a:off x="1447800" y="4819650"/>
            <a:ext cx="7391400" cy="658813"/>
          </a:xfrm>
          <a:custGeom>
            <a:avLst/>
            <a:gdLst>
              <a:gd name="connsiteX0" fmla="*/ 0 w 7590793"/>
              <a:gd name="connsiteY0" fmla="*/ 0 h 658648"/>
              <a:gd name="connsiteX1" fmla="*/ 7261469 w 7590793"/>
              <a:gd name="connsiteY1" fmla="*/ 0 h 658648"/>
              <a:gd name="connsiteX2" fmla="*/ 7590793 w 7590793"/>
              <a:gd name="connsiteY2" fmla="*/ 329324 h 658648"/>
              <a:gd name="connsiteX3" fmla="*/ 7261469 w 7590793"/>
              <a:gd name="connsiteY3" fmla="*/ 658648 h 658648"/>
              <a:gd name="connsiteX4" fmla="*/ 0 w 7590793"/>
              <a:gd name="connsiteY4" fmla="*/ 658648 h 658648"/>
              <a:gd name="connsiteX5" fmla="*/ 0 w 7590793"/>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93" h="658648">
                <a:moveTo>
                  <a:pt x="7590793" y="658647"/>
                </a:moveTo>
                <a:lnTo>
                  <a:pt x="329324" y="658647"/>
                </a:lnTo>
                <a:lnTo>
                  <a:pt x="0" y="329324"/>
                </a:lnTo>
                <a:lnTo>
                  <a:pt x="329324" y="1"/>
                </a:lnTo>
                <a:lnTo>
                  <a:pt x="7590793" y="1"/>
                </a:lnTo>
                <a:lnTo>
                  <a:pt x="7590793" y="658647"/>
                </a:lnTo>
                <a:close/>
              </a:path>
            </a:pathLst>
          </a:custGeom>
          <a:solidFill>
            <a:schemeClr val="accent2">
              <a:lumMod val="40000"/>
              <a:lumOff val="60000"/>
            </a:schemeClr>
          </a:solidFill>
          <a:ln>
            <a:solidFill>
              <a:schemeClr val="accent2">
                <a:lumMod val="40000"/>
                <a:lumOff val="60000"/>
              </a:schemeClr>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9" bIns="72390" spcCol="1270" anchor="ctr"/>
          <a:lstStyle/>
          <a:p>
            <a:pPr marL="91440" defTabSz="844550" fontAlgn="auto">
              <a:lnSpc>
                <a:spcPct val="90000"/>
              </a:lnSpc>
              <a:spcAft>
                <a:spcPct val="35000"/>
              </a:spcAft>
              <a:defRPr/>
            </a:pPr>
            <a:r>
              <a:rPr lang="en-US" sz="1900" dirty="0">
                <a:solidFill>
                  <a:schemeClr val="tx1"/>
                </a:solidFill>
                <a:latin typeface="Calibri" pitchFamily="34" charset="0"/>
              </a:rPr>
              <a:t>Certain foreclosure information</a:t>
            </a:r>
          </a:p>
        </p:txBody>
      </p:sp>
      <p:sp>
        <p:nvSpPr>
          <p:cNvPr id="16" name="Freeform 15"/>
          <p:cNvSpPr/>
          <p:nvPr/>
        </p:nvSpPr>
        <p:spPr>
          <a:xfrm rot="21600000">
            <a:off x="1389063" y="5675313"/>
            <a:ext cx="7448550" cy="658812"/>
          </a:xfrm>
          <a:custGeom>
            <a:avLst/>
            <a:gdLst>
              <a:gd name="connsiteX0" fmla="*/ 0 w 7649267"/>
              <a:gd name="connsiteY0" fmla="*/ 0 h 658648"/>
              <a:gd name="connsiteX1" fmla="*/ 7319943 w 7649267"/>
              <a:gd name="connsiteY1" fmla="*/ 0 h 658648"/>
              <a:gd name="connsiteX2" fmla="*/ 7649267 w 7649267"/>
              <a:gd name="connsiteY2" fmla="*/ 329324 h 658648"/>
              <a:gd name="connsiteX3" fmla="*/ 7319943 w 7649267"/>
              <a:gd name="connsiteY3" fmla="*/ 658648 h 658648"/>
              <a:gd name="connsiteX4" fmla="*/ 0 w 7649267"/>
              <a:gd name="connsiteY4" fmla="*/ 658648 h 658648"/>
              <a:gd name="connsiteX5" fmla="*/ 0 w 7649267"/>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49267" h="658648">
                <a:moveTo>
                  <a:pt x="7649267" y="658647"/>
                </a:moveTo>
                <a:lnTo>
                  <a:pt x="329324" y="658647"/>
                </a:lnTo>
                <a:lnTo>
                  <a:pt x="0" y="329324"/>
                </a:lnTo>
                <a:lnTo>
                  <a:pt x="329324" y="1"/>
                </a:lnTo>
                <a:lnTo>
                  <a:pt x="7649267" y="1"/>
                </a:lnTo>
                <a:lnTo>
                  <a:pt x="7649267" y="658647"/>
                </a:lnTo>
                <a:close/>
              </a:path>
            </a:pathLst>
          </a:custGeom>
          <a:solidFill>
            <a:srgbClr val="CEDCE1"/>
          </a:solidFill>
          <a:ln>
            <a:solidFill>
              <a:srgbClr val="CEDCE1"/>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9" bIns="72390" spcCol="1270" anchor="ctr"/>
          <a:lstStyle/>
          <a:p>
            <a:pPr marL="91440" defTabSz="844550" fontAlgn="auto">
              <a:lnSpc>
                <a:spcPct val="90000"/>
              </a:lnSpc>
              <a:spcAft>
                <a:spcPct val="35000"/>
              </a:spcAft>
              <a:defRPr/>
            </a:pPr>
            <a:r>
              <a:rPr lang="en-US" sz="1900" dirty="0">
                <a:solidFill>
                  <a:schemeClr val="tx1"/>
                </a:solidFill>
                <a:latin typeface="Calibri" pitchFamily="34" charset="0"/>
              </a:rPr>
              <a:t>Grade transcripts/license exam scores in licensure process</a:t>
            </a:r>
          </a:p>
        </p:txBody>
      </p:sp>
      <p:sp>
        <p:nvSpPr>
          <p:cNvPr id="7" name="Oval 6"/>
          <p:cNvSpPr/>
          <p:nvPr/>
        </p:nvSpPr>
        <p:spPr>
          <a:xfrm>
            <a:off x="1190625" y="1398588"/>
            <a:ext cx="657225" cy="658812"/>
          </a:xfrm>
          <a:prstGeom prst="ellipse">
            <a:avLst/>
          </a:prstGeom>
          <a:blipFill>
            <a:blip r:embed="rId3"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9" name="Oval 8"/>
          <p:cNvSpPr/>
          <p:nvPr/>
        </p:nvSpPr>
        <p:spPr>
          <a:xfrm>
            <a:off x="1190625" y="2254250"/>
            <a:ext cx="657225" cy="658813"/>
          </a:xfrm>
          <a:prstGeom prst="ellipse">
            <a:avLst/>
          </a:prstGeom>
          <a:blipFill rotWithShape="0">
            <a:blip r:embed="rId4" cstate="screen"/>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1" name="Oval 10"/>
          <p:cNvSpPr/>
          <p:nvPr/>
        </p:nvSpPr>
        <p:spPr>
          <a:xfrm>
            <a:off x="1190625" y="3108325"/>
            <a:ext cx="657225" cy="658813"/>
          </a:xfrm>
          <a:prstGeom prst="ellipse">
            <a:avLst/>
          </a:prstGeom>
          <a:blipFill rotWithShape="0">
            <a:blip r:embed="rId5" cstate="screen"/>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3" name="Oval 12"/>
          <p:cNvSpPr/>
          <p:nvPr/>
        </p:nvSpPr>
        <p:spPr>
          <a:xfrm>
            <a:off x="1190625" y="3963988"/>
            <a:ext cx="657225" cy="658812"/>
          </a:xfrm>
          <a:prstGeom prst="ellipse">
            <a:avLst/>
          </a:prstGeom>
          <a:blipFill>
            <a:blip r:embed="rId6"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5" name="Oval 14"/>
          <p:cNvSpPr/>
          <p:nvPr/>
        </p:nvSpPr>
        <p:spPr>
          <a:xfrm>
            <a:off x="1190625" y="4819650"/>
            <a:ext cx="657225" cy="658813"/>
          </a:xfrm>
          <a:prstGeom prst="ellipse">
            <a:avLst/>
          </a:prstGeom>
          <a:blipFill>
            <a:blip r:embed="rId7"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7" name="Oval 16"/>
          <p:cNvSpPr/>
          <p:nvPr/>
        </p:nvSpPr>
        <p:spPr>
          <a:xfrm>
            <a:off x="1190625" y="5675313"/>
            <a:ext cx="657225" cy="658812"/>
          </a:xfrm>
          <a:prstGeom prst="ellipse">
            <a:avLst/>
          </a:prstGeom>
          <a:blipFill>
            <a:blip r:embed="rId8"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0-#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0-#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0-#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0-#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1000" fill="hold"/>
                                        <p:tgtEl>
                                          <p:spTgt spid="5"/>
                                        </p:tgtEl>
                                        <p:attrNameLst>
                                          <p:attrName>ppt_x</p:attrName>
                                        </p:attrNameLst>
                                      </p:cBhvr>
                                      <p:tavLst>
                                        <p:tav tm="0">
                                          <p:val>
                                            <p:strVal val="1+#ppt_w/2"/>
                                          </p:val>
                                        </p:tav>
                                        <p:tav tm="100000">
                                          <p:val>
                                            <p:strVal val="#ppt_x"/>
                                          </p:val>
                                        </p:tav>
                                      </p:tavLst>
                                    </p:anim>
                                    <p:anim calcmode="lin" valueType="num">
                                      <p:cBhvr additive="base">
                                        <p:cTn id="38" dur="1000" fill="hold"/>
                                        <p:tgtEl>
                                          <p:spTgt spid="5"/>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1000" fill="hold"/>
                                        <p:tgtEl>
                                          <p:spTgt spid="8"/>
                                        </p:tgtEl>
                                        <p:attrNameLst>
                                          <p:attrName>ppt_x</p:attrName>
                                        </p:attrNameLst>
                                      </p:cBhvr>
                                      <p:tavLst>
                                        <p:tav tm="0">
                                          <p:val>
                                            <p:strVal val="1+#ppt_w/2"/>
                                          </p:val>
                                        </p:tav>
                                        <p:tav tm="100000">
                                          <p:val>
                                            <p:strVal val="#ppt_x"/>
                                          </p:val>
                                        </p:tav>
                                      </p:tavLst>
                                    </p:anim>
                                    <p:anim calcmode="lin" valueType="num">
                                      <p:cBhvr additive="base">
                                        <p:cTn id="43" dur="10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5000"/>
                            </p:stCondLst>
                            <p:childTnLst>
                              <p:par>
                                <p:cTn id="45" presetID="2" presetClass="entr" presetSubtype="2"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1000" fill="hold"/>
                                        <p:tgtEl>
                                          <p:spTgt spid="10"/>
                                        </p:tgtEl>
                                        <p:attrNameLst>
                                          <p:attrName>ppt_x</p:attrName>
                                        </p:attrNameLst>
                                      </p:cBhvr>
                                      <p:tavLst>
                                        <p:tav tm="0">
                                          <p:val>
                                            <p:strVal val="1+#ppt_w/2"/>
                                          </p:val>
                                        </p:tav>
                                        <p:tav tm="100000">
                                          <p:val>
                                            <p:strVal val="#ppt_x"/>
                                          </p:val>
                                        </p:tav>
                                      </p:tavLst>
                                    </p:anim>
                                    <p:anim calcmode="lin" valueType="num">
                                      <p:cBhvr additive="base">
                                        <p:cTn id="48" dur="1000" fill="hold"/>
                                        <p:tgtEl>
                                          <p:spTgt spid="10"/>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1000" fill="hold"/>
                                        <p:tgtEl>
                                          <p:spTgt spid="12"/>
                                        </p:tgtEl>
                                        <p:attrNameLst>
                                          <p:attrName>ppt_x</p:attrName>
                                        </p:attrNameLst>
                                      </p:cBhvr>
                                      <p:tavLst>
                                        <p:tav tm="0">
                                          <p:val>
                                            <p:strVal val="1+#ppt_w/2"/>
                                          </p:val>
                                        </p:tav>
                                        <p:tav tm="100000">
                                          <p:val>
                                            <p:strVal val="#ppt_x"/>
                                          </p:val>
                                        </p:tav>
                                      </p:tavLst>
                                    </p:anim>
                                    <p:anim calcmode="lin" valueType="num">
                                      <p:cBhvr additive="base">
                                        <p:cTn id="53" dur="10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2" presetClass="entr" presetSubtype="2"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1000" fill="hold"/>
                                        <p:tgtEl>
                                          <p:spTgt spid="14"/>
                                        </p:tgtEl>
                                        <p:attrNameLst>
                                          <p:attrName>ppt_x</p:attrName>
                                        </p:attrNameLst>
                                      </p:cBhvr>
                                      <p:tavLst>
                                        <p:tav tm="0">
                                          <p:val>
                                            <p:strVal val="1+#ppt_w/2"/>
                                          </p:val>
                                        </p:tav>
                                        <p:tav tm="100000">
                                          <p:val>
                                            <p:strVal val="#ppt_x"/>
                                          </p:val>
                                        </p:tav>
                                      </p:tavLst>
                                    </p:anim>
                                    <p:anim calcmode="lin" valueType="num">
                                      <p:cBhvr additive="base">
                                        <p:cTn id="58" dur="1000" fill="hold"/>
                                        <p:tgtEl>
                                          <p:spTgt spid="14"/>
                                        </p:tgtEl>
                                        <p:attrNameLst>
                                          <p:attrName>ppt_y</p:attrName>
                                        </p:attrNameLst>
                                      </p:cBhvr>
                                      <p:tavLst>
                                        <p:tav tm="0">
                                          <p:val>
                                            <p:strVal val="#ppt_y"/>
                                          </p:val>
                                        </p:tav>
                                        <p:tav tm="100000">
                                          <p:val>
                                            <p:strVal val="#ppt_y"/>
                                          </p:val>
                                        </p:tav>
                                      </p:tavLst>
                                    </p:anim>
                                  </p:childTnLst>
                                </p:cTn>
                              </p:par>
                            </p:childTnLst>
                          </p:cTn>
                        </p:par>
                        <p:par>
                          <p:cTn id="59" fill="hold">
                            <p:stCondLst>
                              <p:cond delay="8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1000" fill="hold"/>
                                        <p:tgtEl>
                                          <p:spTgt spid="16"/>
                                        </p:tgtEl>
                                        <p:attrNameLst>
                                          <p:attrName>ppt_x</p:attrName>
                                        </p:attrNameLst>
                                      </p:cBhvr>
                                      <p:tavLst>
                                        <p:tav tm="0">
                                          <p:val>
                                            <p:strVal val="1+#ppt_w/2"/>
                                          </p:val>
                                        </p:tav>
                                        <p:tav tm="100000">
                                          <p:val>
                                            <p:strVal val="#ppt_x"/>
                                          </p:val>
                                        </p:tav>
                                      </p:tavLst>
                                    </p:anim>
                                    <p:anim calcmode="lin" valueType="num">
                                      <p:cBhvr additive="base">
                                        <p:cTn id="63"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P spid="14" grpId="0" animBg="1"/>
      <p:bldP spid="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32560" y="990600"/>
            <a:ext cx="7406640" cy="689082"/>
          </a:xfrm>
        </p:spPr>
        <p:txBody>
          <a:bodyPr>
            <a:normAutofit/>
          </a:bodyPr>
          <a:lstStyle/>
          <a:p>
            <a:pPr algn="r" fontAlgn="auto">
              <a:spcAft>
                <a:spcPts val="0"/>
              </a:spcAft>
              <a:defRPr/>
            </a:pPr>
            <a:r>
              <a:rPr lang="en-US" i="1" dirty="0" smtClean="0"/>
              <a:t>The Indiana Open Door Law (ODL)</a:t>
            </a:r>
            <a:endParaRPr lang="en-US" i="1" dirty="0"/>
          </a:p>
        </p:txBody>
      </p:sp>
      <p:sp>
        <p:nvSpPr>
          <p:cNvPr id="2051" name="Rectangle 3"/>
          <p:cNvSpPr>
            <a:spLocks noGrp="1" noChangeArrowheads="1"/>
          </p:cNvSpPr>
          <p:nvPr>
            <p:ph type="subTitle" idx="1"/>
          </p:nvPr>
        </p:nvSpPr>
        <p:spPr/>
        <p:txBody>
          <a:bodyPr/>
          <a:lstStyle/>
          <a:p>
            <a:r>
              <a:rPr lang="en-US" sz="2000" dirty="0" smtClean="0"/>
              <a:t>“…It is the intent of this chapter that the official action of public agencies be conducted and taken openly, unless otherwise expressly provided by statute, in order that the people may be fully informed…”</a:t>
            </a:r>
            <a:r>
              <a:rPr lang="en-US" sz="2000" b="1" dirty="0" smtClean="0"/>
              <a:t> </a:t>
            </a:r>
            <a:r>
              <a:rPr lang="en-US" sz="2000" dirty="0" smtClean="0"/>
              <a:t>IC 5-14-1.5-1.</a:t>
            </a:r>
          </a:p>
          <a:p>
            <a:endParaRPr lang="en-US" dirty="0" smtClean="0"/>
          </a:p>
          <a:p>
            <a:endParaRPr lang="en-US" dirty="0" smtClean="0"/>
          </a:p>
          <a:p>
            <a:endParaRPr lang="en-US" dirty="0"/>
          </a:p>
        </p:txBody>
      </p:sp>
      <p:pic>
        <p:nvPicPr>
          <p:cNvPr id="8" name="Picture 7" descr="welcome_open door.jpg"/>
          <p:cNvPicPr>
            <a:picLocks noChangeAspect="1"/>
          </p:cNvPicPr>
          <p:nvPr/>
        </p:nvPicPr>
        <p:blipFill>
          <a:blip r:embed="rId4" cstate="print"/>
          <a:stretch>
            <a:fillRect/>
          </a:stretch>
        </p:blipFill>
        <p:spPr>
          <a:xfrm>
            <a:off x="5638800" y="3124200"/>
            <a:ext cx="2057400" cy="2735904"/>
          </a:xfrm>
          <a:prstGeom prst="rect">
            <a:avLst/>
          </a:prstGeom>
          <a:ln>
            <a:solidFill>
              <a:schemeClr val="tx1"/>
            </a:solidFill>
          </a:ln>
        </p:spPr>
      </p:pic>
    </p:spTree>
    <p:custDataLst>
      <p:tags r:id="rId1"/>
    </p:custDataLst>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i="1" dirty="0" smtClean="0"/>
              <a:t>Exceptions to disclosure</a:t>
            </a:r>
            <a:endParaRPr lang="en-US" i="1" dirty="0"/>
          </a:p>
        </p:txBody>
      </p:sp>
      <p:sp>
        <p:nvSpPr>
          <p:cNvPr id="9" name="Rectangle 8"/>
          <p:cNvSpPr/>
          <p:nvPr/>
        </p:nvSpPr>
        <p:spPr>
          <a:xfrm>
            <a:off x="838200" y="1397000"/>
            <a:ext cx="8137525" cy="4937125"/>
          </a:xfrm>
          <a:prstGeom prst="rect">
            <a:avLst/>
          </a:prstGeom>
          <a:ln>
            <a:noFill/>
          </a:ln>
          <a:effectLst>
            <a:outerShdw blurRad="50800" dist="38100" dir="2700000" algn="tl" rotWithShape="0">
              <a:prstClr val="black">
                <a:alpha val="40000"/>
              </a:prstClr>
            </a:outerShdw>
          </a:effectLst>
        </p:spPr>
        <p:txBody>
          <a:bodyPr/>
          <a:lstStyle/>
          <a:p>
            <a:endParaRPr lang="en-US"/>
          </a:p>
        </p:txBody>
      </p:sp>
      <p:sp>
        <p:nvSpPr>
          <p:cNvPr id="10" name="Freeform 9"/>
          <p:cNvSpPr/>
          <p:nvPr/>
        </p:nvSpPr>
        <p:spPr>
          <a:xfrm>
            <a:off x="2247900" y="1676400"/>
            <a:ext cx="5576888" cy="990600"/>
          </a:xfrm>
          <a:custGeom>
            <a:avLst/>
            <a:gdLst>
              <a:gd name="connsiteX0" fmla="*/ 0 w 3086740"/>
              <a:gd name="connsiteY0" fmla="*/ 144201 h 1442008"/>
              <a:gd name="connsiteX1" fmla="*/ 42236 w 3086740"/>
              <a:gd name="connsiteY1" fmla="*/ 42236 h 1442008"/>
              <a:gd name="connsiteX2" fmla="*/ 144202 w 3086740"/>
              <a:gd name="connsiteY2" fmla="*/ 1 h 1442008"/>
              <a:gd name="connsiteX3" fmla="*/ 2942539 w 3086740"/>
              <a:gd name="connsiteY3" fmla="*/ 0 h 1442008"/>
              <a:gd name="connsiteX4" fmla="*/ 3044504 w 3086740"/>
              <a:gd name="connsiteY4" fmla="*/ 42236 h 1442008"/>
              <a:gd name="connsiteX5" fmla="*/ 3086739 w 3086740"/>
              <a:gd name="connsiteY5" fmla="*/ 144202 h 1442008"/>
              <a:gd name="connsiteX6" fmla="*/ 3086740 w 3086740"/>
              <a:gd name="connsiteY6" fmla="*/ 1297807 h 1442008"/>
              <a:gd name="connsiteX7" fmla="*/ 3044504 w 3086740"/>
              <a:gd name="connsiteY7" fmla="*/ 1399773 h 1442008"/>
              <a:gd name="connsiteX8" fmla="*/ 2942538 w 3086740"/>
              <a:gd name="connsiteY8" fmla="*/ 1442008 h 1442008"/>
              <a:gd name="connsiteX9" fmla="*/ 144201 w 3086740"/>
              <a:gd name="connsiteY9" fmla="*/ 1442008 h 1442008"/>
              <a:gd name="connsiteX10" fmla="*/ 42235 w 3086740"/>
              <a:gd name="connsiteY10" fmla="*/ 1399772 h 1442008"/>
              <a:gd name="connsiteX11" fmla="*/ 0 w 3086740"/>
              <a:gd name="connsiteY11" fmla="*/ 1297806 h 1442008"/>
              <a:gd name="connsiteX12" fmla="*/ 0 w 3086740"/>
              <a:gd name="connsiteY12" fmla="*/ 144201 h 1442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86740" h="1442008">
                <a:moveTo>
                  <a:pt x="0" y="144201"/>
                </a:moveTo>
                <a:cubicBezTo>
                  <a:pt x="0" y="105957"/>
                  <a:pt x="15193" y="69278"/>
                  <a:pt x="42236" y="42236"/>
                </a:cubicBezTo>
                <a:cubicBezTo>
                  <a:pt x="69279" y="15193"/>
                  <a:pt x="105957" y="1"/>
                  <a:pt x="144202" y="1"/>
                </a:cubicBezTo>
                <a:lnTo>
                  <a:pt x="2942539" y="0"/>
                </a:lnTo>
                <a:cubicBezTo>
                  <a:pt x="2980783" y="0"/>
                  <a:pt x="3017462" y="15193"/>
                  <a:pt x="3044504" y="42236"/>
                </a:cubicBezTo>
                <a:cubicBezTo>
                  <a:pt x="3071547" y="69279"/>
                  <a:pt x="3086739" y="105957"/>
                  <a:pt x="3086739" y="144202"/>
                </a:cubicBezTo>
                <a:cubicBezTo>
                  <a:pt x="3086739" y="528737"/>
                  <a:pt x="3086740" y="913272"/>
                  <a:pt x="3086740" y="1297807"/>
                </a:cubicBezTo>
                <a:cubicBezTo>
                  <a:pt x="3086740" y="1336051"/>
                  <a:pt x="3071547" y="1372730"/>
                  <a:pt x="3044504" y="1399773"/>
                </a:cubicBezTo>
                <a:cubicBezTo>
                  <a:pt x="3017461" y="1426816"/>
                  <a:pt x="2980783" y="1442008"/>
                  <a:pt x="2942538" y="1442008"/>
                </a:cubicBezTo>
                <a:lnTo>
                  <a:pt x="144201" y="1442008"/>
                </a:lnTo>
                <a:cubicBezTo>
                  <a:pt x="105957" y="1442008"/>
                  <a:pt x="69278" y="1426815"/>
                  <a:pt x="42235" y="1399772"/>
                </a:cubicBezTo>
                <a:cubicBezTo>
                  <a:pt x="15192" y="1372729"/>
                  <a:pt x="0" y="1336051"/>
                  <a:pt x="0" y="1297806"/>
                </a:cubicBezTo>
                <a:lnTo>
                  <a:pt x="0" y="144201"/>
                </a:lnTo>
                <a:close/>
              </a:path>
            </a:pathLst>
          </a:custGeom>
          <a:solidFill>
            <a:schemeClr val="accent2">
              <a:lumMod val="40000"/>
              <a:lumOff val="60000"/>
            </a:schemeClr>
          </a:solidFill>
          <a:ln>
            <a:solidFill>
              <a:schemeClr val="accent2">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56205" tIns="56205" rIns="56205" bIns="56205" spcCol="1270" anchor="ctr"/>
          <a:lstStyle/>
          <a:p>
            <a:pPr algn="ctr" defTabSz="977900" fontAlgn="auto">
              <a:lnSpc>
                <a:spcPct val="90000"/>
              </a:lnSpc>
              <a:spcAft>
                <a:spcPct val="35000"/>
              </a:spcAft>
              <a:defRPr/>
            </a:pPr>
            <a:r>
              <a:rPr lang="en-US" sz="2200" dirty="0">
                <a:solidFill>
                  <a:schemeClr val="tx1"/>
                </a:solidFill>
                <a:latin typeface="Calibri" pitchFamily="34" charset="0"/>
              </a:rPr>
              <a:t>Discretionarily </a:t>
            </a:r>
            <a:r>
              <a:rPr lang="en-US" sz="2200" dirty="0" err="1">
                <a:solidFill>
                  <a:schemeClr val="tx1"/>
                </a:solidFill>
                <a:latin typeface="Calibri" pitchFamily="34" charset="0"/>
              </a:rPr>
              <a:t>disclosable</a:t>
            </a:r>
            <a:r>
              <a:rPr lang="en-US" sz="2200" dirty="0">
                <a:solidFill>
                  <a:schemeClr val="tx1"/>
                </a:solidFill>
                <a:latin typeface="Calibri" pitchFamily="34" charset="0"/>
              </a:rPr>
              <a:t> public records</a:t>
            </a:r>
          </a:p>
          <a:p>
            <a:pPr algn="ctr" defTabSz="977900" fontAlgn="auto">
              <a:lnSpc>
                <a:spcPct val="90000"/>
              </a:lnSpc>
              <a:spcAft>
                <a:spcPct val="35000"/>
              </a:spcAft>
              <a:defRPr/>
            </a:pPr>
            <a:r>
              <a:rPr lang="en-US" sz="2200" dirty="0">
                <a:solidFill>
                  <a:schemeClr val="tx1"/>
                </a:solidFill>
                <a:latin typeface="Calibri" pitchFamily="34" charset="0"/>
              </a:rPr>
              <a:t>IC 5-1-3-4(b)</a:t>
            </a:r>
          </a:p>
        </p:txBody>
      </p:sp>
      <p:sp>
        <p:nvSpPr>
          <p:cNvPr id="12" name="Freeform 11"/>
          <p:cNvSpPr/>
          <p:nvPr/>
        </p:nvSpPr>
        <p:spPr>
          <a:xfrm>
            <a:off x="1219200" y="4724400"/>
            <a:ext cx="7315200" cy="914400"/>
          </a:xfrm>
          <a:custGeom>
            <a:avLst/>
            <a:gdLst>
              <a:gd name="connsiteX0" fmla="*/ 0 w 3957153"/>
              <a:gd name="connsiteY0" fmla="*/ 130068 h 1300677"/>
              <a:gd name="connsiteX1" fmla="*/ 38096 w 3957153"/>
              <a:gd name="connsiteY1" fmla="*/ 38096 h 1300677"/>
              <a:gd name="connsiteX2" fmla="*/ 130068 w 3957153"/>
              <a:gd name="connsiteY2" fmla="*/ 0 h 1300677"/>
              <a:gd name="connsiteX3" fmla="*/ 3827085 w 3957153"/>
              <a:gd name="connsiteY3" fmla="*/ 0 h 1300677"/>
              <a:gd name="connsiteX4" fmla="*/ 3919057 w 3957153"/>
              <a:gd name="connsiteY4" fmla="*/ 38096 h 1300677"/>
              <a:gd name="connsiteX5" fmla="*/ 3957153 w 3957153"/>
              <a:gd name="connsiteY5" fmla="*/ 130068 h 1300677"/>
              <a:gd name="connsiteX6" fmla="*/ 3957153 w 3957153"/>
              <a:gd name="connsiteY6" fmla="*/ 1170609 h 1300677"/>
              <a:gd name="connsiteX7" fmla="*/ 3919057 w 3957153"/>
              <a:gd name="connsiteY7" fmla="*/ 1262581 h 1300677"/>
              <a:gd name="connsiteX8" fmla="*/ 3827085 w 3957153"/>
              <a:gd name="connsiteY8" fmla="*/ 1300677 h 1300677"/>
              <a:gd name="connsiteX9" fmla="*/ 130068 w 3957153"/>
              <a:gd name="connsiteY9" fmla="*/ 1300677 h 1300677"/>
              <a:gd name="connsiteX10" fmla="*/ 38096 w 3957153"/>
              <a:gd name="connsiteY10" fmla="*/ 1262581 h 1300677"/>
              <a:gd name="connsiteX11" fmla="*/ 0 w 3957153"/>
              <a:gd name="connsiteY11" fmla="*/ 1170609 h 1300677"/>
              <a:gd name="connsiteX12" fmla="*/ 0 w 3957153"/>
              <a:gd name="connsiteY12" fmla="*/ 130068 h 1300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57153" h="1300677">
                <a:moveTo>
                  <a:pt x="0" y="130068"/>
                </a:moveTo>
                <a:cubicBezTo>
                  <a:pt x="0" y="95572"/>
                  <a:pt x="13704" y="62489"/>
                  <a:pt x="38096" y="38096"/>
                </a:cubicBezTo>
                <a:cubicBezTo>
                  <a:pt x="62489" y="13704"/>
                  <a:pt x="95572" y="0"/>
                  <a:pt x="130068" y="0"/>
                </a:cubicBezTo>
                <a:lnTo>
                  <a:pt x="3827085" y="0"/>
                </a:lnTo>
                <a:cubicBezTo>
                  <a:pt x="3861581" y="0"/>
                  <a:pt x="3894664" y="13704"/>
                  <a:pt x="3919057" y="38096"/>
                </a:cubicBezTo>
                <a:cubicBezTo>
                  <a:pt x="3943449" y="62489"/>
                  <a:pt x="3957153" y="95572"/>
                  <a:pt x="3957153" y="130068"/>
                </a:cubicBezTo>
                <a:lnTo>
                  <a:pt x="3957153" y="1170609"/>
                </a:lnTo>
                <a:cubicBezTo>
                  <a:pt x="3957153" y="1205105"/>
                  <a:pt x="3943449" y="1238189"/>
                  <a:pt x="3919057" y="1262581"/>
                </a:cubicBezTo>
                <a:cubicBezTo>
                  <a:pt x="3894665" y="1286973"/>
                  <a:pt x="3861581" y="1300677"/>
                  <a:pt x="3827085" y="1300677"/>
                </a:cubicBezTo>
                <a:lnTo>
                  <a:pt x="130068" y="1300677"/>
                </a:lnTo>
                <a:cubicBezTo>
                  <a:pt x="95572" y="1300677"/>
                  <a:pt x="62489" y="1286973"/>
                  <a:pt x="38096" y="1262581"/>
                </a:cubicBezTo>
                <a:cubicBezTo>
                  <a:pt x="13704" y="1238188"/>
                  <a:pt x="0" y="1205105"/>
                  <a:pt x="0" y="1170609"/>
                </a:cubicBezTo>
                <a:lnTo>
                  <a:pt x="0" y="130068"/>
                </a:lnTo>
                <a:close/>
              </a:path>
            </a:pathLst>
          </a:custGeom>
          <a:solidFill>
            <a:srgbClr val="B5C4D9"/>
          </a:solidFill>
          <a:ln>
            <a:solidFill>
              <a:srgbClr val="B5C4D9"/>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52066" tIns="52066" rIns="52066" bIns="52066" spcCol="1270" anchor="ctr"/>
          <a:lstStyle/>
          <a:p>
            <a:pPr defTabSz="977900" fontAlgn="auto">
              <a:lnSpc>
                <a:spcPct val="90000"/>
              </a:lnSpc>
              <a:spcAft>
                <a:spcPct val="35000"/>
              </a:spcAft>
              <a:defRPr/>
            </a:pPr>
            <a:r>
              <a:rPr lang="en-US" sz="2200" dirty="0">
                <a:solidFill>
                  <a:schemeClr val="tx1"/>
                </a:solidFill>
                <a:latin typeface="Calibri" pitchFamily="34" charset="0"/>
              </a:rPr>
              <a:t>Public agencies may exercise their discretion as to certain categories of public records to withhold them from disclosure.</a:t>
            </a:r>
          </a:p>
        </p:txBody>
      </p:sp>
      <p:sp>
        <p:nvSpPr>
          <p:cNvPr id="14" name="Freeform 13"/>
          <p:cNvSpPr/>
          <p:nvPr/>
        </p:nvSpPr>
        <p:spPr>
          <a:xfrm>
            <a:off x="1182688" y="3276600"/>
            <a:ext cx="7315200" cy="914400"/>
          </a:xfrm>
          <a:custGeom>
            <a:avLst/>
            <a:gdLst>
              <a:gd name="connsiteX0" fmla="*/ 0 w 3999191"/>
              <a:gd name="connsiteY0" fmla="*/ 130068 h 1300677"/>
              <a:gd name="connsiteX1" fmla="*/ 38096 w 3999191"/>
              <a:gd name="connsiteY1" fmla="*/ 38096 h 1300677"/>
              <a:gd name="connsiteX2" fmla="*/ 130068 w 3999191"/>
              <a:gd name="connsiteY2" fmla="*/ 0 h 1300677"/>
              <a:gd name="connsiteX3" fmla="*/ 3869123 w 3999191"/>
              <a:gd name="connsiteY3" fmla="*/ 0 h 1300677"/>
              <a:gd name="connsiteX4" fmla="*/ 3961095 w 3999191"/>
              <a:gd name="connsiteY4" fmla="*/ 38096 h 1300677"/>
              <a:gd name="connsiteX5" fmla="*/ 3999191 w 3999191"/>
              <a:gd name="connsiteY5" fmla="*/ 130068 h 1300677"/>
              <a:gd name="connsiteX6" fmla="*/ 3999191 w 3999191"/>
              <a:gd name="connsiteY6" fmla="*/ 1170609 h 1300677"/>
              <a:gd name="connsiteX7" fmla="*/ 3961095 w 3999191"/>
              <a:gd name="connsiteY7" fmla="*/ 1262581 h 1300677"/>
              <a:gd name="connsiteX8" fmla="*/ 3869123 w 3999191"/>
              <a:gd name="connsiteY8" fmla="*/ 1300677 h 1300677"/>
              <a:gd name="connsiteX9" fmla="*/ 130068 w 3999191"/>
              <a:gd name="connsiteY9" fmla="*/ 1300677 h 1300677"/>
              <a:gd name="connsiteX10" fmla="*/ 38096 w 3999191"/>
              <a:gd name="connsiteY10" fmla="*/ 1262581 h 1300677"/>
              <a:gd name="connsiteX11" fmla="*/ 0 w 3999191"/>
              <a:gd name="connsiteY11" fmla="*/ 1170609 h 1300677"/>
              <a:gd name="connsiteX12" fmla="*/ 0 w 3999191"/>
              <a:gd name="connsiteY12" fmla="*/ 130068 h 1300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99191" h="1300677">
                <a:moveTo>
                  <a:pt x="0" y="130068"/>
                </a:moveTo>
                <a:cubicBezTo>
                  <a:pt x="0" y="95572"/>
                  <a:pt x="13704" y="62489"/>
                  <a:pt x="38096" y="38096"/>
                </a:cubicBezTo>
                <a:cubicBezTo>
                  <a:pt x="62489" y="13704"/>
                  <a:pt x="95572" y="0"/>
                  <a:pt x="130068" y="0"/>
                </a:cubicBezTo>
                <a:lnTo>
                  <a:pt x="3869123" y="0"/>
                </a:lnTo>
                <a:cubicBezTo>
                  <a:pt x="3903619" y="0"/>
                  <a:pt x="3936702" y="13704"/>
                  <a:pt x="3961095" y="38096"/>
                </a:cubicBezTo>
                <a:cubicBezTo>
                  <a:pt x="3985487" y="62489"/>
                  <a:pt x="3999191" y="95572"/>
                  <a:pt x="3999191" y="130068"/>
                </a:cubicBezTo>
                <a:lnTo>
                  <a:pt x="3999191" y="1170609"/>
                </a:lnTo>
                <a:cubicBezTo>
                  <a:pt x="3999191" y="1205105"/>
                  <a:pt x="3985487" y="1238189"/>
                  <a:pt x="3961095" y="1262581"/>
                </a:cubicBezTo>
                <a:cubicBezTo>
                  <a:pt x="3936703" y="1286973"/>
                  <a:pt x="3903619" y="1300677"/>
                  <a:pt x="3869123" y="1300677"/>
                </a:cubicBezTo>
                <a:lnTo>
                  <a:pt x="130068" y="1300677"/>
                </a:lnTo>
                <a:cubicBezTo>
                  <a:pt x="95572" y="1300677"/>
                  <a:pt x="62489" y="1286973"/>
                  <a:pt x="38096" y="1262581"/>
                </a:cubicBezTo>
                <a:cubicBezTo>
                  <a:pt x="13704" y="1238188"/>
                  <a:pt x="0" y="1205105"/>
                  <a:pt x="0" y="1170609"/>
                </a:cubicBezTo>
                <a:lnTo>
                  <a:pt x="0" y="130068"/>
                </a:lnTo>
                <a:close/>
              </a:path>
            </a:pathLst>
          </a:custGeom>
          <a:solidFill>
            <a:srgbClr val="B5C4D9"/>
          </a:solidFill>
          <a:ln>
            <a:solidFill>
              <a:srgbClr val="B5C4D9"/>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52066" tIns="52066" rIns="52066" bIns="52066" spcCol="1270" anchor="ctr"/>
          <a:lstStyle/>
          <a:p>
            <a:pPr defTabSz="977900" fontAlgn="auto">
              <a:lnSpc>
                <a:spcPct val="90000"/>
              </a:lnSpc>
              <a:spcAft>
                <a:spcPct val="35000"/>
              </a:spcAft>
              <a:defRPr/>
            </a:pPr>
            <a:r>
              <a:rPr lang="en-US" sz="2200" dirty="0">
                <a:solidFill>
                  <a:schemeClr val="tx1"/>
                </a:solidFill>
                <a:latin typeface="Calibri" pitchFamily="34" charset="0"/>
              </a:rPr>
              <a:t>Public agencies must exercise this discretion uniformly, subject to review under an arbitrary and capricious standard.</a:t>
            </a:r>
          </a:p>
        </p:txBody>
      </p:sp>
      <p:pic>
        <p:nvPicPr>
          <p:cNvPr id="8" name="Picture 7" descr="checklist.jpg"/>
          <p:cNvPicPr>
            <a:picLocks noChangeAspect="1"/>
          </p:cNvPicPr>
          <p:nvPr/>
        </p:nvPicPr>
        <p:blipFill>
          <a:blip r:embed="rId4" cstate="screen">
            <a:clrChange>
              <a:clrFrom>
                <a:srgbClr val="FFFFFF"/>
              </a:clrFrom>
              <a:clrTo>
                <a:srgbClr val="FFFFFF">
                  <a:alpha val="0"/>
                </a:srgbClr>
              </a:clrTo>
            </a:clrChange>
          </a:blip>
          <a:srcRect/>
          <a:stretch>
            <a:fillRect/>
          </a:stretch>
        </p:blipFill>
        <p:spPr bwMode="auto">
          <a:xfrm>
            <a:off x="1143000" y="914400"/>
            <a:ext cx="2011363" cy="2011363"/>
          </a:xfrm>
          <a:prstGeom prst="rect">
            <a:avLst/>
          </a:prstGeom>
          <a:noFill/>
          <a:ln w="9525">
            <a:noFill/>
            <a:miter lim="800000"/>
            <a:headEnd/>
            <a:tailEnd/>
          </a:ln>
        </p:spPr>
      </p:pic>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1000"/>
                                        <p:tgtEl>
                                          <p:spTgt spid="10"/>
                                        </p:tgtEl>
                                      </p:cBhvr>
                                    </p:animEffect>
                                  </p:childTnLst>
                                </p:cTn>
                              </p:par>
                            </p:childTnLst>
                          </p:cTn>
                        </p:par>
                        <p:par>
                          <p:cTn id="14" fill="hold">
                            <p:stCondLst>
                              <p:cond delay="2000"/>
                            </p:stCondLst>
                            <p:childTnLst>
                              <p:par>
                                <p:cTn id="15" presetID="53"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fltVal val="0"/>
                                          </p:val>
                                        </p:tav>
                                        <p:tav tm="100000">
                                          <p:val>
                                            <p:strVal val="#ppt_w"/>
                                          </p:val>
                                        </p:tav>
                                      </p:tavLst>
                                    </p:anim>
                                    <p:anim calcmode="lin" valueType="num">
                                      <p:cBhvr>
                                        <p:cTn id="18" dur="1000" fill="hold"/>
                                        <p:tgtEl>
                                          <p:spTgt spid="14"/>
                                        </p:tgtEl>
                                        <p:attrNameLst>
                                          <p:attrName>ppt_h</p:attrName>
                                        </p:attrNameLst>
                                      </p:cBhvr>
                                      <p:tavLst>
                                        <p:tav tm="0">
                                          <p:val>
                                            <p:fltVal val="0"/>
                                          </p:val>
                                        </p:tav>
                                        <p:tav tm="100000">
                                          <p:val>
                                            <p:strVal val="#ppt_h"/>
                                          </p:val>
                                        </p:tav>
                                      </p:tavLst>
                                    </p:anim>
                                    <p:animEffect transition="in" filter="fade">
                                      <p:cBhvr>
                                        <p:cTn id="19" dur="1000"/>
                                        <p:tgtEl>
                                          <p:spTgt spid="14"/>
                                        </p:tgtEl>
                                      </p:cBhvr>
                                    </p:animEffect>
                                  </p:childTnLst>
                                </p:cTn>
                              </p:par>
                            </p:childTnLst>
                          </p:cTn>
                        </p:par>
                        <p:par>
                          <p:cTn id="20" fill="hold">
                            <p:stCondLst>
                              <p:cond delay="3000"/>
                            </p:stCondLst>
                            <p:childTnLst>
                              <p:par>
                                <p:cTn id="21" presetID="53"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p:val>
                                            <p:fltVal val="0"/>
                                          </p:val>
                                        </p:tav>
                                        <p:tav tm="100000">
                                          <p:val>
                                            <p:strVal val="#ppt_w"/>
                                          </p:val>
                                        </p:tav>
                                      </p:tavLst>
                                    </p:anim>
                                    <p:anim calcmode="lin" valueType="num">
                                      <p:cBhvr>
                                        <p:cTn id="24" dur="1000" fill="hold"/>
                                        <p:tgtEl>
                                          <p:spTgt spid="12"/>
                                        </p:tgtEl>
                                        <p:attrNameLst>
                                          <p:attrName>ppt_h</p:attrName>
                                        </p:attrNameLst>
                                      </p:cBhvr>
                                      <p:tavLst>
                                        <p:tav tm="0">
                                          <p:val>
                                            <p:fltVal val="0"/>
                                          </p:val>
                                        </p:tav>
                                        <p:tav tm="100000">
                                          <p:val>
                                            <p:strVal val="#ppt_h"/>
                                          </p:val>
                                        </p:tav>
                                      </p:tavLst>
                                    </p:anim>
                                    <p:animEffect transition="in" filter="fade">
                                      <p:cBhvr>
                                        <p:cTn id="2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bwMode="auto">
          <a:xfrm>
            <a:off x="1600200" y="274766"/>
            <a:ext cx="7498080" cy="584775"/>
          </a:xfrm>
        </p:spPr>
        <p:txBody>
          <a:bodyPr vert="horz" wrap="square" lIns="91440" tIns="45720" rIns="91440" bIns="45720" numCol="1" anchorCtr="0" compatLnSpc="1">
            <a:prstTxWarp prst="textNoShape">
              <a:avLst/>
            </a:prstTxWarp>
          </a:bodyPr>
          <a:lstStyle/>
          <a:p>
            <a:r>
              <a:rPr lang="en-US" sz="3200" i="1" dirty="0" smtClean="0">
                <a:effectLst/>
              </a:rPr>
              <a:t>Discretionary Categories-I.C. 5-14-3-4(b)</a:t>
            </a:r>
          </a:p>
        </p:txBody>
      </p:sp>
      <p:sp>
        <p:nvSpPr>
          <p:cNvPr id="60418" name="Text Placeholder 3"/>
          <p:cNvSpPr>
            <a:spLocks noGrp="1"/>
          </p:cNvSpPr>
          <p:nvPr>
            <p:ph type="body" idx="1"/>
          </p:nvPr>
        </p:nvSpPr>
        <p:spPr>
          <a:xfrm>
            <a:off x="1189038" y="1295400"/>
            <a:ext cx="7497762" cy="4074962"/>
          </a:xfrm>
        </p:spPr>
        <p:txBody>
          <a:bodyPr>
            <a:spAutoFit/>
          </a:bodyPr>
          <a:lstStyle/>
          <a:p>
            <a:pPr>
              <a:lnSpc>
                <a:spcPct val="80000"/>
              </a:lnSpc>
              <a:spcBef>
                <a:spcPts val="1200"/>
              </a:spcBef>
              <a:buFont typeface="Arial" charset="0"/>
              <a:buChar char="●"/>
            </a:pPr>
            <a:r>
              <a:rPr lang="en-US" sz="2200" dirty="0" smtClean="0"/>
              <a:t>Investigatory records of law enforcement agencies </a:t>
            </a:r>
          </a:p>
          <a:p>
            <a:pPr>
              <a:lnSpc>
                <a:spcPct val="80000"/>
              </a:lnSpc>
              <a:spcBef>
                <a:spcPts val="1200"/>
              </a:spcBef>
              <a:buFont typeface="Arial" charset="0"/>
              <a:buChar char="●"/>
            </a:pPr>
            <a:r>
              <a:rPr lang="en-US" sz="2200" dirty="0" smtClean="0"/>
              <a:t>The work product of an attorney representing, pursuant to state employment or an appointment by a public agency, a public agency, the state or an individual.</a:t>
            </a:r>
          </a:p>
          <a:p>
            <a:pPr>
              <a:lnSpc>
                <a:spcPct val="80000"/>
              </a:lnSpc>
              <a:spcBef>
                <a:spcPts val="1200"/>
              </a:spcBef>
              <a:buFont typeface="Arial" charset="0"/>
              <a:buChar char="●"/>
            </a:pPr>
            <a:r>
              <a:rPr lang="en-US" sz="2200" dirty="0" smtClean="0"/>
              <a:t>Records that are intra-agency or interagency advisory or deliberative material, including material developed by a private contractor under a contract with a public agency, that are expressions of opinion or are of a speculative nature, and that are communicated for the purpose of decision making.</a:t>
            </a:r>
          </a:p>
          <a:p>
            <a:pPr>
              <a:lnSpc>
                <a:spcPct val="80000"/>
              </a:lnSpc>
              <a:spcBef>
                <a:spcPts val="1200"/>
              </a:spcBef>
              <a:buFont typeface="Arial" charset="0"/>
              <a:buChar char="●"/>
            </a:pPr>
            <a:r>
              <a:rPr lang="en-US" sz="2200" dirty="0" smtClean="0"/>
              <a:t>Personnel files of public employees and files of applicants for public employment, however certain information must be provided upon request including compensation, business telephone number, dates of first and last employment, etc</a:t>
            </a:r>
          </a:p>
        </p:txBody>
      </p:sp>
    </p:spTree>
    <p:custDataLst>
      <p:tags r:id="rId1"/>
    </p:custDataLst>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2"/>
          <p:cNvSpPr/>
          <p:nvPr/>
        </p:nvSpPr>
        <p:spPr>
          <a:xfrm>
            <a:off x="1936750" y="1752600"/>
            <a:ext cx="2470150" cy="365125"/>
          </a:xfrm>
          <a:custGeom>
            <a:avLst/>
            <a:gdLst>
              <a:gd name="connsiteX0" fmla="*/ 0 w 5181600"/>
              <a:gd name="connsiteY0" fmla="*/ 121920 h 1219200"/>
              <a:gd name="connsiteX1" fmla="*/ 35710 w 5181600"/>
              <a:gd name="connsiteY1" fmla="*/ 35710 h 1219200"/>
              <a:gd name="connsiteX2" fmla="*/ 121921 w 5181600"/>
              <a:gd name="connsiteY2" fmla="*/ 1 h 1219200"/>
              <a:gd name="connsiteX3" fmla="*/ 5059680 w 5181600"/>
              <a:gd name="connsiteY3" fmla="*/ 0 h 1219200"/>
              <a:gd name="connsiteX4" fmla="*/ 5145890 w 5181600"/>
              <a:gd name="connsiteY4" fmla="*/ 35710 h 1219200"/>
              <a:gd name="connsiteX5" fmla="*/ 5181599 w 5181600"/>
              <a:gd name="connsiteY5" fmla="*/ 121921 h 1219200"/>
              <a:gd name="connsiteX6" fmla="*/ 5181600 w 5181600"/>
              <a:gd name="connsiteY6" fmla="*/ 1097280 h 1219200"/>
              <a:gd name="connsiteX7" fmla="*/ 5145890 w 5181600"/>
              <a:gd name="connsiteY7" fmla="*/ 1183490 h 1219200"/>
              <a:gd name="connsiteX8" fmla="*/ 5059679 w 5181600"/>
              <a:gd name="connsiteY8" fmla="*/ 1219200 h 1219200"/>
              <a:gd name="connsiteX9" fmla="*/ 121920 w 5181600"/>
              <a:gd name="connsiteY9" fmla="*/ 1219200 h 1219200"/>
              <a:gd name="connsiteX10" fmla="*/ 35710 w 5181600"/>
              <a:gd name="connsiteY10" fmla="*/ 1183490 h 1219200"/>
              <a:gd name="connsiteX11" fmla="*/ 1 w 5181600"/>
              <a:gd name="connsiteY11" fmla="*/ 1097279 h 1219200"/>
              <a:gd name="connsiteX12" fmla="*/ 0 w 5181600"/>
              <a:gd name="connsiteY12" fmla="*/ 12192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81600" h="1219200">
                <a:moveTo>
                  <a:pt x="0" y="121920"/>
                </a:moveTo>
                <a:cubicBezTo>
                  <a:pt x="0" y="89585"/>
                  <a:pt x="12845" y="58574"/>
                  <a:pt x="35710" y="35710"/>
                </a:cubicBezTo>
                <a:cubicBezTo>
                  <a:pt x="58574" y="12846"/>
                  <a:pt x="89585" y="1"/>
                  <a:pt x="121921" y="1"/>
                </a:cubicBezTo>
                <a:lnTo>
                  <a:pt x="5059680" y="0"/>
                </a:lnTo>
                <a:cubicBezTo>
                  <a:pt x="5092015" y="0"/>
                  <a:pt x="5123026" y="12845"/>
                  <a:pt x="5145890" y="35710"/>
                </a:cubicBezTo>
                <a:cubicBezTo>
                  <a:pt x="5168754" y="58574"/>
                  <a:pt x="5181599" y="89585"/>
                  <a:pt x="5181599" y="121921"/>
                </a:cubicBezTo>
                <a:cubicBezTo>
                  <a:pt x="5181599" y="447041"/>
                  <a:pt x="5181600" y="772160"/>
                  <a:pt x="5181600" y="1097280"/>
                </a:cubicBezTo>
                <a:cubicBezTo>
                  <a:pt x="5181600" y="1129615"/>
                  <a:pt x="5168755" y="1160626"/>
                  <a:pt x="5145890" y="1183490"/>
                </a:cubicBezTo>
                <a:cubicBezTo>
                  <a:pt x="5123026" y="1206354"/>
                  <a:pt x="5092015" y="1219200"/>
                  <a:pt x="5059679" y="1219200"/>
                </a:cubicBezTo>
                <a:lnTo>
                  <a:pt x="121920" y="1219200"/>
                </a:lnTo>
                <a:cubicBezTo>
                  <a:pt x="89585" y="1219200"/>
                  <a:pt x="58574" y="1206355"/>
                  <a:pt x="35710" y="1183490"/>
                </a:cubicBezTo>
                <a:cubicBezTo>
                  <a:pt x="12846" y="1160626"/>
                  <a:pt x="0" y="1129615"/>
                  <a:pt x="1" y="1097279"/>
                </a:cubicBezTo>
                <a:cubicBezTo>
                  <a:pt x="1" y="772159"/>
                  <a:pt x="0" y="447040"/>
                  <a:pt x="0" y="121920"/>
                </a:cubicBezTo>
                <a:close/>
              </a:path>
            </a:pathLst>
          </a:custGeom>
          <a:solidFill>
            <a:srgbClr val="CEDCE1"/>
          </a:solidFill>
          <a:ln>
            <a:solidFill>
              <a:srgbClr val="CEDCE1"/>
            </a:solidFill>
          </a:ln>
        </p:spPr>
        <p:style>
          <a:lnRef idx="1">
            <a:schemeClr val="accent2"/>
          </a:lnRef>
          <a:fillRef idx="2">
            <a:schemeClr val="accent2"/>
          </a:fillRef>
          <a:effectRef idx="1">
            <a:schemeClr val="accent2"/>
          </a:effectRef>
          <a:fontRef idx="minor">
            <a:schemeClr val="dk1"/>
          </a:fontRef>
        </p:style>
        <p:txBody>
          <a:bodyPr lIns="96669" tIns="96669" rIns="100584" bIns="96669" spcCol="1270" anchor="ctr"/>
          <a:lstStyle/>
          <a:p>
            <a:pPr algn="ctr" defTabSz="711200" fontAlgn="auto">
              <a:lnSpc>
                <a:spcPct val="90000"/>
              </a:lnSpc>
              <a:spcAft>
                <a:spcPct val="35000"/>
              </a:spcAft>
              <a:defRPr/>
            </a:pPr>
            <a:r>
              <a:rPr lang="en-US" sz="2800" dirty="0">
                <a:solidFill>
                  <a:schemeClr val="tx1"/>
                </a:solidFill>
                <a:latin typeface="Calibri" pitchFamily="34" charset="0"/>
              </a:rPr>
              <a:t>Copying Fees</a:t>
            </a:r>
          </a:p>
        </p:txBody>
      </p:sp>
      <p:pic>
        <p:nvPicPr>
          <p:cNvPr id="8" name="WithDollar" descr="withmoneysymbol.jpg"/>
          <p:cNvPicPr>
            <a:picLocks noChangeAspect="1"/>
          </p:cNvPicPr>
          <p:nvPr/>
        </p:nvPicPr>
        <p:blipFill>
          <a:blip r:embed="rId3" cstate="screen">
            <a:clrChange>
              <a:clrFrom>
                <a:srgbClr val="FFFFFF"/>
              </a:clrFrom>
              <a:clrTo>
                <a:srgbClr val="FFFFFF">
                  <a:alpha val="0"/>
                </a:srgbClr>
              </a:clrTo>
            </a:clrChange>
          </a:blip>
          <a:srcRect/>
          <a:stretch>
            <a:fillRect/>
          </a:stretch>
        </p:blipFill>
        <p:spPr bwMode="auto">
          <a:xfrm>
            <a:off x="1066800" y="1219200"/>
            <a:ext cx="1190625" cy="1190625"/>
          </a:xfrm>
          <a:prstGeom prst="rect">
            <a:avLst/>
          </a:prstGeom>
          <a:noFill/>
          <a:ln w="9525">
            <a:noFill/>
            <a:miter lim="800000"/>
            <a:headEnd/>
            <a:tailEnd/>
          </a:ln>
        </p:spPr>
      </p:pic>
      <p:sp>
        <p:nvSpPr>
          <p:cNvPr id="17" name="TextBox3"/>
          <p:cNvSpPr/>
          <p:nvPr/>
        </p:nvSpPr>
        <p:spPr>
          <a:xfrm>
            <a:off x="2514600" y="3019425"/>
            <a:ext cx="5029200" cy="365125"/>
          </a:xfrm>
          <a:custGeom>
            <a:avLst/>
            <a:gdLst>
              <a:gd name="connsiteX0" fmla="*/ 0 w 5181600"/>
              <a:gd name="connsiteY0" fmla="*/ 121920 h 1219200"/>
              <a:gd name="connsiteX1" fmla="*/ 35710 w 5181600"/>
              <a:gd name="connsiteY1" fmla="*/ 35710 h 1219200"/>
              <a:gd name="connsiteX2" fmla="*/ 121921 w 5181600"/>
              <a:gd name="connsiteY2" fmla="*/ 1 h 1219200"/>
              <a:gd name="connsiteX3" fmla="*/ 5059680 w 5181600"/>
              <a:gd name="connsiteY3" fmla="*/ 0 h 1219200"/>
              <a:gd name="connsiteX4" fmla="*/ 5145890 w 5181600"/>
              <a:gd name="connsiteY4" fmla="*/ 35710 h 1219200"/>
              <a:gd name="connsiteX5" fmla="*/ 5181599 w 5181600"/>
              <a:gd name="connsiteY5" fmla="*/ 121921 h 1219200"/>
              <a:gd name="connsiteX6" fmla="*/ 5181600 w 5181600"/>
              <a:gd name="connsiteY6" fmla="*/ 1097280 h 1219200"/>
              <a:gd name="connsiteX7" fmla="*/ 5145890 w 5181600"/>
              <a:gd name="connsiteY7" fmla="*/ 1183490 h 1219200"/>
              <a:gd name="connsiteX8" fmla="*/ 5059679 w 5181600"/>
              <a:gd name="connsiteY8" fmla="*/ 1219200 h 1219200"/>
              <a:gd name="connsiteX9" fmla="*/ 121920 w 5181600"/>
              <a:gd name="connsiteY9" fmla="*/ 1219200 h 1219200"/>
              <a:gd name="connsiteX10" fmla="*/ 35710 w 5181600"/>
              <a:gd name="connsiteY10" fmla="*/ 1183490 h 1219200"/>
              <a:gd name="connsiteX11" fmla="*/ 1 w 5181600"/>
              <a:gd name="connsiteY11" fmla="*/ 1097279 h 1219200"/>
              <a:gd name="connsiteX12" fmla="*/ 0 w 5181600"/>
              <a:gd name="connsiteY12" fmla="*/ 12192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81600" h="1219200">
                <a:moveTo>
                  <a:pt x="0" y="121920"/>
                </a:moveTo>
                <a:cubicBezTo>
                  <a:pt x="0" y="89585"/>
                  <a:pt x="12845" y="58574"/>
                  <a:pt x="35710" y="35710"/>
                </a:cubicBezTo>
                <a:cubicBezTo>
                  <a:pt x="58574" y="12846"/>
                  <a:pt x="89585" y="1"/>
                  <a:pt x="121921" y="1"/>
                </a:cubicBezTo>
                <a:lnTo>
                  <a:pt x="5059680" y="0"/>
                </a:lnTo>
                <a:cubicBezTo>
                  <a:pt x="5092015" y="0"/>
                  <a:pt x="5123026" y="12845"/>
                  <a:pt x="5145890" y="35710"/>
                </a:cubicBezTo>
                <a:cubicBezTo>
                  <a:pt x="5168754" y="58574"/>
                  <a:pt x="5181599" y="89585"/>
                  <a:pt x="5181599" y="121921"/>
                </a:cubicBezTo>
                <a:cubicBezTo>
                  <a:pt x="5181599" y="447041"/>
                  <a:pt x="5181600" y="772160"/>
                  <a:pt x="5181600" y="1097280"/>
                </a:cubicBezTo>
                <a:cubicBezTo>
                  <a:pt x="5181600" y="1129615"/>
                  <a:pt x="5168755" y="1160626"/>
                  <a:pt x="5145890" y="1183490"/>
                </a:cubicBezTo>
                <a:cubicBezTo>
                  <a:pt x="5123026" y="1206354"/>
                  <a:pt x="5092015" y="1219200"/>
                  <a:pt x="5059679" y="1219200"/>
                </a:cubicBezTo>
                <a:lnTo>
                  <a:pt x="121920" y="1219200"/>
                </a:lnTo>
                <a:cubicBezTo>
                  <a:pt x="89585" y="1219200"/>
                  <a:pt x="58574" y="1206355"/>
                  <a:pt x="35710" y="1183490"/>
                </a:cubicBezTo>
                <a:cubicBezTo>
                  <a:pt x="12846" y="1160626"/>
                  <a:pt x="0" y="1129615"/>
                  <a:pt x="1" y="1097279"/>
                </a:cubicBezTo>
                <a:cubicBezTo>
                  <a:pt x="1" y="772159"/>
                  <a:pt x="0" y="447040"/>
                  <a:pt x="0" y="121920"/>
                </a:cubicBezTo>
                <a:close/>
              </a:path>
            </a:pathLst>
          </a:custGeom>
          <a:solidFill>
            <a:srgbClr val="CEDCE1"/>
          </a:solidFill>
          <a:ln>
            <a:solidFill>
              <a:srgbClr val="CEDCE1"/>
            </a:solidFill>
          </a:ln>
        </p:spPr>
        <p:style>
          <a:lnRef idx="1">
            <a:schemeClr val="accent2"/>
          </a:lnRef>
          <a:fillRef idx="2">
            <a:schemeClr val="accent2"/>
          </a:fillRef>
          <a:effectRef idx="1">
            <a:schemeClr val="accent2"/>
          </a:effectRef>
          <a:fontRef idx="minor">
            <a:schemeClr val="dk1"/>
          </a:fontRef>
        </p:style>
        <p:txBody>
          <a:bodyPr lIns="96669" tIns="96669" rIns="100584" bIns="96669" spcCol="1270" anchor="ctr"/>
          <a:lstStyle/>
          <a:p>
            <a:pPr algn="ctr" defTabSz="711200" fontAlgn="auto">
              <a:lnSpc>
                <a:spcPct val="90000"/>
              </a:lnSpc>
              <a:spcAft>
                <a:spcPct val="35000"/>
              </a:spcAft>
              <a:defRPr/>
            </a:pPr>
            <a:r>
              <a:rPr lang="en-US" sz="2800" dirty="0">
                <a:solidFill>
                  <a:schemeClr val="tx1"/>
                </a:solidFill>
                <a:latin typeface="Calibri" pitchFamily="34" charset="0"/>
              </a:rPr>
              <a:t>Enhanced access/</a:t>
            </a:r>
            <a:r>
              <a:rPr lang="en-US" sz="2800" dirty="0" err="1">
                <a:solidFill>
                  <a:schemeClr val="tx1"/>
                </a:solidFill>
                <a:latin typeface="Calibri" pitchFamily="34" charset="0"/>
              </a:rPr>
              <a:t>AccessIndiana</a:t>
            </a:r>
            <a:endParaRPr lang="en-US" sz="2800" dirty="0">
              <a:solidFill>
                <a:schemeClr val="tx1"/>
              </a:solidFill>
              <a:latin typeface="Calibri" pitchFamily="34" charset="0"/>
            </a:endParaRPr>
          </a:p>
        </p:txBody>
      </p:sp>
      <p:sp>
        <p:nvSpPr>
          <p:cNvPr id="15" name="TextBox1"/>
          <p:cNvSpPr/>
          <p:nvPr/>
        </p:nvSpPr>
        <p:spPr>
          <a:xfrm>
            <a:off x="1646238" y="4238625"/>
            <a:ext cx="7192962" cy="1524000"/>
          </a:xfrm>
          <a:custGeom>
            <a:avLst/>
            <a:gdLst>
              <a:gd name="connsiteX0" fmla="*/ 0 w 5181600"/>
              <a:gd name="connsiteY0" fmla="*/ 121920 h 1219200"/>
              <a:gd name="connsiteX1" fmla="*/ 35710 w 5181600"/>
              <a:gd name="connsiteY1" fmla="*/ 35710 h 1219200"/>
              <a:gd name="connsiteX2" fmla="*/ 121921 w 5181600"/>
              <a:gd name="connsiteY2" fmla="*/ 1 h 1219200"/>
              <a:gd name="connsiteX3" fmla="*/ 5059680 w 5181600"/>
              <a:gd name="connsiteY3" fmla="*/ 0 h 1219200"/>
              <a:gd name="connsiteX4" fmla="*/ 5145890 w 5181600"/>
              <a:gd name="connsiteY4" fmla="*/ 35710 h 1219200"/>
              <a:gd name="connsiteX5" fmla="*/ 5181599 w 5181600"/>
              <a:gd name="connsiteY5" fmla="*/ 121921 h 1219200"/>
              <a:gd name="connsiteX6" fmla="*/ 5181600 w 5181600"/>
              <a:gd name="connsiteY6" fmla="*/ 1097280 h 1219200"/>
              <a:gd name="connsiteX7" fmla="*/ 5145890 w 5181600"/>
              <a:gd name="connsiteY7" fmla="*/ 1183490 h 1219200"/>
              <a:gd name="connsiteX8" fmla="*/ 5059679 w 5181600"/>
              <a:gd name="connsiteY8" fmla="*/ 1219200 h 1219200"/>
              <a:gd name="connsiteX9" fmla="*/ 121920 w 5181600"/>
              <a:gd name="connsiteY9" fmla="*/ 1219200 h 1219200"/>
              <a:gd name="connsiteX10" fmla="*/ 35710 w 5181600"/>
              <a:gd name="connsiteY10" fmla="*/ 1183490 h 1219200"/>
              <a:gd name="connsiteX11" fmla="*/ 1 w 5181600"/>
              <a:gd name="connsiteY11" fmla="*/ 1097279 h 1219200"/>
              <a:gd name="connsiteX12" fmla="*/ 0 w 5181600"/>
              <a:gd name="connsiteY12" fmla="*/ 12192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81600" h="1219200">
                <a:moveTo>
                  <a:pt x="0" y="121920"/>
                </a:moveTo>
                <a:cubicBezTo>
                  <a:pt x="0" y="89585"/>
                  <a:pt x="12845" y="58574"/>
                  <a:pt x="35710" y="35710"/>
                </a:cubicBezTo>
                <a:cubicBezTo>
                  <a:pt x="58574" y="12846"/>
                  <a:pt x="89585" y="1"/>
                  <a:pt x="121921" y="1"/>
                </a:cubicBezTo>
                <a:lnTo>
                  <a:pt x="5059680" y="0"/>
                </a:lnTo>
                <a:cubicBezTo>
                  <a:pt x="5092015" y="0"/>
                  <a:pt x="5123026" y="12845"/>
                  <a:pt x="5145890" y="35710"/>
                </a:cubicBezTo>
                <a:cubicBezTo>
                  <a:pt x="5168754" y="58574"/>
                  <a:pt x="5181599" y="89585"/>
                  <a:pt x="5181599" y="121921"/>
                </a:cubicBezTo>
                <a:cubicBezTo>
                  <a:pt x="5181599" y="447041"/>
                  <a:pt x="5181600" y="772160"/>
                  <a:pt x="5181600" y="1097280"/>
                </a:cubicBezTo>
                <a:cubicBezTo>
                  <a:pt x="5181600" y="1129615"/>
                  <a:pt x="5168755" y="1160626"/>
                  <a:pt x="5145890" y="1183490"/>
                </a:cubicBezTo>
                <a:cubicBezTo>
                  <a:pt x="5123026" y="1206354"/>
                  <a:pt x="5092015" y="1219200"/>
                  <a:pt x="5059679" y="1219200"/>
                </a:cubicBezTo>
                <a:lnTo>
                  <a:pt x="121920" y="1219200"/>
                </a:lnTo>
                <a:cubicBezTo>
                  <a:pt x="89585" y="1219200"/>
                  <a:pt x="58574" y="1206355"/>
                  <a:pt x="35710" y="1183490"/>
                </a:cubicBezTo>
                <a:cubicBezTo>
                  <a:pt x="12846" y="1160626"/>
                  <a:pt x="0" y="1129615"/>
                  <a:pt x="1" y="1097279"/>
                </a:cubicBezTo>
                <a:cubicBezTo>
                  <a:pt x="1" y="772159"/>
                  <a:pt x="0" y="447040"/>
                  <a:pt x="0" y="121920"/>
                </a:cubicBezTo>
                <a:close/>
              </a:path>
            </a:pathLst>
          </a:custGeom>
          <a:solidFill>
            <a:srgbClr val="CEDCE1"/>
          </a:solidFill>
          <a:ln>
            <a:solidFill>
              <a:srgbClr val="CEDCE1"/>
            </a:solidFill>
          </a:ln>
        </p:spPr>
        <p:style>
          <a:lnRef idx="1">
            <a:schemeClr val="accent2"/>
          </a:lnRef>
          <a:fillRef idx="2">
            <a:schemeClr val="accent2"/>
          </a:fillRef>
          <a:effectRef idx="1">
            <a:schemeClr val="accent2"/>
          </a:effectRef>
          <a:fontRef idx="minor">
            <a:schemeClr val="dk1"/>
          </a:fontRef>
        </p:style>
        <p:txBody>
          <a:bodyPr lIns="96669" tIns="96669" rIns="100584" bIns="96669" spcCol="1270" anchor="ctr"/>
          <a:lstStyle/>
          <a:p>
            <a:pPr marL="463550" defTabSz="711200" fontAlgn="auto">
              <a:lnSpc>
                <a:spcPct val="90000"/>
              </a:lnSpc>
              <a:spcAft>
                <a:spcPct val="35000"/>
              </a:spcAft>
              <a:defRPr/>
            </a:pPr>
            <a:r>
              <a:rPr lang="en-US" sz="2800" dirty="0">
                <a:solidFill>
                  <a:schemeClr val="tx1"/>
                </a:solidFill>
                <a:latin typeface="Calibri" pitchFamily="34" charset="0"/>
              </a:rPr>
              <a:t>If a public record contains </a:t>
            </a:r>
            <a:r>
              <a:rPr lang="en-US" sz="2800" dirty="0" err="1">
                <a:solidFill>
                  <a:schemeClr val="tx1"/>
                </a:solidFill>
                <a:latin typeface="Calibri" pitchFamily="34" charset="0"/>
              </a:rPr>
              <a:t>nondisclosable</a:t>
            </a:r>
            <a:r>
              <a:rPr lang="en-US" sz="2800" dirty="0">
                <a:solidFill>
                  <a:schemeClr val="tx1"/>
                </a:solidFill>
                <a:latin typeface="Calibri" pitchFamily="34" charset="0"/>
              </a:rPr>
              <a:t> and </a:t>
            </a:r>
            <a:r>
              <a:rPr lang="en-US" sz="2800" dirty="0" err="1">
                <a:solidFill>
                  <a:schemeClr val="tx1"/>
                </a:solidFill>
                <a:latin typeface="Calibri" pitchFamily="34" charset="0"/>
              </a:rPr>
              <a:t>disclosable</a:t>
            </a:r>
            <a:r>
              <a:rPr lang="en-US" sz="2800" dirty="0">
                <a:solidFill>
                  <a:schemeClr val="tx1"/>
                </a:solidFill>
                <a:latin typeface="Calibri" pitchFamily="34" charset="0"/>
              </a:rPr>
              <a:t> information, APRA requires the public agency to redact/separate the </a:t>
            </a:r>
            <a:r>
              <a:rPr lang="en-US" sz="2800" dirty="0" err="1">
                <a:solidFill>
                  <a:schemeClr val="tx1"/>
                </a:solidFill>
                <a:latin typeface="Calibri" pitchFamily="34" charset="0"/>
              </a:rPr>
              <a:t>nondisclosable</a:t>
            </a:r>
            <a:r>
              <a:rPr lang="en-US" sz="2800" dirty="0">
                <a:solidFill>
                  <a:schemeClr val="tx1"/>
                </a:solidFill>
                <a:latin typeface="Calibri" pitchFamily="34" charset="0"/>
              </a:rPr>
              <a:t> information.</a:t>
            </a:r>
          </a:p>
        </p:txBody>
      </p:sp>
      <p:pic>
        <p:nvPicPr>
          <p:cNvPr id="6" name="MarkerBlack" descr="markerblack.jpg"/>
          <p:cNvPicPr>
            <a:picLocks noChangeAspect="1"/>
          </p:cNvPicPr>
          <p:nvPr/>
        </p:nvPicPr>
        <p:blipFill>
          <a:blip r:embed="rId4" cstate="screen">
            <a:clrChange>
              <a:clrFrom>
                <a:srgbClr val="FFFFFF"/>
              </a:clrFrom>
              <a:clrTo>
                <a:srgbClr val="FFFFFF">
                  <a:alpha val="0"/>
                </a:srgbClr>
              </a:clrTo>
            </a:clrChange>
          </a:blip>
          <a:srcRect/>
          <a:stretch>
            <a:fillRect/>
          </a:stretch>
        </p:blipFill>
        <p:spPr bwMode="auto">
          <a:xfrm>
            <a:off x="838200" y="3933825"/>
            <a:ext cx="1646238" cy="1093788"/>
          </a:xfrm>
          <a:prstGeom prst="rect">
            <a:avLst/>
          </a:prstGeom>
          <a:noFill/>
          <a:ln w="9525">
            <a:noFill/>
            <a:miter lim="800000"/>
            <a:headEnd/>
            <a:tailEnd/>
          </a:ln>
        </p:spPr>
      </p:pic>
      <p:sp>
        <p:nvSpPr>
          <p:cNvPr id="47110" name="Title"/>
          <p:cNvSpPr>
            <a:spLocks noGrp="1"/>
          </p:cNvSpPr>
          <p:nvPr>
            <p:ph type="title"/>
          </p:nvPr>
        </p:nvSpPr>
        <p:spPr bwMode="auto"/>
        <p:txBody>
          <a:bodyPr vert="horz" wrap="square" lIns="91440" tIns="45720" rIns="91440" bIns="45720" numCol="1" anchorCtr="0" compatLnSpc="1">
            <a:prstTxWarp prst="textNoShape">
              <a:avLst/>
            </a:prstTxWarp>
          </a:bodyPr>
          <a:lstStyle/>
          <a:p>
            <a:r>
              <a:rPr lang="en-US" sz="3700" i="1" dirty="0" smtClean="0">
                <a:effectLst/>
              </a:rPr>
              <a:t>Other Items of Note under APRA</a:t>
            </a:r>
          </a:p>
        </p:txBody>
      </p:sp>
      <p:pic>
        <p:nvPicPr>
          <p:cNvPr id="9" name="WithLaptopHappy" descr="computerhappy.jpg"/>
          <p:cNvPicPr>
            <a:picLocks noChangeAspect="1"/>
          </p:cNvPicPr>
          <p:nvPr/>
        </p:nvPicPr>
        <p:blipFill>
          <a:blip r:embed="rId5" cstate="screen">
            <a:clrChange>
              <a:clrFrom>
                <a:srgbClr val="FEFEFE"/>
              </a:clrFrom>
              <a:clrTo>
                <a:srgbClr val="FEFEFE">
                  <a:alpha val="0"/>
                </a:srgbClr>
              </a:clrTo>
            </a:clrChange>
          </a:blip>
          <a:srcRect/>
          <a:stretch>
            <a:fillRect/>
          </a:stretch>
        </p:blipFill>
        <p:spPr bwMode="auto">
          <a:xfrm>
            <a:off x="7315200" y="2438400"/>
            <a:ext cx="1190625" cy="1190625"/>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2" fill="hold" grpId="1"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slide(fromRight)">
                                      <p:cBhvr>
                                        <p:cTn id="10" dur="1000"/>
                                        <p:tgtEl>
                                          <p:spTgt spid="17"/>
                                        </p:tgtEl>
                                      </p:cBhvr>
                                    </p:animEffect>
                                  </p:childTnLst>
                                </p:cTn>
                              </p:par>
                              <p:par>
                                <p:cTn id="11" presetID="12" presetClass="entr" presetSubtype="8" fill="hold" grpId="1"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Left)">
                                      <p:cBhvr>
                                        <p:cTn id="13" dur="1000"/>
                                        <p:tgtEl>
                                          <p:spTgt spid="16"/>
                                        </p:tgtEl>
                                      </p:cBhvr>
                                    </p:animEffect>
                                  </p:childTnLst>
                                </p:cTn>
                              </p:par>
                              <p:par>
                                <p:cTn id="14" presetID="12" presetClass="entr" presetSubtype="2"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slide(fromRight)">
                                      <p:cBhvr>
                                        <p:cTn id="16" dur="1000"/>
                                        <p:tgtEl>
                                          <p:spTgt spid="15"/>
                                        </p:tgtEl>
                                      </p:cBhvr>
                                    </p:animEffect>
                                  </p:childTnLst>
                                </p:cTn>
                              </p:par>
                              <p:par>
                                <p:cTn id="17" presetID="12" presetClass="entr" presetSubtype="2"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lide(fromRight)">
                                      <p:cBhvr>
                                        <p:cTn id="19" dur="1000"/>
                                        <p:tgtEl>
                                          <p:spTgt spid="8"/>
                                        </p:tgtEl>
                                      </p:cBhvr>
                                    </p:animEffect>
                                  </p:childTnLst>
                                </p:cTn>
                              </p:par>
                              <p:par>
                                <p:cTn id="20" presetID="12" presetClass="entr" presetSubtype="8"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lide(fromLeft)">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animBg="1"/>
      <p:bldP spid="17" grpId="1" animBg="1"/>
      <p:bldP spid="15"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4294967295"/>
          </p:nvPr>
        </p:nvSpPr>
        <p:spPr>
          <a:xfrm>
            <a:off x="6553200" y="6248400"/>
            <a:ext cx="2133600" cy="457200"/>
          </a:xfrm>
          <a:prstGeom prst="rect">
            <a:avLst/>
          </a:prstGeom>
          <a:noFill/>
        </p:spPr>
        <p:txBody>
          <a:bodyPr/>
          <a:lstStyle/>
          <a:p>
            <a:fld id="{2DCB85C1-3147-4200-A427-FA3CA9E86926}" type="slidenum">
              <a:rPr lang="en-US" smtClean="0"/>
              <a:pPr/>
              <a:t>23</a:t>
            </a:fld>
            <a:endParaRPr lang="en-US" smtClean="0"/>
          </a:p>
        </p:txBody>
      </p:sp>
      <p:sp>
        <p:nvSpPr>
          <p:cNvPr id="27651" name="Rectangle 2"/>
          <p:cNvSpPr>
            <a:spLocks noGrp="1" noChangeArrowheads="1"/>
          </p:cNvSpPr>
          <p:nvPr>
            <p:ph type="title"/>
          </p:nvPr>
        </p:nvSpPr>
        <p:spPr/>
        <p:txBody>
          <a:bodyPr/>
          <a:lstStyle/>
          <a:p>
            <a:pPr algn="l" eaLnBrk="1" hangingPunct="1"/>
            <a:r>
              <a:rPr lang="en-US" dirty="0" smtClean="0"/>
              <a:t>Access to Public Records Act</a:t>
            </a:r>
          </a:p>
        </p:txBody>
      </p:sp>
      <p:sp>
        <p:nvSpPr>
          <p:cNvPr id="27652" name="Rectangle 3"/>
          <p:cNvSpPr>
            <a:spLocks noGrp="1" noChangeArrowheads="1"/>
          </p:cNvSpPr>
          <p:nvPr>
            <p:ph type="body" idx="1"/>
          </p:nvPr>
        </p:nvSpPr>
        <p:spPr/>
        <p:txBody>
          <a:bodyPr/>
          <a:lstStyle/>
          <a:p>
            <a:pPr eaLnBrk="1" hangingPunct="1">
              <a:lnSpc>
                <a:spcPct val="80000"/>
              </a:lnSpc>
              <a:buFont typeface="Wingdings" pitchFamily="2" charset="2"/>
              <a:buNone/>
            </a:pPr>
            <a:r>
              <a:rPr lang="en-US" sz="2400" dirty="0" smtClean="0"/>
              <a:t>Electronic Mail</a:t>
            </a:r>
          </a:p>
          <a:p>
            <a:pPr eaLnBrk="1" hangingPunct="1">
              <a:lnSpc>
                <a:spcPct val="80000"/>
              </a:lnSpc>
            </a:pPr>
            <a:r>
              <a:rPr lang="en-US" sz="2200" dirty="0" smtClean="0"/>
              <a:t>A public record is any record, including electronic media, that is created received, retained, maintained, or filed by or with a public agency.</a:t>
            </a:r>
          </a:p>
          <a:p>
            <a:pPr eaLnBrk="1" hangingPunct="1">
              <a:lnSpc>
                <a:spcPct val="80000"/>
              </a:lnSpc>
            </a:pPr>
            <a:r>
              <a:rPr lang="en-US" sz="2200" dirty="0" smtClean="0"/>
              <a:t>Electronic mail must be available for inspection and copying by the governing body unless an exception to disclosure, based on the content of the email, applies.</a:t>
            </a:r>
          </a:p>
          <a:p>
            <a:pPr eaLnBrk="1" hangingPunct="1">
              <a:lnSpc>
                <a:spcPct val="80000"/>
              </a:lnSpc>
            </a:pPr>
            <a:r>
              <a:rPr lang="en-US" sz="2200" dirty="0" smtClean="0"/>
              <a:t>Electronic mail must be maintained in accordance with records retention schedules, pursuant to I.C. 5-15.</a:t>
            </a:r>
          </a:p>
          <a:p>
            <a:pPr lvl="1" eaLnBrk="1" hangingPunct="1">
              <a:lnSpc>
                <a:spcPct val="80000"/>
              </a:lnSpc>
            </a:pPr>
            <a:r>
              <a:rPr lang="en-US" sz="2000" dirty="0" smtClean="0"/>
              <a:t>Most agencies have their own retention schedules.  </a:t>
            </a:r>
            <a:endParaRPr lang="en-US" sz="22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xfrm>
            <a:off x="838200" y="356592"/>
            <a:ext cx="8259763" cy="615553"/>
          </a:xfrm>
        </p:spPr>
        <p:txBody>
          <a:bodyPr vert="horz" wrap="square" lIns="91440" tIns="45720" rIns="91440" bIns="45720" numCol="1" anchorCtr="0" compatLnSpc="1">
            <a:prstTxWarp prst="textNoShape">
              <a:avLst/>
            </a:prstTxWarp>
          </a:bodyPr>
          <a:lstStyle/>
          <a:p>
            <a:r>
              <a:rPr lang="en-US" sz="3400" i="1" dirty="0" smtClean="0">
                <a:effectLst/>
              </a:rPr>
              <a:t>Common Misconceptions of Requestors</a:t>
            </a:r>
          </a:p>
        </p:txBody>
      </p:sp>
      <p:sp>
        <p:nvSpPr>
          <p:cNvPr id="81923" name="Rectangle 3"/>
          <p:cNvSpPr>
            <a:spLocks noGrp="1"/>
          </p:cNvSpPr>
          <p:nvPr>
            <p:ph type="body" idx="1"/>
          </p:nvPr>
        </p:nvSpPr>
        <p:spPr>
          <a:xfrm>
            <a:off x="609600" y="1890713"/>
            <a:ext cx="8259763" cy="4662487"/>
          </a:xfrm>
        </p:spPr>
        <p:txBody>
          <a:bodyPr>
            <a:spAutoFit/>
          </a:bodyPr>
          <a:lstStyle/>
          <a:p>
            <a:pPr>
              <a:spcAft>
                <a:spcPts val="1200"/>
              </a:spcAft>
              <a:buFont typeface="Wingdings 2" pitchFamily="18" charset="2"/>
              <a:buChar char=""/>
            </a:pPr>
            <a:r>
              <a:rPr lang="en-US" sz="2800" dirty="0" smtClean="0"/>
              <a:t>A public agency has to answer my questions under APRA.</a:t>
            </a:r>
          </a:p>
          <a:p>
            <a:pPr>
              <a:spcAft>
                <a:spcPts val="1200"/>
              </a:spcAft>
              <a:buFont typeface="Wingdings 2" pitchFamily="18" charset="2"/>
              <a:buChar char=""/>
            </a:pPr>
            <a:r>
              <a:rPr lang="en-US" sz="2800" dirty="0" smtClean="0"/>
              <a:t>A public agency has to keep public records forever so it is not appropriate to respond that the record no longer exists.</a:t>
            </a:r>
          </a:p>
          <a:p>
            <a:pPr>
              <a:spcAft>
                <a:spcPts val="1200"/>
              </a:spcAft>
              <a:buFont typeface="Wingdings 2" pitchFamily="18" charset="2"/>
              <a:buChar char=""/>
            </a:pPr>
            <a:r>
              <a:rPr lang="en-US" sz="2800" dirty="0" smtClean="0"/>
              <a:t>A public agency must handle public records requests before handling other matters of the public agency.</a:t>
            </a:r>
          </a:p>
          <a:p>
            <a:pPr>
              <a:spcAft>
                <a:spcPts val="1200"/>
              </a:spcAft>
              <a:buFont typeface="Wingdings 2" pitchFamily="18" charset="2"/>
              <a:buChar char=""/>
            </a:pPr>
            <a:r>
              <a:rPr lang="en-US" sz="2800" dirty="0" smtClean="0"/>
              <a:t>A public agency must keep public records in a format that is most convenient for me.</a:t>
            </a:r>
          </a:p>
        </p:txBody>
      </p:sp>
      <p:pic>
        <p:nvPicPr>
          <p:cNvPr id="4" name="Picture 3" descr="surprised.jpg"/>
          <p:cNvPicPr>
            <a:picLocks noChangeAspect="1"/>
          </p:cNvPicPr>
          <p:nvPr/>
        </p:nvPicPr>
        <p:blipFill>
          <a:blip r:embed="rId3" cstate="screen"/>
          <a:stretch>
            <a:fillRect/>
          </a:stretch>
        </p:blipFill>
        <p:spPr>
          <a:xfrm>
            <a:off x="685800" y="0"/>
            <a:ext cx="1214322" cy="1828800"/>
          </a:xfrm>
          <a:prstGeom prst="hexagon">
            <a:avLst/>
          </a:prstGeom>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2" presetClass="entr" presetSubtype="2" fill="hold" grpId="0" nodeType="afterEffect">
                                  <p:stCondLst>
                                    <p:cond delay="0"/>
                                  </p:stCondLst>
                                  <p:childTnLst>
                                    <p:set>
                                      <p:cBhvr>
                                        <p:cTn id="13" dur="1" fill="hold">
                                          <p:stCondLst>
                                            <p:cond delay="0"/>
                                          </p:stCondLst>
                                        </p:cTn>
                                        <p:tgtEl>
                                          <p:spTgt spid="81922"/>
                                        </p:tgtEl>
                                        <p:attrNameLst>
                                          <p:attrName>style.visibility</p:attrName>
                                        </p:attrNameLst>
                                      </p:cBhvr>
                                      <p:to>
                                        <p:strVal val="visible"/>
                                      </p:to>
                                    </p:set>
                                    <p:anim calcmode="lin" valueType="num">
                                      <p:cBhvr additive="base">
                                        <p:cTn id="14" dur="500" fill="hold"/>
                                        <p:tgtEl>
                                          <p:spTgt spid="81922"/>
                                        </p:tgtEl>
                                        <p:attrNameLst>
                                          <p:attrName>ppt_x</p:attrName>
                                        </p:attrNameLst>
                                      </p:cBhvr>
                                      <p:tavLst>
                                        <p:tav tm="0">
                                          <p:val>
                                            <p:strVal val="1+#ppt_w/2"/>
                                          </p:val>
                                        </p:tav>
                                        <p:tav tm="100000">
                                          <p:val>
                                            <p:strVal val="#ppt_x"/>
                                          </p:val>
                                        </p:tav>
                                      </p:tavLst>
                                    </p:anim>
                                    <p:anim calcmode="lin" valueType="num">
                                      <p:cBhvr additive="base">
                                        <p:cTn id="15" dur="500" fill="hold"/>
                                        <p:tgtEl>
                                          <p:spTgt spid="81922"/>
                                        </p:tgtEl>
                                        <p:attrNameLst>
                                          <p:attrName>ppt_y</p:attrName>
                                        </p:attrNameLst>
                                      </p:cBhvr>
                                      <p:tavLst>
                                        <p:tav tm="0">
                                          <p:val>
                                            <p:strVal val="#ppt_y"/>
                                          </p:val>
                                        </p:tav>
                                        <p:tav tm="100000">
                                          <p:val>
                                            <p:strVal val="#ppt_y"/>
                                          </p:val>
                                        </p:tav>
                                      </p:tavLst>
                                    </p:anim>
                                  </p:childTnLst>
                                </p:cTn>
                              </p:par>
                              <p:par>
                                <p:cTn id="16" presetID="10" presetClass="entr" presetSubtype="0" fill="hold" grpId="0" nodeType="withEffect">
                                  <p:stCondLst>
                                    <p:cond delay="1000"/>
                                  </p:stCondLst>
                                  <p:childTnLst>
                                    <p:set>
                                      <p:cBhvr>
                                        <p:cTn id="17" dur="1" fill="hold">
                                          <p:stCondLst>
                                            <p:cond delay="0"/>
                                          </p:stCondLst>
                                        </p:cTn>
                                        <p:tgtEl>
                                          <p:spTgt spid="81923">
                                            <p:txEl>
                                              <p:pRg st="0" end="0"/>
                                            </p:txEl>
                                          </p:spTgt>
                                        </p:tgtEl>
                                        <p:attrNameLst>
                                          <p:attrName>style.visibility</p:attrName>
                                        </p:attrNameLst>
                                      </p:cBhvr>
                                      <p:to>
                                        <p:strVal val="visible"/>
                                      </p:to>
                                    </p:set>
                                    <p:animEffect transition="in" filter="fade">
                                      <p:cBhvr>
                                        <p:cTn id="18" dur="2000"/>
                                        <p:tgtEl>
                                          <p:spTgt spid="81923">
                                            <p:txEl>
                                              <p:pRg st="0" end="0"/>
                                            </p:txEl>
                                          </p:spTgt>
                                        </p:tgtEl>
                                      </p:cBhvr>
                                    </p:animEffect>
                                  </p:childTnLst>
                                </p:cTn>
                              </p:par>
                              <p:par>
                                <p:cTn id="19" presetID="10" presetClass="entr" presetSubtype="0" fill="hold" grpId="0" nodeType="withEffect">
                                  <p:stCondLst>
                                    <p:cond delay="1000"/>
                                  </p:stCondLst>
                                  <p:childTnLst>
                                    <p:set>
                                      <p:cBhvr>
                                        <p:cTn id="20" dur="1" fill="hold">
                                          <p:stCondLst>
                                            <p:cond delay="0"/>
                                          </p:stCondLst>
                                        </p:cTn>
                                        <p:tgtEl>
                                          <p:spTgt spid="81923">
                                            <p:txEl>
                                              <p:pRg st="1" end="1"/>
                                            </p:txEl>
                                          </p:spTgt>
                                        </p:tgtEl>
                                        <p:attrNameLst>
                                          <p:attrName>style.visibility</p:attrName>
                                        </p:attrNameLst>
                                      </p:cBhvr>
                                      <p:to>
                                        <p:strVal val="visible"/>
                                      </p:to>
                                    </p:set>
                                    <p:animEffect transition="in" filter="fade">
                                      <p:cBhvr>
                                        <p:cTn id="21" dur="2000"/>
                                        <p:tgtEl>
                                          <p:spTgt spid="81923">
                                            <p:txEl>
                                              <p:pRg st="1" end="1"/>
                                            </p:txEl>
                                          </p:spTgt>
                                        </p:tgtEl>
                                      </p:cBhvr>
                                    </p:animEffect>
                                  </p:childTnLst>
                                </p:cTn>
                              </p:par>
                              <p:par>
                                <p:cTn id="22" presetID="10" presetClass="entr" presetSubtype="0" fill="hold" grpId="0" nodeType="withEffect">
                                  <p:stCondLst>
                                    <p:cond delay="1000"/>
                                  </p:stCondLst>
                                  <p:childTnLst>
                                    <p:set>
                                      <p:cBhvr>
                                        <p:cTn id="23" dur="1" fill="hold">
                                          <p:stCondLst>
                                            <p:cond delay="0"/>
                                          </p:stCondLst>
                                        </p:cTn>
                                        <p:tgtEl>
                                          <p:spTgt spid="81923">
                                            <p:txEl>
                                              <p:pRg st="2" end="2"/>
                                            </p:txEl>
                                          </p:spTgt>
                                        </p:tgtEl>
                                        <p:attrNameLst>
                                          <p:attrName>style.visibility</p:attrName>
                                        </p:attrNameLst>
                                      </p:cBhvr>
                                      <p:to>
                                        <p:strVal val="visible"/>
                                      </p:to>
                                    </p:set>
                                    <p:animEffect transition="in" filter="fade">
                                      <p:cBhvr>
                                        <p:cTn id="24" dur="2000"/>
                                        <p:tgtEl>
                                          <p:spTgt spid="81923">
                                            <p:txEl>
                                              <p:pRg st="2" end="2"/>
                                            </p:txEl>
                                          </p:spTgt>
                                        </p:tgtEl>
                                      </p:cBhvr>
                                    </p:animEffect>
                                  </p:childTnLst>
                                </p:cTn>
                              </p:par>
                              <p:par>
                                <p:cTn id="25" presetID="10" presetClass="entr" presetSubtype="0" fill="hold" grpId="0" nodeType="withEffect">
                                  <p:stCondLst>
                                    <p:cond delay="1000"/>
                                  </p:stCondLst>
                                  <p:childTnLst>
                                    <p:set>
                                      <p:cBhvr>
                                        <p:cTn id="26" dur="1" fill="hold">
                                          <p:stCondLst>
                                            <p:cond delay="0"/>
                                          </p:stCondLst>
                                        </p:cTn>
                                        <p:tgtEl>
                                          <p:spTgt spid="81923">
                                            <p:txEl>
                                              <p:pRg st="3" end="3"/>
                                            </p:txEl>
                                          </p:spTgt>
                                        </p:tgtEl>
                                        <p:attrNameLst>
                                          <p:attrName>style.visibility</p:attrName>
                                        </p:attrNameLst>
                                      </p:cBhvr>
                                      <p:to>
                                        <p:strVal val="visible"/>
                                      </p:to>
                                    </p:set>
                                    <p:animEffect transition="in" filter="fade">
                                      <p:cBhvr>
                                        <p:cTn id="27" dur="2000"/>
                                        <p:tgtEl>
                                          <p:spTgt spid="81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fontAlgn="auto">
              <a:spcAft>
                <a:spcPts val="0"/>
              </a:spcAft>
              <a:defRPr/>
            </a:pPr>
            <a:r>
              <a:rPr lang="en-US" i="1" dirty="0" smtClean="0"/>
              <a:t>Other common misconceptions</a:t>
            </a:r>
            <a:r>
              <a:rPr lang="en-US" dirty="0" smtClean="0"/>
              <a:t>	</a:t>
            </a:r>
            <a:endParaRPr lang="en-US" dirty="0"/>
          </a:p>
        </p:txBody>
      </p:sp>
      <p:sp>
        <p:nvSpPr>
          <p:cNvPr id="64514" name="Content Placeholder 1"/>
          <p:cNvSpPr>
            <a:spLocks noGrp="1"/>
          </p:cNvSpPr>
          <p:nvPr>
            <p:ph idx="1"/>
          </p:nvPr>
        </p:nvSpPr>
        <p:spPr>
          <a:xfrm>
            <a:off x="838200" y="1295400"/>
            <a:ext cx="8240751" cy="5431615"/>
          </a:xfrm>
        </p:spPr>
        <p:style>
          <a:lnRef idx="0">
            <a:scrgbClr r="0" g="0" b="0"/>
          </a:lnRef>
          <a:fillRef idx="1002">
            <a:schemeClr val="lt1"/>
          </a:fillRef>
          <a:effectRef idx="0">
            <a:scrgbClr r="0" g="0" b="0"/>
          </a:effectRef>
          <a:fontRef idx="major"/>
        </p:style>
        <p:txBody>
          <a:bodyPr>
            <a:spAutoFit/>
          </a:bodyPr>
          <a:lstStyle/>
          <a:p>
            <a:pPr>
              <a:lnSpc>
                <a:spcPct val="80000"/>
              </a:lnSpc>
              <a:spcAft>
                <a:spcPts val="2400"/>
              </a:spcAft>
            </a:pPr>
            <a:r>
              <a:rPr lang="en-US" sz="2800" dirty="0" smtClean="0"/>
              <a:t>Offering to allow inspection is always sufficient.  </a:t>
            </a:r>
            <a:r>
              <a:rPr lang="en-US" sz="2800" b="1" i="1" dirty="0" smtClean="0"/>
              <a:t>See </a:t>
            </a:r>
            <a:r>
              <a:rPr lang="en-US" sz="2800" b="1" dirty="0" smtClean="0"/>
              <a:t>11-FC-238</a:t>
            </a:r>
          </a:p>
          <a:p>
            <a:pPr>
              <a:lnSpc>
                <a:spcPct val="80000"/>
              </a:lnSpc>
              <a:spcAft>
                <a:spcPts val="2400"/>
              </a:spcAft>
            </a:pPr>
            <a:r>
              <a:rPr lang="en-US" sz="2800" dirty="0" smtClean="0"/>
              <a:t>All </a:t>
            </a:r>
            <a:r>
              <a:rPr lang="en-US" sz="2800" dirty="0" err="1" smtClean="0"/>
              <a:t>disclosable</a:t>
            </a:r>
            <a:r>
              <a:rPr lang="en-US" sz="2800" dirty="0" smtClean="0"/>
              <a:t> records requested must be produced within 7 days of receiving the request.  </a:t>
            </a:r>
            <a:r>
              <a:rPr lang="en-US" sz="2800" b="1" i="1" dirty="0" smtClean="0"/>
              <a:t>See</a:t>
            </a:r>
            <a:r>
              <a:rPr lang="en-US" sz="2800" dirty="0" smtClean="0"/>
              <a:t> </a:t>
            </a:r>
            <a:r>
              <a:rPr lang="en-US" sz="2800" b="1" dirty="0" smtClean="0"/>
              <a:t>11-FC-74</a:t>
            </a:r>
          </a:p>
          <a:p>
            <a:pPr>
              <a:lnSpc>
                <a:spcPct val="80000"/>
              </a:lnSpc>
              <a:spcAft>
                <a:spcPts val="2400"/>
              </a:spcAft>
            </a:pPr>
            <a:r>
              <a:rPr lang="en-US" sz="2800" dirty="0" smtClean="0"/>
              <a:t>Denials do not have to be explained with specificity.</a:t>
            </a:r>
          </a:p>
          <a:p>
            <a:pPr>
              <a:lnSpc>
                <a:spcPct val="80000"/>
              </a:lnSpc>
              <a:spcAft>
                <a:spcPts val="2400"/>
              </a:spcAft>
            </a:pPr>
            <a:r>
              <a:rPr lang="en-US" sz="2800" dirty="0" smtClean="0"/>
              <a:t>All documents containing medical information, children’s names or personal information are confidential.</a:t>
            </a:r>
          </a:p>
          <a:p>
            <a:pPr>
              <a:lnSpc>
                <a:spcPct val="80000"/>
              </a:lnSpc>
              <a:spcAft>
                <a:spcPts val="2400"/>
              </a:spcAft>
            </a:pPr>
            <a:r>
              <a:rPr lang="en-US" sz="2800" dirty="0" smtClean="0"/>
              <a:t>Any document containing confidential information may be omitted from public records response.  </a:t>
            </a:r>
            <a:r>
              <a:rPr lang="en-US" sz="2800" b="1" i="1" dirty="0" smtClean="0"/>
              <a:t>See</a:t>
            </a:r>
            <a:r>
              <a:rPr lang="en-US" sz="2800" b="1" dirty="0" smtClean="0"/>
              <a:t> 10-FC-7</a:t>
            </a:r>
            <a:endParaRPr lang="en-US" sz="2800" dirty="0" smtClean="0"/>
          </a:p>
        </p:txBody>
      </p:sp>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8915400" cy="677108"/>
          </a:xfrm>
        </p:spPr>
        <p:txBody>
          <a:bodyPr wrap="square">
            <a:spAutoFit/>
          </a:bodyPr>
          <a:lstStyle/>
          <a:p>
            <a:pPr fontAlgn="auto">
              <a:spcAft>
                <a:spcPts val="0"/>
              </a:spcAft>
              <a:defRPr/>
            </a:pPr>
            <a:r>
              <a:rPr lang="en-US" i="1" dirty="0" smtClean="0"/>
              <a:t>Remedies and penalties for noncompliance</a:t>
            </a:r>
            <a:endParaRPr lang="en-US" i="1" dirty="0"/>
          </a:p>
        </p:txBody>
      </p:sp>
      <p:sp>
        <p:nvSpPr>
          <p:cNvPr id="40961" name="Content Placeholder 1"/>
          <p:cNvSpPr>
            <a:spLocks noGrp="1"/>
          </p:cNvSpPr>
          <p:nvPr>
            <p:ph type="body" idx="1"/>
          </p:nvPr>
        </p:nvSpPr>
        <p:spPr>
          <a:xfrm>
            <a:off x="838200" y="1447800"/>
            <a:ext cx="8260080" cy="3801041"/>
          </a:xfrm>
        </p:spPr>
        <p:txBody>
          <a:bodyPr>
            <a:noAutofit/>
          </a:bodyPr>
          <a:lstStyle/>
          <a:p>
            <a:pPr marL="1649413" fontAlgn="auto">
              <a:spcBef>
                <a:spcPts val="1800"/>
              </a:spcBef>
              <a:spcAft>
                <a:spcPts val="0"/>
              </a:spcAft>
              <a:buClr>
                <a:schemeClr val="accent6">
                  <a:lumMod val="60000"/>
                  <a:lumOff val="40000"/>
                </a:schemeClr>
              </a:buClr>
              <a:defRPr/>
            </a:pPr>
            <a:r>
              <a:rPr lang="en-US" sz="2800" dirty="0" smtClean="0"/>
              <a:t>Complaint to Public Access Counselor</a:t>
            </a:r>
          </a:p>
          <a:p>
            <a:pPr marL="1649413" fontAlgn="auto">
              <a:spcBef>
                <a:spcPts val="1800"/>
              </a:spcBef>
              <a:spcAft>
                <a:spcPts val="0"/>
              </a:spcAft>
              <a:buClr>
                <a:schemeClr val="accent6">
                  <a:lumMod val="60000"/>
                  <a:lumOff val="40000"/>
                </a:schemeClr>
              </a:buClr>
              <a:defRPr/>
            </a:pPr>
            <a:r>
              <a:rPr lang="en-US" sz="2800" dirty="0" smtClean="0"/>
              <a:t>Bad press and damage to public perception</a:t>
            </a:r>
          </a:p>
          <a:p>
            <a:pPr marL="1649413" lvl="6" indent="-282575">
              <a:spcBef>
                <a:spcPts val="1800"/>
              </a:spcBef>
              <a:buClr>
                <a:schemeClr val="accent6">
                  <a:lumMod val="60000"/>
                  <a:lumOff val="40000"/>
                </a:schemeClr>
              </a:buClr>
              <a:buSzPct val="100000"/>
              <a:buFont typeface="Arial" pitchFamily="34" charset="0"/>
              <a:buChar char="•"/>
              <a:defRPr/>
            </a:pPr>
            <a:r>
              <a:rPr lang="en-US" sz="2800" dirty="0" smtClean="0">
                <a:latin typeface="Calibri" pitchFamily="34" charset="0"/>
              </a:rPr>
              <a:t>Court action seeking order to produce records and potentially order to pay attorney’s fees</a:t>
            </a:r>
          </a:p>
          <a:p>
            <a:pPr marL="1649413" lvl="6" indent="-282575">
              <a:spcBef>
                <a:spcPts val="1800"/>
              </a:spcBef>
              <a:buClr>
                <a:schemeClr val="accent6">
                  <a:lumMod val="60000"/>
                  <a:lumOff val="40000"/>
                </a:schemeClr>
              </a:buClr>
              <a:buSzPct val="100000"/>
              <a:buFont typeface="Arial" pitchFamily="34" charset="0"/>
              <a:buChar char="•"/>
              <a:defRPr/>
            </a:pPr>
            <a:r>
              <a:rPr lang="en-US" sz="2800" dirty="0" smtClean="0">
                <a:latin typeface="Calibri" pitchFamily="34" charset="0"/>
              </a:rPr>
              <a:t>Fines for knowing and intentional withholding of public records</a:t>
            </a:r>
          </a:p>
        </p:txBody>
      </p:sp>
      <p:pic>
        <p:nvPicPr>
          <p:cNvPr id="4" name="Picture 3" descr="oops.jpg"/>
          <p:cNvPicPr>
            <a:picLocks noChangeAspect="1"/>
          </p:cNvPicPr>
          <p:nvPr/>
        </p:nvPicPr>
        <p:blipFill>
          <a:blip r:embed="rId3" cstate="screen">
            <a:clrChange>
              <a:clrFrom>
                <a:srgbClr val="FEFEFE"/>
              </a:clrFrom>
              <a:clrTo>
                <a:srgbClr val="FEFEFE">
                  <a:alpha val="0"/>
                </a:srgbClr>
              </a:clrTo>
            </a:clrChange>
          </a:blip>
          <a:srcRect/>
          <a:stretch>
            <a:fillRect/>
          </a:stretch>
        </p:blipFill>
        <p:spPr bwMode="auto">
          <a:xfrm>
            <a:off x="990600" y="1676400"/>
            <a:ext cx="1143000" cy="2011362"/>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40961">
                                            <p:txEl>
                                              <p:pRg st="0" end="0"/>
                                            </p:txEl>
                                          </p:spTgt>
                                        </p:tgtEl>
                                        <p:attrNameLst>
                                          <p:attrName>style.visibility</p:attrName>
                                        </p:attrNameLst>
                                      </p:cBhvr>
                                      <p:to>
                                        <p:strVal val="visible"/>
                                      </p:to>
                                    </p:set>
                                    <p:animEffect transition="in" filter="fade">
                                      <p:cBhvr>
                                        <p:cTn id="11" dur="1000"/>
                                        <p:tgtEl>
                                          <p:spTgt spid="40961">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0961">
                                            <p:txEl>
                                              <p:pRg st="1" end="1"/>
                                            </p:txEl>
                                          </p:spTgt>
                                        </p:tgtEl>
                                        <p:attrNameLst>
                                          <p:attrName>style.visibility</p:attrName>
                                        </p:attrNameLst>
                                      </p:cBhvr>
                                      <p:to>
                                        <p:strVal val="visible"/>
                                      </p:to>
                                    </p:set>
                                    <p:animEffect transition="in" filter="fade">
                                      <p:cBhvr>
                                        <p:cTn id="14" dur="1000"/>
                                        <p:tgtEl>
                                          <p:spTgt spid="40961">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0961">
                                            <p:txEl>
                                              <p:pRg st="2" end="2"/>
                                            </p:txEl>
                                          </p:spTgt>
                                        </p:tgtEl>
                                        <p:attrNameLst>
                                          <p:attrName>style.visibility</p:attrName>
                                        </p:attrNameLst>
                                      </p:cBhvr>
                                      <p:to>
                                        <p:strVal val="visible"/>
                                      </p:to>
                                    </p:set>
                                    <p:animEffect transition="in" filter="fade">
                                      <p:cBhvr>
                                        <p:cTn id="17" dur="1000"/>
                                        <p:tgtEl>
                                          <p:spTgt spid="40961">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0961">
                                            <p:txEl>
                                              <p:pRg st="3" end="3"/>
                                            </p:txEl>
                                          </p:spTgt>
                                        </p:tgtEl>
                                        <p:attrNameLst>
                                          <p:attrName>style.visibility</p:attrName>
                                        </p:attrNameLst>
                                      </p:cBhvr>
                                      <p:to>
                                        <p:strVal val="visible"/>
                                      </p:to>
                                    </p:set>
                                    <p:animEffect transition="in" filter="fade">
                                      <p:cBhvr>
                                        <p:cTn id="20" dur="1000"/>
                                        <p:tgtEl>
                                          <p:spTgt spid="409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28600"/>
            <a:ext cx="7406640" cy="783102"/>
          </a:xfrm>
        </p:spPr>
        <p:txBody>
          <a:bodyPr/>
          <a:lstStyle/>
          <a:p>
            <a:pPr algn="ctr"/>
            <a:r>
              <a:rPr lang="en-US" i="1" dirty="0" smtClean="0"/>
              <a:t>Thank you for your participation</a:t>
            </a:r>
            <a:endParaRPr lang="en-US" dirty="0"/>
          </a:p>
        </p:txBody>
      </p:sp>
      <p:sp>
        <p:nvSpPr>
          <p:cNvPr id="3" name="Subtitle 2"/>
          <p:cNvSpPr>
            <a:spLocks noGrp="1"/>
          </p:cNvSpPr>
          <p:nvPr>
            <p:ph type="subTitle" idx="1"/>
          </p:nvPr>
        </p:nvSpPr>
        <p:spPr>
          <a:xfrm>
            <a:off x="1432560" y="1295400"/>
            <a:ext cx="7406640" cy="5465136"/>
          </a:xfrm>
        </p:spPr>
        <p:txBody>
          <a:bodyPr/>
          <a:lstStyle/>
          <a:p>
            <a:pPr algn="ctr" fontAlgn="auto">
              <a:spcAft>
                <a:spcPts val="0"/>
              </a:spcAft>
              <a:buClr>
                <a:schemeClr val="accent6">
                  <a:lumMod val="60000"/>
                  <a:lumOff val="40000"/>
                </a:schemeClr>
              </a:buClr>
              <a:defRPr/>
            </a:pPr>
            <a:r>
              <a:rPr lang="en-US" sz="2000" b="1" dirty="0" smtClean="0"/>
              <a:t>Contact Information:</a:t>
            </a:r>
          </a:p>
          <a:p>
            <a:pPr algn="ctr" fontAlgn="auto">
              <a:spcAft>
                <a:spcPts val="0"/>
              </a:spcAft>
              <a:buClr>
                <a:schemeClr val="accent6">
                  <a:lumMod val="60000"/>
                  <a:lumOff val="40000"/>
                </a:schemeClr>
              </a:buClr>
              <a:defRPr/>
            </a:pPr>
            <a:r>
              <a:rPr lang="en-US" sz="2000" dirty="0" smtClean="0">
                <a:solidFill>
                  <a:srgbClr val="0070C0"/>
                </a:solidFill>
              </a:rPr>
              <a:t>Indiana Public Access Counselor</a:t>
            </a:r>
          </a:p>
          <a:p>
            <a:pPr algn="ctr" fontAlgn="auto">
              <a:spcAft>
                <a:spcPts val="0"/>
              </a:spcAft>
              <a:buClr>
                <a:schemeClr val="accent6">
                  <a:lumMod val="60000"/>
                  <a:lumOff val="40000"/>
                </a:schemeClr>
              </a:buClr>
              <a:defRPr/>
            </a:pPr>
            <a:r>
              <a:rPr lang="en-US" sz="2000" dirty="0" smtClean="0"/>
              <a:t>402 W. Washington St, W470</a:t>
            </a:r>
          </a:p>
          <a:p>
            <a:pPr algn="ctr" fontAlgn="auto">
              <a:spcAft>
                <a:spcPts val="0"/>
              </a:spcAft>
              <a:buClr>
                <a:schemeClr val="accent6">
                  <a:lumMod val="60000"/>
                  <a:lumOff val="40000"/>
                </a:schemeClr>
              </a:buClr>
              <a:defRPr/>
            </a:pPr>
            <a:r>
              <a:rPr lang="en-US" sz="2000" dirty="0" smtClean="0"/>
              <a:t>Indianapolis, IN  46204</a:t>
            </a:r>
          </a:p>
          <a:p>
            <a:pPr algn="ctr" fontAlgn="auto">
              <a:spcAft>
                <a:spcPts val="0"/>
              </a:spcAft>
              <a:buClr>
                <a:schemeClr val="accent6">
                  <a:lumMod val="60000"/>
                  <a:lumOff val="40000"/>
                </a:schemeClr>
              </a:buClr>
              <a:defRPr/>
            </a:pPr>
            <a:r>
              <a:rPr lang="en-US" sz="2000" dirty="0" smtClean="0"/>
              <a:t>317.234.0906</a:t>
            </a:r>
          </a:p>
          <a:p>
            <a:pPr algn="ctr" fontAlgn="auto">
              <a:spcAft>
                <a:spcPts val="0"/>
              </a:spcAft>
              <a:buClr>
                <a:schemeClr val="accent6">
                  <a:lumMod val="60000"/>
                  <a:lumOff val="40000"/>
                </a:schemeClr>
              </a:buClr>
              <a:defRPr/>
            </a:pPr>
            <a:r>
              <a:rPr lang="en-US" sz="2000" dirty="0" smtClean="0">
                <a:hlinkClick r:id="rId3"/>
              </a:rPr>
              <a:t>pac@icpr.in.gov</a:t>
            </a:r>
            <a:endParaRPr lang="en-US" sz="2000" dirty="0" smtClean="0"/>
          </a:p>
          <a:p>
            <a:pPr algn="ctr" fontAlgn="auto">
              <a:spcAft>
                <a:spcPts val="0"/>
              </a:spcAft>
              <a:buClr>
                <a:schemeClr val="accent6">
                  <a:lumMod val="60000"/>
                  <a:lumOff val="40000"/>
                </a:schemeClr>
              </a:buClr>
              <a:defRPr/>
            </a:pPr>
            <a:r>
              <a:rPr lang="en-US" sz="2000" b="1" dirty="0" smtClean="0"/>
              <a:t>Access to Public Records Act:</a:t>
            </a:r>
          </a:p>
          <a:p>
            <a:pPr algn="ctr" fontAlgn="auto">
              <a:spcAft>
                <a:spcPts val="0"/>
              </a:spcAft>
              <a:buClr>
                <a:schemeClr val="accent6">
                  <a:lumMod val="60000"/>
                  <a:lumOff val="40000"/>
                </a:schemeClr>
              </a:buClr>
              <a:defRPr/>
            </a:pPr>
            <a:r>
              <a:rPr lang="en-US" sz="2000" dirty="0" smtClean="0"/>
              <a:t>http://www.in.gov/legislative/ic/code/title5/ar14/ch3.html</a:t>
            </a:r>
          </a:p>
          <a:p>
            <a:pPr algn="ctr" fontAlgn="auto">
              <a:spcAft>
                <a:spcPts val="0"/>
              </a:spcAft>
              <a:buClr>
                <a:schemeClr val="accent6">
                  <a:lumMod val="60000"/>
                  <a:lumOff val="40000"/>
                </a:schemeClr>
              </a:buClr>
              <a:defRPr/>
            </a:pPr>
            <a:r>
              <a:rPr lang="en-US" sz="2000" b="1" dirty="0" smtClean="0"/>
              <a:t>Public Access Handbook:</a:t>
            </a:r>
          </a:p>
          <a:p>
            <a:pPr algn="ctr" fontAlgn="auto">
              <a:spcAft>
                <a:spcPts val="0"/>
              </a:spcAft>
              <a:buClr>
                <a:schemeClr val="accent6">
                  <a:lumMod val="60000"/>
                  <a:lumOff val="40000"/>
                </a:schemeClr>
              </a:buClr>
              <a:defRPr/>
            </a:pPr>
            <a:r>
              <a:rPr lang="en-US" sz="2000" dirty="0" smtClean="0"/>
              <a:t>http://www.in.gov/pac/files/pac_handbook.pdf</a:t>
            </a:r>
          </a:p>
          <a:p>
            <a:pPr algn="ctr" fontAlgn="auto">
              <a:spcAft>
                <a:spcPts val="0"/>
              </a:spcAft>
              <a:buClr>
                <a:schemeClr val="accent6">
                  <a:lumMod val="60000"/>
                  <a:lumOff val="40000"/>
                </a:schemeClr>
              </a:buClr>
              <a:defRPr/>
            </a:pPr>
            <a:r>
              <a:rPr lang="en-US" sz="2000" b="1" dirty="0" smtClean="0"/>
              <a:t>Public Access Counselor Website:</a:t>
            </a:r>
          </a:p>
          <a:p>
            <a:pPr algn="ctr" fontAlgn="auto">
              <a:spcAft>
                <a:spcPts val="0"/>
              </a:spcAft>
              <a:buClr>
                <a:schemeClr val="accent6">
                  <a:lumMod val="60000"/>
                  <a:lumOff val="40000"/>
                </a:schemeClr>
              </a:buClr>
              <a:defRPr/>
            </a:pPr>
            <a:r>
              <a:rPr lang="en-US" sz="2000" dirty="0" smtClean="0"/>
              <a:t>http://www.in.gov/pac/</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i="1" dirty="0"/>
              <a:t>Meetings under the ODL</a:t>
            </a:r>
          </a:p>
        </p:txBody>
      </p:sp>
      <p:sp>
        <p:nvSpPr>
          <p:cNvPr id="3075" name="Rectangle 3"/>
          <p:cNvSpPr>
            <a:spLocks noGrp="1" noChangeArrowheads="1"/>
          </p:cNvSpPr>
          <p:nvPr>
            <p:ph type="body" idx="1"/>
          </p:nvPr>
        </p:nvSpPr>
        <p:spPr>
          <a:xfrm>
            <a:off x="883920" y="2362200"/>
            <a:ext cx="8260080" cy="4191000"/>
          </a:xfrm>
        </p:spPr>
        <p:txBody>
          <a:bodyPr/>
          <a:lstStyle/>
          <a:p>
            <a:pPr>
              <a:lnSpc>
                <a:spcPct val="90000"/>
              </a:lnSpc>
            </a:pPr>
            <a:endParaRPr lang="en-US" dirty="0"/>
          </a:p>
          <a:p>
            <a:pPr>
              <a:lnSpc>
                <a:spcPct val="90000"/>
              </a:lnSpc>
            </a:pPr>
            <a:r>
              <a:rPr lang="en-US" sz="3000" dirty="0" smtClean="0"/>
              <a:t>Not all meetings are covered by the ODL</a:t>
            </a:r>
          </a:p>
          <a:p>
            <a:pPr>
              <a:lnSpc>
                <a:spcPct val="90000"/>
              </a:lnSpc>
            </a:pPr>
            <a:r>
              <a:rPr lang="en-US" sz="3000" dirty="0" smtClean="0"/>
              <a:t>Governing body of  public agency</a:t>
            </a:r>
          </a:p>
          <a:p>
            <a:pPr>
              <a:lnSpc>
                <a:spcPct val="90000"/>
              </a:lnSpc>
            </a:pPr>
            <a:r>
              <a:rPr lang="en-US" sz="3000" dirty="0" smtClean="0"/>
              <a:t>Majority must be present</a:t>
            </a:r>
          </a:p>
          <a:p>
            <a:pPr>
              <a:lnSpc>
                <a:spcPct val="90000"/>
              </a:lnSpc>
            </a:pPr>
            <a:r>
              <a:rPr lang="en-US" sz="3000" dirty="0" smtClean="0"/>
              <a:t>Some gatherings are excluded from ODL</a:t>
            </a:r>
          </a:p>
          <a:p>
            <a:pPr>
              <a:lnSpc>
                <a:spcPct val="90000"/>
              </a:lnSpc>
            </a:pPr>
            <a:r>
              <a:rPr lang="en-US" sz="3000" dirty="0" smtClean="0"/>
              <a:t>Taking official action on public business</a:t>
            </a:r>
          </a:p>
          <a:p>
            <a:pPr>
              <a:lnSpc>
                <a:spcPct val="90000"/>
              </a:lnSpc>
            </a:pPr>
            <a:r>
              <a:rPr lang="en-US" sz="3000" dirty="0" smtClean="0"/>
              <a:t>Includes committees/panels appointed by governing body or its presiding officer</a:t>
            </a:r>
            <a:endParaRPr lang="en-US" sz="3000" dirty="0"/>
          </a:p>
        </p:txBody>
      </p:sp>
      <p:sp>
        <p:nvSpPr>
          <p:cNvPr id="4" name="OAGIncluded"/>
          <p:cNvSpPr/>
          <p:nvPr/>
        </p:nvSpPr>
        <p:spPr>
          <a:xfrm>
            <a:off x="838200" y="1190625"/>
            <a:ext cx="7924800" cy="1171575"/>
          </a:xfrm>
          <a:custGeom>
            <a:avLst/>
            <a:gdLst>
              <a:gd name="connsiteX0" fmla="*/ 0 w 7924785"/>
              <a:gd name="connsiteY0" fmla="*/ 144376 h 866240"/>
              <a:gd name="connsiteX1" fmla="*/ 42287 w 7924785"/>
              <a:gd name="connsiteY1" fmla="*/ 42287 h 866240"/>
              <a:gd name="connsiteX2" fmla="*/ 144376 w 7924785"/>
              <a:gd name="connsiteY2" fmla="*/ 0 h 866240"/>
              <a:gd name="connsiteX3" fmla="*/ 7780409 w 7924785"/>
              <a:gd name="connsiteY3" fmla="*/ 0 h 866240"/>
              <a:gd name="connsiteX4" fmla="*/ 7882498 w 7924785"/>
              <a:gd name="connsiteY4" fmla="*/ 42287 h 866240"/>
              <a:gd name="connsiteX5" fmla="*/ 7924785 w 7924785"/>
              <a:gd name="connsiteY5" fmla="*/ 144376 h 866240"/>
              <a:gd name="connsiteX6" fmla="*/ 7924785 w 7924785"/>
              <a:gd name="connsiteY6" fmla="*/ 721864 h 866240"/>
              <a:gd name="connsiteX7" fmla="*/ 7882498 w 7924785"/>
              <a:gd name="connsiteY7" fmla="*/ 823953 h 866240"/>
              <a:gd name="connsiteX8" fmla="*/ 7780409 w 7924785"/>
              <a:gd name="connsiteY8" fmla="*/ 866240 h 866240"/>
              <a:gd name="connsiteX9" fmla="*/ 144376 w 7924785"/>
              <a:gd name="connsiteY9" fmla="*/ 866240 h 866240"/>
              <a:gd name="connsiteX10" fmla="*/ 42287 w 7924785"/>
              <a:gd name="connsiteY10" fmla="*/ 823953 h 866240"/>
              <a:gd name="connsiteX11" fmla="*/ 0 w 7924785"/>
              <a:gd name="connsiteY11" fmla="*/ 721864 h 866240"/>
              <a:gd name="connsiteX12" fmla="*/ 0 w 7924785"/>
              <a:gd name="connsiteY12" fmla="*/ 144376 h 86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24785" h="866240">
                <a:moveTo>
                  <a:pt x="0" y="144376"/>
                </a:moveTo>
                <a:cubicBezTo>
                  <a:pt x="0" y="106085"/>
                  <a:pt x="15211" y="69362"/>
                  <a:pt x="42287" y="42287"/>
                </a:cubicBezTo>
                <a:cubicBezTo>
                  <a:pt x="69363" y="15211"/>
                  <a:pt x="106085" y="0"/>
                  <a:pt x="144376" y="0"/>
                </a:cubicBezTo>
                <a:lnTo>
                  <a:pt x="7780409" y="0"/>
                </a:lnTo>
                <a:cubicBezTo>
                  <a:pt x="7818700" y="0"/>
                  <a:pt x="7855423" y="15211"/>
                  <a:pt x="7882498" y="42287"/>
                </a:cubicBezTo>
                <a:cubicBezTo>
                  <a:pt x="7909574" y="69363"/>
                  <a:pt x="7924785" y="106085"/>
                  <a:pt x="7924785" y="144376"/>
                </a:cubicBezTo>
                <a:lnTo>
                  <a:pt x="7924785" y="721864"/>
                </a:lnTo>
                <a:cubicBezTo>
                  <a:pt x="7924785" y="760155"/>
                  <a:pt x="7909574" y="796878"/>
                  <a:pt x="7882498" y="823953"/>
                </a:cubicBezTo>
                <a:cubicBezTo>
                  <a:pt x="7855422" y="851029"/>
                  <a:pt x="7818700" y="866240"/>
                  <a:pt x="7780409" y="866240"/>
                </a:cubicBezTo>
                <a:lnTo>
                  <a:pt x="144376" y="866240"/>
                </a:lnTo>
                <a:cubicBezTo>
                  <a:pt x="106085" y="866240"/>
                  <a:pt x="69362" y="851029"/>
                  <a:pt x="42287" y="823953"/>
                </a:cubicBezTo>
                <a:cubicBezTo>
                  <a:pt x="15211" y="796877"/>
                  <a:pt x="0" y="760155"/>
                  <a:pt x="0" y="721864"/>
                </a:cubicBezTo>
                <a:lnTo>
                  <a:pt x="0" y="144376"/>
                </a:lnTo>
                <a:close/>
              </a:path>
            </a:pathLst>
          </a:custGeom>
          <a:solidFill>
            <a:srgbClr val="CEDCE1"/>
          </a:solidFill>
          <a:ln>
            <a:solidFill>
              <a:srgbClr val="CEDCE1"/>
            </a:solidFill>
          </a:ln>
        </p:spPr>
        <p:style>
          <a:lnRef idx="2">
            <a:schemeClr val="accent2"/>
          </a:lnRef>
          <a:fillRef idx="1">
            <a:schemeClr val="lt1"/>
          </a:fillRef>
          <a:effectRef idx="0">
            <a:schemeClr val="accent2"/>
          </a:effectRef>
          <a:fontRef idx="minor">
            <a:schemeClr val="dk1"/>
          </a:fontRef>
        </p:style>
        <p:txBody>
          <a:bodyPr lIns="133726" tIns="133726" rIns="133726" bIns="133726" spcCol="1270" anchor="ctr"/>
          <a:lstStyle/>
          <a:p>
            <a:pPr defTabSz="1066800" fontAlgn="auto">
              <a:lnSpc>
                <a:spcPct val="90000"/>
              </a:lnSpc>
              <a:spcAft>
                <a:spcPct val="35000"/>
              </a:spcAft>
              <a:defRPr/>
            </a:pPr>
            <a:r>
              <a:rPr lang="en-US" sz="2400" b="1" dirty="0" smtClean="0">
                <a:latin typeface="Calibri" pitchFamily="34" charset="0"/>
              </a:rPr>
              <a:t>General Rule of Thumb:  </a:t>
            </a:r>
            <a:r>
              <a:rPr lang="en-US" sz="2400" dirty="0" smtClean="0">
                <a:latin typeface="Calibri" pitchFamily="34" charset="0"/>
              </a:rPr>
              <a:t>Meetings covered by the ODL are to be open to the public. </a:t>
            </a:r>
          </a:p>
          <a:p>
            <a:pPr defTabSz="1066800" fontAlgn="auto">
              <a:lnSpc>
                <a:spcPct val="90000"/>
              </a:lnSpc>
              <a:spcAft>
                <a:spcPct val="35000"/>
              </a:spcAft>
              <a:defRPr/>
            </a:pPr>
            <a:r>
              <a:rPr lang="en-US" sz="2400" b="1" dirty="0" smtClean="0">
                <a:latin typeface="Calibri" pitchFamily="34" charset="0"/>
              </a:rPr>
              <a:t>Exception to the Rule:  </a:t>
            </a:r>
            <a:r>
              <a:rPr lang="en-US" sz="2400" dirty="0" smtClean="0">
                <a:latin typeface="Calibri" pitchFamily="34" charset="0"/>
              </a:rPr>
              <a:t>Executive Sessions</a:t>
            </a:r>
            <a:endParaRPr lang="en-US" sz="2400" dirty="0">
              <a:latin typeface="Calibri" pitchFamily="34" charset="0"/>
            </a:endParaRPr>
          </a:p>
        </p:txBody>
      </p:sp>
    </p:spTree>
    <p:custDataLst>
      <p:tags r:id="rId1"/>
    </p:custData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i="1" dirty="0"/>
              <a:t>Meetings under the ODL</a:t>
            </a:r>
          </a:p>
        </p:txBody>
      </p:sp>
      <p:sp>
        <p:nvSpPr>
          <p:cNvPr id="5123" name="Rectangle 3"/>
          <p:cNvSpPr>
            <a:spLocks noGrp="1" noChangeArrowheads="1"/>
          </p:cNvSpPr>
          <p:nvPr>
            <p:ph type="body" idx="1"/>
          </p:nvPr>
        </p:nvSpPr>
        <p:spPr/>
        <p:txBody>
          <a:bodyPr/>
          <a:lstStyle/>
          <a:p>
            <a:r>
              <a:rPr lang="en-US"/>
              <a:t>No right to speak under ODL unless some other statute requires it (i.e. public hearings)</a:t>
            </a:r>
          </a:p>
          <a:p>
            <a:r>
              <a:rPr lang="en-US"/>
              <a:t>Do have right to attend and observe meetings</a:t>
            </a:r>
          </a:p>
          <a:p>
            <a:r>
              <a:rPr lang="en-US"/>
              <a:t>Meetings may be taped or recorded but governing body may regulate placement of cameras, microphones etc.</a:t>
            </a:r>
          </a:p>
        </p:txBody>
      </p:sp>
    </p:spTree>
    <p:custDataLst>
      <p:tags r:id="rId1"/>
    </p:custData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i="1" dirty="0"/>
              <a:t>Minutes and Memoranda</a:t>
            </a:r>
          </a:p>
        </p:txBody>
      </p:sp>
      <p:sp>
        <p:nvSpPr>
          <p:cNvPr id="12291" name="Rectangle 3"/>
          <p:cNvSpPr>
            <a:spLocks noGrp="1" noChangeArrowheads="1"/>
          </p:cNvSpPr>
          <p:nvPr>
            <p:ph type="body" idx="1"/>
          </p:nvPr>
        </p:nvSpPr>
        <p:spPr>
          <a:xfrm>
            <a:off x="838200" y="1066800"/>
            <a:ext cx="8260080" cy="1066800"/>
          </a:xfrm>
        </p:spPr>
        <p:txBody>
          <a:bodyPr/>
          <a:lstStyle/>
          <a:p>
            <a:pPr marL="0" indent="0">
              <a:buNone/>
            </a:pPr>
            <a:r>
              <a:rPr lang="en-US" dirty="0"/>
              <a:t>ODL requires Governing Bodies to keep certain </a:t>
            </a:r>
            <a:r>
              <a:rPr lang="en-US" dirty="0" smtClean="0"/>
              <a:t>memoranda: </a:t>
            </a:r>
            <a:endParaRPr lang="en-US" dirty="0"/>
          </a:p>
          <a:p>
            <a:pPr marL="461963" lvl="1" indent="-4763">
              <a:buFontTx/>
              <a:buNone/>
            </a:pPr>
            <a:endParaRPr lang="en-US" dirty="0"/>
          </a:p>
        </p:txBody>
      </p:sp>
      <p:graphicFrame>
        <p:nvGraphicFramePr>
          <p:cNvPr id="4" name="Diagram 3"/>
          <p:cNvGraphicFramePr/>
          <p:nvPr/>
        </p:nvGraphicFramePr>
        <p:xfrm>
          <a:off x="1219200" y="2133600"/>
          <a:ext cx="6934200" cy="4191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What Kind of Notice is Required</a:t>
            </a:r>
            <a:endParaRPr lang="en-US" dirty="0"/>
          </a:p>
        </p:txBody>
      </p:sp>
      <p:sp>
        <p:nvSpPr>
          <p:cNvPr id="3" name="Text Placeholder 2"/>
          <p:cNvSpPr>
            <a:spLocks noGrp="1"/>
          </p:cNvSpPr>
          <p:nvPr>
            <p:ph type="body" idx="1"/>
          </p:nvPr>
        </p:nvSpPr>
        <p:spPr>
          <a:xfrm>
            <a:off x="609600" y="1143000"/>
            <a:ext cx="8260080" cy="4800600"/>
          </a:xfrm>
          <a:ln/>
        </p:spPr>
        <p:style>
          <a:lnRef idx="1">
            <a:schemeClr val="accent2"/>
          </a:lnRef>
          <a:fillRef idx="2">
            <a:schemeClr val="accent2"/>
          </a:fillRef>
          <a:effectRef idx="1">
            <a:schemeClr val="accent2"/>
          </a:effectRef>
          <a:fontRef idx="minor">
            <a:schemeClr val="dk1"/>
          </a:fontRef>
        </p:style>
        <p:txBody>
          <a:bodyPr/>
          <a:lstStyle/>
          <a:p>
            <a:pPr lvl="0"/>
            <a:r>
              <a:rPr lang="en-US" sz="2400" dirty="0" smtClean="0"/>
              <a:t>48 business hours in advance </a:t>
            </a:r>
          </a:p>
          <a:p>
            <a:pPr lvl="0"/>
            <a:r>
              <a:rPr lang="en-US" sz="2400" dirty="0" smtClean="0"/>
              <a:t>Date, time and place where Governing Body will meet</a:t>
            </a:r>
          </a:p>
          <a:p>
            <a:pPr lvl="0"/>
            <a:r>
              <a:rPr lang="en-US" sz="2400" dirty="0" smtClean="0"/>
              <a:t>Generally, no requirements to publish in newspaper </a:t>
            </a:r>
          </a:p>
          <a:p>
            <a:pPr lvl="0"/>
            <a:r>
              <a:rPr lang="en-US" sz="2400" dirty="0" smtClean="0"/>
              <a:t>Annual notices are permitted</a:t>
            </a:r>
          </a:p>
          <a:p>
            <a:pPr lvl="0"/>
            <a:r>
              <a:rPr lang="en-US" sz="2400" dirty="0" smtClean="0"/>
              <a:t>Emergency meetings are exception to 48 hour notice requirement</a:t>
            </a:r>
          </a:p>
          <a:p>
            <a:pPr lvl="0"/>
            <a:r>
              <a:rPr lang="en-US" sz="2400" dirty="0" smtClean="0"/>
              <a:t>Must post at principal place of business or meeting location</a:t>
            </a:r>
          </a:p>
          <a:p>
            <a:pPr lvl="0"/>
            <a:r>
              <a:rPr lang="en-US" sz="2400" dirty="0" smtClean="0"/>
              <a:t>2012 legislation concerning local public agencies allows the adoption of policies to provide additional notice (website, e-mail, annual notices for non-media requestors</a:t>
            </a:r>
          </a:p>
          <a:p>
            <a:pPr lvl="0"/>
            <a:r>
              <a:rPr lang="en-US" sz="2400" dirty="0" smtClean="0"/>
              <a:t>Special meetings of County Executives IC 36-2-2-8</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Public Notice</a:t>
            </a:r>
          </a:p>
        </p:txBody>
      </p:sp>
      <p:sp>
        <p:nvSpPr>
          <p:cNvPr id="8195" name="Content Placeholder 2"/>
          <p:cNvSpPr>
            <a:spLocks noGrp="1"/>
          </p:cNvSpPr>
          <p:nvPr>
            <p:ph idx="1"/>
          </p:nvPr>
        </p:nvSpPr>
        <p:spPr/>
        <p:txBody>
          <a:bodyPr/>
          <a:lstStyle/>
          <a:p>
            <a:pPr algn="ctr">
              <a:buFont typeface="Wingdings" pitchFamily="2" charset="2"/>
              <a:buNone/>
            </a:pPr>
            <a:r>
              <a:rPr lang="en-US" dirty="0" smtClean="0"/>
              <a:t>Notice of Public Meeting:</a:t>
            </a:r>
          </a:p>
          <a:p>
            <a:pPr algn="ctr">
              <a:buFont typeface="Wingdings" pitchFamily="2" charset="2"/>
              <a:buNone/>
            </a:pPr>
            <a:r>
              <a:rPr lang="en-US" dirty="0" smtClean="0"/>
              <a:t>Xavier Town Council</a:t>
            </a:r>
          </a:p>
          <a:p>
            <a:pPr algn="ctr">
              <a:buFont typeface="Wingdings" pitchFamily="2" charset="2"/>
              <a:buNone/>
            </a:pPr>
            <a:r>
              <a:rPr lang="en-US" dirty="0" smtClean="0"/>
              <a:t>Wednesday, November 16, 2011</a:t>
            </a:r>
          </a:p>
          <a:p>
            <a:pPr algn="ctr">
              <a:buFont typeface="Wingdings" pitchFamily="2" charset="2"/>
              <a:buNone/>
            </a:pPr>
            <a:r>
              <a:rPr lang="en-US" dirty="0" smtClean="0"/>
              <a:t>5:30 p.m.</a:t>
            </a:r>
          </a:p>
          <a:p>
            <a:pPr algn="ctr">
              <a:buFont typeface="Wingdings" pitchFamily="2" charset="2"/>
              <a:buNone/>
            </a:pPr>
            <a:r>
              <a:rPr lang="en-US" dirty="0" smtClean="0"/>
              <a:t>City Hall, Room 104</a:t>
            </a:r>
          </a:p>
          <a:p>
            <a:pPr algn="ctr">
              <a:buFont typeface="Wingdings" pitchFamily="2" charset="2"/>
              <a:buNone/>
            </a:pPr>
            <a:endParaRPr lang="en-US" dirty="0" smtClean="0"/>
          </a:p>
          <a:p>
            <a:pPr algn="ctr">
              <a:buFont typeface="Wingdings" pitchFamily="2" charset="2"/>
              <a:buNone/>
            </a:pPr>
            <a:r>
              <a:rPr lang="en-US" dirty="0" smtClean="0"/>
              <a:t>123 Main Street, Xavier, Indiana</a:t>
            </a:r>
          </a:p>
          <a:p>
            <a:endParaRPr lang="en-US" dirty="0" smtClean="0"/>
          </a:p>
        </p:txBody>
      </p:sp>
      <p:sp>
        <p:nvSpPr>
          <p:cNvPr id="8196" name="Slide Number Placeholder 3"/>
          <p:cNvSpPr>
            <a:spLocks noGrp="1"/>
          </p:cNvSpPr>
          <p:nvPr>
            <p:ph type="sldNum" sz="quarter" idx="4294967295"/>
          </p:nvPr>
        </p:nvSpPr>
        <p:spPr>
          <a:xfrm>
            <a:off x="6553200" y="6248400"/>
            <a:ext cx="2133600" cy="457200"/>
          </a:xfrm>
          <a:prstGeom prst="rect">
            <a:avLst/>
          </a:prstGeom>
          <a:noFill/>
        </p:spPr>
        <p:txBody>
          <a:bodyPr/>
          <a:lstStyle/>
          <a:p>
            <a:fld id="{AA1C1FCF-CFE8-486D-A03C-DAD60AC6D799}"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i="1" dirty="0"/>
              <a:t>Executive </a:t>
            </a:r>
            <a:r>
              <a:rPr lang="en-US" i="1" dirty="0" smtClean="0"/>
              <a:t>Sessions-I.C. 5-14-1.5-6.1</a:t>
            </a:r>
            <a:endParaRPr lang="en-US" i="1" dirty="0"/>
          </a:p>
        </p:txBody>
      </p:sp>
      <p:sp>
        <p:nvSpPr>
          <p:cNvPr id="7171" name="Rectangle 3"/>
          <p:cNvSpPr>
            <a:spLocks noGrp="1" noChangeArrowheads="1"/>
          </p:cNvSpPr>
          <p:nvPr>
            <p:ph type="body" idx="1"/>
          </p:nvPr>
        </p:nvSpPr>
        <p:spPr>
          <a:xfrm>
            <a:off x="838200" y="1524000"/>
            <a:ext cx="8001000" cy="4724400"/>
          </a:xfrm>
          <a:ln/>
        </p:spPr>
        <p:style>
          <a:lnRef idx="2">
            <a:schemeClr val="accent1"/>
          </a:lnRef>
          <a:fillRef idx="1">
            <a:schemeClr val="lt1"/>
          </a:fillRef>
          <a:effectRef idx="0">
            <a:schemeClr val="accent1"/>
          </a:effectRef>
          <a:fontRef idx="minor">
            <a:schemeClr val="dk1"/>
          </a:fontRef>
        </p:style>
        <p:txBody>
          <a:bodyPr/>
          <a:lstStyle/>
          <a:p>
            <a:r>
              <a:rPr lang="en-US" dirty="0">
                <a:latin typeface="Calibri" pitchFamily="34" charset="0"/>
              </a:rPr>
              <a:t>The “exception” to meetings that are open to the public</a:t>
            </a:r>
          </a:p>
          <a:p>
            <a:r>
              <a:rPr lang="en-US" dirty="0">
                <a:latin typeface="Calibri" pitchFamily="34" charset="0"/>
              </a:rPr>
              <a:t>Notice must include statutory purpose(s) for the meeting excluding the public.</a:t>
            </a:r>
          </a:p>
          <a:p>
            <a:r>
              <a:rPr lang="en-US" dirty="0">
                <a:latin typeface="Calibri" pitchFamily="34" charset="0"/>
              </a:rPr>
              <a:t>Meeting minutes or memoranda must include certification that only the topics permitted under the ODL for executive session were discussed</a:t>
            </a:r>
            <a:r>
              <a:rPr lang="en-US" dirty="0" smtClean="0">
                <a:latin typeface="Calibri" pitchFamily="34" charset="0"/>
              </a:rPr>
              <a:t>.</a:t>
            </a:r>
          </a:p>
          <a:p>
            <a:r>
              <a:rPr lang="en-US" dirty="0" smtClean="0">
                <a:latin typeface="Calibri" pitchFamily="34" charset="0"/>
              </a:rPr>
              <a:t>NO FINAL ACTION (e.g. voting)</a:t>
            </a:r>
            <a:endParaRPr lang="en-US" dirty="0">
              <a:latin typeface="Calibri" pitchFamily="34" charset="0"/>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33011"/>
            <a:ext cx="8641080" cy="1200329"/>
          </a:xfrm>
        </p:spPr>
        <p:txBody>
          <a:bodyPr/>
          <a:lstStyle/>
          <a:p>
            <a:r>
              <a:rPr lang="en-US" sz="4000" dirty="0" smtClean="0"/>
              <a:t/>
            </a:r>
            <a:br>
              <a:rPr lang="en-US" sz="4000" dirty="0" smtClean="0"/>
            </a:br>
            <a:r>
              <a:rPr lang="en-US" sz="3200" i="1" dirty="0" smtClean="0"/>
              <a:t>Executive </a:t>
            </a:r>
            <a:r>
              <a:rPr lang="en-US" sz="3200" i="1" dirty="0"/>
              <a:t>Session Exceptions under the ODL</a:t>
            </a:r>
          </a:p>
        </p:txBody>
      </p:sp>
      <p:sp>
        <p:nvSpPr>
          <p:cNvPr id="8195" name="Rectangle 3"/>
          <p:cNvSpPr>
            <a:spLocks noGrp="1" noChangeArrowheads="1"/>
          </p:cNvSpPr>
          <p:nvPr>
            <p:ph type="body" idx="1"/>
          </p:nvPr>
        </p:nvSpPr>
        <p:spPr/>
        <p:txBody>
          <a:bodyPr/>
          <a:lstStyle/>
          <a:p>
            <a:pPr>
              <a:lnSpc>
                <a:spcPct val="90000"/>
              </a:lnSpc>
            </a:pPr>
            <a:r>
              <a:rPr lang="en-US" sz="2800" dirty="0"/>
              <a:t>To discuss records classified as confidential by state or federal statute</a:t>
            </a:r>
          </a:p>
          <a:p>
            <a:pPr>
              <a:lnSpc>
                <a:spcPct val="90000"/>
              </a:lnSpc>
            </a:pPr>
            <a:r>
              <a:rPr lang="en-US" sz="2800" dirty="0"/>
              <a:t>To discuss the alleged misconduct of an employee </a:t>
            </a:r>
          </a:p>
          <a:p>
            <a:pPr>
              <a:lnSpc>
                <a:spcPct val="90000"/>
              </a:lnSpc>
            </a:pPr>
            <a:r>
              <a:rPr lang="en-US" sz="2800" dirty="0"/>
              <a:t>To receive information and interview prospective employees</a:t>
            </a:r>
          </a:p>
          <a:p>
            <a:pPr>
              <a:lnSpc>
                <a:spcPct val="90000"/>
              </a:lnSpc>
            </a:pPr>
            <a:r>
              <a:rPr lang="en-US" sz="2800" dirty="0"/>
              <a:t>To discuss strategy with respect to pending litigation or litigation threatened in writing</a:t>
            </a:r>
          </a:p>
          <a:p>
            <a:pPr>
              <a:lnSpc>
                <a:spcPct val="90000"/>
              </a:lnSpc>
            </a:pPr>
            <a:r>
              <a:rPr lang="en-US" sz="2800" dirty="0"/>
              <a:t>To discuss information and intelligence intended to prevent, mitigate or response to threat of terrorism</a:t>
            </a:r>
          </a:p>
          <a:p>
            <a:pPr>
              <a:lnSpc>
                <a:spcPct val="90000"/>
              </a:lnSpc>
              <a:buFontTx/>
              <a:buNone/>
            </a:pPr>
            <a:r>
              <a:rPr lang="en-US" sz="2800" dirty="0"/>
              <a:t/>
            </a:r>
            <a:br>
              <a:rPr lang="en-US" sz="2800" dirty="0"/>
            </a:br>
            <a:endParaRPr lang="en-US" sz="2800" dirty="0"/>
          </a:p>
        </p:txBody>
      </p:sp>
    </p:spTree>
    <p:custDataLst>
      <p:tags r:id="rId1"/>
    </p:custDataLst>
  </p:cSld>
  <p:clrMapOvr>
    <a:masterClrMapping/>
  </p:clrMapOvr>
  <p:transition spd="med">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EXPANDSHOWBAR" val="True"/>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AG-Blank">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OAG-Blank">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0</TotalTime>
  <Words>1724</Words>
  <Application>Microsoft Office PowerPoint</Application>
  <PresentationFormat>On-screen Show (4:3)</PresentationFormat>
  <Paragraphs>203</Paragraphs>
  <Slides>27</Slides>
  <Notes>23</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OAG-Blank</vt:lpstr>
      <vt:lpstr>1_OAG-Blank</vt:lpstr>
      <vt:lpstr> Indiana State Board of Accounts: Circuit Court Clerk’s Conference </vt:lpstr>
      <vt:lpstr>The Indiana Open Door Law (ODL)</vt:lpstr>
      <vt:lpstr>Meetings under the ODL</vt:lpstr>
      <vt:lpstr>Meetings under the ODL</vt:lpstr>
      <vt:lpstr>Minutes and Memoranda</vt:lpstr>
      <vt:lpstr>What Kind of Notice is Required</vt:lpstr>
      <vt:lpstr>Public Notice</vt:lpstr>
      <vt:lpstr>Executive Sessions-I.C. 5-14-1.5-6.1</vt:lpstr>
      <vt:lpstr> Executive Session Exceptions under the ODL</vt:lpstr>
      <vt:lpstr>Executive Session Public Notice</vt:lpstr>
      <vt:lpstr>Improper Executive Session Notice </vt:lpstr>
      <vt:lpstr>Remedies</vt:lpstr>
      <vt:lpstr>Access to Public Records Act (APRA)</vt:lpstr>
      <vt:lpstr>What is a public record</vt:lpstr>
      <vt:lpstr>Responding to APRA Requests</vt:lpstr>
      <vt:lpstr>Right to Inspect and Copy Public Records</vt:lpstr>
      <vt:lpstr>Three Categories of Public Records</vt:lpstr>
      <vt:lpstr>Exceptions to disclosure</vt:lpstr>
      <vt:lpstr>Confidential Public Records</vt:lpstr>
      <vt:lpstr>Exceptions to disclosure</vt:lpstr>
      <vt:lpstr>Discretionary Categories-I.C. 5-14-3-4(b)</vt:lpstr>
      <vt:lpstr>Other Items of Note under APRA</vt:lpstr>
      <vt:lpstr>Access to Public Records Act</vt:lpstr>
      <vt:lpstr>Common Misconceptions of Requestors</vt:lpstr>
      <vt:lpstr>Other common misconceptions </vt:lpstr>
      <vt:lpstr>Remedies and penalties for noncompliance</vt:lpstr>
      <vt:lpstr>Thank you for your participation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542</cp:revision>
  <dcterms:created xsi:type="dcterms:W3CDTF">2012-03-06T21:24:27Z</dcterms:created>
  <dcterms:modified xsi:type="dcterms:W3CDTF">2013-05-10T17:28:05Z</dcterms:modified>
</cp:coreProperties>
</file>