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60" r:id="rId1"/>
    <p:sldMasterId id="2147483673" r:id="rId2"/>
  </p:sldMasterIdLst>
  <p:notesMasterIdLst>
    <p:notesMasterId r:id="rId21"/>
  </p:notesMasterIdLst>
  <p:handoutMasterIdLst>
    <p:handoutMasterId r:id="rId22"/>
  </p:handoutMasterIdLst>
  <p:sldIdLst>
    <p:sldId id="271" r:id="rId3"/>
    <p:sldId id="429" r:id="rId4"/>
    <p:sldId id="353" r:id="rId5"/>
    <p:sldId id="439" r:id="rId6"/>
    <p:sldId id="361" r:id="rId7"/>
    <p:sldId id="360" r:id="rId8"/>
    <p:sldId id="330" r:id="rId9"/>
    <p:sldId id="331" r:id="rId10"/>
    <p:sldId id="359" r:id="rId11"/>
    <p:sldId id="358" r:id="rId12"/>
    <p:sldId id="445" r:id="rId13"/>
    <p:sldId id="446" r:id="rId14"/>
    <p:sldId id="444" r:id="rId15"/>
    <p:sldId id="443" r:id="rId16"/>
    <p:sldId id="335" r:id="rId17"/>
    <p:sldId id="336" r:id="rId18"/>
    <p:sldId id="338" r:id="rId19"/>
    <p:sldId id="434" r:id="rId20"/>
  </p:sldIdLst>
  <p:sldSz cx="9144000" cy="6858000" type="screen4x3"/>
  <p:notesSz cx="7010400" cy="9296400"/>
  <p:custDataLst>
    <p:tags r:id="rId2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DCE1"/>
    <a:srgbClr val="113D6D"/>
    <a:srgbClr val="B5C4D9"/>
    <a:srgbClr val="CEE1E3"/>
    <a:srgbClr val="CBCBE7"/>
    <a:srgbClr val="CEDCD9"/>
    <a:srgbClr val="D9D9D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09" autoAdjust="0"/>
    <p:restoredTop sz="93439" autoAdjust="0"/>
  </p:normalViewPr>
  <p:slideViewPr>
    <p:cSldViewPr showGuides="1">
      <p:cViewPr>
        <p:scale>
          <a:sx n="80" d="100"/>
          <a:sy n="80" d="100"/>
        </p:scale>
        <p:origin x="-192"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howGuides="1">
      <p:cViewPr varScale="1">
        <p:scale>
          <a:sx n="80" d="100"/>
          <a:sy n="80" d="100"/>
        </p:scale>
        <p:origin x="-1362"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1C0B09-FB35-4F91-8E1E-3D33F0B80E0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A7B42255-059F-4297-97C5-D079FC7DB816}">
      <dgm:prSet phldrT="[Text]"/>
      <dgm:spPr/>
      <dgm:t>
        <a:bodyPr/>
        <a:lstStyle/>
        <a:p>
          <a:r>
            <a:rPr lang="en-US" dirty="0" err="1" smtClean="0"/>
            <a:t>Disclosable</a:t>
          </a:r>
          <a:endParaRPr lang="en-US" dirty="0"/>
        </a:p>
      </dgm:t>
    </dgm:pt>
    <dgm:pt modelId="{F714C1A2-AD77-4120-AD35-60474528A3E7}" type="parTrans" cxnId="{FB1E23EF-55F2-45CE-8B53-8F557B5E570A}">
      <dgm:prSet/>
      <dgm:spPr/>
      <dgm:t>
        <a:bodyPr/>
        <a:lstStyle/>
        <a:p>
          <a:endParaRPr lang="en-US"/>
        </a:p>
      </dgm:t>
    </dgm:pt>
    <dgm:pt modelId="{198A7DDA-8FB0-450E-A4E8-5651C1119318}" type="sibTrans" cxnId="{FB1E23EF-55F2-45CE-8B53-8F557B5E570A}">
      <dgm:prSet/>
      <dgm:spPr/>
      <dgm:t>
        <a:bodyPr/>
        <a:lstStyle/>
        <a:p>
          <a:endParaRPr lang="en-US"/>
        </a:p>
      </dgm:t>
    </dgm:pt>
    <dgm:pt modelId="{1F5BFB61-3F9C-423A-BAA1-80C58C93D30D}">
      <dgm:prSet phldrT="[Text]"/>
      <dgm:spPr/>
      <dgm:t>
        <a:bodyPr/>
        <a:lstStyle/>
        <a:p>
          <a:r>
            <a:rPr lang="en-US" dirty="0" smtClean="0"/>
            <a:t>Confidential</a:t>
          </a:r>
          <a:endParaRPr lang="en-US" dirty="0"/>
        </a:p>
      </dgm:t>
    </dgm:pt>
    <dgm:pt modelId="{0170310A-B413-4222-A771-75A5DD7C3A57}" type="parTrans" cxnId="{CA2AF234-3C1E-44FC-8AF6-39ADE0513167}">
      <dgm:prSet/>
      <dgm:spPr/>
      <dgm:t>
        <a:bodyPr/>
        <a:lstStyle/>
        <a:p>
          <a:endParaRPr lang="en-US"/>
        </a:p>
      </dgm:t>
    </dgm:pt>
    <dgm:pt modelId="{39496397-63BA-4680-AA10-B57FBB03E8DB}" type="sibTrans" cxnId="{CA2AF234-3C1E-44FC-8AF6-39ADE0513167}">
      <dgm:prSet/>
      <dgm:spPr/>
      <dgm:t>
        <a:bodyPr/>
        <a:lstStyle/>
        <a:p>
          <a:endParaRPr lang="en-US"/>
        </a:p>
      </dgm:t>
    </dgm:pt>
    <dgm:pt modelId="{CC62B9BB-7597-498E-82F0-99B03FA82067}">
      <dgm:prSet phldrT="[Text]"/>
      <dgm:spPr/>
      <dgm:t>
        <a:bodyPr/>
        <a:lstStyle/>
        <a:p>
          <a:r>
            <a:rPr lang="en-US" dirty="0" err="1" smtClean="0"/>
            <a:t>Disclosable</a:t>
          </a:r>
          <a:r>
            <a:rPr lang="en-US" dirty="0" smtClean="0"/>
            <a:t> at the discretion of the public agency</a:t>
          </a:r>
          <a:endParaRPr lang="en-US" dirty="0"/>
        </a:p>
      </dgm:t>
    </dgm:pt>
    <dgm:pt modelId="{D8574787-7B8A-4BA9-A5A8-9F8104D867F2}" type="parTrans" cxnId="{448B3637-CC32-4BC8-85EF-917E551FA1A6}">
      <dgm:prSet/>
      <dgm:spPr/>
      <dgm:t>
        <a:bodyPr/>
        <a:lstStyle/>
        <a:p>
          <a:endParaRPr lang="en-US"/>
        </a:p>
      </dgm:t>
    </dgm:pt>
    <dgm:pt modelId="{F6B6F540-BD3F-4146-9651-6D96CBE0E3C6}" type="sibTrans" cxnId="{448B3637-CC32-4BC8-85EF-917E551FA1A6}">
      <dgm:prSet/>
      <dgm:spPr/>
      <dgm:t>
        <a:bodyPr/>
        <a:lstStyle/>
        <a:p>
          <a:endParaRPr lang="en-US"/>
        </a:p>
      </dgm:t>
    </dgm:pt>
    <dgm:pt modelId="{AAE0CEAA-47D3-4DE0-8DC5-040EDA7D9F89}" type="pres">
      <dgm:prSet presAssocID="{341C0B09-FB35-4F91-8E1E-3D33F0B80E09}" presName="linear" presStyleCnt="0">
        <dgm:presLayoutVars>
          <dgm:dir/>
          <dgm:resizeHandles val="exact"/>
        </dgm:presLayoutVars>
      </dgm:prSet>
      <dgm:spPr/>
      <dgm:t>
        <a:bodyPr/>
        <a:lstStyle/>
        <a:p>
          <a:endParaRPr lang="en-US"/>
        </a:p>
      </dgm:t>
    </dgm:pt>
    <dgm:pt modelId="{FDE7F95F-E049-4A9D-BD5F-A1AFAD096024}" type="pres">
      <dgm:prSet presAssocID="{A7B42255-059F-4297-97C5-D079FC7DB816}" presName="comp" presStyleCnt="0"/>
      <dgm:spPr/>
    </dgm:pt>
    <dgm:pt modelId="{72E3916F-1E22-4F69-AFE9-8002A04FBA28}" type="pres">
      <dgm:prSet presAssocID="{A7B42255-059F-4297-97C5-D079FC7DB816}" presName="box" presStyleLbl="node1" presStyleIdx="0" presStyleCnt="3"/>
      <dgm:spPr/>
      <dgm:t>
        <a:bodyPr/>
        <a:lstStyle/>
        <a:p>
          <a:endParaRPr lang="en-US"/>
        </a:p>
      </dgm:t>
    </dgm:pt>
    <dgm:pt modelId="{5F3994DF-57A1-4CFD-AF0E-33AC3FA74655}" type="pres">
      <dgm:prSet presAssocID="{A7B42255-059F-4297-97C5-D079FC7DB816}" presName="img" presStyleLbl="fgImgPlace1" presStyleIdx="0" presStyleCnt="3"/>
      <dgm:spPr>
        <a:blipFill rotWithShape="0">
          <a:blip xmlns:r="http://schemas.openxmlformats.org/officeDocument/2006/relationships" r:embed="rId1"/>
          <a:stretch>
            <a:fillRect/>
          </a:stretch>
        </a:blipFill>
      </dgm:spPr>
    </dgm:pt>
    <dgm:pt modelId="{0A3F5227-5C15-435F-9EAD-F74B9852AC7A}" type="pres">
      <dgm:prSet presAssocID="{A7B42255-059F-4297-97C5-D079FC7DB816}" presName="text" presStyleLbl="node1" presStyleIdx="0" presStyleCnt="3">
        <dgm:presLayoutVars>
          <dgm:bulletEnabled val="1"/>
        </dgm:presLayoutVars>
      </dgm:prSet>
      <dgm:spPr/>
      <dgm:t>
        <a:bodyPr/>
        <a:lstStyle/>
        <a:p>
          <a:endParaRPr lang="en-US"/>
        </a:p>
      </dgm:t>
    </dgm:pt>
    <dgm:pt modelId="{AAB3849D-6DCB-46A9-8BB6-3DAF73CB7102}" type="pres">
      <dgm:prSet presAssocID="{198A7DDA-8FB0-450E-A4E8-5651C1119318}" presName="spacer" presStyleCnt="0"/>
      <dgm:spPr/>
    </dgm:pt>
    <dgm:pt modelId="{62FD49E4-B6CA-456F-B0B8-DBBC0127425D}" type="pres">
      <dgm:prSet presAssocID="{1F5BFB61-3F9C-423A-BAA1-80C58C93D30D}" presName="comp" presStyleCnt="0"/>
      <dgm:spPr/>
    </dgm:pt>
    <dgm:pt modelId="{4C823DA0-6F9E-4F9C-8706-39D063B98D63}" type="pres">
      <dgm:prSet presAssocID="{1F5BFB61-3F9C-423A-BAA1-80C58C93D30D}" presName="box" presStyleLbl="node1" presStyleIdx="1" presStyleCnt="3"/>
      <dgm:spPr/>
      <dgm:t>
        <a:bodyPr/>
        <a:lstStyle/>
        <a:p>
          <a:endParaRPr lang="en-US"/>
        </a:p>
      </dgm:t>
    </dgm:pt>
    <dgm:pt modelId="{A2933B7B-7C62-4D94-9C35-B03F7B82EC2C}" type="pres">
      <dgm:prSet presAssocID="{1F5BFB61-3F9C-423A-BAA1-80C58C93D30D}" presName="img" presStyleLbl="fgImgPlace1" presStyleIdx="1" presStyleCnt="3"/>
      <dgm:spPr>
        <a:blipFill rotWithShape="0">
          <a:blip xmlns:r="http://schemas.openxmlformats.org/officeDocument/2006/relationships" r:embed="rId2"/>
          <a:stretch>
            <a:fillRect/>
          </a:stretch>
        </a:blipFill>
      </dgm:spPr>
    </dgm:pt>
    <dgm:pt modelId="{CE517B11-DF47-4B66-8A9E-A9E1533D4380}" type="pres">
      <dgm:prSet presAssocID="{1F5BFB61-3F9C-423A-BAA1-80C58C93D30D}" presName="text" presStyleLbl="node1" presStyleIdx="1" presStyleCnt="3">
        <dgm:presLayoutVars>
          <dgm:bulletEnabled val="1"/>
        </dgm:presLayoutVars>
      </dgm:prSet>
      <dgm:spPr/>
      <dgm:t>
        <a:bodyPr/>
        <a:lstStyle/>
        <a:p>
          <a:endParaRPr lang="en-US"/>
        </a:p>
      </dgm:t>
    </dgm:pt>
    <dgm:pt modelId="{DECDF5B2-A736-4024-B7C0-AEACA7C473D3}" type="pres">
      <dgm:prSet presAssocID="{39496397-63BA-4680-AA10-B57FBB03E8DB}" presName="spacer" presStyleCnt="0"/>
      <dgm:spPr/>
    </dgm:pt>
    <dgm:pt modelId="{9CE221AB-5AD3-4A05-ACA4-29DE7135F50D}" type="pres">
      <dgm:prSet presAssocID="{CC62B9BB-7597-498E-82F0-99B03FA82067}" presName="comp" presStyleCnt="0"/>
      <dgm:spPr/>
    </dgm:pt>
    <dgm:pt modelId="{15B9E406-D588-4EAC-8F25-99CA5D32AD2D}" type="pres">
      <dgm:prSet presAssocID="{CC62B9BB-7597-498E-82F0-99B03FA82067}" presName="box" presStyleLbl="node1" presStyleIdx="2" presStyleCnt="3"/>
      <dgm:spPr/>
      <dgm:t>
        <a:bodyPr/>
        <a:lstStyle/>
        <a:p>
          <a:endParaRPr lang="en-US"/>
        </a:p>
      </dgm:t>
    </dgm:pt>
    <dgm:pt modelId="{A9A9B5AF-EACD-49F3-939A-B3F28E692748}" type="pres">
      <dgm:prSet presAssocID="{CC62B9BB-7597-498E-82F0-99B03FA82067}" presName="img" presStyleLbl="fgImgPlace1" presStyleIdx="2" presStyleCnt="3"/>
      <dgm:spPr>
        <a:blipFill rotWithShape="0">
          <a:blip xmlns:r="http://schemas.openxmlformats.org/officeDocument/2006/relationships" r:embed="rId3"/>
          <a:stretch>
            <a:fillRect/>
          </a:stretch>
        </a:blipFill>
      </dgm:spPr>
    </dgm:pt>
    <dgm:pt modelId="{A81D1E73-0B15-409B-BC07-7DE826569487}" type="pres">
      <dgm:prSet presAssocID="{CC62B9BB-7597-498E-82F0-99B03FA82067}" presName="text" presStyleLbl="node1" presStyleIdx="2" presStyleCnt="3">
        <dgm:presLayoutVars>
          <dgm:bulletEnabled val="1"/>
        </dgm:presLayoutVars>
      </dgm:prSet>
      <dgm:spPr/>
      <dgm:t>
        <a:bodyPr/>
        <a:lstStyle/>
        <a:p>
          <a:endParaRPr lang="en-US"/>
        </a:p>
      </dgm:t>
    </dgm:pt>
  </dgm:ptLst>
  <dgm:cxnLst>
    <dgm:cxn modelId="{B10786FE-7F07-4DFE-9BA5-63F68364AF00}" type="presOf" srcId="{341C0B09-FB35-4F91-8E1E-3D33F0B80E09}" destId="{AAE0CEAA-47D3-4DE0-8DC5-040EDA7D9F89}" srcOrd="0" destOrd="0" presId="urn:microsoft.com/office/officeart/2005/8/layout/vList4"/>
    <dgm:cxn modelId="{C574DA18-AF67-4015-A710-741B40730D28}" type="presOf" srcId="{A7B42255-059F-4297-97C5-D079FC7DB816}" destId="{72E3916F-1E22-4F69-AFE9-8002A04FBA28}" srcOrd="0" destOrd="0" presId="urn:microsoft.com/office/officeart/2005/8/layout/vList4"/>
    <dgm:cxn modelId="{65419E52-5D0C-4C0F-A56E-2092C546C538}" type="presOf" srcId="{CC62B9BB-7597-498E-82F0-99B03FA82067}" destId="{A81D1E73-0B15-409B-BC07-7DE826569487}" srcOrd="1" destOrd="0" presId="urn:microsoft.com/office/officeart/2005/8/layout/vList4"/>
    <dgm:cxn modelId="{14A06641-38F9-408D-ADB1-EDEF0CA42F52}" type="presOf" srcId="{1F5BFB61-3F9C-423A-BAA1-80C58C93D30D}" destId="{4C823DA0-6F9E-4F9C-8706-39D063B98D63}" srcOrd="0" destOrd="0" presId="urn:microsoft.com/office/officeart/2005/8/layout/vList4"/>
    <dgm:cxn modelId="{FB1E23EF-55F2-45CE-8B53-8F557B5E570A}" srcId="{341C0B09-FB35-4F91-8E1E-3D33F0B80E09}" destId="{A7B42255-059F-4297-97C5-D079FC7DB816}" srcOrd="0" destOrd="0" parTransId="{F714C1A2-AD77-4120-AD35-60474528A3E7}" sibTransId="{198A7DDA-8FB0-450E-A4E8-5651C1119318}"/>
    <dgm:cxn modelId="{CA2AF234-3C1E-44FC-8AF6-39ADE0513167}" srcId="{341C0B09-FB35-4F91-8E1E-3D33F0B80E09}" destId="{1F5BFB61-3F9C-423A-BAA1-80C58C93D30D}" srcOrd="1" destOrd="0" parTransId="{0170310A-B413-4222-A771-75A5DD7C3A57}" sibTransId="{39496397-63BA-4680-AA10-B57FBB03E8DB}"/>
    <dgm:cxn modelId="{6C8B12A3-9697-4BE8-A888-5392134C87F8}" type="presOf" srcId="{CC62B9BB-7597-498E-82F0-99B03FA82067}" destId="{15B9E406-D588-4EAC-8F25-99CA5D32AD2D}" srcOrd="0" destOrd="0" presId="urn:microsoft.com/office/officeart/2005/8/layout/vList4"/>
    <dgm:cxn modelId="{448B3637-CC32-4BC8-85EF-917E551FA1A6}" srcId="{341C0B09-FB35-4F91-8E1E-3D33F0B80E09}" destId="{CC62B9BB-7597-498E-82F0-99B03FA82067}" srcOrd="2" destOrd="0" parTransId="{D8574787-7B8A-4BA9-A5A8-9F8104D867F2}" sibTransId="{F6B6F540-BD3F-4146-9651-6D96CBE0E3C6}"/>
    <dgm:cxn modelId="{537172E9-8BE3-406F-91CA-B57702475D79}" type="presOf" srcId="{A7B42255-059F-4297-97C5-D079FC7DB816}" destId="{0A3F5227-5C15-435F-9EAD-F74B9852AC7A}" srcOrd="1" destOrd="0" presId="urn:microsoft.com/office/officeart/2005/8/layout/vList4"/>
    <dgm:cxn modelId="{8EA6E114-EFDF-4592-B85E-C4BF6CCBF8A3}" type="presOf" srcId="{1F5BFB61-3F9C-423A-BAA1-80C58C93D30D}" destId="{CE517B11-DF47-4B66-8A9E-A9E1533D4380}" srcOrd="1" destOrd="0" presId="urn:microsoft.com/office/officeart/2005/8/layout/vList4"/>
    <dgm:cxn modelId="{8A460335-D03E-41DB-92C5-1AF55D2493EE}" type="presParOf" srcId="{AAE0CEAA-47D3-4DE0-8DC5-040EDA7D9F89}" destId="{FDE7F95F-E049-4A9D-BD5F-A1AFAD096024}" srcOrd="0" destOrd="0" presId="urn:microsoft.com/office/officeart/2005/8/layout/vList4"/>
    <dgm:cxn modelId="{C80EF81E-7C4F-432A-A85C-CDB03CFAB8E4}" type="presParOf" srcId="{FDE7F95F-E049-4A9D-BD5F-A1AFAD096024}" destId="{72E3916F-1E22-4F69-AFE9-8002A04FBA28}" srcOrd="0" destOrd="0" presId="urn:microsoft.com/office/officeart/2005/8/layout/vList4"/>
    <dgm:cxn modelId="{138B9EE4-0EC1-447F-BBA9-6E62EF3DF7AC}" type="presParOf" srcId="{FDE7F95F-E049-4A9D-BD5F-A1AFAD096024}" destId="{5F3994DF-57A1-4CFD-AF0E-33AC3FA74655}" srcOrd="1" destOrd="0" presId="urn:microsoft.com/office/officeart/2005/8/layout/vList4"/>
    <dgm:cxn modelId="{E631E7EB-C034-4897-935D-D2025C79D0E1}" type="presParOf" srcId="{FDE7F95F-E049-4A9D-BD5F-A1AFAD096024}" destId="{0A3F5227-5C15-435F-9EAD-F74B9852AC7A}" srcOrd="2" destOrd="0" presId="urn:microsoft.com/office/officeart/2005/8/layout/vList4"/>
    <dgm:cxn modelId="{15D2466D-2841-47F8-8034-7C4CC4329C80}" type="presParOf" srcId="{AAE0CEAA-47D3-4DE0-8DC5-040EDA7D9F89}" destId="{AAB3849D-6DCB-46A9-8BB6-3DAF73CB7102}" srcOrd="1" destOrd="0" presId="urn:microsoft.com/office/officeart/2005/8/layout/vList4"/>
    <dgm:cxn modelId="{F79C2696-C95C-489E-8E69-B3CFFC48ADA9}" type="presParOf" srcId="{AAE0CEAA-47D3-4DE0-8DC5-040EDA7D9F89}" destId="{62FD49E4-B6CA-456F-B0B8-DBBC0127425D}" srcOrd="2" destOrd="0" presId="urn:microsoft.com/office/officeart/2005/8/layout/vList4"/>
    <dgm:cxn modelId="{A3508120-37EA-4BA2-BB33-E2547F8C6F83}" type="presParOf" srcId="{62FD49E4-B6CA-456F-B0B8-DBBC0127425D}" destId="{4C823DA0-6F9E-4F9C-8706-39D063B98D63}" srcOrd="0" destOrd="0" presId="urn:microsoft.com/office/officeart/2005/8/layout/vList4"/>
    <dgm:cxn modelId="{942D701E-60B5-4B7A-8BF0-D720D02EE14B}" type="presParOf" srcId="{62FD49E4-B6CA-456F-B0B8-DBBC0127425D}" destId="{A2933B7B-7C62-4D94-9C35-B03F7B82EC2C}" srcOrd="1" destOrd="0" presId="urn:microsoft.com/office/officeart/2005/8/layout/vList4"/>
    <dgm:cxn modelId="{3D82230E-3310-4899-9E01-B61F566BAE63}" type="presParOf" srcId="{62FD49E4-B6CA-456F-B0B8-DBBC0127425D}" destId="{CE517B11-DF47-4B66-8A9E-A9E1533D4380}" srcOrd="2" destOrd="0" presId="urn:microsoft.com/office/officeart/2005/8/layout/vList4"/>
    <dgm:cxn modelId="{EE48E395-B346-4B2F-B0D3-11E87E129277}" type="presParOf" srcId="{AAE0CEAA-47D3-4DE0-8DC5-040EDA7D9F89}" destId="{DECDF5B2-A736-4024-B7C0-AEACA7C473D3}" srcOrd="3" destOrd="0" presId="urn:microsoft.com/office/officeart/2005/8/layout/vList4"/>
    <dgm:cxn modelId="{E690A300-EA72-4923-BD66-1837E1BC9FAC}" type="presParOf" srcId="{AAE0CEAA-47D3-4DE0-8DC5-040EDA7D9F89}" destId="{9CE221AB-5AD3-4A05-ACA4-29DE7135F50D}" srcOrd="4" destOrd="0" presId="urn:microsoft.com/office/officeart/2005/8/layout/vList4"/>
    <dgm:cxn modelId="{B6B136A6-8DE3-4047-AF37-4330E15121F0}" type="presParOf" srcId="{9CE221AB-5AD3-4A05-ACA4-29DE7135F50D}" destId="{15B9E406-D588-4EAC-8F25-99CA5D32AD2D}" srcOrd="0" destOrd="0" presId="urn:microsoft.com/office/officeart/2005/8/layout/vList4"/>
    <dgm:cxn modelId="{0D7D7604-F496-4F73-ABF8-064E42072961}" type="presParOf" srcId="{9CE221AB-5AD3-4A05-ACA4-29DE7135F50D}" destId="{A9A9B5AF-EACD-49F3-939A-B3F28E692748}" srcOrd="1" destOrd="0" presId="urn:microsoft.com/office/officeart/2005/8/layout/vList4"/>
    <dgm:cxn modelId="{871EC89F-B337-4F85-8B9F-30006EECA464}" type="presParOf" srcId="{9CE221AB-5AD3-4A05-ACA4-29DE7135F50D}" destId="{A81D1E73-0B15-409B-BC07-7DE826569487}" srcOrd="2" destOrd="0" presId="urn:microsoft.com/office/officeart/2005/8/layout/vList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E3916F-1E22-4F69-AFE9-8002A04FBA28}">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endParaRPr lang="en-US" sz="3000" kern="1200" dirty="0"/>
        </a:p>
      </dsp:txBody>
      <dsp:txXfrm>
        <a:off x="1346200" y="0"/>
        <a:ext cx="4749800" cy="1269999"/>
      </dsp:txXfrm>
    </dsp:sp>
    <dsp:sp modelId="{5F3994DF-57A1-4CFD-AF0E-33AC3FA74655}">
      <dsp:nvSpPr>
        <dsp:cNvPr id="0" name=""/>
        <dsp:cNvSpPr/>
      </dsp:nvSpPr>
      <dsp:spPr>
        <a:xfrm>
          <a:off x="126999" y="126999"/>
          <a:ext cx="1219200" cy="1015999"/>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823DA0-6F9E-4F9C-8706-39D063B98D63}">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Confidential</a:t>
          </a:r>
          <a:endParaRPr lang="en-US" sz="3000" kern="1200" dirty="0"/>
        </a:p>
      </dsp:txBody>
      <dsp:txXfrm>
        <a:off x="1346200" y="1396999"/>
        <a:ext cx="4749800" cy="1269999"/>
      </dsp:txXfrm>
    </dsp:sp>
    <dsp:sp modelId="{A2933B7B-7C62-4D94-9C35-B03F7B82EC2C}">
      <dsp:nvSpPr>
        <dsp:cNvPr id="0" name=""/>
        <dsp:cNvSpPr/>
      </dsp:nvSpPr>
      <dsp:spPr>
        <a:xfrm>
          <a:off x="126999" y="1523999"/>
          <a:ext cx="1219200" cy="1015999"/>
        </a:xfrm>
        <a:prstGeom prst="roundRect">
          <a:avLst>
            <a:gd name="adj" fmla="val 10000"/>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B9E406-D588-4EAC-8F25-99CA5D32AD2D}">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r>
            <a:rPr lang="en-US" sz="3000" kern="1200" dirty="0" smtClean="0"/>
            <a:t> at the discretion of the public agency</a:t>
          </a:r>
          <a:endParaRPr lang="en-US" sz="3000" kern="1200" dirty="0"/>
        </a:p>
      </dsp:txBody>
      <dsp:txXfrm>
        <a:off x="1346200" y="2793999"/>
        <a:ext cx="4749800" cy="1269999"/>
      </dsp:txXfrm>
    </dsp:sp>
    <dsp:sp modelId="{A9A9B5AF-EACD-49F3-939A-B3F28E692748}">
      <dsp:nvSpPr>
        <dsp:cNvPr id="0" name=""/>
        <dsp:cNvSpPr/>
      </dsp:nvSpPr>
      <dsp:spPr>
        <a:xfrm>
          <a:off x="126999" y="2920999"/>
          <a:ext cx="1219200" cy="1015999"/>
        </a:xfrm>
        <a:prstGeom prst="roundRect">
          <a:avLst>
            <a:gd name="adj" fmla="val 10000"/>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42ACD460-40A0-4B4F-B1A8-AF4E2462AD1B}" type="datetimeFigureOut">
              <a:rPr lang="en-US"/>
              <a:pPr>
                <a:defRPr/>
              </a:pPr>
              <a:t>4/2/2013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1355ADDE-67E2-4467-BD62-E02BFC76143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E0473B36-8790-4037-BFB1-3C06C2C53C2A}" type="datetimeFigureOut">
              <a:rPr lang="en-US"/>
              <a:pPr>
                <a:defRPr/>
              </a:pPr>
              <a:t>4/2/2013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FF87AE8F-7B58-49CD-902C-07508DCF66C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8C810F-9E7C-4EFD-A4F5-EB9065A33121}"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005DAB-1C18-48B4-A43B-0794F822464C}" type="slidenum">
              <a:rPr lang="en-US"/>
              <a:pPr fontAlgn="base">
                <a:spcBef>
                  <a:spcPct val="0"/>
                </a:spcBef>
                <a:spcAft>
                  <a:spcPct val="0"/>
                </a:spcAft>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87AAD3-AD4C-49B2-A4E6-3CCC7018DD8A}" type="slidenum">
              <a:rPr lang="en-US"/>
              <a:pPr fontAlgn="base">
                <a:spcBef>
                  <a:spcPct val="0"/>
                </a:spcBef>
                <a:spcAft>
                  <a:spcPct val="0"/>
                </a:spcAft>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010395-8C02-4141-B5BC-3ACED58F28AC}"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E7F722-9256-4E02-B7DF-69C50CF74115}"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23"/>
          <p:cNvSpPr>
            <a:spLocks noGrp="1"/>
          </p:cNvSpPr>
          <p:nvPr>
            <p:ph type="dt" sz="half" idx="10"/>
          </p:nvPr>
        </p:nvSpPr>
        <p:spPr/>
        <p:txBody>
          <a:bodyPr/>
          <a:lstStyle>
            <a:lvl1pPr>
              <a:defRPr/>
            </a:lvl1pPr>
          </a:lstStyle>
          <a:p>
            <a:pPr>
              <a:defRPr/>
            </a:pPr>
            <a:fld id="{26A2E58F-F9C1-4853-A091-FEE129858837}" type="datetimeFigureOut">
              <a:rPr lang="en-US"/>
              <a:pPr>
                <a:defRPr/>
              </a:pPr>
              <a:t>4/2/2013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5700299-F68C-42C8-BBA0-E39BB0997C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FDB4C03-0BDC-4E84-8DE7-7BEDBE8006EB}" type="datetimeFigureOut">
              <a:rPr lang="en-US"/>
              <a:pPr>
                <a:defRPr/>
              </a:pPr>
              <a:t>4/2/2013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A71BCF4-E519-4B8C-8D7F-921CD03A0B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EF67463-6F3D-4B81-B973-0255E277B917}" type="datetimeFigureOut">
              <a:rPr lang="en-US"/>
              <a:pPr>
                <a:defRPr/>
              </a:pPr>
              <a:t>4/2/2013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A1298B8-1AFB-4580-9677-9AB2B2A1821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4261BF2-9375-4975-91C4-7740BE425D99}" type="datetimeFigureOut">
              <a:rPr lang="en-US"/>
              <a:pPr>
                <a:defRPr/>
              </a:pPr>
              <a:t>4/2/2013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5D50B47-9EE0-4666-ACD2-B572C9927363}"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8E776567-5622-4DB3-84F3-96FF7FB158D5}" type="datetimeFigureOut">
              <a:rPr lang="en-US"/>
              <a:pPr>
                <a:defRPr/>
              </a:pPr>
              <a:t>4/2/2013</a:t>
            </a:fld>
            <a:endParaRPr lang="en-US"/>
          </a:p>
        </p:txBody>
      </p:sp>
      <p:sp>
        <p:nvSpPr>
          <p:cNvPr id="5" name="Footer Placeholder 19"/>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9"/>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70F6BA61-5C34-4CE9-93EA-D73AD8476144}"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507584"/>
            <a:ext cx="7498080" cy="677108"/>
          </a:xfrm>
        </p:spPr>
        <p:txBody>
          <a:bodyPr>
            <a:spAutoFit/>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a:xfrm>
            <a:off x="838200" y="1447800"/>
            <a:ext cx="8240751" cy="4800600"/>
          </a:xfrm>
        </p:spPr>
        <p:txBody>
          <a:bodyPr/>
          <a:lstStyle>
            <a:lvl1pPr>
              <a:buSzPct val="110000"/>
              <a:buFont typeface="Arial" pitchFamily="34" charset="0"/>
              <a:buChar cha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7AAC6E94-77B5-4437-A2F7-D7664F82A2B6}" type="datetimeFigureOut">
              <a:rPr lang="en-US"/>
              <a:pPr>
                <a:defRPr/>
              </a:pPr>
              <a:t>4/2/2013</a:t>
            </a:fld>
            <a:endParaRPr lang="en-US"/>
          </a:p>
        </p:txBody>
      </p:sp>
      <p:sp>
        <p:nvSpPr>
          <p:cNvPr id="9"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1283FCA-1B99-4D1F-AC06-CE7D189476E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257F680E-F037-4CDB-A7D2-69E3D7096981}" type="datetimeFigureOut">
              <a:rPr lang="en-US"/>
              <a:pPr>
                <a:defRPr/>
              </a:pPr>
              <a:t>4/2/2013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2F02DCA-701E-44AA-8682-48EEC14B577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63946A90-8BAF-4677-A4A0-B64BCE40DFA8}" type="datetimeFigureOut">
              <a:rPr lang="en-US"/>
              <a:pPr>
                <a:defRPr/>
              </a:pPr>
              <a:t>4/2/2013</a:t>
            </a:fld>
            <a:endParaRPr lang="en-US"/>
          </a:p>
        </p:txBody>
      </p:sp>
      <p:sp>
        <p:nvSpPr>
          <p:cNvPr id="8" name="Footer Placeholder 7"/>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9" name="Slide Number Placeholder 8"/>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795A1D7-99F4-4D60-B895-47D2F538C10E}"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D36910CE-FFD3-4485-8BA6-516D1B56D756}" type="datetimeFigureOut">
              <a:rPr lang="en-US"/>
              <a:pPr>
                <a:defRPr/>
              </a:pPr>
              <a:t>4/2/2013</a:t>
            </a:fld>
            <a:endParaRPr lang="en-US"/>
          </a:p>
        </p:txBody>
      </p:sp>
      <p:sp>
        <p:nvSpPr>
          <p:cNvPr id="4" name="Footer Placeholder 3"/>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5" name="Slide Number Placeholder 4"/>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0225B5F-B2D1-4ED8-A63E-D869F0D0B88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EAA7727B-2038-4BCF-860D-A8A1C253BC18}" type="datetimeFigureOut">
              <a:rPr lang="en-US"/>
              <a:pPr>
                <a:defRPr/>
              </a:pPr>
              <a:t>4/2/2013</a:t>
            </a:fld>
            <a:endParaRPr lang="en-US"/>
          </a:p>
        </p:txBody>
      </p:sp>
      <p:sp>
        <p:nvSpPr>
          <p:cNvPr id="5" name="Footer Placeholder 2"/>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3"/>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B25A9894-0CDB-4C1B-97F1-6997383925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3"/>
          <p:cNvSpPr>
            <a:spLocks noGrp="1"/>
          </p:cNvSpPr>
          <p:nvPr>
            <p:ph type="dt" sz="half" idx="10"/>
          </p:nvPr>
        </p:nvSpPr>
        <p:spPr/>
        <p:txBody>
          <a:bodyPr/>
          <a:lstStyle>
            <a:lvl1pPr>
              <a:defRPr/>
            </a:lvl1pPr>
          </a:lstStyle>
          <a:p>
            <a:pPr>
              <a:defRPr/>
            </a:pPr>
            <a:fld id="{EB4E7A20-BAA4-4D15-AA6B-68866B66D29B}" type="datetimeFigureOut">
              <a:rPr lang="en-US"/>
              <a:pPr>
                <a:defRPr/>
              </a:pPr>
              <a:t>4/2/2013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D76872C-05C8-446A-8FB9-0746B277B2D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DECE5D6-D767-420D-AFFF-39F620223967}" type="datetimeFigureOut">
              <a:rPr lang="en-US"/>
              <a:pPr>
                <a:defRPr/>
              </a:pPr>
              <a:t>4/2/2013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8B242B7-1F31-43B9-9012-49818545ED7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59A0D8D5-FD11-4736-9D55-5364E6ADE428}" type="datetimeFigureOut">
              <a:rPr lang="en-US"/>
              <a:pPr>
                <a:defRPr/>
              </a:pPr>
              <a:t>4/2/2013</a:t>
            </a:fld>
            <a:endParaRPr lang="en-US"/>
          </a:p>
        </p:txBody>
      </p:sp>
      <p:sp>
        <p:nvSpPr>
          <p:cNvPr id="9"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E5E36608-8FF0-47B8-835C-0C1CF6F6A24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08C6785-63D6-4801-B1B4-C6AD8E8732CE}" type="datetimeFigureOut">
              <a:rPr lang="en-US"/>
              <a:pPr>
                <a:defRPr/>
              </a:pPr>
              <a:t>4/2/2013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285BFBB7-87C1-4891-8F98-42AFAE687E25}"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A7408428-69B1-4301-BF35-625763562F5C}" type="datetimeFigureOut">
              <a:rPr lang="en-US"/>
              <a:pPr>
                <a:defRPr/>
              </a:pPr>
              <a:t>4/2/2013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F9F7A15-89A6-4C15-80B5-BFAEE1C314C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498080" cy="677108"/>
          </a:xfrm>
        </p:spPr>
        <p:txBody>
          <a:bodyPr>
            <a:spAutoFit/>
          </a:bodyPr>
          <a:lstStyle/>
          <a:p>
            <a:r>
              <a:rPr lang="en-US" smtClean="0"/>
              <a:t>Click to edit Master title style</a:t>
            </a:r>
            <a:endParaRPr lang="en-US"/>
          </a:p>
        </p:txBody>
      </p:sp>
      <p:sp>
        <p:nvSpPr>
          <p:cNvPr id="3" name="Text Placeholder 2"/>
          <p:cNvSpPr>
            <a:spLocks noGrp="1"/>
          </p:cNvSpPr>
          <p:nvPr>
            <p:ph type="body" idx="1"/>
          </p:nvPr>
        </p:nvSpPr>
        <p:spPr>
          <a:xfrm>
            <a:off x="838200" y="1447800"/>
            <a:ext cx="8260080" cy="4800600"/>
          </a:xfrm>
        </p:spPr>
        <p:txBody>
          <a:bodyPr/>
          <a:lstStyle>
            <a:lvl1pPr>
              <a:buSzPct val="100000"/>
              <a:buFont typeface="Arial"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00200" y="1447800"/>
            <a:ext cx="3671888"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24488" y="1447800"/>
            <a:ext cx="3673475"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22812E30-C8E9-4B36-8B71-F4C00AFDBAE7}" type="datetimeFigureOut">
              <a:rPr lang="en-US"/>
              <a:pPr>
                <a:defRPr/>
              </a:pPr>
              <a:t>4/2/2013</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6439A228-09CE-4419-BE08-EF02229B3A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D8E7F13-0744-4698-B360-44B98BEEC1D3}" type="datetimeFigureOut">
              <a:rPr lang="en-US"/>
              <a:pPr>
                <a:defRPr/>
              </a:pPr>
              <a:t>4/2/2013</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F6F5F43-A56E-4F35-9B78-428FD6404B6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B2F75BF-8084-46EA-A569-3A59F771BF64}" type="datetimeFigureOut">
              <a:rPr lang="en-US"/>
              <a:pPr>
                <a:defRPr/>
              </a:pPr>
              <a:t>4/2/2013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1786481-8FAE-4768-BD8F-236DB9AF048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43D249F4-E1FD-4812-8E8D-0C3C2497C139}" type="datetimeFigureOut">
              <a:rPr lang="en-US"/>
              <a:pPr>
                <a:defRPr/>
              </a:pPr>
              <a:t>4/2/2013</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FC7B12A-07B2-4D0A-9FA9-04AFDCC548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85F451B3-CF3A-4206-B862-19367F799B61}" type="datetimeFigureOut">
              <a:rPr lang="en-US"/>
              <a:pPr>
                <a:defRPr/>
              </a:pPr>
              <a:t>4/2/2013</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0B50E72B-5227-4371-B9C5-62C7C150A4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extLst/>
          </a:lstStyle>
          <a:p>
            <a:pPr>
              <a:defRPr/>
            </a:pPr>
            <a:fld id="{24E7351A-972A-43B3-B69D-2BB571AE2453}" type="datetimeFigureOut">
              <a:rPr lang="en-US"/>
              <a:pPr>
                <a:defRPr/>
              </a:pPr>
              <a:t>4/2/2013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45AF85D-4870-4ED7-9D52-ECE9707BBF4F}"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C3A64C0E-A22A-4E71-84F7-00F789C3D274}" type="datetimeFigureOut">
              <a:rPr lang="en-US"/>
              <a:pPr>
                <a:defRPr/>
              </a:pPr>
              <a:t>4/2/2013</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6F568605-C8C4-4726-ABF3-7FE345CBB7F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1219200" y="0"/>
            <a:ext cx="8077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028"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defRPr>
            </a:lvl1pPr>
            <a:extLst/>
          </a:lstStyle>
          <a:p>
            <a:pPr>
              <a:defRPr/>
            </a:pPr>
            <a:fld id="{3A158FB3-FCFF-40B1-B4BC-0C8291B45F6F}" type="datetimeFigureOut">
              <a:rPr lang="en-US"/>
              <a:pPr>
                <a:defRPr/>
              </a:pPr>
              <a:t>4/2/2013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defRPr>
            </a:lvl1pPr>
            <a:extLst/>
          </a:lstStyle>
          <a:p>
            <a:pPr>
              <a:defRPr/>
            </a:pPr>
            <a:fld id="{32AC40E3-5841-4325-8DF0-8E1CE6A4BFF5}" type="slidenum">
              <a:rPr lang="en-US"/>
              <a:pPr>
                <a:defRPr/>
              </a:pPr>
              <a:t>‹#›</a:t>
            </a:fld>
            <a:endParaRPr lang="en-US"/>
          </a:p>
        </p:txBody>
      </p:sp>
      <p:sp>
        <p:nvSpPr>
          <p:cNvPr id="15" name="Rectangle 14"/>
          <p:cNvSpPr/>
          <p:nvPr/>
        </p:nvSpPr>
        <p:spPr bwMode="invGray">
          <a:xfrm>
            <a:off x="1143000" y="0"/>
            <a:ext cx="73025" cy="6858000"/>
          </a:xfrm>
          <a:prstGeom prst="rect">
            <a:avLst/>
          </a:prstGeom>
          <a:solidFill>
            <a:schemeClr val="bg1">
              <a:lumMod val="85000"/>
              <a:alpha val="78000"/>
            </a:schemeClr>
          </a:solidFill>
          <a:ln w="25400" cap="rnd" cmpd="sng" algn="ctr">
            <a:noFill/>
            <a:prstDash val="solid"/>
          </a:ln>
          <a:effectLst>
            <a:outerShdw blurRad="635000" dist="1016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TextBox 11"/>
          <p:cNvSpPr txBox="1"/>
          <p:nvPr/>
        </p:nvSpPr>
        <p:spPr bwMode="auto">
          <a:xfrm>
            <a:off x="-220663" y="5867400"/>
            <a:ext cx="1611313" cy="762000"/>
          </a:xfrm>
          <a:prstGeom prst="rect">
            <a:avLst/>
          </a:prstGeom>
          <a:noFill/>
        </p:spPr>
        <p:txBody>
          <a:bodyPr lIns="0" tIns="0" rIns="0" bIns="0" anchor="ctr">
            <a:normAutofit/>
          </a:bodyPr>
          <a:lstStyle/>
          <a:p>
            <a:pPr algn="ctr" fontAlgn="auto">
              <a:spcBef>
                <a:spcPts val="0"/>
              </a:spcBef>
              <a:spcAft>
                <a:spcPts val="0"/>
              </a:spcAft>
              <a:defRPr/>
            </a:pPr>
            <a:endParaRPr lang="en-US" sz="1000" dirty="0">
              <a:solidFill>
                <a:schemeClr val="bg1"/>
              </a:solidFill>
              <a:latin typeface="+mj-lt"/>
              <a:cs typeface="Times New Roman" pitchFamily="18" charset="0"/>
            </a:endParaRPr>
          </a:p>
        </p:txBody>
      </p:sp>
      <p:sp>
        <p:nvSpPr>
          <p:cNvPr id="17" name="Rectangle 13"/>
          <p:cNvSpPr/>
          <p:nvPr/>
        </p:nvSpPr>
        <p:spPr bwMode="auto">
          <a:xfrm>
            <a:off x="152400" y="649508"/>
            <a:ext cx="723275" cy="5446492"/>
          </a:xfrm>
          <a:prstGeom prst="rect">
            <a:avLst/>
          </a:prstGeom>
          <a:noFill/>
        </p:spPr>
        <p:txBody>
          <a:bodyPr vert="vert270" wrap="none">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500" dirty="0" smtClean="0">
                <a:ln w="50800"/>
                <a:solidFill>
                  <a:schemeClr val="bg1">
                    <a:shade val="50000"/>
                  </a:schemeClr>
                </a:solidFill>
                <a:latin typeface="+mj-lt"/>
              </a:rPr>
              <a:t> Transparency in Government</a:t>
            </a:r>
            <a:endParaRPr lang="en-US" sz="3500" dirty="0">
              <a:ln w="50800"/>
              <a:solidFill>
                <a:schemeClr val="bg1">
                  <a:shade val="50000"/>
                </a:schemeClr>
              </a:solidFill>
              <a:latin typeface="+mj-lt"/>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9" r:id="rId3"/>
    <p:sldLayoutId id="2147483691" r:id="rId4"/>
    <p:sldLayoutId id="2147483700" r:id="rId5"/>
    <p:sldLayoutId id="2147483692" r:id="rId6"/>
    <p:sldLayoutId id="2147483701" r:id="rId7"/>
    <p:sldLayoutId id="2147483702" r:id="rId8"/>
    <p:sldLayoutId id="2147483703" r:id="rId9"/>
    <p:sldLayoutId id="2147483693" r:id="rId10"/>
    <p:sldLayoutId id="2147483694" r:id="rId11"/>
    <p:sldLayoutId id="2147483695" r:id="rId12"/>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2"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457200" y="0"/>
            <a:ext cx="8839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4340"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 name="Rectangle 14"/>
          <p:cNvSpPr/>
          <p:nvPr/>
        </p:nvSpPr>
        <p:spPr bwMode="invGray">
          <a:xfrm>
            <a:off x="393700" y="0"/>
            <a:ext cx="63500" cy="6858000"/>
          </a:xfrm>
          <a:prstGeom prst="rect">
            <a:avLst/>
          </a:prstGeom>
          <a:solidFill>
            <a:schemeClr val="bg1">
              <a:lumMod val="85000"/>
              <a:alpha val="78000"/>
            </a:schemeClr>
          </a:solidFill>
          <a:ln w="25400" cap="rnd" cmpd="sng" algn="ctr">
            <a:noFill/>
            <a:prstDash val="solid"/>
          </a:ln>
          <a:effectLst>
            <a:outerShdw dist="101600" sx="1000" sy="10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4" r:id="rId1"/>
    <p:sldLayoutId id="2147483696"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697" r:id="rId12"/>
    <p:sldLayoutId id="2147483698" r:id="rId13"/>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3"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4.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2" Type="http://schemas.openxmlformats.org/officeDocument/2006/relationships/hyperlink" Target="http://www.in.gov/pac/informal/files/Lake_Superior_Court_expungement_letter_for_Justin_Murphy.pdf" TargetMode="Externa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hyperlink" Target="mailto:pac@icpr.in.gov"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4.xml"/><Relationship Id="rId1" Type="http://schemas.openxmlformats.org/officeDocument/2006/relationships/tags" Target="../tags/tag3.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4.xml"/><Relationship Id="rId1" Type="http://schemas.openxmlformats.org/officeDocument/2006/relationships/tags" Target="../tags/tag5.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4.xml"/><Relationship Id="rId1" Type="http://schemas.openxmlformats.org/officeDocument/2006/relationships/tags" Target="../tags/tag6.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4.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4.xml"/><Relationship Id="rId1" Type="http://schemas.openxmlformats.org/officeDocument/2006/relationships/tags" Target="../tags/tag7.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2209800" y="321112"/>
            <a:ext cx="7010400" cy="1169551"/>
          </a:xfrm>
        </p:spPr>
        <p:txBody>
          <a:bodyPr vert="horz" wrap="square" lIns="91440" tIns="45720" rIns="91440" bIns="45720" numCol="1" anchorCtr="0" compatLnSpc="1">
            <a:prstTxWarp prst="textNoShape">
              <a:avLst/>
            </a:prstTxWarp>
            <a:spAutoFit/>
          </a:bodyPr>
          <a:lstStyle/>
          <a:p>
            <a:pPr algn="ctr"/>
            <a:r>
              <a:rPr lang="en-US" b="1" dirty="0" smtClean="0">
                <a:effectLst/>
              </a:rPr>
              <a:t> </a:t>
            </a:r>
            <a:r>
              <a:rPr lang="en-US" sz="3200" b="1" dirty="0" smtClean="0">
                <a:effectLst/>
              </a:rPr>
              <a:t>State Board of Accounts</a:t>
            </a:r>
            <a:br>
              <a:rPr lang="en-US" sz="3200" b="1" dirty="0" smtClean="0">
                <a:effectLst/>
              </a:rPr>
            </a:br>
            <a:r>
              <a:rPr lang="en-US" sz="3200" b="1" dirty="0" smtClean="0">
                <a:effectLst/>
              </a:rPr>
              <a:t>County Recorders’ Annual Conference </a:t>
            </a:r>
            <a:endParaRPr lang="en-US" sz="3200" b="1" dirty="0" smtClean="0">
              <a:effectLst/>
            </a:endParaRPr>
          </a:p>
        </p:txBody>
      </p:sp>
      <p:sp>
        <p:nvSpPr>
          <p:cNvPr id="11" name="Rectangle 10"/>
          <p:cNvSpPr>
            <a:spLocks noChangeArrowheads="1"/>
          </p:cNvSpPr>
          <p:nvPr/>
        </p:nvSpPr>
        <p:spPr bwMode="auto">
          <a:xfrm>
            <a:off x="3048000" y="1828800"/>
            <a:ext cx="5562600" cy="1292662"/>
          </a:xfrm>
          <a:prstGeom prst="rect">
            <a:avLst/>
          </a:prstGeom>
          <a:noFill/>
          <a:ln w="9525">
            <a:noFill/>
            <a:miter lim="800000"/>
            <a:headEnd/>
            <a:tailEnd/>
          </a:ln>
        </p:spPr>
        <p:txBody>
          <a:bodyPr wrap="square">
            <a:spAutoFit/>
          </a:bodyPr>
          <a:lstStyle/>
          <a:p>
            <a:r>
              <a:rPr lang="en-US" b="1" dirty="0">
                <a:latin typeface="Gill Sans MT" pitchFamily="34" charset="0"/>
              </a:rPr>
              <a:t/>
            </a:r>
            <a:br>
              <a:rPr lang="en-US" b="1" dirty="0">
                <a:latin typeface="Gill Sans MT" pitchFamily="34" charset="0"/>
              </a:rPr>
            </a:br>
            <a:r>
              <a:rPr lang="en-US" sz="2000" b="1" i="1" dirty="0" smtClean="0">
                <a:latin typeface="Calibri" pitchFamily="34" charset="0"/>
              </a:rPr>
              <a:t>Presented by: </a:t>
            </a:r>
          </a:p>
          <a:p>
            <a:r>
              <a:rPr lang="en-US" sz="2000" b="1" i="1" dirty="0" smtClean="0">
                <a:latin typeface="Calibri" pitchFamily="34" charset="0"/>
              </a:rPr>
              <a:t>The Office of the Public Access Counselor</a:t>
            </a:r>
          </a:p>
          <a:p>
            <a:r>
              <a:rPr lang="en-US" sz="2000" b="1" i="1" dirty="0" smtClean="0">
                <a:latin typeface="Calibri" pitchFamily="34" charset="0"/>
              </a:rPr>
              <a:t>April 24</a:t>
            </a:r>
            <a:r>
              <a:rPr lang="en-US" sz="2000" b="1" i="1" dirty="0" smtClean="0">
                <a:latin typeface="Calibri" pitchFamily="34" charset="0"/>
              </a:rPr>
              <a:t>, </a:t>
            </a:r>
            <a:r>
              <a:rPr lang="en-US" sz="2000" b="1" i="1" dirty="0" smtClean="0">
                <a:latin typeface="Calibri" pitchFamily="34" charset="0"/>
              </a:rPr>
              <a:t>2013 at </a:t>
            </a:r>
            <a:r>
              <a:rPr lang="en-US" sz="2000" b="1" i="1" dirty="0" smtClean="0">
                <a:latin typeface="Calibri" pitchFamily="34" charset="0"/>
              </a:rPr>
              <a:t>10:45 </a:t>
            </a:r>
            <a:r>
              <a:rPr lang="en-US" sz="2000" b="1" i="1" dirty="0" smtClean="0">
                <a:latin typeface="Calibri" pitchFamily="34" charset="0"/>
              </a:rPr>
              <a:t>a.m.</a:t>
            </a:r>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47"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p:nvPr>
        </p:nvSpPr>
        <p:spPr bwMode="auto">
          <a:xfrm>
            <a:off x="1600200" y="274766"/>
            <a:ext cx="7498080" cy="584775"/>
          </a:xfrm>
        </p:spPr>
        <p:txBody>
          <a:bodyPr vert="horz" wrap="square" lIns="91440" tIns="45720" rIns="91440" bIns="45720" numCol="1" anchorCtr="0" compatLnSpc="1">
            <a:prstTxWarp prst="textNoShape">
              <a:avLst/>
            </a:prstTxWarp>
          </a:bodyPr>
          <a:lstStyle/>
          <a:p>
            <a:r>
              <a:rPr lang="en-US" sz="3200" i="1" dirty="0" smtClean="0">
                <a:effectLst/>
              </a:rPr>
              <a:t>Discretionary Categories-I.C. 5-14-3-4(b)</a:t>
            </a:r>
          </a:p>
        </p:txBody>
      </p:sp>
      <p:sp>
        <p:nvSpPr>
          <p:cNvPr id="60418" name="Text Placeholder 3"/>
          <p:cNvSpPr>
            <a:spLocks noGrp="1"/>
          </p:cNvSpPr>
          <p:nvPr>
            <p:ph type="body" idx="1"/>
          </p:nvPr>
        </p:nvSpPr>
        <p:spPr>
          <a:xfrm>
            <a:off x="1189038" y="1295400"/>
            <a:ext cx="7497762" cy="4074962"/>
          </a:xfrm>
        </p:spPr>
        <p:txBody>
          <a:bodyPr>
            <a:spAutoFit/>
          </a:bodyPr>
          <a:lstStyle/>
          <a:p>
            <a:pPr>
              <a:lnSpc>
                <a:spcPct val="80000"/>
              </a:lnSpc>
              <a:spcBef>
                <a:spcPts val="1200"/>
              </a:spcBef>
              <a:buFont typeface="Arial" charset="0"/>
              <a:buChar char="●"/>
            </a:pPr>
            <a:r>
              <a:rPr lang="en-US" sz="2200" dirty="0" smtClean="0"/>
              <a:t>Investigatory records of law enforcement agencies </a:t>
            </a:r>
          </a:p>
          <a:p>
            <a:pPr>
              <a:lnSpc>
                <a:spcPct val="80000"/>
              </a:lnSpc>
              <a:spcBef>
                <a:spcPts val="1200"/>
              </a:spcBef>
              <a:buFont typeface="Arial" charset="0"/>
              <a:buChar char="●"/>
            </a:pPr>
            <a:r>
              <a:rPr lang="en-US" sz="2200" dirty="0" smtClean="0"/>
              <a:t>The work product of an attorney representing, pursuant to state employment or an appointment by a public agency, a public agency, the state or an individual.</a:t>
            </a:r>
          </a:p>
          <a:p>
            <a:pPr>
              <a:lnSpc>
                <a:spcPct val="80000"/>
              </a:lnSpc>
              <a:spcBef>
                <a:spcPts val="1200"/>
              </a:spcBef>
              <a:buFont typeface="Arial" charset="0"/>
              <a:buChar char="●"/>
            </a:pPr>
            <a:r>
              <a:rPr lang="en-US" sz="2200" dirty="0" smtClean="0"/>
              <a:t>Records that are intra-agency or interagency advisory or deliberative material, including material developed by a private contractor under a contract with a public agency, that are expressions of opinion or are of a speculative nature, and that are communicated for the purpose of decision making.</a:t>
            </a:r>
          </a:p>
          <a:p>
            <a:pPr>
              <a:lnSpc>
                <a:spcPct val="80000"/>
              </a:lnSpc>
              <a:spcBef>
                <a:spcPts val="1200"/>
              </a:spcBef>
              <a:buFont typeface="Arial" charset="0"/>
              <a:buChar char="●"/>
            </a:pPr>
            <a:r>
              <a:rPr lang="en-US" sz="2200" dirty="0" smtClean="0"/>
              <a:t>Personnel files of public employees and files of applicants for public employment, however certain information must be provided upon request including compensation, business telephone number, dates of first and last employment, etc</a:t>
            </a:r>
          </a:p>
        </p:txBody>
      </p:sp>
    </p:spTree>
    <p:custDataLst>
      <p:tags r:id="rId1"/>
    </p:custDataLst>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4294967295"/>
          </p:nvPr>
        </p:nvSpPr>
        <p:spPr>
          <a:xfrm>
            <a:off x="6553200" y="6248400"/>
            <a:ext cx="2133600" cy="457200"/>
          </a:xfrm>
          <a:prstGeom prst="rect">
            <a:avLst/>
          </a:prstGeom>
          <a:noFill/>
        </p:spPr>
        <p:txBody>
          <a:bodyPr/>
          <a:lstStyle/>
          <a:p>
            <a:fld id="{2DCB85C1-3147-4200-A427-FA3CA9E86926}" type="slidenum">
              <a:rPr lang="en-US" smtClean="0"/>
              <a:pPr/>
              <a:t>11</a:t>
            </a:fld>
            <a:endParaRPr lang="en-US" smtClean="0"/>
          </a:p>
        </p:txBody>
      </p:sp>
      <p:sp>
        <p:nvSpPr>
          <p:cNvPr id="27651" name="Rectangle 2"/>
          <p:cNvSpPr>
            <a:spLocks noGrp="1" noChangeArrowheads="1"/>
          </p:cNvSpPr>
          <p:nvPr>
            <p:ph type="title"/>
          </p:nvPr>
        </p:nvSpPr>
        <p:spPr/>
        <p:txBody>
          <a:bodyPr/>
          <a:lstStyle/>
          <a:p>
            <a:pPr algn="l" eaLnBrk="1" hangingPunct="1"/>
            <a:r>
              <a:rPr lang="en-US" dirty="0" smtClean="0"/>
              <a:t>Expunging Records</a:t>
            </a:r>
            <a:endParaRPr lang="en-US" dirty="0" smtClean="0"/>
          </a:p>
        </p:txBody>
      </p:sp>
      <p:sp>
        <p:nvSpPr>
          <p:cNvPr id="27652"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2400" dirty="0" smtClean="0"/>
              <a:t>Expunge – To blot or scratch out, as from a record or list; obliterate; efface.  </a:t>
            </a:r>
          </a:p>
          <a:p>
            <a:pPr eaLnBrk="1" hangingPunct="1">
              <a:lnSpc>
                <a:spcPct val="80000"/>
              </a:lnSpc>
            </a:pPr>
            <a:r>
              <a:rPr lang="en-US" sz="2400" dirty="0" smtClean="0"/>
              <a:t>Administrative Rule 9:</a:t>
            </a:r>
          </a:p>
          <a:p>
            <a:pPr lvl="1">
              <a:lnSpc>
                <a:spcPct val="80000"/>
              </a:lnSpc>
            </a:pPr>
            <a:r>
              <a:rPr lang="en-US" sz="2000" dirty="0" smtClean="0"/>
              <a:t>All </a:t>
            </a:r>
            <a:r>
              <a:rPr lang="en-US" sz="2000" dirty="0" smtClean="0"/>
              <a:t>orders of </a:t>
            </a:r>
            <a:r>
              <a:rPr lang="en-US" sz="2000" dirty="0" err="1" smtClean="0"/>
              <a:t>expungement</a:t>
            </a:r>
            <a:r>
              <a:rPr lang="en-US" sz="2000" dirty="0" smtClean="0"/>
              <a:t> entered in criminal or juvenile proceedings orders to restrict access to criminal history information pursuant to Ind. Code § 35-38-5-5.5 or Ind. Code § 35-38-8-5 and records excluded from public access by such orders, and information related to infractions that is excluded from public access pursuant to Ind. Code § 34-38-5-15 or Ind. Code </a:t>
            </a:r>
            <a:r>
              <a:rPr lang="en-US" sz="2000" dirty="0" smtClean="0"/>
              <a:t>§</a:t>
            </a:r>
          </a:p>
          <a:p>
            <a:pPr>
              <a:lnSpc>
                <a:spcPct val="80000"/>
              </a:lnSpc>
            </a:pPr>
            <a:r>
              <a:rPr lang="en-US" sz="2200" dirty="0" smtClean="0">
                <a:hlinkClick r:id="rId2"/>
              </a:rPr>
              <a:t>http://</a:t>
            </a:r>
            <a:r>
              <a:rPr lang="en-US" sz="2200" dirty="0" smtClean="0">
                <a:hlinkClick r:id="rId2"/>
              </a:rPr>
              <a:t>www.in.gov/pac/informal/files/Lake_Superior_Court_expungement_letter_for_Justin_Murphy.pdf</a:t>
            </a:r>
            <a:endParaRPr lang="en-US" sz="2200" dirty="0" smtClean="0"/>
          </a:p>
          <a:p>
            <a:pPr>
              <a:lnSpc>
                <a:spcPct val="80000"/>
              </a:lnSpc>
            </a:pPr>
            <a:endParaRPr lang="en-US" sz="2200" dirty="0" smtClean="0"/>
          </a:p>
          <a:p>
            <a:pPr>
              <a:lnSpc>
                <a:spcPct val="80000"/>
              </a:lnSpc>
            </a:pPr>
            <a:r>
              <a:rPr lang="en-US" sz="2200" dirty="0" smtClean="0"/>
              <a:t>I.C.  31-33-27; </a:t>
            </a:r>
            <a:r>
              <a:rPr lang="en-US" sz="2200" dirty="0" err="1" smtClean="0"/>
              <a:t>Expungement</a:t>
            </a:r>
            <a:r>
              <a:rPr lang="en-US" sz="2200" dirty="0" smtClean="0"/>
              <a:t> of Child Abuse or Neglect Reports</a:t>
            </a:r>
          </a:p>
          <a:p>
            <a:pPr>
              <a:lnSpc>
                <a:spcPct val="80000"/>
              </a:lnSpc>
            </a:pPr>
            <a:r>
              <a:rPr lang="en-US" sz="2200" dirty="0" smtClean="0"/>
              <a:t>I.C. 35-38-5; </a:t>
            </a:r>
            <a:r>
              <a:rPr lang="en-US" sz="2200" dirty="0" err="1" smtClean="0"/>
              <a:t>Expungement</a:t>
            </a:r>
            <a:r>
              <a:rPr lang="en-US" sz="2200" dirty="0" smtClean="0"/>
              <a:t> of Arrest Records</a:t>
            </a:r>
          </a:p>
          <a:p>
            <a:pPr>
              <a:lnSpc>
                <a:spcPct val="80000"/>
              </a:lnSpc>
            </a:pPr>
            <a:r>
              <a:rPr lang="en-US" sz="2200" dirty="0" smtClean="0"/>
              <a:t>Follow Court’s Orders; consult with County Attorney; contact Public Access Counselor</a:t>
            </a:r>
          </a:p>
          <a:p>
            <a:pPr>
              <a:lnSpc>
                <a:spcPct val="80000"/>
              </a:lnSpc>
            </a:pPr>
            <a:endParaRPr lang="en-US" sz="22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4294967295"/>
          </p:nvPr>
        </p:nvSpPr>
        <p:spPr>
          <a:xfrm>
            <a:off x="6553200" y="6248400"/>
            <a:ext cx="2133600" cy="457200"/>
          </a:xfrm>
          <a:prstGeom prst="rect">
            <a:avLst/>
          </a:prstGeom>
          <a:noFill/>
        </p:spPr>
        <p:txBody>
          <a:bodyPr/>
          <a:lstStyle/>
          <a:p>
            <a:fld id="{2DCB85C1-3147-4200-A427-FA3CA9E86926}" type="slidenum">
              <a:rPr lang="en-US" smtClean="0"/>
              <a:pPr/>
              <a:t>12</a:t>
            </a:fld>
            <a:endParaRPr lang="en-US" smtClean="0"/>
          </a:p>
        </p:txBody>
      </p:sp>
      <p:sp>
        <p:nvSpPr>
          <p:cNvPr id="27651" name="Rectangle 2"/>
          <p:cNvSpPr>
            <a:spLocks noGrp="1" noChangeArrowheads="1"/>
          </p:cNvSpPr>
          <p:nvPr>
            <p:ph type="title"/>
          </p:nvPr>
        </p:nvSpPr>
        <p:spPr>
          <a:xfrm>
            <a:off x="1600200" y="507584"/>
            <a:ext cx="7498080" cy="677108"/>
          </a:xfrm>
        </p:spPr>
        <p:txBody>
          <a:bodyPr/>
          <a:lstStyle/>
          <a:p>
            <a:pPr algn="l" eaLnBrk="1" hangingPunct="1"/>
            <a:r>
              <a:rPr lang="en-US" dirty="0" smtClean="0"/>
              <a:t>Expunging Records </a:t>
            </a:r>
            <a:endParaRPr lang="en-US" dirty="0" smtClean="0"/>
          </a:p>
        </p:txBody>
      </p:sp>
      <p:sp>
        <p:nvSpPr>
          <p:cNvPr id="27652"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2400" dirty="0" smtClean="0"/>
              <a:t>House Bill 1219 – IC 36-1-8.5</a:t>
            </a:r>
            <a:endParaRPr lang="en-US" sz="2400" dirty="0" smtClean="0"/>
          </a:p>
          <a:p>
            <a:pPr eaLnBrk="1" hangingPunct="1">
              <a:lnSpc>
                <a:spcPct val="80000"/>
              </a:lnSpc>
            </a:pPr>
            <a:r>
              <a:rPr lang="en-US" sz="2200" dirty="0" smtClean="0"/>
              <a:t>Applies to judges, law enforcemen</a:t>
            </a:r>
            <a:r>
              <a:rPr lang="en-US" sz="2200" dirty="0" smtClean="0"/>
              <a:t>t officers, victim of domestic violence</a:t>
            </a:r>
          </a:p>
          <a:p>
            <a:pPr eaLnBrk="1" hangingPunct="1">
              <a:lnSpc>
                <a:spcPct val="80000"/>
              </a:lnSpc>
            </a:pPr>
            <a:r>
              <a:rPr lang="en-US" sz="2200" dirty="0" smtClean="0"/>
              <a:t>Eligible party must submit a request to have their home address restricted from disclosure</a:t>
            </a:r>
          </a:p>
          <a:p>
            <a:pPr eaLnBrk="1" hangingPunct="1">
              <a:lnSpc>
                <a:spcPct val="80000"/>
              </a:lnSpc>
            </a:pPr>
            <a:r>
              <a:rPr lang="en-US" sz="2400" dirty="0" smtClean="0"/>
              <a:t>“A </a:t>
            </a:r>
            <a:r>
              <a:rPr lang="en-US" sz="2400" dirty="0" smtClean="0"/>
              <a:t>covered person who wants to restrict access to the covered person's home address by means of the public property data base web site must submit a written request to the unit. As part of the process developed by the unit under section 7 of this chapter, the unit </a:t>
            </a:r>
            <a:r>
              <a:rPr lang="en-US" sz="2400" dirty="0" smtClean="0"/>
              <a:t>may.”  </a:t>
            </a:r>
            <a:r>
              <a:rPr lang="en-US" sz="2000" dirty="0" smtClean="0"/>
              <a:t>  </a:t>
            </a:r>
          </a:p>
          <a:p>
            <a:pPr eaLnBrk="1" hangingPunct="1">
              <a:lnSpc>
                <a:spcPct val="80000"/>
              </a:lnSpc>
            </a:pPr>
            <a:r>
              <a:rPr lang="en-US" sz="2400" dirty="0" smtClean="0"/>
              <a:t>“A </a:t>
            </a:r>
            <a:r>
              <a:rPr lang="en-US" sz="2400" dirty="0" smtClean="0"/>
              <a:t>unit may not be held civilly liable for failure to timely restrict disclosure of an address under this chapter unless the unit's act or omission constitutes gross negligence or willful or wanton misconduct</a:t>
            </a:r>
            <a:r>
              <a:rPr lang="en-US" sz="2400" dirty="0" smtClean="0"/>
              <a:t>.”</a:t>
            </a:r>
            <a:r>
              <a:rPr lang="en-US" sz="2400" b="1" dirty="0" smtClean="0"/>
              <a:t/>
            </a:r>
            <a:br>
              <a:rPr lang="en-US" sz="2400" b="1" dirty="0" smtClean="0"/>
            </a:br>
            <a:endParaRPr lang="en-US" sz="22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2"/>
          <p:cNvSpPr/>
          <p:nvPr/>
        </p:nvSpPr>
        <p:spPr>
          <a:xfrm>
            <a:off x="1936750" y="1752600"/>
            <a:ext cx="2470150" cy="365125"/>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algn="ctr" defTabSz="711200" fontAlgn="auto">
              <a:lnSpc>
                <a:spcPct val="90000"/>
              </a:lnSpc>
              <a:spcAft>
                <a:spcPct val="35000"/>
              </a:spcAft>
              <a:defRPr/>
            </a:pPr>
            <a:r>
              <a:rPr lang="en-US" sz="2800" dirty="0">
                <a:solidFill>
                  <a:schemeClr val="tx1"/>
                </a:solidFill>
                <a:latin typeface="Calibri" pitchFamily="34" charset="0"/>
              </a:rPr>
              <a:t>Copying </a:t>
            </a:r>
            <a:r>
              <a:rPr lang="en-US" sz="2800" dirty="0" smtClean="0">
                <a:solidFill>
                  <a:schemeClr val="tx1"/>
                </a:solidFill>
                <a:latin typeface="Calibri" pitchFamily="34" charset="0"/>
              </a:rPr>
              <a:t>Fees</a:t>
            </a:r>
            <a:endParaRPr lang="en-US" sz="2800" dirty="0">
              <a:solidFill>
                <a:schemeClr val="tx1"/>
              </a:solidFill>
              <a:latin typeface="Calibri" pitchFamily="34" charset="0"/>
            </a:endParaRPr>
          </a:p>
        </p:txBody>
      </p:sp>
      <p:pic>
        <p:nvPicPr>
          <p:cNvPr id="8" name="WithDollar" descr="withmoneysymbol.jpg"/>
          <p:cNvPicPr>
            <a:picLocks noChangeAspect="1"/>
          </p:cNvPicPr>
          <p:nvPr/>
        </p:nvPicPr>
        <p:blipFill>
          <a:blip r:embed="rId3" cstate="screen">
            <a:clrChange>
              <a:clrFrom>
                <a:srgbClr val="FFFFFF"/>
              </a:clrFrom>
              <a:clrTo>
                <a:srgbClr val="FFFFFF">
                  <a:alpha val="0"/>
                </a:srgbClr>
              </a:clrTo>
            </a:clrChange>
          </a:blip>
          <a:srcRect/>
          <a:stretch>
            <a:fillRect/>
          </a:stretch>
        </p:blipFill>
        <p:spPr bwMode="auto">
          <a:xfrm>
            <a:off x="1066800" y="1219200"/>
            <a:ext cx="1190625" cy="1190625"/>
          </a:xfrm>
          <a:prstGeom prst="rect">
            <a:avLst/>
          </a:prstGeom>
          <a:noFill/>
          <a:ln w="9525">
            <a:noFill/>
            <a:miter lim="800000"/>
            <a:headEnd/>
            <a:tailEnd/>
          </a:ln>
        </p:spPr>
      </p:pic>
      <p:sp>
        <p:nvSpPr>
          <p:cNvPr id="47110" name="Title"/>
          <p:cNvSpPr>
            <a:spLocks noGrp="1"/>
          </p:cNvSpPr>
          <p:nvPr>
            <p:ph type="title"/>
          </p:nvPr>
        </p:nvSpPr>
        <p:spPr bwMode="auto"/>
        <p:txBody>
          <a:bodyPr vert="horz" wrap="square" lIns="91440" tIns="45720" rIns="91440" bIns="45720" numCol="1" anchorCtr="0" compatLnSpc="1">
            <a:prstTxWarp prst="textNoShape">
              <a:avLst/>
            </a:prstTxWarp>
          </a:bodyPr>
          <a:lstStyle/>
          <a:p>
            <a:r>
              <a:rPr lang="en-US" sz="3700" i="1" dirty="0" smtClean="0">
                <a:effectLst/>
              </a:rPr>
              <a:t>Other Items of Note under APRA</a:t>
            </a:r>
          </a:p>
        </p:txBody>
      </p:sp>
      <p:sp>
        <p:nvSpPr>
          <p:cNvPr id="10" name="TextBox 9"/>
          <p:cNvSpPr txBox="1"/>
          <p:nvPr/>
        </p:nvSpPr>
        <p:spPr>
          <a:xfrm>
            <a:off x="2286000" y="2667000"/>
            <a:ext cx="4971297" cy="2308324"/>
          </a:xfrm>
          <a:prstGeom prst="rect">
            <a:avLst/>
          </a:prstGeom>
          <a:noFill/>
        </p:spPr>
        <p:txBody>
          <a:bodyPr wrap="none" rtlCol="0">
            <a:spAutoFit/>
          </a:bodyPr>
          <a:lstStyle/>
          <a:p>
            <a:pPr>
              <a:buFont typeface="Arial" pitchFamily="34" charset="0"/>
              <a:buChar char="•"/>
            </a:pPr>
            <a:r>
              <a:rPr lang="en-US" dirty="0" smtClean="0"/>
              <a:t>I.C. 5-14-3-8</a:t>
            </a:r>
          </a:p>
          <a:p>
            <a:pPr>
              <a:buFont typeface="Arial" pitchFamily="34" charset="0"/>
              <a:buChar char="•"/>
            </a:pPr>
            <a:r>
              <a:rPr lang="en-US" dirty="0" smtClean="0"/>
              <a:t>Recorders Fee Statute – IC 36-2-7-10</a:t>
            </a:r>
          </a:p>
          <a:p>
            <a:pPr lvl="1">
              <a:buFont typeface="Arial" pitchFamily="34" charset="0"/>
              <a:buChar char="•"/>
            </a:pPr>
            <a:r>
              <a:rPr lang="en-US" dirty="0" smtClean="0"/>
              <a:t>House Bill 1175</a:t>
            </a:r>
          </a:p>
          <a:p>
            <a:pPr>
              <a:buFont typeface="Arial" pitchFamily="34" charset="0"/>
              <a:buChar char="•"/>
            </a:pPr>
            <a:r>
              <a:rPr lang="en-US" dirty="0" smtClean="0"/>
              <a:t>Prior Opinions of the Public Access Counselor</a:t>
            </a:r>
          </a:p>
          <a:p>
            <a:pPr lvl="1">
              <a:buFont typeface="Arial" pitchFamily="34" charset="0"/>
              <a:buChar char="•"/>
            </a:pPr>
            <a:r>
              <a:rPr lang="en-US" dirty="0" smtClean="0"/>
              <a:t>07-FC-241</a:t>
            </a:r>
          </a:p>
          <a:p>
            <a:pPr lvl="1">
              <a:buFont typeface="Arial" pitchFamily="34" charset="0"/>
              <a:buChar char="•"/>
            </a:pPr>
            <a:r>
              <a:rPr lang="en-US" dirty="0" smtClean="0"/>
              <a:t>07-FC-243</a:t>
            </a:r>
          </a:p>
          <a:p>
            <a:pPr lvl="1">
              <a:buFont typeface="Arial" pitchFamily="34" charset="0"/>
              <a:buChar char="•"/>
            </a:pPr>
            <a:r>
              <a:rPr lang="en-US" dirty="0" smtClean="0"/>
              <a:t>11-INF-02</a:t>
            </a:r>
          </a:p>
          <a:p>
            <a:r>
              <a:rPr lang="en-US" dirty="0" smtClean="0"/>
              <a:t>	</a:t>
            </a:r>
            <a:endParaRPr lang="en-US" dirty="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lide(fromLeft)">
                                      <p:cBhvr>
                                        <p:cTn id="7" dur="1000"/>
                                        <p:tgtEl>
                                          <p:spTgt spid="16"/>
                                        </p:tgtEl>
                                      </p:cBhvr>
                                    </p:animEffect>
                                  </p:childTnLst>
                                </p:cTn>
                              </p:par>
                              <p:par>
                                <p:cTn id="8" presetID="12" presetClass="entr" presetSubtype="2"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lide(fromRight)">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4294967295"/>
          </p:nvPr>
        </p:nvSpPr>
        <p:spPr>
          <a:xfrm>
            <a:off x="6553200" y="6248400"/>
            <a:ext cx="2133600" cy="457200"/>
          </a:xfrm>
          <a:prstGeom prst="rect">
            <a:avLst/>
          </a:prstGeom>
          <a:noFill/>
        </p:spPr>
        <p:txBody>
          <a:bodyPr/>
          <a:lstStyle/>
          <a:p>
            <a:fld id="{2DCB85C1-3147-4200-A427-FA3CA9E86926}" type="slidenum">
              <a:rPr lang="en-US" smtClean="0"/>
              <a:pPr/>
              <a:t>14</a:t>
            </a:fld>
            <a:endParaRPr lang="en-US" smtClean="0"/>
          </a:p>
        </p:txBody>
      </p:sp>
      <p:sp>
        <p:nvSpPr>
          <p:cNvPr id="27651" name="Rectangle 2"/>
          <p:cNvSpPr>
            <a:spLocks noGrp="1" noChangeArrowheads="1"/>
          </p:cNvSpPr>
          <p:nvPr>
            <p:ph type="title"/>
          </p:nvPr>
        </p:nvSpPr>
        <p:spPr/>
        <p:txBody>
          <a:bodyPr/>
          <a:lstStyle/>
          <a:p>
            <a:pPr algn="l" eaLnBrk="1" hangingPunct="1"/>
            <a:r>
              <a:rPr lang="en-US" dirty="0" smtClean="0"/>
              <a:t>Access to Public Records Act</a:t>
            </a:r>
          </a:p>
        </p:txBody>
      </p:sp>
      <p:sp>
        <p:nvSpPr>
          <p:cNvPr id="27652"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2400" dirty="0" smtClean="0"/>
              <a:t>Electronic Mail</a:t>
            </a:r>
          </a:p>
          <a:p>
            <a:pPr eaLnBrk="1" hangingPunct="1">
              <a:lnSpc>
                <a:spcPct val="80000"/>
              </a:lnSpc>
            </a:pPr>
            <a:r>
              <a:rPr lang="en-US" sz="2200" dirty="0" smtClean="0"/>
              <a:t>A public record is any record, including electronic media, that is created received, retained, maintained, or filed by or with a public agency.</a:t>
            </a:r>
          </a:p>
          <a:p>
            <a:pPr eaLnBrk="1" hangingPunct="1">
              <a:lnSpc>
                <a:spcPct val="80000"/>
              </a:lnSpc>
            </a:pPr>
            <a:r>
              <a:rPr lang="en-US" sz="2200" dirty="0" smtClean="0"/>
              <a:t>Electronic mail must be available for inspection and copying by the governing body unless an exception to disclosure, based on the content of the email, applies.</a:t>
            </a:r>
          </a:p>
          <a:p>
            <a:pPr eaLnBrk="1" hangingPunct="1">
              <a:lnSpc>
                <a:spcPct val="80000"/>
              </a:lnSpc>
            </a:pPr>
            <a:r>
              <a:rPr lang="en-US" sz="2200" dirty="0" smtClean="0"/>
              <a:t>Electronic mail must be maintained in accordance with records retention schedules, pursuant to I.C. 5-15.</a:t>
            </a:r>
          </a:p>
          <a:p>
            <a:pPr lvl="1" eaLnBrk="1" hangingPunct="1">
              <a:lnSpc>
                <a:spcPct val="80000"/>
              </a:lnSpc>
            </a:pPr>
            <a:r>
              <a:rPr lang="en-US" sz="2000" dirty="0" smtClean="0"/>
              <a:t>Most agencies have their own retention schedules.  </a:t>
            </a:r>
            <a:endParaRPr lang="en-US" sz="22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bwMode="auto">
          <a:xfrm>
            <a:off x="838200" y="356592"/>
            <a:ext cx="8259763" cy="615553"/>
          </a:xfrm>
        </p:spPr>
        <p:txBody>
          <a:bodyPr vert="horz" wrap="square" lIns="91440" tIns="45720" rIns="91440" bIns="45720" numCol="1" anchorCtr="0" compatLnSpc="1">
            <a:prstTxWarp prst="textNoShape">
              <a:avLst/>
            </a:prstTxWarp>
          </a:bodyPr>
          <a:lstStyle/>
          <a:p>
            <a:r>
              <a:rPr lang="en-US" sz="3400" i="1" dirty="0" smtClean="0">
                <a:effectLst/>
              </a:rPr>
              <a:t>Common Misconceptions of Requestors</a:t>
            </a:r>
          </a:p>
        </p:txBody>
      </p:sp>
      <p:sp>
        <p:nvSpPr>
          <p:cNvPr id="81923" name="Rectangle 3"/>
          <p:cNvSpPr>
            <a:spLocks noGrp="1"/>
          </p:cNvSpPr>
          <p:nvPr>
            <p:ph type="body" idx="1"/>
          </p:nvPr>
        </p:nvSpPr>
        <p:spPr>
          <a:xfrm>
            <a:off x="609600" y="1890713"/>
            <a:ext cx="8259763" cy="4662487"/>
          </a:xfrm>
        </p:spPr>
        <p:txBody>
          <a:bodyPr>
            <a:spAutoFit/>
          </a:bodyPr>
          <a:lstStyle/>
          <a:p>
            <a:pPr>
              <a:spcAft>
                <a:spcPts val="1200"/>
              </a:spcAft>
              <a:buFont typeface="Wingdings 2" pitchFamily="18" charset="2"/>
              <a:buChar char=""/>
            </a:pPr>
            <a:r>
              <a:rPr lang="en-US" sz="2800" dirty="0" smtClean="0"/>
              <a:t>A public agency has to answer my questions under APRA.</a:t>
            </a:r>
          </a:p>
          <a:p>
            <a:pPr>
              <a:spcAft>
                <a:spcPts val="1200"/>
              </a:spcAft>
              <a:buFont typeface="Wingdings 2" pitchFamily="18" charset="2"/>
              <a:buChar char=""/>
            </a:pPr>
            <a:r>
              <a:rPr lang="en-US" sz="2800" dirty="0" smtClean="0"/>
              <a:t>A public agency has to keep public records forever so it is not appropriate to respond that the record no longer exists.</a:t>
            </a:r>
          </a:p>
          <a:p>
            <a:pPr>
              <a:spcAft>
                <a:spcPts val="1200"/>
              </a:spcAft>
              <a:buFont typeface="Wingdings 2" pitchFamily="18" charset="2"/>
              <a:buChar char=""/>
            </a:pPr>
            <a:r>
              <a:rPr lang="en-US" sz="2800" dirty="0" smtClean="0"/>
              <a:t>A public agency must handle public records requests before handling other matters of the public agency.</a:t>
            </a:r>
          </a:p>
          <a:p>
            <a:pPr>
              <a:spcAft>
                <a:spcPts val="1200"/>
              </a:spcAft>
              <a:buFont typeface="Wingdings 2" pitchFamily="18" charset="2"/>
              <a:buChar char=""/>
            </a:pPr>
            <a:r>
              <a:rPr lang="en-US" sz="2800" dirty="0" smtClean="0"/>
              <a:t>A public agency must keep public records in a format that is most convenient for me.</a:t>
            </a:r>
          </a:p>
        </p:txBody>
      </p:sp>
      <p:pic>
        <p:nvPicPr>
          <p:cNvPr id="4" name="Picture 3" descr="surprised.jpg"/>
          <p:cNvPicPr>
            <a:picLocks noChangeAspect="1"/>
          </p:cNvPicPr>
          <p:nvPr/>
        </p:nvPicPr>
        <p:blipFill>
          <a:blip r:embed="rId3" cstate="screen"/>
          <a:stretch>
            <a:fillRect/>
          </a:stretch>
        </p:blipFill>
        <p:spPr>
          <a:xfrm>
            <a:off x="685800" y="0"/>
            <a:ext cx="1214322" cy="1828800"/>
          </a:xfrm>
          <a:prstGeom prst="hexagon">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2" presetClass="entr" presetSubtype="2" fill="hold" grpId="0" nodeType="afterEffect">
                                  <p:stCondLst>
                                    <p:cond delay="0"/>
                                  </p:stCondLst>
                                  <p:childTnLst>
                                    <p:set>
                                      <p:cBhvr>
                                        <p:cTn id="13" dur="1" fill="hold">
                                          <p:stCondLst>
                                            <p:cond delay="0"/>
                                          </p:stCondLst>
                                        </p:cTn>
                                        <p:tgtEl>
                                          <p:spTgt spid="81922"/>
                                        </p:tgtEl>
                                        <p:attrNameLst>
                                          <p:attrName>style.visibility</p:attrName>
                                        </p:attrNameLst>
                                      </p:cBhvr>
                                      <p:to>
                                        <p:strVal val="visible"/>
                                      </p:to>
                                    </p:set>
                                    <p:anim calcmode="lin" valueType="num">
                                      <p:cBhvr additive="base">
                                        <p:cTn id="14" dur="500" fill="hold"/>
                                        <p:tgtEl>
                                          <p:spTgt spid="81922"/>
                                        </p:tgtEl>
                                        <p:attrNameLst>
                                          <p:attrName>ppt_x</p:attrName>
                                        </p:attrNameLst>
                                      </p:cBhvr>
                                      <p:tavLst>
                                        <p:tav tm="0">
                                          <p:val>
                                            <p:strVal val="1+#ppt_w/2"/>
                                          </p:val>
                                        </p:tav>
                                        <p:tav tm="100000">
                                          <p:val>
                                            <p:strVal val="#ppt_x"/>
                                          </p:val>
                                        </p:tav>
                                      </p:tavLst>
                                    </p:anim>
                                    <p:anim calcmode="lin" valueType="num">
                                      <p:cBhvr additive="base">
                                        <p:cTn id="15" dur="500" fill="hold"/>
                                        <p:tgtEl>
                                          <p:spTgt spid="81922"/>
                                        </p:tgtEl>
                                        <p:attrNameLst>
                                          <p:attrName>ppt_y</p:attrName>
                                        </p:attrNameLst>
                                      </p:cBhvr>
                                      <p:tavLst>
                                        <p:tav tm="0">
                                          <p:val>
                                            <p:strVal val="#ppt_y"/>
                                          </p:val>
                                        </p:tav>
                                        <p:tav tm="100000">
                                          <p:val>
                                            <p:strVal val="#ppt_y"/>
                                          </p:val>
                                        </p:tav>
                                      </p:tavLst>
                                    </p:anim>
                                  </p:childTnLst>
                                </p:cTn>
                              </p:par>
                              <p:par>
                                <p:cTn id="16" presetID="10" presetClass="entr" presetSubtype="0" fill="hold" grpId="0" nodeType="withEffect">
                                  <p:stCondLst>
                                    <p:cond delay="1000"/>
                                  </p:stCondLst>
                                  <p:childTnLst>
                                    <p:set>
                                      <p:cBhvr>
                                        <p:cTn id="17" dur="1" fill="hold">
                                          <p:stCondLst>
                                            <p:cond delay="0"/>
                                          </p:stCondLst>
                                        </p:cTn>
                                        <p:tgtEl>
                                          <p:spTgt spid="81923">
                                            <p:txEl>
                                              <p:pRg st="0" end="0"/>
                                            </p:txEl>
                                          </p:spTgt>
                                        </p:tgtEl>
                                        <p:attrNameLst>
                                          <p:attrName>style.visibility</p:attrName>
                                        </p:attrNameLst>
                                      </p:cBhvr>
                                      <p:to>
                                        <p:strVal val="visible"/>
                                      </p:to>
                                    </p:set>
                                    <p:animEffect transition="in" filter="fade">
                                      <p:cBhvr>
                                        <p:cTn id="18" dur="2000"/>
                                        <p:tgtEl>
                                          <p:spTgt spid="81923">
                                            <p:txEl>
                                              <p:pRg st="0" end="0"/>
                                            </p:txEl>
                                          </p:spTgt>
                                        </p:tgtEl>
                                      </p:cBhvr>
                                    </p:animEffect>
                                  </p:childTnLst>
                                </p:cTn>
                              </p:par>
                              <p:par>
                                <p:cTn id="19" presetID="10" presetClass="entr" presetSubtype="0" fill="hold" grpId="0" nodeType="withEffect">
                                  <p:stCondLst>
                                    <p:cond delay="1000"/>
                                  </p:stCondLst>
                                  <p:childTnLst>
                                    <p:set>
                                      <p:cBhvr>
                                        <p:cTn id="20" dur="1" fill="hold">
                                          <p:stCondLst>
                                            <p:cond delay="0"/>
                                          </p:stCondLst>
                                        </p:cTn>
                                        <p:tgtEl>
                                          <p:spTgt spid="81923">
                                            <p:txEl>
                                              <p:pRg st="1" end="1"/>
                                            </p:txEl>
                                          </p:spTgt>
                                        </p:tgtEl>
                                        <p:attrNameLst>
                                          <p:attrName>style.visibility</p:attrName>
                                        </p:attrNameLst>
                                      </p:cBhvr>
                                      <p:to>
                                        <p:strVal val="visible"/>
                                      </p:to>
                                    </p:set>
                                    <p:animEffect transition="in" filter="fade">
                                      <p:cBhvr>
                                        <p:cTn id="21" dur="2000"/>
                                        <p:tgtEl>
                                          <p:spTgt spid="81923">
                                            <p:txEl>
                                              <p:pRg st="1" end="1"/>
                                            </p:txEl>
                                          </p:spTgt>
                                        </p:tgtEl>
                                      </p:cBhvr>
                                    </p:animEffect>
                                  </p:childTnLst>
                                </p:cTn>
                              </p:par>
                              <p:par>
                                <p:cTn id="22" presetID="10" presetClass="entr" presetSubtype="0" fill="hold" grpId="0" nodeType="withEffect">
                                  <p:stCondLst>
                                    <p:cond delay="1000"/>
                                  </p:stCondLst>
                                  <p:childTnLst>
                                    <p:set>
                                      <p:cBhvr>
                                        <p:cTn id="23" dur="1" fill="hold">
                                          <p:stCondLst>
                                            <p:cond delay="0"/>
                                          </p:stCondLst>
                                        </p:cTn>
                                        <p:tgtEl>
                                          <p:spTgt spid="81923">
                                            <p:txEl>
                                              <p:pRg st="2" end="2"/>
                                            </p:txEl>
                                          </p:spTgt>
                                        </p:tgtEl>
                                        <p:attrNameLst>
                                          <p:attrName>style.visibility</p:attrName>
                                        </p:attrNameLst>
                                      </p:cBhvr>
                                      <p:to>
                                        <p:strVal val="visible"/>
                                      </p:to>
                                    </p:set>
                                    <p:animEffect transition="in" filter="fade">
                                      <p:cBhvr>
                                        <p:cTn id="24" dur="2000"/>
                                        <p:tgtEl>
                                          <p:spTgt spid="81923">
                                            <p:txEl>
                                              <p:pRg st="2" end="2"/>
                                            </p:txEl>
                                          </p:spTgt>
                                        </p:tgtEl>
                                      </p:cBhvr>
                                    </p:animEffect>
                                  </p:childTnLst>
                                </p:cTn>
                              </p:par>
                              <p:par>
                                <p:cTn id="25" presetID="10" presetClass="entr" presetSubtype="0" fill="hold" grpId="0" nodeType="withEffect">
                                  <p:stCondLst>
                                    <p:cond delay="1000"/>
                                  </p:stCondLst>
                                  <p:childTnLst>
                                    <p:set>
                                      <p:cBhvr>
                                        <p:cTn id="26" dur="1" fill="hold">
                                          <p:stCondLst>
                                            <p:cond delay="0"/>
                                          </p:stCondLst>
                                        </p:cTn>
                                        <p:tgtEl>
                                          <p:spTgt spid="81923">
                                            <p:txEl>
                                              <p:pRg st="3" end="3"/>
                                            </p:txEl>
                                          </p:spTgt>
                                        </p:tgtEl>
                                        <p:attrNameLst>
                                          <p:attrName>style.visibility</p:attrName>
                                        </p:attrNameLst>
                                      </p:cBhvr>
                                      <p:to>
                                        <p:strVal val="visible"/>
                                      </p:to>
                                    </p:set>
                                    <p:animEffect transition="in" filter="fade">
                                      <p:cBhvr>
                                        <p:cTn id="27" dur="2000"/>
                                        <p:tgtEl>
                                          <p:spTgt spid="819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rPr lang="en-US" i="1" dirty="0" smtClean="0"/>
              <a:t>Other common misconceptions</a:t>
            </a:r>
            <a:r>
              <a:rPr lang="en-US" dirty="0" smtClean="0"/>
              <a:t>	</a:t>
            </a:r>
            <a:endParaRPr lang="en-US" dirty="0"/>
          </a:p>
        </p:txBody>
      </p:sp>
      <p:sp>
        <p:nvSpPr>
          <p:cNvPr id="64514" name="Content Placeholder 1"/>
          <p:cNvSpPr>
            <a:spLocks noGrp="1"/>
          </p:cNvSpPr>
          <p:nvPr>
            <p:ph idx="1"/>
          </p:nvPr>
        </p:nvSpPr>
        <p:spPr>
          <a:xfrm>
            <a:off x="838200" y="1295400"/>
            <a:ext cx="8240751" cy="5431615"/>
          </a:xfrm>
        </p:spPr>
        <p:style>
          <a:lnRef idx="0">
            <a:scrgbClr r="0" g="0" b="0"/>
          </a:lnRef>
          <a:fillRef idx="1002">
            <a:schemeClr val="lt1"/>
          </a:fillRef>
          <a:effectRef idx="0">
            <a:scrgbClr r="0" g="0" b="0"/>
          </a:effectRef>
          <a:fontRef idx="major"/>
        </p:style>
        <p:txBody>
          <a:bodyPr>
            <a:spAutoFit/>
          </a:bodyPr>
          <a:lstStyle/>
          <a:p>
            <a:pPr>
              <a:lnSpc>
                <a:spcPct val="80000"/>
              </a:lnSpc>
              <a:spcAft>
                <a:spcPts val="2400"/>
              </a:spcAft>
            </a:pPr>
            <a:r>
              <a:rPr lang="en-US" sz="2800" dirty="0" smtClean="0"/>
              <a:t>Offering to allow inspection is always sufficient.  </a:t>
            </a:r>
            <a:r>
              <a:rPr lang="en-US" sz="2800" b="1" i="1" dirty="0" smtClean="0"/>
              <a:t>See </a:t>
            </a:r>
            <a:r>
              <a:rPr lang="en-US" sz="2800" b="1" dirty="0" smtClean="0"/>
              <a:t>11-FC-238</a:t>
            </a:r>
          </a:p>
          <a:p>
            <a:pPr>
              <a:lnSpc>
                <a:spcPct val="80000"/>
              </a:lnSpc>
              <a:spcAft>
                <a:spcPts val="2400"/>
              </a:spcAft>
            </a:pPr>
            <a:r>
              <a:rPr lang="en-US" sz="2800" dirty="0" smtClean="0"/>
              <a:t>All </a:t>
            </a:r>
            <a:r>
              <a:rPr lang="en-US" sz="2800" dirty="0" err="1" smtClean="0"/>
              <a:t>disclosable</a:t>
            </a:r>
            <a:r>
              <a:rPr lang="en-US" sz="2800" dirty="0" smtClean="0"/>
              <a:t> records requested must be produced within 7 days of receiving the request.  </a:t>
            </a:r>
            <a:r>
              <a:rPr lang="en-US" sz="2800" b="1" i="1" dirty="0" smtClean="0"/>
              <a:t>See</a:t>
            </a:r>
            <a:r>
              <a:rPr lang="en-US" sz="2800" dirty="0" smtClean="0"/>
              <a:t> </a:t>
            </a:r>
            <a:r>
              <a:rPr lang="en-US" sz="2800" b="1" dirty="0" smtClean="0"/>
              <a:t>11-FC-74</a:t>
            </a:r>
          </a:p>
          <a:p>
            <a:pPr>
              <a:lnSpc>
                <a:spcPct val="80000"/>
              </a:lnSpc>
              <a:spcAft>
                <a:spcPts val="2400"/>
              </a:spcAft>
            </a:pPr>
            <a:r>
              <a:rPr lang="en-US" sz="2800" dirty="0" smtClean="0"/>
              <a:t>Denials do not have to be explained with specificity.</a:t>
            </a:r>
          </a:p>
          <a:p>
            <a:pPr>
              <a:lnSpc>
                <a:spcPct val="80000"/>
              </a:lnSpc>
              <a:spcAft>
                <a:spcPts val="2400"/>
              </a:spcAft>
            </a:pPr>
            <a:r>
              <a:rPr lang="en-US" sz="2800" dirty="0" smtClean="0"/>
              <a:t>All documents containing medical information, children’s names or personal information are confidential.</a:t>
            </a:r>
          </a:p>
          <a:p>
            <a:pPr>
              <a:lnSpc>
                <a:spcPct val="80000"/>
              </a:lnSpc>
              <a:spcAft>
                <a:spcPts val="2400"/>
              </a:spcAft>
            </a:pPr>
            <a:r>
              <a:rPr lang="en-US" sz="2800" dirty="0" smtClean="0"/>
              <a:t>Any document containing confidential information may be omitted from public records response.  </a:t>
            </a:r>
            <a:r>
              <a:rPr lang="en-US" sz="2800" b="1" i="1" dirty="0" smtClean="0"/>
              <a:t>See</a:t>
            </a:r>
            <a:r>
              <a:rPr lang="en-US" sz="2800" b="1" dirty="0" smtClean="0"/>
              <a:t> 10-FC-7</a:t>
            </a:r>
            <a:endParaRPr lang="en-US" sz="2800" dirty="0" smtClean="0"/>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915400" cy="677108"/>
          </a:xfrm>
        </p:spPr>
        <p:txBody>
          <a:bodyPr wrap="square">
            <a:spAutoFit/>
          </a:bodyPr>
          <a:lstStyle/>
          <a:p>
            <a:pPr fontAlgn="auto">
              <a:spcAft>
                <a:spcPts val="0"/>
              </a:spcAft>
              <a:defRPr/>
            </a:pPr>
            <a:r>
              <a:rPr lang="en-US" i="1" dirty="0" smtClean="0"/>
              <a:t>Remedies and penalties for noncompliance</a:t>
            </a:r>
            <a:endParaRPr lang="en-US" i="1" dirty="0"/>
          </a:p>
        </p:txBody>
      </p:sp>
      <p:sp>
        <p:nvSpPr>
          <p:cNvPr id="40961" name="Content Placeholder 1"/>
          <p:cNvSpPr>
            <a:spLocks noGrp="1"/>
          </p:cNvSpPr>
          <p:nvPr>
            <p:ph type="body" idx="1"/>
          </p:nvPr>
        </p:nvSpPr>
        <p:spPr>
          <a:xfrm>
            <a:off x="838200" y="1447800"/>
            <a:ext cx="8260080" cy="3801041"/>
          </a:xfrm>
        </p:spPr>
        <p:txBody>
          <a:bodyPr>
            <a:noAutofit/>
          </a:bodyPr>
          <a:lstStyle/>
          <a:p>
            <a:pPr marL="1649413" fontAlgn="auto">
              <a:spcBef>
                <a:spcPts val="1800"/>
              </a:spcBef>
              <a:spcAft>
                <a:spcPts val="0"/>
              </a:spcAft>
              <a:buClr>
                <a:schemeClr val="accent6">
                  <a:lumMod val="60000"/>
                  <a:lumOff val="40000"/>
                </a:schemeClr>
              </a:buClr>
              <a:defRPr/>
            </a:pPr>
            <a:r>
              <a:rPr lang="en-US" sz="2800" dirty="0" smtClean="0"/>
              <a:t>Complaint to Public Access Counselor</a:t>
            </a:r>
          </a:p>
          <a:p>
            <a:pPr marL="1649413" fontAlgn="auto">
              <a:spcBef>
                <a:spcPts val="1800"/>
              </a:spcBef>
              <a:spcAft>
                <a:spcPts val="0"/>
              </a:spcAft>
              <a:buClr>
                <a:schemeClr val="accent6">
                  <a:lumMod val="60000"/>
                  <a:lumOff val="40000"/>
                </a:schemeClr>
              </a:buClr>
              <a:defRPr/>
            </a:pPr>
            <a:r>
              <a:rPr lang="en-US" sz="2800" dirty="0" smtClean="0"/>
              <a:t>Bad press and damage to public perception</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Court action seeking order to produce records and potentially order to pay attorney’s fees</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Fines for knowing and intentional withholding of public records</a:t>
            </a:r>
          </a:p>
        </p:txBody>
      </p:sp>
      <p:pic>
        <p:nvPicPr>
          <p:cNvPr id="4" name="Picture 3" descr="oops.jpg"/>
          <p:cNvPicPr>
            <a:picLocks noChangeAspect="1"/>
          </p:cNvPicPr>
          <p:nvPr/>
        </p:nvPicPr>
        <p:blipFill>
          <a:blip r:embed="rId3" cstate="screen">
            <a:clrChange>
              <a:clrFrom>
                <a:srgbClr val="FEFEFE"/>
              </a:clrFrom>
              <a:clrTo>
                <a:srgbClr val="FEFEFE">
                  <a:alpha val="0"/>
                </a:srgbClr>
              </a:clrTo>
            </a:clrChange>
          </a:blip>
          <a:srcRect/>
          <a:stretch>
            <a:fillRect/>
          </a:stretch>
        </p:blipFill>
        <p:spPr bwMode="auto">
          <a:xfrm>
            <a:off x="990600" y="1676400"/>
            <a:ext cx="1143000" cy="2011362"/>
          </a:xfrm>
          <a:prstGeom prst="rect">
            <a:avLst/>
          </a:prstGeom>
          <a:noFill/>
          <a:ln w="9525">
            <a:noFill/>
            <a:miter lim="800000"/>
            <a:headEnd/>
            <a:tailEnd/>
          </a:ln>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40961">
                                            <p:txEl>
                                              <p:pRg st="0" end="0"/>
                                            </p:txEl>
                                          </p:spTgt>
                                        </p:tgtEl>
                                        <p:attrNameLst>
                                          <p:attrName>style.visibility</p:attrName>
                                        </p:attrNameLst>
                                      </p:cBhvr>
                                      <p:to>
                                        <p:strVal val="visible"/>
                                      </p:to>
                                    </p:set>
                                    <p:animEffect transition="in" filter="fade">
                                      <p:cBhvr>
                                        <p:cTn id="11" dur="1000"/>
                                        <p:tgtEl>
                                          <p:spTgt spid="40961">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0961">
                                            <p:txEl>
                                              <p:pRg st="1" end="1"/>
                                            </p:txEl>
                                          </p:spTgt>
                                        </p:tgtEl>
                                        <p:attrNameLst>
                                          <p:attrName>style.visibility</p:attrName>
                                        </p:attrNameLst>
                                      </p:cBhvr>
                                      <p:to>
                                        <p:strVal val="visible"/>
                                      </p:to>
                                    </p:set>
                                    <p:animEffect transition="in" filter="fade">
                                      <p:cBhvr>
                                        <p:cTn id="14" dur="1000"/>
                                        <p:tgtEl>
                                          <p:spTgt spid="40961">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0961">
                                            <p:txEl>
                                              <p:pRg st="2" end="2"/>
                                            </p:txEl>
                                          </p:spTgt>
                                        </p:tgtEl>
                                        <p:attrNameLst>
                                          <p:attrName>style.visibility</p:attrName>
                                        </p:attrNameLst>
                                      </p:cBhvr>
                                      <p:to>
                                        <p:strVal val="visible"/>
                                      </p:to>
                                    </p:set>
                                    <p:animEffect transition="in" filter="fade">
                                      <p:cBhvr>
                                        <p:cTn id="17" dur="1000"/>
                                        <p:tgtEl>
                                          <p:spTgt spid="40961">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0961">
                                            <p:txEl>
                                              <p:pRg st="3" end="3"/>
                                            </p:txEl>
                                          </p:spTgt>
                                        </p:tgtEl>
                                        <p:attrNameLst>
                                          <p:attrName>style.visibility</p:attrName>
                                        </p:attrNameLst>
                                      </p:cBhvr>
                                      <p:to>
                                        <p:strVal val="visible"/>
                                      </p:to>
                                    </p:set>
                                    <p:animEffect transition="in" filter="fade">
                                      <p:cBhvr>
                                        <p:cTn id="20" dur="1000"/>
                                        <p:tgtEl>
                                          <p:spTgt spid="4096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28600"/>
            <a:ext cx="7406640" cy="783102"/>
          </a:xfrm>
        </p:spPr>
        <p:txBody>
          <a:bodyPr/>
          <a:lstStyle/>
          <a:p>
            <a:pPr algn="ctr"/>
            <a:r>
              <a:rPr lang="en-US" i="1" dirty="0" smtClean="0"/>
              <a:t>Thank you for your participation</a:t>
            </a:r>
            <a:endParaRPr lang="en-US" dirty="0"/>
          </a:p>
        </p:txBody>
      </p:sp>
      <p:sp>
        <p:nvSpPr>
          <p:cNvPr id="3" name="Subtitle 2"/>
          <p:cNvSpPr>
            <a:spLocks noGrp="1"/>
          </p:cNvSpPr>
          <p:nvPr>
            <p:ph type="subTitle" idx="1"/>
          </p:nvPr>
        </p:nvSpPr>
        <p:spPr>
          <a:xfrm>
            <a:off x="1432560" y="1295400"/>
            <a:ext cx="7406640" cy="5465136"/>
          </a:xfrm>
        </p:spPr>
        <p:txBody>
          <a:bodyPr/>
          <a:lstStyle/>
          <a:p>
            <a:pPr algn="ctr" fontAlgn="auto">
              <a:spcAft>
                <a:spcPts val="0"/>
              </a:spcAft>
              <a:buClr>
                <a:schemeClr val="accent6">
                  <a:lumMod val="60000"/>
                  <a:lumOff val="40000"/>
                </a:schemeClr>
              </a:buClr>
              <a:defRPr/>
            </a:pPr>
            <a:r>
              <a:rPr lang="en-US" sz="2000" b="1" dirty="0" smtClean="0"/>
              <a:t>Contact Information:</a:t>
            </a:r>
          </a:p>
          <a:p>
            <a:pPr algn="ctr" fontAlgn="auto">
              <a:spcAft>
                <a:spcPts val="0"/>
              </a:spcAft>
              <a:buClr>
                <a:schemeClr val="accent6">
                  <a:lumMod val="60000"/>
                  <a:lumOff val="40000"/>
                </a:schemeClr>
              </a:buClr>
              <a:defRPr/>
            </a:pPr>
            <a:r>
              <a:rPr lang="en-US" sz="2000" dirty="0" smtClean="0">
                <a:solidFill>
                  <a:srgbClr val="0070C0"/>
                </a:solidFill>
              </a:rPr>
              <a:t>Indiana Public Access Counselor</a:t>
            </a:r>
          </a:p>
          <a:p>
            <a:pPr algn="ctr" fontAlgn="auto">
              <a:spcAft>
                <a:spcPts val="0"/>
              </a:spcAft>
              <a:buClr>
                <a:schemeClr val="accent6">
                  <a:lumMod val="60000"/>
                  <a:lumOff val="40000"/>
                </a:schemeClr>
              </a:buClr>
              <a:defRPr/>
            </a:pPr>
            <a:r>
              <a:rPr lang="en-US" sz="2000" dirty="0" smtClean="0"/>
              <a:t>402 W. Washington St, W470</a:t>
            </a:r>
          </a:p>
          <a:p>
            <a:pPr algn="ctr" fontAlgn="auto">
              <a:spcAft>
                <a:spcPts val="0"/>
              </a:spcAft>
              <a:buClr>
                <a:schemeClr val="accent6">
                  <a:lumMod val="60000"/>
                  <a:lumOff val="40000"/>
                </a:schemeClr>
              </a:buClr>
              <a:defRPr/>
            </a:pPr>
            <a:r>
              <a:rPr lang="en-US" sz="2000" dirty="0" smtClean="0"/>
              <a:t>Indianapolis, IN  46204</a:t>
            </a:r>
          </a:p>
          <a:p>
            <a:pPr algn="ctr" fontAlgn="auto">
              <a:spcAft>
                <a:spcPts val="0"/>
              </a:spcAft>
              <a:buClr>
                <a:schemeClr val="accent6">
                  <a:lumMod val="60000"/>
                  <a:lumOff val="40000"/>
                </a:schemeClr>
              </a:buClr>
              <a:defRPr/>
            </a:pPr>
            <a:r>
              <a:rPr lang="en-US" sz="2000" dirty="0" smtClean="0"/>
              <a:t>317.234.0906</a:t>
            </a:r>
          </a:p>
          <a:p>
            <a:pPr algn="ctr" fontAlgn="auto">
              <a:spcAft>
                <a:spcPts val="0"/>
              </a:spcAft>
              <a:buClr>
                <a:schemeClr val="accent6">
                  <a:lumMod val="60000"/>
                  <a:lumOff val="40000"/>
                </a:schemeClr>
              </a:buClr>
              <a:defRPr/>
            </a:pPr>
            <a:r>
              <a:rPr lang="en-US" sz="2000" dirty="0" smtClean="0">
                <a:hlinkClick r:id="rId3"/>
              </a:rPr>
              <a:t>pac@icpr.in.gov</a:t>
            </a:r>
            <a:endParaRPr lang="en-US" sz="2000" dirty="0" smtClean="0"/>
          </a:p>
          <a:p>
            <a:pPr algn="ctr" fontAlgn="auto">
              <a:spcAft>
                <a:spcPts val="0"/>
              </a:spcAft>
              <a:buClr>
                <a:schemeClr val="accent6">
                  <a:lumMod val="60000"/>
                  <a:lumOff val="40000"/>
                </a:schemeClr>
              </a:buClr>
              <a:defRPr/>
            </a:pPr>
            <a:r>
              <a:rPr lang="en-US" sz="2000" b="1" dirty="0" smtClean="0"/>
              <a:t>Access to Public Records Act:</a:t>
            </a:r>
          </a:p>
          <a:p>
            <a:pPr algn="ctr" fontAlgn="auto">
              <a:spcAft>
                <a:spcPts val="0"/>
              </a:spcAft>
              <a:buClr>
                <a:schemeClr val="accent6">
                  <a:lumMod val="60000"/>
                  <a:lumOff val="40000"/>
                </a:schemeClr>
              </a:buClr>
              <a:defRPr/>
            </a:pPr>
            <a:r>
              <a:rPr lang="en-US" sz="2000" dirty="0" smtClean="0"/>
              <a:t>http://www.in.gov/legislative/ic/code/title5/ar14/ch3.html</a:t>
            </a:r>
          </a:p>
          <a:p>
            <a:pPr algn="ctr" fontAlgn="auto">
              <a:spcAft>
                <a:spcPts val="0"/>
              </a:spcAft>
              <a:buClr>
                <a:schemeClr val="accent6">
                  <a:lumMod val="60000"/>
                  <a:lumOff val="40000"/>
                </a:schemeClr>
              </a:buClr>
              <a:defRPr/>
            </a:pPr>
            <a:r>
              <a:rPr lang="en-US" sz="2000" b="1" dirty="0" smtClean="0"/>
              <a:t>Public Access Handbook:</a:t>
            </a:r>
          </a:p>
          <a:p>
            <a:pPr algn="ctr" fontAlgn="auto">
              <a:spcAft>
                <a:spcPts val="0"/>
              </a:spcAft>
              <a:buClr>
                <a:schemeClr val="accent6">
                  <a:lumMod val="60000"/>
                  <a:lumOff val="40000"/>
                </a:schemeClr>
              </a:buClr>
              <a:defRPr/>
            </a:pPr>
            <a:r>
              <a:rPr lang="en-US" sz="2000" dirty="0" smtClean="0"/>
              <a:t>http://www.in.gov/pac/files/pac_handbook.pdf</a:t>
            </a:r>
          </a:p>
          <a:p>
            <a:pPr algn="ctr" fontAlgn="auto">
              <a:spcAft>
                <a:spcPts val="0"/>
              </a:spcAft>
              <a:buClr>
                <a:schemeClr val="accent6">
                  <a:lumMod val="60000"/>
                  <a:lumOff val="40000"/>
                </a:schemeClr>
              </a:buClr>
              <a:defRPr/>
            </a:pPr>
            <a:r>
              <a:rPr lang="en-US" sz="2000" b="1" dirty="0" smtClean="0"/>
              <a:t>Public Access Counselor Website:</a:t>
            </a:r>
          </a:p>
          <a:p>
            <a:pPr algn="ctr" fontAlgn="auto">
              <a:spcAft>
                <a:spcPts val="0"/>
              </a:spcAft>
              <a:buClr>
                <a:schemeClr val="accent6">
                  <a:lumMod val="60000"/>
                  <a:lumOff val="40000"/>
                </a:schemeClr>
              </a:buClr>
              <a:defRPr/>
            </a:pPr>
            <a:r>
              <a:rPr lang="en-US" sz="2000" dirty="0" smtClean="0"/>
              <a:t>http://www.in.gov/pac/</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i="1" dirty="0" smtClean="0"/>
              <a:t>Access to Public Records Act (APRA)</a:t>
            </a:r>
            <a:endParaRPr lang="en-US" i="1" dirty="0"/>
          </a:p>
        </p:txBody>
      </p:sp>
      <p:sp>
        <p:nvSpPr>
          <p:cNvPr id="10" name="Freeform 9"/>
          <p:cNvSpPr/>
          <p:nvPr/>
        </p:nvSpPr>
        <p:spPr>
          <a:xfrm>
            <a:off x="1116013" y="2395538"/>
            <a:ext cx="7864475" cy="4000500"/>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114300" fontAlgn="auto">
              <a:spcBef>
                <a:spcPts val="0"/>
              </a:spcBef>
              <a:spcAft>
                <a:spcPts val="1200"/>
              </a:spcAft>
              <a:defRPr/>
            </a:pPr>
            <a:r>
              <a:rPr lang="en-US" dirty="0">
                <a:latin typeface="Calibri" pitchFamily="34" charset="0"/>
              </a:rPr>
              <a:t>A fundamental philosophy of the American constitutional form of representative government is that government is the servant of the people and not their master. </a:t>
            </a:r>
          </a:p>
          <a:p>
            <a:pPr marL="114300" fontAlgn="auto">
              <a:spcBef>
                <a:spcPts val="0"/>
              </a:spcBef>
              <a:spcAft>
                <a:spcPts val="1200"/>
              </a:spcAft>
              <a:defRPr/>
            </a:pPr>
            <a:r>
              <a:rPr lang="en-US" dirty="0">
                <a:latin typeface="Calibri" pitchFamily="34" charset="0"/>
              </a:rPr>
              <a:t>Accordingly, it is the public policy of the state that all persons are entitled to full and complete information regarding the affairs of government and the official acts of those who represent them as public officials and employees. </a:t>
            </a:r>
          </a:p>
          <a:p>
            <a:pPr marL="114300" fontAlgn="auto">
              <a:spcBef>
                <a:spcPts val="0"/>
              </a:spcBef>
              <a:spcAft>
                <a:spcPts val="1200"/>
              </a:spcAft>
              <a:defRPr/>
            </a:pPr>
            <a:r>
              <a:rPr lang="en-US" dirty="0">
                <a:latin typeface="Calibri" pitchFamily="34" charset="0"/>
              </a:rPr>
              <a:t>Providing persons with the information is an essential function of a representative government and an integral part of the routine duties of public officials and employees, whose duty it is to provide the information. </a:t>
            </a:r>
          </a:p>
          <a:p>
            <a:pPr marL="114300" fontAlgn="auto">
              <a:spcBef>
                <a:spcPts val="0"/>
              </a:spcBef>
              <a:spcAft>
                <a:spcPts val="1200"/>
              </a:spcAft>
              <a:defRPr/>
            </a:pPr>
            <a:r>
              <a:rPr lang="en-US" dirty="0">
                <a:latin typeface="Calibri" pitchFamily="34" charset="0"/>
              </a:rPr>
              <a:t>This chapter shall be liberally construed to implement this policy and place the burden of proof for the nondisclosure of a public record on the public agency that would deny access to the record and not on the person seeking to inspect and copy the record.”</a:t>
            </a:r>
          </a:p>
        </p:txBody>
      </p:sp>
      <p:grpSp>
        <p:nvGrpSpPr>
          <p:cNvPr id="3" name="Group 23"/>
          <p:cNvGrpSpPr>
            <a:grpSpLocks/>
          </p:cNvGrpSpPr>
          <p:nvPr/>
        </p:nvGrpSpPr>
        <p:grpSpPr bwMode="auto">
          <a:xfrm>
            <a:off x="630238" y="1514475"/>
            <a:ext cx="823912" cy="4972050"/>
            <a:chOff x="581025" y="1515139"/>
            <a:chExt cx="822960" cy="4970594"/>
          </a:xfrm>
        </p:grpSpPr>
        <p:sp>
          <p:nvSpPr>
            <p:cNvPr id="11" name="Freeform 10"/>
            <p:cNvSpPr/>
            <p:nvPr/>
          </p:nvSpPr>
          <p:spPr>
            <a:xfrm>
              <a:off x="837903" y="1515139"/>
              <a:ext cx="274320" cy="4970594"/>
            </a:xfrm>
            <a:custGeom>
              <a:avLst/>
              <a:gdLst>
                <a:gd name="connsiteX0" fmla="*/ 0 w 1977108"/>
                <a:gd name="connsiteY0" fmla="*/ 329525 h 1982390"/>
                <a:gd name="connsiteX1" fmla="*/ 96516 w 1977108"/>
                <a:gd name="connsiteY1" fmla="*/ 96516 h 1982390"/>
                <a:gd name="connsiteX2" fmla="*/ 329526 w 1977108"/>
                <a:gd name="connsiteY2" fmla="*/ 1 h 1982390"/>
                <a:gd name="connsiteX3" fmla="*/ 1647583 w 1977108"/>
                <a:gd name="connsiteY3" fmla="*/ 0 h 1982390"/>
                <a:gd name="connsiteX4" fmla="*/ 1880592 w 1977108"/>
                <a:gd name="connsiteY4" fmla="*/ 96516 h 1982390"/>
                <a:gd name="connsiteX5" fmla="*/ 1977107 w 1977108"/>
                <a:gd name="connsiteY5" fmla="*/ 329526 h 1982390"/>
                <a:gd name="connsiteX6" fmla="*/ 1977108 w 1977108"/>
                <a:gd name="connsiteY6" fmla="*/ 1652865 h 1982390"/>
                <a:gd name="connsiteX7" fmla="*/ 1880592 w 1977108"/>
                <a:gd name="connsiteY7" fmla="*/ 1885874 h 1982390"/>
                <a:gd name="connsiteX8" fmla="*/ 1647583 w 1977108"/>
                <a:gd name="connsiteY8" fmla="*/ 1982390 h 1982390"/>
                <a:gd name="connsiteX9" fmla="*/ 329525 w 1977108"/>
                <a:gd name="connsiteY9" fmla="*/ 1982390 h 1982390"/>
                <a:gd name="connsiteX10" fmla="*/ 96516 w 1977108"/>
                <a:gd name="connsiteY10" fmla="*/ 1885874 h 1982390"/>
                <a:gd name="connsiteX11" fmla="*/ 1 w 1977108"/>
                <a:gd name="connsiteY11" fmla="*/ 1652864 h 1982390"/>
                <a:gd name="connsiteX12" fmla="*/ 0 w 1977108"/>
                <a:gd name="connsiteY12" fmla="*/ 329525 h 1982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7108" h="1982390">
                  <a:moveTo>
                    <a:pt x="0" y="329525"/>
                  </a:moveTo>
                  <a:cubicBezTo>
                    <a:pt x="0" y="242130"/>
                    <a:pt x="34718" y="158314"/>
                    <a:pt x="96516" y="96516"/>
                  </a:cubicBezTo>
                  <a:cubicBezTo>
                    <a:pt x="158314" y="34718"/>
                    <a:pt x="242130" y="1"/>
                    <a:pt x="329526" y="1"/>
                  </a:cubicBezTo>
                  <a:lnTo>
                    <a:pt x="1647583" y="0"/>
                  </a:lnTo>
                  <a:cubicBezTo>
                    <a:pt x="1734978" y="0"/>
                    <a:pt x="1818794" y="34718"/>
                    <a:pt x="1880592" y="96516"/>
                  </a:cubicBezTo>
                  <a:cubicBezTo>
                    <a:pt x="1942390" y="158314"/>
                    <a:pt x="1977107" y="242130"/>
                    <a:pt x="1977107" y="329526"/>
                  </a:cubicBezTo>
                  <a:cubicBezTo>
                    <a:pt x="1977107" y="770639"/>
                    <a:pt x="1977108" y="1211752"/>
                    <a:pt x="1977108" y="1652865"/>
                  </a:cubicBezTo>
                  <a:cubicBezTo>
                    <a:pt x="1977108" y="1740260"/>
                    <a:pt x="1942390" y="1824076"/>
                    <a:pt x="1880592" y="1885874"/>
                  </a:cubicBezTo>
                  <a:cubicBezTo>
                    <a:pt x="1818794" y="1947672"/>
                    <a:pt x="1734978" y="1982390"/>
                    <a:pt x="1647583" y="1982390"/>
                  </a:cubicBezTo>
                  <a:lnTo>
                    <a:pt x="329525" y="1982390"/>
                  </a:lnTo>
                  <a:cubicBezTo>
                    <a:pt x="242130" y="1982390"/>
                    <a:pt x="158314" y="1947672"/>
                    <a:pt x="96516" y="1885874"/>
                  </a:cubicBezTo>
                  <a:cubicBezTo>
                    <a:pt x="34718" y="1824076"/>
                    <a:pt x="0" y="1740260"/>
                    <a:pt x="1" y="1652864"/>
                  </a:cubicBezTo>
                  <a:cubicBezTo>
                    <a:pt x="1" y="1211751"/>
                    <a:pt x="0" y="770638"/>
                    <a:pt x="0" y="329525"/>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vert="vert270" lIns="203194" tIns="149854" rIns="203194" bIns="149854" spcCol="1270" anchor="ctr"/>
            <a:lstStyle/>
            <a:p>
              <a:pPr algn="ctr" defTabSz="1244600" fontAlgn="auto">
                <a:spcAft>
                  <a:spcPts val="0"/>
                </a:spcAft>
                <a:defRPr/>
              </a:pPr>
              <a:endParaRPr lang="en-US" sz="2200" dirty="0">
                <a:solidFill>
                  <a:schemeClr val="tx1"/>
                </a:solidFill>
                <a:latin typeface="Calibri" pitchFamily="34" charset="0"/>
              </a:endParaRPr>
            </a:p>
          </p:txBody>
        </p:sp>
        <p:sp>
          <p:nvSpPr>
            <p:cNvPr id="15" name="Rounded Rectangle 14"/>
            <p:cNvSpPr/>
            <p:nvPr/>
          </p:nvSpPr>
          <p:spPr>
            <a:xfrm>
              <a:off x="581025" y="1524661"/>
              <a:ext cx="822960" cy="822084"/>
            </a:xfrm>
            <a:prstGeom prst="roundRect">
              <a:avLst/>
            </a:prstGeom>
            <a:blipFill rotWithShape="0">
              <a:blip r:embed="rId4" cstate="screen"/>
              <a:stretch>
                <a:fillRect/>
              </a:stretch>
            </a:blipFill>
            <a:ln>
              <a:solidFill>
                <a:srgbClr val="FFC000">
                  <a:alpha val="90000"/>
                </a:srgb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grpSp>
      <p:sp>
        <p:nvSpPr>
          <p:cNvPr id="19" name="Freeform 18"/>
          <p:cNvSpPr/>
          <p:nvPr/>
        </p:nvSpPr>
        <p:spPr>
          <a:xfrm>
            <a:off x="1497013" y="1524000"/>
            <a:ext cx="4543425" cy="788988"/>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a:noFill/>
          <a:ln w="0">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342900" lvl="1" indent="-228600" defTabSz="1422400" fontAlgn="auto">
              <a:spcBef>
                <a:spcPts val="0"/>
              </a:spcBef>
              <a:spcAft>
                <a:spcPts val="600"/>
              </a:spcAft>
              <a:buFontTx/>
              <a:buChar char="••"/>
              <a:defRPr/>
            </a:pPr>
            <a:r>
              <a:rPr lang="en-US" dirty="0">
                <a:latin typeface="Calibri" pitchFamily="34" charset="0"/>
              </a:rPr>
              <a:t>Indiana Code § 5-14-3-1 through 5-14-3-10</a:t>
            </a:r>
          </a:p>
          <a:p>
            <a:pPr marL="342900" lvl="1" indent="-228600" defTabSz="1422400" fontAlgn="auto">
              <a:lnSpc>
                <a:spcPct val="80000"/>
              </a:lnSpc>
              <a:spcBef>
                <a:spcPts val="0"/>
              </a:spcBef>
              <a:spcAft>
                <a:spcPts val="600"/>
              </a:spcAft>
              <a:buFontTx/>
              <a:buChar char="••"/>
              <a:defRPr/>
            </a:pPr>
            <a:r>
              <a:rPr lang="en-US" dirty="0">
                <a:latin typeface="Calibri" pitchFamily="34" charset="0"/>
              </a:rPr>
              <a:t>Enacted in 1983 (“APRA”)</a:t>
            </a:r>
            <a:endParaRPr lang="en-US" b="1" dirty="0">
              <a:latin typeface="Calibri" pitchFamily="34" charset="0"/>
            </a:endParaRPr>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500"/>
                            </p:stCondLst>
                            <p:childTnLst>
                              <p:par>
                                <p:cTn id="16" presetID="53"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fill="hold"/>
                                        <p:tgtEl>
                                          <p:spTgt spid="10"/>
                                        </p:tgtEl>
                                        <p:attrNameLst>
                                          <p:attrName>ppt_w</p:attrName>
                                        </p:attrNameLst>
                                      </p:cBhvr>
                                      <p:tavLst>
                                        <p:tav tm="0">
                                          <p:val>
                                            <p:fltVal val="0"/>
                                          </p:val>
                                        </p:tav>
                                        <p:tav tm="100000">
                                          <p:val>
                                            <p:strVal val="#ppt_w"/>
                                          </p:val>
                                        </p:tav>
                                      </p:tavLst>
                                    </p:anim>
                                    <p:anim calcmode="lin" valueType="num">
                                      <p:cBhvr>
                                        <p:cTn id="19" dur="1000" fill="hold"/>
                                        <p:tgtEl>
                                          <p:spTgt spid="10"/>
                                        </p:tgtEl>
                                        <p:attrNameLst>
                                          <p:attrName>ppt_h</p:attrName>
                                        </p:attrNameLst>
                                      </p:cBhvr>
                                      <p:tavLst>
                                        <p:tav tm="0">
                                          <p:val>
                                            <p:fltVal val="0"/>
                                          </p:val>
                                        </p:tav>
                                        <p:tav tm="100000">
                                          <p:val>
                                            <p:strVal val="#ppt_h"/>
                                          </p:val>
                                        </p:tav>
                                      </p:tavLst>
                                    </p:anim>
                                    <p:animEffect transition="in" filter="fade">
                                      <p:cBhvr>
                                        <p:cTn id="2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3038" y="304800"/>
            <a:ext cx="5592762" cy="677863"/>
          </a:xfrm>
          <a:solidFill>
            <a:schemeClr val="bg1"/>
          </a:solidFill>
        </p:spPr>
        <p:txBody>
          <a:bodyPr/>
          <a:lstStyle/>
          <a:p>
            <a:pPr fontAlgn="auto">
              <a:spcAft>
                <a:spcPts val="0"/>
              </a:spcAft>
              <a:defRPr/>
            </a:pPr>
            <a:r>
              <a:rPr lang="en-US" i="1" dirty="0" smtClean="0"/>
              <a:t>What is a public record</a:t>
            </a:r>
            <a:endParaRPr lang="en-US" i="1" dirty="0"/>
          </a:p>
        </p:txBody>
      </p:sp>
      <p:sp>
        <p:nvSpPr>
          <p:cNvPr id="10" name="OAGIncluded"/>
          <p:cNvSpPr/>
          <p:nvPr/>
        </p:nvSpPr>
        <p:spPr>
          <a:xfrm>
            <a:off x="838200" y="1546225"/>
            <a:ext cx="7924800" cy="8667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dirty="0" smtClean="0">
                <a:latin typeface="Calibri" pitchFamily="34" charset="0"/>
              </a:rPr>
              <a:t>See Indiana Code § 5-14-3-2(m) for the definition </a:t>
            </a:r>
            <a:r>
              <a:rPr lang="en-US" sz="2400" dirty="0">
                <a:latin typeface="Calibri" pitchFamily="34" charset="0"/>
              </a:rPr>
              <a:t>of </a:t>
            </a:r>
            <a:r>
              <a:rPr lang="en-US" sz="2400" dirty="0" smtClean="0">
                <a:latin typeface="Calibri" pitchFamily="34" charset="0"/>
              </a:rPr>
              <a:t>“public agency” in APRA. </a:t>
            </a:r>
            <a:endParaRPr lang="en-US" sz="2400" dirty="0">
              <a:latin typeface="Calibri" pitchFamily="34" charset="0"/>
            </a:endParaRPr>
          </a:p>
        </p:txBody>
      </p:sp>
      <p:sp>
        <p:nvSpPr>
          <p:cNvPr id="11" name="PublicRecord"/>
          <p:cNvSpPr/>
          <p:nvPr/>
        </p:nvSpPr>
        <p:spPr>
          <a:xfrm>
            <a:off x="838200" y="2905125"/>
            <a:ext cx="7924800" cy="3422650"/>
          </a:xfrm>
          <a:custGeom>
            <a:avLst/>
            <a:gdLst>
              <a:gd name="connsiteX0" fmla="*/ 0 w 7924785"/>
              <a:gd name="connsiteY0" fmla="*/ 570368 h 3422139"/>
              <a:gd name="connsiteX1" fmla="*/ 167058 w 7924785"/>
              <a:gd name="connsiteY1" fmla="*/ 167057 h 3422139"/>
              <a:gd name="connsiteX2" fmla="*/ 570369 w 7924785"/>
              <a:gd name="connsiteY2" fmla="*/ 1 h 3422139"/>
              <a:gd name="connsiteX3" fmla="*/ 7354417 w 7924785"/>
              <a:gd name="connsiteY3" fmla="*/ 0 h 3422139"/>
              <a:gd name="connsiteX4" fmla="*/ 7757728 w 7924785"/>
              <a:gd name="connsiteY4" fmla="*/ 167058 h 3422139"/>
              <a:gd name="connsiteX5" fmla="*/ 7924784 w 7924785"/>
              <a:gd name="connsiteY5" fmla="*/ 570369 h 3422139"/>
              <a:gd name="connsiteX6" fmla="*/ 7924785 w 7924785"/>
              <a:gd name="connsiteY6" fmla="*/ 2851771 h 3422139"/>
              <a:gd name="connsiteX7" fmla="*/ 7757728 w 7924785"/>
              <a:gd name="connsiteY7" fmla="*/ 3255082 h 3422139"/>
              <a:gd name="connsiteX8" fmla="*/ 7354417 w 7924785"/>
              <a:gd name="connsiteY8" fmla="*/ 3422139 h 3422139"/>
              <a:gd name="connsiteX9" fmla="*/ 570368 w 7924785"/>
              <a:gd name="connsiteY9" fmla="*/ 3422139 h 3422139"/>
              <a:gd name="connsiteX10" fmla="*/ 167057 w 7924785"/>
              <a:gd name="connsiteY10" fmla="*/ 3255082 h 3422139"/>
              <a:gd name="connsiteX11" fmla="*/ 0 w 7924785"/>
              <a:gd name="connsiteY11" fmla="*/ 2851771 h 3422139"/>
              <a:gd name="connsiteX12" fmla="*/ 0 w 7924785"/>
              <a:gd name="connsiteY12" fmla="*/ 570368 h 3422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3422139">
                <a:moveTo>
                  <a:pt x="0" y="570368"/>
                </a:moveTo>
                <a:cubicBezTo>
                  <a:pt x="0" y="419097"/>
                  <a:pt x="60093" y="274022"/>
                  <a:pt x="167058" y="167057"/>
                </a:cubicBezTo>
                <a:cubicBezTo>
                  <a:pt x="274023" y="60092"/>
                  <a:pt x="419098" y="0"/>
                  <a:pt x="570369" y="1"/>
                </a:cubicBezTo>
                <a:lnTo>
                  <a:pt x="7354417" y="0"/>
                </a:lnTo>
                <a:cubicBezTo>
                  <a:pt x="7505688" y="0"/>
                  <a:pt x="7650763" y="60093"/>
                  <a:pt x="7757728" y="167058"/>
                </a:cubicBezTo>
                <a:cubicBezTo>
                  <a:pt x="7864693" y="274023"/>
                  <a:pt x="7924785" y="419098"/>
                  <a:pt x="7924784" y="570369"/>
                </a:cubicBezTo>
                <a:cubicBezTo>
                  <a:pt x="7924784" y="1330836"/>
                  <a:pt x="7924785" y="2091304"/>
                  <a:pt x="7924785" y="2851771"/>
                </a:cubicBezTo>
                <a:cubicBezTo>
                  <a:pt x="7924785" y="3003042"/>
                  <a:pt x="7864693" y="3148117"/>
                  <a:pt x="7757728" y="3255082"/>
                </a:cubicBezTo>
                <a:cubicBezTo>
                  <a:pt x="7650763" y="3362047"/>
                  <a:pt x="7505688" y="3422139"/>
                  <a:pt x="7354417" y="3422139"/>
                </a:cubicBezTo>
                <a:lnTo>
                  <a:pt x="570368" y="3422139"/>
                </a:lnTo>
                <a:cubicBezTo>
                  <a:pt x="419097" y="3422139"/>
                  <a:pt x="274022" y="3362047"/>
                  <a:pt x="167057" y="3255082"/>
                </a:cubicBezTo>
                <a:cubicBezTo>
                  <a:pt x="60092" y="3148117"/>
                  <a:pt x="0" y="3003042"/>
                  <a:pt x="0" y="2851771"/>
                </a:cubicBezTo>
                <a:lnTo>
                  <a:pt x="0" y="570368"/>
                </a:lnTo>
                <a:close/>
              </a:path>
            </a:pathLst>
          </a:custGeom>
          <a:solidFill>
            <a:schemeClr val="accent2">
              <a:lumMod val="40000"/>
              <a:lumOff val="60000"/>
            </a:schemeClr>
          </a:solidFill>
          <a:ln>
            <a:solidFill>
              <a:schemeClr val="accent2">
                <a:lumMod val="40000"/>
                <a:lumOff val="60000"/>
              </a:schemeClr>
            </a:solidFill>
          </a:ln>
        </p:spPr>
        <p:style>
          <a:lnRef idx="2">
            <a:schemeClr val="accent2"/>
          </a:lnRef>
          <a:fillRef idx="1">
            <a:schemeClr val="lt1"/>
          </a:fillRef>
          <a:effectRef idx="0">
            <a:schemeClr val="accent2"/>
          </a:effectRef>
          <a:fontRef idx="minor">
            <a:schemeClr val="dk1"/>
          </a:fontRef>
        </p:style>
        <p:txBody>
          <a:bodyPr lIns="258495" tIns="258495" rIns="258495" bIns="258495" spcCol="1270" anchor="ctr"/>
          <a:lstStyle/>
          <a:p>
            <a:pPr algn="just" defTabSz="1066800" fontAlgn="auto">
              <a:lnSpc>
                <a:spcPct val="90000"/>
              </a:lnSpc>
              <a:spcAft>
                <a:spcPct val="35000"/>
              </a:spcAft>
              <a:defRPr/>
            </a:pPr>
            <a:r>
              <a:rPr lang="en-US" sz="2400" dirty="0">
                <a:latin typeface="Calibri" pitchFamily="34" charset="0"/>
              </a:rPr>
              <a:t>“Public record” means any writing, paper, report, study, map, photograph, book, card, tape recording, or other material that is created, received, retained, maintained, or filed by or with a public agency and which is generated on paper, paper substitutes, photographic media, chemically based media, magnetic or machine readable media, electronically stored data, or any other material, regardless of form or characteristics. </a:t>
            </a:r>
          </a:p>
          <a:p>
            <a:pPr algn="r" defTabSz="1066800" fontAlgn="auto">
              <a:lnSpc>
                <a:spcPct val="90000"/>
              </a:lnSpc>
              <a:spcAft>
                <a:spcPct val="35000"/>
              </a:spcAft>
              <a:defRPr/>
            </a:pPr>
            <a:r>
              <a:rPr lang="en-US" sz="2200" dirty="0">
                <a:latin typeface="Calibri" pitchFamily="34" charset="0"/>
              </a:rPr>
              <a:t>Indiana Code § 5-14-3-2(n)</a:t>
            </a:r>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 presetClass="entr" presetSubtype="4" fill="hold" grpId="0" nodeType="afterEffect">
                                  <p:stCondLst>
                                    <p:cond delay="100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fill="hold"/>
                                        <p:tgtEl>
                                          <p:spTgt spid="10"/>
                                        </p:tgtEl>
                                        <p:attrNameLst>
                                          <p:attrName>ppt_x</p:attrName>
                                        </p:attrNameLst>
                                      </p:cBhvr>
                                      <p:tavLst>
                                        <p:tav tm="0">
                                          <p:val>
                                            <p:strVal val="#ppt_x"/>
                                          </p:val>
                                        </p:tav>
                                        <p:tav tm="100000">
                                          <p:val>
                                            <p:strVal val="#ppt_x"/>
                                          </p:val>
                                        </p:tav>
                                      </p:tavLst>
                                    </p:anim>
                                    <p:anim calcmode="lin" valueType="num">
                                      <p:cBhvr additive="base">
                                        <p:cTn id="14" dur="1000" fill="hold"/>
                                        <p:tgtEl>
                                          <p:spTgt spid="10"/>
                                        </p:tgtEl>
                                        <p:attrNameLst>
                                          <p:attrName>ppt_y</p:attrName>
                                        </p:attrNameLst>
                                      </p:cBhvr>
                                      <p:tavLst>
                                        <p:tav tm="0">
                                          <p:val>
                                            <p:strVal val="1+#ppt_h/2"/>
                                          </p:val>
                                        </p:tav>
                                        <p:tav tm="100000">
                                          <p:val>
                                            <p:strVal val="#ppt_y"/>
                                          </p:val>
                                        </p:tav>
                                      </p:tavLst>
                                    </p:anim>
                                  </p:childTnLst>
                                </p:cTn>
                              </p:par>
                            </p:childTnLst>
                          </p:cTn>
                        </p:par>
                        <p:par>
                          <p:cTn id="15" fill="hold">
                            <p:stCondLst>
                              <p:cond delay="2500"/>
                            </p:stCondLst>
                            <p:childTnLst>
                              <p:par>
                                <p:cTn id="16" presetID="2" presetClass="entr" presetSubtype="4" fill="hold" grpId="0" nodeType="afterEffect">
                                  <p:stCondLst>
                                    <p:cond delay="50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1000" fill="hold"/>
                                        <p:tgtEl>
                                          <p:spTgt spid="11"/>
                                        </p:tgtEl>
                                        <p:attrNameLst>
                                          <p:attrName>ppt_x</p:attrName>
                                        </p:attrNameLst>
                                      </p:cBhvr>
                                      <p:tavLst>
                                        <p:tav tm="0">
                                          <p:val>
                                            <p:strVal val="#ppt_x"/>
                                          </p:val>
                                        </p:tav>
                                        <p:tav tm="100000">
                                          <p:val>
                                            <p:strVal val="#ppt_x"/>
                                          </p:val>
                                        </p:tav>
                                      </p:tavLst>
                                    </p:anim>
                                    <p:anim calcmode="lin" valueType="num">
                                      <p:cBhvr additive="base">
                                        <p:cTn id="19"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Three Categories of Public Records</a:t>
            </a:r>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Responding to APRA Requests</a:t>
            </a:r>
          </a:p>
        </p:txBody>
      </p:sp>
      <p:sp>
        <p:nvSpPr>
          <p:cNvPr id="8" name="Freeform 7"/>
          <p:cNvSpPr/>
          <p:nvPr/>
        </p:nvSpPr>
        <p:spPr>
          <a:xfrm>
            <a:off x="1298575" y="1543050"/>
            <a:ext cx="6321425" cy="647700"/>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dirty="0">
                <a:solidFill>
                  <a:schemeClr val="tx1"/>
                </a:solidFill>
                <a:latin typeface="Calibri" pitchFamily="34" charset="0"/>
              </a:rPr>
              <a:t>Time frames for responding to APRA Requests depends on the manner in which the public agency receives the request.</a:t>
            </a:r>
          </a:p>
        </p:txBody>
      </p:sp>
      <p:sp>
        <p:nvSpPr>
          <p:cNvPr id="10" name="Freeform 9"/>
          <p:cNvSpPr/>
          <p:nvPr/>
        </p:nvSpPr>
        <p:spPr>
          <a:xfrm>
            <a:off x="2819400" y="2971800"/>
            <a:ext cx="5943600" cy="612775"/>
          </a:xfrm>
          <a:custGeom>
            <a:avLst/>
            <a:gdLst>
              <a:gd name="connsiteX0" fmla="*/ 0 w 4929019"/>
              <a:gd name="connsiteY0" fmla="*/ 0 h 893292"/>
              <a:gd name="connsiteX1" fmla="*/ 4929019 w 4929019"/>
              <a:gd name="connsiteY1" fmla="*/ 0 h 893292"/>
              <a:gd name="connsiteX2" fmla="*/ 4929019 w 4929019"/>
              <a:gd name="connsiteY2" fmla="*/ 893292 h 893292"/>
              <a:gd name="connsiteX3" fmla="*/ 0 w 4929019"/>
              <a:gd name="connsiteY3" fmla="*/ 893292 h 893292"/>
              <a:gd name="connsiteX4" fmla="*/ 0 w 4929019"/>
              <a:gd name="connsiteY4" fmla="*/ 0 h 8932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893292">
                <a:moveTo>
                  <a:pt x="0" y="0"/>
                </a:moveTo>
                <a:lnTo>
                  <a:pt x="4929019" y="0"/>
                </a:lnTo>
                <a:lnTo>
                  <a:pt x="4929019" y="893292"/>
                </a:lnTo>
                <a:lnTo>
                  <a:pt x="0" y="893292"/>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99568" tIns="56896" rIns="99568" bIns="56896" spcCol="1270" anchor="ctr">
            <a:spAutoFit/>
          </a:bodyPr>
          <a:lstStyle/>
          <a:p>
            <a:pPr defTabSz="622300" fontAlgn="auto">
              <a:lnSpc>
                <a:spcPct val="90000"/>
              </a:lnSpc>
              <a:spcAft>
                <a:spcPct val="35000"/>
              </a:spcAft>
              <a:defRPr/>
            </a:pPr>
            <a:r>
              <a:rPr lang="en-US" dirty="0">
                <a:solidFill>
                  <a:schemeClr val="tx1"/>
                </a:solidFill>
                <a:latin typeface="Calibri" pitchFamily="34" charset="0"/>
              </a:rPr>
              <a:t>IC 5-14-3-9 concerns denial and remedies, but also sets forth times for response:</a:t>
            </a:r>
          </a:p>
        </p:txBody>
      </p:sp>
      <p:sp>
        <p:nvSpPr>
          <p:cNvPr id="11" name="Freeform 10"/>
          <p:cNvSpPr/>
          <p:nvPr/>
        </p:nvSpPr>
        <p:spPr>
          <a:xfrm>
            <a:off x="2819400" y="3616325"/>
            <a:ext cx="5943600" cy="2644775"/>
          </a:xfrm>
          <a:custGeom>
            <a:avLst/>
            <a:gdLst>
              <a:gd name="connsiteX0" fmla="*/ 0 w 4929019"/>
              <a:gd name="connsiteY0" fmla="*/ 0 h 2635200"/>
              <a:gd name="connsiteX1" fmla="*/ 4929019 w 4929019"/>
              <a:gd name="connsiteY1" fmla="*/ 0 h 2635200"/>
              <a:gd name="connsiteX2" fmla="*/ 4929019 w 4929019"/>
              <a:gd name="connsiteY2" fmla="*/ 2635200 h 2635200"/>
              <a:gd name="connsiteX3" fmla="*/ 0 w 4929019"/>
              <a:gd name="connsiteY3" fmla="*/ 2635200 h 2635200"/>
              <a:gd name="connsiteX4" fmla="*/ 0 w 4929019"/>
              <a:gd name="connsiteY4" fmla="*/ 0 h 263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2635200">
                <a:moveTo>
                  <a:pt x="0" y="0"/>
                </a:moveTo>
                <a:lnTo>
                  <a:pt x="4929019" y="0"/>
                </a:lnTo>
                <a:lnTo>
                  <a:pt x="4929019" y="2635200"/>
                </a:lnTo>
                <a:lnTo>
                  <a:pt x="0" y="263520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74676" tIns="74676" rIns="99568" bIns="112014" spcCol="1270">
            <a:spAutoFit/>
          </a:bodyPr>
          <a:lstStyle/>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requestors is p</a:t>
            </a:r>
            <a:r>
              <a:rPr lang="en-US" sz="1600" b="1" dirty="0">
                <a:latin typeface="Calibri" pitchFamily="34" charset="0"/>
              </a:rPr>
              <a:t>hysically present</a:t>
            </a:r>
            <a:r>
              <a:rPr lang="en-US" sz="1600" dirty="0">
                <a:latin typeface="Calibri" pitchFamily="34" charset="0"/>
              </a:rPr>
              <a:t> in the office of the agency, makes the request by </a:t>
            </a:r>
            <a:r>
              <a:rPr lang="en-US" sz="1600" b="1" dirty="0">
                <a:latin typeface="Calibri" pitchFamily="34" charset="0"/>
              </a:rPr>
              <a:t>telephone</a:t>
            </a:r>
            <a:r>
              <a:rPr lang="en-US" sz="1600" dirty="0">
                <a:latin typeface="Calibri" pitchFamily="34" charset="0"/>
              </a:rPr>
              <a:t>, or requests </a:t>
            </a:r>
            <a:r>
              <a:rPr lang="en-US" sz="1600" b="1" dirty="0">
                <a:latin typeface="Calibri" pitchFamily="34" charset="0"/>
              </a:rPr>
              <a:t>enhanced access</a:t>
            </a:r>
            <a:r>
              <a:rPr lang="en-US" sz="1600" dirty="0">
                <a:latin typeface="Calibri" pitchFamily="34" charset="0"/>
              </a:rPr>
              <a:t> to a document and, the agency has twenty-four (24) hours to respond.</a:t>
            </a:r>
          </a:p>
          <a:p>
            <a:pPr marL="225425" lvl="1" indent="-225425" defTabSz="622300" fontAlgn="auto">
              <a:lnSpc>
                <a:spcPct val="90000"/>
              </a:lnSpc>
              <a:spcAft>
                <a:spcPts val="1200"/>
              </a:spcAft>
              <a:buSzPct val="100000"/>
              <a:buFont typeface="Arial" pitchFamily="34" charset="0"/>
              <a:buChar char="•"/>
              <a:defRPr/>
            </a:pPr>
            <a:r>
              <a:rPr lang="en-US" sz="1600" b="1" i="1" dirty="0">
                <a:latin typeface="Calibri" pitchFamily="34" charset="0"/>
              </a:rPr>
              <a:t>(enhanced access=on disk or through remote computer)</a:t>
            </a: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the request is made by </a:t>
            </a:r>
            <a:r>
              <a:rPr lang="en-US" sz="1600" b="1" dirty="0">
                <a:latin typeface="Calibri" pitchFamily="34" charset="0"/>
              </a:rPr>
              <a:t>mail or by facsimile</a:t>
            </a:r>
            <a:r>
              <a:rPr lang="en-US" sz="1600" dirty="0">
                <a:latin typeface="Calibri" pitchFamily="34" charset="0"/>
              </a:rPr>
              <a:t> the public agency has 7 days from the date the public agency received the request to respond.</a:t>
            </a:r>
            <a:endParaRPr lang="en-US" sz="1600" b="1" i="1" dirty="0">
              <a:latin typeface="Calibri" pitchFamily="34" charset="0"/>
            </a:endParaRP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Important:   Production of documents is not required in these time frames, but within a reasonable time.</a:t>
            </a:r>
          </a:p>
        </p:txBody>
      </p:sp>
      <p:pic>
        <p:nvPicPr>
          <p:cNvPr id="51205" name="Picture 11" descr="hourglass.jpg"/>
          <p:cNvPicPr>
            <a:picLocks noChangeAspect="1"/>
          </p:cNvPicPr>
          <p:nvPr/>
        </p:nvPicPr>
        <p:blipFill>
          <a:blip r:embed="rId4" cstate="screen"/>
          <a:srcRect/>
          <a:stretch>
            <a:fillRect/>
          </a:stretch>
        </p:blipFill>
        <p:spPr bwMode="auto">
          <a:xfrm>
            <a:off x="777875" y="2636838"/>
            <a:ext cx="1919288" cy="2560637"/>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4" descr="inspectcolorbooks.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6804025" y="3611563"/>
            <a:ext cx="2263775" cy="3017837"/>
          </a:xfrm>
          <a:prstGeom prst="rect">
            <a:avLst/>
          </a:prstGeom>
          <a:noFill/>
          <a:ln w="9525">
            <a:noFill/>
            <a:miter lim="800000"/>
            <a:headEnd/>
            <a:tailEnd/>
          </a:ln>
        </p:spPr>
      </p:pic>
      <p:sp>
        <p:nvSpPr>
          <p:cNvPr id="7" name="Title 6"/>
          <p:cNvSpPr>
            <a:spLocks noGrp="1"/>
          </p:cNvSpPr>
          <p:nvPr>
            <p:ph type="title"/>
          </p:nvPr>
        </p:nvSpPr>
        <p:spPr>
          <a:xfrm>
            <a:off x="914400" y="228600"/>
            <a:ext cx="8183563" cy="677863"/>
          </a:xfrm>
        </p:spPr>
        <p:txBody>
          <a:bodyPr/>
          <a:lstStyle/>
          <a:p>
            <a:pPr fontAlgn="auto">
              <a:spcAft>
                <a:spcPts val="0"/>
              </a:spcAft>
              <a:defRPr/>
            </a:pPr>
            <a:r>
              <a:rPr lang="en-US" i="1" dirty="0" smtClean="0"/>
              <a:t>Right to Inspect and Copy Public Records</a:t>
            </a:r>
            <a:endParaRPr lang="en-US" i="1" dirty="0"/>
          </a:p>
        </p:txBody>
      </p:sp>
      <p:sp>
        <p:nvSpPr>
          <p:cNvPr id="9" name="Text Placeholder 8"/>
          <p:cNvSpPr>
            <a:spLocks noGrp="1"/>
          </p:cNvSpPr>
          <p:nvPr>
            <p:ph type="body" idx="1"/>
          </p:nvPr>
        </p:nvSpPr>
        <p:spPr>
          <a:xfrm>
            <a:off x="808038" y="1219200"/>
            <a:ext cx="8259762" cy="5029200"/>
          </a:xfrm>
        </p:spPr>
        <p:txBody>
          <a:bodyPr>
            <a:spAutoFit/>
          </a:bodyPr>
          <a:lstStyle/>
          <a:p>
            <a:pPr marL="365760" indent="-283464" fontAlgn="auto">
              <a:lnSpc>
                <a:spcPct val="80000"/>
              </a:lnSpc>
              <a:spcAft>
                <a:spcPts val="0"/>
              </a:spcAft>
              <a:buClr>
                <a:schemeClr val="accent6">
                  <a:lumMod val="60000"/>
                  <a:lumOff val="40000"/>
                </a:schemeClr>
              </a:buClr>
              <a:buFont typeface="Wingdings 3" pitchFamily="18" charset="2"/>
              <a:buNone/>
              <a:defRPr/>
            </a:pPr>
            <a:r>
              <a:rPr lang="en-US" sz="2000" dirty="0" smtClean="0"/>
              <a:t>IC §5-14-3-3, in relevant part, sets forth general rule of APRA:</a:t>
            </a:r>
          </a:p>
          <a:p>
            <a:pPr marL="365760" indent="-283464"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Any person may inspect and copy the public records of any public agency during the regular business hours of the agency, </a:t>
            </a:r>
            <a:r>
              <a:rPr lang="en-US" sz="1800" b="1" dirty="0" smtClean="0"/>
              <a:t>except as provided in section 4 of this chapter.</a:t>
            </a:r>
            <a:r>
              <a:rPr lang="en-US" sz="1800" dirty="0" smtClean="0"/>
              <a:t>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request for inspection or copying must:</a:t>
            </a:r>
          </a:p>
          <a:p>
            <a:pPr marL="574675" lvl="1" indent="0" fontAlgn="auto">
              <a:lnSpc>
                <a:spcPct val="80000"/>
              </a:lnSpc>
              <a:spcBef>
                <a:spcPts val="300"/>
              </a:spcBef>
              <a:spcAft>
                <a:spcPts val="0"/>
              </a:spcAft>
              <a:buClr>
                <a:schemeClr val="accent6">
                  <a:lumMod val="60000"/>
                  <a:lumOff val="40000"/>
                </a:schemeClr>
              </a:buClr>
              <a:buFont typeface="Verdana"/>
              <a:buNone/>
              <a:tabLst>
                <a:tab pos="914400" algn="l"/>
              </a:tabLst>
              <a:defRPr/>
            </a:pPr>
            <a:r>
              <a:rPr lang="en-US" sz="1800" dirty="0" smtClean="0"/>
              <a:t>(1)	identify with reasonable particularity the record being requested; and</a:t>
            </a:r>
            <a:br>
              <a:rPr lang="en-US" sz="1800" dirty="0" smtClean="0"/>
            </a:br>
            <a:r>
              <a:rPr lang="en-US" sz="1800" dirty="0" smtClean="0"/>
              <a:t>(2)	be, at the discretion of the agency, in writing on or in a form provided by the 	agency.</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No request may be denied because the person making the request refuses to state the purpose of the request, unless such condition is required by other applicable statute.</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public agency may not deny or interfere with the exercise of the right stated in subsection (a).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The public agency shall either:</a:t>
            </a:r>
          </a:p>
          <a:p>
            <a:pPr marL="574675" lvl="1" indent="0" fontAlgn="auto">
              <a:lnSpc>
                <a:spcPct val="80000"/>
              </a:lnSpc>
              <a:spcBef>
                <a:spcPts val="0"/>
              </a:spcBef>
              <a:spcAft>
                <a:spcPts val="0"/>
              </a:spcAft>
              <a:buClr>
                <a:schemeClr val="accent6">
                  <a:lumMod val="60000"/>
                  <a:lumOff val="40000"/>
                </a:schemeClr>
              </a:buClr>
              <a:buFont typeface="Verdana"/>
              <a:buNone/>
              <a:tabLst>
                <a:tab pos="914400" algn="l"/>
              </a:tabLst>
              <a:defRPr/>
            </a:pPr>
            <a:r>
              <a:rPr lang="en-US" sz="1800" dirty="0" smtClean="0"/>
              <a:t>(1)	provide the requested copies to the person making the request; or </a:t>
            </a:r>
          </a:p>
          <a:p>
            <a:pPr marL="574675" lvl="1" indent="0" fontAlgn="auto">
              <a:lnSpc>
                <a:spcPct val="80000"/>
              </a:lnSpc>
              <a:spcBef>
                <a:spcPts val="0"/>
              </a:spcBef>
              <a:spcAft>
                <a:spcPts val="0"/>
              </a:spcAft>
              <a:buClr>
                <a:schemeClr val="accent6">
                  <a:lumMod val="60000"/>
                  <a:lumOff val="40000"/>
                </a:schemeClr>
              </a:buClr>
              <a:buFont typeface="Wingdings 3" pitchFamily="18" charset="2"/>
              <a:buNone/>
              <a:tabLst>
                <a:tab pos="914400" algn="l"/>
                <a:tab pos="1028700" algn="l"/>
              </a:tabLst>
              <a:defRPr/>
            </a:pPr>
            <a:r>
              <a:rPr lang="en-US" sz="1800" dirty="0" smtClean="0"/>
              <a:t>(2)	allow the person to make copies:</a:t>
            </a:r>
            <a:r>
              <a:rPr lang="en-US" sz="1400" dirty="0" smtClean="0"/>
              <a:t/>
            </a:r>
            <a:br>
              <a:rPr lang="en-US" sz="1400" dirty="0" smtClean="0"/>
            </a:br>
            <a:r>
              <a:rPr lang="en-US" sz="1400" dirty="0" smtClean="0"/>
              <a:t>         	</a:t>
            </a:r>
            <a:r>
              <a:rPr lang="en-US" sz="1800" dirty="0" smtClean="0"/>
              <a:t>(A) on the agency's equipment; or</a:t>
            </a:r>
            <a:br>
              <a:rPr lang="en-US" sz="1800" dirty="0" smtClean="0"/>
            </a:br>
            <a:r>
              <a:rPr lang="en-US" sz="1800" dirty="0" smtClean="0"/>
              <a:t>         (B) on the person's own equipment.</a:t>
            </a:r>
            <a:endParaRPr lang="en-US" sz="1800" dirty="0"/>
          </a:p>
        </p:txBody>
      </p:sp>
    </p:spTree>
    <p:custDataLst>
      <p:tags r:id="rId1"/>
    </p:custDataLst>
  </p:cSld>
  <p:clrMapOvr>
    <a:masterClrMapping/>
  </p:clrMapOvr>
  <p:transition spd="med">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55298" name="Content Placeholder 1"/>
          <p:cNvSpPr>
            <a:spLocks noGrp="1"/>
          </p:cNvSpPr>
          <p:nvPr>
            <p:ph type="body" idx="1"/>
          </p:nvPr>
        </p:nvSpPr>
        <p:spPr>
          <a:xfrm>
            <a:off x="838200" y="1447800"/>
            <a:ext cx="7772400" cy="2986088"/>
          </a:xfrm>
        </p:spPr>
        <p:txBody>
          <a:bodyPr>
            <a:spAutoFit/>
          </a:bodyPr>
          <a:lstStyle/>
          <a:p>
            <a:pPr>
              <a:buFont typeface="Wingdings 2" pitchFamily="18" charset="2"/>
              <a:buChar char=""/>
            </a:pPr>
            <a:r>
              <a:rPr lang="en-US" sz="2800" dirty="0" smtClean="0"/>
              <a:t>Confidential Public Records-IC 5-14-3-4(b)</a:t>
            </a:r>
          </a:p>
          <a:p>
            <a:pPr>
              <a:spcBef>
                <a:spcPts val="2400"/>
              </a:spcBef>
              <a:buFont typeface="Wingdings 2" pitchFamily="18" charset="2"/>
              <a:buChar char=""/>
            </a:pPr>
            <a:r>
              <a:rPr lang="en-US" sz="2800" dirty="0" smtClean="0"/>
              <a:t>Categories of public records that are confidential and cannot be disclosed </a:t>
            </a:r>
            <a:r>
              <a:rPr lang="en-US" sz="2800" i="1" dirty="0" smtClean="0"/>
              <a:t>unless access to the records is specifically required by a state or federal statute or is ordered by a court under the rules of discovery </a:t>
            </a:r>
          </a:p>
        </p:txBody>
      </p:sp>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Confidential Public Records</a:t>
            </a:r>
          </a:p>
        </p:txBody>
      </p:sp>
      <p:sp>
        <p:nvSpPr>
          <p:cNvPr id="5" name="Freeform 4"/>
          <p:cNvSpPr/>
          <p:nvPr/>
        </p:nvSpPr>
        <p:spPr>
          <a:xfrm rot="21600000">
            <a:off x="1419225" y="13985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Those confidential by state statute or federal law (i.e. IC 4-6-9-4)</a:t>
            </a:r>
          </a:p>
        </p:txBody>
      </p:sp>
      <p:sp>
        <p:nvSpPr>
          <p:cNvPr id="8" name="Freeform 7"/>
          <p:cNvSpPr/>
          <p:nvPr/>
        </p:nvSpPr>
        <p:spPr>
          <a:xfrm rot="21600000">
            <a:off x="1419225" y="2254250"/>
            <a:ext cx="7391400" cy="658813"/>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Social Security Numbers contained in public records</a:t>
            </a:r>
          </a:p>
        </p:txBody>
      </p:sp>
      <p:sp>
        <p:nvSpPr>
          <p:cNvPr id="10" name="Freeform 9"/>
          <p:cNvSpPr/>
          <p:nvPr/>
        </p:nvSpPr>
        <p:spPr>
          <a:xfrm rot="21600000">
            <a:off x="1447800" y="3108325"/>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Patient medical records unless the patient gives written consent</a:t>
            </a:r>
          </a:p>
        </p:txBody>
      </p:sp>
      <p:sp>
        <p:nvSpPr>
          <p:cNvPr id="12" name="Freeform 11"/>
          <p:cNvSpPr/>
          <p:nvPr/>
        </p:nvSpPr>
        <p:spPr>
          <a:xfrm rot="21600000">
            <a:off x="1447800" y="39639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Trade secret information</a:t>
            </a:r>
          </a:p>
        </p:txBody>
      </p:sp>
      <p:sp>
        <p:nvSpPr>
          <p:cNvPr id="14" name="Freeform 13"/>
          <p:cNvSpPr/>
          <p:nvPr/>
        </p:nvSpPr>
        <p:spPr>
          <a:xfrm rot="21600000">
            <a:off x="1447800" y="4819650"/>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Certain foreclosure information</a:t>
            </a:r>
          </a:p>
        </p:txBody>
      </p:sp>
      <p:sp>
        <p:nvSpPr>
          <p:cNvPr id="16" name="Freeform 15"/>
          <p:cNvSpPr/>
          <p:nvPr/>
        </p:nvSpPr>
        <p:spPr>
          <a:xfrm rot="21600000">
            <a:off x="1389063" y="5675313"/>
            <a:ext cx="7448550" cy="658812"/>
          </a:xfrm>
          <a:custGeom>
            <a:avLst/>
            <a:gdLst>
              <a:gd name="connsiteX0" fmla="*/ 0 w 7649267"/>
              <a:gd name="connsiteY0" fmla="*/ 0 h 658648"/>
              <a:gd name="connsiteX1" fmla="*/ 7319943 w 7649267"/>
              <a:gd name="connsiteY1" fmla="*/ 0 h 658648"/>
              <a:gd name="connsiteX2" fmla="*/ 7649267 w 7649267"/>
              <a:gd name="connsiteY2" fmla="*/ 329324 h 658648"/>
              <a:gd name="connsiteX3" fmla="*/ 7319943 w 7649267"/>
              <a:gd name="connsiteY3" fmla="*/ 658648 h 658648"/>
              <a:gd name="connsiteX4" fmla="*/ 0 w 7649267"/>
              <a:gd name="connsiteY4" fmla="*/ 658648 h 658648"/>
              <a:gd name="connsiteX5" fmla="*/ 0 w 7649267"/>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49267" h="658648">
                <a:moveTo>
                  <a:pt x="7649267" y="658647"/>
                </a:moveTo>
                <a:lnTo>
                  <a:pt x="329324" y="658647"/>
                </a:lnTo>
                <a:lnTo>
                  <a:pt x="0" y="329324"/>
                </a:lnTo>
                <a:lnTo>
                  <a:pt x="329324" y="1"/>
                </a:lnTo>
                <a:lnTo>
                  <a:pt x="7649267" y="1"/>
                </a:lnTo>
                <a:lnTo>
                  <a:pt x="7649267"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Grade transcripts/license exam scores in licensure process</a:t>
            </a:r>
          </a:p>
        </p:txBody>
      </p:sp>
      <p:sp>
        <p:nvSpPr>
          <p:cNvPr id="7" name="Oval 6"/>
          <p:cNvSpPr/>
          <p:nvPr/>
        </p:nvSpPr>
        <p:spPr>
          <a:xfrm>
            <a:off x="1190625" y="1398588"/>
            <a:ext cx="657225" cy="658812"/>
          </a:xfrm>
          <a:prstGeom prst="ellipse">
            <a:avLst/>
          </a:prstGeom>
          <a:blipFill>
            <a:blip r:embed="rId3"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9" name="Oval 8"/>
          <p:cNvSpPr/>
          <p:nvPr/>
        </p:nvSpPr>
        <p:spPr>
          <a:xfrm>
            <a:off x="1190625" y="2254250"/>
            <a:ext cx="657225" cy="658813"/>
          </a:xfrm>
          <a:prstGeom prst="ellipse">
            <a:avLst/>
          </a:prstGeom>
          <a:blipFill rotWithShape="0">
            <a:blip r:embed="rId4"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1" name="Oval 10"/>
          <p:cNvSpPr/>
          <p:nvPr/>
        </p:nvSpPr>
        <p:spPr>
          <a:xfrm>
            <a:off x="1190625" y="3108325"/>
            <a:ext cx="657225" cy="658813"/>
          </a:xfrm>
          <a:prstGeom prst="ellipse">
            <a:avLst/>
          </a:prstGeom>
          <a:blipFill rotWithShape="0">
            <a:blip r:embed="rId5"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3" name="Oval 12"/>
          <p:cNvSpPr/>
          <p:nvPr/>
        </p:nvSpPr>
        <p:spPr>
          <a:xfrm>
            <a:off x="1190625" y="3963988"/>
            <a:ext cx="657225" cy="658812"/>
          </a:xfrm>
          <a:prstGeom prst="ellipse">
            <a:avLst/>
          </a:prstGeom>
          <a:blipFill>
            <a:blip r:embed="rId6"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5" name="Oval 14"/>
          <p:cNvSpPr/>
          <p:nvPr/>
        </p:nvSpPr>
        <p:spPr>
          <a:xfrm>
            <a:off x="1190625" y="4819650"/>
            <a:ext cx="657225" cy="658813"/>
          </a:xfrm>
          <a:prstGeom prst="ellipse">
            <a:avLst/>
          </a:prstGeom>
          <a:blipFill>
            <a:blip r:embed="rId7"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7" name="Oval 16"/>
          <p:cNvSpPr/>
          <p:nvPr/>
        </p:nvSpPr>
        <p:spPr>
          <a:xfrm>
            <a:off x="1190625" y="5675313"/>
            <a:ext cx="657225" cy="658812"/>
          </a:xfrm>
          <a:prstGeom prst="ellipse">
            <a:avLst/>
          </a:prstGeom>
          <a:blipFill>
            <a:blip r:embed="rId8"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0-#ppt_w/2"/>
                                          </p:val>
                                        </p:tav>
                                        <p:tav tm="100000">
                                          <p:val>
                                            <p:strVal val="#ppt_x"/>
                                          </p:val>
                                        </p:tav>
                                      </p:tavLst>
                                    </p:anim>
                                    <p:anim calcmode="lin" valueType="num">
                                      <p:cBhvr additive="base">
                                        <p:cTn id="18" dur="500" fill="hold"/>
                                        <p:tgtEl>
                                          <p:spTgt spid="11"/>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0-#ppt_w/2"/>
                                          </p:val>
                                        </p:tav>
                                        <p:tav tm="100000">
                                          <p:val>
                                            <p:strVal val="#ppt_x"/>
                                          </p:val>
                                        </p:tav>
                                      </p:tavLst>
                                    </p:anim>
                                    <p:anim calcmode="lin" valueType="num">
                                      <p:cBhvr additive="base">
                                        <p:cTn id="23" dur="500" fill="hold"/>
                                        <p:tgtEl>
                                          <p:spTgt spid="13"/>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0-#ppt_w/2"/>
                                          </p:val>
                                        </p:tav>
                                        <p:tav tm="100000">
                                          <p:val>
                                            <p:strVal val="#ppt_x"/>
                                          </p:val>
                                        </p:tav>
                                      </p:tavLst>
                                    </p:anim>
                                    <p:anim calcmode="lin" valueType="num">
                                      <p:cBhvr additive="base">
                                        <p:cTn id="33" dur="500" fill="hold"/>
                                        <p:tgtEl>
                                          <p:spTgt spid="17"/>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2"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1000" fill="hold"/>
                                        <p:tgtEl>
                                          <p:spTgt spid="5"/>
                                        </p:tgtEl>
                                        <p:attrNameLst>
                                          <p:attrName>ppt_x</p:attrName>
                                        </p:attrNameLst>
                                      </p:cBhvr>
                                      <p:tavLst>
                                        <p:tav tm="0">
                                          <p:val>
                                            <p:strVal val="1+#ppt_w/2"/>
                                          </p:val>
                                        </p:tav>
                                        <p:tav tm="100000">
                                          <p:val>
                                            <p:strVal val="#ppt_x"/>
                                          </p:val>
                                        </p:tav>
                                      </p:tavLst>
                                    </p:anim>
                                    <p:anim calcmode="lin" valueType="num">
                                      <p:cBhvr additive="base">
                                        <p:cTn id="38" dur="1000" fill="hold"/>
                                        <p:tgtEl>
                                          <p:spTgt spid="5"/>
                                        </p:tgtEl>
                                        <p:attrNameLst>
                                          <p:attrName>ppt_y</p:attrName>
                                        </p:attrNameLst>
                                      </p:cBhvr>
                                      <p:tavLst>
                                        <p:tav tm="0">
                                          <p:val>
                                            <p:strVal val="#ppt_y"/>
                                          </p:val>
                                        </p:tav>
                                        <p:tav tm="100000">
                                          <p:val>
                                            <p:strVal val="#ppt_y"/>
                                          </p:val>
                                        </p:tav>
                                      </p:tavLst>
                                    </p:anim>
                                  </p:childTnLst>
                                </p:cTn>
                              </p:par>
                            </p:childTnLst>
                          </p:cTn>
                        </p:par>
                        <p:par>
                          <p:cTn id="39" fill="hold">
                            <p:stCondLst>
                              <p:cond delay="4000"/>
                            </p:stCondLst>
                            <p:childTnLst>
                              <p:par>
                                <p:cTn id="40" presetID="2" presetClass="entr" presetSubtype="2"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1000" fill="hold"/>
                                        <p:tgtEl>
                                          <p:spTgt spid="8"/>
                                        </p:tgtEl>
                                        <p:attrNameLst>
                                          <p:attrName>ppt_x</p:attrName>
                                        </p:attrNameLst>
                                      </p:cBhvr>
                                      <p:tavLst>
                                        <p:tav tm="0">
                                          <p:val>
                                            <p:strVal val="1+#ppt_w/2"/>
                                          </p:val>
                                        </p:tav>
                                        <p:tav tm="100000">
                                          <p:val>
                                            <p:strVal val="#ppt_x"/>
                                          </p:val>
                                        </p:tav>
                                      </p:tavLst>
                                    </p:anim>
                                    <p:anim calcmode="lin" valueType="num">
                                      <p:cBhvr additive="base">
                                        <p:cTn id="43" dur="1000" fill="hold"/>
                                        <p:tgtEl>
                                          <p:spTgt spid="8"/>
                                        </p:tgtEl>
                                        <p:attrNameLst>
                                          <p:attrName>ppt_y</p:attrName>
                                        </p:attrNameLst>
                                      </p:cBhvr>
                                      <p:tavLst>
                                        <p:tav tm="0">
                                          <p:val>
                                            <p:strVal val="#ppt_y"/>
                                          </p:val>
                                        </p:tav>
                                        <p:tav tm="100000">
                                          <p:val>
                                            <p:strVal val="#ppt_y"/>
                                          </p:val>
                                        </p:tav>
                                      </p:tavLst>
                                    </p:anim>
                                  </p:childTnLst>
                                </p:cTn>
                              </p:par>
                            </p:childTnLst>
                          </p:cTn>
                        </p:par>
                        <p:par>
                          <p:cTn id="44" fill="hold">
                            <p:stCondLst>
                              <p:cond delay="5000"/>
                            </p:stCondLst>
                            <p:childTnLst>
                              <p:par>
                                <p:cTn id="45" presetID="2" presetClass="entr" presetSubtype="2"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1000" fill="hold"/>
                                        <p:tgtEl>
                                          <p:spTgt spid="10"/>
                                        </p:tgtEl>
                                        <p:attrNameLst>
                                          <p:attrName>ppt_x</p:attrName>
                                        </p:attrNameLst>
                                      </p:cBhvr>
                                      <p:tavLst>
                                        <p:tav tm="0">
                                          <p:val>
                                            <p:strVal val="1+#ppt_w/2"/>
                                          </p:val>
                                        </p:tav>
                                        <p:tav tm="100000">
                                          <p:val>
                                            <p:strVal val="#ppt_x"/>
                                          </p:val>
                                        </p:tav>
                                      </p:tavLst>
                                    </p:anim>
                                    <p:anim calcmode="lin" valueType="num">
                                      <p:cBhvr additive="base">
                                        <p:cTn id="48" dur="1000" fill="hold"/>
                                        <p:tgtEl>
                                          <p:spTgt spid="10"/>
                                        </p:tgtEl>
                                        <p:attrNameLst>
                                          <p:attrName>ppt_y</p:attrName>
                                        </p:attrNameLst>
                                      </p:cBhvr>
                                      <p:tavLst>
                                        <p:tav tm="0">
                                          <p:val>
                                            <p:strVal val="#ppt_y"/>
                                          </p:val>
                                        </p:tav>
                                        <p:tav tm="100000">
                                          <p:val>
                                            <p:strVal val="#ppt_y"/>
                                          </p:val>
                                        </p:tav>
                                      </p:tavLst>
                                    </p:anim>
                                  </p:childTnLst>
                                </p:cTn>
                              </p:par>
                            </p:childTnLst>
                          </p:cTn>
                        </p:par>
                        <p:par>
                          <p:cTn id="49" fill="hold">
                            <p:stCondLst>
                              <p:cond delay="6000"/>
                            </p:stCondLst>
                            <p:childTnLst>
                              <p:par>
                                <p:cTn id="50" presetID="2" presetClass="entr" presetSubtype="2"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1000" fill="hold"/>
                                        <p:tgtEl>
                                          <p:spTgt spid="12"/>
                                        </p:tgtEl>
                                        <p:attrNameLst>
                                          <p:attrName>ppt_x</p:attrName>
                                        </p:attrNameLst>
                                      </p:cBhvr>
                                      <p:tavLst>
                                        <p:tav tm="0">
                                          <p:val>
                                            <p:strVal val="1+#ppt_w/2"/>
                                          </p:val>
                                        </p:tav>
                                        <p:tav tm="100000">
                                          <p:val>
                                            <p:strVal val="#ppt_x"/>
                                          </p:val>
                                        </p:tav>
                                      </p:tavLst>
                                    </p:anim>
                                    <p:anim calcmode="lin" valueType="num">
                                      <p:cBhvr additive="base">
                                        <p:cTn id="53" dur="1000" fill="hold"/>
                                        <p:tgtEl>
                                          <p:spTgt spid="12"/>
                                        </p:tgtEl>
                                        <p:attrNameLst>
                                          <p:attrName>ppt_y</p:attrName>
                                        </p:attrNameLst>
                                      </p:cBhvr>
                                      <p:tavLst>
                                        <p:tav tm="0">
                                          <p:val>
                                            <p:strVal val="#ppt_y"/>
                                          </p:val>
                                        </p:tav>
                                        <p:tav tm="100000">
                                          <p:val>
                                            <p:strVal val="#ppt_y"/>
                                          </p:val>
                                        </p:tav>
                                      </p:tavLst>
                                    </p:anim>
                                  </p:childTnLst>
                                </p:cTn>
                              </p:par>
                            </p:childTnLst>
                          </p:cTn>
                        </p:par>
                        <p:par>
                          <p:cTn id="54" fill="hold">
                            <p:stCondLst>
                              <p:cond delay="7000"/>
                            </p:stCondLst>
                            <p:childTnLst>
                              <p:par>
                                <p:cTn id="55" presetID="2" presetClass="entr" presetSubtype="2" fill="hold" grpId="0" nodeType="after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1000" fill="hold"/>
                                        <p:tgtEl>
                                          <p:spTgt spid="14"/>
                                        </p:tgtEl>
                                        <p:attrNameLst>
                                          <p:attrName>ppt_x</p:attrName>
                                        </p:attrNameLst>
                                      </p:cBhvr>
                                      <p:tavLst>
                                        <p:tav tm="0">
                                          <p:val>
                                            <p:strVal val="1+#ppt_w/2"/>
                                          </p:val>
                                        </p:tav>
                                        <p:tav tm="100000">
                                          <p:val>
                                            <p:strVal val="#ppt_x"/>
                                          </p:val>
                                        </p:tav>
                                      </p:tavLst>
                                    </p:anim>
                                    <p:anim calcmode="lin" valueType="num">
                                      <p:cBhvr additive="base">
                                        <p:cTn id="58" dur="1000" fill="hold"/>
                                        <p:tgtEl>
                                          <p:spTgt spid="14"/>
                                        </p:tgtEl>
                                        <p:attrNameLst>
                                          <p:attrName>ppt_y</p:attrName>
                                        </p:attrNameLst>
                                      </p:cBhvr>
                                      <p:tavLst>
                                        <p:tav tm="0">
                                          <p:val>
                                            <p:strVal val="#ppt_y"/>
                                          </p:val>
                                        </p:tav>
                                        <p:tav tm="100000">
                                          <p:val>
                                            <p:strVal val="#ppt_y"/>
                                          </p:val>
                                        </p:tav>
                                      </p:tavLst>
                                    </p:anim>
                                  </p:childTnLst>
                                </p:cTn>
                              </p:par>
                            </p:childTnLst>
                          </p:cTn>
                        </p:par>
                        <p:par>
                          <p:cTn id="59" fill="hold">
                            <p:stCondLst>
                              <p:cond delay="8000"/>
                            </p:stCondLst>
                            <p:childTnLst>
                              <p:par>
                                <p:cTn id="60" presetID="2" presetClass="entr" presetSubtype="2"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additive="base">
                                        <p:cTn id="62" dur="1000" fill="hold"/>
                                        <p:tgtEl>
                                          <p:spTgt spid="16"/>
                                        </p:tgtEl>
                                        <p:attrNameLst>
                                          <p:attrName>ppt_x</p:attrName>
                                        </p:attrNameLst>
                                      </p:cBhvr>
                                      <p:tavLst>
                                        <p:tav tm="0">
                                          <p:val>
                                            <p:strVal val="1+#ppt_w/2"/>
                                          </p:val>
                                        </p:tav>
                                        <p:tav tm="100000">
                                          <p:val>
                                            <p:strVal val="#ppt_x"/>
                                          </p:val>
                                        </p:tav>
                                      </p:tavLst>
                                    </p:anim>
                                    <p:anim calcmode="lin" valueType="num">
                                      <p:cBhvr additive="base">
                                        <p:cTn id="63" dur="1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2" grpId="0" animBg="1"/>
      <p:bldP spid="14"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9" name="Rectangle 8"/>
          <p:cNvSpPr/>
          <p:nvPr/>
        </p:nvSpPr>
        <p:spPr>
          <a:xfrm>
            <a:off x="838200" y="1397000"/>
            <a:ext cx="8137525" cy="4937125"/>
          </a:xfrm>
          <a:prstGeom prst="rect">
            <a:avLst/>
          </a:prstGeom>
          <a:ln>
            <a:noFill/>
          </a:ln>
          <a:effectLst>
            <a:outerShdw blurRad="50800" dist="38100" dir="2700000" algn="tl" rotWithShape="0">
              <a:prstClr val="black">
                <a:alpha val="40000"/>
              </a:prstClr>
            </a:outerShdw>
          </a:effectLst>
        </p:spPr>
        <p:txBody>
          <a:bodyPr/>
          <a:lstStyle/>
          <a:p>
            <a:endParaRPr lang="en-US"/>
          </a:p>
        </p:txBody>
      </p:sp>
      <p:sp>
        <p:nvSpPr>
          <p:cNvPr id="10" name="Freeform 9"/>
          <p:cNvSpPr/>
          <p:nvPr/>
        </p:nvSpPr>
        <p:spPr>
          <a:xfrm>
            <a:off x="2247900" y="1676400"/>
            <a:ext cx="5576888" cy="990600"/>
          </a:xfrm>
          <a:custGeom>
            <a:avLst/>
            <a:gdLst>
              <a:gd name="connsiteX0" fmla="*/ 0 w 3086740"/>
              <a:gd name="connsiteY0" fmla="*/ 144201 h 1442008"/>
              <a:gd name="connsiteX1" fmla="*/ 42236 w 3086740"/>
              <a:gd name="connsiteY1" fmla="*/ 42236 h 1442008"/>
              <a:gd name="connsiteX2" fmla="*/ 144202 w 3086740"/>
              <a:gd name="connsiteY2" fmla="*/ 1 h 1442008"/>
              <a:gd name="connsiteX3" fmla="*/ 2942539 w 3086740"/>
              <a:gd name="connsiteY3" fmla="*/ 0 h 1442008"/>
              <a:gd name="connsiteX4" fmla="*/ 3044504 w 3086740"/>
              <a:gd name="connsiteY4" fmla="*/ 42236 h 1442008"/>
              <a:gd name="connsiteX5" fmla="*/ 3086739 w 3086740"/>
              <a:gd name="connsiteY5" fmla="*/ 144202 h 1442008"/>
              <a:gd name="connsiteX6" fmla="*/ 3086740 w 3086740"/>
              <a:gd name="connsiteY6" fmla="*/ 1297807 h 1442008"/>
              <a:gd name="connsiteX7" fmla="*/ 3044504 w 3086740"/>
              <a:gd name="connsiteY7" fmla="*/ 1399773 h 1442008"/>
              <a:gd name="connsiteX8" fmla="*/ 2942538 w 3086740"/>
              <a:gd name="connsiteY8" fmla="*/ 1442008 h 1442008"/>
              <a:gd name="connsiteX9" fmla="*/ 144201 w 3086740"/>
              <a:gd name="connsiteY9" fmla="*/ 1442008 h 1442008"/>
              <a:gd name="connsiteX10" fmla="*/ 42235 w 3086740"/>
              <a:gd name="connsiteY10" fmla="*/ 1399772 h 1442008"/>
              <a:gd name="connsiteX11" fmla="*/ 0 w 3086740"/>
              <a:gd name="connsiteY11" fmla="*/ 1297806 h 1442008"/>
              <a:gd name="connsiteX12" fmla="*/ 0 w 3086740"/>
              <a:gd name="connsiteY12" fmla="*/ 144201 h 1442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6740" h="1442008">
                <a:moveTo>
                  <a:pt x="0" y="144201"/>
                </a:moveTo>
                <a:cubicBezTo>
                  <a:pt x="0" y="105957"/>
                  <a:pt x="15193" y="69278"/>
                  <a:pt x="42236" y="42236"/>
                </a:cubicBezTo>
                <a:cubicBezTo>
                  <a:pt x="69279" y="15193"/>
                  <a:pt x="105957" y="1"/>
                  <a:pt x="144202" y="1"/>
                </a:cubicBezTo>
                <a:lnTo>
                  <a:pt x="2942539" y="0"/>
                </a:lnTo>
                <a:cubicBezTo>
                  <a:pt x="2980783" y="0"/>
                  <a:pt x="3017462" y="15193"/>
                  <a:pt x="3044504" y="42236"/>
                </a:cubicBezTo>
                <a:cubicBezTo>
                  <a:pt x="3071547" y="69279"/>
                  <a:pt x="3086739" y="105957"/>
                  <a:pt x="3086739" y="144202"/>
                </a:cubicBezTo>
                <a:cubicBezTo>
                  <a:pt x="3086739" y="528737"/>
                  <a:pt x="3086740" y="913272"/>
                  <a:pt x="3086740" y="1297807"/>
                </a:cubicBezTo>
                <a:cubicBezTo>
                  <a:pt x="3086740" y="1336051"/>
                  <a:pt x="3071547" y="1372730"/>
                  <a:pt x="3044504" y="1399773"/>
                </a:cubicBezTo>
                <a:cubicBezTo>
                  <a:pt x="3017461" y="1426816"/>
                  <a:pt x="2980783" y="1442008"/>
                  <a:pt x="2942538" y="1442008"/>
                </a:cubicBezTo>
                <a:lnTo>
                  <a:pt x="144201" y="1442008"/>
                </a:lnTo>
                <a:cubicBezTo>
                  <a:pt x="105957" y="1442008"/>
                  <a:pt x="69278" y="1426815"/>
                  <a:pt x="42235" y="1399772"/>
                </a:cubicBezTo>
                <a:cubicBezTo>
                  <a:pt x="15192" y="1372729"/>
                  <a:pt x="0" y="1336051"/>
                  <a:pt x="0" y="1297806"/>
                </a:cubicBezTo>
                <a:lnTo>
                  <a:pt x="0" y="144201"/>
                </a:lnTo>
                <a:close/>
              </a:path>
            </a:pathLst>
          </a:custGeom>
          <a:solidFill>
            <a:schemeClr val="accent2">
              <a:lumMod val="40000"/>
              <a:lumOff val="60000"/>
            </a:schemeClr>
          </a:solidFill>
          <a:ln>
            <a:solidFill>
              <a:schemeClr val="accent2">
                <a:lumMod val="40000"/>
                <a:lumOff val="6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6205" tIns="56205" rIns="56205" bIns="56205" spcCol="1270" anchor="ctr"/>
          <a:lstStyle/>
          <a:p>
            <a:pPr algn="ctr" defTabSz="977900" fontAlgn="auto">
              <a:lnSpc>
                <a:spcPct val="90000"/>
              </a:lnSpc>
              <a:spcAft>
                <a:spcPct val="35000"/>
              </a:spcAft>
              <a:defRPr/>
            </a:pPr>
            <a:r>
              <a:rPr lang="en-US" sz="2200" dirty="0">
                <a:solidFill>
                  <a:schemeClr val="tx1"/>
                </a:solidFill>
                <a:latin typeface="Calibri" pitchFamily="34" charset="0"/>
              </a:rPr>
              <a:t>Discretionarily </a:t>
            </a:r>
            <a:r>
              <a:rPr lang="en-US" sz="2200" dirty="0" err="1">
                <a:solidFill>
                  <a:schemeClr val="tx1"/>
                </a:solidFill>
                <a:latin typeface="Calibri" pitchFamily="34" charset="0"/>
              </a:rPr>
              <a:t>disclosable</a:t>
            </a:r>
            <a:r>
              <a:rPr lang="en-US" sz="2200" dirty="0">
                <a:solidFill>
                  <a:schemeClr val="tx1"/>
                </a:solidFill>
                <a:latin typeface="Calibri" pitchFamily="34" charset="0"/>
              </a:rPr>
              <a:t> public records</a:t>
            </a:r>
          </a:p>
          <a:p>
            <a:pPr algn="ctr" defTabSz="977900" fontAlgn="auto">
              <a:lnSpc>
                <a:spcPct val="90000"/>
              </a:lnSpc>
              <a:spcAft>
                <a:spcPct val="35000"/>
              </a:spcAft>
              <a:defRPr/>
            </a:pPr>
            <a:r>
              <a:rPr lang="en-US" sz="2200" dirty="0">
                <a:solidFill>
                  <a:schemeClr val="tx1"/>
                </a:solidFill>
                <a:latin typeface="Calibri" pitchFamily="34" charset="0"/>
              </a:rPr>
              <a:t>IC 5-1-3-4(b)</a:t>
            </a:r>
          </a:p>
        </p:txBody>
      </p:sp>
      <p:sp>
        <p:nvSpPr>
          <p:cNvPr id="12" name="Freeform 11"/>
          <p:cNvSpPr/>
          <p:nvPr/>
        </p:nvSpPr>
        <p:spPr>
          <a:xfrm>
            <a:off x="1219200" y="4724400"/>
            <a:ext cx="7315200" cy="914400"/>
          </a:xfrm>
          <a:custGeom>
            <a:avLst/>
            <a:gdLst>
              <a:gd name="connsiteX0" fmla="*/ 0 w 3957153"/>
              <a:gd name="connsiteY0" fmla="*/ 130068 h 1300677"/>
              <a:gd name="connsiteX1" fmla="*/ 38096 w 3957153"/>
              <a:gd name="connsiteY1" fmla="*/ 38096 h 1300677"/>
              <a:gd name="connsiteX2" fmla="*/ 130068 w 3957153"/>
              <a:gd name="connsiteY2" fmla="*/ 0 h 1300677"/>
              <a:gd name="connsiteX3" fmla="*/ 3827085 w 3957153"/>
              <a:gd name="connsiteY3" fmla="*/ 0 h 1300677"/>
              <a:gd name="connsiteX4" fmla="*/ 3919057 w 3957153"/>
              <a:gd name="connsiteY4" fmla="*/ 38096 h 1300677"/>
              <a:gd name="connsiteX5" fmla="*/ 3957153 w 3957153"/>
              <a:gd name="connsiteY5" fmla="*/ 130068 h 1300677"/>
              <a:gd name="connsiteX6" fmla="*/ 3957153 w 3957153"/>
              <a:gd name="connsiteY6" fmla="*/ 1170609 h 1300677"/>
              <a:gd name="connsiteX7" fmla="*/ 3919057 w 3957153"/>
              <a:gd name="connsiteY7" fmla="*/ 1262581 h 1300677"/>
              <a:gd name="connsiteX8" fmla="*/ 3827085 w 3957153"/>
              <a:gd name="connsiteY8" fmla="*/ 1300677 h 1300677"/>
              <a:gd name="connsiteX9" fmla="*/ 130068 w 3957153"/>
              <a:gd name="connsiteY9" fmla="*/ 1300677 h 1300677"/>
              <a:gd name="connsiteX10" fmla="*/ 38096 w 3957153"/>
              <a:gd name="connsiteY10" fmla="*/ 1262581 h 1300677"/>
              <a:gd name="connsiteX11" fmla="*/ 0 w 3957153"/>
              <a:gd name="connsiteY11" fmla="*/ 1170609 h 1300677"/>
              <a:gd name="connsiteX12" fmla="*/ 0 w 3957153"/>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57153" h="1300677">
                <a:moveTo>
                  <a:pt x="0" y="130068"/>
                </a:moveTo>
                <a:cubicBezTo>
                  <a:pt x="0" y="95572"/>
                  <a:pt x="13704" y="62489"/>
                  <a:pt x="38096" y="38096"/>
                </a:cubicBezTo>
                <a:cubicBezTo>
                  <a:pt x="62489" y="13704"/>
                  <a:pt x="95572" y="0"/>
                  <a:pt x="130068" y="0"/>
                </a:cubicBezTo>
                <a:lnTo>
                  <a:pt x="3827085" y="0"/>
                </a:lnTo>
                <a:cubicBezTo>
                  <a:pt x="3861581" y="0"/>
                  <a:pt x="3894664" y="13704"/>
                  <a:pt x="3919057" y="38096"/>
                </a:cubicBezTo>
                <a:cubicBezTo>
                  <a:pt x="3943449" y="62489"/>
                  <a:pt x="3957153" y="95572"/>
                  <a:pt x="3957153" y="130068"/>
                </a:cubicBezTo>
                <a:lnTo>
                  <a:pt x="3957153" y="1170609"/>
                </a:lnTo>
                <a:cubicBezTo>
                  <a:pt x="3957153" y="1205105"/>
                  <a:pt x="3943449" y="1238189"/>
                  <a:pt x="3919057" y="1262581"/>
                </a:cubicBezTo>
                <a:cubicBezTo>
                  <a:pt x="3894665" y="1286973"/>
                  <a:pt x="3861581" y="1300677"/>
                  <a:pt x="3827085"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may exercise their discretion as to certain categories of public records to withhold them from disclosure.</a:t>
            </a:r>
          </a:p>
        </p:txBody>
      </p:sp>
      <p:sp>
        <p:nvSpPr>
          <p:cNvPr id="14" name="Freeform 13"/>
          <p:cNvSpPr/>
          <p:nvPr/>
        </p:nvSpPr>
        <p:spPr>
          <a:xfrm>
            <a:off x="1182688" y="3276600"/>
            <a:ext cx="7315200" cy="914400"/>
          </a:xfrm>
          <a:custGeom>
            <a:avLst/>
            <a:gdLst>
              <a:gd name="connsiteX0" fmla="*/ 0 w 3999191"/>
              <a:gd name="connsiteY0" fmla="*/ 130068 h 1300677"/>
              <a:gd name="connsiteX1" fmla="*/ 38096 w 3999191"/>
              <a:gd name="connsiteY1" fmla="*/ 38096 h 1300677"/>
              <a:gd name="connsiteX2" fmla="*/ 130068 w 3999191"/>
              <a:gd name="connsiteY2" fmla="*/ 0 h 1300677"/>
              <a:gd name="connsiteX3" fmla="*/ 3869123 w 3999191"/>
              <a:gd name="connsiteY3" fmla="*/ 0 h 1300677"/>
              <a:gd name="connsiteX4" fmla="*/ 3961095 w 3999191"/>
              <a:gd name="connsiteY4" fmla="*/ 38096 h 1300677"/>
              <a:gd name="connsiteX5" fmla="*/ 3999191 w 3999191"/>
              <a:gd name="connsiteY5" fmla="*/ 130068 h 1300677"/>
              <a:gd name="connsiteX6" fmla="*/ 3999191 w 3999191"/>
              <a:gd name="connsiteY6" fmla="*/ 1170609 h 1300677"/>
              <a:gd name="connsiteX7" fmla="*/ 3961095 w 3999191"/>
              <a:gd name="connsiteY7" fmla="*/ 1262581 h 1300677"/>
              <a:gd name="connsiteX8" fmla="*/ 3869123 w 3999191"/>
              <a:gd name="connsiteY8" fmla="*/ 1300677 h 1300677"/>
              <a:gd name="connsiteX9" fmla="*/ 130068 w 3999191"/>
              <a:gd name="connsiteY9" fmla="*/ 1300677 h 1300677"/>
              <a:gd name="connsiteX10" fmla="*/ 38096 w 3999191"/>
              <a:gd name="connsiteY10" fmla="*/ 1262581 h 1300677"/>
              <a:gd name="connsiteX11" fmla="*/ 0 w 3999191"/>
              <a:gd name="connsiteY11" fmla="*/ 1170609 h 1300677"/>
              <a:gd name="connsiteX12" fmla="*/ 0 w 3999191"/>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99191" h="1300677">
                <a:moveTo>
                  <a:pt x="0" y="130068"/>
                </a:moveTo>
                <a:cubicBezTo>
                  <a:pt x="0" y="95572"/>
                  <a:pt x="13704" y="62489"/>
                  <a:pt x="38096" y="38096"/>
                </a:cubicBezTo>
                <a:cubicBezTo>
                  <a:pt x="62489" y="13704"/>
                  <a:pt x="95572" y="0"/>
                  <a:pt x="130068" y="0"/>
                </a:cubicBezTo>
                <a:lnTo>
                  <a:pt x="3869123" y="0"/>
                </a:lnTo>
                <a:cubicBezTo>
                  <a:pt x="3903619" y="0"/>
                  <a:pt x="3936702" y="13704"/>
                  <a:pt x="3961095" y="38096"/>
                </a:cubicBezTo>
                <a:cubicBezTo>
                  <a:pt x="3985487" y="62489"/>
                  <a:pt x="3999191" y="95572"/>
                  <a:pt x="3999191" y="130068"/>
                </a:cubicBezTo>
                <a:lnTo>
                  <a:pt x="3999191" y="1170609"/>
                </a:lnTo>
                <a:cubicBezTo>
                  <a:pt x="3999191" y="1205105"/>
                  <a:pt x="3985487" y="1238189"/>
                  <a:pt x="3961095" y="1262581"/>
                </a:cubicBezTo>
                <a:cubicBezTo>
                  <a:pt x="3936703" y="1286973"/>
                  <a:pt x="3903619" y="1300677"/>
                  <a:pt x="3869123"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must exercise this discretion uniformly, subject to review under an arbitrary and capricious standard.</a:t>
            </a:r>
          </a:p>
        </p:txBody>
      </p:sp>
      <p:pic>
        <p:nvPicPr>
          <p:cNvPr id="8" name="Picture 7" descr="checklist.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1143000" y="914400"/>
            <a:ext cx="2011363" cy="2011363"/>
          </a:xfrm>
          <a:prstGeom prst="rect">
            <a:avLst/>
          </a:prstGeom>
          <a:noFill/>
          <a:ln w="9525">
            <a:noFill/>
            <a:miter lim="800000"/>
            <a:headEnd/>
            <a:tailEnd/>
          </a:ln>
        </p:spPr>
      </p:pic>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1000"/>
                                        <p:tgtEl>
                                          <p:spTgt spid="10"/>
                                        </p:tgtEl>
                                      </p:cBhvr>
                                    </p:animEffect>
                                  </p:childTnLst>
                                </p:cTn>
                              </p:par>
                            </p:childTnLst>
                          </p:cTn>
                        </p:par>
                        <p:par>
                          <p:cTn id="14" fill="hold">
                            <p:stCondLst>
                              <p:cond delay="2000"/>
                            </p:stCondLst>
                            <p:childTnLst>
                              <p:par>
                                <p:cTn id="15" presetID="53" presetClass="entr" presetSubtype="0"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Effect transition="in" filter="fade">
                                      <p:cBhvr>
                                        <p:cTn id="19" dur="1000"/>
                                        <p:tgtEl>
                                          <p:spTgt spid="14"/>
                                        </p:tgtEl>
                                      </p:cBhvr>
                                    </p:animEffect>
                                  </p:childTnLst>
                                </p:cTn>
                              </p:par>
                            </p:childTnLst>
                          </p:cTn>
                        </p:par>
                        <p:par>
                          <p:cTn id="20" fill="hold">
                            <p:stCondLst>
                              <p:cond delay="3000"/>
                            </p:stCondLst>
                            <p:childTnLst>
                              <p:par>
                                <p:cTn id="21" presetID="53"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p:cTn id="23" dur="1000" fill="hold"/>
                                        <p:tgtEl>
                                          <p:spTgt spid="12"/>
                                        </p:tgtEl>
                                        <p:attrNameLst>
                                          <p:attrName>ppt_w</p:attrName>
                                        </p:attrNameLst>
                                      </p:cBhvr>
                                      <p:tavLst>
                                        <p:tav tm="0">
                                          <p:val>
                                            <p:fltVal val="0"/>
                                          </p:val>
                                        </p:tav>
                                        <p:tav tm="100000">
                                          <p:val>
                                            <p:strVal val="#ppt_w"/>
                                          </p:val>
                                        </p:tav>
                                      </p:tavLst>
                                    </p:anim>
                                    <p:anim calcmode="lin" valueType="num">
                                      <p:cBhvr>
                                        <p:cTn id="24" dur="1000" fill="hold"/>
                                        <p:tgtEl>
                                          <p:spTgt spid="12"/>
                                        </p:tgtEl>
                                        <p:attrNameLst>
                                          <p:attrName>ppt_h</p:attrName>
                                        </p:attrNameLst>
                                      </p:cBhvr>
                                      <p:tavLst>
                                        <p:tav tm="0">
                                          <p:val>
                                            <p:fltVal val="0"/>
                                          </p:val>
                                        </p:tav>
                                        <p:tav tm="100000">
                                          <p:val>
                                            <p:strVal val="#ppt_h"/>
                                          </p:val>
                                        </p:tav>
                                      </p:tavLst>
                                    </p:anim>
                                    <p:animEffect transition="in" filter="fade">
                                      <p:cBhvr>
                                        <p:cTn id="2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EXPANDSHOWBAR" val="True"/>
  <p:tag name="TPFULLVERSION" val="4.3.2.1178"/>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1378</Words>
  <Application>Microsoft Office PowerPoint</Application>
  <PresentationFormat>On-screen Show (4:3)</PresentationFormat>
  <Paragraphs>134</Paragraphs>
  <Slides>18</Slides>
  <Notes>15</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OAG-Blank</vt:lpstr>
      <vt:lpstr>1_OAG-Blank</vt:lpstr>
      <vt:lpstr> State Board of Accounts County Recorders’ Annual Conference </vt:lpstr>
      <vt:lpstr>Access to Public Records Act (APRA)</vt:lpstr>
      <vt:lpstr>What is a public record</vt:lpstr>
      <vt:lpstr>Three Categories of Public Records</vt:lpstr>
      <vt:lpstr>Responding to APRA Requests</vt:lpstr>
      <vt:lpstr>Right to Inspect and Copy Public Records</vt:lpstr>
      <vt:lpstr>Exceptions to disclosure</vt:lpstr>
      <vt:lpstr>Confidential Public Records</vt:lpstr>
      <vt:lpstr>Exceptions to disclosure</vt:lpstr>
      <vt:lpstr>Discretionary Categories-I.C. 5-14-3-4(b)</vt:lpstr>
      <vt:lpstr>Expunging Records</vt:lpstr>
      <vt:lpstr>Expunging Records </vt:lpstr>
      <vt:lpstr>Other Items of Note under APRA</vt:lpstr>
      <vt:lpstr>Access to Public Records Act</vt:lpstr>
      <vt:lpstr>Common Misconceptions of Requestors</vt:lpstr>
      <vt:lpstr>Other common misconceptions </vt:lpstr>
      <vt:lpstr>Remedies and penalties for noncompliance</vt:lpstr>
      <vt:lpstr>Thank you for your participation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542</cp:revision>
  <dcterms:created xsi:type="dcterms:W3CDTF">2012-03-06T21:24:27Z</dcterms:created>
  <dcterms:modified xsi:type="dcterms:W3CDTF">2013-04-02T13:52:20Z</dcterms:modified>
</cp:coreProperties>
</file>