
<file path=[Content_Types].xml><?xml version="1.0" encoding="utf-8"?>
<Types xmlns="http://schemas.openxmlformats.org/package/2006/content-types">
  <Override PartName="/ppt/slides/slide47.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s/slide36.xml" ContentType="application/vnd.openxmlformats-officedocument.presentationml.slide+xml"/>
  <Override PartName="/ppt/notesSlides/notesSlide38.xml" ContentType="application/vnd.openxmlformats-officedocument.presentationml.notesSlide+xml"/>
  <Override PartName="/ppt/slides/slide25.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tags/tag38.xml" ContentType="application/vnd.openxmlformats-officedocument.presentationml.tags+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tags/tag34.xml" ContentType="application/vnd.openxmlformats-officedocument.presentationml.tags+xml"/>
  <Override PartName="/ppt/notesSlides/notesSlide30.xml" ContentType="application/vnd.openxmlformats-officedocument.presentationml.notesSlide+xml"/>
  <Override PartName="/ppt/tags/tag52.xml" ContentType="application/vnd.openxmlformats-officedocument.presentationml.tags+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quickStyle3.xml" ContentType="application/vnd.openxmlformats-officedocument.drawingml.diagramStyl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tags/tag39.xml" ContentType="application/vnd.openxmlformats-officedocument.presentationml.tags+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tags/tag1.xml" ContentType="application/vnd.openxmlformats-officedocument.presentationml.tags+xml"/>
  <Override PartName="/ppt/slideLayouts/slideLayout14.xml" ContentType="application/vnd.openxmlformats-officedocument.presentationml.slideLayout+xml"/>
  <Override PartName="/ppt/tags/tag28.xml" ContentType="application/vnd.openxmlformats-officedocument.presentationml.tags+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tags/tag57.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tags/tag17.xml" ContentType="application/vnd.openxmlformats-officedocument.presentationml.tags+xml"/>
  <Override PartName="/ppt/notesSlides/notesSlide13.xml" ContentType="application/vnd.openxmlformats-officedocument.presentationml.notesSlide+xml"/>
  <Override PartName="/ppt/tags/tag35.xml" ContentType="application/vnd.openxmlformats-officedocument.presentationml.tags+xml"/>
  <Override PartName="/ppt/tags/tag46.xml" ContentType="application/vnd.openxmlformats-officedocument.presentationml.tags+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tags/tag24.xml" ContentType="application/vnd.openxmlformats-officedocument.presentationml.tags+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tags/tag53.xml" ContentType="application/vnd.openxmlformats-officedocument.presentationml.tags+xml"/>
  <Override PartName="/ppt/tags/tag13.xml" ContentType="application/vnd.openxmlformats-officedocument.presentationml.tags+xml"/>
  <Override PartName="/ppt/diagrams/data3.xml" ContentType="application/vnd.openxmlformats-officedocument.drawingml.diagramData+xml"/>
  <Override PartName="/ppt/tags/tag31.xml" ContentType="application/vnd.openxmlformats-officedocument.presentationml.tags+xml"/>
  <Override PartName="/ppt/tags/tag42.xml" ContentType="application/vnd.openxmlformats-officedocument.presentationml.tags+xml"/>
  <Override PartName="/ppt/tags/tag60.xml" ContentType="application/vnd.openxmlformats-officedocument.presentationml.tags+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tags/tag20.xml" ContentType="application/vnd.openxmlformats-officedocument.presentationml.tags+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tags/tag2.xml" ContentType="application/vnd.openxmlformats-officedocument.presentationml.tags+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Override PartName="/ppt/tags/tag58.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tags/tag29.xml" ContentType="application/vnd.openxmlformats-officedocument.presentationml.tags+xml"/>
  <Override PartName="/ppt/notesSlides/notesSlide25.xml" ContentType="application/vnd.openxmlformats-officedocument.presentationml.notesSlide+xml"/>
  <Override PartName="/ppt/tags/tag47.xml" ContentType="application/vnd.openxmlformats-officedocument.presentationml.tags+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notesSlides/notesSlide14.xml" ContentType="application/vnd.openxmlformats-officedocument.presentationml.notesSlide+xml"/>
  <Override PartName="/ppt/tags/tag36.xml" ContentType="application/vnd.openxmlformats-officedocument.presentationml.tags+xml"/>
  <Override PartName="/ppt/notesSlides/notesSlide32.xml" ContentType="application/vnd.openxmlformats-officedocument.presentationml.notesSlide+xml"/>
  <Override PartName="/ppt/tags/tag54.xml" ContentType="application/vnd.openxmlformats-officedocument.presentationml.tags+xml"/>
  <Override PartName="/ppt/tags/tag14.xml" ContentType="application/vnd.openxmlformats-officedocument.presentationml.tags+xml"/>
  <Override PartName="/ppt/notesSlides/notesSlide9.xml" ContentType="application/vnd.openxmlformats-officedocument.presentationml.notesSlide+xml"/>
  <Override PartName="/ppt/diagrams/layout3.xml" ContentType="application/vnd.openxmlformats-officedocument.drawingml.diagramLayout+xml"/>
  <Override PartName="/ppt/tags/tag25.xml" ContentType="application/vnd.openxmlformats-officedocument.presentationml.tags+xml"/>
  <Override PartName="/ppt/notesSlides/notesSlide21.xml" ContentType="application/vnd.openxmlformats-officedocument.presentationml.notesSlide+xml"/>
  <Override PartName="/ppt/tags/tag43.xml" ContentType="application/vnd.openxmlformats-officedocument.presentationml.tags+xml"/>
  <Override PartName="/ppt/diagrams/data4.xml" ContentType="application/vnd.openxmlformats-officedocument.drawingml.diagramData+xml"/>
  <Override PartName="/ppt/tags/tag61.xml" ContentType="application/vnd.openxmlformats-officedocument.presentationml.tags+xml"/>
  <Override PartName="/ppt/notesSlides/notesSlide10.xml" ContentType="application/vnd.openxmlformats-officedocument.presentationml.notesSlide+xml"/>
  <Override PartName="/ppt/tags/tag32.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10.xml" ContentType="application/vnd.openxmlformats-officedocument.presentationml.tags+xml"/>
  <Override PartName="/ppt/tags/tag21.xml" ContentType="application/vnd.openxmlformats-officedocument.presentationml.tags+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tags/tag7.xml" ContentType="application/vnd.openxmlformats-officedocument.presentationml.tags+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slideLayouts/slideLayout16.xml" ContentType="application/vnd.openxmlformats-officedocument.presentationml.slideLayout+xml"/>
  <Override PartName="/ppt/tags/tag3.xml" ContentType="application/vnd.openxmlformats-officedocument.presentationml.tags+xml"/>
  <Override PartName="/ppt/diagrams/quickStyle1.xml" ContentType="application/vnd.openxmlformats-officedocument.drawingml.diagramStyle+xml"/>
  <Override PartName="/ppt/notesSlides/notesSlide37.xml" ContentType="application/vnd.openxmlformats-officedocument.presentationml.notesSlide+xml"/>
  <Override PartName="/ppt/tags/tag59.xml" ContentType="application/vnd.openxmlformats-officedocument.presentationml.tags+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tags/tag19.xml" ContentType="application/vnd.openxmlformats-officedocument.presentationml.tags+xml"/>
  <Override PartName="/ppt/notesSlides/notesSlide15.xml" ContentType="application/vnd.openxmlformats-officedocument.presentationml.notesSlide+xml"/>
  <Override PartName="/ppt/tags/tag37.xml" ContentType="application/vnd.openxmlformats-officedocument.presentationml.tags+xml"/>
  <Override PartName="/ppt/notesSlides/notesSlide26.xml" ContentType="application/vnd.openxmlformats-officedocument.presentationml.notesSlide+xml"/>
  <Override PartName="/ppt/tags/tag48.xml" ContentType="application/vnd.openxmlformats-officedocument.presentationml.tags+xml"/>
  <Override PartName="/ppt/notesSlides/notesSlide44.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tags/tag26.xml" ContentType="application/vnd.openxmlformats-officedocument.presentationml.tags+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diagrams/layout4.xml" ContentType="application/vnd.openxmlformats-officedocument.drawingml.diagramLayout+xml"/>
  <Override PartName="/ppt/tags/tag55.xml" ContentType="application/vnd.openxmlformats-officedocument.presentationml.tags+xml"/>
  <Override PartName="/ppt/tags/tag15.xml" ContentType="application/vnd.openxmlformats-officedocument.presentationml.tags+xml"/>
  <Override PartName="/ppt/notesSlides/notesSlide11.xml" ContentType="application/vnd.openxmlformats-officedocument.presentationml.notesSlide+xml"/>
  <Override PartName="/ppt/tags/tag33.xml" ContentType="application/vnd.openxmlformats-officedocument.presentationml.tags+xml"/>
  <Override PartName="/ppt/tags/tag44.xml" ContentType="application/vnd.openxmlformats-officedocument.presentationml.tags+xml"/>
  <Override PartName="/ppt/notesSlides/notesSlide40.xml" ContentType="application/vnd.openxmlformats-officedocument.presentationml.notesSlide+xml"/>
  <Override PartName="/ppt/tags/tag62.xml" ContentType="application/vnd.openxmlformats-officedocument.presentationml.tags+xml"/>
  <Override PartName="/ppt/notesSlides/notesSlide6.xml" ContentType="application/vnd.openxmlformats-officedocument.presentationml.notesSlide+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diagrams/data1.xml" ContentType="application/vnd.openxmlformats-officedocument.drawingml.diagramData+xml"/>
  <Override PartName="/ppt/tags/tag11.xml" ContentType="application/vnd.openxmlformats-officedocument.presentationml.tags+xml"/>
  <Override PartName="/ppt/diagrams/colors3.xml" ContentType="application/vnd.openxmlformats-officedocument.drawingml.diagramColors+xml"/>
  <Override PartName="/ppt/slides/slide29.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diagrams/quickStyle2.xml" ContentType="application/vnd.openxmlformats-officedocument.drawingml.diagramStyle+xml"/>
  <Override PartName="/ppt/slides/slide43.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tags/tag56.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tags/tag45.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3" r:id="rId2"/>
  </p:sldMasterIdLst>
  <p:notesMasterIdLst>
    <p:notesMasterId r:id="rId50"/>
  </p:notesMasterIdLst>
  <p:handoutMasterIdLst>
    <p:handoutMasterId r:id="rId51"/>
  </p:handoutMasterIdLst>
  <p:sldIdLst>
    <p:sldId id="271" r:id="rId3"/>
    <p:sldId id="418" r:id="rId4"/>
    <p:sldId id="419" r:id="rId5"/>
    <p:sldId id="420" r:id="rId6"/>
    <p:sldId id="421" r:id="rId7"/>
    <p:sldId id="422" r:id="rId8"/>
    <p:sldId id="423" r:id="rId9"/>
    <p:sldId id="424" r:id="rId10"/>
    <p:sldId id="425" r:id="rId11"/>
    <p:sldId id="426" r:id="rId12"/>
    <p:sldId id="427" r:id="rId13"/>
    <p:sldId id="428" r:id="rId14"/>
    <p:sldId id="431" r:id="rId15"/>
    <p:sldId id="429" r:id="rId16"/>
    <p:sldId id="308" r:id="rId17"/>
    <p:sldId id="353" r:id="rId18"/>
    <p:sldId id="303" r:id="rId19"/>
    <p:sldId id="305" r:id="rId20"/>
    <p:sldId id="360" r:id="rId21"/>
    <p:sldId id="324" r:id="rId22"/>
    <p:sldId id="304" r:id="rId23"/>
    <p:sldId id="361" r:id="rId24"/>
    <p:sldId id="309" r:id="rId25"/>
    <p:sldId id="330" r:id="rId26"/>
    <p:sldId id="331" r:id="rId27"/>
    <p:sldId id="392" r:id="rId28"/>
    <p:sldId id="359" r:id="rId29"/>
    <p:sldId id="435" r:id="rId30"/>
    <p:sldId id="436" r:id="rId31"/>
    <p:sldId id="358" r:id="rId32"/>
    <p:sldId id="311" r:id="rId33"/>
    <p:sldId id="335" r:id="rId34"/>
    <p:sldId id="336" r:id="rId35"/>
    <p:sldId id="338" r:id="rId36"/>
    <p:sldId id="367" r:id="rId37"/>
    <p:sldId id="369" r:id="rId38"/>
    <p:sldId id="432" r:id="rId39"/>
    <p:sldId id="287" r:id="rId40"/>
    <p:sldId id="414" r:id="rId41"/>
    <p:sldId id="381" r:id="rId42"/>
    <p:sldId id="415" r:id="rId43"/>
    <p:sldId id="384" r:id="rId44"/>
    <p:sldId id="416" r:id="rId45"/>
    <p:sldId id="382" r:id="rId46"/>
    <p:sldId id="417" r:id="rId47"/>
    <p:sldId id="383" r:id="rId48"/>
    <p:sldId id="434" r:id="rId49"/>
  </p:sldIdLst>
  <p:sldSz cx="9144000" cy="6858000" type="screen4x3"/>
  <p:notesSz cx="7010400" cy="9296400"/>
  <p:custDataLst>
    <p:tags r:id="rId52"/>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DCE1"/>
    <a:srgbClr val="113D6D"/>
    <a:srgbClr val="B5C4D9"/>
    <a:srgbClr val="CEE1E3"/>
    <a:srgbClr val="CBCBE7"/>
    <a:srgbClr val="CEDCD9"/>
    <a:srgbClr val="D9D9D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09" autoAdjust="0"/>
    <p:restoredTop sz="93439" autoAdjust="0"/>
  </p:normalViewPr>
  <p:slideViewPr>
    <p:cSldViewPr showGuides="1">
      <p:cViewPr>
        <p:scale>
          <a:sx n="80" d="100"/>
          <a:sy n="80" d="100"/>
        </p:scale>
        <p:origin x="-19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208"/>
    </p:cViewPr>
  </p:sorterViewPr>
  <p:notesViewPr>
    <p:cSldViewPr showGuides="1">
      <p:cViewPr varScale="1">
        <p:scale>
          <a:sx n="80" d="100"/>
          <a:sy n="80" d="100"/>
        </p:scale>
        <p:origin x="-1362"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handoutMaster" Target="handoutMasters/handoutMaster1.xml"/><Relationship Id="rId3" Type="http://schemas.openxmlformats.org/officeDocument/2006/relationships/slide" Target="slides/slide1.xml"/></Relationships>
</file>

<file path=ppt/diagrams/_rels/data4.xml.rels><?xml version="1.0" encoding="UTF-8" standalone="yes"?>
<Relationships xmlns="http://schemas.openxmlformats.org/package/2006/relationships"><Relationship Id="rId1" Type="http://schemas.openxmlformats.org/officeDocument/2006/relationships/image" Target="../media/image28.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932B87-6479-4138-825B-5A819FEA8104}"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202EB81-8CB9-44C2-BCB5-874C5309CAD6}">
      <dgm:prSet phldrT="[Text]"/>
      <dgm:spPr/>
      <dgm:t>
        <a:bodyPr/>
        <a:lstStyle/>
        <a:p>
          <a:r>
            <a:rPr lang="en-US" dirty="0" smtClean="0"/>
            <a:t>Date, time and place</a:t>
          </a:r>
          <a:endParaRPr lang="en-US" dirty="0"/>
        </a:p>
      </dgm:t>
    </dgm:pt>
    <dgm:pt modelId="{895CC109-3EFD-4F6B-A25A-17526850F10A}" type="parTrans" cxnId="{B06F8794-27BA-451F-95C1-333EA9DC64F7}">
      <dgm:prSet/>
      <dgm:spPr/>
      <dgm:t>
        <a:bodyPr/>
        <a:lstStyle/>
        <a:p>
          <a:endParaRPr lang="en-US"/>
        </a:p>
      </dgm:t>
    </dgm:pt>
    <dgm:pt modelId="{D7B0FDE9-9B87-46B7-ADCF-4F8E6E687CDF}" type="sibTrans" cxnId="{B06F8794-27BA-451F-95C1-333EA9DC64F7}">
      <dgm:prSet/>
      <dgm:spPr/>
      <dgm:t>
        <a:bodyPr/>
        <a:lstStyle/>
        <a:p>
          <a:endParaRPr lang="en-US"/>
        </a:p>
      </dgm:t>
    </dgm:pt>
    <dgm:pt modelId="{E39D90D7-8249-4CCA-B7DF-BFD38C46A145}">
      <dgm:prSet/>
      <dgm:spPr/>
      <dgm:t>
        <a:bodyPr/>
        <a:lstStyle/>
        <a:p>
          <a:r>
            <a:rPr lang="en-US" dirty="0" smtClean="0"/>
            <a:t>Members present or absent</a:t>
          </a:r>
          <a:endParaRPr lang="en-US" dirty="0"/>
        </a:p>
      </dgm:t>
    </dgm:pt>
    <dgm:pt modelId="{4C50019B-3529-4981-80CA-6C0BCD4A8846}" type="parTrans" cxnId="{14BBAF1C-09E8-463F-A034-4F27B70DFD33}">
      <dgm:prSet/>
      <dgm:spPr/>
      <dgm:t>
        <a:bodyPr/>
        <a:lstStyle/>
        <a:p>
          <a:endParaRPr lang="en-US"/>
        </a:p>
      </dgm:t>
    </dgm:pt>
    <dgm:pt modelId="{F1D21579-415E-478D-BF70-D5461040C43F}" type="sibTrans" cxnId="{14BBAF1C-09E8-463F-A034-4F27B70DFD33}">
      <dgm:prSet/>
      <dgm:spPr/>
      <dgm:t>
        <a:bodyPr/>
        <a:lstStyle/>
        <a:p>
          <a:endParaRPr lang="en-US"/>
        </a:p>
      </dgm:t>
    </dgm:pt>
    <dgm:pt modelId="{47C92F08-5FBE-48D8-A343-8036C02C95B2}">
      <dgm:prSet/>
      <dgm:spPr/>
      <dgm:t>
        <a:bodyPr/>
        <a:lstStyle/>
        <a:p>
          <a:r>
            <a:rPr lang="en-US" dirty="0" smtClean="0"/>
            <a:t>General substance of matters discussed/decided</a:t>
          </a:r>
          <a:endParaRPr lang="en-US" dirty="0"/>
        </a:p>
      </dgm:t>
    </dgm:pt>
    <dgm:pt modelId="{D6F0BB60-5FDA-4A51-80B3-D1F5E9D6386C}" type="parTrans" cxnId="{C9A7A06C-9B69-4A44-B4DB-089A46991D80}">
      <dgm:prSet/>
      <dgm:spPr/>
      <dgm:t>
        <a:bodyPr/>
        <a:lstStyle/>
        <a:p>
          <a:endParaRPr lang="en-US"/>
        </a:p>
      </dgm:t>
    </dgm:pt>
    <dgm:pt modelId="{893631F3-A735-49F3-A309-2E2CE7CC6CA6}" type="sibTrans" cxnId="{C9A7A06C-9B69-4A44-B4DB-089A46991D80}">
      <dgm:prSet/>
      <dgm:spPr/>
      <dgm:t>
        <a:bodyPr/>
        <a:lstStyle/>
        <a:p>
          <a:endParaRPr lang="en-US"/>
        </a:p>
      </dgm:t>
    </dgm:pt>
    <dgm:pt modelId="{9EA08CEC-B6BE-4D0D-945B-1CA83CDC1FC7}">
      <dgm:prSet/>
      <dgm:spPr/>
      <dgm:t>
        <a:bodyPr/>
        <a:lstStyle/>
        <a:p>
          <a:r>
            <a:rPr lang="en-US" dirty="0" smtClean="0"/>
            <a:t>Record of Roll Call Votes</a:t>
          </a:r>
          <a:endParaRPr lang="en-US" dirty="0"/>
        </a:p>
      </dgm:t>
    </dgm:pt>
    <dgm:pt modelId="{A4D9C527-B344-48E1-8705-D14493AF7387}" type="parTrans" cxnId="{C68D19EF-EBFE-415A-A9BD-E4358C7EF45E}">
      <dgm:prSet/>
      <dgm:spPr/>
      <dgm:t>
        <a:bodyPr/>
        <a:lstStyle/>
        <a:p>
          <a:endParaRPr lang="en-US"/>
        </a:p>
      </dgm:t>
    </dgm:pt>
    <dgm:pt modelId="{3363B432-1A1D-4F9A-A254-1A2B658EC245}" type="sibTrans" cxnId="{C68D19EF-EBFE-415A-A9BD-E4358C7EF45E}">
      <dgm:prSet/>
      <dgm:spPr/>
      <dgm:t>
        <a:bodyPr/>
        <a:lstStyle/>
        <a:p>
          <a:endParaRPr lang="en-US"/>
        </a:p>
      </dgm:t>
    </dgm:pt>
    <dgm:pt modelId="{1DAAA357-8EF2-449A-A37E-D23450E56617}">
      <dgm:prSet/>
      <dgm:spPr/>
      <dgm:t>
        <a:bodyPr/>
        <a:lstStyle/>
        <a:p>
          <a:r>
            <a:rPr lang="en-US" dirty="0" smtClean="0"/>
            <a:t>*Agendas, if used, must be posted prior to meeting</a:t>
          </a:r>
          <a:endParaRPr lang="en-US" dirty="0"/>
        </a:p>
      </dgm:t>
    </dgm:pt>
    <dgm:pt modelId="{FCEAE99D-C2D2-4DAB-B033-3EB1D53C84E3}" type="parTrans" cxnId="{4F7EE026-B7DA-4DCC-99E1-48A6A1BE0D8C}">
      <dgm:prSet/>
      <dgm:spPr/>
      <dgm:t>
        <a:bodyPr/>
        <a:lstStyle/>
        <a:p>
          <a:endParaRPr lang="en-US"/>
        </a:p>
      </dgm:t>
    </dgm:pt>
    <dgm:pt modelId="{C7C8FB65-5DC8-4FD1-90CF-1C57B05985C7}" type="sibTrans" cxnId="{4F7EE026-B7DA-4DCC-99E1-48A6A1BE0D8C}">
      <dgm:prSet/>
      <dgm:spPr/>
      <dgm:t>
        <a:bodyPr/>
        <a:lstStyle/>
        <a:p>
          <a:endParaRPr lang="en-US"/>
        </a:p>
      </dgm:t>
    </dgm:pt>
    <dgm:pt modelId="{7076DF06-573A-42BA-8BFA-9A69842B064E}">
      <dgm:prSet/>
      <dgm:spPr/>
      <dgm:t>
        <a:bodyPr/>
        <a:lstStyle/>
        <a:p>
          <a:r>
            <a:rPr lang="en-US" dirty="0" smtClean="0"/>
            <a:t>*Minutes, if any, must be made available for public inspection</a:t>
          </a:r>
          <a:endParaRPr lang="en-US" dirty="0"/>
        </a:p>
      </dgm:t>
    </dgm:pt>
    <dgm:pt modelId="{25CAF12B-3509-459A-8439-8BFE014F7D7B}" type="parTrans" cxnId="{D52E5F07-0F86-4AB5-B131-0CCCB6F3CB69}">
      <dgm:prSet/>
      <dgm:spPr/>
      <dgm:t>
        <a:bodyPr/>
        <a:lstStyle/>
        <a:p>
          <a:endParaRPr lang="en-US"/>
        </a:p>
      </dgm:t>
    </dgm:pt>
    <dgm:pt modelId="{9A81F71B-7997-4E96-BC13-253DD079E07E}" type="sibTrans" cxnId="{D52E5F07-0F86-4AB5-B131-0CCCB6F3CB69}">
      <dgm:prSet/>
      <dgm:spPr/>
      <dgm:t>
        <a:bodyPr/>
        <a:lstStyle/>
        <a:p>
          <a:endParaRPr lang="en-US"/>
        </a:p>
      </dgm:t>
    </dgm:pt>
    <dgm:pt modelId="{FD34DEE7-D7AE-468F-9404-EBBD6E95B5BE}" type="pres">
      <dgm:prSet presAssocID="{A1932B87-6479-4138-825B-5A819FEA8104}" presName="linear" presStyleCnt="0">
        <dgm:presLayoutVars>
          <dgm:animLvl val="lvl"/>
          <dgm:resizeHandles val="exact"/>
        </dgm:presLayoutVars>
      </dgm:prSet>
      <dgm:spPr/>
      <dgm:t>
        <a:bodyPr/>
        <a:lstStyle/>
        <a:p>
          <a:endParaRPr lang="en-US"/>
        </a:p>
      </dgm:t>
    </dgm:pt>
    <dgm:pt modelId="{A05255C2-21CC-47FA-B0D0-F4617CD73178}" type="pres">
      <dgm:prSet presAssocID="{7202EB81-8CB9-44C2-BCB5-874C5309CAD6}" presName="parentText" presStyleLbl="node1" presStyleIdx="0" presStyleCnt="6">
        <dgm:presLayoutVars>
          <dgm:chMax val="0"/>
          <dgm:bulletEnabled val="1"/>
        </dgm:presLayoutVars>
      </dgm:prSet>
      <dgm:spPr/>
      <dgm:t>
        <a:bodyPr/>
        <a:lstStyle/>
        <a:p>
          <a:endParaRPr lang="en-US"/>
        </a:p>
      </dgm:t>
    </dgm:pt>
    <dgm:pt modelId="{7CD4168A-A878-46F1-8485-7D27963F0239}" type="pres">
      <dgm:prSet presAssocID="{D7B0FDE9-9B87-46B7-ADCF-4F8E6E687CDF}" presName="spacer" presStyleCnt="0"/>
      <dgm:spPr/>
    </dgm:pt>
    <dgm:pt modelId="{A55DBAD2-6660-46A0-966D-D2D13838180E}" type="pres">
      <dgm:prSet presAssocID="{E39D90D7-8249-4CCA-B7DF-BFD38C46A145}" presName="parentText" presStyleLbl="node1" presStyleIdx="1" presStyleCnt="6">
        <dgm:presLayoutVars>
          <dgm:chMax val="0"/>
          <dgm:bulletEnabled val="1"/>
        </dgm:presLayoutVars>
      </dgm:prSet>
      <dgm:spPr/>
      <dgm:t>
        <a:bodyPr/>
        <a:lstStyle/>
        <a:p>
          <a:endParaRPr lang="en-US"/>
        </a:p>
      </dgm:t>
    </dgm:pt>
    <dgm:pt modelId="{BA1E535B-F7BE-445B-8B92-1EB5C15F6FD6}" type="pres">
      <dgm:prSet presAssocID="{F1D21579-415E-478D-BF70-D5461040C43F}" presName="spacer" presStyleCnt="0"/>
      <dgm:spPr/>
    </dgm:pt>
    <dgm:pt modelId="{B347B037-75C9-4935-83E4-A58BA5A69F58}" type="pres">
      <dgm:prSet presAssocID="{47C92F08-5FBE-48D8-A343-8036C02C95B2}" presName="parentText" presStyleLbl="node1" presStyleIdx="2" presStyleCnt="6">
        <dgm:presLayoutVars>
          <dgm:chMax val="0"/>
          <dgm:bulletEnabled val="1"/>
        </dgm:presLayoutVars>
      </dgm:prSet>
      <dgm:spPr/>
      <dgm:t>
        <a:bodyPr/>
        <a:lstStyle/>
        <a:p>
          <a:endParaRPr lang="en-US"/>
        </a:p>
      </dgm:t>
    </dgm:pt>
    <dgm:pt modelId="{C6D0AC1A-9D51-4074-8671-350099970772}" type="pres">
      <dgm:prSet presAssocID="{893631F3-A735-49F3-A309-2E2CE7CC6CA6}" presName="spacer" presStyleCnt="0"/>
      <dgm:spPr/>
    </dgm:pt>
    <dgm:pt modelId="{C83BE578-B136-4180-8395-6B59E6E220DB}" type="pres">
      <dgm:prSet presAssocID="{9EA08CEC-B6BE-4D0D-945B-1CA83CDC1FC7}" presName="parentText" presStyleLbl="node1" presStyleIdx="3" presStyleCnt="6">
        <dgm:presLayoutVars>
          <dgm:chMax val="0"/>
          <dgm:bulletEnabled val="1"/>
        </dgm:presLayoutVars>
      </dgm:prSet>
      <dgm:spPr/>
      <dgm:t>
        <a:bodyPr/>
        <a:lstStyle/>
        <a:p>
          <a:endParaRPr lang="en-US"/>
        </a:p>
      </dgm:t>
    </dgm:pt>
    <dgm:pt modelId="{7E7DE6CF-FD9D-425D-9821-4897CEFD6547}" type="pres">
      <dgm:prSet presAssocID="{3363B432-1A1D-4F9A-A254-1A2B658EC245}" presName="spacer" presStyleCnt="0"/>
      <dgm:spPr/>
    </dgm:pt>
    <dgm:pt modelId="{9C3DF767-E4E4-48C8-B491-804C0F289AD8}" type="pres">
      <dgm:prSet presAssocID="{1DAAA357-8EF2-449A-A37E-D23450E56617}" presName="parentText" presStyleLbl="node1" presStyleIdx="4" presStyleCnt="6">
        <dgm:presLayoutVars>
          <dgm:chMax val="0"/>
          <dgm:bulletEnabled val="1"/>
        </dgm:presLayoutVars>
      </dgm:prSet>
      <dgm:spPr/>
      <dgm:t>
        <a:bodyPr/>
        <a:lstStyle/>
        <a:p>
          <a:endParaRPr lang="en-US"/>
        </a:p>
      </dgm:t>
    </dgm:pt>
    <dgm:pt modelId="{5D8DDF0F-4B57-4BE1-82D7-1A9B72BA2884}" type="pres">
      <dgm:prSet presAssocID="{C7C8FB65-5DC8-4FD1-90CF-1C57B05985C7}" presName="spacer" presStyleCnt="0"/>
      <dgm:spPr/>
    </dgm:pt>
    <dgm:pt modelId="{5BFE2847-9590-4039-AACA-93B1EA21694F}" type="pres">
      <dgm:prSet presAssocID="{7076DF06-573A-42BA-8BFA-9A69842B064E}" presName="parentText" presStyleLbl="node1" presStyleIdx="5" presStyleCnt="6">
        <dgm:presLayoutVars>
          <dgm:chMax val="0"/>
          <dgm:bulletEnabled val="1"/>
        </dgm:presLayoutVars>
      </dgm:prSet>
      <dgm:spPr/>
      <dgm:t>
        <a:bodyPr/>
        <a:lstStyle/>
        <a:p>
          <a:endParaRPr lang="en-US"/>
        </a:p>
      </dgm:t>
    </dgm:pt>
  </dgm:ptLst>
  <dgm:cxnLst>
    <dgm:cxn modelId="{B06F8794-27BA-451F-95C1-333EA9DC64F7}" srcId="{A1932B87-6479-4138-825B-5A819FEA8104}" destId="{7202EB81-8CB9-44C2-BCB5-874C5309CAD6}" srcOrd="0" destOrd="0" parTransId="{895CC109-3EFD-4F6B-A25A-17526850F10A}" sibTransId="{D7B0FDE9-9B87-46B7-ADCF-4F8E6E687CDF}"/>
    <dgm:cxn modelId="{5F7323A2-872E-40EB-B324-884E8768D1ED}" type="presOf" srcId="{7202EB81-8CB9-44C2-BCB5-874C5309CAD6}" destId="{A05255C2-21CC-47FA-B0D0-F4617CD73178}" srcOrd="0" destOrd="0" presId="urn:microsoft.com/office/officeart/2005/8/layout/vList2"/>
    <dgm:cxn modelId="{5092B0BC-F686-4E51-AC2C-DAD31903C77D}" type="presOf" srcId="{A1932B87-6479-4138-825B-5A819FEA8104}" destId="{FD34DEE7-D7AE-468F-9404-EBBD6E95B5BE}" srcOrd="0" destOrd="0" presId="urn:microsoft.com/office/officeart/2005/8/layout/vList2"/>
    <dgm:cxn modelId="{C68D19EF-EBFE-415A-A9BD-E4358C7EF45E}" srcId="{A1932B87-6479-4138-825B-5A819FEA8104}" destId="{9EA08CEC-B6BE-4D0D-945B-1CA83CDC1FC7}" srcOrd="3" destOrd="0" parTransId="{A4D9C527-B344-48E1-8705-D14493AF7387}" sibTransId="{3363B432-1A1D-4F9A-A254-1A2B658EC245}"/>
    <dgm:cxn modelId="{5CE39159-46EC-4E08-A015-2FD88E123D23}" type="presOf" srcId="{1DAAA357-8EF2-449A-A37E-D23450E56617}" destId="{9C3DF767-E4E4-48C8-B491-804C0F289AD8}" srcOrd="0" destOrd="0" presId="urn:microsoft.com/office/officeart/2005/8/layout/vList2"/>
    <dgm:cxn modelId="{14BBAF1C-09E8-463F-A034-4F27B70DFD33}" srcId="{A1932B87-6479-4138-825B-5A819FEA8104}" destId="{E39D90D7-8249-4CCA-B7DF-BFD38C46A145}" srcOrd="1" destOrd="0" parTransId="{4C50019B-3529-4981-80CA-6C0BCD4A8846}" sibTransId="{F1D21579-415E-478D-BF70-D5461040C43F}"/>
    <dgm:cxn modelId="{D52E5F07-0F86-4AB5-B131-0CCCB6F3CB69}" srcId="{A1932B87-6479-4138-825B-5A819FEA8104}" destId="{7076DF06-573A-42BA-8BFA-9A69842B064E}" srcOrd="5" destOrd="0" parTransId="{25CAF12B-3509-459A-8439-8BFE014F7D7B}" sibTransId="{9A81F71B-7997-4E96-BC13-253DD079E07E}"/>
    <dgm:cxn modelId="{50F50C7E-EB01-4087-A08F-CEEB28035AA1}" type="presOf" srcId="{7076DF06-573A-42BA-8BFA-9A69842B064E}" destId="{5BFE2847-9590-4039-AACA-93B1EA21694F}" srcOrd="0" destOrd="0" presId="urn:microsoft.com/office/officeart/2005/8/layout/vList2"/>
    <dgm:cxn modelId="{1E8C290C-A74F-4736-A289-60207798EC08}" type="presOf" srcId="{E39D90D7-8249-4CCA-B7DF-BFD38C46A145}" destId="{A55DBAD2-6660-46A0-966D-D2D13838180E}" srcOrd="0" destOrd="0" presId="urn:microsoft.com/office/officeart/2005/8/layout/vList2"/>
    <dgm:cxn modelId="{C9A7A06C-9B69-4A44-B4DB-089A46991D80}" srcId="{A1932B87-6479-4138-825B-5A819FEA8104}" destId="{47C92F08-5FBE-48D8-A343-8036C02C95B2}" srcOrd="2" destOrd="0" parTransId="{D6F0BB60-5FDA-4A51-80B3-D1F5E9D6386C}" sibTransId="{893631F3-A735-49F3-A309-2E2CE7CC6CA6}"/>
    <dgm:cxn modelId="{4F7EE026-B7DA-4DCC-99E1-48A6A1BE0D8C}" srcId="{A1932B87-6479-4138-825B-5A819FEA8104}" destId="{1DAAA357-8EF2-449A-A37E-D23450E56617}" srcOrd="4" destOrd="0" parTransId="{FCEAE99D-C2D2-4DAB-B033-3EB1D53C84E3}" sibTransId="{C7C8FB65-5DC8-4FD1-90CF-1C57B05985C7}"/>
    <dgm:cxn modelId="{79256DA5-CD77-47AB-8491-AF743CCCC325}" type="presOf" srcId="{9EA08CEC-B6BE-4D0D-945B-1CA83CDC1FC7}" destId="{C83BE578-B136-4180-8395-6B59E6E220DB}" srcOrd="0" destOrd="0" presId="urn:microsoft.com/office/officeart/2005/8/layout/vList2"/>
    <dgm:cxn modelId="{60402845-BF28-481B-94F4-BD38170E5F9E}" type="presOf" srcId="{47C92F08-5FBE-48D8-A343-8036C02C95B2}" destId="{B347B037-75C9-4935-83E4-A58BA5A69F58}" srcOrd="0" destOrd="0" presId="urn:microsoft.com/office/officeart/2005/8/layout/vList2"/>
    <dgm:cxn modelId="{39AAAEB8-344B-49C0-8542-CD3995AEE759}" type="presParOf" srcId="{FD34DEE7-D7AE-468F-9404-EBBD6E95B5BE}" destId="{A05255C2-21CC-47FA-B0D0-F4617CD73178}" srcOrd="0" destOrd="0" presId="urn:microsoft.com/office/officeart/2005/8/layout/vList2"/>
    <dgm:cxn modelId="{9B00ECE9-4178-4C4A-98DE-B8E5567E195F}" type="presParOf" srcId="{FD34DEE7-D7AE-468F-9404-EBBD6E95B5BE}" destId="{7CD4168A-A878-46F1-8485-7D27963F0239}" srcOrd="1" destOrd="0" presId="urn:microsoft.com/office/officeart/2005/8/layout/vList2"/>
    <dgm:cxn modelId="{1304D721-9DB1-4E39-9383-9BB6319C3B13}" type="presParOf" srcId="{FD34DEE7-D7AE-468F-9404-EBBD6E95B5BE}" destId="{A55DBAD2-6660-46A0-966D-D2D13838180E}" srcOrd="2" destOrd="0" presId="urn:microsoft.com/office/officeart/2005/8/layout/vList2"/>
    <dgm:cxn modelId="{16657537-D3C3-4EC6-84C8-3FB178563D81}" type="presParOf" srcId="{FD34DEE7-D7AE-468F-9404-EBBD6E95B5BE}" destId="{BA1E535B-F7BE-445B-8B92-1EB5C15F6FD6}" srcOrd="3" destOrd="0" presId="urn:microsoft.com/office/officeart/2005/8/layout/vList2"/>
    <dgm:cxn modelId="{9983FBB3-D628-4B48-98DC-A29FC9804648}" type="presParOf" srcId="{FD34DEE7-D7AE-468F-9404-EBBD6E95B5BE}" destId="{B347B037-75C9-4935-83E4-A58BA5A69F58}" srcOrd="4" destOrd="0" presId="urn:microsoft.com/office/officeart/2005/8/layout/vList2"/>
    <dgm:cxn modelId="{68F6BDA8-9871-4471-B2F5-E4F3F60C9748}" type="presParOf" srcId="{FD34DEE7-D7AE-468F-9404-EBBD6E95B5BE}" destId="{C6D0AC1A-9D51-4074-8671-350099970772}" srcOrd="5" destOrd="0" presId="urn:microsoft.com/office/officeart/2005/8/layout/vList2"/>
    <dgm:cxn modelId="{8B8EDD33-C735-4AAD-9B0D-369A06D44EA0}" type="presParOf" srcId="{FD34DEE7-D7AE-468F-9404-EBBD6E95B5BE}" destId="{C83BE578-B136-4180-8395-6B59E6E220DB}" srcOrd="6" destOrd="0" presId="urn:microsoft.com/office/officeart/2005/8/layout/vList2"/>
    <dgm:cxn modelId="{14AAB630-17B9-48C4-ACD7-1C817ABC700B}" type="presParOf" srcId="{FD34DEE7-D7AE-468F-9404-EBBD6E95B5BE}" destId="{7E7DE6CF-FD9D-425D-9821-4897CEFD6547}" srcOrd="7" destOrd="0" presId="urn:microsoft.com/office/officeart/2005/8/layout/vList2"/>
    <dgm:cxn modelId="{29CC6B94-6454-4BD9-BB68-EB1470A90E73}" type="presParOf" srcId="{FD34DEE7-D7AE-468F-9404-EBBD6E95B5BE}" destId="{9C3DF767-E4E4-48C8-B491-804C0F289AD8}" srcOrd="8" destOrd="0" presId="urn:microsoft.com/office/officeart/2005/8/layout/vList2"/>
    <dgm:cxn modelId="{EEC4819A-4F6C-4C75-BB85-A996AA889672}" type="presParOf" srcId="{FD34DEE7-D7AE-468F-9404-EBBD6E95B5BE}" destId="{5D8DDF0F-4B57-4BE1-82D7-1A9B72BA2884}" srcOrd="9" destOrd="0" presId="urn:microsoft.com/office/officeart/2005/8/layout/vList2"/>
    <dgm:cxn modelId="{C5D848D1-1B06-432C-9155-9AB5F5A365FA}" type="presParOf" srcId="{FD34DEE7-D7AE-468F-9404-EBBD6E95B5BE}" destId="{5BFE2847-9590-4039-AACA-93B1EA21694F}" srcOrd="10"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82C77D-4612-4FAC-8FE2-CF967332ECB0}"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B6F9622C-D4B4-4290-83C1-103684C369C4}">
      <dgm:prSet phldrT="[Text]" custT="1"/>
      <dgm:spPr/>
      <dgm:t>
        <a:bodyPr/>
        <a:lstStyle/>
        <a:p>
          <a:r>
            <a:rPr lang="en-US" sz="1800" dirty="0" smtClean="0">
              <a:latin typeface="Calibri" pitchFamily="34" charset="0"/>
            </a:rPr>
            <a:t>48 business hours in advance </a:t>
          </a:r>
          <a:endParaRPr lang="en-US" sz="1800" dirty="0">
            <a:latin typeface="Calibri" pitchFamily="34" charset="0"/>
          </a:endParaRPr>
        </a:p>
      </dgm:t>
    </dgm:pt>
    <dgm:pt modelId="{98FFD7E8-0839-4E9F-94FF-11FB00F59F4C}" type="parTrans" cxnId="{B36940FD-AC64-43FA-8C32-98FAD2DFB41F}">
      <dgm:prSet/>
      <dgm:spPr/>
      <dgm:t>
        <a:bodyPr/>
        <a:lstStyle/>
        <a:p>
          <a:endParaRPr lang="en-US"/>
        </a:p>
      </dgm:t>
    </dgm:pt>
    <dgm:pt modelId="{7B8EF227-0C69-4D03-B663-F803592A6C6E}" type="sibTrans" cxnId="{B36940FD-AC64-43FA-8C32-98FAD2DFB41F}">
      <dgm:prSet/>
      <dgm:spPr/>
      <dgm:t>
        <a:bodyPr/>
        <a:lstStyle/>
        <a:p>
          <a:endParaRPr lang="en-US"/>
        </a:p>
      </dgm:t>
    </dgm:pt>
    <dgm:pt modelId="{75FA4610-0393-4851-B2C2-2056A0541F9C}">
      <dgm:prSet custT="1"/>
      <dgm:spPr/>
      <dgm:t>
        <a:bodyPr/>
        <a:lstStyle/>
        <a:p>
          <a:r>
            <a:rPr lang="en-US" sz="1800" dirty="0" smtClean="0">
              <a:latin typeface="Calibri" pitchFamily="34" charset="0"/>
            </a:rPr>
            <a:t>Date, time and place where Governing Body will meet</a:t>
          </a:r>
          <a:endParaRPr lang="en-US" sz="1800" dirty="0">
            <a:latin typeface="Calibri" pitchFamily="34" charset="0"/>
          </a:endParaRPr>
        </a:p>
      </dgm:t>
    </dgm:pt>
    <dgm:pt modelId="{EA1E11A4-94ED-4871-9021-413C0549FFD8}" type="parTrans" cxnId="{5751D7B0-0DEA-4975-98C2-1B9DD95DCC63}">
      <dgm:prSet/>
      <dgm:spPr/>
      <dgm:t>
        <a:bodyPr/>
        <a:lstStyle/>
        <a:p>
          <a:endParaRPr lang="en-US"/>
        </a:p>
      </dgm:t>
    </dgm:pt>
    <dgm:pt modelId="{1E70941C-0691-4264-B00F-C89946068C8E}" type="sibTrans" cxnId="{5751D7B0-0DEA-4975-98C2-1B9DD95DCC63}">
      <dgm:prSet/>
      <dgm:spPr/>
      <dgm:t>
        <a:bodyPr/>
        <a:lstStyle/>
        <a:p>
          <a:endParaRPr lang="en-US"/>
        </a:p>
      </dgm:t>
    </dgm:pt>
    <dgm:pt modelId="{5E3E1702-BB73-433F-8420-E82B30DF1F3B}">
      <dgm:prSet custT="1"/>
      <dgm:spPr/>
      <dgm:t>
        <a:bodyPr/>
        <a:lstStyle/>
        <a:p>
          <a:r>
            <a:rPr lang="en-US" sz="1600" dirty="0" smtClean="0">
              <a:latin typeface="Calibri" pitchFamily="34" charset="0"/>
            </a:rPr>
            <a:t>Not required to be published in newspaper unless that is required under some other statute</a:t>
          </a:r>
          <a:endParaRPr lang="en-US" sz="1600" dirty="0">
            <a:latin typeface="Calibri" pitchFamily="34" charset="0"/>
          </a:endParaRPr>
        </a:p>
      </dgm:t>
    </dgm:pt>
    <dgm:pt modelId="{2007FA31-86C9-4751-BBCC-14DCB0C8CDBC}" type="parTrans" cxnId="{EB73BEB6-2FE6-4718-B1E0-1B6B84BDF2AA}">
      <dgm:prSet/>
      <dgm:spPr/>
      <dgm:t>
        <a:bodyPr/>
        <a:lstStyle/>
        <a:p>
          <a:endParaRPr lang="en-US"/>
        </a:p>
      </dgm:t>
    </dgm:pt>
    <dgm:pt modelId="{3D8244A2-6974-4AF3-820F-3C1667DAA4D7}" type="sibTrans" cxnId="{EB73BEB6-2FE6-4718-B1E0-1B6B84BDF2AA}">
      <dgm:prSet/>
      <dgm:spPr/>
      <dgm:t>
        <a:bodyPr/>
        <a:lstStyle/>
        <a:p>
          <a:endParaRPr lang="en-US"/>
        </a:p>
      </dgm:t>
    </dgm:pt>
    <dgm:pt modelId="{E19B3ACE-AB03-4409-A2FD-65A9CD6B27B7}">
      <dgm:prSet custT="1"/>
      <dgm:spPr/>
      <dgm:t>
        <a:bodyPr/>
        <a:lstStyle/>
        <a:p>
          <a:r>
            <a:rPr lang="en-US" sz="1800" dirty="0" smtClean="0">
              <a:latin typeface="Calibri" pitchFamily="34" charset="0"/>
            </a:rPr>
            <a:t>Annual notices are permitted</a:t>
          </a:r>
          <a:endParaRPr lang="en-US" sz="1800" dirty="0">
            <a:latin typeface="Calibri" pitchFamily="34" charset="0"/>
          </a:endParaRPr>
        </a:p>
      </dgm:t>
    </dgm:pt>
    <dgm:pt modelId="{FCDD673B-5476-4FF6-87DB-3196C496A4B4}" type="parTrans" cxnId="{700D6764-5371-4202-835F-24023C488F18}">
      <dgm:prSet/>
      <dgm:spPr/>
      <dgm:t>
        <a:bodyPr/>
        <a:lstStyle/>
        <a:p>
          <a:endParaRPr lang="en-US"/>
        </a:p>
      </dgm:t>
    </dgm:pt>
    <dgm:pt modelId="{8A4DF813-58BE-484E-9610-8F354889EECA}" type="sibTrans" cxnId="{700D6764-5371-4202-835F-24023C488F18}">
      <dgm:prSet/>
      <dgm:spPr/>
      <dgm:t>
        <a:bodyPr/>
        <a:lstStyle/>
        <a:p>
          <a:endParaRPr lang="en-US"/>
        </a:p>
      </dgm:t>
    </dgm:pt>
    <dgm:pt modelId="{C50FAD2E-2056-4319-9DBA-492AC502D606}">
      <dgm:prSet custT="1"/>
      <dgm:spPr/>
      <dgm:t>
        <a:bodyPr/>
        <a:lstStyle/>
        <a:p>
          <a:r>
            <a:rPr lang="en-US" sz="1800" dirty="0" smtClean="0">
              <a:latin typeface="Calibri" pitchFamily="34" charset="0"/>
            </a:rPr>
            <a:t>Emergency meetings are exception to 48 hour notice requirement</a:t>
          </a:r>
          <a:endParaRPr lang="en-US" sz="1800" dirty="0">
            <a:latin typeface="Calibri" pitchFamily="34" charset="0"/>
          </a:endParaRPr>
        </a:p>
      </dgm:t>
    </dgm:pt>
    <dgm:pt modelId="{E1853459-A36C-4291-A457-8587163FDA16}" type="parTrans" cxnId="{0439FFFE-2B53-4575-8F3E-150DCDD50350}">
      <dgm:prSet/>
      <dgm:spPr/>
      <dgm:t>
        <a:bodyPr/>
        <a:lstStyle/>
        <a:p>
          <a:endParaRPr lang="en-US"/>
        </a:p>
      </dgm:t>
    </dgm:pt>
    <dgm:pt modelId="{A8B76598-0605-48BC-BCC5-D3E7FD04C869}" type="sibTrans" cxnId="{0439FFFE-2B53-4575-8F3E-150DCDD50350}">
      <dgm:prSet/>
      <dgm:spPr/>
      <dgm:t>
        <a:bodyPr/>
        <a:lstStyle/>
        <a:p>
          <a:endParaRPr lang="en-US"/>
        </a:p>
      </dgm:t>
    </dgm:pt>
    <dgm:pt modelId="{255A45EC-163C-48C6-BD6D-A929C25F58DC}">
      <dgm:prSet custT="1"/>
      <dgm:spPr/>
      <dgm:t>
        <a:bodyPr/>
        <a:lstStyle/>
        <a:p>
          <a:r>
            <a:rPr lang="en-US" sz="1800" dirty="0" smtClean="0">
              <a:latin typeface="Calibri" pitchFamily="34" charset="0"/>
            </a:rPr>
            <a:t>Must post at principal place of business or meeting location</a:t>
          </a:r>
          <a:endParaRPr lang="en-US" sz="1800" dirty="0">
            <a:latin typeface="Calibri" pitchFamily="34" charset="0"/>
          </a:endParaRPr>
        </a:p>
      </dgm:t>
    </dgm:pt>
    <dgm:pt modelId="{951A76B0-B7FC-420B-A588-26DD3662EF97}" type="parTrans" cxnId="{2DD74B14-E2A9-49D6-B86C-217C6B1D471B}">
      <dgm:prSet/>
      <dgm:spPr/>
      <dgm:t>
        <a:bodyPr/>
        <a:lstStyle/>
        <a:p>
          <a:endParaRPr lang="en-US"/>
        </a:p>
      </dgm:t>
    </dgm:pt>
    <dgm:pt modelId="{66B3C749-456D-4163-A125-3BAC52C08457}" type="sibTrans" cxnId="{2DD74B14-E2A9-49D6-B86C-217C6B1D471B}">
      <dgm:prSet/>
      <dgm:spPr/>
      <dgm:t>
        <a:bodyPr/>
        <a:lstStyle/>
        <a:p>
          <a:endParaRPr lang="en-US"/>
        </a:p>
      </dgm:t>
    </dgm:pt>
    <dgm:pt modelId="{4BF286AC-8283-4C9B-BC7D-81BF596A2B35}">
      <dgm:prSet custT="1"/>
      <dgm:spPr/>
      <dgm:t>
        <a:bodyPr/>
        <a:lstStyle/>
        <a:p>
          <a:r>
            <a:rPr lang="en-US" sz="1600" dirty="0" smtClean="0">
              <a:latin typeface="Calibri" pitchFamily="34" charset="0"/>
            </a:rPr>
            <a:t>2012 legislation concerning local public agencies allows the adoption of policies to provide additional notice (website, e-mail, annual notices for non-media requestors)</a:t>
          </a:r>
          <a:endParaRPr lang="en-US" sz="1600" dirty="0">
            <a:latin typeface="Calibri" pitchFamily="34" charset="0"/>
          </a:endParaRPr>
        </a:p>
      </dgm:t>
    </dgm:pt>
    <dgm:pt modelId="{9DAABB64-30D6-4AB4-B805-0EDFC95E9DAE}" type="parTrans" cxnId="{2B9DFE0A-928C-4E26-9C27-52631D98F0DE}">
      <dgm:prSet/>
      <dgm:spPr/>
      <dgm:t>
        <a:bodyPr/>
        <a:lstStyle/>
        <a:p>
          <a:endParaRPr lang="en-US"/>
        </a:p>
      </dgm:t>
    </dgm:pt>
    <dgm:pt modelId="{15CE7D6F-8D5C-4AAE-909D-3D275CD7611F}" type="sibTrans" cxnId="{2B9DFE0A-928C-4E26-9C27-52631D98F0DE}">
      <dgm:prSet/>
      <dgm:spPr/>
      <dgm:t>
        <a:bodyPr/>
        <a:lstStyle/>
        <a:p>
          <a:endParaRPr lang="en-US"/>
        </a:p>
      </dgm:t>
    </dgm:pt>
    <dgm:pt modelId="{2B78FD2F-FC21-4FD2-9327-13116523D9FC}" type="pres">
      <dgm:prSet presAssocID="{9582C77D-4612-4FAC-8FE2-CF967332ECB0}" presName="linear" presStyleCnt="0">
        <dgm:presLayoutVars>
          <dgm:animLvl val="lvl"/>
          <dgm:resizeHandles val="exact"/>
        </dgm:presLayoutVars>
      </dgm:prSet>
      <dgm:spPr/>
      <dgm:t>
        <a:bodyPr/>
        <a:lstStyle/>
        <a:p>
          <a:endParaRPr lang="en-US"/>
        </a:p>
      </dgm:t>
    </dgm:pt>
    <dgm:pt modelId="{DBDD218A-1F0B-46ED-AD8C-F8295F2572FE}" type="pres">
      <dgm:prSet presAssocID="{B6F9622C-D4B4-4290-83C1-103684C369C4}" presName="parentText" presStyleLbl="node1" presStyleIdx="0" presStyleCnt="7">
        <dgm:presLayoutVars>
          <dgm:chMax val="0"/>
          <dgm:bulletEnabled val="1"/>
        </dgm:presLayoutVars>
      </dgm:prSet>
      <dgm:spPr/>
      <dgm:t>
        <a:bodyPr/>
        <a:lstStyle/>
        <a:p>
          <a:endParaRPr lang="en-US"/>
        </a:p>
      </dgm:t>
    </dgm:pt>
    <dgm:pt modelId="{0A9A08EA-0E31-4EF7-9340-622EA70A6BCA}" type="pres">
      <dgm:prSet presAssocID="{7B8EF227-0C69-4D03-B663-F803592A6C6E}" presName="spacer" presStyleCnt="0"/>
      <dgm:spPr/>
    </dgm:pt>
    <dgm:pt modelId="{B5C6B6B8-DC77-4CCE-BBB4-34500509057C}" type="pres">
      <dgm:prSet presAssocID="{75FA4610-0393-4851-B2C2-2056A0541F9C}" presName="parentText" presStyleLbl="node1" presStyleIdx="1" presStyleCnt="7">
        <dgm:presLayoutVars>
          <dgm:chMax val="0"/>
          <dgm:bulletEnabled val="1"/>
        </dgm:presLayoutVars>
      </dgm:prSet>
      <dgm:spPr/>
      <dgm:t>
        <a:bodyPr/>
        <a:lstStyle/>
        <a:p>
          <a:endParaRPr lang="en-US"/>
        </a:p>
      </dgm:t>
    </dgm:pt>
    <dgm:pt modelId="{D9B6F6BB-B7DA-4100-A519-9F6D9E562843}" type="pres">
      <dgm:prSet presAssocID="{1E70941C-0691-4264-B00F-C89946068C8E}" presName="spacer" presStyleCnt="0"/>
      <dgm:spPr/>
    </dgm:pt>
    <dgm:pt modelId="{B5748F91-DD6F-4349-9907-1926765FF3ED}" type="pres">
      <dgm:prSet presAssocID="{5E3E1702-BB73-433F-8420-E82B30DF1F3B}" presName="parentText" presStyleLbl="node1" presStyleIdx="2" presStyleCnt="7">
        <dgm:presLayoutVars>
          <dgm:chMax val="0"/>
          <dgm:bulletEnabled val="1"/>
        </dgm:presLayoutVars>
      </dgm:prSet>
      <dgm:spPr/>
      <dgm:t>
        <a:bodyPr/>
        <a:lstStyle/>
        <a:p>
          <a:endParaRPr lang="en-US"/>
        </a:p>
      </dgm:t>
    </dgm:pt>
    <dgm:pt modelId="{10D53BCB-5092-43C0-B961-B4D314758F98}" type="pres">
      <dgm:prSet presAssocID="{3D8244A2-6974-4AF3-820F-3C1667DAA4D7}" presName="spacer" presStyleCnt="0"/>
      <dgm:spPr/>
    </dgm:pt>
    <dgm:pt modelId="{555ED738-95EB-4492-BA8A-65E6B42FBA13}" type="pres">
      <dgm:prSet presAssocID="{E19B3ACE-AB03-4409-A2FD-65A9CD6B27B7}" presName="parentText" presStyleLbl="node1" presStyleIdx="3" presStyleCnt="7">
        <dgm:presLayoutVars>
          <dgm:chMax val="0"/>
          <dgm:bulletEnabled val="1"/>
        </dgm:presLayoutVars>
      </dgm:prSet>
      <dgm:spPr/>
      <dgm:t>
        <a:bodyPr/>
        <a:lstStyle/>
        <a:p>
          <a:endParaRPr lang="en-US"/>
        </a:p>
      </dgm:t>
    </dgm:pt>
    <dgm:pt modelId="{ED2526A6-E3E2-47C5-BC9A-460184754A13}" type="pres">
      <dgm:prSet presAssocID="{8A4DF813-58BE-484E-9610-8F354889EECA}" presName="spacer" presStyleCnt="0"/>
      <dgm:spPr/>
    </dgm:pt>
    <dgm:pt modelId="{8D9FB7CF-8858-43DC-A991-1581FFD4D3CE}" type="pres">
      <dgm:prSet presAssocID="{C50FAD2E-2056-4319-9DBA-492AC502D606}" presName="parentText" presStyleLbl="node1" presStyleIdx="4" presStyleCnt="7">
        <dgm:presLayoutVars>
          <dgm:chMax val="0"/>
          <dgm:bulletEnabled val="1"/>
        </dgm:presLayoutVars>
      </dgm:prSet>
      <dgm:spPr/>
      <dgm:t>
        <a:bodyPr/>
        <a:lstStyle/>
        <a:p>
          <a:endParaRPr lang="en-US"/>
        </a:p>
      </dgm:t>
    </dgm:pt>
    <dgm:pt modelId="{AC526AC3-FA1B-4349-8239-41CE4C89DCBD}" type="pres">
      <dgm:prSet presAssocID="{A8B76598-0605-48BC-BCC5-D3E7FD04C869}" presName="spacer" presStyleCnt="0"/>
      <dgm:spPr/>
    </dgm:pt>
    <dgm:pt modelId="{B1D1758F-D36F-43A3-B395-13141A9289E7}" type="pres">
      <dgm:prSet presAssocID="{255A45EC-163C-48C6-BD6D-A929C25F58DC}" presName="parentText" presStyleLbl="node1" presStyleIdx="5" presStyleCnt="7">
        <dgm:presLayoutVars>
          <dgm:chMax val="0"/>
          <dgm:bulletEnabled val="1"/>
        </dgm:presLayoutVars>
      </dgm:prSet>
      <dgm:spPr/>
      <dgm:t>
        <a:bodyPr/>
        <a:lstStyle/>
        <a:p>
          <a:endParaRPr lang="en-US"/>
        </a:p>
      </dgm:t>
    </dgm:pt>
    <dgm:pt modelId="{BABD7D7D-7020-4146-8576-7D16D8639180}" type="pres">
      <dgm:prSet presAssocID="{66B3C749-456D-4163-A125-3BAC52C08457}" presName="spacer" presStyleCnt="0"/>
      <dgm:spPr/>
    </dgm:pt>
    <dgm:pt modelId="{85C1781D-D3CF-4C77-81EF-6A2F4E59850A}" type="pres">
      <dgm:prSet presAssocID="{4BF286AC-8283-4C9B-BC7D-81BF596A2B35}" presName="parentText" presStyleLbl="node1" presStyleIdx="6" presStyleCnt="7">
        <dgm:presLayoutVars>
          <dgm:chMax val="0"/>
          <dgm:bulletEnabled val="1"/>
        </dgm:presLayoutVars>
      </dgm:prSet>
      <dgm:spPr/>
      <dgm:t>
        <a:bodyPr/>
        <a:lstStyle/>
        <a:p>
          <a:endParaRPr lang="en-US"/>
        </a:p>
      </dgm:t>
    </dgm:pt>
  </dgm:ptLst>
  <dgm:cxnLst>
    <dgm:cxn modelId="{34D09341-CE52-48EB-AF3E-AAF64F9746C1}" type="presOf" srcId="{4BF286AC-8283-4C9B-BC7D-81BF596A2B35}" destId="{85C1781D-D3CF-4C77-81EF-6A2F4E59850A}" srcOrd="0" destOrd="0" presId="urn:microsoft.com/office/officeart/2005/8/layout/vList2"/>
    <dgm:cxn modelId="{5751D7B0-0DEA-4975-98C2-1B9DD95DCC63}" srcId="{9582C77D-4612-4FAC-8FE2-CF967332ECB0}" destId="{75FA4610-0393-4851-B2C2-2056A0541F9C}" srcOrd="1" destOrd="0" parTransId="{EA1E11A4-94ED-4871-9021-413C0549FFD8}" sibTransId="{1E70941C-0691-4264-B00F-C89946068C8E}"/>
    <dgm:cxn modelId="{849AD71F-A5E9-4621-AC9C-88AFCCF546A8}" type="presOf" srcId="{9582C77D-4612-4FAC-8FE2-CF967332ECB0}" destId="{2B78FD2F-FC21-4FD2-9327-13116523D9FC}" srcOrd="0" destOrd="0" presId="urn:microsoft.com/office/officeart/2005/8/layout/vList2"/>
    <dgm:cxn modelId="{3A7A0697-E296-41AB-BC8B-824E6524C19B}" type="presOf" srcId="{5E3E1702-BB73-433F-8420-E82B30DF1F3B}" destId="{B5748F91-DD6F-4349-9907-1926765FF3ED}" srcOrd="0" destOrd="0" presId="urn:microsoft.com/office/officeart/2005/8/layout/vList2"/>
    <dgm:cxn modelId="{D1D33280-C43A-403A-B549-879DF95A1912}" type="presOf" srcId="{C50FAD2E-2056-4319-9DBA-492AC502D606}" destId="{8D9FB7CF-8858-43DC-A991-1581FFD4D3CE}" srcOrd="0" destOrd="0" presId="urn:microsoft.com/office/officeart/2005/8/layout/vList2"/>
    <dgm:cxn modelId="{8BDF71F4-233E-4F2E-A634-32872C0D179F}" type="presOf" srcId="{75FA4610-0393-4851-B2C2-2056A0541F9C}" destId="{B5C6B6B8-DC77-4CCE-BBB4-34500509057C}" srcOrd="0" destOrd="0" presId="urn:microsoft.com/office/officeart/2005/8/layout/vList2"/>
    <dgm:cxn modelId="{CA3986FE-210B-439D-9C6F-E7D3F22022BA}" type="presOf" srcId="{E19B3ACE-AB03-4409-A2FD-65A9CD6B27B7}" destId="{555ED738-95EB-4492-BA8A-65E6B42FBA13}" srcOrd="0" destOrd="0" presId="urn:microsoft.com/office/officeart/2005/8/layout/vList2"/>
    <dgm:cxn modelId="{2DD74B14-E2A9-49D6-B86C-217C6B1D471B}" srcId="{9582C77D-4612-4FAC-8FE2-CF967332ECB0}" destId="{255A45EC-163C-48C6-BD6D-A929C25F58DC}" srcOrd="5" destOrd="0" parTransId="{951A76B0-B7FC-420B-A588-26DD3662EF97}" sibTransId="{66B3C749-456D-4163-A125-3BAC52C08457}"/>
    <dgm:cxn modelId="{B36940FD-AC64-43FA-8C32-98FAD2DFB41F}" srcId="{9582C77D-4612-4FAC-8FE2-CF967332ECB0}" destId="{B6F9622C-D4B4-4290-83C1-103684C369C4}" srcOrd="0" destOrd="0" parTransId="{98FFD7E8-0839-4E9F-94FF-11FB00F59F4C}" sibTransId="{7B8EF227-0C69-4D03-B663-F803592A6C6E}"/>
    <dgm:cxn modelId="{DA1486D5-F5D1-48A3-85C3-B4AEFB22C5D5}" type="presOf" srcId="{B6F9622C-D4B4-4290-83C1-103684C369C4}" destId="{DBDD218A-1F0B-46ED-AD8C-F8295F2572FE}" srcOrd="0" destOrd="0" presId="urn:microsoft.com/office/officeart/2005/8/layout/vList2"/>
    <dgm:cxn modelId="{09CB4897-DC8F-4783-BEB0-5DAE7F2D8F45}" type="presOf" srcId="{255A45EC-163C-48C6-BD6D-A929C25F58DC}" destId="{B1D1758F-D36F-43A3-B395-13141A9289E7}" srcOrd="0" destOrd="0" presId="urn:microsoft.com/office/officeart/2005/8/layout/vList2"/>
    <dgm:cxn modelId="{2B9DFE0A-928C-4E26-9C27-52631D98F0DE}" srcId="{9582C77D-4612-4FAC-8FE2-CF967332ECB0}" destId="{4BF286AC-8283-4C9B-BC7D-81BF596A2B35}" srcOrd="6" destOrd="0" parTransId="{9DAABB64-30D6-4AB4-B805-0EDFC95E9DAE}" sibTransId="{15CE7D6F-8D5C-4AAE-909D-3D275CD7611F}"/>
    <dgm:cxn modelId="{EB73BEB6-2FE6-4718-B1E0-1B6B84BDF2AA}" srcId="{9582C77D-4612-4FAC-8FE2-CF967332ECB0}" destId="{5E3E1702-BB73-433F-8420-E82B30DF1F3B}" srcOrd="2" destOrd="0" parTransId="{2007FA31-86C9-4751-BBCC-14DCB0C8CDBC}" sibTransId="{3D8244A2-6974-4AF3-820F-3C1667DAA4D7}"/>
    <dgm:cxn modelId="{700D6764-5371-4202-835F-24023C488F18}" srcId="{9582C77D-4612-4FAC-8FE2-CF967332ECB0}" destId="{E19B3ACE-AB03-4409-A2FD-65A9CD6B27B7}" srcOrd="3" destOrd="0" parTransId="{FCDD673B-5476-4FF6-87DB-3196C496A4B4}" sibTransId="{8A4DF813-58BE-484E-9610-8F354889EECA}"/>
    <dgm:cxn modelId="{0439FFFE-2B53-4575-8F3E-150DCDD50350}" srcId="{9582C77D-4612-4FAC-8FE2-CF967332ECB0}" destId="{C50FAD2E-2056-4319-9DBA-492AC502D606}" srcOrd="4" destOrd="0" parTransId="{E1853459-A36C-4291-A457-8587163FDA16}" sibTransId="{A8B76598-0605-48BC-BCC5-D3E7FD04C869}"/>
    <dgm:cxn modelId="{F522F212-D1C9-4903-9E9B-EA52907787C6}" type="presParOf" srcId="{2B78FD2F-FC21-4FD2-9327-13116523D9FC}" destId="{DBDD218A-1F0B-46ED-AD8C-F8295F2572FE}" srcOrd="0" destOrd="0" presId="urn:microsoft.com/office/officeart/2005/8/layout/vList2"/>
    <dgm:cxn modelId="{A7DA0622-A926-4967-965E-2F94F1D615B7}" type="presParOf" srcId="{2B78FD2F-FC21-4FD2-9327-13116523D9FC}" destId="{0A9A08EA-0E31-4EF7-9340-622EA70A6BCA}" srcOrd="1" destOrd="0" presId="urn:microsoft.com/office/officeart/2005/8/layout/vList2"/>
    <dgm:cxn modelId="{1C1CB074-A808-4512-869E-3EAEF1B6C5F2}" type="presParOf" srcId="{2B78FD2F-FC21-4FD2-9327-13116523D9FC}" destId="{B5C6B6B8-DC77-4CCE-BBB4-34500509057C}" srcOrd="2" destOrd="0" presId="urn:microsoft.com/office/officeart/2005/8/layout/vList2"/>
    <dgm:cxn modelId="{79CD8469-38AE-4C33-BB67-AEC8F7E52605}" type="presParOf" srcId="{2B78FD2F-FC21-4FD2-9327-13116523D9FC}" destId="{D9B6F6BB-B7DA-4100-A519-9F6D9E562843}" srcOrd="3" destOrd="0" presId="urn:microsoft.com/office/officeart/2005/8/layout/vList2"/>
    <dgm:cxn modelId="{5074D4ED-867C-4E95-9131-6B27572C33E6}" type="presParOf" srcId="{2B78FD2F-FC21-4FD2-9327-13116523D9FC}" destId="{B5748F91-DD6F-4349-9907-1926765FF3ED}" srcOrd="4" destOrd="0" presId="urn:microsoft.com/office/officeart/2005/8/layout/vList2"/>
    <dgm:cxn modelId="{48A5A486-905E-42AE-A2EB-70DE6E7430F2}" type="presParOf" srcId="{2B78FD2F-FC21-4FD2-9327-13116523D9FC}" destId="{10D53BCB-5092-43C0-B961-B4D314758F98}" srcOrd="5" destOrd="0" presId="urn:microsoft.com/office/officeart/2005/8/layout/vList2"/>
    <dgm:cxn modelId="{DE584D45-7470-4515-A51C-410AD1AFC8FC}" type="presParOf" srcId="{2B78FD2F-FC21-4FD2-9327-13116523D9FC}" destId="{555ED738-95EB-4492-BA8A-65E6B42FBA13}" srcOrd="6" destOrd="0" presId="urn:microsoft.com/office/officeart/2005/8/layout/vList2"/>
    <dgm:cxn modelId="{0AEDBD81-1D14-4889-9898-8CED507CD679}" type="presParOf" srcId="{2B78FD2F-FC21-4FD2-9327-13116523D9FC}" destId="{ED2526A6-E3E2-47C5-BC9A-460184754A13}" srcOrd="7" destOrd="0" presId="urn:microsoft.com/office/officeart/2005/8/layout/vList2"/>
    <dgm:cxn modelId="{8A616F7F-3520-4666-AF74-ABA2AE94C847}" type="presParOf" srcId="{2B78FD2F-FC21-4FD2-9327-13116523D9FC}" destId="{8D9FB7CF-8858-43DC-A991-1581FFD4D3CE}" srcOrd="8" destOrd="0" presId="urn:microsoft.com/office/officeart/2005/8/layout/vList2"/>
    <dgm:cxn modelId="{40B4CC7A-22F7-4DF0-9FC6-D38E690F814C}" type="presParOf" srcId="{2B78FD2F-FC21-4FD2-9327-13116523D9FC}" destId="{AC526AC3-FA1B-4349-8239-41CE4C89DCBD}" srcOrd="9" destOrd="0" presId="urn:microsoft.com/office/officeart/2005/8/layout/vList2"/>
    <dgm:cxn modelId="{3BCC6630-5F1A-4F13-AB41-EC89F3C5D4BF}" type="presParOf" srcId="{2B78FD2F-FC21-4FD2-9327-13116523D9FC}" destId="{B1D1758F-D36F-43A3-B395-13141A9289E7}" srcOrd="10" destOrd="0" presId="urn:microsoft.com/office/officeart/2005/8/layout/vList2"/>
    <dgm:cxn modelId="{E865ABDB-9D30-403A-9558-A33774AF99D7}" type="presParOf" srcId="{2B78FD2F-FC21-4FD2-9327-13116523D9FC}" destId="{BABD7D7D-7020-4146-8576-7D16D8639180}" srcOrd="11" destOrd="0" presId="urn:microsoft.com/office/officeart/2005/8/layout/vList2"/>
    <dgm:cxn modelId="{62265EF5-43D9-4E10-B7D5-F6CD9FE3A7CA}" type="presParOf" srcId="{2B78FD2F-FC21-4FD2-9327-13116523D9FC}" destId="{85C1781D-D3CF-4C77-81EF-6A2F4E59850A}" srcOrd="12"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B3D3D8-8A15-482A-9056-D27EDE0F5D95}"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B43652EB-9333-4C7D-8352-F28F00E5ECFC}">
      <dgm:prSet phldrT="[Text]"/>
      <dgm:spPr/>
      <dgm:t>
        <a:bodyPr/>
        <a:lstStyle/>
        <a:p>
          <a:r>
            <a:rPr lang="en-US" dirty="0" smtClean="0"/>
            <a:t>Public Access Counselor</a:t>
          </a:r>
          <a:endParaRPr lang="en-US" dirty="0"/>
        </a:p>
      </dgm:t>
    </dgm:pt>
    <dgm:pt modelId="{B93AED9A-FA60-4322-8106-CEFADEEB5DD7}" type="parTrans" cxnId="{A2DD0F3B-2A61-4804-AA0F-F8540B404140}">
      <dgm:prSet/>
      <dgm:spPr/>
      <dgm:t>
        <a:bodyPr/>
        <a:lstStyle/>
        <a:p>
          <a:endParaRPr lang="en-US"/>
        </a:p>
      </dgm:t>
    </dgm:pt>
    <dgm:pt modelId="{6800AE5E-3885-4B8F-BB04-E04B45802C64}" type="sibTrans" cxnId="{A2DD0F3B-2A61-4804-AA0F-F8540B404140}">
      <dgm:prSet/>
      <dgm:spPr/>
      <dgm:t>
        <a:bodyPr/>
        <a:lstStyle/>
        <a:p>
          <a:endParaRPr lang="en-US"/>
        </a:p>
      </dgm:t>
    </dgm:pt>
    <dgm:pt modelId="{6C1C5645-2AA3-4814-9713-2E17FA6FFD8B}">
      <dgm:prSet phldrT="[Text]"/>
      <dgm:spPr/>
      <dgm:t>
        <a:bodyPr/>
        <a:lstStyle/>
        <a:p>
          <a:r>
            <a:rPr lang="en-US" dirty="0" smtClean="0"/>
            <a:t>File a Lawsuit Under the ODL</a:t>
          </a:r>
          <a:endParaRPr lang="en-US" dirty="0"/>
        </a:p>
      </dgm:t>
    </dgm:pt>
    <dgm:pt modelId="{47C55B25-E2D7-42EF-9AB4-05EE53311EAA}" type="parTrans" cxnId="{3CCA3355-AB5E-47C2-A823-DD96FA2F9C04}">
      <dgm:prSet/>
      <dgm:spPr/>
      <dgm:t>
        <a:bodyPr/>
        <a:lstStyle/>
        <a:p>
          <a:endParaRPr lang="en-US"/>
        </a:p>
      </dgm:t>
    </dgm:pt>
    <dgm:pt modelId="{9B706A21-CFF4-44F5-AE23-0452F76F1DEF}" type="sibTrans" cxnId="{3CCA3355-AB5E-47C2-A823-DD96FA2F9C04}">
      <dgm:prSet/>
      <dgm:spPr/>
      <dgm:t>
        <a:bodyPr/>
        <a:lstStyle/>
        <a:p>
          <a:endParaRPr lang="en-US"/>
        </a:p>
      </dgm:t>
    </dgm:pt>
    <dgm:pt modelId="{91A370C1-0EC1-4976-926C-22E9F64A1282}">
      <dgm:prSet/>
      <dgm:spPr/>
      <dgm:t>
        <a:bodyPr/>
        <a:lstStyle/>
        <a:p>
          <a:r>
            <a:rPr lang="en-US" dirty="0" smtClean="0"/>
            <a:t>Informal or formal opinion</a:t>
          </a:r>
        </a:p>
      </dgm:t>
    </dgm:pt>
    <dgm:pt modelId="{478E4E42-6E88-4DED-A776-52F66FA56415}" type="parTrans" cxnId="{7C3716B9-0C41-4F8D-8823-75E3A06396C6}">
      <dgm:prSet/>
      <dgm:spPr/>
      <dgm:t>
        <a:bodyPr/>
        <a:lstStyle/>
        <a:p>
          <a:endParaRPr lang="en-US"/>
        </a:p>
      </dgm:t>
    </dgm:pt>
    <dgm:pt modelId="{213486B7-A055-4CCC-B942-56428A71A02C}" type="sibTrans" cxnId="{7C3716B9-0C41-4F8D-8823-75E3A06396C6}">
      <dgm:prSet/>
      <dgm:spPr/>
      <dgm:t>
        <a:bodyPr/>
        <a:lstStyle/>
        <a:p>
          <a:endParaRPr lang="en-US"/>
        </a:p>
      </dgm:t>
    </dgm:pt>
    <dgm:pt modelId="{B2C71700-A84A-49B0-9872-8747943891FE}">
      <dgm:prSet/>
      <dgm:spPr/>
      <dgm:t>
        <a:bodyPr/>
        <a:lstStyle/>
        <a:p>
          <a:r>
            <a:rPr lang="en-US" dirty="0" smtClean="0"/>
            <a:t>Useful should you file suit under the ODL</a:t>
          </a:r>
        </a:p>
      </dgm:t>
    </dgm:pt>
    <dgm:pt modelId="{24A3B3A1-DB38-49F1-B0F5-FC3E50F64F39}" type="parTrans" cxnId="{C65E9FAD-B16C-4A25-8E0E-3616D8DFC81C}">
      <dgm:prSet/>
      <dgm:spPr/>
      <dgm:t>
        <a:bodyPr/>
        <a:lstStyle/>
        <a:p>
          <a:endParaRPr lang="en-US"/>
        </a:p>
      </dgm:t>
    </dgm:pt>
    <dgm:pt modelId="{9DA1ADE1-E67F-4E9D-8BD6-5A94D6308428}" type="sibTrans" cxnId="{C65E9FAD-B16C-4A25-8E0E-3616D8DFC81C}">
      <dgm:prSet/>
      <dgm:spPr/>
      <dgm:t>
        <a:bodyPr/>
        <a:lstStyle/>
        <a:p>
          <a:endParaRPr lang="en-US"/>
        </a:p>
      </dgm:t>
    </dgm:pt>
    <dgm:pt modelId="{5ABC8487-7A86-4725-BBCE-ED55D83845FC}">
      <dgm:prSet/>
      <dgm:spPr/>
      <dgm:t>
        <a:bodyPr/>
        <a:lstStyle/>
        <a:p>
          <a:r>
            <a:rPr lang="en-US" dirty="0" smtClean="0"/>
            <a:t>If successful, could recoup attorneys fees and court costs</a:t>
          </a:r>
          <a:endParaRPr lang="en-US" dirty="0"/>
        </a:p>
      </dgm:t>
    </dgm:pt>
    <dgm:pt modelId="{0E95DD97-023C-493B-9B2D-2617383AEF0C}" type="parTrans" cxnId="{677B315B-284B-4AD5-B1F2-E244F3BE7783}">
      <dgm:prSet/>
      <dgm:spPr/>
      <dgm:t>
        <a:bodyPr/>
        <a:lstStyle/>
        <a:p>
          <a:endParaRPr lang="en-US"/>
        </a:p>
      </dgm:t>
    </dgm:pt>
    <dgm:pt modelId="{0B53AC47-6E0C-41C4-82CE-88EDD5F25D6A}" type="sibTrans" cxnId="{677B315B-284B-4AD5-B1F2-E244F3BE7783}">
      <dgm:prSet/>
      <dgm:spPr/>
      <dgm:t>
        <a:bodyPr/>
        <a:lstStyle/>
        <a:p>
          <a:endParaRPr lang="en-US"/>
        </a:p>
      </dgm:t>
    </dgm:pt>
    <dgm:pt modelId="{DA6B536F-8217-4885-9C81-2BE6DC00E2A9}" type="pres">
      <dgm:prSet presAssocID="{02B3D3D8-8A15-482A-9056-D27EDE0F5D95}" presName="list" presStyleCnt="0">
        <dgm:presLayoutVars>
          <dgm:dir/>
          <dgm:animLvl val="lvl"/>
        </dgm:presLayoutVars>
      </dgm:prSet>
      <dgm:spPr/>
      <dgm:t>
        <a:bodyPr/>
        <a:lstStyle/>
        <a:p>
          <a:endParaRPr lang="en-US"/>
        </a:p>
      </dgm:t>
    </dgm:pt>
    <dgm:pt modelId="{B4138C03-3F79-455E-BA7C-8294ABF7E59A}" type="pres">
      <dgm:prSet presAssocID="{B43652EB-9333-4C7D-8352-F28F00E5ECFC}" presName="posSpace" presStyleCnt="0"/>
      <dgm:spPr/>
    </dgm:pt>
    <dgm:pt modelId="{C5E6701C-EE86-4E5B-A65E-A1E653294BBD}" type="pres">
      <dgm:prSet presAssocID="{B43652EB-9333-4C7D-8352-F28F00E5ECFC}" presName="vertFlow" presStyleCnt="0"/>
      <dgm:spPr/>
    </dgm:pt>
    <dgm:pt modelId="{D0F75A8C-06AF-459C-B94F-214FBCE0AA3D}" type="pres">
      <dgm:prSet presAssocID="{B43652EB-9333-4C7D-8352-F28F00E5ECFC}" presName="topSpace" presStyleCnt="0"/>
      <dgm:spPr/>
    </dgm:pt>
    <dgm:pt modelId="{36106270-6D6E-4530-84AB-41949BDA19F8}" type="pres">
      <dgm:prSet presAssocID="{B43652EB-9333-4C7D-8352-F28F00E5ECFC}" presName="firstComp" presStyleCnt="0"/>
      <dgm:spPr/>
    </dgm:pt>
    <dgm:pt modelId="{B351B072-B88E-46D6-A572-41C0AD3AC9AE}" type="pres">
      <dgm:prSet presAssocID="{B43652EB-9333-4C7D-8352-F28F00E5ECFC}" presName="firstChild" presStyleLbl="bgAccFollowNode1" presStyleIdx="0" presStyleCnt="3"/>
      <dgm:spPr/>
      <dgm:t>
        <a:bodyPr/>
        <a:lstStyle/>
        <a:p>
          <a:endParaRPr lang="en-US"/>
        </a:p>
      </dgm:t>
    </dgm:pt>
    <dgm:pt modelId="{6D53E5C3-04C4-412E-9CF6-E428F6831E14}" type="pres">
      <dgm:prSet presAssocID="{B43652EB-9333-4C7D-8352-F28F00E5ECFC}" presName="firstChildTx" presStyleLbl="bgAccFollowNode1" presStyleIdx="0" presStyleCnt="3">
        <dgm:presLayoutVars>
          <dgm:bulletEnabled val="1"/>
        </dgm:presLayoutVars>
      </dgm:prSet>
      <dgm:spPr/>
      <dgm:t>
        <a:bodyPr/>
        <a:lstStyle/>
        <a:p>
          <a:endParaRPr lang="en-US"/>
        </a:p>
      </dgm:t>
    </dgm:pt>
    <dgm:pt modelId="{38666124-312B-4055-80E1-57C16E9AC976}" type="pres">
      <dgm:prSet presAssocID="{B2C71700-A84A-49B0-9872-8747943891FE}" presName="comp" presStyleCnt="0"/>
      <dgm:spPr/>
    </dgm:pt>
    <dgm:pt modelId="{4B6EEF98-C90F-4F81-93F3-50B465521BE2}" type="pres">
      <dgm:prSet presAssocID="{B2C71700-A84A-49B0-9872-8747943891FE}" presName="child" presStyleLbl="bgAccFollowNode1" presStyleIdx="1" presStyleCnt="3"/>
      <dgm:spPr/>
      <dgm:t>
        <a:bodyPr/>
        <a:lstStyle/>
        <a:p>
          <a:endParaRPr lang="en-US"/>
        </a:p>
      </dgm:t>
    </dgm:pt>
    <dgm:pt modelId="{DE9AE992-C953-4482-9EDC-AC69ED6A0953}" type="pres">
      <dgm:prSet presAssocID="{B2C71700-A84A-49B0-9872-8747943891FE}" presName="childTx" presStyleLbl="bgAccFollowNode1" presStyleIdx="1" presStyleCnt="3">
        <dgm:presLayoutVars>
          <dgm:bulletEnabled val="1"/>
        </dgm:presLayoutVars>
      </dgm:prSet>
      <dgm:spPr/>
      <dgm:t>
        <a:bodyPr/>
        <a:lstStyle/>
        <a:p>
          <a:endParaRPr lang="en-US"/>
        </a:p>
      </dgm:t>
    </dgm:pt>
    <dgm:pt modelId="{45503B99-78C0-4713-8588-B840EC42D4E0}" type="pres">
      <dgm:prSet presAssocID="{B43652EB-9333-4C7D-8352-F28F00E5ECFC}" presName="negSpace" presStyleCnt="0"/>
      <dgm:spPr/>
    </dgm:pt>
    <dgm:pt modelId="{0B5FD2F6-284B-4BE5-8521-9EB7EBA2953B}" type="pres">
      <dgm:prSet presAssocID="{B43652EB-9333-4C7D-8352-F28F00E5ECFC}" presName="circle" presStyleLbl="node1" presStyleIdx="0" presStyleCnt="2"/>
      <dgm:spPr/>
      <dgm:t>
        <a:bodyPr/>
        <a:lstStyle/>
        <a:p>
          <a:endParaRPr lang="en-US"/>
        </a:p>
      </dgm:t>
    </dgm:pt>
    <dgm:pt modelId="{E3AEA8C2-4583-46B3-9FA0-5FDC17214956}" type="pres">
      <dgm:prSet presAssocID="{6800AE5E-3885-4B8F-BB04-E04B45802C64}" presName="transSpace" presStyleCnt="0"/>
      <dgm:spPr/>
    </dgm:pt>
    <dgm:pt modelId="{62C887A4-730F-4FDB-A002-189FBBE33056}" type="pres">
      <dgm:prSet presAssocID="{6C1C5645-2AA3-4814-9713-2E17FA6FFD8B}" presName="posSpace" presStyleCnt="0"/>
      <dgm:spPr/>
    </dgm:pt>
    <dgm:pt modelId="{5C56CA37-8F14-45B5-A288-33706BA79C12}" type="pres">
      <dgm:prSet presAssocID="{6C1C5645-2AA3-4814-9713-2E17FA6FFD8B}" presName="vertFlow" presStyleCnt="0"/>
      <dgm:spPr/>
    </dgm:pt>
    <dgm:pt modelId="{57F01B78-61E5-46CF-95AB-FE0D44E12756}" type="pres">
      <dgm:prSet presAssocID="{6C1C5645-2AA3-4814-9713-2E17FA6FFD8B}" presName="topSpace" presStyleCnt="0"/>
      <dgm:spPr/>
    </dgm:pt>
    <dgm:pt modelId="{E6DF05E3-645D-44DD-BFD3-394CF702316A}" type="pres">
      <dgm:prSet presAssocID="{6C1C5645-2AA3-4814-9713-2E17FA6FFD8B}" presName="firstComp" presStyleCnt="0"/>
      <dgm:spPr/>
    </dgm:pt>
    <dgm:pt modelId="{109A6EF9-D86C-44AF-809F-66EF465EBBB2}" type="pres">
      <dgm:prSet presAssocID="{6C1C5645-2AA3-4814-9713-2E17FA6FFD8B}" presName="firstChild" presStyleLbl="bgAccFollowNode1" presStyleIdx="2" presStyleCnt="3"/>
      <dgm:spPr/>
      <dgm:t>
        <a:bodyPr/>
        <a:lstStyle/>
        <a:p>
          <a:endParaRPr lang="en-US"/>
        </a:p>
      </dgm:t>
    </dgm:pt>
    <dgm:pt modelId="{BD020A42-8439-4730-8490-3E86FEE1EBDA}" type="pres">
      <dgm:prSet presAssocID="{6C1C5645-2AA3-4814-9713-2E17FA6FFD8B}" presName="firstChildTx" presStyleLbl="bgAccFollowNode1" presStyleIdx="2" presStyleCnt="3">
        <dgm:presLayoutVars>
          <dgm:bulletEnabled val="1"/>
        </dgm:presLayoutVars>
      </dgm:prSet>
      <dgm:spPr/>
      <dgm:t>
        <a:bodyPr/>
        <a:lstStyle/>
        <a:p>
          <a:endParaRPr lang="en-US"/>
        </a:p>
      </dgm:t>
    </dgm:pt>
    <dgm:pt modelId="{8F07D778-9E83-4A8B-B0EA-CCFD826F1EE2}" type="pres">
      <dgm:prSet presAssocID="{6C1C5645-2AA3-4814-9713-2E17FA6FFD8B}" presName="negSpace" presStyleCnt="0"/>
      <dgm:spPr/>
    </dgm:pt>
    <dgm:pt modelId="{513B7012-0984-4712-9B89-D1DB7BC8B024}" type="pres">
      <dgm:prSet presAssocID="{6C1C5645-2AA3-4814-9713-2E17FA6FFD8B}" presName="circle" presStyleLbl="node1" presStyleIdx="1" presStyleCnt="2"/>
      <dgm:spPr/>
      <dgm:t>
        <a:bodyPr/>
        <a:lstStyle/>
        <a:p>
          <a:endParaRPr lang="en-US"/>
        </a:p>
      </dgm:t>
    </dgm:pt>
  </dgm:ptLst>
  <dgm:cxnLst>
    <dgm:cxn modelId="{0B60B98F-2002-4106-916A-82A2DF31DC18}" type="presOf" srcId="{5ABC8487-7A86-4725-BBCE-ED55D83845FC}" destId="{109A6EF9-D86C-44AF-809F-66EF465EBBB2}" srcOrd="0" destOrd="0" presId="urn:microsoft.com/office/officeart/2005/8/layout/hList9"/>
    <dgm:cxn modelId="{10616C05-4EC3-47A2-A5FF-77C7BA647072}" type="presOf" srcId="{B2C71700-A84A-49B0-9872-8747943891FE}" destId="{DE9AE992-C953-4482-9EDC-AC69ED6A0953}" srcOrd="1" destOrd="0" presId="urn:microsoft.com/office/officeart/2005/8/layout/hList9"/>
    <dgm:cxn modelId="{40B98A3C-5B08-41B2-A184-108DA4D01F99}" type="presOf" srcId="{91A370C1-0EC1-4976-926C-22E9F64A1282}" destId="{B351B072-B88E-46D6-A572-41C0AD3AC9AE}" srcOrd="0" destOrd="0" presId="urn:microsoft.com/office/officeart/2005/8/layout/hList9"/>
    <dgm:cxn modelId="{A2DD0F3B-2A61-4804-AA0F-F8540B404140}" srcId="{02B3D3D8-8A15-482A-9056-D27EDE0F5D95}" destId="{B43652EB-9333-4C7D-8352-F28F00E5ECFC}" srcOrd="0" destOrd="0" parTransId="{B93AED9A-FA60-4322-8106-CEFADEEB5DD7}" sibTransId="{6800AE5E-3885-4B8F-BB04-E04B45802C64}"/>
    <dgm:cxn modelId="{F5DF8324-A9E0-42E2-8B95-C8FC1713D1F8}" type="presOf" srcId="{5ABC8487-7A86-4725-BBCE-ED55D83845FC}" destId="{BD020A42-8439-4730-8490-3E86FEE1EBDA}" srcOrd="1" destOrd="0" presId="urn:microsoft.com/office/officeart/2005/8/layout/hList9"/>
    <dgm:cxn modelId="{677B315B-284B-4AD5-B1F2-E244F3BE7783}" srcId="{6C1C5645-2AA3-4814-9713-2E17FA6FFD8B}" destId="{5ABC8487-7A86-4725-BBCE-ED55D83845FC}" srcOrd="0" destOrd="0" parTransId="{0E95DD97-023C-493B-9B2D-2617383AEF0C}" sibTransId="{0B53AC47-6E0C-41C4-82CE-88EDD5F25D6A}"/>
    <dgm:cxn modelId="{7C3716B9-0C41-4F8D-8823-75E3A06396C6}" srcId="{B43652EB-9333-4C7D-8352-F28F00E5ECFC}" destId="{91A370C1-0EC1-4976-926C-22E9F64A1282}" srcOrd="0" destOrd="0" parTransId="{478E4E42-6E88-4DED-A776-52F66FA56415}" sibTransId="{213486B7-A055-4CCC-B942-56428A71A02C}"/>
    <dgm:cxn modelId="{238D3AEC-6383-4FA1-9698-85E4C5154826}" type="presOf" srcId="{B2C71700-A84A-49B0-9872-8747943891FE}" destId="{4B6EEF98-C90F-4F81-93F3-50B465521BE2}" srcOrd="0" destOrd="0" presId="urn:microsoft.com/office/officeart/2005/8/layout/hList9"/>
    <dgm:cxn modelId="{C65E9FAD-B16C-4A25-8E0E-3616D8DFC81C}" srcId="{B43652EB-9333-4C7D-8352-F28F00E5ECFC}" destId="{B2C71700-A84A-49B0-9872-8747943891FE}" srcOrd="1" destOrd="0" parTransId="{24A3B3A1-DB38-49F1-B0F5-FC3E50F64F39}" sibTransId="{9DA1ADE1-E67F-4E9D-8BD6-5A94D6308428}"/>
    <dgm:cxn modelId="{3CCA3355-AB5E-47C2-A823-DD96FA2F9C04}" srcId="{02B3D3D8-8A15-482A-9056-D27EDE0F5D95}" destId="{6C1C5645-2AA3-4814-9713-2E17FA6FFD8B}" srcOrd="1" destOrd="0" parTransId="{47C55B25-E2D7-42EF-9AB4-05EE53311EAA}" sibTransId="{9B706A21-CFF4-44F5-AE23-0452F76F1DEF}"/>
    <dgm:cxn modelId="{70BE8622-979F-4F5E-BC63-F37F18037073}" type="presOf" srcId="{B43652EB-9333-4C7D-8352-F28F00E5ECFC}" destId="{0B5FD2F6-284B-4BE5-8521-9EB7EBA2953B}" srcOrd="0" destOrd="0" presId="urn:microsoft.com/office/officeart/2005/8/layout/hList9"/>
    <dgm:cxn modelId="{12903A5E-3AF4-403A-A83C-63F4268E0748}" type="presOf" srcId="{91A370C1-0EC1-4976-926C-22E9F64A1282}" destId="{6D53E5C3-04C4-412E-9CF6-E428F6831E14}" srcOrd="1" destOrd="0" presId="urn:microsoft.com/office/officeart/2005/8/layout/hList9"/>
    <dgm:cxn modelId="{27CB3A31-F1CC-4F1D-8725-96AECEC6A541}" type="presOf" srcId="{02B3D3D8-8A15-482A-9056-D27EDE0F5D95}" destId="{DA6B536F-8217-4885-9C81-2BE6DC00E2A9}" srcOrd="0" destOrd="0" presId="urn:microsoft.com/office/officeart/2005/8/layout/hList9"/>
    <dgm:cxn modelId="{AB547D93-95F6-4CFF-9C97-0281F653F2F4}" type="presOf" srcId="{6C1C5645-2AA3-4814-9713-2E17FA6FFD8B}" destId="{513B7012-0984-4712-9B89-D1DB7BC8B024}" srcOrd="0" destOrd="0" presId="urn:microsoft.com/office/officeart/2005/8/layout/hList9"/>
    <dgm:cxn modelId="{B8813133-2821-446A-8E94-4F958EAA7E0A}" type="presParOf" srcId="{DA6B536F-8217-4885-9C81-2BE6DC00E2A9}" destId="{B4138C03-3F79-455E-BA7C-8294ABF7E59A}" srcOrd="0" destOrd="0" presId="urn:microsoft.com/office/officeart/2005/8/layout/hList9"/>
    <dgm:cxn modelId="{694ED620-9D6C-4A61-8324-A0AE0E959608}" type="presParOf" srcId="{DA6B536F-8217-4885-9C81-2BE6DC00E2A9}" destId="{C5E6701C-EE86-4E5B-A65E-A1E653294BBD}" srcOrd="1" destOrd="0" presId="urn:microsoft.com/office/officeart/2005/8/layout/hList9"/>
    <dgm:cxn modelId="{2ED5B19C-BD64-4E8C-BCCB-8B1A4CB20219}" type="presParOf" srcId="{C5E6701C-EE86-4E5B-A65E-A1E653294BBD}" destId="{D0F75A8C-06AF-459C-B94F-214FBCE0AA3D}" srcOrd="0" destOrd="0" presId="urn:microsoft.com/office/officeart/2005/8/layout/hList9"/>
    <dgm:cxn modelId="{4067C6B8-544A-4DFF-B6BF-D370BCDF90FE}" type="presParOf" srcId="{C5E6701C-EE86-4E5B-A65E-A1E653294BBD}" destId="{36106270-6D6E-4530-84AB-41949BDA19F8}" srcOrd="1" destOrd="0" presId="urn:microsoft.com/office/officeart/2005/8/layout/hList9"/>
    <dgm:cxn modelId="{76ECF99F-642B-4A8F-B3CD-F5333E0AF5A1}" type="presParOf" srcId="{36106270-6D6E-4530-84AB-41949BDA19F8}" destId="{B351B072-B88E-46D6-A572-41C0AD3AC9AE}" srcOrd="0" destOrd="0" presId="urn:microsoft.com/office/officeart/2005/8/layout/hList9"/>
    <dgm:cxn modelId="{970DEA74-82D7-4441-83BF-98C0ED9162FC}" type="presParOf" srcId="{36106270-6D6E-4530-84AB-41949BDA19F8}" destId="{6D53E5C3-04C4-412E-9CF6-E428F6831E14}" srcOrd="1" destOrd="0" presId="urn:microsoft.com/office/officeart/2005/8/layout/hList9"/>
    <dgm:cxn modelId="{8DD40785-D739-46F5-8DC3-FC3516842A28}" type="presParOf" srcId="{C5E6701C-EE86-4E5B-A65E-A1E653294BBD}" destId="{38666124-312B-4055-80E1-57C16E9AC976}" srcOrd="2" destOrd="0" presId="urn:microsoft.com/office/officeart/2005/8/layout/hList9"/>
    <dgm:cxn modelId="{ACC05D9B-21A4-419A-BAAB-E8B2624D4CA2}" type="presParOf" srcId="{38666124-312B-4055-80E1-57C16E9AC976}" destId="{4B6EEF98-C90F-4F81-93F3-50B465521BE2}" srcOrd="0" destOrd="0" presId="urn:microsoft.com/office/officeart/2005/8/layout/hList9"/>
    <dgm:cxn modelId="{F2669C2D-102E-4E5B-8652-05CE723801E1}" type="presParOf" srcId="{38666124-312B-4055-80E1-57C16E9AC976}" destId="{DE9AE992-C953-4482-9EDC-AC69ED6A0953}" srcOrd="1" destOrd="0" presId="urn:microsoft.com/office/officeart/2005/8/layout/hList9"/>
    <dgm:cxn modelId="{7D2C24BE-8E70-4BF1-B60D-6CB9B4030832}" type="presParOf" srcId="{DA6B536F-8217-4885-9C81-2BE6DC00E2A9}" destId="{45503B99-78C0-4713-8588-B840EC42D4E0}" srcOrd="2" destOrd="0" presId="urn:microsoft.com/office/officeart/2005/8/layout/hList9"/>
    <dgm:cxn modelId="{1FC9C1CC-CE0B-4EB2-B9DA-E77648DABCEE}" type="presParOf" srcId="{DA6B536F-8217-4885-9C81-2BE6DC00E2A9}" destId="{0B5FD2F6-284B-4BE5-8521-9EB7EBA2953B}" srcOrd="3" destOrd="0" presId="urn:microsoft.com/office/officeart/2005/8/layout/hList9"/>
    <dgm:cxn modelId="{EDC5AD79-9E75-41D9-A2ED-624191F9FB64}" type="presParOf" srcId="{DA6B536F-8217-4885-9C81-2BE6DC00E2A9}" destId="{E3AEA8C2-4583-46B3-9FA0-5FDC17214956}" srcOrd="4" destOrd="0" presId="urn:microsoft.com/office/officeart/2005/8/layout/hList9"/>
    <dgm:cxn modelId="{B1666D53-B42B-4D7D-BE11-ACE7DDCC6328}" type="presParOf" srcId="{DA6B536F-8217-4885-9C81-2BE6DC00E2A9}" destId="{62C887A4-730F-4FDB-A002-189FBBE33056}" srcOrd="5" destOrd="0" presId="urn:microsoft.com/office/officeart/2005/8/layout/hList9"/>
    <dgm:cxn modelId="{301B8512-F6D1-42BE-B6BA-6508279979BF}" type="presParOf" srcId="{DA6B536F-8217-4885-9C81-2BE6DC00E2A9}" destId="{5C56CA37-8F14-45B5-A288-33706BA79C12}" srcOrd="6" destOrd="0" presId="urn:microsoft.com/office/officeart/2005/8/layout/hList9"/>
    <dgm:cxn modelId="{99A853E1-AC23-4F4A-A3C1-E16A88EDE592}" type="presParOf" srcId="{5C56CA37-8F14-45B5-A288-33706BA79C12}" destId="{57F01B78-61E5-46CF-95AB-FE0D44E12756}" srcOrd="0" destOrd="0" presId="urn:microsoft.com/office/officeart/2005/8/layout/hList9"/>
    <dgm:cxn modelId="{EDB79402-CEC2-4F7C-A994-E12C2D3BE406}" type="presParOf" srcId="{5C56CA37-8F14-45B5-A288-33706BA79C12}" destId="{E6DF05E3-645D-44DD-BFD3-394CF702316A}" srcOrd="1" destOrd="0" presId="urn:microsoft.com/office/officeart/2005/8/layout/hList9"/>
    <dgm:cxn modelId="{1BAD85D5-4047-4DE6-9F89-DF7333137591}" type="presParOf" srcId="{E6DF05E3-645D-44DD-BFD3-394CF702316A}" destId="{109A6EF9-D86C-44AF-809F-66EF465EBBB2}" srcOrd="0" destOrd="0" presId="urn:microsoft.com/office/officeart/2005/8/layout/hList9"/>
    <dgm:cxn modelId="{3180F4D7-6870-4E8C-98CD-C261CF1E7A5D}" type="presParOf" srcId="{E6DF05E3-645D-44DD-BFD3-394CF702316A}" destId="{BD020A42-8439-4730-8490-3E86FEE1EBDA}" srcOrd="1" destOrd="0" presId="urn:microsoft.com/office/officeart/2005/8/layout/hList9"/>
    <dgm:cxn modelId="{C84A7515-D63E-4611-8553-8855B1DEA253}" type="presParOf" srcId="{DA6B536F-8217-4885-9C81-2BE6DC00E2A9}" destId="{8F07D778-9E83-4A8B-B0EA-CCFD826F1EE2}" srcOrd="7" destOrd="0" presId="urn:microsoft.com/office/officeart/2005/8/layout/hList9"/>
    <dgm:cxn modelId="{5BAC3860-7382-4309-857B-A07E32AF5C9D}" type="presParOf" srcId="{DA6B536F-8217-4885-9C81-2BE6DC00E2A9}" destId="{513B7012-0984-4712-9B89-D1DB7BC8B024}" srcOrd="8" destOrd="0" presId="urn:microsoft.com/office/officeart/2005/8/layout/hList9"/>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5F3D3CC-9ACF-4816-97BB-AF8DCE4F5C5E}" type="doc">
      <dgm:prSet loTypeId="urn:microsoft.com/office/officeart/2005/8/layout/pyramid2" loCatId="pyramid" qsTypeId="urn:microsoft.com/office/officeart/2005/8/quickstyle/simple1#2" qsCatId="simple" csTypeId="urn:microsoft.com/office/officeart/2005/8/colors/accent1_2#3" csCatId="accent1" phldr="1"/>
      <dgm:spPr/>
    </dgm:pt>
    <dgm:pt modelId="{851481C6-33EE-4667-99FE-C39F4A6526B0}">
      <dgm:prSet phldrT="[Text]" custT="1"/>
      <dgm:spPr>
        <a:noFill/>
        <a:ln>
          <a:noFill/>
        </a:ln>
      </dgm:spPr>
      <dgm:t>
        <a:bodyPr/>
        <a:lstStyle/>
        <a:p>
          <a:pPr algn="l"/>
          <a:r>
            <a:rPr lang="en-US" sz="2800" b="0" dirty="0" smtClean="0">
              <a:solidFill>
                <a:schemeClr val="bg1"/>
              </a:solidFill>
              <a:latin typeface="Calibri" pitchFamily="34" charset="0"/>
            </a:rPr>
            <a:t>History</a:t>
          </a:r>
        </a:p>
        <a:p>
          <a:pPr algn="l"/>
          <a:r>
            <a:rPr lang="en-US" sz="2800" b="0" dirty="0" smtClean="0">
              <a:solidFill>
                <a:schemeClr val="bg1"/>
              </a:solidFill>
              <a:latin typeface="Calibri" pitchFamily="34" charset="0"/>
            </a:rPr>
            <a:t>Powers</a:t>
          </a:r>
        </a:p>
        <a:p>
          <a:pPr algn="l"/>
          <a:r>
            <a:rPr lang="en-US" sz="2800" b="0" dirty="0" smtClean="0">
              <a:solidFill>
                <a:schemeClr val="bg1"/>
              </a:solidFill>
              <a:latin typeface="Calibri" pitchFamily="34" charset="0"/>
            </a:rPr>
            <a:t>Duties</a:t>
          </a:r>
        </a:p>
        <a:p>
          <a:pPr algn="l"/>
          <a:r>
            <a:rPr lang="en-US" sz="2800" b="0" dirty="0" smtClean="0">
              <a:solidFill>
                <a:schemeClr val="bg1"/>
              </a:solidFill>
              <a:latin typeface="Calibri" pitchFamily="34" charset="0"/>
            </a:rPr>
            <a:t>Informal Opinions</a:t>
          </a:r>
        </a:p>
        <a:p>
          <a:pPr algn="l"/>
          <a:r>
            <a:rPr lang="en-US" sz="2800" b="0" dirty="0" smtClean="0">
              <a:solidFill>
                <a:schemeClr val="bg1"/>
              </a:solidFill>
              <a:latin typeface="Calibri" pitchFamily="34" charset="0"/>
            </a:rPr>
            <a:t>Advisory Opinions</a:t>
          </a:r>
          <a:endParaRPr lang="en-US" sz="2800" b="0" dirty="0">
            <a:solidFill>
              <a:schemeClr val="bg1"/>
            </a:solidFill>
            <a:latin typeface="Calibri" pitchFamily="34" charset="0"/>
          </a:endParaRPr>
        </a:p>
      </dgm:t>
    </dgm:pt>
    <dgm:pt modelId="{C893BD57-41FD-4117-9EC1-D725F88628A5}" type="parTrans" cxnId="{AF1E5C39-1D08-4125-9ACB-A6A4EBDA8FF4}">
      <dgm:prSet/>
      <dgm:spPr/>
      <dgm:t>
        <a:bodyPr/>
        <a:lstStyle/>
        <a:p>
          <a:endParaRPr lang="en-US"/>
        </a:p>
      </dgm:t>
    </dgm:pt>
    <dgm:pt modelId="{59A42626-17D5-47CA-864A-B1F481D8D48E}" type="sibTrans" cxnId="{AF1E5C39-1D08-4125-9ACB-A6A4EBDA8FF4}">
      <dgm:prSet/>
      <dgm:spPr/>
      <dgm:t>
        <a:bodyPr/>
        <a:lstStyle/>
        <a:p>
          <a:endParaRPr lang="en-US"/>
        </a:p>
      </dgm:t>
    </dgm:pt>
    <dgm:pt modelId="{1A191D9B-EB92-4FE2-B066-33261CE21172}" type="pres">
      <dgm:prSet presAssocID="{F5F3D3CC-9ACF-4816-97BB-AF8DCE4F5C5E}" presName="compositeShape" presStyleCnt="0">
        <dgm:presLayoutVars>
          <dgm:dir/>
          <dgm:resizeHandles/>
        </dgm:presLayoutVars>
      </dgm:prSet>
      <dgm:spPr/>
    </dgm:pt>
    <dgm:pt modelId="{8E629E7F-310D-478A-964A-414651978C6E}" type="pres">
      <dgm:prSet presAssocID="{F5F3D3CC-9ACF-4816-97BB-AF8DCE4F5C5E}" presName="pyramid" presStyleLbl="node1" presStyleIdx="0" presStyleCnt="1" custLinFactNeighborX="-33030"/>
      <dgm:spPr>
        <a:prstGeom prst="rect">
          <a:avLst/>
        </a:prstGeom>
        <a:blipFill rotWithShape="0">
          <a:blip xmlns:r="http://schemas.openxmlformats.org/officeDocument/2006/relationships" r:embed="rId1"/>
          <a:stretch>
            <a:fillRect/>
          </a:stretch>
        </a:blipFill>
        <a:effectLst>
          <a:innerShdw blurRad="114300">
            <a:prstClr val="black"/>
          </a:innerShdw>
        </a:effectLst>
      </dgm:spPr>
    </dgm:pt>
    <dgm:pt modelId="{9FCD946F-A703-4108-9993-6AE9E0CFDBB1}" type="pres">
      <dgm:prSet presAssocID="{F5F3D3CC-9ACF-4816-97BB-AF8DCE4F5C5E}" presName="theList" presStyleCnt="0"/>
      <dgm:spPr/>
    </dgm:pt>
    <dgm:pt modelId="{49FD17CD-74BD-4E31-806F-AB46979D9C8B}" type="pres">
      <dgm:prSet presAssocID="{851481C6-33EE-4667-99FE-C39F4A6526B0}" presName="aNode" presStyleLbl="fgAcc1" presStyleIdx="0" presStyleCnt="1" custScaleX="120612" custLinFactNeighborX="45809" custLinFactNeighborY="44628">
        <dgm:presLayoutVars>
          <dgm:bulletEnabled val="1"/>
        </dgm:presLayoutVars>
      </dgm:prSet>
      <dgm:spPr/>
      <dgm:t>
        <a:bodyPr/>
        <a:lstStyle/>
        <a:p>
          <a:endParaRPr lang="en-US"/>
        </a:p>
      </dgm:t>
    </dgm:pt>
    <dgm:pt modelId="{87A57F60-1D75-44F0-ACEF-7202FEAFAC9A}" type="pres">
      <dgm:prSet presAssocID="{851481C6-33EE-4667-99FE-C39F4A6526B0}" presName="aSpace" presStyleCnt="0"/>
      <dgm:spPr/>
    </dgm:pt>
  </dgm:ptLst>
  <dgm:cxnLst>
    <dgm:cxn modelId="{8D479AA1-644F-4510-BACD-DA24B5B9468C}" type="presOf" srcId="{F5F3D3CC-9ACF-4816-97BB-AF8DCE4F5C5E}" destId="{1A191D9B-EB92-4FE2-B066-33261CE21172}" srcOrd="0" destOrd="0" presId="urn:microsoft.com/office/officeart/2005/8/layout/pyramid2"/>
    <dgm:cxn modelId="{AF1E5C39-1D08-4125-9ACB-A6A4EBDA8FF4}" srcId="{F5F3D3CC-9ACF-4816-97BB-AF8DCE4F5C5E}" destId="{851481C6-33EE-4667-99FE-C39F4A6526B0}" srcOrd="0" destOrd="0" parTransId="{C893BD57-41FD-4117-9EC1-D725F88628A5}" sibTransId="{59A42626-17D5-47CA-864A-B1F481D8D48E}"/>
    <dgm:cxn modelId="{A0E87883-F78A-4180-8B5E-21907A397482}" type="presOf" srcId="{851481C6-33EE-4667-99FE-C39F4A6526B0}" destId="{49FD17CD-74BD-4E31-806F-AB46979D9C8B}" srcOrd="0" destOrd="0" presId="urn:microsoft.com/office/officeart/2005/8/layout/pyramid2"/>
    <dgm:cxn modelId="{2F9080BF-F872-4C74-B835-4C9C5E6A5F08}" type="presParOf" srcId="{1A191D9B-EB92-4FE2-B066-33261CE21172}" destId="{8E629E7F-310D-478A-964A-414651978C6E}" srcOrd="0" destOrd="0" presId="urn:microsoft.com/office/officeart/2005/8/layout/pyramid2"/>
    <dgm:cxn modelId="{10C8BE1F-5BE1-45E0-9677-9BC1EA082397}" type="presParOf" srcId="{1A191D9B-EB92-4FE2-B066-33261CE21172}" destId="{9FCD946F-A703-4108-9993-6AE9E0CFDBB1}" srcOrd="1" destOrd="0" presId="urn:microsoft.com/office/officeart/2005/8/layout/pyramid2"/>
    <dgm:cxn modelId="{047E5580-84D6-4FA9-8111-0C54F454A8F0}" type="presParOf" srcId="{9FCD946F-A703-4108-9993-6AE9E0CFDBB1}" destId="{49FD17CD-74BD-4E31-806F-AB46979D9C8B}" srcOrd="0" destOrd="0" presId="urn:microsoft.com/office/officeart/2005/8/layout/pyramid2"/>
    <dgm:cxn modelId="{2EB0A140-C86D-4B91-AFA8-DA458BA20D5A}" type="presParOf" srcId="{9FCD946F-A703-4108-9993-6AE9E0CFDBB1}" destId="{87A57F60-1D75-44F0-ACEF-7202FEAFAC9A}" srcOrd="1" destOrd="0" presId="urn:microsoft.com/office/officeart/2005/8/layout/pyramid2"/>
  </dgm:cxnLst>
  <dgm:bg>
    <a:solidFill>
      <a:schemeClr val="accent6">
        <a:lumMod val="75000"/>
      </a:schemeClr>
    </a:solidFill>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5255C2-21CC-47FA-B0D0-F4617CD73178}">
      <dsp:nvSpPr>
        <dsp:cNvPr id="0" name=""/>
        <dsp:cNvSpPr/>
      </dsp:nvSpPr>
      <dsp:spPr>
        <a:xfrm>
          <a:off x="0" y="522100"/>
          <a:ext cx="6400800" cy="468000"/>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Date, time and place</a:t>
          </a:r>
          <a:endParaRPr lang="en-US" sz="2000" kern="1200" dirty="0"/>
        </a:p>
      </dsp:txBody>
      <dsp:txXfrm>
        <a:off x="0" y="522100"/>
        <a:ext cx="6400800" cy="468000"/>
      </dsp:txXfrm>
    </dsp:sp>
    <dsp:sp modelId="{A55DBAD2-6660-46A0-966D-D2D13838180E}">
      <dsp:nvSpPr>
        <dsp:cNvPr id="0" name=""/>
        <dsp:cNvSpPr/>
      </dsp:nvSpPr>
      <dsp:spPr>
        <a:xfrm>
          <a:off x="0" y="1047700"/>
          <a:ext cx="6400800" cy="468000"/>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Members present or absent</a:t>
          </a:r>
          <a:endParaRPr lang="en-US" sz="2000" kern="1200" dirty="0"/>
        </a:p>
      </dsp:txBody>
      <dsp:txXfrm>
        <a:off x="0" y="1047700"/>
        <a:ext cx="6400800" cy="468000"/>
      </dsp:txXfrm>
    </dsp:sp>
    <dsp:sp modelId="{B347B037-75C9-4935-83E4-A58BA5A69F58}">
      <dsp:nvSpPr>
        <dsp:cNvPr id="0" name=""/>
        <dsp:cNvSpPr/>
      </dsp:nvSpPr>
      <dsp:spPr>
        <a:xfrm>
          <a:off x="0" y="1573300"/>
          <a:ext cx="6400800" cy="468000"/>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General substance of matters discussed/decided</a:t>
          </a:r>
          <a:endParaRPr lang="en-US" sz="2000" kern="1200" dirty="0"/>
        </a:p>
      </dsp:txBody>
      <dsp:txXfrm>
        <a:off x="0" y="1573300"/>
        <a:ext cx="6400800" cy="468000"/>
      </dsp:txXfrm>
    </dsp:sp>
    <dsp:sp modelId="{C83BE578-B136-4180-8395-6B59E6E220DB}">
      <dsp:nvSpPr>
        <dsp:cNvPr id="0" name=""/>
        <dsp:cNvSpPr/>
      </dsp:nvSpPr>
      <dsp:spPr>
        <a:xfrm>
          <a:off x="0" y="2098900"/>
          <a:ext cx="6400800" cy="468000"/>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Record of Roll Call Votes</a:t>
          </a:r>
          <a:endParaRPr lang="en-US" sz="2000" kern="1200" dirty="0"/>
        </a:p>
      </dsp:txBody>
      <dsp:txXfrm>
        <a:off x="0" y="2098900"/>
        <a:ext cx="6400800" cy="468000"/>
      </dsp:txXfrm>
    </dsp:sp>
    <dsp:sp modelId="{9C3DF767-E4E4-48C8-B491-804C0F289AD8}">
      <dsp:nvSpPr>
        <dsp:cNvPr id="0" name=""/>
        <dsp:cNvSpPr/>
      </dsp:nvSpPr>
      <dsp:spPr>
        <a:xfrm>
          <a:off x="0" y="2624500"/>
          <a:ext cx="6400800" cy="468000"/>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*Agendas, if used, must be posted prior to meeting</a:t>
          </a:r>
          <a:endParaRPr lang="en-US" sz="2000" kern="1200" dirty="0"/>
        </a:p>
      </dsp:txBody>
      <dsp:txXfrm>
        <a:off x="0" y="2624500"/>
        <a:ext cx="6400800" cy="468000"/>
      </dsp:txXfrm>
    </dsp:sp>
    <dsp:sp modelId="{5BFE2847-9590-4039-AACA-93B1EA21694F}">
      <dsp:nvSpPr>
        <dsp:cNvPr id="0" name=""/>
        <dsp:cNvSpPr/>
      </dsp:nvSpPr>
      <dsp:spPr>
        <a:xfrm>
          <a:off x="0" y="3150100"/>
          <a:ext cx="6400800" cy="468000"/>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*Minutes, if any, must be made available for public inspection</a:t>
          </a:r>
          <a:endParaRPr lang="en-US" sz="2000" kern="1200" dirty="0"/>
        </a:p>
      </dsp:txBody>
      <dsp:txXfrm>
        <a:off x="0" y="3150100"/>
        <a:ext cx="6400800" cy="4680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DD218A-1F0B-46ED-AD8C-F8295F2572FE}">
      <dsp:nvSpPr>
        <dsp:cNvPr id="0" name=""/>
        <dsp:cNvSpPr/>
      </dsp:nvSpPr>
      <dsp:spPr>
        <a:xfrm>
          <a:off x="0" y="10612"/>
          <a:ext cx="7772400" cy="63238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Calibri" pitchFamily="34" charset="0"/>
            </a:rPr>
            <a:t>48 business hours in advance </a:t>
          </a:r>
          <a:endParaRPr lang="en-US" sz="1800" kern="1200" dirty="0">
            <a:latin typeface="Calibri" pitchFamily="34" charset="0"/>
          </a:endParaRPr>
        </a:p>
      </dsp:txBody>
      <dsp:txXfrm>
        <a:off x="0" y="10612"/>
        <a:ext cx="7772400" cy="632385"/>
      </dsp:txXfrm>
    </dsp:sp>
    <dsp:sp modelId="{B5C6B6B8-DC77-4CCE-BBB4-34500509057C}">
      <dsp:nvSpPr>
        <dsp:cNvPr id="0" name=""/>
        <dsp:cNvSpPr/>
      </dsp:nvSpPr>
      <dsp:spPr>
        <a:xfrm>
          <a:off x="0" y="689077"/>
          <a:ext cx="7772400" cy="63238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Calibri" pitchFamily="34" charset="0"/>
            </a:rPr>
            <a:t>Date, time and place where Governing Body will meet</a:t>
          </a:r>
          <a:endParaRPr lang="en-US" sz="1800" kern="1200" dirty="0">
            <a:latin typeface="Calibri" pitchFamily="34" charset="0"/>
          </a:endParaRPr>
        </a:p>
      </dsp:txBody>
      <dsp:txXfrm>
        <a:off x="0" y="689077"/>
        <a:ext cx="7772400" cy="632385"/>
      </dsp:txXfrm>
    </dsp:sp>
    <dsp:sp modelId="{B5748F91-DD6F-4349-9907-1926765FF3ED}">
      <dsp:nvSpPr>
        <dsp:cNvPr id="0" name=""/>
        <dsp:cNvSpPr/>
      </dsp:nvSpPr>
      <dsp:spPr>
        <a:xfrm>
          <a:off x="0" y="1367542"/>
          <a:ext cx="7772400" cy="63238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smtClean="0">
              <a:latin typeface="Calibri" pitchFamily="34" charset="0"/>
            </a:rPr>
            <a:t>Not required to be published in newspaper unless that is required under some other statute</a:t>
          </a:r>
          <a:endParaRPr lang="en-US" sz="1600" kern="1200" dirty="0">
            <a:latin typeface="Calibri" pitchFamily="34" charset="0"/>
          </a:endParaRPr>
        </a:p>
      </dsp:txBody>
      <dsp:txXfrm>
        <a:off x="0" y="1367542"/>
        <a:ext cx="7772400" cy="632385"/>
      </dsp:txXfrm>
    </dsp:sp>
    <dsp:sp modelId="{555ED738-95EB-4492-BA8A-65E6B42FBA13}">
      <dsp:nvSpPr>
        <dsp:cNvPr id="0" name=""/>
        <dsp:cNvSpPr/>
      </dsp:nvSpPr>
      <dsp:spPr>
        <a:xfrm>
          <a:off x="0" y="2046007"/>
          <a:ext cx="7772400" cy="63238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Calibri" pitchFamily="34" charset="0"/>
            </a:rPr>
            <a:t>Annual notices are permitted</a:t>
          </a:r>
          <a:endParaRPr lang="en-US" sz="1800" kern="1200" dirty="0">
            <a:latin typeface="Calibri" pitchFamily="34" charset="0"/>
          </a:endParaRPr>
        </a:p>
      </dsp:txBody>
      <dsp:txXfrm>
        <a:off x="0" y="2046007"/>
        <a:ext cx="7772400" cy="632385"/>
      </dsp:txXfrm>
    </dsp:sp>
    <dsp:sp modelId="{8D9FB7CF-8858-43DC-A991-1581FFD4D3CE}">
      <dsp:nvSpPr>
        <dsp:cNvPr id="0" name=""/>
        <dsp:cNvSpPr/>
      </dsp:nvSpPr>
      <dsp:spPr>
        <a:xfrm>
          <a:off x="0" y="2724472"/>
          <a:ext cx="7772400" cy="63238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Calibri" pitchFamily="34" charset="0"/>
            </a:rPr>
            <a:t>Emergency meetings are exception to 48 hour notice requirement</a:t>
          </a:r>
          <a:endParaRPr lang="en-US" sz="1800" kern="1200" dirty="0">
            <a:latin typeface="Calibri" pitchFamily="34" charset="0"/>
          </a:endParaRPr>
        </a:p>
      </dsp:txBody>
      <dsp:txXfrm>
        <a:off x="0" y="2724472"/>
        <a:ext cx="7772400" cy="632385"/>
      </dsp:txXfrm>
    </dsp:sp>
    <dsp:sp modelId="{B1D1758F-D36F-43A3-B395-13141A9289E7}">
      <dsp:nvSpPr>
        <dsp:cNvPr id="0" name=""/>
        <dsp:cNvSpPr/>
      </dsp:nvSpPr>
      <dsp:spPr>
        <a:xfrm>
          <a:off x="0" y="3402937"/>
          <a:ext cx="7772400" cy="63238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Calibri" pitchFamily="34" charset="0"/>
            </a:rPr>
            <a:t>Must post at principal place of business or meeting location</a:t>
          </a:r>
          <a:endParaRPr lang="en-US" sz="1800" kern="1200" dirty="0">
            <a:latin typeface="Calibri" pitchFamily="34" charset="0"/>
          </a:endParaRPr>
        </a:p>
      </dsp:txBody>
      <dsp:txXfrm>
        <a:off x="0" y="3402937"/>
        <a:ext cx="7772400" cy="632385"/>
      </dsp:txXfrm>
    </dsp:sp>
    <dsp:sp modelId="{85C1781D-D3CF-4C77-81EF-6A2F4E59850A}">
      <dsp:nvSpPr>
        <dsp:cNvPr id="0" name=""/>
        <dsp:cNvSpPr/>
      </dsp:nvSpPr>
      <dsp:spPr>
        <a:xfrm>
          <a:off x="0" y="4081402"/>
          <a:ext cx="7772400" cy="63238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smtClean="0">
              <a:latin typeface="Calibri" pitchFamily="34" charset="0"/>
            </a:rPr>
            <a:t>2012 legislation concerning local public agencies allows the adoption of policies to provide additional notice (website, e-mail, annual notices for non-media requestors)</a:t>
          </a:r>
          <a:endParaRPr lang="en-US" sz="1600" kern="1200" dirty="0">
            <a:latin typeface="Calibri" pitchFamily="34" charset="0"/>
          </a:endParaRPr>
        </a:p>
      </dsp:txBody>
      <dsp:txXfrm>
        <a:off x="0" y="4081402"/>
        <a:ext cx="7772400" cy="63238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42ACD460-40A0-4B4F-B1A8-AF4E2462AD1B}" type="datetimeFigureOut">
              <a:rPr lang="en-US"/>
              <a:pPr>
                <a:defRPr/>
              </a:pPr>
              <a:t>6/18/2012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1355ADDE-67E2-4467-BD62-E02BFC76143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E0473B36-8790-4037-BFB1-3C06C2C53C2A}" type="datetimeFigureOut">
              <a:rPr lang="en-US"/>
              <a:pPr>
                <a:defRPr/>
              </a:pPr>
              <a:t>6/18/2012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FF87AE8F-7B58-49CD-902C-07508DCF66C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8C810F-9E7C-4EFD-A4F5-EB9065A33121}"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7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250366-168B-401D-B4C6-25490D5AB533}"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010395-8C02-4141-B5BC-3ACED58F28AC}" type="slidenum">
              <a:rPr lang="en-US"/>
              <a:pPr fontAlgn="base">
                <a:spcBef>
                  <a:spcPct val="0"/>
                </a:spcBef>
                <a:spcAft>
                  <a:spcPct val="0"/>
                </a:spcAft>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BE7F722-9256-4E02-B7DF-69C50CF74115}" type="slidenum">
              <a:rPr lang="en-US"/>
              <a:pPr fontAlgn="base">
                <a:spcBef>
                  <a:spcPct val="0"/>
                </a:spcBef>
                <a:spcAft>
                  <a:spcPct val="0"/>
                </a:spcAft>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005DAB-1C18-48B4-A43B-0794F822464C}" type="slidenum">
              <a:rPr lang="en-US"/>
              <a:pPr fontAlgn="base">
                <a:spcBef>
                  <a:spcPct val="0"/>
                </a:spcBef>
                <a:spcAft>
                  <a:spcPct val="0"/>
                </a:spcAft>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87AAD3-AD4C-49B2-A4E6-3CCC7018DD8A}" type="slidenum">
              <a:rPr lang="en-US"/>
              <a:pPr fontAlgn="base">
                <a:spcBef>
                  <a:spcPct val="0"/>
                </a:spcBef>
                <a:spcAft>
                  <a:spcPct val="0"/>
                </a:spcAft>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16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A2BA398-0871-4812-A3DB-3E8F42553BFA}" type="slidenum">
              <a:rPr lang="en-US"/>
              <a:pPr fontAlgn="base">
                <a:spcBef>
                  <a:spcPct val="0"/>
                </a:spcBef>
                <a:spcAft>
                  <a:spcPct val="0"/>
                </a:spcAft>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7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250366-168B-401D-B4C6-25490D5AB533}" type="slidenum">
              <a:rPr lang="en-US"/>
              <a:pPr fontAlgn="base">
                <a:spcBef>
                  <a:spcPct val="0"/>
                </a:spcBef>
                <a:spcAft>
                  <a:spcPct val="0"/>
                </a:spcAft>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78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960CA3D-3A0F-4377-86B6-B3CCB6225A49}" type="slidenum">
              <a:rPr lang="en-US"/>
              <a:pPr fontAlgn="base">
                <a:spcBef>
                  <a:spcPct val="0"/>
                </a:spcBef>
                <a:spcAft>
                  <a:spcPct val="0"/>
                </a:spcAft>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Slide Image Placeholder 1"/>
          <p:cNvSpPr>
            <a:spLocks noGrp="1" noRot="1" noChangeAspect="1"/>
          </p:cNvSpPr>
          <p:nvPr>
            <p:ph type="sldImg"/>
          </p:nvPr>
        </p:nvSpPr>
        <p:spPr bwMode="auto">
          <a:noFill/>
          <a:ln>
            <a:solidFill>
              <a:srgbClr val="000000"/>
            </a:solidFill>
            <a:miter lim="800000"/>
            <a:headEnd/>
            <a:tailEnd/>
          </a:ln>
        </p:spPr>
      </p:sp>
      <p:sp>
        <p:nvSpPr>
          <p:cNvPr id="1341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341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C417BC2-4D88-4F95-A068-E4924EACAFC3}" type="slidenum">
              <a:rPr lang="en-US"/>
              <a:pPr fontAlgn="base">
                <a:spcBef>
                  <a:spcPct val="0"/>
                </a:spcBef>
                <a:spcAft>
                  <a:spcPct val="0"/>
                </a:spcAft>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Slide Image Placeholder 1"/>
          <p:cNvSpPr>
            <a:spLocks noGrp="1" noRot="1" noChangeAspect="1"/>
          </p:cNvSpPr>
          <p:nvPr>
            <p:ph type="sldImg"/>
          </p:nvPr>
        </p:nvSpPr>
        <p:spPr bwMode="auto">
          <a:noFill/>
          <a:ln>
            <a:solidFill>
              <a:srgbClr val="000000"/>
            </a:solidFill>
            <a:miter lim="800000"/>
            <a:headEnd/>
            <a:tailEnd/>
          </a:ln>
        </p:spPr>
      </p:sp>
      <p:sp>
        <p:nvSpPr>
          <p:cNvPr id="1382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382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20B0DFC-5DFD-4DBC-8559-A031037BAD5D}" type="slidenum">
              <a:rPr lang="en-US"/>
              <a:pPr fontAlgn="base">
                <a:spcBef>
                  <a:spcPct val="0"/>
                </a:spcBef>
                <a:spcAft>
                  <a:spcPct val="0"/>
                </a:spcAft>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Slide Image Placeholder 1"/>
          <p:cNvSpPr>
            <a:spLocks noGrp="1" noRot="1" noChangeAspect="1"/>
          </p:cNvSpPr>
          <p:nvPr>
            <p:ph type="sldImg"/>
          </p:nvPr>
        </p:nvSpPr>
        <p:spPr bwMode="auto">
          <a:noFill/>
          <a:ln>
            <a:solidFill>
              <a:srgbClr val="000000"/>
            </a:solidFill>
            <a:miter lim="800000"/>
            <a:headEnd/>
            <a:tailEnd/>
          </a:ln>
        </p:spPr>
      </p:sp>
      <p:sp>
        <p:nvSpPr>
          <p:cNvPr id="1413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13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A1CB6ED-DA2D-4465-9454-AF6EA0774D22}" type="slidenum">
              <a:rPr lang="en-US"/>
              <a:pPr fontAlgn="base">
                <a:spcBef>
                  <a:spcPct val="0"/>
                </a:spcBef>
                <a:spcAft>
                  <a:spcPct val="0"/>
                </a:spcAft>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Slide Image Placeholder 1"/>
          <p:cNvSpPr>
            <a:spLocks noGrp="1" noRot="1" noChangeAspect="1"/>
          </p:cNvSpPr>
          <p:nvPr>
            <p:ph type="sldImg"/>
          </p:nvPr>
        </p:nvSpPr>
        <p:spPr bwMode="auto">
          <a:noFill/>
          <a:ln>
            <a:solidFill>
              <a:srgbClr val="000000"/>
            </a:solidFill>
            <a:miter lim="800000"/>
            <a:headEnd/>
            <a:tailEnd/>
          </a:ln>
        </p:spPr>
      </p:sp>
      <p:sp>
        <p:nvSpPr>
          <p:cNvPr id="144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4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4ACEE57-D8A1-4491-A454-C1A4FD557A4E}" type="slidenum">
              <a:rPr lang="en-US"/>
              <a:pPr fontAlgn="base">
                <a:spcBef>
                  <a:spcPct val="0"/>
                </a:spcBef>
                <a:spcAft>
                  <a:spcPct val="0"/>
                </a:spcAft>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23"/>
          <p:cNvSpPr>
            <a:spLocks noGrp="1"/>
          </p:cNvSpPr>
          <p:nvPr>
            <p:ph type="dt" sz="half" idx="10"/>
          </p:nvPr>
        </p:nvSpPr>
        <p:spPr/>
        <p:txBody>
          <a:bodyPr/>
          <a:lstStyle>
            <a:lvl1pPr>
              <a:defRPr/>
            </a:lvl1pPr>
          </a:lstStyle>
          <a:p>
            <a:pPr>
              <a:defRPr/>
            </a:pPr>
            <a:fld id="{26A2E58F-F9C1-4853-A091-FEE129858837}" type="datetimeFigureOut">
              <a:rPr lang="en-US"/>
              <a:pPr>
                <a:defRPr/>
              </a:pPr>
              <a:t>6/18/2012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5700299-F68C-42C8-BBA0-E39BB0997C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FDB4C03-0BDC-4E84-8DE7-7BEDBE8006EB}" type="datetimeFigureOut">
              <a:rPr lang="en-US"/>
              <a:pPr>
                <a:defRPr/>
              </a:pPr>
              <a:t>6/18/2012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FA71BCF4-E519-4B8C-8D7F-921CD03A0B7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EF67463-6F3D-4B81-B973-0255E277B917}" type="datetimeFigureOut">
              <a:rPr lang="en-US"/>
              <a:pPr>
                <a:defRPr/>
              </a:pPr>
              <a:t>6/18/2012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EA1298B8-1AFB-4580-9677-9AB2B2A1821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4261BF2-9375-4975-91C4-7740BE425D99}" type="datetimeFigureOut">
              <a:rPr lang="en-US"/>
              <a:pPr>
                <a:defRPr/>
              </a:pPr>
              <a:t>6/18/2012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5D50B47-9EE0-4666-ACD2-B572C9927363}"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8E776567-5622-4DB3-84F3-96FF7FB158D5}" type="datetimeFigureOut">
              <a:rPr lang="en-US"/>
              <a:pPr>
                <a:defRPr/>
              </a:pPr>
              <a:t>6/18/2012</a:t>
            </a:fld>
            <a:endParaRPr lang="en-US"/>
          </a:p>
        </p:txBody>
      </p:sp>
      <p:sp>
        <p:nvSpPr>
          <p:cNvPr id="5" name="Footer Placeholder 19"/>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9"/>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70F6BA61-5C34-4CE9-93EA-D73AD8476144}"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507584"/>
            <a:ext cx="7498080" cy="677108"/>
          </a:xfrm>
        </p:spPr>
        <p:txBody>
          <a:bodyPr>
            <a:spAutoFit/>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a:xfrm>
            <a:off x="838200" y="1447800"/>
            <a:ext cx="8240751" cy="4800600"/>
          </a:xfrm>
        </p:spPr>
        <p:txBody>
          <a:bodyPr/>
          <a:lstStyle>
            <a:lvl1pPr>
              <a:buSzPct val="110000"/>
              <a:buFont typeface="Arial" pitchFamily="34" charset="0"/>
              <a:buChar cha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7AAC6E94-77B5-4437-A2F7-D7664F82A2B6}" type="datetimeFigureOut">
              <a:rPr lang="en-US"/>
              <a:pPr>
                <a:defRPr/>
              </a:pPr>
              <a:t>6/18/2012</a:t>
            </a:fld>
            <a:endParaRPr lang="en-US"/>
          </a:p>
        </p:txBody>
      </p:sp>
      <p:sp>
        <p:nvSpPr>
          <p:cNvPr id="9"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1283FCA-1B99-4D1F-AC06-CE7D189476E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257F680E-F037-4CDB-A7D2-69E3D7096981}" type="datetimeFigureOut">
              <a:rPr lang="en-US"/>
              <a:pPr>
                <a:defRPr/>
              </a:pPr>
              <a:t>6/18/2012</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2F02DCA-701E-44AA-8682-48EEC14B577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63946A90-8BAF-4677-A4A0-B64BCE40DFA8}" type="datetimeFigureOut">
              <a:rPr lang="en-US"/>
              <a:pPr>
                <a:defRPr/>
              </a:pPr>
              <a:t>6/18/2012</a:t>
            </a:fld>
            <a:endParaRPr lang="en-US"/>
          </a:p>
        </p:txBody>
      </p:sp>
      <p:sp>
        <p:nvSpPr>
          <p:cNvPr id="8" name="Footer Placeholder 7"/>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9" name="Slide Number Placeholder 8"/>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795A1D7-99F4-4D60-B895-47D2F538C10E}"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D36910CE-FFD3-4485-8BA6-516D1B56D756}" type="datetimeFigureOut">
              <a:rPr lang="en-US"/>
              <a:pPr>
                <a:defRPr/>
              </a:pPr>
              <a:t>6/18/2012</a:t>
            </a:fld>
            <a:endParaRPr lang="en-US"/>
          </a:p>
        </p:txBody>
      </p:sp>
      <p:sp>
        <p:nvSpPr>
          <p:cNvPr id="4" name="Footer Placeholder 3"/>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5" name="Slide Number Placeholder 4"/>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0225B5F-B2D1-4ED8-A63E-D869F0D0B88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EAA7727B-2038-4BCF-860D-A8A1C253BC18}" type="datetimeFigureOut">
              <a:rPr lang="en-US"/>
              <a:pPr>
                <a:defRPr/>
              </a:pPr>
              <a:t>6/18/2012</a:t>
            </a:fld>
            <a:endParaRPr lang="en-US"/>
          </a:p>
        </p:txBody>
      </p:sp>
      <p:sp>
        <p:nvSpPr>
          <p:cNvPr id="5" name="Footer Placeholder 2"/>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3"/>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B25A9894-0CDB-4C1B-97F1-6997383925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3"/>
          <p:cNvSpPr>
            <a:spLocks noGrp="1"/>
          </p:cNvSpPr>
          <p:nvPr>
            <p:ph type="dt" sz="half" idx="10"/>
          </p:nvPr>
        </p:nvSpPr>
        <p:spPr/>
        <p:txBody>
          <a:bodyPr/>
          <a:lstStyle>
            <a:lvl1pPr>
              <a:defRPr/>
            </a:lvl1pPr>
          </a:lstStyle>
          <a:p>
            <a:pPr>
              <a:defRPr/>
            </a:pPr>
            <a:fld id="{EB4E7A20-BAA4-4D15-AA6B-68866B66D29B}" type="datetimeFigureOut">
              <a:rPr lang="en-US"/>
              <a:pPr>
                <a:defRPr/>
              </a:pPr>
              <a:t>6/18/2012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D76872C-05C8-446A-8FB9-0746B277B2D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DECE5D6-D767-420D-AFFF-39F620223967}" type="datetimeFigureOut">
              <a:rPr lang="en-US"/>
              <a:pPr>
                <a:defRPr/>
              </a:pPr>
              <a:t>6/18/2012</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8B242B7-1F31-43B9-9012-49818545ED7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59A0D8D5-FD11-4736-9D55-5364E6ADE428}" type="datetimeFigureOut">
              <a:rPr lang="en-US"/>
              <a:pPr>
                <a:defRPr/>
              </a:pPr>
              <a:t>6/18/2012</a:t>
            </a:fld>
            <a:endParaRPr lang="en-US"/>
          </a:p>
        </p:txBody>
      </p:sp>
      <p:sp>
        <p:nvSpPr>
          <p:cNvPr id="9"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E5E36608-8FF0-47B8-835C-0C1CF6F6A24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08C6785-63D6-4801-B1B4-C6AD8E8732CE}" type="datetimeFigureOut">
              <a:rPr lang="en-US"/>
              <a:pPr>
                <a:defRPr/>
              </a:pPr>
              <a:t>6/18/2012</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285BFBB7-87C1-4891-8F98-42AFAE687E25}"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A7408428-69B1-4301-BF35-625763562F5C}" type="datetimeFigureOut">
              <a:rPr lang="en-US"/>
              <a:pPr>
                <a:defRPr/>
              </a:pPr>
              <a:t>6/18/2012</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F9F7A15-89A6-4C15-80B5-BFAEE1C314C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498080" cy="677108"/>
          </a:xfrm>
        </p:spPr>
        <p:txBody>
          <a:bodyPr>
            <a:spAutoFit/>
          </a:bodyPr>
          <a:lstStyle/>
          <a:p>
            <a:r>
              <a:rPr lang="en-US" smtClean="0"/>
              <a:t>Click to edit Master title style</a:t>
            </a:r>
            <a:endParaRPr lang="en-US"/>
          </a:p>
        </p:txBody>
      </p:sp>
      <p:sp>
        <p:nvSpPr>
          <p:cNvPr id="3" name="Text Placeholder 2"/>
          <p:cNvSpPr>
            <a:spLocks noGrp="1"/>
          </p:cNvSpPr>
          <p:nvPr>
            <p:ph type="body" idx="1"/>
          </p:nvPr>
        </p:nvSpPr>
        <p:spPr>
          <a:xfrm>
            <a:off x="838200" y="1447800"/>
            <a:ext cx="8260080" cy="4800600"/>
          </a:xfrm>
        </p:spPr>
        <p:txBody>
          <a:bodyPr/>
          <a:lstStyle>
            <a:lvl1pPr>
              <a:buSzPct val="100000"/>
              <a:buFont typeface="Arial"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600200" y="1447800"/>
            <a:ext cx="3671888"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424488" y="1447800"/>
            <a:ext cx="3673475"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22812E30-C8E9-4B36-8B71-F4C00AFDBAE7}" type="datetimeFigureOut">
              <a:rPr lang="en-US"/>
              <a:pPr>
                <a:defRPr/>
              </a:pPr>
              <a:t>6/18/2012</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6439A228-09CE-4419-BE08-EF02229B3AA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3D8E7F13-0744-4698-B360-44B98BEEC1D3}" type="datetimeFigureOut">
              <a:rPr lang="en-US"/>
              <a:pPr>
                <a:defRPr/>
              </a:pPr>
              <a:t>6/18/2012</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CF6F5F43-A56E-4F35-9B78-428FD6404B6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5B2F75BF-8084-46EA-A569-3A59F771BF64}" type="datetimeFigureOut">
              <a:rPr lang="en-US"/>
              <a:pPr>
                <a:defRPr/>
              </a:pPr>
              <a:t>6/18/2012</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1786481-8FAE-4768-BD8F-236DB9AF048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43D249F4-E1FD-4812-8E8D-0C3C2497C139}" type="datetimeFigureOut">
              <a:rPr lang="en-US"/>
              <a:pPr>
                <a:defRPr/>
              </a:pPr>
              <a:t>6/18/2012</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5FC7B12A-07B2-4D0A-9FA9-04AFDCC548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85F451B3-CF3A-4206-B862-19367F799B61}" type="datetimeFigureOut">
              <a:rPr lang="en-US"/>
              <a:pPr>
                <a:defRPr/>
              </a:pPr>
              <a:t>6/18/2012</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0B50E72B-5227-4371-B9C5-62C7C150A4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extLst/>
          </a:lstStyle>
          <a:p>
            <a:pPr>
              <a:defRPr/>
            </a:pPr>
            <a:fld id="{24E7351A-972A-43B3-B69D-2BB571AE2453}" type="datetimeFigureOut">
              <a:rPr lang="en-US"/>
              <a:pPr>
                <a:defRPr/>
              </a:pPr>
              <a:t>6/18/2012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45AF85D-4870-4ED7-9D52-ECE9707BBF4F}"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C3A64C0E-A22A-4E71-84F7-00F789C3D274}" type="datetimeFigureOut">
              <a:rPr lang="en-US"/>
              <a:pPr>
                <a:defRPr/>
              </a:pPr>
              <a:t>6/18/2012</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6F568605-C8C4-4726-ABF3-7FE345CBB7F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1219200" y="0"/>
            <a:ext cx="8077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028"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defRPr>
            </a:lvl1pPr>
            <a:extLst/>
          </a:lstStyle>
          <a:p>
            <a:pPr>
              <a:defRPr/>
            </a:pPr>
            <a:fld id="{3A158FB3-FCFF-40B1-B4BC-0C8291B45F6F}" type="datetimeFigureOut">
              <a:rPr lang="en-US"/>
              <a:pPr>
                <a:defRPr/>
              </a:pPr>
              <a:t>6/18/2012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defRPr>
            </a:lvl1pPr>
            <a:extLst/>
          </a:lstStyle>
          <a:p>
            <a:pPr>
              <a:defRPr/>
            </a:pPr>
            <a:fld id="{32AC40E3-5841-4325-8DF0-8E1CE6A4BFF5}" type="slidenum">
              <a:rPr lang="en-US"/>
              <a:pPr>
                <a:defRPr/>
              </a:pPr>
              <a:t>‹#›</a:t>
            </a:fld>
            <a:endParaRPr lang="en-US"/>
          </a:p>
        </p:txBody>
      </p:sp>
      <p:sp>
        <p:nvSpPr>
          <p:cNvPr id="15" name="Rectangle 14"/>
          <p:cNvSpPr/>
          <p:nvPr/>
        </p:nvSpPr>
        <p:spPr bwMode="invGray">
          <a:xfrm>
            <a:off x="1143000" y="0"/>
            <a:ext cx="73025" cy="6858000"/>
          </a:xfrm>
          <a:prstGeom prst="rect">
            <a:avLst/>
          </a:prstGeom>
          <a:solidFill>
            <a:schemeClr val="bg1">
              <a:lumMod val="85000"/>
              <a:alpha val="78000"/>
            </a:schemeClr>
          </a:solidFill>
          <a:ln w="25400" cap="rnd" cmpd="sng" algn="ctr">
            <a:noFill/>
            <a:prstDash val="solid"/>
          </a:ln>
          <a:effectLst>
            <a:outerShdw blurRad="635000" dist="1016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TextBox 11"/>
          <p:cNvSpPr txBox="1"/>
          <p:nvPr/>
        </p:nvSpPr>
        <p:spPr bwMode="auto">
          <a:xfrm>
            <a:off x="-220663" y="5867400"/>
            <a:ext cx="1611313" cy="762000"/>
          </a:xfrm>
          <a:prstGeom prst="rect">
            <a:avLst/>
          </a:prstGeom>
          <a:noFill/>
        </p:spPr>
        <p:txBody>
          <a:bodyPr lIns="0" tIns="0" rIns="0" bIns="0" anchor="ctr">
            <a:normAutofit/>
          </a:bodyPr>
          <a:lstStyle/>
          <a:p>
            <a:pPr algn="ctr" fontAlgn="auto">
              <a:spcBef>
                <a:spcPts val="0"/>
              </a:spcBef>
              <a:spcAft>
                <a:spcPts val="0"/>
              </a:spcAft>
              <a:defRPr/>
            </a:pPr>
            <a:endParaRPr lang="en-US" sz="1000" dirty="0">
              <a:solidFill>
                <a:schemeClr val="bg1"/>
              </a:solidFill>
              <a:latin typeface="+mj-lt"/>
              <a:cs typeface="Times New Roman" pitchFamily="18" charset="0"/>
            </a:endParaRPr>
          </a:p>
        </p:txBody>
      </p:sp>
      <p:sp>
        <p:nvSpPr>
          <p:cNvPr id="17" name="Rectangle 13"/>
          <p:cNvSpPr/>
          <p:nvPr/>
        </p:nvSpPr>
        <p:spPr bwMode="auto">
          <a:xfrm>
            <a:off x="152400" y="649508"/>
            <a:ext cx="723275" cy="5446492"/>
          </a:xfrm>
          <a:prstGeom prst="rect">
            <a:avLst/>
          </a:prstGeom>
          <a:noFill/>
        </p:spPr>
        <p:txBody>
          <a:bodyPr vert="vert270" wrap="none">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500" dirty="0" smtClean="0">
                <a:ln w="50800"/>
                <a:solidFill>
                  <a:schemeClr val="bg1">
                    <a:shade val="50000"/>
                  </a:schemeClr>
                </a:solidFill>
                <a:latin typeface="+mj-lt"/>
              </a:rPr>
              <a:t> Transparency in Government</a:t>
            </a:r>
            <a:endParaRPr lang="en-US" sz="3500" dirty="0">
              <a:ln w="50800"/>
              <a:solidFill>
                <a:schemeClr val="bg1">
                  <a:shade val="50000"/>
                </a:schemeClr>
              </a:solidFill>
              <a:latin typeface="+mj-lt"/>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9" r:id="rId3"/>
    <p:sldLayoutId id="2147483691" r:id="rId4"/>
    <p:sldLayoutId id="2147483700" r:id="rId5"/>
    <p:sldLayoutId id="2147483692" r:id="rId6"/>
    <p:sldLayoutId id="2147483701" r:id="rId7"/>
    <p:sldLayoutId id="2147483702" r:id="rId8"/>
    <p:sldLayoutId id="2147483703" r:id="rId9"/>
    <p:sldLayoutId id="2147483693" r:id="rId10"/>
    <p:sldLayoutId id="2147483694" r:id="rId11"/>
    <p:sldLayoutId id="2147483695" r:id="rId12"/>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2"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457200" y="0"/>
            <a:ext cx="8839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4340"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5" name="Rectangle 14"/>
          <p:cNvSpPr/>
          <p:nvPr/>
        </p:nvSpPr>
        <p:spPr bwMode="invGray">
          <a:xfrm>
            <a:off x="393700" y="0"/>
            <a:ext cx="63500" cy="6858000"/>
          </a:xfrm>
          <a:prstGeom prst="rect">
            <a:avLst/>
          </a:prstGeom>
          <a:solidFill>
            <a:schemeClr val="bg1">
              <a:lumMod val="85000"/>
              <a:alpha val="78000"/>
            </a:schemeClr>
          </a:solidFill>
          <a:ln w="25400" cap="rnd" cmpd="sng" algn="ctr">
            <a:noFill/>
            <a:prstDash val="solid"/>
          </a:ln>
          <a:effectLst>
            <a:outerShdw dist="101600" sx="1000" sy="10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4" r:id="rId1"/>
    <p:sldLayoutId id="2147483696"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697" r:id="rId12"/>
    <p:sldLayoutId id="2147483698" r:id="rId13"/>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3"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4.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11.xml"/><Relationship Id="rId7" Type="http://schemas.openxmlformats.org/officeDocument/2006/relationships/diagramColors" Target="../diagrams/colors3.xml"/><Relationship Id="rId2" Type="http://schemas.openxmlformats.org/officeDocument/2006/relationships/slideLayout" Target="../slideLayouts/slideLayout24.xml"/><Relationship Id="rId1" Type="http://schemas.openxmlformats.org/officeDocument/2006/relationships/tags" Target="../tags/tag16.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4.xml"/><Relationship Id="rId1" Type="http://schemas.openxmlformats.org/officeDocument/2006/relationships/tags" Target="../tags/tag17.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tags" Target="../tags/tag18.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4.xml"/><Relationship Id="rId1" Type="http://schemas.openxmlformats.org/officeDocument/2006/relationships/tags" Target="../tags/tag19.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8.wmf"/><Relationship Id="rId5" Type="http://schemas.openxmlformats.org/officeDocument/2006/relationships/notesSlide" Target="../notesSlides/notesSlide15.xml"/><Relationship Id="rId4"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4.xml"/><Relationship Id="rId1" Type="http://schemas.openxmlformats.org/officeDocument/2006/relationships/tags" Target="../tags/tag23.xml"/></Relationships>
</file>

<file path=ppt/slides/_rels/slide17.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9.wmf"/><Relationship Id="rId5" Type="http://schemas.openxmlformats.org/officeDocument/2006/relationships/notesSlide" Target="../notesSlides/notesSlide17.xml"/><Relationship Id="rId4"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10.wmf"/><Relationship Id="rId5" Type="http://schemas.openxmlformats.org/officeDocument/2006/relationships/notesSlide" Target="../notesSlides/notesSlide18.xml"/><Relationship Id="rId4"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4.xml"/><Relationship Id="rId1" Type="http://schemas.openxmlformats.org/officeDocument/2006/relationships/tags" Target="../tags/tag30.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3.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24.xml"/><Relationship Id="rId5" Type="http://schemas.openxmlformats.org/officeDocument/2006/relationships/image" Target="../media/image14.jpeg"/><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15.wmf"/><Relationship Id="rId5" Type="http://schemas.openxmlformats.org/officeDocument/2006/relationships/notesSlide" Target="../notesSlides/notesSlide21.xml"/><Relationship Id="rId4"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4.xml"/><Relationship Id="rId1" Type="http://schemas.openxmlformats.org/officeDocument/2006/relationships/tags" Target="../tags/tag34.xml"/><Relationship Id="rId4" Type="http://schemas.openxmlformats.org/officeDocument/2006/relationships/image" Target="../media/image16.jpeg"/></Relationships>
</file>

<file path=ppt/slides/_rels/slide23.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image" Target="../media/image17.wmf"/><Relationship Id="rId5" Type="http://schemas.openxmlformats.org/officeDocument/2006/relationships/notesSlide" Target="../notesSlides/notesSlide23.xml"/><Relationship Id="rId4"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8" Type="http://schemas.openxmlformats.org/officeDocument/2006/relationships/image" Target="../media/image23.jpeg"/><Relationship Id="rId3" Type="http://schemas.openxmlformats.org/officeDocument/2006/relationships/image" Target="../media/image18.jpeg"/><Relationship Id="rId7" Type="http://schemas.openxmlformats.org/officeDocument/2006/relationships/image" Target="../media/image22.jpeg"/><Relationship Id="rId2" Type="http://schemas.openxmlformats.org/officeDocument/2006/relationships/notesSlide" Target="../notesSlides/notesSlide25.xml"/><Relationship Id="rId1" Type="http://schemas.openxmlformats.org/officeDocument/2006/relationships/slideLayout" Target="../slideLayouts/slideLayout24.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4.xml"/><Relationship Id="rId1" Type="http://schemas.openxmlformats.org/officeDocument/2006/relationships/tags" Target="../tags/tag38.xml"/><Relationship Id="rId4" Type="http://schemas.openxmlformats.org/officeDocument/2006/relationships/image" Target="../media/image24.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4.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4.xml"/><Relationship Id="rId1" Type="http://schemas.openxmlformats.org/officeDocument/2006/relationships/tags" Target="../tags/tag39.xml"/></Relationships>
</file>

<file path=ppt/slides/_rels/slide31.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image" Target="../media/image25.wmf"/><Relationship Id="rId5" Type="http://schemas.openxmlformats.org/officeDocument/2006/relationships/notesSlide" Target="../notesSlides/notesSlide31.xml"/><Relationship Id="rId4"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4.xml"/><Relationship Id="rId1" Type="http://schemas.openxmlformats.org/officeDocument/2006/relationships/tags" Target="../tags/tag43.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4.xml"/><Relationship Id="rId1" Type="http://schemas.openxmlformats.org/officeDocument/2006/relationships/tags" Target="../tags/tag44.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3.xml"/><Relationship Id="rId1" Type="http://schemas.openxmlformats.org/officeDocument/2006/relationships/tags" Target="../tags/tag45.xml"/><Relationship Id="rId4" Type="http://schemas.openxmlformats.org/officeDocument/2006/relationships/image" Target="../media/image6.jpeg"/></Relationships>
</file>

<file path=ppt/slides/_rels/slide3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38.xml"/><Relationship Id="rId7" Type="http://schemas.openxmlformats.org/officeDocument/2006/relationships/diagramColors" Target="../diagrams/colors4.xml"/><Relationship Id="rId2" Type="http://schemas.openxmlformats.org/officeDocument/2006/relationships/slideLayout" Target="../slideLayouts/slideLayout24.xml"/><Relationship Id="rId1" Type="http://schemas.openxmlformats.org/officeDocument/2006/relationships/tags" Target="../tags/tag46.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39.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29.wmf"/><Relationship Id="rId5" Type="http://schemas.openxmlformats.org/officeDocument/2006/relationships/notesSlide" Target="../notesSlides/notesSlide39.xml"/><Relationship Id="rId4"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3.wmf"/><Relationship Id="rId5" Type="http://schemas.openxmlformats.org/officeDocument/2006/relationships/notesSlide" Target="../notesSlides/notesSlide4.xml"/><Relationship Id="rId4"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4.xml"/><Relationship Id="rId1" Type="http://schemas.openxmlformats.org/officeDocument/2006/relationships/tags" Target="../tags/tag50.xml"/></Relationships>
</file>

<file path=ppt/slides/_rels/slide41.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30.wmf"/><Relationship Id="rId5" Type="http://schemas.openxmlformats.org/officeDocument/2006/relationships/notesSlide" Target="../notesSlides/notesSlide41.xml"/><Relationship Id="rId4"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4.xml"/><Relationship Id="rId1" Type="http://schemas.openxmlformats.org/officeDocument/2006/relationships/tags" Target="../tags/tag54.xml"/></Relationships>
</file>

<file path=ppt/slides/_rels/slide43.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image" Target="../media/image31.wmf"/><Relationship Id="rId5" Type="http://schemas.openxmlformats.org/officeDocument/2006/relationships/notesSlide" Target="../notesSlides/notesSlide43.xml"/><Relationship Id="rId4"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4.xml"/><Relationship Id="rId1" Type="http://schemas.openxmlformats.org/officeDocument/2006/relationships/tags" Target="../tags/tag58.xml"/></Relationships>
</file>

<file path=ppt/slides/_rels/slide45.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image" Target="../media/image32.wmf"/><Relationship Id="rId5" Type="http://schemas.openxmlformats.org/officeDocument/2006/relationships/notesSlide" Target="../notesSlides/notesSlide45.xml"/><Relationship Id="rId4"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4.xml"/><Relationship Id="rId1" Type="http://schemas.openxmlformats.org/officeDocument/2006/relationships/tags" Target="../tags/tag62.xml"/></Relationships>
</file>

<file path=ppt/slides/_rels/slide47.xml.rels><?xml version="1.0" encoding="UTF-8" standalone="yes"?>
<Relationships xmlns="http://schemas.openxmlformats.org/package/2006/relationships"><Relationship Id="rId3" Type="http://schemas.openxmlformats.org/officeDocument/2006/relationships/hyperlink" Target="mailto:amoconnor@atg.in.gov" TargetMode="External"/><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4.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6.xml"/><Relationship Id="rId7" Type="http://schemas.openxmlformats.org/officeDocument/2006/relationships/diagramColors" Target="../diagrams/colors1.xml"/><Relationship Id="rId2" Type="http://schemas.openxmlformats.org/officeDocument/2006/relationships/slideLayout" Target="../slideLayouts/slideLayout24.xml"/><Relationship Id="rId1" Type="http://schemas.openxmlformats.org/officeDocument/2006/relationships/tags" Target="../tags/tag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7.xml"/><Relationship Id="rId7" Type="http://schemas.openxmlformats.org/officeDocument/2006/relationships/diagramColors" Target="../diagrams/colors2.xml"/><Relationship Id="rId2" Type="http://schemas.openxmlformats.org/officeDocument/2006/relationships/slideLayout" Target="../slideLayouts/slideLayout24.xml"/><Relationship Id="rId1" Type="http://schemas.openxmlformats.org/officeDocument/2006/relationships/tags" Target="../tags/tag10.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4.wmf"/><Relationship Id="rId5" Type="http://schemas.openxmlformats.org/officeDocument/2006/relationships/notesSlide" Target="../notesSlides/notesSlide8.xml"/><Relationship Id="rId4"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4.xml"/><Relationship Id="rId1" Type="http://schemas.openxmlformats.org/officeDocument/2006/relationships/tags" Target="../tags/tag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2209800" y="813555"/>
            <a:ext cx="7010400" cy="677108"/>
          </a:xfrm>
        </p:spPr>
        <p:txBody>
          <a:bodyPr vert="horz" wrap="square" lIns="91440" tIns="45720" rIns="91440" bIns="45720" numCol="1" anchorCtr="0" compatLnSpc="1">
            <a:prstTxWarp prst="textNoShape">
              <a:avLst/>
            </a:prstTxWarp>
            <a:spAutoFit/>
          </a:bodyPr>
          <a:lstStyle/>
          <a:p>
            <a:pPr algn="ctr"/>
            <a:r>
              <a:rPr lang="en-US" b="1" dirty="0" smtClean="0">
                <a:effectLst/>
              </a:rPr>
              <a:t>  2012 Public Access Seminar</a:t>
            </a:r>
            <a:endParaRPr lang="en-US" sz="2400" b="1" dirty="0" smtClean="0">
              <a:effectLst/>
            </a:endParaRPr>
          </a:p>
        </p:txBody>
      </p:sp>
      <p:sp>
        <p:nvSpPr>
          <p:cNvPr id="11" name="Rectangle 10"/>
          <p:cNvSpPr>
            <a:spLocks noChangeArrowheads="1"/>
          </p:cNvSpPr>
          <p:nvPr/>
        </p:nvSpPr>
        <p:spPr bwMode="auto">
          <a:xfrm>
            <a:off x="3048000" y="1828800"/>
            <a:ext cx="5562600" cy="1600438"/>
          </a:xfrm>
          <a:prstGeom prst="rect">
            <a:avLst/>
          </a:prstGeom>
          <a:noFill/>
          <a:ln w="9525">
            <a:noFill/>
            <a:miter lim="800000"/>
            <a:headEnd/>
            <a:tailEnd/>
          </a:ln>
        </p:spPr>
        <p:txBody>
          <a:bodyPr wrap="square">
            <a:spAutoFit/>
          </a:bodyPr>
          <a:lstStyle/>
          <a:p>
            <a:r>
              <a:rPr lang="en-US" b="1" dirty="0">
                <a:latin typeface="Gill Sans MT" pitchFamily="34" charset="0"/>
              </a:rPr>
              <a:t/>
            </a:r>
            <a:br>
              <a:rPr lang="en-US" b="1" dirty="0">
                <a:latin typeface="Gill Sans MT" pitchFamily="34" charset="0"/>
              </a:rPr>
            </a:br>
            <a:r>
              <a:rPr lang="en-US" sz="2000" b="1" i="1" dirty="0" smtClean="0">
                <a:latin typeface="Calibri" pitchFamily="34" charset="0"/>
              </a:rPr>
              <a:t>Presented by: </a:t>
            </a:r>
          </a:p>
          <a:p>
            <a:r>
              <a:rPr lang="en-US" sz="2000" b="1" i="1" dirty="0" smtClean="0">
                <a:latin typeface="Calibri" pitchFamily="34" charset="0"/>
              </a:rPr>
              <a:t>The Office of the Attorney General, </a:t>
            </a:r>
          </a:p>
          <a:p>
            <a:r>
              <a:rPr lang="en-US" sz="2000" b="1" i="1" dirty="0" smtClean="0">
                <a:latin typeface="Calibri" pitchFamily="34" charset="0"/>
              </a:rPr>
              <a:t>Office of the Public Access Counselor, and </a:t>
            </a:r>
          </a:p>
          <a:p>
            <a:r>
              <a:rPr lang="en-US" sz="2000" b="1" i="1" dirty="0" smtClean="0">
                <a:latin typeface="Calibri" pitchFamily="34" charset="0"/>
              </a:rPr>
              <a:t>The Hoosier State Press Association </a:t>
            </a:r>
            <a:endParaRPr lang="en-US" sz="2000" i="1" dirty="0">
              <a:latin typeface="Calibri" pitchFamily="34" charset="0"/>
            </a:endParaRPr>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par>
                                <p:cTn id="9" presetID="47"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79177"/>
            <a:ext cx="8641080" cy="1292662"/>
          </a:xfrm>
        </p:spPr>
        <p:txBody>
          <a:bodyPr/>
          <a:lstStyle/>
          <a:p>
            <a:r>
              <a:rPr lang="en-US" sz="4000" dirty="0" smtClean="0"/>
              <a:t/>
            </a:r>
            <a:br>
              <a:rPr lang="en-US" sz="4000" dirty="0" smtClean="0"/>
            </a:br>
            <a:r>
              <a:rPr lang="en-US" i="1" dirty="0" smtClean="0"/>
              <a:t>Executive </a:t>
            </a:r>
            <a:r>
              <a:rPr lang="en-US" i="1" dirty="0"/>
              <a:t>Session Exceptions under the ODL</a:t>
            </a:r>
          </a:p>
        </p:txBody>
      </p:sp>
      <p:sp>
        <p:nvSpPr>
          <p:cNvPr id="8195" name="Rectangle 3"/>
          <p:cNvSpPr>
            <a:spLocks noGrp="1" noChangeArrowheads="1"/>
          </p:cNvSpPr>
          <p:nvPr>
            <p:ph type="body" idx="1"/>
          </p:nvPr>
        </p:nvSpPr>
        <p:spPr/>
        <p:txBody>
          <a:bodyPr/>
          <a:lstStyle/>
          <a:p>
            <a:pPr>
              <a:lnSpc>
                <a:spcPct val="90000"/>
              </a:lnSpc>
            </a:pPr>
            <a:r>
              <a:rPr lang="en-US" sz="2800" dirty="0"/>
              <a:t>To discuss records classified as confidential by state or federal statute</a:t>
            </a:r>
          </a:p>
          <a:p>
            <a:pPr>
              <a:lnSpc>
                <a:spcPct val="90000"/>
              </a:lnSpc>
            </a:pPr>
            <a:r>
              <a:rPr lang="en-US" sz="2800" dirty="0"/>
              <a:t>To discuss the alleged misconduct of an employee </a:t>
            </a:r>
          </a:p>
          <a:p>
            <a:pPr>
              <a:lnSpc>
                <a:spcPct val="90000"/>
              </a:lnSpc>
            </a:pPr>
            <a:r>
              <a:rPr lang="en-US" sz="2800" dirty="0"/>
              <a:t>To receive information and interview prospective employees</a:t>
            </a:r>
          </a:p>
          <a:p>
            <a:pPr>
              <a:lnSpc>
                <a:spcPct val="90000"/>
              </a:lnSpc>
            </a:pPr>
            <a:r>
              <a:rPr lang="en-US" sz="2800" dirty="0"/>
              <a:t>To discuss strategy with respect to pending litigation or litigation threatened in writing</a:t>
            </a:r>
          </a:p>
          <a:p>
            <a:pPr>
              <a:lnSpc>
                <a:spcPct val="90000"/>
              </a:lnSpc>
            </a:pPr>
            <a:r>
              <a:rPr lang="en-US" sz="2800" dirty="0"/>
              <a:t>To discuss information and intelligence intended to prevent, mitigate or response to threat of terrorism</a:t>
            </a:r>
          </a:p>
          <a:p>
            <a:pPr>
              <a:lnSpc>
                <a:spcPct val="90000"/>
              </a:lnSpc>
              <a:buFontTx/>
              <a:buNone/>
            </a:pPr>
            <a:r>
              <a:rPr lang="en-US" sz="2800" dirty="0"/>
              <a:t/>
            </a:r>
            <a:br>
              <a:rPr lang="en-US" sz="2800" dirty="0"/>
            </a:br>
            <a:endParaRPr lang="en-US" sz="2800" dirty="0"/>
          </a:p>
        </p:txBody>
      </p:sp>
    </p:spTree>
    <p:custDataLst>
      <p:tags r:id="rId1"/>
    </p:custDataLst>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00200" y="228600"/>
            <a:ext cx="7010400" cy="677108"/>
          </a:xfrm>
        </p:spPr>
        <p:txBody>
          <a:bodyPr/>
          <a:lstStyle/>
          <a:p>
            <a:r>
              <a:rPr lang="en-US" i="1" dirty="0" smtClean="0"/>
              <a:t>Remedies</a:t>
            </a:r>
            <a:endParaRPr lang="en-US" i="1" dirty="0"/>
          </a:p>
        </p:txBody>
      </p:sp>
      <p:graphicFrame>
        <p:nvGraphicFramePr>
          <p:cNvPr id="7" name="Diagram 6"/>
          <p:cNvGraphicFramePr/>
          <p:nvPr/>
        </p:nvGraphicFramePr>
        <p:xfrm>
          <a:off x="990600" y="838200"/>
          <a:ext cx="7924800"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i="1" dirty="0" smtClean="0"/>
              <a:t>New </a:t>
            </a:r>
            <a:r>
              <a:rPr lang="en-US" i="1" dirty="0"/>
              <a:t>Legislation</a:t>
            </a:r>
            <a:r>
              <a:rPr lang="en-US" dirty="0"/>
              <a:t>	</a:t>
            </a:r>
          </a:p>
        </p:txBody>
      </p:sp>
      <p:sp>
        <p:nvSpPr>
          <p:cNvPr id="13315" name="Rectangle 3"/>
          <p:cNvSpPr>
            <a:spLocks noGrp="1" noChangeArrowheads="1"/>
          </p:cNvSpPr>
          <p:nvPr>
            <p:ph type="body" idx="1"/>
          </p:nvPr>
        </p:nvSpPr>
        <p:spPr>
          <a:xfrm>
            <a:off x="762000" y="1256943"/>
            <a:ext cx="6019800" cy="2400657"/>
          </a:xfrm>
        </p:spPr>
        <p:style>
          <a:lnRef idx="2">
            <a:schemeClr val="accent1"/>
          </a:lnRef>
          <a:fillRef idx="1">
            <a:schemeClr val="lt1"/>
          </a:fillRef>
          <a:effectRef idx="0">
            <a:schemeClr val="accent1"/>
          </a:effectRef>
          <a:fontRef idx="minor">
            <a:schemeClr val="dk1"/>
          </a:fontRef>
        </p:style>
        <p:txBody>
          <a:bodyPr wrap="square">
            <a:spAutoFit/>
          </a:bodyPr>
          <a:lstStyle/>
          <a:p>
            <a:pPr>
              <a:buNone/>
            </a:pPr>
            <a:r>
              <a:rPr lang="en-US" sz="3000" dirty="0" smtClean="0">
                <a:latin typeface="Calibri" pitchFamily="34" charset="0"/>
              </a:rPr>
              <a:t>    January</a:t>
            </a:r>
            <a:r>
              <a:rPr lang="en-US" sz="3000" dirty="0">
                <a:latin typeface="Calibri" pitchFamily="34" charset="0"/>
              </a:rPr>
              <a:t>, 2013—State public </a:t>
            </a:r>
            <a:r>
              <a:rPr lang="en-US" sz="3000" dirty="0" smtClean="0">
                <a:latin typeface="Calibri" pitchFamily="34" charset="0"/>
              </a:rPr>
              <a:t>agencies may </a:t>
            </a:r>
            <a:r>
              <a:rPr lang="en-US" sz="3000" dirty="0">
                <a:latin typeface="Calibri" pitchFamily="34" charset="0"/>
              </a:rPr>
              <a:t>adopt a policy that governs participation by telephone or other electronic means of </a:t>
            </a:r>
            <a:r>
              <a:rPr lang="en-US" sz="3000" dirty="0" smtClean="0">
                <a:latin typeface="Calibri" pitchFamily="34" charset="0"/>
              </a:rPr>
              <a:t>communication</a:t>
            </a:r>
            <a:endParaRPr lang="en-US" sz="3000" dirty="0">
              <a:latin typeface="Calibri" pitchFamily="34" charset="0"/>
            </a:endParaRPr>
          </a:p>
        </p:txBody>
      </p:sp>
      <p:pic>
        <p:nvPicPr>
          <p:cNvPr id="4" name="Picture 3" descr="communication.jpg"/>
          <p:cNvPicPr>
            <a:picLocks noChangeAspect="1"/>
          </p:cNvPicPr>
          <p:nvPr/>
        </p:nvPicPr>
        <p:blipFill>
          <a:blip r:embed="rId4" cstate="print"/>
          <a:stretch>
            <a:fillRect/>
          </a:stretch>
        </p:blipFill>
        <p:spPr>
          <a:xfrm>
            <a:off x="7356043" y="1287966"/>
            <a:ext cx="1254557" cy="1912434"/>
          </a:xfrm>
          <a:prstGeom prst="rect">
            <a:avLst/>
          </a:prstGeom>
        </p:spPr>
      </p:pic>
      <p:sp>
        <p:nvSpPr>
          <p:cNvPr id="7" name="Rectangle 3"/>
          <p:cNvSpPr txBox="1">
            <a:spLocks noChangeArrowheads="1"/>
          </p:cNvSpPr>
          <p:nvPr/>
        </p:nvSpPr>
        <p:spPr bwMode="auto">
          <a:xfrm>
            <a:off x="2971800" y="4094202"/>
            <a:ext cx="6019800" cy="553998"/>
          </a:xfrm>
          <a:prstGeom prst="rect">
            <a:avLst/>
          </a:prstGeom>
          <a:ln w="25400" cap="flat" cmpd="sng" algn="ctr">
            <a:solidFill>
              <a:schemeClr val="accent2">
                <a:lumMod val="60000"/>
                <a:lumOff val="40000"/>
              </a:schemeClr>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spAutoFit/>
          </a:bodyPr>
          <a:lstStyle/>
          <a:p>
            <a:pPr>
              <a:buNone/>
            </a:pPr>
            <a:r>
              <a:rPr lang="en-US" sz="3000" dirty="0" smtClean="0">
                <a:latin typeface="Calibri" pitchFamily="34" charset="0"/>
              </a:rPr>
              <a:t>Fines for violations of the ODL</a:t>
            </a:r>
            <a:endParaRPr lang="en-US" sz="3000" dirty="0">
              <a:latin typeface="Calibri" pitchFamily="34" charset="0"/>
            </a:endParaRPr>
          </a:p>
        </p:txBody>
      </p:sp>
    </p:spTree>
    <p:custDataLst>
      <p:tags r:id="rId1"/>
    </p:custDataLst>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09600"/>
            <a:ext cx="7239000" cy="990600"/>
          </a:xfrm>
        </p:spPr>
        <p:txBody>
          <a:bodyPr>
            <a:normAutofit/>
          </a:bodyPr>
          <a:lstStyle/>
          <a:p>
            <a:pPr algn="r" fontAlgn="auto">
              <a:spcAft>
                <a:spcPts val="0"/>
              </a:spcAft>
              <a:defRPr/>
            </a:pPr>
            <a:r>
              <a:rPr lang="en-US" i="1" dirty="0" smtClean="0"/>
              <a:t>Questions on the Open Door Law</a:t>
            </a:r>
            <a:endParaRPr lang="en-US" i="1" dirty="0"/>
          </a:p>
        </p:txBody>
      </p:sp>
      <p:pic>
        <p:nvPicPr>
          <p:cNvPr id="146435" name="Picture 3" descr="questionmarkred.jpg"/>
          <p:cNvPicPr>
            <a:picLocks noChangeAspect="1"/>
          </p:cNvPicPr>
          <p:nvPr/>
        </p:nvPicPr>
        <p:blipFill>
          <a:blip r:embed="rId4" cstate="screen"/>
          <a:srcRect/>
          <a:stretch>
            <a:fillRect/>
          </a:stretch>
        </p:blipFill>
        <p:spPr bwMode="auto">
          <a:xfrm>
            <a:off x="7543800" y="304800"/>
            <a:ext cx="1279525" cy="1882775"/>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i="1" dirty="0" smtClean="0"/>
              <a:t>Access to Public Records Act (APRA)</a:t>
            </a:r>
            <a:endParaRPr lang="en-US" i="1" dirty="0"/>
          </a:p>
        </p:txBody>
      </p:sp>
      <p:sp>
        <p:nvSpPr>
          <p:cNvPr id="10" name="Freeform 9"/>
          <p:cNvSpPr/>
          <p:nvPr/>
        </p:nvSpPr>
        <p:spPr>
          <a:xfrm>
            <a:off x="1116013" y="2395538"/>
            <a:ext cx="7864475" cy="4000500"/>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114300" fontAlgn="auto">
              <a:spcBef>
                <a:spcPts val="0"/>
              </a:spcBef>
              <a:spcAft>
                <a:spcPts val="1200"/>
              </a:spcAft>
              <a:defRPr/>
            </a:pPr>
            <a:r>
              <a:rPr lang="en-US" dirty="0">
                <a:latin typeface="Calibri" pitchFamily="34" charset="0"/>
              </a:rPr>
              <a:t>A fundamental philosophy of the American constitutional form of representative government is that government is the servant of the people and not their master. </a:t>
            </a:r>
          </a:p>
          <a:p>
            <a:pPr marL="114300" fontAlgn="auto">
              <a:spcBef>
                <a:spcPts val="0"/>
              </a:spcBef>
              <a:spcAft>
                <a:spcPts val="1200"/>
              </a:spcAft>
              <a:defRPr/>
            </a:pPr>
            <a:r>
              <a:rPr lang="en-US" dirty="0">
                <a:latin typeface="Calibri" pitchFamily="34" charset="0"/>
              </a:rPr>
              <a:t>Accordingly, it is the public policy of the state that all persons are entitled to full and complete information regarding the affairs of government and the official acts of those who represent them as public officials and employees. </a:t>
            </a:r>
          </a:p>
          <a:p>
            <a:pPr marL="114300" fontAlgn="auto">
              <a:spcBef>
                <a:spcPts val="0"/>
              </a:spcBef>
              <a:spcAft>
                <a:spcPts val="1200"/>
              </a:spcAft>
              <a:defRPr/>
            </a:pPr>
            <a:r>
              <a:rPr lang="en-US" dirty="0">
                <a:latin typeface="Calibri" pitchFamily="34" charset="0"/>
              </a:rPr>
              <a:t>Providing persons with the information is an essential function of a representative government and an integral part of the routine duties of public officials and employees, whose duty it is to provide the information. </a:t>
            </a:r>
          </a:p>
          <a:p>
            <a:pPr marL="114300" fontAlgn="auto">
              <a:spcBef>
                <a:spcPts val="0"/>
              </a:spcBef>
              <a:spcAft>
                <a:spcPts val="1200"/>
              </a:spcAft>
              <a:defRPr/>
            </a:pPr>
            <a:r>
              <a:rPr lang="en-US" dirty="0">
                <a:latin typeface="Calibri" pitchFamily="34" charset="0"/>
              </a:rPr>
              <a:t>This chapter shall be liberally construed to implement this policy and place the burden of proof for the nondisclosure of a public record on the public agency that would deny access to the record and not on the person seeking to inspect and copy the record.”</a:t>
            </a:r>
          </a:p>
        </p:txBody>
      </p:sp>
      <p:grpSp>
        <p:nvGrpSpPr>
          <p:cNvPr id="3" name="Group 23"/>
          <p:cNvGrpSpPr>
            <a:grpSpLocks/>
          </p:cNvGrpSpPr>
          <p:nvPr/>
        </p:nvGrpSpPr>
        <p:grpSpPr bwMode="auto">
          <a:xfrm>
            <a:off x="630238" y="1514475"/>
            <a:ext cx="823912" cy="4972050"/>
            <a:chOff x="581025" y="1515139"/>
            <a:chExt cx="822960" cy="4970594"/>
          </a:xfrm>
        </p:grpSpPr>
        <p:sp>
          <p:nvSpPr>
            <p:cNvPr id="11" name="Freeform 10"/>
            <p:cNvSpPr/>
            <p:nvPr/>
          </p:nvSpPr>
          <p:spPr>
            <a:xfrm>
              <a:off x="837903" y="1515139"/>
              <a:ext cx="274320" cy="4970594"/>
            </a:xfrm>
            <a:custGeom>
              <a:avLst/>
              <a:gdLst>
                <a:gd name="connsiteX0" fmla="*/ 0 w 1977108"/>
                <a:gd name="connsiteY0" fmla="*/ 329525 h 1982390"/>
                <a:gd name="connsiteX1" fmla="*/ 96516 w 1977108"/>
                <a:gd name="connsiteY1" fmla="*/ 96516 h 1982390"/>
                <a:gd name="connsiteX2" fmla="*/ 329526 w 1977108"/>
                <a:gd name="connsiteY2" fmla="*/ 1 h 1982390"/>
                <a:gd name="connsiteX3" fmla="*/ 1647583 w 1977108"/>
                <a:gd name="connsiteY3" fmla="*/ 0 h 1982390"/>
                <a:gd name="connsiteX4" fmla="*/ 1880592 w 1977108"/>
                <a:gd name="connsiteY4" fmla="*/ 96516 h 1982390"/>
                <a:gd name="connsiteX5" fmla="*/ 1977107 w 1977108"/>
                <a:gd name="connsiteY5" fmla="*/ 329526 h 1982390"/>
                <a:gd name="connsiteX6" fmla="*/ 1977108 w 1977108"/>
                <a:gd name="connsiteY6" fmla="*/ 1652865 h 1982390"/>
                <a:gd name="connsiteX7" fmla="*/ 1880592 w 1977108"/>
                <a:gd name="connsiteY7" fmla="*/ 1885874 h 1982390"/>
                <a:gd name="connsiteX8" fmla="*/ 1647583 w 1977108"/>
                <a:gd name="connsiteY8" fmla="*/ 1982390 h 1982390"/>
                <a:gd name="connsiteX9" fmla="*/ 329525 w 1977108"/>
                <a:gd name="connsiteY9" fmla="*/ 1982390 h 1982390"/>
                <a:gd name="connsiteX10" fmla="*/ 96516 w 1977108"/>
                <a:gd name="connsiteY10" fmla="*/ 1885874 h 1982390"/>
                <a:gd name="connsiteX11" fmla="*/ 1 w 1977108"/>
                <a:gd name="connsiteY11" fmla="*/ 1652864 h 1982390"/>
                <a:gd name="connsiteX12" fmla="*/ 0 w 1977108"/>
                <a:gd name="connsiteY12" fmla="*/ 329525 h 1982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7108" h="1982390">
                  <a:moveTo>
                    <a:pt x="0" y="329525"/>
                  </a:moveTo>
                  <a:cubicBezTo>
                    <a:pt x="0" y="242130"/>
                    <a:pt x="34718" y="158314"/>
                    <a:pt x="96516" y="96516"/>
                  </a:cubicBezTo>
                  <a:cubicBezTo>
                    <a:pt x="158314" y="34718"/>
                    <a:pt x="242130" y="1"/>
                    <a:pt x="329526" y="1"/>
                  </a:cubicBezTo>
                  <a:lnTo>
                    <a:pt x="1647583" y="0"/>
                  </a:lnTo>
                  <a:cubicBezTo>
                    <a:pt x="1734978" y="0"/>
                    <a:pt x="1818794" y="34718"/>
                    <a:pt x="1880592" y="96516"/>
                  </a:cubicBezTo>
                  <a:cubicBezTo>
                    <a:pt x="1942390" y="158314"/>
                    <a:pt x="1977107" y="242130"/>
                    <a:pt x="1977107" y="329526"/>
                  </a:cubicBezTo>
                  <a:cubicBezTo>
                    <a:pt x="1977107" y="770639"/>
                    <a:pt x="1977108" y="1211752"/>
                    <a:pt x="1977108" y="1652865"/>
                  </a:cubicBezTo>
                  <a:cubicBezTo>
                    <a:pt x="1977108" y="1740260"/>
                    <a:pt x="1942390" y="1824076"/>
                    <a:pt x="1880592" y="1885874"/>
                  </a:cubicBezTo>
                  <a:cubicBezTo>
                    <a:pt x="1818794" y="1947672"/>
                    <a:pt x="1734978" y="1982390"/>
                    <a:pt x="1647583" y="1982390"/>
                  </a:cubicBezTo>
                  <a:lnTo>
                    <a:pt x="329525" y="1982390"/>
                  </a:lnTo>
                  <a:cubicBezTo>
                    <a:pt x="242130" y="1982390"/>
                    <a:pt x="158314" y="1947672"/>
                    <a:pt x="96516" y="1885874"/>
                  </a:cubicBezTo>
                  <a:cubicBezTo>
                    <a:pt x="34718" y="1824076"/>
                    <a:pt x="0" y="1740260"/>
                    <a:pt x="1" y="1652864"/>
                  </a:cubicBezTo>
                  <a:cubicBezTo>
                    <a:pt x="1" y="1211751"/>
                    <a:pt x="0" y="770638"/>
                    <a:pt x="0" y="329525"/>
                  </a:cubicBezTo>
                  <a:close/>
                </a:path>
              </a:pathLst>
            </a:cu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vert="vert270" lIns="203194" tIns="149854" rIns="203194" bIns="149854" spcCol="1270" anchor="ctr"/>
            <a:lstStyle/>
            <a:p>
              <a:pPr algn="ctr" defTabSz="1244600" fontAlgn="auto">
                <a:spcAft>
                  <a:spcPts val="0"/>
                </a:spcAft>
                <a:defRPr/>
              </a:pPr>
              <a:endParaRPr lang="en-US" sz="2200" dirty="0">
                <a:solidFill>
                  <a:schemeClr val="tx1"/>
                </a:solidFill>
                <a:latin typeface="Calibri" pitchFamily="34" charset="0"/>
              </a:endParaRPr>
            </a:p>
          </p:txBody>
        </p:sp>
        <p:sp>
          <p:nvSpPr>
            <p:cNvPr id="15" name="Rounded Rectangle 14"/>
            <p:cNvSpPr/>
            <p:nvPr/>
          </p:nvSpPr>
          <p:spPr>
            <a:xfrm>
              <a:off x="581025" y="1524661"/>
              <a:ext cx="822960" cy="822084"/>
            </a:xfrm>
            <a:prstGeom prst="roundRect">
              <a:avLst/>
            </a:prstGeom>
            <a:blipFill rotWithShape="0">
              <a:blip r:embed="rId4" cstate="screen"/>
              <a:stretch>
                <a:fillRect/>
              </a:stretch>
            </a:blipFill>
            <a:ln>
              <a:solidFill>
                <a:srgbClr val="FFC000">
                  <a:alpha val="90000"/>
                </a:srgb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grpSp>
      <p:sp>
        <p:nvSpPr>
          <p:cNvPr id="19" name="Freeform 18"/>
          <p:cNvSpPr/>
          <p:nvPr/>
        </p:nvSpPr>
        <p:spPr>
          <a:xfrm>
            <a:off x="1497013" y="1524000"/>
            <a:ext cx="4543425" cy="788988"/>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a:noFill/>
          <a:ln w="0">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342900" lvl="1" indent="-228600" defTabSz="1422400" fontAlgn="auto">
              <a:spcBef>
                <a:spcPts val="0"/>
              </a:spcBef>
              <a:spcAft>
                <a:spcPts val="600"/>
              </a:spcAft>
              <a:buFontTx/>
              <a:buChar char="••"/>
              <a:defRPr/>
            </a:pPr>
            <a:r>
              <a:rPr lang="en-US" dirty="0">
                <a:latin typeface="Calibri" pitchFamily="34" charset="0"/>
              </a:rPr>
              <a:t>Indiana Code § 5-14-3-1 through 5-14-3-10</a:t>
            </a:r>
          </a:p>
          <a:p>
            <a:pPr marL="342900" lvl="1" indent="-228600" defTabSz="1422400" fontAlgn="auto">
              <a:lnSpc>
                <a:spcPct val="80000"/>
              </a:lnSpc>
              <a:spcBef>
                <a:spcPts val="0"/>
              </a:spcBef>
              <a:spcAft>
                <a:spcPts val="600"/>
              </a:spcAft>
              <a:buFontTx/>
              <a:buChar char="••"/>
              <a:defRPr/>
            </a:pPr>
            <a:r>
              <a:rPr lang="en-US" dirty="0">
                <a:latin typeface="Calibri" pitchFamily="34" charset="0"/>
              </a:rPr>
              <a:t>Enacted in 1983 (“APRA”)</a:t>
            </a:r>
            <a:endParaRPr lang="en-US" b="1" dirty="0">
              <a:latin typeface="Calibri" pitchFamily="34" charset="0"/>
            </a:endParaRPr>
          </a:p>
        </p:txBody>
      </p:sp>
    </p:spTree>
    <p:custDataLst>
      <p:tags r:id="rId1"/>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500"/>
                            </p:stCondLst>
                            <p:childTnLst>
                              <p:par>
                                <p:cTn id="16" presetID="53"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1000" fill="hold"/>
                                        <p:tgtEl>
                                          <p:spTgt spid="10"/>
                                        </p:tgtEl>
                                        <p:attrNameLst>
                                          <p:attrName>ppt_w</p:attrName>
                                        </p:attrNameLst>
                                      </p:cBhvr>
                                      <p:tavLst>
                                        <p:tav tm="0">
                                          <p:val>
                                            <p:fltVal val="0"/>
                                          </p:val>
                                        </p:tav>
                                        <p:tav tm="100000">
                                          <p:val>
                                            <p:strVal val="#ppt_w"/>
                                          </p:val>
                                        </p:tav>
                                      </p:tavLst>
                                    </p:anim>
                                    <p:anim calcmode="lin" valueType="num">
                                      <p:cBhvr>
                                        <p:cTn id="19" dur="1000" fill="hold"/>
                                        <p:tgtEl>
                                          <p:spTgt spid="10"/>
                                        </p:tgtEl>
                                        <p:attrNameLst>
                                          <p:attrName>ppt_h</p:attrName>
                                        </p:attrNameLst>
                                      </p:cBhvr>
                                      <p:tavLst>
                                        <p:tav tm="0">
                                          <p:val>
                                            <p:fltVal val="0"/>
                                          </p:val>
                                        </p:tav>
                                        <p:tav tm="100000">
                                          <p:val>
                                            <p:strVal val="#ppt_h"/>
                                          </p:val>
                                        </p:tav>
                                      </p:tavLst>
                                    </p:anim>
                                    <p:animEffect transition="in" filter="fade">
                                      <p:cBhvr>
                                        <p:cTn id="2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6" cstate="print"/>
          <a:srcRect/>
          <a:stretch>
            <a:fillRect/>
          </a:stretch>
        </p:blipFill>
        <p:spPr bwMode="auto">
          <a:xfrm>
            <a:off x="4829175" y="1447800"/>
            <a:ext cx="4086226" cy="4597400"/>
          </a:xfrm>
          <a:prstGeom prst="rect">
            <a:avLst/>
          </a:prstGeom>
          <a:noFill/>
          <a:ln w="9525">
            <a:noFill/>
            <a:miter lim="800000"/>
            <a:headEnd/>
            <a:tailEnd/>
          </a:ln>
          <a:effectLst/>
        </p:spPr>
      </p:pic>
      <p:sp>
        <p:nvSpPr>
          <p:cNvPr id="40963" name="TPQuestion"/>
          <p:cNvSpPr>
            <a:spLocks noGrp="1"/>
          </p:cNvSpPr>
          <p:nvPr>
            <p:ph type="title"/>
          </p:nvPr>
        </p:nvSpPr>
        <p:spPr bwMode="auto">
          <a:xfrm>
            <a:off x="609600" y="284163"/>
            <a:ext cx="8031163" cy="554037"/>
          </a:xfrm>
        </p:spPr>
        <p:txBody>
          <a:bodyPr vert="horz" wrap="square" lIns="91440" tIns="45720" rIns="91440" bIns="45720" numCol="1" anchor="t" anchorCtr="0" compatLnSpc="1">
            <a:prstTxWarp prst="textNoShape">
              <a:avLst/>
            </a:prstTxWarp>
          </a:bodyPr>
          <a:lstStyle/>
          <a:p>
            <a:pPr algn="l"/>
            <a:r>
              <a:rPr lang="en-US" sz="3000" smtClean="0">
                <a:effectLst/>
              </a:rPr>
              <a:t>All records of a public agency are public records.</a:t>
            </a:r>
          </a:p>
        </p:txBody>
      </p:sp>
      <p:sp>
        <p:nvSpPr>
          <p:cNvPr id="40965" name="TPAnswers"/>
          <p:cNvSpPr>
            <a:spLocks noGrp="1"/>
          </p:cNvSpPr>
          <p:nvPr>
            <p:ph type="body" idx="1"/>
            <p:custDataLst>
              <p:tags r:id="rId2"/>
            </p:custDataLst>
          </p:nvPr>
        </p:nvSpPr>
        <p:spPr>
          <a:xfrm>
            <a:off x="1905000" y="2252663"/>
            <a:ext cx="1828800" cy="1176337"/>
          </a:xfrm>
        </p:spPr>
        <p:txBody>
          <a:bodyPr>
            <a:noAutofit/>
          </a:bodyPr>
          <a:lstStyle/>
          <a:p>
            <a:pPr marL="595313" indent="-514350">
              <a:spcBef>
                <a:spcPct val="20000"/>
              </a:spcBef>
              <a:spcAft>
                <a:spcPts val="0"/>
              </a:spcAft>
              <a:buFont typeface="Gill Sans MT" pitchFamily="34" charset="0"/>
              <a:buAutoNum type="alphaUcPeriod"/>
            </a:pPr>
            <a:r>
              <a:rPr lang="en-US" smtClean="0"/>
              <a:t>True</a:t>
            </a:r>
          </a:p>
          <a:p>
            <a:pPr marL="595313" indent="-514350">
              <a:spcBef>
                <a:spcPct val="20000"/>
              </a:spcBef>
              <a:spcAft>
                <a:spcPts val="0"/>
              </a:spcAft>
              <a:buFont typeface="Gill Sans MT" pitchFamily="34" charset="0"/>
              <a:buAutoNum type="alphaUcPeriod"/>
            </a:pPr>
            <a:r>
              <a:rPr lang="en-US" smtClean="0"/>
              <a:t>False</a:t>
            </a:r>
          </a:p>
        </p:txBody>
      </p:sp>
      <p:sp>
        <p:nvSpPr>
          <p:cNvPr id="11" name="CorShape1"/>
          <p:cNvSpPr/>
          <p:nvPr>
            <p:custDataLst>
              <p:tags r:id="rId3"/>
            </p:custDataLst>
          </p:nvPr>
        </p:nvSpPr>
        <p:spPr>
          <a:xfrm rot="10800000">
            <a:off x="1620519" y="2416916"/>
            <a:ext cx="355600" cy="3556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3038" y="304800"/>
            <a:ext cx="5592762" cy="677863"/>
          </a:xfrm>
          <a:solidFill>
            <a:schemeClr val="bg1"/>
          </a:solidFill>
        </p:spPr>
        <p:txBody>
          <a:bodyPr/>
          <a:lstStyle/>
          <a:p>
            <a:pPr fontAlgn="auto">
              <a:spcAft>
                <a:spcPts val="0"/>
              </a:spcAft>
              <a:defRPr/>
            </a:pPr>
            <a:r>
              <a:rPr lang="en-US" i="1" dirty="0" smtClean="0"/>
              <a:t>What is a public record</a:t>
            </a:r>
            <a:endParaRPr lang="en-US" i="1" dirty="0"/>
          </a:p>
        </p:txBody>
      </p:sp>
      <p:sp>
        <p:nvSpPr>
          <p:cNvPr id="10" name="OAGIncluded"/>
          <p:cNvSpPr/>
          <p:nvPr/>
        </p:nvSpPr>
        <p:spPr>
          <a:xfrm>
            <a:off x="838200" y="1546225"/>
            <a:ext cx="7924800" cy="8667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dirty="0" smtClean="0">
                <a:latin typeface="Calibri" pitchFamily="34" charset="0"/>
              </a:rPr>
              <a:t>See Indiana Code § 5-14-3-2(m) for the definition </a:t>
            </a:r>
            <a:r>
              <a:rPr lang="en-US" sz="2400" dirty="0">
                <a:latin typeface="Calibri" pitchFamily="34" charset="0"/>
              </a:rPr>
              <a:t>of </a:t>
            </a:r>
            <a:r>
              <a:rPr lang="en-US" sz="2400" dirty="0" smtClean="0">
                <a:latin typeface="Calibri" pitchFamily="34" charset="0"/>
              </a:rPr>
              <a:t>“public agency” in APRA. </a:t>
            </a:r>
            <a:endParaRPr lang="en-US" sz="2400" dirty="0">
              <a:latin typeface="Calibri" pitchFamily="34" charset="0"/>
            </a:endParaRPr>
          </a:p>
        </p:txBody>
      </p:sp>
      <p:sp>
        <p:nvSpPr>
          <p:cNvPr id="11" name="PublicRecord"/>
          <p:cNvSpPr/>
          <p:nvPr/>
        </p:nvSpPr>
        <p:spPr>
          <a:xfrm>
            <a:off x="838200" y="2905125"/>
            <a:ext cx="7924800" cy="3422650"/>
          </a:xfrm>
          <a:custGeom>
            <a:avLst/>
            <a:gdLst>
              <a:gd name="connsiteX0" fmla="*/ 0 w 7924785"/>
              <a:gd name="connsiteY0" fmla="*/ 570368 h 3422139"/>
              <a:gd name="connsiteX1" fmla="*/ 167058 w 7924785"/>
              <a:gd name="connsiteY1" fmla="*/ 167057 h 3422139"/>
              <a:gd name="connsiteX2" fmla="*/ 570369 w 7924785"/>
              <a:gd name="connsiteY2" fmla="*/ 1 h 3422139"/>
              <a:gd name="connsiteX3" fmla="*/ 7354417 w 7924785"/>
              <a:gd name="connsiteY3" fmla="*/ 0 h 3422139"/>
              <a:gd name="connsiteX4" fmla="*/ 7757728 w 7924785"/>
              <a:gd name="connsiteY4" fmla="*/ 167058 h 3422139"/>
              <a:gd name="connsiteX5" fmla="*/ 7924784 w 7924785"/>
              <a:gd name="connsiteY5" fmla="*/ 570369 h 3422139"/>
              <a:gd name="connsiteX6" fmla="*/ 7924785 w 7924785"/>
              <a:gd name="connsiteY6" fmla="*/ 2851771 h 3422139"/>
              <a:gd name="connsiteX7" fmla="*/ 7757728 w 7924785"/>
              <a:gd name="connsiteY7" fmla="*/ 3255082 h 3422139"/>
              <a:gd name="connsiteX8" fmla="*/ 7354417 w 7924785"/>
              <a:gd name="connsiteY8" fmla="*/ 3422139 h 3422139"/>
              <a:gd name="connsiteX9" fmla="*/ 570368 w 7924785"/>
              <a:gd name="connsiteY9" fmla="*/ 3422139 h 3422139"/>
              <a:gd name="connsiteX10" fmla="*/ 167057 w 7924785"/>
              <a:gd name="connsiteY10" fmla="*/ 3255082 h 3422139"/>
              <a:gd name="connsiteX11" fmla="*/ 0 w 7924785"/>
              <a:gd name="connsiteY11" fmla="*/ 2851771 h 3422139"/>
              <a:gd name="connsiteX12" fmla="*/ 0 w 7924785"/>
              <a:gd name="connsiteY12" fmla="*/ 570368 h 3422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3422139">
                <a:moveTo>
                  <a:pt x="0" y="570368"/>
                </a:moveTo>
                <a:cubicBezTo>
                  <a:pt x="0" y="419097"/>
                  <a:pt x="60093" y="274022"/>
                  <a:pt x="167058" y="167057"/>
                </a:cubicBezTo>
                <a:cubicBezTo>
                  <a:pt x="274023" y="60092"/>
                  <a:pt x="419098" y="0"/>
                  <a:pt x="570369" y="1"/>
                </a:cubicBezTo>
                <a:lnTo>
                  <a:pt x="7354417" y="0"/>
                </a:lnTo>
                <a:cubicBezTo>
                  <a:pt x="7505688" y="0"/>
                  <a:pt x="7650763" y="60093"/>
                  <a:pt x="7757728" y="167058"/>
                </a:cubicBezTo>
                <a:cubicBezTo>
                  <a:pt x="7864693" y="274023"/>
                  <a:pt x="7924785" y="419098"/>
                  <a:pt x="7924784" y="570369"/>
                </a:cubicBezTo>
                <a:cubicBezTo>
                  <a:pt x="7924784" y="1330836"/>
                  <a:pt x="7924785" y="2091304"/>
                  <a:pt x="7924785" y="2851771"/>
                </a:cubicBezTo>
                <a:cubicBezTo>
                  <a:pt x="7924785" y="3003042"/>
                  <a:pt x="7864693" y="3148117"/>
                  <a:pt x="7757728" y="3255082"/>
                </a:cubicBezTo>
                <a:cubicBezTo>
                  <a:pt x="7650763" y="3362047"/>
                  <a:pt x="7505688" y="3422139"/>
                  <a:pt x="7354417" y="3422139"/>
                </a:cubicBezTo>
                <a:lnTo>
                  <a:pt x="570368" y="3422139"/>
                </a:lnTo>
                <a:cubicBezTo>
                  <a:pt x="419097" y="3422139"/>
                  <a:pt x="274022" y="3362047"/>
                  <a:pt x="167057" y="3255082"/>
                </a:cubicBezTo>
                <a:cubicBezTo>
                  <a:pt x="60092" y="3148117"/>
                  <a:pt x="0" y="3003042"/>
                  <a:pt x="0" y="2851771"/>
                </a:cubicBezTo>
                <a:lnTo>
                  <a:pt x="0" y="570368"/>
                </a:lnTo>
                <a:close/>
              </a:path>
            </a:pathLst>
          </a:custGeom>
          <a:solidFill>
            <a:schemeClr val="accent2">
              <a:lumMod val="40000"/>
              <a:lumOff val="60000"/>
            </a:schemeClr>
          </a:solidFill>
          <a:ln>
            <a:solidFill>
              <a:schemeClr val="accent2">
                <a:lumMod val="40000"/>
                <a:lumOff val="60000"/>
              </a:schemeClr>
            </a:solidFill>
          </a:ln>
        </p:spPr>
        <p:style>
          <a:lnRef idx="2">
            <a:schemeClr val="accent2"/>
          </a:lnRef>
          <a:fillRef idx="1">
            <a:schemeClr val="lt1"/>
          </a:fillRef>
          <a:effectRef idx="0">
            <a:schemeClr val="accent2"/>
          </a:effectRef>
          <a:fontRef idx="minor">
            <a:schemeClr val="dk1"/>
          </a:fontRef>
        </p:style>
        <p:txBody>
          <a:bodyPr lIns="258495" tIns="258495" rIns="258495" bIns="258495" spcCol="1270" anchor="ctr"/>
          <a:lstStyle/>
          <a:p>
            <a:pPr algn="just" defTabSz="1066800" fontAlgn="auto">
              <a:lnSpc>
                <a:spcPct val="90000"/>
              </a:lnSpc>
              <a:spcAft>
                <a:spcPct val="35000"/>
              </a:spcAft>
              <a:defRPr/>
            </a:pPr>
            <a:r>
              <a:rPr lang="en-US" sz="2400" dirty="0">
                <a:latin typeface="Calibri" pitchFamily="34" charset="0"/>
              </a:rPr>
              <a:t>“Public record” means any writing, paper, report, study, map, photograph, book, card, tape recording, or other material that is created, received, retained, maintained, or filed by or with a public agency and which is generated on paper, paper substitutes, photographic media, chemically based media, magnetic or machine readable media, electronically stored data, or any other material, regardless of form or characteristics. </a:t>
            </a:r>
          </a:p>
          <a:p>
            <a:pPr algn="r" defTabSz="1066800" fontAlgn="auto">
              <a:lnSpc>
                <a:spcPct val="90000"/>
              </a:lnSpc>
              <a:spcAft>
                <a:spcPct val="35000"/>
              </a:spcAft>
              <a:defRPr/>
            </a:pPr>
            <a:r>
              <a:rPr lang="en-US" sz="2200" dirty="0">
                <a:latin typeface="Calibri" pitchFamily="34" charset="0"/>
              </a:rPr>
              <a:t>Indiana Code § 5-14-3-2(n)</a:t>
            </a:r>
          </a:p>
        </p:txBody>
      </p:sp>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 presetClass="entr" presetSubtype="4" fill="hold" grpId="0" nodeType="afterEffect">
                                  <p:stCondLst>
                                    <p:cond delay="100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fill="hold"/>
                                        <p:tgtEl>
                                          <p:spTgt spid="10"/>
                                        </p:tgtEl>
                                        <p:attrNameLst>
                                          <p:attrName>ppt_x</p:attrName>
                                        </p:attrNameLst>
                                      </p:cBhvr>
                                      <p:tavLst>
                                        <p:tav tm="0">
                                          <p:val>
                                            <p:strVal val="#ppt_x"/>
                                          </p:val>
                                        </p:tav>
                                        <p:tav tm="100000">
                                          <p:val>
                                            <p:strVal val="#ppt_x"/>
                                          </p:val>
                                        </p:tav>
                                      </p:tavLst>
                                    </p:anim>
                                    <p:anim calcmode="lin" valueType="num">
                                      <p:cBhvr additive="base">
                                        <p:cTn id="14" dur="1000" fill="hold"/>
                                        <p:tgtEl>
                                          <p:spTgt spid="10"/>
                                        </p:tgtEl>
                                        <p:attrNameLst>
                                          <p:attrName>ppt_y</p:attrName>
                                        </p:attrNameLst>
                                      </p:cBhvr>
                                      <p:tavLst>
                                        <p:tav tm="0">
                                          <p:val>
                                            <p:strVal val="1+#ppt_h/2"/>
                                          </p:val>
                                        </p:tav>
                                        <p:tav tm="100000">
                                          <p:val>
                                            <p:strVal val="#ppt_y"/>
                                          </p:val>
                                        </p:tav>
                                      </p:tavLst>
                                    </p:anim>
                                  </p:childTnLst>
                                </p:cTn>
                              </p:par>
                            </p:childTnLst>
                          </p:cTn>
                        </p:par>
                        <p:par>
                          <p:cTn id="15" fill="hold">
                            <p:stCondLst>
                              <p:cond delay="2500"/>
                            </p:stCondLst>
                            <p:childTnLst>
                              <p:par>
                                <p:cTn id="16" presetID="2" presetClass="entr" presetSubtype="4" fill="hold" grpId="0" nodeType="afterEffect">
                                  <p:stCondLst>
                                    <p:cond delay="50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1000" fill="hold"/>
                                        <p:tgtEl>
                                          <p:spTgt spid="11"/>
                                        </p:tgtEl>
                                        <p:attrNameLst>
                                          <p:attrName>ppt_x</p:attrName>
                                        </p:attrNameLst>
                                      </p:cBhvr>
                                      <p:tavLst>
                                        <p:tav tm="0">
                                          <p:val>
                                            <p:strVal val="#ppt_x"/>
                                          </p:val>
                                        </p:tav>
                                        <p:tav tm="100000">
                                          <p:val>
                                            <p:strVal val="#ppt_x"/>
                                          </p:val>
                                        </p:tav>
                                      </p:tavLst>
                                    </p:anim>
                                    <p:anim calcmode="lin" valueType="num">
                                      <p:cBhvr additive="base">
                                        <p:cTn id="19"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6" cstate="print"/>
          <a:srcRect/>
          <a:stretch>
            <a:fillRect/>
          </a:stretch>
        </p:blipFill>
        <p:spPr bwMode="auto">
          <a:xfrm>
            <a:off x="4829175" y="1371600"/>
            <a:ext cx="4086226" cy="4597400"/>
          </a:xfrm>
          <a:prstGeom prst="rect">
            <a:avLst/>
          </a:prstGeom>
          <a:noFill/>
          <a:ln w="9525">
            <a:noFill/>
            <a:miter lim="800000"/>
            <a:headEnd/>
            <a:tailEnd/>
          </a:ln>
          <a:effectLst/>
        </p:spPr>
      </p:pic>
      <p:sp>
        <p:nvSpPr>
          <p:cNvPr id="35843" name="TPQuestion"/>
          <p:cNvSpPr>
            <a:spLocks noGrp="1"/>
          </p:cNvSpPr>
          <p:nvPr>
            <p:ph type="title"/>
          </p:nvPr>
        </p:nvSpPr>
        <p:spPr bwMode="auto">
          <a:xfrm>
            <a:off x="609600" y="284163"/>
            <a:ext cx="8031163" cy="1016000"/>
          </a:xfrm>
        </p:spPr>
        <p:txBody>
          <a:bodyPr vert="horz" wrap="square" lIns="91440" tIns="45720" rIns="91440" bIns="45720" numCol="1" anchor="t" anchorCtr="0" compatLnSpc="1">
            <a:prstTxWarp prst="textNoShape">
              <a:avLst/>
            </a:prstTxWarp>
          </a:bodyPr>
          <a:lstStyle/>
          <a:p>
            <a:pPr algn="l"/>
            <a:r>
              <a:rPr lang="en-US" sz="3000" smtClean="0">
                <a:effectLst/>
              </a:rPr>
              <a:t>All requests for access to public records must be in writing.</a:t>
            </a:r>
          </a:p>
        </p:txBody>
      </p:sp>
      <p:sp>
        <p:nvSpPr>
          <p:cNvPr id="35845" name="TPAnswers"/>
          <p:cNvSpPr>
            <a:spLocks noGrp="1"/>
          </p:cNvSpPr>
          <p:nvPr>
            <p:ph type="body" idx="1"/>
            <p:custDataLst>
              <p:tags r:id="rId2"/>
            </p:custDataLst>
          </p:nvPr>
        </p:nvSpPr>
        <p:spPr>
          <a:xfrm>
            <a:off x="1676400" y="1981200"/>
            <a:ext cx="1828800" cy="1176338"/>
          </a:xfrm>
        </p:spPr>
        <p:txBody>
          <a:bodyPr>
            <a:noAutofit/>
          </a:bodyPr>
          <a:lstStyle/>
          <a:p>
            <a:pPr marL="595313" indent="-514350">
              <a:spcBef>
                <a:spcPct val="20000"/>
              </a:spcBef>
              <a:spcAft>
                <a:spcPts val="0"/>
              </a:spcAft>
              <a:buFont typeface="Gill Sans MT" pitchFamily="34" charset="0"/>
              <a:buAutoNum type="alphaUcPeriod"/>
            </a:pPr>
            <a:r>
              <a:rPr lang="en-US" smtClean="0"/>
              <a:t>True</a:t>
            </a:r>
          </a:p>
          <a:p>
            <a:pPr marL="595313" indent="-514350">
              <a:spcBef>
                <a:spcPct val="20000"/>
              </a:spcBef>
              <a:spcAft>
                <a:spcPts val="0"/>
              </a:spcAft>
              <a:buFont typeface="Gill Sans MT" pitchFamily="34" charset="0"/>
              <a:buAutoNum type="alphaUcPeriod"/>
            </a:pPr>
            <a:r>
              <a:rPr lang="en-US" smtClean="0"/>
              <a:t>False</a:t>
            </a:r>
          </a:p>
        </p:txBody>
      </p:sp>
      <p:sp>
        <p:nvSpPr>
          <p:cNvPr id="11" name="CorShape1"/>
          <p:cNvSpPr/>
          <p:nvPr>
            <p:custDataLst>
              <p:tags r:id="rId3"/>
            </p:custDataLst>
          </p:nvPr>
        </p:nvSpPr>
        <p:spPr>
          <a:xfrm rot="10800000">
            <a:off x="1391919" y="2633133"/>
            <a:ext cx="355600" cy="3556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6" cstate="print"/>
          <a:srcRect/>
          <a:stretch>
            <a:fillRect/>
          </a:stretch>
        </p:blipFill>
        <p:spPr bwMode="auto">
          <a:xfrm>
            <a:off x="4648200" y="1371600"/>
            <a:ext cx="4572000" cy="5143500"/>
          </a:xfrm>
          <a:prstGeom prst="rect">
            <a:avLst/>
          </a:prstGeom>
          <a:noFill/>
          <a:ln w="9525">
            <a:noFill/>
            <a:miter lim="800000"/>
            <a:headEnd/>
            <a:tailEnd/>
          </a:ln>
          <a:effectLst/>
        </p:spPr>
      </p:pic>
      <p:sp>
        <p:nvSpPr>
          <p:cNvPr id="37891" name="TPQuestion"/>
          <p:cNvSpPr>
            <a:spLocks noGrp="1"/>
          </p:cNvSpPr>
          <p:nvPr>
            <p:ph type="title"/>
          </p:nvPr>
        </p:nvSpPr>
        <p:spPr bwMode="auto">
          <a:xfrm>
            <a:off x="609600" y="284163"/>
            <a:ext cx="8031163" cy="1016000"/>
          </a:xfrm>
        </p:spPr>
        <p:txBody>
          <a:bodyPr vert="horz" wrap="square" lIns="91440" tIns="45720" rIns="91440" bIns="45720" numCol="1" anchor="t" anchorCtr="0" compatLnSpc="1">
            <a:prstTxWarp prst="textNoShape">
              <a:avLst/>
            </a:prstTxWarp>
          </a:bodyPr>
          <a:lstStyle/>
          <a:p>
            <a:pPr algn="l"/>
            <a:r>
              <a:rPr lang="en-US" sz="3000" smtClean="0">
                <a:effectLst/>
              </a:rPr>
              <a:t>A public agency may respond that a request has not been stated with “reasonable particularity” if</a:t>
            </a:r>
          </a:p>
        </p:txBody>
      </p:sp>
      <p:sp>
        <p:nvSpPr>
          <p:cNvPr id="37893" name="TPAnswers"/>
          <p:cNvSpPr>
            <a:spLocks noGrp="1"/>
          </p:cNvSpPr>
          <p:nvPr>
            <p:ph type="body" idx="1"/>
            <p:custDataLst>
              <p:tags r:id="rId2"/>
            </p:custDataLst>
          </p:nvPr>
        </p:nvSpPr>
        <p:spPr>
          <a:xfrm>
            <a:off x="990600" y="2057400"/>
            <a:ext cx="4114800" cy="3800475"/>
          </a:xfrm>
        </p:spPr>
        <p:txBody>
          <a:bodyPr>
            <a:noAutofit/>
          </a:bodyPr>
          <a:lstStyle/>
          <a:p>
            <a:pPr marL="536575" indent="-457200">
              <a:spcBef>
                <a:spcPct val="20000"/>
              </a:spcBef>
              <a:spcAft>
                <a:spcPts val="0"/>
              </a:spcAft>
              <a:buFont typeface="Gill Sans MT" pitchFamily="34" charset="0"/>
              <a:buAutoNum type="alphaUcPeriod"/>
            </a:pPr>
            <a:r>
              <a:rPr lang="en-US" sz="2400" smtClean="0"/>
              <a:t>The number of public records responsive to the request is voluminous and would take weeks or months to compile</a:t>
            </a:r>
          </a:p>
          <a:p>
            <a:pPr marL="536575" indent="-457200">
              <a:spcBef>
                <a:spcPct val="20000"/>
              </a:spcBef>
              <a:spcAft>
                <a:spcPts val="0"/>
              </a:spcAft>
              <a:buFont typeface="Gill Sans MT" pitchFamily="34" charset="0"/>
              <a:buAutoNum type="alphaUcPeriod"/>
            </a:pPr>
            <a:r>
              <a:rPr lang="en-US" sz="2400" smtClean="0"/>
              <a:t>The actual request is unclear or imprecise as to the requested information</a:t>
            </a:r>
          </a:p>
          <a:p>
            <a:pPr marL="536575" indent="-457200">
              <a:spcBef>
                <a:spcPct val="20000"/>
              </a:spcBef>
              <a:spcAft>
                <a:spcPts val="0"/>
              </a:spcAft>
              <a:buFont typeface="Gill Sans MT" pitchFamily="34" charset="0"/>
              <a:buAutoNum type="alphaUcPeriod"/>
            </a:pPr>
            <a:r>
              <a:rPr lang="en-US" sz="2400" smtClean="0"/>
              <a:t>All of the above</a:t>
            </a:r>
          </a:p>
        </p:txBody>
      </p:sp>
      <p:sp>
        <p:nvSpPr>
          <p:cNvPr id="11" name="CorShape1"/>
          <p:cNvSpPr/>
          <p:nvPr>
            <p:custDataLst>
              <p:tags r:id="rId3"/>
            </p:custDataLst>
          </p:nvPr>
        </p:nvSpPr>
        <p:spPr>
          <a:xfrm rot="10800000">
            <a:off x="685800" y="4114800"/>
            <a:ext cx="330200" cy="380999"/>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Picture 4" descr="inspectcolorbooks.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6804025" y="3611563"/>
            <a:ext cx="2263775" cy="3017837"/>
          </a:xfrm>
          <a:prstGeom prst="rect">
            <a:avLst/>
          </a:prstGeom>
          <a:noFill/>
          <a:ln w="9525">
            <a:noFill/>
            <a:miter lim="800000"/>
            <a:headEnd/>
            <a:tailEnd/>
          </a:ln>
        </p:spPr>
      </p:pic>
      <p:sp>
        <p:nvSpPr>
          <p:cNvPr id="7" name="Title 6"/>
          <p:cNvSpPr>
            <a:spLocks noGrp="1"/>
          </p:cNvSpPr>
          <p:nvPr>
            <p:ph type="title"/>
          </p:nvPr>
        </p:nvSpPr>
        <p:spPr>
          <a:xfrm>
            <a:off x="914400" y="228600"/>
            <a:ext cx="8183563" cy="677863"/>
          </a:xfrm>
        </p:spPr>
        <p:txBody>
          <a:bodyPr/>
          <a:lstStyle/>
          <a:p>
            <a:pPr fontAlgn="auto">
              <a:spcAft>
                <a:spcPts val="0"/>
              </a:spcAft>
              <a:defRPr/>
            </a:pPr>
            <a:r>
              <a:rPr lang="en-US" i="1" dirty="0" smtClean="0"/>
              <a:t>Right to Inspect and Copy Public Records</a:t>
            </a:r>
            <a:endParaRPr lang="en-US" i="1" dirty="0"/>
          </a:p>
        </p:txBody>
      </p:sp>
      <p:sp>
        <p:nvSpPr>
          <p:cNvPr id="9" name="Text Placeholder 8"/>
          <p:cNvSpPr>
            <a:spLocks noGrp="1"/>
          </p:cNvSpPr>
          <p:nvPr>
            <p:ph type="body" idx="1"/>
          </p:nvPr>
        </p:nvSpPr>
        <p:spPr>
          <a:xfrm>
            <a:off x="808038" y="1219200"/>
            <a:ext cx="8259762" cy="5029200"/>
          </a:xfrm>
        </p:spPr>
        <p:txBody>
          <a:bodyPr>
            <a:spAutoFit/>
          </a:bodyPr>
          <a:lstStyle/>
          <a:p>
            <a:pPr marL="365760" indent="-283464" fontAlgn="auto">
              <a:lnSpc>
                <a:spcPct val="80000"/>
              </a:lnSpc>
              <a:spcAft>
                <a:spcPts val="0"/>
              </a:spcAft>
              <a:buClr>
                <a:schemeClr val="accent6">
                  <a:lumMod val="60000"/>
                  <a:lumOff val="40000"/>
                </a:schemeClr>
              </a:buClr>
              <a:buFont typeface="Wingdings 3" pitchFamily="18" charset="2"/>
              <a:buNone/>
              <a:defRPr/>
            </a:pPr>
            <a:r>
              <a:rPr lang="en-US" sz="2000" dirty="0" smtClean="0"/>
              <a:t>IC §5-14-3-3, in relevant part, sets forth general rule of APRA:</a:t>
            </a:r>
          </a:p>
          <a:p>
            <a:pPr marL="365760" indent="-283464"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Any person may inspect and copy the public records of any public agency during the regular business hours of the agency, </a:t>
            </a:r>
            <a:r>
              <a:rPr lang="en-US" sz="1800" b="1" dirty="0" smtClean="0"/>
              <a:t>except as provided in section 4 of this chapter.</a:t>
            </a:r>
            <a:r>
              <a:rPr lang="en-US" sz="1800" dirty="0" smtClean="0"/>
              <a:t>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request for inspection or copying must:</a:t>
            </a:r>
          </a:p>
          <a:p>
            <a:pPr marL="574675" lvl="1" indent="0" fontAlgn="auto">
              <a:lnSpc>
                <a:spcPct val="80000"/>
              </a:lnSpc>
              <a:spcBef>
                <a:spcPts val="300"/>
              </a:spcBef>
              <a:spcAft>
                <a:spcPts val="0"/>
              </a:spcAft>
              <a:buClr>
                <a:schemeClr val="accent6">
                  <a:lumMod val="60000"/>
                  <a:lumOff val="40000"/>
                </a:schemeClr>
              </a:buClr>
              <a:buFont typeface="Verdana"/>
              <a:buNone/>
              <a:tabLst>
                <a:tab pos="914400" algn="l"/>
              </a:tabLst>
              <a:defRPr/>
            </a:pPr>
            <a:r>
              <a:rPr lang="en-US" sz="1800" dirty="0" smtClean="0"/>
              <a:t>(1)	identify with reasonable particularity the record being requested; and</a:t>
            </a:r>
            <a:br>
              <a:rPr lang="en-US" sz="1800" dirty="0" smtClean="0"/>
            </a:br>
            <a:r>
              <a:rPr lang="en-US" sz="1800" dirty="0" smtClean="0"/>
              <a:t>(2)	be, at the discretion of the agency, in writing on or in a form provided by the 	agency.</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No request may be denied because the person making the request refuses to state the purpose of the request, unless such condition is required by other applicable statute.</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public agency may not deny or interfere with the exercise of the right stated in subsection (a).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The public agency shall either:</a:t>
            </a:r>
          </a:p>
          <a:p>
            <a:pPr marL="574675" lvl="1" indent="0" fontAlgn="auto">
              <a:lnSpc>
                <a:spcPct val="80000"/>
              </a:lnSpc>
              <a:spcBef>
                <a:spcPts val="0"/>
              </a:spcBef>
              <a:spcAft>
                <a:spcPts val="0"/>
              </a:spcAft>
              <a:buClr>
                <a:schemeClr val="accent6">
                  <a:lumMod val="60000"/>
                  <a:lumOff val="40000"/>
                </a:schemeClr>
              </a:buClr>
              <a:buFont typeface="Verdana"/>
              <a:buNone/>
              <a:tabLst>
                <a:tab pos="914400" algn="l"/>
              </a:tabLst>
              <a:defRPr/>
            </a:pPr>
            <a:r>
              <a:rPr lang="en-US" sz="1800" dirty="0" smtClean="0"/>
              <a:t>(1)	provide the requested copies to the person making the request; or </a:t>
            </a:r>
          </a:p>
          <a:p>
            <a:pPr marL="574675" lvl="1" indent="0" fontAlgn="auto">
              <a:lnSpc>
                <a:spcPct val="80000"/>
              </a:lnSpc>
              <a:spcBef>
                <a:spcPts val="0"/>
              </a:spcBef>
              <a:spcAft>
                <a:spcPts val="0"/>
              </a:spcAft>
              <a:buClr>
                <a:schemeClr val="accent6">
                  <a:lumMod val="60000"/>
                  <a:lumOff val="40000"/>
                </a:schemeClr>
              </a:buClr>
              <a:buFont typeface="Wingdings 3" pitchFamily="18" charset="2"/>
              <a:buNone/>
              <a:tabLst>
                <a:tab pos="914400" algn="l"/>
                <a:tab pos="1028700" algn="l"/>
              </a:tabLst>
              <a:defRPr/>
            </a:pPr>
            <a:r>
              <a:rPr lang="en-US" sz="1800" dirty="0" smtClean="0"/>
              <a:t>(2)	allow the person to make copies:</a:t>
            </a:r>
            <a:r>
              <a:rPr lang="en-US" sz="1400" dirty="0" smtClean="0"/>
              <a:t/>
            </a:r>
            <a:br>
              <a:rPr lang="en-US" sz="1400" dirty="0" smtClean="0"/>
            </a:br>
            <a:r>
              <a:rPr lang="en-US" sz="1400" dirty="0" smtClean="0"/>
              <a:t>         	</a:t>
            </a:r>
            <a:r>
              <a:rPr lang="en-US" sz="1800" dirty="0" smtClean="0"/>
              <a:t>(A) on the agency's equipment; or</a:t>
            </a:r>
            <a:br>
              <a:rPr lang="en-US" sz="1800" dirty="0" smtClean="0"/>
            </a:br>
            <a:r>
              <a:rPr lang="en-US" sz="1800" dirty="0" smtClean="0"/>
              <a:t>         (B) on the person's own equipment.</a:t>
            </a:r>
            <a:endParaRPr lang="en-US" sz="1800" dirty="0"/>
          </a:p>
        </p:txBody>
      </p:sp>
    </p:spTree>
    <p:custDataLst>
      <p:tags r:id="rId1"/>
    </p:custDataLst>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smtClean="0"/>
              <a:t>The Indiana Open Door Law (ODL)</a:t>
            </a:r>
            <a:endParaRPr lang="en-US" dirty="0"/>
          </a:p>
        </p:txBody>
      </p:sp>
      <p:sp>
        <p:nvSpPr>
          <p:cNvPr id="2051" name="Rectangle 3"/>
          <p:cNvSpPr>
            <a:spLocks noGrp="1" noChangeArrowheads="1"/>
          </p:cNvSpPr>
          <p:nvPr>
            <p:ph type="subTitle" idx="1"/>
          </p:nvPr>
        </p:nvSpPr>
        <p:spPr/>
        <p:txBody>
          <a:bodyPr/>
          <a:lstStyle/>
          <a:p>
            <a:r>
              <a:rPr lang="en-US" dirty="0" smtClean="0"/>
              <a:t>Indiana Code ch.5-14-1.5 et seq.</a:t>
            </a:r>
          </a:p>
          <a:p>
            <a:endParaRPr lang="en-US" dirty="0" smtClean="0"/>
          </a:p>
          <a:p>
            <a:endParaRPr lang="en-US" dirty="0"/>
          </a:p>
        </p:txBody>
      </p:sp>
      <p:pic>
        <p:nvPicPr>
          <p:cNvPr id="8" name="Picture 7" descr="welcome_open door.jpg"/>
          <p:cNvPicPr>
            <a:picLocks noChangeAspect="1"/>
          </p:cNvPicPr>
          <p:nvPr/>
        </p:nvPicPr>
        <p:blipFill>
          <a:blip r:embed="rId4" cstate="print"/>
          <a:stretch>
            <a:fillRect/>
          </a:stretch>
        </p:blipFill>
        <p:spPr>
          <a:xfrm>
            <a:off x="6096001" y="2146064"/>
            <a:ext cx="2057400" cy="2735904"/>
          </a:xfrm>
          <a:prstGeom prst="rect">
            <a:avLst/>
          </a:prstGeom>
          <a:ln>
            <a:solidFill>
              <a:schemeClr val="tx1"/>
            </a:solidFill>
          </a:ln>
        </p:spPr>
      </p:pic>
    </p:spTree>
    <p:custDataLst>
      <p:tags r:id="rId1"/>
    </p:custDataLst>
  </p:cSld>
  <p:clrMapOvr>
    <a:masterClrMapping/>
  </p:clrMapOvr>
  <p:transition spd="med">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2"/>
          <p:cNvSpPr/>
          <p:nvPr/>
        </p:nvSpPr>
        <p:spPr>
          <a:xfrm>
            <a:off x="1936750" y="1752600"/>
            <a:ext cx="2470150" cy="365125"/>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algn="ctr" defTabSz="711200" fontAlgn="auto">
              <a:lnSpc>
                <a:spcPct val="90000"/>
              </a:lnSpc>
              <a:spcAft>
                <a:spcPct val="35000"/>
              </a:spcAft>
              <a:defRPr/>
            </a:pPr>
            <a:r>
              <a:rPr lang="en-US" sz="2800" dirty="0">
                <a:solidFill>
                  <a:schemeClr val="tx1"/>
                </a:solidFill>
                <a:latin typeface="Calibri" pitchFamily="34" charset="0"/>
              </a:rPr>
              <a:t>Copying Fees</a:t>
            </a:r>
          </a:p>
        </p:txBody>
      </p:sp>
      <p:pic>
        <p:nvPicPr>
          <p:cNvPr id="8" name="WithDollar" descr="withmoneysymbol.jpg"/>
          <p:cNvPicPr>
            <a:picLocks noChangeAspect="1"/>
          </p:cNvPicPr>
          <p:nvPr/>
        </p:nvPicPr>
        <p:blipFill>
          <a:blip r:embed="rId3" cstate="screen">
            <a:clrChange>
              <a:clrFrom>
                <a:srgbClr val="FFFFFF"/>
              </a:clrFrom>
              <a:clrTo>
                <a:srgbClr val="FFFFFF">
                  <a:alpha val="0"/>
                </a:srgbClr>
              </a:clrTo>
            </a:clrChange>
          </a:blip>
          <a:srcRect/>
          <a:stretch>
            <a:fillRect/>
          </a:stretch>
        </p:blipFill>
        <p:spPr bwMode="auto">
          <a:xfrm>
            <a:off x="1066800" y="1219200"/>
            <a:ext cx="1190625" cy="1190625"/>
          </a:xfrm>
          <a:prstGeom prst="rect">
            <a:avLst/>
          </a:prstGeom>
          <a:noFill/>
          <a:ln w="9525">
            <a:noFill/>
            <a:miter lim="800000"/>
            <a:headEnd/>
            <a:tailEnd/>
          </a:ln>
        </p:spPr>
      </p:pic>
      <p:sp>
        <p:nvSpPr>
          <p:cNvPr id="17" name="TextBox3"/>
          <p:cNvSpPr/>
          <p:nvPr/>
        </p:nvSpPr>
        <p:spPr>
          <a:xfrm>
            <a:off x="2514600" y="3019425"/>
            <a:ext cx="5029200" cy="365125"/>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algn="ctr" defTabSz="711200" fontAlgn="auto">
              <a:lnSpc>
                <a:spcPct val="90000"/>
              </a:lnSpc>
              <a:spcAft>
                <a:spcPct val="35000"/>
              </a:spcAft>
              <a:defRPr/>
            </a:pPr>
            <a:r>
              <a:rPr lang="en-US" sz="2800" dirty="0">
                <a:solidFill>
                  <a:schemeClr val="tx1"/>
                </a:solidFill>
                <a:latin typeface="Calibri" pitchFamily="34" charset="0"/>
              </a:rPr>
              <a:t>Enhanced access/</a:t>
            </a:r>
            <a:r>
              <a:rPr lang="en-US" sz="2800" dirty="0" err="1">
                <a:solidFill>
                  <a:schemeClr val="tx1"/>
                </a:solidFill>
                <a:latin typeface="Calibri" pitchFamily="34" charset="0"/>
              </a:rPr>
              <a:t>AccessIndiana</a:t>
            </a:r>
            <a:endParaRPr lang="en-US" sz="2800" dirty="0">
              <a:solidFill>
                <a:schemeClr val="tx1"/>
              </a:solidFill>
              <a:latin typeface="Calibri" pitchFamily="34" charset="0"/>
            </a:endParaRPr>
          </a:p>
        </p:txBody>
      </p:sp>
      <p:sp>
        <p:nvSpPr>
          <p:cNvPr id="15" name="TextBox1"/>
          <p:cNvSpPr/>
          <p:nvPr/>
        </p:nvSpPr>
        <p:spPr>
          <a:xfrm>
            <a:off x="1646238" y="4238625"/>
            <a:ext cx="7192962" cy="1524000"/>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marL="463550" defTabSz="711200" fontAlgn="auto">
              <a:lnSpc>
                <a:spcPct val="90000"/>
              </a:lnSpc>
              <a:spcAft>
                <a:spcPct val="35000"/>
              </a:spcAft>
              <a:defRPr/>
            </a:pPr>
            <a:r>
              <a:rPr lang="en-US" sz="2800" dirty="0">
                <a:solidFill>
                  <a:schemeClr val="tx1"/>
                </a:solidFill>
                <a:latin typeface="Calibri" pitchFamily="34" charset="0"/>
              </a:rPr>
              <a:t>If a public record contains </a:t>
            </a:r>
            <a:r>
              <a:rPr lang="en-US" sz="2800" dirty="0" err="1">
                <a:solidFill>
                  <a:schemeClr val="tx1"/>
                </a:solidFill>
                <a:latin typeface="Calibri" pitchFamily="34" charset="0"/>
              </a:rPr>
              <a:t>nondisclosable</a:t>
            </a:r>
            <a:r>
              <a:rPr lang="en-US" sz="2800" dirty="0">
                <a:solidFill>
                  <a:schemeClr val="tx1"/>
                </a:solidFill>
                <a:latin typeface="Calibri" pitchFamily="34" charset="0"/>
              </a:rPr>
              <a:t> and </a:t>
            </a:r>
            <a:r>
              <a:rPr lang="en-US" sz="2800" dirty="0" err="1">
                <a:solidFill>
                  <a:schemeClr val="tx1"/>
                </a:solidFill>
                <a:latin typeface="Calibri" pitchFamily="34" charset="0"/>
              </a:rPr>
              <a:t>disclosable</a:t>
            </a:r>
            <a:r>
              <a:rPr lang="en-US" sz="2800" dirty="0">
                <a:solidFill>
                  <a:schemeClr val="tx1"/>
                </a:solidFill>
                <a:latin typeface="Calibri" pitchFamily="34" charset="0"/>
              </a:rPr>
              <a:t> information, APRA requires the public agency to redact/separate the </a:t>
            </a:r>
            <a:r>
              <a:rPr lang="en-US" sz="2800" dirty="0" err="1">
                <a:solidFill>
                  <a:schemeClr val="tx1"/>
                </a:solidFill>
                <a:latin typeface="Calibri" pitchFamily="34" charset="0"/>
              </a:rPr>
              <a:t>nondisclosable</a:t>
            </a:r>
            <a:r>
              <a:rPr lang="en-US" sz="2800" dirty="0">
                <a:solidFill>
                  <a:schemeClr val="tx1"/>
                </a:solidFill>
                <a:latin typeface="Calibri" pitchFamily="34" charset="0"/>
              </a:rPr>
              <a:t> information.</a:t>
            </a:r>
          </a:p>
        </p:txBody>
      </p:sp>
      <p:pic>
        <p:nvPicPr>
          <p:cNvPr id="6" name="MarkerBlack" descr="markerblack.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838200" y="3933825"/>
            <a:ext cx="1646238" cy="1093788"/>
          </a:xfrm>
          <a:prstGeom prst="rect">
            <a:avLst/>
          </a:prstGeom>
          <a:noFill/>
          <a:ln w="9525">
            <a:noFill/>
            <a:miter lim="800000"/>
            <a:headEnd/>
            <a:tailEnd/>
          </a:ln>
        </p:spPr>
      </p:pic>
      <p:sp>
        <p:nvSpPr>
          <p:cNvPr id="47110" name="Title"/>
          <p:cNvSpPr>
            <a:spLocks noGrp="1"/>
          </p:cNvSpPr>
          <p:nvPr>
            <p:ph type="title"/>
          </p:nvPr>
        </p:nvSpPr>
        <p:spPr bwMode="auto"/>
        <p:txBody>
          <a:bodyPr vert="horz" wrap="square" lIns="91440" tIns="45720" rIns="91440" bIns="45720" numCol="1" anchorCtr="0" compatLnSpc="1">
            <a:prstTxWarp prst="textNoShape">
              <a:avLst/>
            </a:prstTxWarp>
          </a:bodyPr>
          <a:lstStyle/>
          <a:p>
            <a:r>
              <a:rPr lang="en-US" sz="3700" i="1" dirty="0" smtClean="0">
                <a:effectLst/>
              </a:rPr>
              <a:t>Other Items of Note under APRA</a:t>
            </a:r>
          </a:p>
        </p:txBody>
      </p:sp>
      <p:pic>
        <p:nvPicPr>
          <p:cNvPr id="9" name="WithLaptopHappy" descr="computerhappy.jpg"/>
          <p:cNvPicPr>
            <a:picLocks noChangeAspect="1"/>
          </p:cNvPicPr>
          <p:nvPr/>
        </p:nvPicPr>
        <p:blipFill>
          <a:blip r:embed="rId5" cstate="screen">
            <a:clrChange>
              <a:clrFrom>
                <a:srgbClr val="FEFEFE"/>
              </a:clrFrom>
              <a:clrTo>
                <a:srgbClr val="FEFEFE">
                  <a:alpha val="0"/>
                </a:srgbClr>
              </a:clrTo>
            </a:clrChange>
          </a:blip>
          <a:srcRect/>
          <a:stretch>
            <a:fillRect/>
          </a:stretch>
        </p:blipFill>
        <p:spPr bwMode="auto">
          <a:xfrm>
            <a:off x="7315200" y="2438400"/>
            <a:ext cx="1190625" cy="1190625"/>
          </a:xfrm>
          <a:prstGeom prst="rect">
            <a:avLst/>
          </a:prstGeom>
          <a:noFill/>
          <a:ln w="9525">
            <a:noFill/>
            <a:miter lim="800000"/>
            <a:headEnd/>
            <a:tailEnd/>
          </a:ln>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2" fill="hold" grpId="1"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slide(fromRight)">
                                      <p:cBhvr>
                                        <p:cTn id="10" dur="1000"/>
                                        <p:tgtEl>
                                          <p:spTgt spid="17"/>
                                        </p:tgtEl>
                                      </p:cBhvr>
                                    </p:animEffect>
                                  </p:childTnLst>
                                </p:cTn>
                              </p:par>
                              <p:par>
                                <p:cTn id="11" presetID="12" presetClass="entr" presetSubtype="8" fill="hold" grpId="1"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Left)">
                                      <p:cBhvr>
                                        <p:cTn id="13" dur="1000"/>
                                        <p:tgtEl>
                                          <p:spTgt spid="16"/>
                                        </p:tgtEl>
                                      </p:cBhvr>
                                    </p:animEffect>
                                  </p:childTnLst>
                                </p:cTn>
                              </p:par>
                              <p:par>
                                <p:cTn id="14" presetID="12" presetClass="entr" presetSubtype="2" fill="hold" grpId="1"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slide(fromRight)">
                                      <p:cBhvr>
                                        <p:cTn id="16" dur="1000"/>
                                        <p:tgtEl>
                                          <p:spTgt spid="15"/>
                                        </p:tgtEl>
                                      </p:cBhvr>
                                    </p:animEffect>
                                  </p:childTnLst>
                                </p:cTn>
                              </p:par>
                              <p:par>
                                <p:cTn id="17" presetID="12" presetClass="entr" presetSubtype="2"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slide(fromRight)">
                                      <p:cBhvr>
                                        <p:cTn id="19" dur="1000"/>
                                        <p:tgtEl>
                                          <p:spTgt spid="8"/>
                                        </p:tgtEl>
                                      </p:cBhvr>
                                    </p:animEffect>
                                  </p:childTnLst>
                                </p:cTn>
                              </p:par>
                              <p:par>
                                <p:cTn id="20" presetID="12" presetClass="entr" presetSubtype="8"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slide(fromLeft)">
                                      <p:cBhvr>
                                        <p:cTn id="2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1" animBg="1"/>
      <p:bldP spid="17" grpId="1" animBg="1"/>
      <p:bldP spid="15"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6" cstate="print"/>
          <a:srcRect/>
          <a:stretch>
            <a:fillRect/>
          </a:stretch>
        </p:blipFill>
        <p:spPr bwMode="auto">
          <a:xfrm>
            <a:off x="5057775" y="1803400"/>
            <a:ext cx="4086226" cy="4597400"/>
          </a:xfrm>
          <a:prstGeom prst="rect">
            <a:avLst/>
          </a:prstGeom>
          <a:noFill/>
          <a:ln w="9525">
            <a:noFill/>
            <a:miter lim="800000"/>
            <a:headEnd/>
            <a:tailEnd/>
          </a:ln>
          <a:effectLst/>
        </p:spPr>
      </p:pic>
      <p:sp>
        <p:nvSpPr>
          <p:cNvPr id="36867" name="TPQuestion"/>
          <p:cNvSpPr>
            <a:spLocks noGrp="1"/>
          </p:cNvSpPr>
          <p:nvPr>
            <p:ph type="title"/>
          </p:nvPr>
        </p:nvSpPr>
        <p:spPr bwMode="auto">
          <a:xfrm>
            <a:off x="609600" y="284163"/>
            <a:ext cx="8031163" cy="1477962"/>
          </a:xfrm>
        </p:spPr>
        <p:txBody>
          <a:bodyPr vert="horz" wrap="square" lIns="91440" tIns="45720" rIns="91440" bIns="45720" numCol="1" anchor="t" anchorCtr="0" compatLnSpc="1">
            <a:prstTxWarp prst="textNoShape">
              <a:avLst/>
            </a:prstTxWarp>
          </a:bodyPr>
          <a:lstStyle/>
          <a:p>
            <a:pPr algn="l"/>
            <a:r>
              <a:rPr lang="en-US" sz="3000" smtClean="0">
                <a:effectLst/>
              </a:rPr>
              <a:t>When an agency receives a request for access to public records via hand-delivery the agency is required to respond to that request </a:t>
            </a:r>
          </a:p>
        </p:txBody>
      </p:sp>
      <p:sp>
        <p:nvSpPr>
          <p:cNvPr id="36869" name="TPAnswers"/>
          <p:cNvSpPr>
            <a:spLocks noGrp="1"/>
          </p:cNvSpPr>
          <p:nvPr>
            <p:ph type="body" idx="1"/>
            <p:custDataLst>
              <p:tags r:id="rId2"/>
            </p:custDataLst>
          </p:nvPr>
        </p:nvSpPr>
        <p:spPr>
          <a:xfrm>
            <a:off x="914400" y="2360613"/>
            <a:ext cx="4495800" cy="3430587"/>
          </a:xfrm>
        </p:spPr>
        <p:txBody>
          <a:bodyPr>
            <a:noAutofit/>
          </a:bodyPr>
          <a:lstStyle/>
          <a:p>
            <a:pPr marL="536575" indent="-457200">
              <a:spcBef>
                <a:spcPct val="20000"/>
              </a:spcBef>
              <a:spcAft>
                <a:spcPts val="0"/>
              </a:spcAft>
              <a:buFont typeface="Gill Sans MT" pitchFamily="34" charset="0"/>
              <a:buAutoNum type="alphaUcPeriod"/>
            </a:pPr>
            <a:r>
              <a:rPr lang="en-US" sz="2400" smtClean="0"/>
              <a:t>Immediately since the request was hand-delivered to the main office</a:t>
            </a:r>
          </a:p>
          <a:p>
            <a:pPr marL="536575" indent="-457200">
              <a:spcBef>
                <a:spcPct val="20000"/>
              </a:spcBef>
              <a:spcAft>
                <a:spcPts val="0"/>
              </a:spcAft>
              <a:buFont typeface="Gill Sans MT" pitchFamily="34" charset="0"/>
              <a:buAutoNum type="alphaUcPeriod"/>
            </a:pPr>
            <a:r>
              <a:rPr lang="en-US" sz="2400" smtClean="0"/>
              <a:t>Within 24 hours of receiving the request</a:t>
            </a:r>
          </a:p>
          <a:p>
            <a:pPr marL="536575" indent="-457200">
              <a:spcBef>
                <a:spcPct val="20000"/>
              </a:spcBef>
              <a:spcAft>
                <a:spcPts val="0"/>
              </a:spcAft>
              <a:buFont typeface="Gill Sans MT" pitchFamily="34" charset="0"/>
              <a:buAutoNum type="alphaUcPeriod"/>
            </a:pPr>
            <a:r>
              <a:rPr lang="en-US" sz="2400" smtClean="0"/>
              <a:t>Within 7 days of receiving the request as with all other requests</a:t>
            </a:r>
          </a:p>
        </p:txBody>
      </p:sp>
      <p:sp>
        <p:nvSpPr>
          <p:cNvPr id="11" name="CorShape1"/>
          <p:cNvSpPr/>
          <p:nvPr>
            <p:custDataLst>
              <p:tags r:id="rId3"/>
            </p:custDataLst>
          </p:nvPr>
        </p:nvSpPr>
        <p:spPr>
          <a:xfrm rot="10800000">
            <a:off x="680719" y="3657600"/>
            <a:ext cx="309881" cy="337079"/>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Responding to APRA Requests</a:t>
            </a:r>
          </a:p>
        </p:txBody>
      </p:sp>
      <p:sp>
        <p:nvSpPr>
          <p:cNvPr id="8" name="Freeform 7"/>
          <p:cNvSpPr/>
          <p:nvPr/>
        </p:nvSpPr>
        <p:spPr>
          <a:xfrm>
            <a:off x="1298575" y="1543050"/>
            <a:ext cx="6321425" cy="647700"/>
          </a:xfrm>
          <a:custGeom>
            <a:avLst/>
            <a:gdLst>
              <a:gd name="connsiteX0" fmla="*/ 0 w 2522703"/>
              <a:gd name="connsiteY0" fmla="*/ 0 h 2125536"/>
              <a:gd name="connsiteX1" fmla="*/ 2522703 w 2522703"/>
              <a:gd name="connsiteY1" fmla="*/ 0 h 2125536"/>
              <a:gd name="connsiteX2" fmla="*/ 2522703 w 2522703"/>
              <a:gd name="connsiteY2" fmla="*/ 2125536 h 2125536"/>
              <a:gd name="connsiteX3" fmla="*/ 0 w 2522703"/>
              <a:gd name="connsiteY3" fmla="*/ 2125536 h 2125536"/>
              <a:gd name="connsiteX4" fmla="*/ 0 w 2522703"/>
              <a:gd name="connsiteY4" fmla="*/ 0 h 2125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2703" h="2125536">
                <a:moveTo>
                  <a:pt x="0" y="0"/>
                </a:moveTo>
                <a:lnTo>
                  <a:pt x="2522703" y="0"/>
                </a:lnTo>
                <a:lnTo>
                  <a:pt x="2522703" y="2125536"/>
                </a:lnTo>
                <a:lnTo>
                  <a:pt x="0" y="2125536"/>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28016" tIns="73152" rIns="128016" bIns="73152" spcCol="1270" anchor="ctr">
            <a:spAutoFit/>
          </a:bodyPr>
          <a:lstStyle/>
          <a:p>
            <a:pPr defTabSz="800100" fontAlgn="auto">
              <a:lnSpc>
                <a:spcPct val="90000"/>
              </a:lnSpc>
              <a:spcAft>
                <a:spcPct val="35000"/>
              </a:spcAft>
              <a:defRPr/>
            </a:pPr>
            <a:r>
              <a:rPr lang="en-US" dirty="0">
                <a:solidFill>
                  <a:schemeClr val="tx1"/>
                </a:solidFill>
                <a:latin typeface="Calibri" pitchFamily="34" charset="0"/>
              </a:rPr>
              <a:t>Time frames for responding to APRA Requests depends on the manner in which the public agency receives the request.</a:t>
            </a:r>
          </a:p>
        </p:txBody>
      </p:sp>
      <p:sp>
        <p:nvSpPr>
          <p:cNvPr id="10" name="Freeform 9"/>
          <p:cNvSpPr/>
          <p:nvPr/>
        </p:nvSpPr>
        <p:spPr>
          <a:xfrm>
            <a:off x="2819400" y="2971800"/>
            <a:ext cx="5943600" cy="612775"/>
          </a:xfrm>
          <a:custGeom>
            <a:avLst/>
            <a:gdLst>
              <a:gd name="connsiteX0" fmla="*/ 0 w 4929019"/>
              <a:gd name="connsiteY0" fmla="*/ 0 h 893292"/>
              <a:gd name="connsiteX1" fmla="*/ 4929019 w 4929019"/>
              <a:gd name="connsiteY1" fmla="*/ 0 h 893292"/>
              <a:gd name="connsiteX2" fmla="*/ 4929019 w 4929019"/>
              <a:gd name="connsiteY2" fmla="*/ 893292 h 893292"/>
              <a:gd name="connsiteX3" fmla="*/ 0 w 4929019"/>
              <a:gd name="connsiteY3" fmla="*/ 893292 h 893292"/>
              <a:gd name="connsiteX4" fmla="*/ 0 w 4929019"/>
              <a:gd name="connsiteY4" fmla="*/ 0 h 8932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893292">
                <a:moveTo>
                  <a:pt x="0" y="0"/>
                </a:moveTo>
                <a:lnTo>
                  <a:pt x="4929019" y="0"/>
                </a:lnTo>
                <a:lnTo>
                  <a:pt x="4929019" y="893292"/>
                </a:lnTo>
                <a:lnTo>
                  <a:pt x="0" y="893292"/>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99568" tIns="56896" rIns="99568" bIns="56896" spcCol="1270" anchor="ctr">
            <a:spAutoFit/>
          </a:bodyPr>
          <a:lstStyle/>
          <a:p>
            <a:pPr defTabSz="622300" fontAlgn="auto">
              <a:lnSpc>
                <a:spcPct val="90000"/>
              </a:lnSpc>
              <a:spcAft>
                <a:spcPct val="35000"/>
              </a:spcAft>
              <a:defRPr/>
            </a:pPr>
            <a:r>
              <a:rPr lang="en-US" dirty="0">
                <a:solidFill>
                  <a:schemeClr val="tx1"/>
                </a:solidFill>
                <a:latin typeface="Calibri" pitchFamily="34" charset="0"/>
              </a:rPr>
              <a:t>IC 5-14-3-9 concerns denial and remedies, but also sets forth times for response:</a:t>
            </a:r>
          </a:p>
        </p:txBody>
      </p:sp>
      <p:sp>
        <p:nvSpPr>
          <p:cNvPr id="11" name="Freeform 10"/>
          <p:cNvSpPr/>
          <p:nvPr/>
        </p:nvSpPr>
        <p:spPr>
          <a:xfrm>
            <a:off x="2819400" y="3616325"/>
            <a:ext cx="5943600" cy="2644775"/>
          </a:xfrm>
          <a:custGeom>
            <a:avLst/>
            <a:gdLst>
              <a:gd name="connsiteX0" fmla="*/ 0 w 4929019"/>
              <a:gd name="connsiteY0" fmla="*/ 0 h 2635200"/>
              <a:gd name="connsiteX1" fmla="*/ 4929019 w 4929019"/>
              <a:gd name="connsiteY1" fmla="*/ 0 h 2635200"/>
              <a:gd name="connsiteX2" fmla="*/ 4929019 w 4929019"/>
              <a:gd name="connsiteY2" fmla="*/ 2635200 h 2635200"/>
              <a:gd name="connsiteX3" fmla="*/ 0 w 4929019"/>
              <a:gd name="connsiteY3" fmla="*/ 2635200 h 2635200"/>
              <a:gd name="connsiteX4" fmla="*/ 0 w 4929019"/>
              <a:gd name="connsiteY4" fmla="*/ 0 h 263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2635200">
                <a:moveTo>
                  <a:pt x="0" y="0"/>
                </a:moveTo>
                <a:lnTo>
                  <a:pt x="4929019" y="0"/>
                </a:lnTo>
                <a:lnTo>
                  <a:pt x="4929019" y="2635200"/>
                </a:lnTo>
                <a:lnTo>
                  <a:pt x="0" y="263520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74676" tIns="74676" rIns="99568" bIns="112014" spcCol="1270">
            <a:spAutoFit/>
          </a:bodyPr>
          <a:lstStyle/>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requestors is p</a:t>
            </a:r>
            <a:r>
              <a:rPr lang="en-US" sz="1600" b="1" dirty="0">
                <a:latin typeface="Calibri" pitchFamily="34" charset="0"/>
              </a:rPr>
              <a:t>hysically present</a:t>
            </a:r>
            <a:r>
              <a:rPr lang="en-US" sz="1600" dirty="0">
                <a:latin typeface="Calibri" pitchFamily="34" charset="0"/>
              </a:rPr>
              <a:t> in the office of the agency, makes the request by </a:t>
            </a:r>
            <a:r>
              <a:rPr lang="en-US" sz="1600" b="1" dirty="0">
                <a:latin typeface="Calibri" pitchFamily="34" charset="0"/>
              </a:rPr>
              <a:t>telephone</a:t>
            </a:r>
            <a:r>
              <a:rPr lang="en-US" sz="1600" dirty="0">
                <a:latin typeface="Calibri" pitchFamily="34" charset="0"/>
              </a:rPr>
              <a:t>, or requests </a:t>
            </a:r>
            <a:r>
              <a:rPr lang="en-US" sz="1600" b="1" dirty="0">
                <a:latin typeface="Calibri" pitchFamily="34" charset="0"/>
              </a:rPr>
              <a:t>enhanced access</a:t>
            </a:r>
            <a:r>
              <a:rPr lang="en-US" sz="1600" dirty="0">
                <a:latin typeface="Calibri" pitchFamily="34" charset="0"/>
              </a:rPr>
              <a:t> to a document and, the agency has twenty-four (24) hours to respond.</a:t>
            </a:r>
          </a:p>
          <a:p>
            <a:pPr marL="225425" lvl="1" indent="-225425" defTabSz="622300" fontAlgn="auto">
              <a:lnSpc>
                <a:spcPct val="90000"/>
              </a:lnSpc>
              <a:spcAft>
                <a:spcPts val="1200"/>
              </a:spcAft>
              <a:buSzPct val="100000"/>
              <a:buFont typeface="Arial" pitchFamily="34" charset="0"/>
              <a:buChar char="•"/>
              <a:defRPr/>
            </a:pPr>
            <a:r>
              <a:rPr lang="en-US" sz="1600" b="1" i="1" dirty="0">
                <a:latin typeface="Calibri" pitchFamily="34" charset="0"/>
              </a:rPr>
              <a:t>(enhanced access=on disk or through remote computer)</a:t>
            </a: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the request is made by </a:t>
            </a:r>
            <a:r>
              <a:rPr lang="en-US" sz="1600" b="1" dirty="0">
                <a:latin typeface="Calibri" pitchFamily="34" charset="0"/>
              </a:rPr>
              <a:t>mail or by facsimile</a:t>
            </a:r>
            <a:r>
              <a:rPr lang="en-US" sz="1600" dirty="0">
                <a:latin typeface="Calibri" pitchFamily="34" charset="0"/>
              </a:rPr>
              <a:t> the public agency has 7 days from the date the public agency received the request to respond.</a:t>
            </a:r>
            <a:endParaRPr lang="en-US" sz="1600" b="1" i="1" dirty="0">
              <a:latin typeface="Calibri" pitchFamily="34" charset="0"/>
            </a:endParaRP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Important:   Production of documents is not required in these time frames, but within a reasonable time.</a:t>
            </a:r>
          </a:p>
        </p:txBody>
      </p:sp>
      <p:pic>
        <p:nvPicPr>
          <p:cNvPr id="51205" name="Picture 11" descr="hourglass.jpg"/>
          <p:cNvPicPr>
            <a:picLocks noChangeAspect="1"/>
          </p:cNvPicPr>
          <p:nvPr/>
        </p:nvPicPr>
        <p:blipFill>
          <a:blip r:embed="rId4" cstate="screen"/>
          <a:srcRect/>
          <a:stretch>
            <a:fillRect/>
          </a:stretch>
        </p:blipFill>
        <p:spPr bwMode="auto">
          <a:xfrm>
            <a:off x="777875" y="2636838"/>
            <a:ext cx="1919288" cy="2560637"/>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6" cstate="print"/>
          <a:srcRect/>
          <a:stretch>
            <a:fillRect/>
          </a:stretch>
        </p:blipFill>
        <p:spPr bwMode="auto">
          <a:xfrm>
            <a:off x="4981575" y="1498600"/>
            <a:ext cx="4086226" cy="4597400"/>
          </a:xfrm>
          <a:prstGeom prst="rect">
            <a:avLst/>
          </a:prstGeom>
          <a:noFill/>
          <a:ln w="9525">
            <a:noFill/>
            <a:miter lim="800000"/>
            <a:headEnd/>
            <a:tailEnd/>
          </a:ln>
          <a:effectLst/>
        </p:spPr>
      </p:pic>
      <p:sp>
        <p:nvSpPr>
          <p:cNvPr id="41987" name="TPQuestion"/>
          <p:cNvSpPr>
            <a:spLocks noGrp="1"/>
          </p:cNvSpPr>
          <p:nvPr>
            <p:ph type="title"/>
          </p:nvPr>
        </p:nvSpPr>
        <p:spPr bwMode="auto">
          <a:xfrm>
            <a:off x="609600" y="284163"/>
            <a:ext cx="8031163" cy="1016000"/>
          </a:xfrm>
        </p:spPr>
        <p:txBody>
          <a:bodyPr vert="horz" wrap="square" lIns="91440" tIns="45720" rIns="91440" bIns="45720" numCol="1" anchor="t" anchorCtr="0" compatLnSpc="1">
            <a:prstTxWarp prst="textNoShape">
              <a:avLst/>
            </a:prstTxWarp>
          </a:bodyPr>
          <a:lstStyle/>
          <a:p>
            <a:pPr algn="l"/>
            <a:r>
              <a:rPr lang="en-US" sz="3000" smtClean="0">
                <a:effectLst/>
              </a:rPr>
              <a:t>A public record that is confidential may only be disclosed</a:t>
            </a:r>
          </a:p>
        </p:txBody>
      </p:sp>
      <p:sp>
        <p:nvSpPr>
          <p:cNvPr id="41989" name="TPAnswers"/>
          <p:cNvSpPr>
            <a:spLocks noGrp="1"/>
          </p:cNvSpPr>
          <p:nvPr>
            <p:ph type="body" idx="1"/>
            <p:custDataLst>
              <p:tags r:id="rId2"/>
            </p:custDataLst>
          </p:nvPr>
        </p:nvSpPr>
        <p:spPr>
          <a:xfrm>
            <a:off x="990600" y="1965325"/>
            <a:ext cx="4343400" cy="3294063"/>
          </a:xfrm>
        </p:spPr>
        <p:txBody>
          <a:bodyPr>
            <a:noAutofit/>
          </a:bodyPr>
          <a:lstStyle/>
          <a:p>
            <a:pPr marL="536575" indent="-457200">
              <a:spcBef>
                <a:spcPct val="20000"/>
              </a:spcBef>
              <a:spcAft>
                <a:spcPts val="0"/>
              </a:spcAft>
              <a:buFont typeface="Gill Sans MT" pitchFamily="34" charset="0"/>
              <a:buAutoNum type="alphaUcPeriod"/>
            </a:pPr>
            <a:r>
              <a:rPr lang="en-US" sz="2400" smtClean="0"/>
              <a:t>In certain cases, with the consent of the person named in that public record</a:t>
            </a:r>
          </a:p>
          <a:p>
            <a:pPr marL="536575" indent="-457200">
              <a:spcBef>
                <a:spcPct val="20000"/>
              </a:spcBef>
              <a:spcAft>
                <a:spcPts val="0"/>
              </a:spcAft>
              <a:buFont typeface="Gill Sans MT" pitchFamily="34" charset="0"/>
              <a:buAutoNum type="alphaUcPeriod"/>
            </a:pPr>
            <a:r>
              <a:rPr lang="en-US" sz="2400" smtClean="0"/>
              <a:t>If authorized under statute or by court order under the rules of discovery</a:t>
            </a:r>
          </a:p>
          <a:p>
            <a:pPr marL="536575" indent="-457200">
              <a:spcBef>
                <a:spcPct val="20000"/>
              </a:spcBef>
              <a:spcAft>
                <a:spcPts val="0"/>
              </a:spcAft>
              <a:buFont typeface="Gill Sans MT" pitchFamily="34" charset="0"/>
              <a:buAutoNum type="alphaUcPeriod"/>
            </a:pPr>
            <a:r>
              <a:rPr lang="en-US" sz="2400" smtClean="0"/>
              <a:t>All of the above</a:t>
            </a:r>
          </a:p>
        </p:txBody>
      </p:sp>
      <p:sp>
        <p:nvSpPr>
          <p:cNvPr id="11" name="CorShape1"/>
          <p:cNvSpPr/>
          <p:nvPr>
            <p:custDataLst>
              <p:tags r:id="rId3"/>
            </p:custDataLst>
          </p:nvPr>
        </p:nvSpPr>
        <p:spPr>
          <a:xfrm rot="10800000">
            <a:off x="777240" y="4367657"/>
            <a:ext cx="266700" cy="2667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55298" name="Content Placeholder 1"/>
          <p:cNvSpPr>
            <a:spLocks noGrp="1"/>
          </p:cNvSpPr>
          <p:nvPr>
            <p:ph type="body" idx="1"/>
          </p:nvPr>
        </p:nvSpPr>
        <p:spPr>
          <a:xfrm>
            <a:off x="838200" y="1447800"/>
            <a:ext cx="7772400" cy="2986088"/>
          </a:xfrm>
        </p:spPr>
        <p:txBody>
          <a:bodyPr>
            <a:spAutoFit/>
          </a:bodyPr>
          <a:lstStyle/>
          <a:p>
            <a:pPr>
              <a:buFont typeface="Wingdings 2" pitchFamily="18" charset="2"/>
              <a:buChar char=""/>
            </a:pPr>
            <a:r>
              <a:rPr lang="en-US" sz="2800" smtClean="0"/>
              <a:t>Confidential Public Records-IC 5-14-3-4(a)</a:t>
            </a:r>
          </a:p>
          <a:p>
            <a:pPr>
              <a:spcBef>
                <a:spcPts val="2400"/>
              </a:spcBef>
              <a:buFont typeface="Wingdings 2" pitchFamily="18" charset="2"/>
              <a:buChar char=""/>
            </a:pPr>
            <a:r>
              <a:rPr lang="en-US" sz="2800" smtClean="0"/>
              <a:t>Categories of public records that are confidential and cannot be disclosed </a:t>
            </a:r>
            <a:r>
              <a:rPr lang="en-US" sz="2800" i="1" smtClean="0"/>
              <a:t>unless access to the records is specifically required by a state or federal statute or is ordered by a court under the rules of discovery </a:t>
            </a:r>
          </a:p>
        </p:txBody>
      </p:sp>
    </p:spTree>
  </p:cSld>
  <p:clrMapOvr>
    <a:masterClrMapping/>
  </p:clrMapOvr>
  <p:transition spd="med">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Confidential Public Records</a:t>
            </a:r>
          </a:p>
        </p:txBody>
      </p:sp>
      <p:sp>
        <p:nvSpPr>
          <p:cNvPr id="5" name="Freeform 4"/>
          <p:cNvSpPr/>
          <p:nvPr/>
        </p:nvSpPr>
        <p:spPr>
          <a:xfrm rot="21600000">
            <a:off x="1419225" y="13985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Those confidential by state statute or federal law (i.e. IC 4-6-9-4)</a:t>
            </a:r>
          </a:p>
        </p:txBody>
      </p:sp>
      <p:sp>
        <p:nvSpPr>
          <p:cNvPr id="8" name="Freeform 7"/>
          <p:cNvSpPr/>
          <p:nvPr/>
        </p:nvSpPr>
        <p:spPr>
          <a:xfrm rot="21600000">
            <a:off x="1419225" y="2254250"/>
            <a:ext cx="7391400" cy="658813"/>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Social Security Numbers contained in public records</a:t>
            </a:r>
          </a:p>
        </p:txBody>
      </p:sp>
      <p:sp>
        <p:nvSpPr>
          <p:cNvPr id="10" name="Freeform 9"/>
          <p:cNvSpPr/>
          <p:nvPr/>
        </p:nvSpPr>
        <p:spPr>
          <a:xfrm rot="21600000">
            <a:off x="1447800" y="3108325"/>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Patient medical records unless the patient gives written consent</a:t>
            </a:r>
          </a:p>
        </p:txBody>
      </p:sp>
      <p:sp>
        <p:nvSpPr>
          <p:cNvPr id="12" name="Freeform 11"/>
          <p:cNvSpPr/>
          <p:nvPr/>
        </p:nvSpPr>
        <p:spPr>
          <a:xfrm rot="21600000">
            <a:off x="1447800" y="39639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Trade secret information</a:t>
            </a:r>
          </a:p>
        </p:txBody>
      </p:sp>
      <p:sp>
        <p:nvSpPr>
          <p:cNvPr id="14" name="Freeform 13"/>
          <p:cNvSpPr/>
          <p:nvPr/>
        </p:nvSpPr>
        <p:spPr>
          <a:xfrm rot="21600000">
            <a:off x="1447800" y="4819650"/>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Certain foreclosure information</a:t>
            </a:r>
          </a:p>
        </p:txBody>
      </p:sp>
      <p:sp>
        <p:nvSpPr>
          <p:cNvPr id="16" name="Freeform 15"/>
          <p:cNvSpPr/>
          <p:nvPr/>
        </p:nvSpPr>
        <p:spPr>
          <a:xfrm rot="21600000">
            <a:off x="1389063" y="5675313"/>
            <a:ext cx="7448550" cy="658812"/>
          </a:xfrm>
          <a:custGeom>
            <a:avLst/>
            <a:gdLst>
              <a:gd name="connsiteX0" fmla="*/ 0 w 7649267"/>
              <a:gd name="connsiteY0" fmla="*/ 0 h 658648"/>
              <a:gd name="connsiteX1" fmla="*/ 7319943 w 7649267"/>
              <a:gd name="connsiteY1" fmla="*/ 0 h 658648"/>
              <a:gd name="connsiteX2" fmla="*/ 7649267 w 7649267"/>
              <a:gd name="connsiteY2" fmla="*/ 329324 h 658648"/>
              <a:gd name="connsiteX3" fmla="*/ 7319943 w 7649267"/>
              <a:gd name="connsiteY3" fmla="*/ 658648 h 658648"/>
              <a:gd name="connsiteX4" fmla="*/ 0 w 7649267"/>
              <a:gd name="connsiteY4" fmla="*/ 658648 h 658648"/>
              <a:gd name="connsiteX5" fmla="*/ 0 w 7649267"/>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49267" h="658648">
                <a:moveTo>
                  <a:pt x="7649267" y="658647"/>
                </a:moveTo>
                <a:lnTo>
                  <a:pt x="329324" y="658647"/>
                </a:lnTo>
                <a:lnTo>
                  <a:pt x="0" y="329324"/>
                </a:lnTo>
                <a:lnTo>
                  <a:pt x="329324" y="1"/>
                </a:lnTo>
                <a:lnTo>
                  <a:pt x="7649267" y="1"/>
                </a:lnTo>
                <a:lnTo>
                  <a:pt x="7649267"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Grade transcripts/license exam scores in licensure process</a:t>
            </a:r>
          </a:p>
        </p:txBody>
      </p:sp>
      <p:sp>
        <p:nvSpPr>
          <p:cNvPr id="7" name="Oval 6"/>
          <p:cNvSpPr/>
          <p:nvPr/>
        </p:nvSpPr>
        <p:spPr>
          <a:xfrm>
            <a:off x="1190625" y="1398588"/>
            <a:ext cx="657225" cy="658812"/>
          </a:xfrm>
          <a:prstGeom prst="ellipse">
            <a:avLst/>
          </a:prstGeom>
          <a:blipFill>
            <a:blip r:embed="rId3"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9" name="Oval 8"/>
          <p:cNvSpPr/>
          <p:nvPr/>
        </p:nvSpPr>
        <p:spPr>
          <a:xfrm>
            <a:off x="1190625" y="2254250"/>
            <a:ext cx="657225" cy="658813"/>
          </a:xfrm>
          <a:prstGeom prst="ellipse">
            <a:avLst/>
          </a:prstGeom>
          <a:blipFill rotWithShape="0">
            <a:blip r:embed="rId4"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1" name="Oval 10"/>
          <p:cNvSpPr/>
          <p:nvPr/>
        </p:nvSpPr>
        <p:spPr>
          <a:xfrm>
            <a:off x="1190625" y="3108325"/>
            <a:ext cx="657225" cy="658813"/>
          </a:xfrm>
          <a:prstGeom prst="ellipse">
            <a:avLst/>
          </a:prstGeom>
          <a:blipFill rotWithShape="0">
            <a:blip r:embed="rId5"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3" name="Oval 12"/>
          <p:cNvSpPr/>
          <p:nvPr/>
        </p:nvSpPr>
        <p:spPr>
          <a:xfrm>
            <a:off x="1190625" y="3963988"/>
            <a:ext cx="657225" cy="658812"/>
          </a:xfrm>
          <a:prstGeom prst="ellipse">
            <a:avLst/>
          </a:prstGeom>
          <a:blipFill>
            <a:blip r:embed="rId6"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5" name="Oval 14"/>
          <p:cNvSpPr/>
          <p:nvPr/>
        </p:nvSpPr>
        <p:spPr>
          <a:xfrm>
            <a:off x="1190625" y="4819650"/>
            <a:ext cx="657225" cy="658813"/>
          </a:xfrm>
          <a:prstGeom prst="ellipse">
            <a:avLst/>
          </a:prstGeom>
          <a:blipFill>
            <a:blip r:embed="rId7"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7" name="Oval 16"/>
          <p:cNvSpPr/>
          <p:nvPr/>
        </p:nvSpPr>
        <p:spPr>
          <a:xfrm>
            <a:off x="1190625" y="5675313"/>
            <a:ext cx="657225" cy="658812"/>
          </a:xfrm>
          <a:prstGeom prst="ellipse">
            <a:avLst/>
          </a:prstGeom>
          <a:blipFill>
            <a:blip r:embed="rId8"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0-#ppt_w/2"/>
                                          </p:val>
                                        </p:tav>
                                        <p:tav tm="100000">
                                          <p:val>
                                            <p:strVal val="#ppt_x"/>
                                          </p:val>
                                        </p:tav>
                                      </p:tavLst>
                                    </p:anim>
                                    <p:anim calcmode="lin" valueType="num">
                                      <p:cBhvr additive="base">
                                        <p:cTn id="18" dur="500" fill="hold"/>
                                        <p:tgtEl>
                                          <p:spTgt spid="11"/>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0-#ppt_w/2"/>
                                          </p:val>
                                        </p:tav>
                                        <p:tav tm="100000">
                                          <p:val>
                                            <p:strVal val="#ppt_x"/>
                                          </p:val>
                                        </p:tav>
                                      </p:tavLst>
                                    </p:anim>
                                    <p:anim calcmode="lin" valueType="num">
                                      <p:cBhvr additive="base">
                                        <p:cTn id="23" dur="500" fill="hold"/>
                                        <p:tgtEl>
                                          <p:spTgt spid="13"/>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0-#ppt_w/2"/>
                                          </p:val>
                                        </p:tav>
                                        <p:tav tm="100000">
                                          <p:val>
                                            <p:strVal val="#ppt_x"/>
                                          </p:val>
                                        </p:tav>
                                      </p:tavLst>
                                    </p:anim>
                                    <p:anim calcmode="lin" valueType="num">
                                      <p:cBhvr additive="base">
                                        <p:cTn id="33" dur="500" fill="hold"/>
                                        <p:tgtEl>
                                          <p:spTgt spid="17"/>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2"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1000" fill="hold"/>
                                        <p:tgtEl>
                                          <p:spTgt spid="5"/>
                                        </p:tgtEl>
                                        <p:attrNameLst>
                                          <p:attrName>ppt_x</p:attrName>
                                        </p:attrNameLst>
                                      </p:cBhvr>
                                      <p:tavLst>
                                        <p:tav tm="0">
                                          <p:val>
                                            <p:strVal val="1+#ppt_w/2"/>
                                          </p:val>
                                        </p:tav>
                                        <p:tav tm="100000">
                                          <p:val>
                                            <p:strVal val="#ppt_x"/>
                                          </p:val>
                                        </p:tav>
                                      </p:tavLst>
                                    </p:anim>
                                    <p:anim calcmode="lin" valueType="num">
                                      <p:cBhvr additive="base">
                                        <p:cTn id="38" dur="1000" fill="hold"/>
                                        <p:tgtEl>
                                          <p:spTgt spid="5"/>
                                        </p:tgtEl>
                                        <p:attrNameLst>
                                          <p:attrName>ppt_y</p:attrName>
                                        </p:attrNameLst>
                                      </p:cBhvr>
                                      <p:tavLst>
                                        <p:tav tm="0">
                                          <p:val>
                                            <p:strVal val="#ppt_y"/>
                                          </p:val>
                                        </p:tav>
                                        <p:tav tm="100000">
                                          <p:val>
                                            <p:strVal val="#ppt_y"/>
                                          </p:val>
                                        </p:tav>
                                      </p:tavLst>
                                    </p:anim>
                                  </p:childTnLst>
                                </p:cTn>
                              </p:par>
                            </p:childTnLst>
                          </p:cTn>
                        </p:par>
                        <p:par>
                          <p:cTn id="39" fill="hold">
                            <p:stCondLst>
                              <p:cond delay="4000"/>
                            </p:stCondLst>
                            <p:childTnLst>
                              <p:par>
                                <p:cTn id="40" presetID="2" presetClass="entr" presetSubtype="2"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1000" fill="hold"/>
                                        <p:tgtEl>
                                          <p:spTgt spid="8"/>
                                        </p:tgtEl>
                                        <p:attrNameLst>
                                          <p:attrName>ppt_x</p:attrName>
                                        </p:attrNameLst>
                                      </p:cBhvr>
                                      <p:tavLst>
                                        <p:tav tm="0">
                                          <p:val>
                                            <p:strVal val="1+#ppt_w/2"/>
                                          </p:val>
                                        </p:tav>
                                        <p:tav tm="100000">
                                          <p:val>
                                            <p:strVal val="#ppt_x"/>
                                          </p:val>
                                        </p:tav>
                                      </p:tavLst>
                                    </p:anim>
                                    <p:anim calcmode="lin" valueType="num">
                                      <p:cBhvr additive="base">
                                        <p:cTn id="43" dur="1000" fill="hold"/>
                                        <p:tgtEl>
                                          <p:spTgt spid="8"/>
                                        </p:tgtEl>
                                        <p:attrNameLst>
                                          <p:attrName>ppt_y</p:attrName>
                                        </p:attrNameLst>
                                      </p:cBhvr>
                                      <p:tavLst>
                                        <p:tav tm="0">
                                          <p:val>
                                            <p:strVal val="#ppt_y"/>
                                          </p:val>
                                        </p:tav>
                                        <p:tav tm="100000">
                                          <p:val>
                                            <p:strVal val="#ppt_y"/>
                                          </p:val>
                                        </p:tav>
                                      </p:tavLst>
                                    </p:anim>
                                  </p:childTnLst>
                                </p:cTn>
                              </p:par>
                            </p:childTnLst>
                          </p:cTn>
                        </p:par>
                        <p:par>
                          <p:cTn id="44" fill="hold">
                            <p:stCondLst>
                              <p:cond delay="5000"/>
                            </p:stCondLst>
                            <p:childTnLst>
                              <p:par>
                                <p:cTn id="45" presetID="2" presetClass="entr" presetSubtype="2" fill="hold" grpId="0" nodeType="after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1000" fill="hold"/>
                                        <p:tgtEl>
                                          <p:spTgt spid="10"/>
                                        </p:tgtEl>
                                        <p:attrNameLst>
                                          <p:attrName>ppt_x</p:attrName>
                                        </p:attrNameLst>
                                      </p:cBhvr>
                                      <p:tavLst>
                                        <p:tav tm="0">
                                          <p:val>
                                            <p:strVal val="1+#ppt_w/2"/>
                                          </p:val>
                                        </p:tav>
                                        <p:tav tm="100000">
                                          <p:val>
                                            <p:strVal val="#ppt_x"/>
                                          </p:val>
                                        </p:tav>
                                      </p:tavLst>
                                    </p:anim>
                                    <p:anim calcmode="lin" valueType="num">
                                      <p:cBhvr additive="base">
                                        <p:cTn id="48" dur="1000" fill="hold"/>
                                        <p:tgtEl>
                                          <p:spTgt spid="10"/>
                                        </p:tgtEl>
                                        <p:attrNameLst>
                                          <p:attrName>ppt_y</p:attrName>
                                        </p:attrNameLst>
                                      </p:cBhvr>
                                      <p:tavLst>
                                        <p:tav tm="0">
                                          <p:val>
                                            <p:strVal val="#ppt_y"/>
                                          </p:val>
                                        </p:tav>
                                        <p:tav tm="100000">
                                          <p:val>
                                            <p:strVal val="#ppt_y"/>
                                          </p:val>
                                        </p:tav>
                                      </p:tavLst>
                                    </p:anim>
                                  </p:childTnLst>
                                </p:cTn>
                              </p:par>
                            </p:childTnLst>
                          </p:cTn>
                        </p:par>
                        <p:par>
                          <p:cTn id="49" fill="hold">
                            <p:stCondLst>
                              <p:cond delay="6000"/>
                            </p:stCondLst>
                            <p:childTnLst>
                              <p:par>
                                <p:cTn id="50" presetID="2" presetClass="entr" presetSubtype="2" fill="hold" grpId="0" nodeType="after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additive="base">
                                        <p:cTn id="52" dur="1000" fill="hold"/>
                                        <p:tgtEl>
                                          <p:spTgt spid="12"/>
                                        </p:tgtEl>
                                        <p:attrNameLst>
                                          <p:attrName>ppt_x</p:attrName>
                                        </p:attrNameLst>
                                      </p:cBhvr>
                                      <p:tavLst>
                                        <p:tav tm="0">
                                          <p:val>
                                            <p:strVal val="1+#ppt_w/2"/>
                                          </p:val>
                                        </p:tav>
                                        <p:tav tm="100000">
                                          <p:val>
                                            <p:strVal val="#ppt_x"/>
                                          </p:val>
                                        </p:tav>
                                      </p:tavLst>
                                    </p:anim>
                                    <p:anim calcmode="lin" valueType="num">
                                      <p:cBhvr additive="base">
                                        <p:cTn id="53" dur="1000" fill="hold"/>
                                        <p:tgtEl>
                                          <p:spTgt spid="12"/>
                                        </p:tgtEl>
                                        <p:attrNameLst>
                                          <p:attrName>ppt_y</p:attrName>
                                        </p:attrNameLst>
                                      </p:cBhvr>
                                      <p:tavLst>
                                        <p:tav tm="0">
                                          <p:val>
                                            <p:strVal val="#ppt_y"/>
                                          </p:val>
                                        </p:tav>
                                        <p:tav tm="100000">
                                          <p:val>
                                            <p:strVal val="#ppt_y"/>
                                          </p:val>
                                        </p:tav>
                                      </p:tavLst>
                                    </p:anim>
                                  </p:childTnLst>
                                </p:cTn>
                              </p:par>
                            </p:childTnLst>
                          </p:cTn>
                        </p:par>
                        <p:par>
                          <p:cTn id="54" fill="hold">
                            <p:stCondLst>
                              <p:cond delay="7000"/>
                            </p:stCondLst>
                            <p:childTnLst>
                              <p:par>
                                <p:cTn id="55" presetID="2" presetClass="entr" presetSubtype="2" fill="hold" grpId="0" nodeType="after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1000" fill="hold"/>
                                        <p:tgtEl>
                                          <p:spTgt spid="14"/>
                                        </p:tgtEl>
                                        <p:attrNameLst>
                                          <p:attrName>ppt_x</p:attrName>
                                        </p:attrNameLst>
                                      </p:cBhvr>
                                      <p:tavLst>
                                        <p:tav tm="0">
                                          <p:val>
                                            <p:strVal val="1+#ppt_w/2"/>
                                          </p:val>
                                        </p:tav>
                                        <p:tav tm="100000">
                                          <p:val>
                                            <p:strVal val="#ppt_x"/>
                                          </p:val>
                                        </p:tav>
                                      </p:tavLst>
                                    </p:anim>
                                    <p:anim calcmode="lin" valueType="num">
                                      <p:cBhvr additive="base">
                                        <p:cTn id="58" dur="1000" fill="hold"/>
                                        <p:tgtEl>
                                          <p:spTgt spid="14"/>
                                        </p:tgtEl>
                                        <p:attrNameLst>
                                          <p:attrName>ppt_y</p:attrName>
                                        </p:attrNameLst>
                                      </p:cBhvr>
                                      <p:tavLst>
                                        <p:tav tm="0">
                                          <p:val>
                                            <p:strVal val="#ppt_y"/>
                                          </p:val>
                                        </p:tav>
                                        <p:tav tm="100000">
                                          <p:val>
                                            <p:strVal val="#ppt_y"/>
                                          </p:val>
                                        </p:tav>
                                      </p:tavLst>
                                    </p:anim>
                                  </p:childTnLst>
                                </p:cTn>
                              </p:par>
                            </p:childTnLst>
                          </p:cTn>
                        </p:par>
                        <p:par>
                          <p:cTn id="59" fill="hold">
                            <p:stCondLst>
                              <p:cond delay="8000"/>
                            </p:stCondLst>
                            <p:childTnLst>
                              <p:par>
                                <p:cTn id="60" presetID="2" presetClass="entr" presetSubtype="2"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additive="base">
                                        <p:cTn id="62" dur="1000" fill="hold"/>
                                        <p:tgtEl>
                                          <p:spTgt spid="16"/>
                                        </p:tgtEl>
                                        <p:attrNameLst>
                                          <p:attrName>ppt_x</p:attrName>
                                        </p:attrNameLst>
                                      </p:cBhvr>
                                      <p:tavLst>
                                        <p:tav tm="0">
                                          <p:val>
                                            <p:strVal val="1+#ppt_w/2"/>
                                          </p:val>
                                        </p:tav>
                                        <p:tav tm="100000">
                                          <p:val>
                                            <p:strVal val="#ppt_x"/>
                                          </p:val>
                                        </p:tav>
                                      </p:tavLst>
                                    </p:anim>
                                    <p:anim calcmode="lin" valueType="num">
                                      <p:cBhvr additive="base">
                                        <p:cTn id="63" dur="10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2" grpId="0" animBg="1"/>
      <p:bldP spid="14" grpId="0" animBg="1"/>
      <p:bldP spid="1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Social Security Numbers</a:t>
            </a:r>
            <a:endParaRPr lang="en-US" i="1" dirty="0"/>
          </a:p>
        </p:txBody>
      </p:sp>
      <p:sp>
        <p:nvSpPr>
          <p:cNvPr id="3" name="Text Placeholder 2"/>
          <p:cNvSpPr>
            <a:spLocks noGrp="1"/>
          </p:cNvSpPr>
          <p:nvPr>
            <p:ph type="body" idx="1"/>
          </p:nvPr>
        </p:nvSpPr>
        <p:spPr/>
        <p:txBody>
          <a:bodyPr/>
          <a:lstStyle/>
          <a:p>
            <a:r>
              <a:rPr lang="en-US" dirty="0" smtClean="0"/>
              <a:t>IC 4-1-10</a:t>
            </a:r>
          </a:p>
          <a:p>
            <a:pPr lvl="1"/>
            <a:r>
              <a:rPr lang="en-US" dirty="0" smtClean="0"/>
              <a:t>Disclosure prohibitions and exceptions</a:t>
            </a:r>
          </a:p>
          <a:p>
            <a:pPr lvl="1"/>
            <a:r>
              <a:rPr lang="en-US" dirty="0" smtClean="0"/>
              <a:t>Redactions</a:t>
            </a:r>
          </a:p>
          <a:p>
            <a:r>
              <a:rPr lang="en-US" dirty="0" smtClean="0"/>
              <a:t>IC 4-1-11</a:t>
            </a:r>
          </a:p>
          <a:p>
            <a:pPr lvl="1"/>
            <a:r>
              <a:rPr lang="en-US" dirty="0" smtClean="0"/>
              <a:t>Disclosure/breach notification</a:t>
            </a:r>
          </a:p>
          <a:p>
            <a:r>
              <a:rPr lang="en-US" dirty="0" smtClean="0"/>
              <a:t>IC 4-1-8</a:t>
            </a:r>
          </a:p>
          <a:p>
            <a:pPr lvl="1"/>
            <a:r>
              <a:rPr lang="en-US" dirty="0" smtClean="0"/>
              <a:t>State requests for SSNs</a:t>
            </a:r>
          </a:p>
          <a:p>
            <a:r>
              <a:rPr lang="en-US" dirty="0" smtClean="0"/>
              <a:t>Other considerations</a:t>
            </a:r>
          </a:p>
        </p:txBody>
      </p:sp>
    </p:spTree>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9" name="Rectangle 8"/>
          <p:cNvSpPr/>
          <p:nvPr/>
        </p:nvSpPr>
        <p:spPr>
          <a:xfrm>
            <a:off x="838200" y="1397000"/>
            <a:ext cx="8137525" cy="4937125"/>
          </a:xfrm>
          <a:prstGeom prst="rect">
            <a:avLst/>
          </a:prstGeom>
          <a:ln>
            <a:noFill/>
          </a:ln>
          <a:effectLst>
            <a:outerShdw blurRad="50800" dist="38100" dir="2700000" algn="tl" rotWithShape="0">
              <a:prstClr val="black">
                <a:alpha val="40000"/>
              </a:prstClr>
            </a:outerShdw>
          </a:effectLst>
        </p:spPr>
        <p:txBody>
          <a:bodyPr/>
          <a:lstStyle/>
          <a:p>
            <a:endParaRPr lang="en-US"/>
          </a:p>
        </p:txBody>
      </p:sp>
      <p:sp>
        <p:nvSpPr>
          <p:cNvPr id="10" name="Freeform 9"/>
          <p:cNvSpPr/>
          <p:nvPr/>
        </p:nvSpPr>
        <p:spPr>
          <a:xfrm>
            <a:off x="2247900" y="1676400"/>
            <a:ext cx="5576888" cy="990600"/>
          </a:xfrm>
          <a:custGeom>
            <a:avLst/>
            <a:gdLst>
              <a:gd name="connsiteX0" fmla="*/ 0 w 3086740"/>
              <a:gd name="connsiteY0" fmla="*/ 144201 h 1442008"/>
              <a:gd name="connsiteX1" fmla="*/ 42236 w 3086740"/>
              <a:gd name="connsiteY1" fmla="*/ 42236 h 1442008"/>
              <a:gd name="connsiteX2" fmla="*/ 144202 w 3086740"/>
              <a:gd name="connsiteY2" fmla="*/ 1 h 1442008"/>
              <a:gd name="connsiteX3" fmla="*/ 2942539 w 3086740"/>
              <a:gd name="connsiteY3" fmla="*/ 0 h 1442008"/>
              <a:gd name="connsiteX4" fmla="*/ 3044504 w 3086740"/>
              <a:gd name="connsiteY4" fmla="*/ 42236 h 1442008"/>
              <a:gd name="connsiteX5" fmla="*/ 3086739 w 3086740"/>
              <a:gd name="connsiteY5" fmla="*/ 144202 h 1442008"/>
              <a:gd name="connsiteX6" fmla="*/ 3086740 w 3086740"/>
              <a:gd name="connsiteY6" fmla="*/ 1297807 h 1442008"/>
              <a:gd name="connsiteX7" fmla="*/ 3044504 w 3086740"/>
              <a:gd name="connsiteY7" fmla="*/ 1399773 h 1442008"/>
              <a:gd name="connsiteX8" fmla="*/ 2942538 w 3086740"/>
              <a:gd name="connsiteY8" fmla="*/ 1442008 h 1442008"/>
              <a:gd name="connsiteX9" fmla="*/ 144201 w 3086740"/>
              <a:gd name="connsiteY9" fmla="*/ 1442008 h 1442008"/>
              <a:gd name="connsiteX10" fmla="*/ 42235 w 3086740"/>
              <a:gd name="connsiteY10" fmla="*/ 1399772 h 1442008"/>
              <a:gd name="connsiteX11" fmla="*/ 0 w 3086740"/>
              <a:gd name="connsiteY11" fmla="*/ 1297806 h 1442008"/>
              <a:gd name="connsiteX12" fmla="*/ 0 w 3086740"/>
              <a:gd name="connsiteY12" fmla="*/ 144201 h 1442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6740" h="1442008">
                <a:moveTo>
                  <a:pt x="0" y="144201"/>
                </a:moveTo>
                <a:cubicBezTo>
                  <a:pt x="0" y="105957"/>
                  <a:pt x="15193" y="69278"/>
                  <a:pt x="42236" y="42236"/>
                </a:cubicBezTo>
                <a:cubicBezTo>
                  <a:pt x="69279" y="15193"/>
                  <a:pt x="105957" y="1"/>
                  <a:pt x="144202" y="1"/>
                </a:cubicBezTo>
                <a:lnTo>
                  <a:pt x="2942539" y="0"/>
                </a:lnTo>
                <a:cubicBezTo>
                  <a:pt x="2980783" y="0"/>
                  <a:pt x="3017462" y="15193"/>
                  <a:pt x="3044504" y="42236"/>
                </a:cubicBezTo>
                <a:cubicBezTo>
                  <a:pt x="3071547" y="69279"/>
                  <a:pt x="3086739" y="105957"/>
                  <a:pt x="3086739" y="144202"/>
                </a:cubicBezTo>
                <a:cubicBezTo>
                  <a:pt x="3086739" y="528737"/>
                  <a:pt x="3086740" y="913272"/>
                  <a:pt x="3086740" y="1297807"/>
                </a:cubicBezTo>
                <a:cubicBezTo>
                  <a:pt x="3086740" y="1336051"/>
                  <a:pt x="3071547" y="1372730"/>
                  <a:pt x="3044504" y="1399773"/>
                </a:cubicBezTo>
                <a:cubicBezTo>
                  <a:pt x="3017461" y="1426816"/>
                  <a:pt x="2980783" y="1442008"/>
                  <a:pt x="2942538" y="1442008"/>
                </a:cubicBezTo>
                <a:lnTo>
                  <a:pt x="144201" y="1442008"/>
                </a:lnTo>
                <a:cubicBezTo>
                  <a:pt x="105957" y="1442008"/>
                  <a:pt x="69278" y="1426815"/>
                  <a:pt x="42235" y="1399772"/>
                </a:cubicBezTo>
                <a:cubicBezTo>
                  <a:pt x="15192" y="1372729"/>
                  <a:pt x="0" y="1336051"/>
                  <a:pt x="0" y="1297806"/>
                </a:cubicBezTo>
                <a:lnTo>
                  <a:pt x="0" y="144201"/>
                </a:lnTo>
                <a:close/>
              </a:path>
            </a:pathLst>
          </a:custGeom>
          <a:solidFill>
            <a:schemeClr val="accent2">
              <a:lumMod val="40000"/>
              <a:lumOff val="60000"/>
            </a:schemeClr>
          </a:solidFill>
          <a:ln>
            <a:solidFill>
              <a:schemeClr val="accent2">
                <a:lumMod val="40000"/>
                <a:lumOff val="6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6205" tIns="56205" rIns="56205" bIns="56205" spcCol="1270" anchor="ctr"/>
          <a:lstStyle/>
          <a:p>
            <a:pPr algn="ctr" defTabSz="977900" fontAlgn="auto">
              <a:lnSpc>
                <a:spcPct val="90000"/>
              </a:lnSpc>
              <a:spcAft>
                <a:spcPct val="35000"/>
              </a:spcAft>
              <a:defRPr/>
            </a:pPr>
            <a:r>
              <a:rPr lang="en-US" sz="2200" dirty="0">
                <a:solidFill>
                  <a:schemeClr val="tx1"/>
                </a:solidFill>
                <a:latin typeface="Calibri" pitchFamily="34" charset="0"/>
              </a:rPr>
              <a:t>Discretionarily </a:t>
            </a:r>
            <a:r>
              <a:rPr lang="en-US" sz="2200" dirty="0" err="1">
                <a:solidFill>
                  <a:schemeClr val="tx1"/>
                </a:solidFill>
                <a:latin typeface="Calibri" pitchFamily="34" charset="0"/>
              </a:rPr>
              <a:t>disclosable</a:t>
            </a:r>
            <a:r>
              <a:rPr lang="en-US" sz="2200" dirty="0">
                <a:solidFill>
                  <a:schemeClr val="tx1"/>
                </a:solidFill>
                <a:latin typeface="Calibri" pitchFamily="34" charset="0"/>
              </a:rPr>
              <a:t> public records</a:t>
            </a:r>
          </a:p>
          <a:p>
            <a:pPr algn="ctr" defTabSz="977900" fontAlgn="auto">
              <a:lnSpc>
                <a:spcPct val="90000"/>
              </a:lnSpc>
              <a:spcAft>
                <a:spcPct val="35000"/>
              </a:spcAft>
              <a:defRPr/>
            </a:pPr>
            <a:r>
              <a:rPr lang="en-US" sz="2200" dirty="0">
                <a:solidFill>
                  <a:schemeClr val="tx1"/>
                </a:solidFill>
                <a:latin typeface="Calibri" pitchFamily="34" charset="0"/>
              </a:rPr>
              <a:t>IC 5-1-3-4(b)</a:t>
            </a:r>
          </a:p>
        </p:txBody>
      </p:sp>
      <p:sp>
        <p:nvSpPr>
          <p:cNvPr id="12" name="Freeform 11"/>
          <p:cNvSpPr/>
          <p:nvPr/>
        </p:nvSpPr>
        <p:spPr>
          <a:xfrm>
            <a:off x="1219200" y="4724400"/>
            <a:ext cx="7315200" cy="914400"/>
          </a:xfrm>
          <a:custGeom>
            <a:avLst/>
            <a:gdLst>
              <a:gd name="connsiteX0" fmla="*/ 0 w 3957153"/>
              <a:gd name="connsiteY0" fmla="*/ 130068 h 1300677"/>
              <a:gd name="connsiteX1" fmla="*/ 38096 w 3957153"/>
              <a:gd name="connsiteY1" fmla="*/ 38096 h 1300677"/>
              <a:gd name="connsiteX2" fmla="*/ 130068 w 3957153"/>
              <a:gd name="connsiteY2" fmla="*/ 0 h 1300677"/>
              <a:gd name="connsiteX3" fmla="*/ 3827085 w 3957153"/>
              <a:gd name="connsiteY3" fmla="*/ 0 h 1300677"/>
              <a:gd name="connsiteX4" fmla="*/ 3919057 w 3957153"/>
              <a:gd name="connsiteY4" fmla="*/ 38096 h 1300677"/>
              <a:gd name="connsiteX5" fmla="*/ 3957153 w 3957153"/>
              <a:gd name="connsiteY5" fmla="*/ 130068 h 1300677"/>
              <a:gd name="connsiteX6" fmla="*/ 3957153 w 3957153"/>
              <a:gd name="connsiteY6" fmla="*/ 1170609 h 1300677"/>
              <a:gd name="connsiteX7" fmla="*/ 3919057 w 3957153"/>
              <a:gd name="connsiteY7" fmla="*/ 1262581 h 1300677"/>
              <a:gd name="connsiteX8" fmla="*/ 3827085 w 3957153"/>
              <a:gd name="connsiteY8" fmla="*/ 1300677 h 1300677"/>
              <a:gd name="connsiteX9" fmla="*/ 130068 w 3957153"/>
              <a:gd name="connsiteY9" fmla="*/ 1300677 h 1300677"/>
              <a:gd name="connsiteX10" fmla="*/ 38096 w 3957153"/>
              <a:gd name="connsiteY10" fmla="*/ 1262581 h 1300677"/>
              <a:gd name="connsiteX11" fmla="*/ 0 w 3957153"/>
              <a:gd name="connsiteY11" fmla="*/ 1170609 h 1300677"/>
              <a:gd name="connsiteX12" fmla="*/ 0 w 3957153"/>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57153" h="1300677">
                <a:moveTo>
                  <a:pt x="0" y="130068"/>
                </a:moveTo>
                <a:cubicBezTo>
                  <a:pt x="0" y="95572"/>
                  <a:pt x="13704" y="62489"/>
                  <a:pt x="38096" y="38096"/>
                </a:cubicBezTo>
                <a:cubicBezTo>
                  <a:pt x="62489" y="13704"/>
                  <a:pt x="95572" y="0"/>
                  <a:pt x="130068" y="0"/>
                </a:cubicBezTo>
                <a:lnTo>
                  <a:pt x="3827085" y="0"/>
                </a:lnTo>
                <a:cubicBezTo>
                  <a:pt x="3861581" y="0"/>
                  <a:pt x="3894664" y="13704"/>
                  <a:pt x="3919057" y="38096"/>
                </a:cubicBezTo>
                <a:cubicBezTo>
                  <a:pt x="3943449" y="62489"/>
                  <a:pt x="3957153" y="95572"/>
                  <a:pt x="3957153" y="130068"/>
                </a:cubicBezTo>
                <a:lnTo>
                  <a:pt x="3957153" y="1170609"/>
                </a:lnTo>
                <a:cubicBezTo>
                  <a:pt x="3957153" y="1205105"/>
                  <a:pt x="3943449" y="1238189"/>
                  <a:pt x="3919057" y="1262581"/>
                </a:cubicBezTo>
                <a:cubicBezTo>
                  <a:pt x="3894665" y="1286973"/>
                  <a:pt x="3861581" y="1300677"/>
                  <a:pt x="3827085"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may exercise their discretion as to certain categories of public records to withhold them from disclosure.</a:t>
            </a:r>
          </a:p>
        </p:txBody>
      </p:sp>
      <p:sp>
        <p:nvSpPr>
          <p:cNvPr id="14" name="Freeform 13"/>
          <p:cNvSpPr/>
          <p:nvPr/>
        </p:nvSpPr>
        <p:spPr>
          <a:xfrm>
            <a:off x="1182688" y="3276600"/>
            <a:ext cx="7315200" cy="914400"/>
          </a:xfrm>
          <a:custGeom>
            <a:avLst/>
            <a:gdLst>
              <a:gd name="connsiteX0" fmla="*/ 0 w 3999191"/>
              <a:gd name="connsiteY0" fmla="*/ 130068 h 1300677"/>
              <a:gd name="connsiteX1" fmla="*/ 38096 w 3999191"/>
              <a:gd name="connsiteY1" fmla="*/ 38096 h 1300677"/>
              <a:gd name="connsiteX2" fmla="*/ 130068 w 3999191"/>
              <a:gd name="connsiteY2" fmla="*/ 0 h 1300677"/>
              <a:gd name="connsiteX3" fmla="*/ 3869123 w 3999191"/>
              <a:gd name="connsiteY3" fmla="*/ 0 h 1300677"/>
              <a:gd name="connsiteX4" fmla="*/ 3961095 w 3999191"/>
              <a:gd name="connsiteY4" fmla="*/ 38096 h 1300677"/>
              <a:gd name="connsiteX5" fmla="*/ 3999191 w 3999191"/>
              <a:gd name="connsiteY5" fmla="*/ 130068 h 1300677"/>
              <a:gd name="connsiteX6" fmla="*/ 3999191 w 3999191"/>
              <a:gd name="connsiteY6" fmla="*/ 1170609 h 1300677"/>
              <a:gd name="connsiteX7" fmla="*/ 3961095 w 3999191"/>
              <a:gd name="connsiteY7" fmla="*/ 1262581 h 1300677"/>
              <a:gd name="connsiteX8" fmla="*/ 3869123 w 3999191"/>
              <a:gd name="connsiteY8" fmla="*/ 1300677 h 1300677"/>
              <a:gd name="connsiteX9" fmla="*/ 130068 w 3999191"/>
              <a:gd name="connsiteY9" fmla="*/ 1300677 h 1300677"/>
              <a:gd name="connsiteX10" fmla="*/ 38096 w 3999191"/>
              <a:gd name="connsiteY10" fmla="*/ 1262581 h 1300677"/>
              <a:gd name="connsiteX11" fmla="*/ 0 w 3999191"/>
              <a:gd name="connsiteY11" fmla="*/ 1170609 h 1300677"/>
              <a:gd name="connsiteX12" fmla="*/ 0 w 3999191"/>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99191" h="1300677">
                <a:moveTo>
                  <a:pt x="0" y="130068"/>
                </a:moveTo>
                <a:cubicBezTo>
                  <a:pt x="0" y="95572"/>
                  <a:pt x="13704" y="62489"/>
                  <a:pt x="38096" y="38096"/>
                </a:cubicBezTo>
                <a:cubicBezTo>
                  <a:pt x="62489" y="13704"/>
                  <a:pt x="95572" y="0"/>
                  <a:pt x="130068" y="0"/>
                </a:cubicBezTo>
                <a:lnTo>
                  <a:pt x="3869123" y="0"/>
                </a:lnTo>
                <a:cubicBezTo>
                  <a:pt x="3903619" y="0"/>
                  <a:pt x="3936702" y="13704"/>
                  <a:pt x="3961095" y="38096"/>
                </a:cubicBezTo>
                <a:cubicBezTo>
                  <a:pt x="3985487" y="62489"/>
                  <a:pt x="3999191" y="95572"/>
                  <a:pt x="3999191" y="130068"/>
                </a:cubicBezTo>
                <a:lnTo>
                  <a:pt x="3999191" y="1170609"/>
                </a:lnTo>
                <a:cubicBezTo>
                  <a:pt x="3999191" y="1205105"/>
                  <a:pt x="3985487" y="1238189"/>
                  <a:pt x="3961095" y="1262581"/>
                </a:cubicBezTo>
                <a:cubicBezTo>
                  <a:pt x="3936703" y="1286973"/>
                  <a:pt x="3903619" y="1300677"/>
                  <a:pt x="3869123"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must exercise this discretion uniformly, subject to review under an arbitrary and capricious standard.</a:t>
            </a:r>
          </a:p>
        </p:txBody>
      </p:sp>
      <p:pic>
        <p:nvPicPr>
          <p:cNvPr id="8" name="Picture 7" descr="checklist.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1143000" y="914400"/>
            <a:ext cx="2011363" cy="2011363"/>
          </a:xfrm>
          <a:prstGeom prst="rect">
            <a:avLst/>
          </a:prstGeom>
          <a:noFill/>
          <a:ln w="9525">
            <a:noFill/>
            <a:miter lim="800000"/>
            <a:headEnd/>
            <a:tailEnd/>
          </a:ln>
        </p:spPr>
      </p:pic>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1000"/>
                                        <p:tgtEl>
                                          <p:spTgt spid="10"/>
                                        </p:tgtEl>
                                      </p:cBhvr>
                                    </p:animEffect>
                                  </p:childTnLst>
                                </p:cTn>
                              </p:par>
                            </p:childTnLst>
                          </p:cTn>
                        </p:par>
                        <p:par>
                          <p:cTn id="14" fill="hold">
                            <p:stCondLst>
                              <p:cond delay="2000"/>
                            </p:stCondLst>
                            <p:childTnLst>
                              <p:par>
                                <p:cTn id="15" presetID="53" presetClass="entr" presetSubtype="0"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animEffect transition="in" filter="fade">
                                      <p:cBhvr>
                                        <p:cTn id="19" dur="1000"/>
                                        <p:tgtEl>
                                          <p:spTgt spid="14"/>
                                        </p:tgtEl>
                                      </p:cBhvr>
                                    </p:animEffect>
                                  </p:childTnLst>
                                </p:cTn>
                              </p:par>
                            </p:childTnLst>
                          </p:cTn>
                        </p:par>
                        <p:par>
                          <p:cTn id="20" fill="hold">
                            <p:stCondLst>
                              <p:cond delay="3000"/>
                            </p:stCondLst>
                            <p:childTnLst>
                              <p:par>
                                <p:cTn id="21" presetID="53"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p:cTn id="23" dur="1000" fill="hold"/>
                                        <p:tgtEl>
                                          <p:spTgt spid="12"/>
                                        </p:tgtEl>
                                        <p:attrNameLst>
                                          <p:attrName>ppt_w</p:attrName>
                                        </p:attrNameLst>
                                      </p:cBhvr>
                                      <p:tavLst>
                                        <p:tav tm="0">
                                          <p:val>
                                            <p:fltVal val="0"/>
                                          </p:val>
                                        </p:tav>
                                        <p:tav tm="100000">
                                          <p:val>
                                            <p:strVal val="#ppt_w"/>
                                          </p:val>
                                        </p:tav>
                                      </p:tavLst>
                                    </p:anim>
                                    <p:anim calcmode="lin" valueType="num">
                                      <p:cBhvr>
                                        <p:cTn id="24" dur="1000" fill="hold"/>
                                        <p:tgtEl>
                                          <p:spTgt spid="12"/>
                                        </p:tgtEl>
                                        <p:attrNameLst>
                                          <p:attrName>ppt_h</p:attrName>
                                        </p:attrNameLst>
                                      </p:cBhvr>
                                      <p:tavLst>
                                        <p:tav tm="0">
                                          <p:val>
                                            <p:fltVal val="0"/>
                                          </p:val>
                                        </p:tav>
                                        <p:tav tm="100000">
                                          <p:val>
                                            <p:strVal val="#ppt_h"/>
                                          </p:val>
                                        </p:tav>
                                      </p:tavLst>
                                    </p:anim>
                                    <p:animEffect transition="in" filter="fade">
                                      <p:cBhvr>
                                        <p:cTn id="2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Arrest Records</a:t>
            </a:r>
            <a:endParaRPr lang="en-US" dirty="0"/>
          </a:p>
        </p:txBody>
      </p:sp>
      <p:sp>
        <p:nvSpPr>
          <p:cNvPr id="3" name="Text Placeholder 2"/>
          <p:cNvSpPr>
            <a:spLocks noGrp="1"/>
          </p:cNvSpPr>
          <p:nvPr>
            <p:ph type="body" idx="1"/>
          </p:nvPr>
        </p:nvSpPr>
        <p:spPr>
          <a:xfrm>
            <a:off x="762000" y="1143000"/>
            <a:ext cx="8260080" cy="5105400"/>
          </a:xfrm>
          <a:solidFill>
            <a:schemeClr val="accent2">
              <a:lumMod val="40000"/>
              <a:lumOff val="60000"/>
            </a:schemeClr>
          </a:solidFill>
          <a:ln>
            <a:solidFill>
              <a:schemeClr val="accent1"/>
            </a:solidFill>
          </a:ln>
        </p:spPr>
        <p:txBody>
          <a:bodyPr/>
          <a:lstStyle/>
          <a:p>
            <a:pPr fontAlgn="auto">
              <a:lnSpc>
                <a:spcPct val="80000"/>
              </a:lnSpc>
              <a:spcAft>
                <a:spcPts val="0"/>
              </a:spcAft>
              <a:buNone/>
              <a:defRPr/>
            </a:pPr>
            <a:r>
              <a:rPr lang="en-US" sz="2400" dirty="0" smtClean="0"/>
              <a:t>APRA</a:t>
            </a:r>
            <a:r>
              <a:rPr lang="en-US" sz="2400" b="1" dirty="0" smtClean="0"/>
              <a:t> </a:t>
            </a:r>
            <a:r>
              <a:rPr lang="en-US" sz="2400" dirty="0" smtClean="0"/>
              <a:t> Sec. 5.:</a:t>
            </a:r>
          </a:p>
          <a:p>
            <a:pPr fontAlgn="auto">
              <a:lnSpc>
                <a:spcPct val="80000"/>
              </a:lnSpc>
              <a:spcAft>
                <a:spcPts val="0"/>
              </a:spcAft>
              <a:defRPr/>
            </a:pPr>
            <a:r>
              <a:rPr lang="en-US" sz="2400" dirty="0" smtClean="0"/>
              <a:t>If a person is </a:t>
            </a:r>
            <a:r>
              <a:rPr lang="en-US" sz="2400" u="sng" dirty="0" smtClean="0"/>
              <a:t>arrested or summoned for an offense</a:t>
            </a:r>
            <a:r>
              <a:rPr lang="en-US" sz="2400" dirty="0" smtClean="0"/>
              <a:t>, the following information shall be made available for inspection and copying:</a:t>
            </a:r>
          </a:p>
          <a:p>
            <a:pPr lvl="1" fontAlgn="auto">
              <a:lnSpc>
                <a:spcPct val="80000"/>
              </a:lnSpc>
              <a:spcAft>
                <a:spcPts val="0"/>
              </a:spcAft>
              <a:buFont typeface="Arial" pitchFamily="34" charset="0"/>
              <a:buChar char="–"/>
              <a:defRPr/>
            </a:pPr>
            <a:r>
              <a:rPr lang="en-US" sz="2000" dirty="0" smtClean="0"/>
              <a:t>Arrestee’s name, age, address, charges, and information relating to the circumstances of the arrest, including time/location of arrest, investigating or arresting officer and agency.  </a:t>
            </a:r>
            <a:endParaRPr lang="en-US" sz="2400" dirty="0" smtClean="0"/>
          </a:p>
          <a:p>
            <a:pPr marL="365125" lvl="1" indent="-282575" fontAlgn="auto">
              <a:lnSpc>
                <a:spcPct val="80000"/>
              </a:lnSpc>
              <a:spcBef>
                <a:spcPts val="600"/>
              </a:spcBef>
              <a:spcAft>
                <a:spcPts val="0"/>
              </a:spcAft>
              <a:buSzPct val="100000"/>
              <a:buFont typeface="Arial" pitchFamily="34" charset="0"/>
              <a:buChar char="•"/>
              <a:defRPr/>
            </a:pPr>
            <a:r>
              <a:rPr lang="en-US" sz="2400" dirty="0" smtClean="0"/>
              <a:t>If a person is received in jail or lockup, the following information must be provided:</a:t>
            </a:r>
          </a:p>
          <a:p>
            <a:pPr lvl="2" fontAlgn="auto">
              <a:lnSpc>
                <a:spcPct val="80000"/>
              </a:lnSpc>
              <a:spcAft>
                <a:spcPts val="0"/>
              </a:spcAft>
              <a:buClr>
                <a:srgbClr val="8898C3"/>
              </a:buClr>
              <a:buFont typeface="Arial" pitchFamily="34" charset="0"/>
              <a:buChar char="–"/>
              <a:defRPr/>
            </a:pPr>
            <a:r>
              <a:rPr lang="en-US" sz="2000" dirty="0" smtClean="0">
                <a:latin typeface="Calibri" pitchFamily="34" charset="0"/>
              </a:rPr>
              <a:t>Name, age, and address; the reason for the detainment, time/date person received in and of discharge, bail information.</a:t>
            </a:r>
            <a:endParaRPr lang="en-US" sz="1900" dirty="0" smtClean="0"/>
          </a:p>
          <a:p>
            <a:pPr>
              <a:lnSpc>
                <a:spcPct val="80000"/>
              </a:lnSpc>
            </a:pPr>
            <a:r>
              <a:rPr lang="en-US" sz="2400" dirty="0" smtClean="0"/>
              <a:t>An agency shall maintain a daily log or record that lists suspected crimes, accidents, or complaints:  </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substance, and location of all complaints or requests for assistance received by the agency.</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and nature of the agency's response to all complaints or requests for assistance.</a:t>
            </a:r>
          </a:p>
          <a:p>
            <a:pPr lvl="2" fontAlgn="auto">
              <a:lnSpc>
                <a:spcPct val="80000"/>
              </a:lnSpc>
              <a:spcAft>
                <a:spcPts val="0"/>
              </a:spcAft>
              <a:buFont typeface="Arial" pitchFamily="34" charset="0"/>
              <a:buNone/>
              <a:defRPr/>
            </a:pPr>
            <a:r>
              <a:rPr lang="en-US" sz="2000" dirty="0" smtClean="0">
                <a:latin typeface="Calibri" pitchFamily="34" charset="0"/>
              </a:rPr>
              <a:t>		</a:t>
            </a:r>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Arrest Records</a:t>
            </a:r>
            <a:endParaRPr lang="en-US" dirty="0"/>
          </a:p>
        </p:txBody>
      </p:sp>
      <p:sp>
        <p:nvSpPr>
          <p:cNvPr id="3" name="Text Placeholder 2"/>
          <p:cNvSpPr>
            <a:spLocks noGrp="1"/>
          </p:cNvSpPr>
          <p:nvPr>
            <p:ph type="body" idx="1"/>
          </p:nvPr>
        </p:nvSpPr>
        <p:spPr>
          <a:xfrm>
            <a:off x="762000" y="1143000"/>
            <a:ext cx="8260080" cy="2667000"/>
          </a:xfrm>
          <a:ln>
            <a:solidFill>
              <a:schemeClr val="accent1"/>
            </a:solidFill>
          </a:ln>
        </p:spPr>
        <p:txBody>
          <a:bodyPr/>
          <a:lstStyle/>
          <a:p>
            <a:pPr fontAlgn="auto">
              <a:lnSpc>
                <a:spcPct val="80000"/>
              </a:lnSpc>
              <a:spcAft>
                <a:spcPts val="0"/>
              </a:spcAft>
              <a:buNone/>
              <a:defRPr/>
            </a:pPr>
            <a:r>
              <a:rPr lang="en-US" sz="2400" dirty="0" smtClean="0"/>
              <a:t>APRA</a:t>
            </a:r>
            <a:r>
              <a:rPr lang="en-US" sz="2400" b="1" dirty="0" smtClean="0"/>
              <a:t> </a:t>
            </a:r>
            <a:r>
              <a:rPr lang="en-US" sz="2400" dirty="0" smtClean="0"/>
              <a:t> Sec. 5. Continued:</a:t>
            </a:r>
          </a:p>
          <a:p>
            <a:pPr fontAlgn="auto">
              <a:lnSpc>
                <a:spcPct val="80000"/>
              </a:lnSpc>
              <a:spcAft>
                <a:spcPts val="0"/>
              </a:spcAft>
              <a:defRPr/>
            </a:pPr>
            <a:r>
              <a:rPr lang="en-US" sz="2400" dirty="0" smtClean="0"/>
              <a:t>If the incident involves an alleged crime or infraction:</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date, and location of occurrence;</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name and age of any victim, unless the victim is a victim of a crime under IC 35-42-4 (</a:t>
            </a:r>
            <a:r>
              <a:rPr lang="en-US" sz="2000" b="1" dirty="0" smtClean="0">
                <a:latin typeface="Calibri" pitchFamily="34" charset="0"/>
              </a:rPr>
              <a:t>sexual crimes, child molestation, and similar crimes</a:t>
            </a:r>
            <a:r>
              <a:rPr lang="en-US" sz="2000" dirty="0" smtClean="0">
                <a:latin typeface="Calibri" pitchFamily="34" charset="0"/>
              </a:rPr>
              <a:t>);</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factual circumstances surrounding the incident; and</a:t>
            </a:r>
          </a:p>
          <a:p>
            <a:pPr marL="1114425" lvl="2" indent="-457200" fontAlgn="auto">
              <a:lnSpc>
                <a:spcPct val="80000"/>
              </a:lnSpc>
              <a:spcAft>
                <a:spcPts val="0"/>
              </a:spcAft>
              <a:buFont typeface="+mj-lt"/>
              <a:buAutoNum type="arabicPeriod"/>
              <a:defRPr/>
            </a:pPr>
            <a:r>
              <a:rPr lang="en-US" sz="2000" dirty="0" smtClean="0">
                <a:latin typeface="Calibri" pitchFamily="34" charset="0"/>
              </a:rPr>
              <a:t>a general description of any injuries, property, or weapons involved</a:t>
            </a:r>
          </a:p>
          <a:p>
            <a:pPr fontAlgn="auto">
              <a:lnSpc>
                <a:spcPct val="80000"/>
              </a:lnSpc>
              <a:spcAft>
                <a:spcPts val="0"/>
              </a:spcAft>
              <a:buNone/>
              <a:defRPr/>
            </a:pPr>
            <a:endParaRPr lang="en-US" sz="2400" dirty="0" smtClean="0"/>
          </a:p>
          <a:p>
            <a:pPr lvl="2" fontAlgn="auto">
              <a:lnSpc>
                <a:spcPct val="80000"/>
              </a:lnSpc>
              <a:spcAft>
                <a:spcPts val="0"/>
              </a:spcAft>
              <a:buFont typeface="Arial" pitchFamily="34" charset="0"/>
              <a:buNone/>
              <a:defRPr/>
            </a:pPr>
            <a:r>
              <a:rPr lang="en-US" sz="2000" dirty="0" smtClean="0">
                <a:latin typeface="Calibri" pitchFamily="34" charset="0"/>
              </a:rPr>
              <a:t>		</a:t>
            </a:r>
            <a:endParaRPr lang="en-US" dirty="0">
              <a:latin typeface="Calibri" pitchFamily="34" charset="0"/>
            </a:endParaRPr>
          </a:p>
        </p:txBody>
      </p:sp>
      <p:sp>
        <p:nvSpPr>
          <p:cNvPr id="4" name="Freeform 3"/>
          <p:cNvSpPr/>
          <p:nvPr/>
        </p:nvSpPr>
        <p:spPr>
          <a:xfrm>
            <a:off x="2441575" y="4126671"/>
            <a:ext cx="6321425" cy="978729"/>
          </a:xfrm>
          <a:custGeom>
            <a:avLst/>
            <a:gdLst>
              <a:gd name="connsiteX0" fmla="*/ 0 w 2522703"/>
              <a:gd name="connsiteY0" fmla="*/ 0 h 2125536"/>
              <a:gd name="connsiteX1" fmla="*/ 2522703 w 2522703"/>
              <a:gd name="connsiteY1" fmla="*/ 0 h 2125536"/>
              <a:gd name="connsiteX2" fmla="*/ 2522703 w 2522703"/>
              <a:gd name="connsiteY2" fmla="*/ 2125536 h 2125536"/>
              <a:gd name="connsiteX3" fmla="*/ 0 w 2522703"/>
              <a:gd name="connsiteY3" fmla="*/ 2125536 h 2125536"/>
              <a:gd name="connsiteX4" fmla="*/ 0 w 2522703"/>
              <a:gd name="connsiteY4" fmla="*/ 0 h 2125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2703" h="2125536">
                <a:moveTo>
                  <a:pt x="0" y="0"/>
                </a:moveTo>
                <a:lnTo>
                  <a:pt x="2522703" y="0"/>
                </a:lnTo>
                <a:lnTo>
                  <a:pt x="2522703" y="2125536"/>
                </a:lnTo>
                <a:lnTo>
                  <a:pt x="0" y="2125536"/>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28016" tIns="73152" rIns="128016" bIns="73152" spcCol="1270" anchor="ctr">
            <a:spAutoFit/>
          </a:bodyPr>
          <a:lstStyle/>
          <a:p>
            <a:pPr defTabSz="800100" fontAlgn="auto">
              <a:lnSpc>
                <a:spcPct val="90000"/>
              </a:lnSpc>
              <a:spcAft>
                <a:spcPct val="35000"/>
              </a:spcAft>
              <a:defRPr/>
            </a:pPr>
            <a:r>
              <a:rPr lang="en-US" sz="2000" dirty="0" smtClean="0">
                <a:solidFill>
                  <a:schemeClr val="tx1"/>
                </a:solidFill>
                <a:latin typeface="Calibri" pitchFamily="34" charset="0"/>
              </a:rPr>
              <a:t>The record containing the information must be created not later than twenty-four (24) hours after being reported to the agency. </a:t>
            </a:r>
            <a:endParaRPr lang="en-US" sz="2000"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i="1" dirty="0"/>
              <a:t>Meetings under the ODL</a:t>
            </a:r>
          </a:p>
        </p:txBody>
      </p:sp>
      <p:sp>
        <p:nvSpPr>
          <p:cNvPr id="3075" name="Rectangle 3"/>
          <p:cNvSpPr>
            <a:spLocks noGrp="1" noChangeArrowheads="1"/>
          </p:cNvSpPr>
          <p:nvPr>
            <p:ph type="body" idx="1"/>
          </p:nvPr>
        </p:nvSpPr>
        <p:spPr/>
        <p:txBody>
          <a:bodyPr/>
          <a:lstStyle/>
          <a:p>
            <a:pPr>
              <a:lnSpc>
                <a:spcPct val="90000"/>
              </a:lnSpc>
            </a:pPr>
            <a:endParaRPr lang="en-US" dirty="0"/>
          </a:p>
          <a:p>
            <a:pPr>
              <a:lnSpc>
                <a:spcPct val="90000"/>
              </a:lnSpc>
            </a:pPr>
            <a:r>
              <a:rPr lang="en-US" dirty="0" smtClean="0"/>
              <a:t>Not all meetings are covered by the ODL</a:t>
            </a:r>
          </a:p>
          <a:p>
            <a:pPr>
              <a:lnSpc>
                <a:spcPct val="90000"/>
              </a:lnSpc>
            </a:pPr>
            <a:r>
              <a:rPr lang="en-US" dirty="0" smtClean="0"/>
              <a:t>Governing Body of  Public Agency</a:t>
            </a:r>
          </a:p>
          <a:p>
            <a:pPr>
              <a:lnSpc>
                <a:spcPct val="90000"/>
              </a:lnSpc>
            </a:pPr>
            <a:r>
              <a:rPr lang="en-US" dirty="0" smtClean="0"/>
              <a:t>Majority Must be Present</a:t>
            </a:r>
          </a:p>
          <a:p>
            <a:pPr>
              <a:lnSpc>
                <a:spcPct val="90000"/>
              </a:lnSpc>
            </a:pPr>
            <a:r>
              <a:rPr lang="en-US" dirty="0" smtClean="0"/>
              <a:t>Some Gatherings are Excluded from ODL</a:t>
            </a:r>
          </a:p>
          <a:p>
            <a:pPr>
              <a:lnSpc>
                <a:spcPct val="90000"/>
              </a:lnSpc>
            </a:pPr>
            <a:r>
              <a:rPr lang="en-US" dirty="0" smtClean="0"/>
              <a:t>Taking Official Action on Public Business</a:t>
            </a:r>
          </a:p>
          <a:p>
            <a:pPr>
              <a:lnSpc>
                <a:spcPct val="90000"/>
              </a:lnSpc>
            </a:pPr>
            <a:r>
              <a:rPr lang="en-US" dirty="0" smtClean="0"/>
              <a:t>Includes Committees/Panels Appointed by Governing Body or its Presiding Officer</a:t>
            </a:r>
            <a:endParaRPr lang="en-US" dirty="0"/>
          </a:p>
        </p:txBody>
      </p:sp>
    </p:spTree>
    <p:custDataLst>
      <p:tags r:id="rId1"/>
    </p:custDataLst>
  </p:cSld>
  <p:clrMapOvr>
    <a:masterClrMapping/>
  </p:clrMapOvr>
  <p:transition spd="med">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smtClean="0">
                <a:effectLst/>
              </a:rPr>
              <a:t>Discretionary Categories</a:t>
            </a:r>
            <a:endParaRPr lang="en-US" i="1" dirty="0" smtClean="0">
              <a:effectLst/>
            </a:endParaRPr>
          </a:p>
        </p:txBody>
      </p:sp>
      <p:sp>
        <p:nvSpPr>
          <p:cNvPr id="60418" name="Text Placeholder 3"/>
          <p:cNvSpPr>
            <a:spLocks noGrp="1"/>
          </p:cNvSpPr>
          <p:nvPr>
            <p:ph type="body" idx="1"/>
          </p:nvPr>
        </p:nvSpPr>
        <p:spPr>
          <a:xfrm>
            <a:off x="1189038" y="1295400"/>
            <a:ext cx="7497762" cy="4899025"/>
          </a:xfrm>
        </p:spPr>
        <p:txBody>
          <a:bodyPr>
            <a:spAutoFit/>
          </a:bodyPr>
          <a:lstStyle/>
          <a:p>
            <a:pPr>
              <a:lnSpc>
                <a:spcPct val="80000"/>
              </a:lnSpc>
              <a:spcBef>
                <a:spcPts val="1200"/>
              </a:spcBef>
              <a:buFont typeface="Arial" charset="0"/>
              <a:buChar char="●"/>
            </a:pPr>
            <a:r>
              <a:rPr lang="en-US" sz="2000" dirty="0" smtClean="0"/>
              <a:t>Investigatory records of law enforcement agencies (except as provided in IC 5-14-3-5)</a:t>
            </a:r>
          </a:p>
          <a:p>
            <a:pPr>
              <a:lnSpc>
                <a:spcPct val="80000"/>
              </a:lnSpc>
              <a:spcBef>
                <a:spcPts val="1200"/>
              </a:spcBef>
              <a:buFont typeface="Arial" charset="0"/>
              <a:buChar char="●"/>
            </a:pPr>
            <a:r>
              <a:rPr lang="en-US" sz="2000" dirty="0" smtClean="0"/>
              <a:t>The work product of an attorney representing, pursuant to state employment or an appointment by a public agency, a public agency, the state or an individual.</a:t>
            </a:r>
          </a:p>
          <a:p>
            <a:pPr>
              <a:lnSpc>
                <a:spcPct val="80000"/>
              </a:lnSpc>
              <a:spcBef>
                <a:spcPts val="1200"/>
              </a:spcBef>
              <a:buFont typeface="Arial" charset="0"/>
              <a:buChar char="●"/>
            </a:pPr>
            <a:r>
              <a:rPr lang="en-US" sz="2000" dirty="0" smtClean="0"/>
              <a:t>Records that are intra-agency or interagency advisory or deliberative material, including material developed by a private contractor under a contract with a public agency, that are expressions of opinion or are of a speculative nature, and that are communicated for the purpose of decision making.</a:t>
            </a:r>
          </a:p>
          <a:p>
            <a:pPr>
              <a:lnSpc>
                <a:spcPct val="80000"/>
              </a:lnSpc>
              <a:spcBef>
                <a:spcPts val="1200"/>
              </a:spcBef>
              <a:buFont typeface="Arial" charset="0"/>
              <a:buChar char="●"/>
            </a:pPr>
            <a:r>
              <a:rPr lang="en-US" sz="2000" dirty="0" smtClean="0"/>
              <a:t>Personnel files of public employees and files of applicants for public employment, however certain information must be provided upon request including compensation, business telephone number, dates of first and last employment, etc</a:t>
            </a:r>
          </a:p>
          <a:p>
            <a:pPr>
              <a:lnSpc>
                <a:spcPct val="80000"/>
              </a:lnSpc>
              <a:spcBef>
                <a:spcPts val="1200"/>
              </a:spcBef>
              <a:buFont typeface="Arial" charset="0"/>
              <a:buChar char="●"/>
            </a:pPr>
            <a:r>
              <a:rPr lang="en-US" sz="2000" dirty="0" smtClean="0"/>
              <a:t>A record or a part of a record, the public disclosure of which would have a reasonable likelihood of threatening public safety by exposing a vulnerability to terrorist attack</a:t>
            </a:r>
          </a:p>
        </p:txBody>
      </p:sp>
    </p:spTree>
    <p:custDataLst>
      <p:tags r:id="rId1"/>
    </p:custDataLst>
  </p:cSld>
  <p:clrMapOvr>
    <a:masterClrMapping/>
  </p:clrMapOvr>
  <p:transition spd="med">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6" cstate="print"/>
          <a:srcRect/>
          <a:stretch>
            <a:fillRect/>
          </a:stretch>
        </p:blipFill>
        <p:spPr bwMode="auto">
          <a:xfrm>
            <a:off x="4829175" y="1295400"/>
            <a:ext cx="4086226" cy="4597400"/>
          </a:xfrm>
          <a:prstGeom prst="rect">
            <a:avLst/>
          </a:prstGeom>
          <a:noFill/>
          <a:ln w="9525">
            <a:noFill/>
            <a:miter lim="800000"/>
            <a:headEnd/>
            <a:tailEnd/>
          </a:ln>
          <a:effectLst/>
        </p:spPr>
      </p:pic>
      <p:sp>
        <p:nvSpPr>
          <p:cNvPr id="44035" name="TPQuestion"/>
          <p:cNvSpPr>
            <a:spLocks noGrp="1"/>
          </p:cNvSpPr>
          <p:nvPr>
            <p:ph type="title"/>
          </p:nvPr>
        </p:nvSpPr>
        <p:spPr bwMode="auto">
          <a:xfrm>
            <a:off x="609600" y="284163"/>
            <a:ext cx="8031163" cy="554037"/>
          </a:xfrm>
        </p:spPr>
        <p:txBody>
          <a:bodyPr vert="horz" wrap="square" lIns="91440" tIns="45720" rIns="91440" bIns="45720" numCol="1" anchor="t" anchorCtr="0" compatLnSpc="1">
            <a:prstTxWarp prst="textNoShape">
              <a:avLst/>
            </a:prstTxWarp>
          </a:bodyPr>
          <a:lstStyle/>
          <a:p>
            <a:pPr algn="l"/>
            <a:r>
              <a:rPr lang="en-US" sz="3000" dirty="0" smtClean="0">
                <a:effectLst/>
              </a:rPr>
              <a:t>A public agency may destroy a public record</a:t>
            </a:r>
          </a:p>
        </p:txBody>
      </p:sp>
      <p:sp>
        <p:nvSpPr>
          <p:cNvPr id="44037" name="TPAnswers"/>
          <p:cNvSpPr>
            <a:spLocks noGrp="1"/>
          </p:cNvSpPr>
          <p:nvPr>
            <p:ph type="body" idx="1"/>
            <p:custDataLst>
              <p:tags r:id="rId2"/>
            </p:custDataLst>
          </p:nvPr>
        </p:nvSpPr>
        <p:spPr>
          <a:xfrm>
            <a:off x="1143000" y="1747838"/>
            <a:ext cx="4114800" cy="3662362"/>
          </a:xfrm>
        </p:spPr>
        <p:txBody>
          <a:bodyPr>
            <a:noAutofit/>
          </a:bodyPr>
          <a:lstStyle/>
          <a:p>
            <a:pPr marL="536575" indent="-457200">
              <a:spcBef>
                <a:spcPct val="20000"/>
              </a:spcBef>
              <a:spcAft>
                <a:spcPts val="0"/>
              </a:spcAft>
              <a:buFont typeface="Gill Sans MT" pitchFamily="34" charset="0"/>
              <a:buAutoNum type="alphaUcPeriod"/>
            </a:pPr>
            <a:r>
              <a:rPr lang="en-US" sz="2400" smtClean="0"/>
              <a:t>When they no longer have a business purpose for keeping it</a:t>
            </a:r>
          </a:p>
          <a:p>
            <a:pPr marL="536575" indent="-457200">
              <a:spcBef>
                <a:spcPct val="20000"/>
              </a:spcBef>
              <a:spcAft>
                <a:spcPts val="0"/>
              </a:spcAft>
              <a:buFont typeface="Gill Sans MT" pitchFamily="34" charset="0"/>
              <a:buAutoNum type="alphaUcPeriod"/>
            </a:pPr>
            <a:r>
              <a:rPr lang="en-US" sz="2400" smtClean="0"/>
              <a:t>When they run out of storage space</a:t>
            </a:r>
          </a:p>
          <a:p>
            <a:pPr marL="536575" indent="-457200">
              <a:spcBef>
                <a:spcPct val="20000"/>
              </a:spcBef>
              <a:spcAft>
                <a:spcPts val="0"/>
              </a:spcAft>
              <a:buFont typeface="Gill Sans MT" pitchFamily="34" charset="0"/>
              <a:buAutoNum type="alphaUcPeriod"/>
            </a:pPr>
            <a:r>
              <a:rPr lang="en-US" sz="2400" smtClean="0"/>
              <a:t>When destruction is authorized under state statute</a:t>
            </a:r>
          </a:p>
        </p:txBody>
      </p:sp>
      <p:sp>
        <p:nvSpPr>
          <p:cNvPr id="11" name="CorShape1"/>
          <p:cNvSpPr/>
          <p:nvPr>
            <p:custDataLst>
              <p:tags r:id="rId3"/>
            </p:custDataLst>
          </p:nvPr>
        </p:nvSpPr>
        <p:spPr>
          <a:xfrm rot="10800000">
            <a:off x="736600" y="3733800"/>
            <a:ext cx="406400" cy="512043"/>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bwMode="auto">
          <a:xfrm>
            <a:off x="838200" y="356592"/>
            <a:ext cx="8259763" cy="615553"/>
          </a:xfrm>
        </p:spPr>
        <p:txBody>
          <a:bodyPr vert="horz" wrap="square" lIns="91440" tIns="45720" rIns="91440" bIns="45720" numCol="1" anchorCtr="0" compatLnSpc="1">
            <a:prstTxWarp prst="textNoShape">
              <a:avLst/>
            </a:prstTxWarp>
          </a:bodyPr>
          <a:lstStyle/>
          <a:p>
            <a:r>
              <a:rPr lang="en-US" sz="3400" i="1" dirty="0" smtClean="0">
                <a:effectLst/>
              </a:rPr>
              <a:t>Common Misconceptions of Requestors</a:t>
            </a:r>
          </a:p>
        </p:txBody>
      </p:sp>
      <p:sp>
        <p:nvSpPr>
          <p:cNvPr id="81923" name="Rectangle 3"/>
          <p:cNvSpPr>
            <a:spLocks noGrp="1"/>
          </p:cNvSpPr>
          <p:nvPr>
            <p:ph type="body" idx="1"/>
          </p:nvPr>
        </p:nvSpPr>
        <p:spPr>
          <a:xfrm>
            <a:off x="609600" y="1890713"/>
            <a:ext cx="8259763" cy="4662487"/>
          </a:xfrm>
        </p:spPr>
        <p:txBody>
          <a:bodyPr>
            <a:spAutoFit/>
          </a:bodyPr>
          <a:lstStyle/>
          <a:p>
            <a:pPr>
              <a:spcAft>
                <a:spcPts val="1200"/>
              </a:spcAft>
              <a:buFont typeface="Wingdings 2" pitchFamily="18" charset="2"/>
              <a:buChar char=""/>
            </a:pPr>
            <a:r>
              <a:rPr lang="en-US" sz="2800" dirty="0" smtClean="0"/>
              <a:t>A public agency has to answer my questions under APRA.</a:t>
            </a:r>
          </a:p>
          <a:p>
            <a:pPr>
              <a:spcAft>
                <a:spcPts val="1200"/>
              </a:spcAft>
              <a:buFont typeface="Wingdings 2" pitchFamily="18" charset="2"/>
              <a:buChar char=""/>
            </a:pPr>
            <a:r>
              <a:rPr lang="en-US" sz="2800" dirty="0" smtClean="0"/>
              <a:t>A public agency has to keep public records forever so it is not appropriate to respond that the record no longer exists.</a:t>
            </a:r>
          </a:p>
          <a:p>
            <a:pPr>
              <a:spcAft>
                <a:spcPts val="1200"/>
              </a:spcAft>
              <a:buFont typeface="Wingdings 2" pitchFamily="18" charset="2"/>
              <a:buChar char=""/>
            </a:pPr>
            <a:r>
              <a:rPr lang="en-US" sz="2800" dirty="0" smtClean="0"/>
              <a:t>A public agency must handle public records requests before handling other matters of the public agency.</a:t>
            </a:r>
          </a:p>
          <a:p>
            <a:pPr>
              <a:spcAft>
                <a:spcPts val="1200"/>
              </a:spcAft>
              <a:buFont typeface="Wingdings 2" pitchFamily="18" charset="2"/>
              <a:buChar char=""/>
            </a:pPr>
            <a:r>
              <a:rPr lang="en-US" sz="2800" dirty="0" smtClean="0"/>
              <a:t>A public agency must keep public records in a format that is most convenient for me.</a:t>
            </a:r>
          </a:p>
        </p:txBody>
      </p:sp>
      <p:pic>
        <p:nvPicPr>
          <p:cNvPr id="4" name="Picture 3" descr="surprised.jpg"/>
          <p:cNvPicPr>
            <a:picLocks noChangeAspect="1"/>
          </p:cNvPicPr>
          <p:nvPr/>
        </p:nvPicPr>
        <p:blipFill>
          <a:blip r:embed="rId3" cstate="screen"/>
          <a:stretch>
            <a:fillRect/>
          </a:stretch>
        </p:blipFill>
        <p:spPr>
          <a:xfrm>
            <a:off x="685800" y="0"/>
            <a:ext cx="1214322" cy="1828800"/>
          </a:xfrm>
          <a:prstGeom prst="hexagon">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2" presetClass="entr" presetSubtype="2" fill="hold" grpId="0" nodeType="afterEffect">
                                  <p:stCondLst>
                                    <p:cond delay="0"/>
                                  </p:stCondLst>
                                  <p:childTnLst>
                                    <p:set>
                                      <p:cBhvr>
                                        <p:cTn id="13" dur="1" fill="hold">
                                          <p:stCondLst>
                                            <p:cond delay="0"/>
                                          </p:stCondLst>
                                        </p:cTn>
                                        <p:tgtEl>
                                          <p:spTgt spid="81922"/>
                                        </p:tgtEl>
                                        <p:attrNameLst>
                                          <p:attrName>style.visibility</p:attrName>
                                        </p:attrNameLst>
                                      </p:cBhvr>
                                      <p:to>
                                        <p:strVal val="visible"/>
                                      </p:to>
                                    </p:set>
                                    <p:anim calcmode="lin" valueType="num">
                                      <p:cBhvr additive="base">
                                        <p:cTn id="14" dur="500" fill="hold"/>
                                        <p:tgtEl>
                                          <p:spTgt spid="81922"/>
                                        </p:tgtEl>
                                        <p:attrNameLst>
                                          <p:attrName>ppt_x</p:attrName>
                                        </p:attrNameLst>
                                      </p:cBhvr>
                                      <p:tavLst>
                                        <p:tav tm="0">
                                          <p:val>
                                            <p:strVal val="1+#ppt_w/2"/>
                                          </p:val>
                                        </p:tav>
                                        <p:tav tm="100000">
                                          <p:val>
                                            <p:strVal val="#ppt_x"/>
                                          </p:val>
                                        </p:tav>
                                      </p:tavLst>
                                    </p:anim>
                                    <p:anim calcmode="lin" valueType="num">
                                      <p:cBhvr additive="base">
                                        <p:cTn id="15" dur="500" fill="hold"/>
                                        <p:tgtEl>
                                          <p:spTgt spid="81922"/>
                                        </p:tgtEl>
                                        <p:attrNameLst>
                                          <p:attrName>ppt_y</p:attrName>
                                        </p:attrNameLst>
                                      </p:cBhvr>
                                      <p:tavLst>
                                        <p:tav tm="0">
                                          <p:val>
                                            <p:strVal val="#ppt_y"/>
                                          </p:val>
                                        </p:tav>
                                        <p:tav tm="100000">
                                          <p:val>
                                            <p:strVal val="#ppt_y"/>
                                          </p:val>
                                        </p:tav>
                                      </p:tavLst>
                                    </p:anim>
                                  </p:childTnLst>
                                </p:cTn>
                              </p:par>
                              <p:par>
                                <p:cTn id="16" presetID="10" presetClass="entr" presetSubtype="0" fill="hold" grpId="0" nodeType="withEffect">
                                  <p:stCondLst>
                                    <p:cond delay="1000"/>
                                  </p:stCondLst>
                                  <p:childTnLst>
                                    <p:set>
                                      <p:cBhvr>
                                        <p:cTn id="17" dur="1" fill="hold">
                                          <p:stCondLst>
                                            <p:cond delay="0"/>
                                          </p:stCondLst>
                                        </p:cTn>
                                        <p:tgtEl>
                                          <p:spTgt spid="81923">
                                            <p:txEl>
                                              <p:pRg st="0" end="0"/>
                                            </p:txEl>
                                          </p:spTgt>
                                        </p:tgtEl>
                                        <p:attrNameLst>
                                          <p:attrName>style.visibility</p:attrName>
                                        </p:attrNameLst>
                                      </p:cBhvr>
                                      <p:to>
                                        <p:strVal val="visible"/>
                                      </p:to>
                                    </p:set>
                                    <p:animEffect transition="in" filter="fade">
                                      <p:cBhvr>
                                        <p:cTn id="18" dur="2000"/>
                                        <p:tgtEl>
                                          <p:spTgt spid="81923">
                                            <p:txEl>
                                              <p:pRg st="0" end="0"/>
                                            </p:txEl>
                                          </p:spTgt>
                                        </p:tgtEl>
                                      </p:cBhvr>
                                    </p:animEffect>
                                  </p:childTnLst>
                                </p:cTn>
                              </p:par>
                              <p:par>
                                <p:cTn id="19" presetID="10" presetClass="entr" presetSubtype="0" fill="hold" grpId="0" nodeType="withEffect">
                                  <p:stCondLst>
                                    <p:cond delay="1000"/>
                                  </p:stCondLst>
                                  <p:childTnLst>
                                    <p:set>
                                      <p:cBhvr>
                                        <p:cTn id="20" dur="1" fill="hold">
                                          <p:stCondLst>
                                            <p:cond delay="0"/>
                                          </p:stCondLst>
                                        </p:cTn>
                                        <p:tgtEl>
                                          <p:spTgt spid="81923">
                                            <p:txEl>
                                              <p:pRg st="1" end="1"/>
                                            </p:txEl>
                                          </p:spTgt>
                                        </p:tgtEl>
                                        <p:attrNameLst>
                                          <p:attrName>style.visibility</p:attrName>
                                        </p:attrNameLst>
                                      </p:cBhvr>
                                      <p:to>
                                        <p:strVal val="visible"/>
                                      </p:to>
                                    </p:set>
                                    <p:animEffect transition="in" filter="fade">
                                      <p:cBhvr>
                                        <p:cTn id="21" dur="2000"/>
                                        <p:tgtEl>
                                          <p:spTgt spid="81923">
                                            <p:txEl>
                                              <p:pRg st="1" end="1"/>
                                            </p:txEl>
                                          </p:spTgt>
                                        </p:tgtEl>
                                      </p:cBhvr>
                                    </p:animEffect>
                                  </p:childTnLst>
                                </p:cTn>
                              </p:par>
                              <p:par>
                                <p:cTn id="22" presetID="10" presetClass="entr" presetSubtype="0" fill="hold" grpId="0" nodeType="withEffect">
                                  <p:stCondLst>
                                    <p:cond delay="1000"/>
                                  </p:stCondLst>
                                  <p:childTnLst>
                                    <p:set>
                                      <p:cBhvr>
                                        <p:cTn id="23" dur="1" fill="hold">
                                          <p:stCondLst>
                                            <p:cond delay="0"/>
                                          </p:stCondLst>
                                        </p:cTn>
                                        <p:tgtEl>
                                          <p:spTgt spid="81923">
                                            <p:txEl>
                                              <p:pRg st="2" end="2"/>
                                            </p:txEl>
                                          </p:spTgt>
                                        </p:tgtEl>
                                        <p:attrNameLst>
                                          <p:attrName>style.visibility</p:attrName>
                                        </p:attrNameLst>
                                      </p:cBhvr>
                                      <p:to>
                                        <p:strVal val="visible"/>
                                      </p:to>
                                    </p:set>
                                    <p:animEffect transition="in" filter="fade">
                                      <p:cBhvr>
                                        <p:cTn id="24" dur="2000"/>
                                        <p:tgtEl>
                                          <p:spTgt spid="81923">
                                            <p:txEl>
                                              <p:pRg st="2" end="2"/>
                                            </p:txEl>
                                          </p:spTgt>
                                        </p:tgtEl>
                                      </p:cBhvr>
                                    </p:animEffect>
                                  </p:childTnLst>
                                </p:cTn>
                              </p:par>
                              <p:par>
                                <p:cTn id="25" presetID="10" presetClass="entr" presetSubtype="0" fill="hold" grpId="0" nodeType="withEffect">
                                  <p:stCondLst>
                                    <p:cond delay="1000"/>
                                  </p:stCondLst>
                                  <p:childTnLst>
                                    <p:set>
                                      <p:cBhvr>
                                        <p:cTn id="26" dur="1" fill="hold">
                                          <p:stCondLst>
                                            <p:cond delay="0"/>
                                          </p:stCondLst>
                                        </p:cTn>
                                        <p:tgtEl>
                                          <p:spTgt spid="81923">
                                            <p:txEl>
                                              <p:pRg st="3" end="3"/>
                                            </p:txEl>
                                          </p:spTgt>
                                        </p:tgtEl>
                                        <p:attrNameLst>
                                          <p:attrName>style.visibility</p:attrName>
                                        </p:attrNameLst>
                                      </p:cBhvr>
                                      <p:to>
                                        <p:strVal val="visible"/>
                                      </p:to>
                                    </p:set>
                                    <p:animEffect transition="in" filter="fade">
                                      <p:cBhvr>
                                        <p:cTn id="27" dur="2000"/>
                                        <p:tgtEl>
                                          <p:spTgt spid="819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allAtOnce"/>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fontAlgn="auto">
              <a:spcAft>
                <a:spcPts val="0"/>
              </a:spcAft>
              <a:defRPr/>
            </a:pPr>
            <a:r>
              <a:rPr lang="en-US" i="1" dirty="0" smtClean="0"/>
              <a:t>Other common misconceptions</a:t>
            </a:r>
            <a:r>
              <a:rPr lang="en-US" dirty="0" smtClean="0"/>
              <a:t>	</a:t>
            </a:r>
            <a:endParaRPr lang="en-US" dirty="0"/>
          </a:p>
        </p:txBody>
      </p:sp>
      <p:sp>
        <p:nvSpPr>
          <p:cNvPr id="64514" name="Content Placeholder 1"/>
          <p:cNvSpPr>
            <a:spLocks noGrp="1"/>
          </p:cNvSpPr>
          <p:nvPr>
            <p:ph idx="1"/>
          </p:nvPr>
        </p:nvSpPr>
        <p:spPr>
          <a:xfrm>
            <a:off x="838200" y="1447800"/>
            <a:ext cx="8240751" cy="4297780"/>
          </a:xfrm>
        </p:spPr>
        <p:style>
          <a:lnRef idx="0">
            <a:scrgbClr r="0" g="0" b="0"/>
          </a:lnRef>
          <a:fillRef idx="1002">
            <a:schemeClr val="lt1"/>
          </a:fillRef>
          <a:effectRef idx="0">
            <a:scrgbClr r="0" g="0" b="0"/>
          </a:effectRef>
          <a:fontRef idx="major"/>
        </p:style>
        <p:txBody>
          <a:bodyPr>
            <a:spAutoFit/>
          </a:bodyPr>
          <a:lstStyle/>
          <a:p>
            <a:pPr>
              <a:lnSpc>
                <a:spcPct val="80000"/>
              </a:lnSpc>
              <a:spcAft>
                <a:spcPts val="2400"/>
              </a:spcAft>
            </a:pPr>
            <a:r>
              <a:rPr lang="en-US" sz="2400" dirty="0" smtClean="0"/>
              <a:t>Offering to allow inspection is always sufficient.  </a:t>
            </a:r>
            <a:r>
              <a:rPr lang="en-US" sz="2400" b="1" i="1" dirty="0" smtClean="0"/>
              <a:t>See </a:t>
            </a:r>
            <a:r>
              <a:rPr lang="en-US" sz="2400" b="1" dirty="0" smtClean="0"/>
              <a:t>11-FC-238</a:t>
            </a:r>
          </a:p>
          <a:p>
            <a:pPr>
              <a:lnSpc>
                <a:spcPct val="80000"/>
              </a:lnSpc>
              <a:spcAft>
                <a:spcPts val="2400"/>
              </a:spcAft>
            </a:pPr>
            <a:r>
              <a:rPr lang="en-US" sz="2400" dirty="0" smtClean="0"/>
              <a:t>All </a:t>
            </a:r>
            <a:r>
              <a:rPr lang="en-US" sz="2400" dirty="0" err="1" smtClean="0"/>
              <a:t>disclosable</a:t>
            </a:r>
            <a:r>
              <a:rPr lang="en-US" sz="2400" dirty="0" smtClean="0"/>
              <a:t> records requested must be produced within 7 days of receiving the request.  </a:t>
            </a:r>
            <a:r>
              <a:rPr lang="en-US" sz="2400" b="1" i="1" dirty="0" smtClean="0"/>
              <a:t>See</a:t>
            </a:r>
            <a:r>
              <a:rPr lang="en-US" sz="2400" dirty="0" smtClean="0"/>
              <a:t> </a:t>
            </a:r>
            <a:r>
              <a:rPr lang="en-US" sz="2400" b="1" dirty="0" smtClean="0"/>
              <a:t>11-FC-74</a:t>
            </a:r>
          </a:p>
          <a:p>
            <a:pPr>
              <a:lnSpc>
                <a:spcPct val="80000"/>
              </a:lnSpc>
              <a:spcAft>
                <a:spcPts val="2400"/>
              </a:spcAft>
            </a:pPr>
            <a:r>
              <a:rPr lang="en-US" sz="2400" dirty="0" smtClean="0"/>
              <a:t>Denials do not have to be explained with specificity.</a:t>
            </a:r>
          </a:p>
          <a:p>
            <a:pPr>
              <a:lnSpc>
                <a:spcPct val="80000"/>
              </a:lnSpc>
              <a:spcAft>
                <a:spcPts val="2400"/>
              </a:spcAft>
            </a:pPr>
            <a:r>
              <a:rPr lang="en-US" sz="2400" dirty="0" smtClean="0"/>
              <a:t>All documents containing medical information, children’s names or personal information are confidential.</a:t>
            </a:r>
          </a:p>
          <a:p>
            <a:pPr>
              <a:lnSpc>
                <a:spcPct val="80000"/>
              </a:lnSpc>
              <a:spcAft>
                <a:spcPts val="2400"/>
              </a:spcAft>
            </a:pPr>
            <a:r>
              <a:rPr lang="en-US" sz="2400" dirty="0" smtClean="0"/>
              <a:t>Any document containing confidential information may be omitted from public records response.  </a:t>
            </a:r>
            <a:r>
              <a:rPr lang="en-US" sz="2400" b="1" i="1" dirty="0" smtClean="0"/>
              <a:t>See</a:t>
            </a:r>
            <a:r>
              <a:rPr lang="en-US" sz="2400" b="1" dirty="0" smtClean="0"/>
              <a:t> 10-FC-7</a:t>
            </a:r>
            <a:endParaRPr lang="en-US" sz="2100" dirty="0" smtClean="0"/>
          </a:p>
        </p:txBody>
      </p:sp>
    </p:spTree>
  </p:cSld>
  <p:clrMapOvr>
    <a:masterClrMapping/>
  </p:clrMapOvr>
  <p:transition spd="med">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915400" cy="677108"/>
          </a:xfrm>
        </p:spPr>
        <p:txBody>
          <a:bodyPr wrap="square">
            <a:spAutoFit/>
          </a:bodyPr>
          <a:lstStyle/>
          <a:p>
            <a:pPr fontAlgn="auto">
              <a:spcAft>
                <a:spcPts val="0"/>
              </a:spcAft>
              <a:defRPr/>
            </a:pPr>
            <a:r>
              <a:rPr lang="en-US" i="1" dirty="0" smtClean="0"/>
              <a:t>Remedies and penalties for noncompliance</a:t>
            </a:r>
            <a:endParaRPr lang="en-US" i="1" dirty="0"/>
          </a:p>
        </p:txBody>
      </p:sp>
      <p:sp>
        <p:nvSpPr>
          <p:cNvPr id="40961" name="Content Placeholder 1"/>
          <p:cNvSpPr>
            <a:spLocks noGrp="1"/>
          </p:cNvSpPr>
          <p:nvPr>
            <p:ph type="body" idx="1"/>
          </p:nvPr>
        </p:nvSpPr>
        <p:spPr>
          <a:xfrm>
            <a:off x="838200" y="1447800"/>
            <a:ext cx="8260080" cy="3801041"/>
          </a:xfrm>
        </p:spPr>
        <p:txBody>
          <a:bodyPr>
            <a:noAutofit/>
          </a:bodyPr>
          <a:lstStyle/>
          <a:p>
            <a:pPr marL="1649413" fontAlgn="auto">
              <a:spcBef>
                <a:spcPts val="1800"/>
              </a:spcBef>
              <a:spcAft>
                <a:spcPts val="0"/>
              </a:spcAft>
              <a:buClr>
                <a:schemeClr val="accent6">
                  <a:lumMod val="60000"/>
                  <a:lumOff val="40000"/>
                </a:schemeClr>
              </a:buClr>
              <a:defRPr/>
            </a:pPr>
            <a:r>
              <a:rPr lang="en-US" sz="2800" dirty="0" smtClean="0"/>
              <a:t>Complaint to Public Access Counselor</a:t>
            </a:r>
          </a:p>
          <a:p>
            <a:pPr marL="1649413" fontAlgn="auto">
              <a:spcBef>
                <a:spcPts val="1800"/>
              </a:spcBef>
              <a:spcAft>
                <a:spcPts val="0"/>
              </a:spcAft>
              <a:buClr>
                <a:schemeClr val="accent6">
                  <a:lumMod val="60000"/>
                  <a:lumOff val="40000"/>
                </a:schemeClr>
              </a:buClr>
              <a:defRPr/>
            </a:pPr>
            <a:r>
              <a:rPr lang="en-US" sz="2800" dirty="0" smtClean="0"/>
              <a:t>Bad press and damage to public perception</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Court action seeking order to produce records and potentially order to pay attorney’s fees</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Fines for knowing and intentional withholding of public records</a:t>
            </a:r>
          </a:p>
        </p:txBody>
      </p:sp>
      <p:pic>
        <p:nvPicPr>
          <p:cNvPr id="4" name="Picture 3" descr="oops.jpg"/>
          <p:cNvPicPr>
            <a:picLocks noChangeAspect="1"/>
          </p:cNvPicPr>
          <p:nvPr/>
        </p:nvPicPr>
        <p:blipFill>
          <a:blip r:embed="rId3" cstate="screen">
            <a:clrChange>
              <a:clrFrom>
                <a:srgbClr val="FEFEFE"/>
              </a:clrFrom>
              <a:clrTo>
                <a:srgbClr val="FEFEFE">
                  <a:alpha val="0"/>
                </a:srgbClr>
              </a:clrTo>
            </a:clrChange>
          </a:blip>
          <a:srcRect/>
          <a:stretch>
            <a:fillRect/>
          </a:stretch>
        </p:blipFill>
        <p:spPr bwMode="auto">
          <a:xfrm>
            <a:off x="990600" y="1676400"/>
            <a:ext cx="1143000" cy="2011362"/>
          </a:xfrm>
          <a:prstGeom prst="rect">
            <a:avLst/>
          </a:prstGeom>
          <a:noFill/>
          <a:ln w="9525">
            <a:noFill/>
            <a:miter lim="800000"/>
            <a:headEnd/>
            <a:tailEnd/>
          </a:ln>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40961">
                                            <p:txEl>
                                              <p:pRg st="0" end="0"/>
                                            </p:txEl>
                                          </p:spTgt>
                                        </p:tgtEl>
                                        <p:attrNameLst>
                                          <p:attrName>style.visibility</p:attrName>
                                        </p:attrNameLst>
                                      </p:cBhvr>
                                      <p:to>
                                        <p:strVal val="visible"/>
                                      </p:to>
                                    </p:set>
                                    <p:animEffect transition="in" filter="fade">
                                      <p:cBhvr>
                                        <p:cTn id="11" dur="1000"/>
                                        <p:tgtEl>
                                          <p:spTgt spid="40961">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0961">
                                            <p:txEl>
                                              <p:pRg st="1" end="1"/>
                                            </p:txEl>
                                          </p:spTgt>
                                        </p:tgtEl>
                                        <p:attrNameLst>
                                          <p:attrName>style.visibility</p:attrName>
                                        </p:attrNameLst>
                                      </p:cBhvr>
                                      <p:to>
                                        <p:strVal val="visible"/>
                                      </p:to>
                                    </p:set>
                                    <p:animEffect transition="in" filter="fade">
                                      <p:cBhvr>
                                        <p:cTn id="14" dur="1000"/>
                                        <p:tgtEl>
                                          <p:spTgt spid="40961">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0961">
                                            <p:txEl>
                                              <p:pRg st="2" end="2"/>
                                            </p:txEl>
                                          </p:spTgt>
                                        </p:tgtEl>
                                        <p:attrNameLst>
                                          <p:attrName>style.visibility</p:attrName>
                                        </p:attrNameLst>
                                      </p:cBhvr>
                                      <p:to>
                                        <p:strVal val="visible"/>
                                      </p:to>
                                    </p:set>
                                    <p:animEffect transition="in" filter="fade">
                                      <p:cBhvr>
                                        <p:cTn id="17" dur="1000"/>
                                        <p:tgtEl>
                                          <p:spTgt spid="40961">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0961">
                                            <p:txEl>
                                              <p:pRg st="3" end="3"/>
                                            </p:txEl>
                                          </p:spTgt>
                                        </p:tgtEl>
                                        <p:attrNameLst>
                                          <p:attrName>style.visibility</p:attrName>
                                        </p:attrNameLst>
                                      </p:cBhvr>
                                      <p:to>
                                        <p:strVal val="visible"/>
                                      </p:to>
                                    </p:set>
                                    <p:animEffect transition="in" filter="fade">
                                      <p:cBhvr>
                                        <p:cTn id="20" dur="1000"/>
                                        <p:tgtEl>
                                          <p:spTgt spid="4096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build="allAtOnce"/>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New legislation – HB 1003</a:t>
            </a:r>
            <a:endParaRPr lang="en-US" i="1" dirty="0"/>
          </a:p>
        </p:txBody>
      </p:sp>
      <p:sp>
        <p:nvSpPr>
          <p:cNvPr id="70658" name="Content Placeholder 1"/>
          <p:cNvSpPr>
            <a:spLocks noGrp="1"/>
          </p:cNvSpPr>
          <p:nvPr>
            <p:ph type="body" idx="1"/>
          </p:nvPr>
        </p:nvSpPr>
        <p:spPr>
          <a:xfrm>
            <a:off x="838200" y="1371600"/>
            <a:ext cx="7954963" cy="5109091"/>
          </a:xfrm>
        </p:spPr>
        <p:txBody>
          <a:bodyPr wrap="square">
            <a:spAutoFit/>
          </a:bodyPr>
          <a:lstStyle/>
          <a:p>
            <a:pPr>
              <a:buFont typeface="Arial" charset="0"/>
              <a:buChar char="●"/>
            </a:pPr>
            <a:r>
              <a:rPr lang="en-US" sz="2400" dirty="0" smtClean="0"/>
              <a:t>Effective July 1</a:t>
            </a:r>
            <a:r>
              <a:rPr lang="en-US" sz="2400" baseline="30000" dirty="0" smtClean="0"/>
              <a:t>st</a:t>
            </a:r>
            <a:r>
              <a:rPr lang="en-US" sz="2400" dirty="0" smtClean="0"/>
              <a:t> </a:t>
            </a:r>
          </a:p>
          <a:p>
            <a:pPr>
              <a:spcBef>
                <a:spcPts val="1800"/>
              </a:spcBef>
              <a:buFont typeface="Arial" charset="0"/>
              <a:buChar char="●"/>
            </a:pPr>
            <a:r>
              <a:rPr lang="en-US" sz="2400" dirty="0" smtClean="0"/>
              <a:t>Allows courts to fine public officers and management level employees in public agencies for knowing and intentional denials of records that should be disclosed under APRA</a:t>
            </a:r>
          </a:p>
          <a:p>
            <a:pPr lvl="1">
              <a:spcBef>
                <a:spcPct val="0"/>
              </a:spcBef>
            </a:pPr>
            <a:r>
              <a:rPr lang="en-US" sz="2200" dirty="0" smtClean="0"/>
              <a:t>Up to $100 for first offense</a:t>
            </a:r>
          </a:p>
          <a:p>
            <a:pPr lvl="1">
              <a:spcBef>
                <a:spcPct val="0"/>
              </a:spcBef>
            </a:pPr>
            <a:r>
              <a:rPr lang="en-US" sz="2200" dirty="0" smtClean="0"/>
              <a:t>Up to $500 for additional violations</a:t>
            </a:r>
          </a:p>
          <a:p>
            <a:pPr>
              <a:spcBef>
                <a:spcPts val="1800"/>
              </a:spcBef>
              <a:buFont typeface="Arial" charset="0"/>
              <a:buChar char="●"/>
            </a:pPr>
            <a:r>
              <a:rPr lang="en-US" sz="2400" dirty="0" smtClean="0"/>
              <a:t>Prerequisites and defenses to imposition of civil penalty</a:t>
            </a:r>
          </a:p>
          <a:p>
            <a:pPr lvl="1">
              <a:spcBef>
                <a:spcPct val="0"/>
              </a:spcBef>
            </a:pPr>
            <a:r>
              <a:rPr lang="en-US" sz="2200" dirty="0" smtClean="0"/>
              <a:t>Advisory opinion from the Public Access Counselor</a:t>
            </a:r>
          </a:p>
          <a:p>
            <a:pPr lvl="1">
              <a:spcBef>
                <a:spcPct val="0"/>
              </a:spcBef>
            </a:pPr>
            <a:r>
              <a:rPr lang="en-US" sz="2200" dirty="0" smtClean="0"/>
              <a:t>Not an intentional denial</a:t>
            </a:r>
          </a:p>
          <a:p>
            <a:pPr lvl="1">
              <a:spcBef>
                <a:spcPct val="0"/>
              </a:spcBef>
            </a:pPr>
            <a:r>
              <a:rPr lang="en-US" sz="2200" dirty="0" smtClean="0"/>
              <a:t>Relying on opinion of legal counsel</a:t>
            </a:r>
          </a:p>
          <a:p>
            <a:pPr lvl="1">
              <a:spcBef>
                <a:spcPct val="0"/>
              </a:spcBef>
            </a:pPr>
            <a:r>
              <a:rPr lang="en-US" sz="2200" dirty="0" smtClean="0"/>
              <a:t>Relying on opinion of the OAG</a:t>
            </a:r>
          </a:p>
          <a:p>
            <a:pPr lvl="1">
              <a:spcBef>
                <a:spcPct val="0"/>
              </a:spcBef>
            </a:pPr>
            <a:r>
              <a:rPr lang="en-US" sz="2200" dirty="0" smtClean="0"/>
              <a:t>Officer ordered management level employee to deny a request</a:t>
            </a:r>
          </a:p>
        </p:txBody>
      </p:sp>
    </p:spTree>
    <p:custDataLst>
      <p:tags r:id="rId1"/>
    </p:custDataLst>
  </p:cSld>
  <p:clrMapOvr>
    <a:masterClrMapping/>
  </p:clrMapOvr>
  <p:transition spd="med">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HB 1003 – other changes</a:t>
            </a:r>
            <a:endParaRPr lang="en-US" i="1" dirty="0"/>
          </a:p>
        </p:txBody>
      </p:sp>
      <p:sp>
        <p:nvSpPr>
          <p:cNvPr id="72706" name="Content Placeholder 1"/>
          <p:cNvSpPr>
            <a:spLocks noGrp="1"/>
          </p:cNvSpPr>
          <p:nvPr>
            <p:ph type="body" idx="1"/>
          </p:nvPr>
        </p:nvSpPr>
        <p:spPr>
          <a:xfrm>
            <a:off x="838200" y="1447800"/>
            <a:ext cx="8047038" cy="3908425"/>
          </a:xfrm>
        </p:spPr>
        <p:txBody>
          <a:bodyPr>
            <a:spAutoFit/>
          </a:bodyPr>
          <a:lstStyle/>
          <a:p>
            <a:pPr>
              <a:buFont typeface="Arial" charset="0"/>
              <a:buChar char="●"/>
            </a:pPr>
            <a:r>
              <a:rPr lang="en-US" sz="2400" dirty="0" smtClean="0"/>
              <a:t>Express addition of “within a reasonable time after the request is received” in IC 5-14-3-3</a:t>
            </a:r>
          </a:p>
          <a:p>
            <a:pPr>
              <a:spcBef>
                <a:spcPts val="2400"/>
              </a:spcBef>
              <a:buFont typeface="Arial" charset="0"/>
              <a:buChar char="●"/>
            </a:pPr>
            <a:r>
              <a:rPr lang="en-US" sz="2400" dirty="0" smtClean="0"/>
              <a:t>In camera inspections by courts of redacted public records in </a:t>
            </a:r>
            <a:r>
              <a:rPr lang="en-US" sz="2400" dirty="0" err="1" smtClean="0"/>
              <a:t>unredacted</a:t>
            </a:r>
            <a:r>
              <a:rPr lang="en-US" sz="2400" dirty="0" smtClean="0"/>
              <a:t> form</a:t>
            </a:r>
          </a:p>
          <a:p>
            <a:pPr>
              <a:spcBef>
                <a:spcPts val="2400"/>
              </a:spcBef>
              <a:buFont typeface="Arial" charset="0"/>
              <a:buChar char="●"/>
            </a:pPr>
            <a:r>
              <a:rPr lang="en-US" sz="2400" dirty="0" smtClean="0"/>
              <a:t>One expanded and one new discretionary basis for denial</a:t>
            </a:r>
          </a:p>
          <a:p>
            <a:pPr lvl="1">
              <a:spcBef>
                <a:spcPct val="0"/>
              </a:spcBef>
            </a:pPr>
            <a:r>
              <a:rPr lang="en-US" sz="2200" dirty="0" smtClean="0"/>
              <a:t>Offender requests for personal information of law enforcement officers, judges, or their families</a:t>
            </a:r>
          </a:p>
          <a:p>
            <a:pPr lvl="1">
              <a:spcBef>
                <a:spcPct val="0"/>
              </a:spcBef>
            </a:pPr>
            <a:r>
              <a:rPr lang="en-US" sz="2200" dirty="0" smtClean="0"/>
              <a:t>Provision corresponding to FERPA confidentiality of individuals under 18 participating in university programs</a:t>
            </a:r>
          </a:p>
        </p:txBody>
      </p:sp>
    </p:spTree>
    <p:custDataLst>
      <p:tags r:id="rId1"/>
    </p:custDataLst>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09600"/>
            <a:ext cx="7239000" cy="990600"/>
          </a:xfrm>
        </p:spPr>
        <p:txBody>
          <a:bodyPr>
            <a:normAutofit/>
          </a:bodyPr>
          <a:lstStyle/>
          <a:p>
            <a:pPr algn="r" fontAlgn="auto">
              <a:spcAft>
                <a:spcPts val="0"/>
              </a:spcAft>
              <a:defRPr/>
            </a:pPr>
            <a:r>
              <a:rPr lang="en-US" i="1" dirty="0" smtClean="0"/>
              <a:t>Questions on the APRA</a:t>
            </a:r>
            <a:endParaRPr lang="en-US" i="1" dirty="0"/>
          </a:p>
        </p:txBody>
      </p:sp>
      <p:pic>
        <p:nvPicPr>
          <p:cNvPr id="146435" name="Picture 3" descr="questionmarkred.jpg"/>
          <p:cNvPicPr>
            <a:picLocks noChangeAspect="1"/>
          </p:cNvPicPr>
          <p:nvPr/>
        </p:nvPicPr>
        <p:blipFill>
          <a:blip r:embed="rId4" cstate="screen"/>
          <a:srcRect/>
          <a:stretch>
            <a:fillRect/>
          </a:stretch>
        </p:blipFill>
        <p:spPr bwMode="auto">
          <a:xfrm>
            <a:off x="7543800" y="304800"/>
            <a:ext cx="1279525" cy="1882775"/>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Public Access Counselor</a:t>
            </a:r>
            <a:endParaRPr lang="en-US" i="1" dirty="0"/>
          </a:p>
        </p:txBody>
      </p:sp>
      <p:graphicFrame>
        <p:nvGraphicFramePr>
          <p:cNvPr id="12" name="Diagram 11"/>
          <p:cNvGraphicFramePr/>
          <p:nvPr/>
        </p:nvGraphicFramePr>
        <p:xfrm>
          <a:off x="914400" y="1676400"/>
          <a:ext cx="7955280" cy="43891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12">
                                            <p:graphicEl>
                                              <a:dgm id="{8E629E7F-310D-478A-964A-414651978C6E}"/>
                                            </p:graphicEl>
                                          </p:spTgt>
                                        </p:tgtEl>
                                        <p:attrNameLst>
                                          <p:attrName>style.visibility</p:attrName>
                                        </p:attrNameLst>
                                      </p:cBhvr>
                                      <p:to>
                                        <p:strVal val="visible"/>
                                      </p:to>
                                    </p:set>
                                    <p:anim calcmode="lin" valueType="num">
                                      <p:cBhvr additive="base">
                                        <p:cTn id="7" dur="500" fill="hold"/>
                                        <p:tgtEl>
                                          <p:spTgt spid="12">
                                            <p:graphicEl>
                                              <a:dgm id="{8E629E7F-310D-478A-964A-414651978C6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graphicEl>
                                              <a:dgm id="{8E629E7F-310D-478A-964A-414651978C6E}"/>
                                            </p:graphicEl>
                                          </p:spTgt>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2">
                                            <p:graphicEl>
                                              <a:dgm id="{49FD17CD-74BD-4E31-806F-AB46979D9C8B}"/>
                                            </p:graphicEl>
                                          </p:spTgt>
                                        </p:tgtEl>
                                        <p:attrNameLst>
                                          <p:attrName>style.visibility</p:attrName>
                                        </p:attrNameLst>
                                      </p:cBhvr>
                                      <p:to>
                                        <p:strVal val="visible"/>
                                      </p:to>
                                    </p:set>
                                    <p:anim calcmode="lin" valueType="num">
                                      <p:cBhvr additive="base">
                                        <p:cTn id="12" dur="500" fill="hold"/>
                                        <p:tgtEl>
                                          <p:spTgt spid="12">
                                            <p:graphicEl>
                                              <a:dgm id="{49FD17CD-74BD-4E31-806F-AB46979D9C8B}"/>
                                            </p:graphicEl>
                                          </p:spTgt>
                                        </p:tgtEl>
                                        <p:attrNameLst>
                                          <p:attrName>ppt_x</p:attrName>
                                        </p:attrNameLst>
                                      </p:cBhvr>
                                      <p:tavLst>
                                        <p:tav tm="0">
                                          <p:val>
                                            <p:strVal val="#ppt_x"/>
                                          </p:val>
                                        </p:tav>
                                        <p:tav tm="100000">
                                          <p:val>
                                            <p:strVal val="#ppt_x"/>
                                          </p:val>
                                        </p:tav>
                                      </p:tavLst>
                                    </p:anim>
                                    <p:anim calcmode="lin" valueType="num">
                                      <p:cBhvr additive="base">
                                        <p:cTn id="13" dur="500" fill="hold"/>
                                        <p:tgtEl>
                                          <p:spTgt spid="12">
                                            <p:graphicEl>
                                              <a:dgm id="{49FD17CD-74BD-4E31-806F-AB46979D9C8B}"/>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uiExpand="1">
        <p:bldSub>
          <a:bldDgm bld="one"/>
        </p:bldSub>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609600" y="165318"/>
            <a:ext cx="8305800" cy="1815882"/>
          </a:xfrm>
        </p:spPr>
        <p:txBody>
          <a:bodyPr/>
          <a:lstStyle/>
          <a:p>
            <a:pPr algn="l"/>
            <a:r>
              <a:rPr lang="en-US" sz="2800" dirty="0" smtClean="0">
                <a:effectLst/>
              </a:rPr>
              <a:t/>
            </a:r>
            <a:br>
              <a:rPr lang="en-US" sz="2800" dirty="0" smtClean="0">
                <a:effectLst/>
              </a:rPr>
            </a:br>
            <a:r>
              <a:rPr lang="en-US" sz="2800" dirty="0" smtClean="0">
                <a:effectLst/>
              </a:rPr>
              <a:t>1.) Record is clearly </a:t>
            </a:r>
            <a:r>
              <a:rPr lang="en-US" sz="2800" dirty="0" err="1" smtClean="0">
                <a:effectLst/>
              </a:rPr>
              <a:t>disclosable</a:t>
            </a:r>
            <a:r>
              <a:rPr lang="en-US" sz="2800" dirty="0" smtClean="0">
                <a:effectLst/>
              </a:rPr>
              <a:t>.  It could cast agency in bad light.  You  want to be able to explain the record.  What’s the best way to handle this situation?</a:t>
            </a:r>
          </a:p>
        </p:txBody>
      </p:sp>
      <p:pic>
        <p:nvPicPr>
          <p:cNvPr id="145411" name="Picture 3"/>
          <p:cNvPicPr>
            <a:picLocks noChangeAspect="1" noChangeArrowheads="1"/>
          </p:cNvPicPr>
          <p:nvPr/>
        </p:nvPicPr>
        <p:blipFill>
          <a:blip r:embed="rId6" cstate="print"/>
          <a:srcRect/>
          <a:stretch>
            <a:fillRect/>
          </a:stretch>
        </p:blipFill>
        <p:spPr bwMode="auto">
          <a:xfrm>
            <a:off x="5005209" y="2209800"/>
            <a:ext cx="4075113" cy="4584700"/>
          </a:xfrm>
          <a:prstGeom prst="rect">
            <a:avLst/>
          </a:prstGeom>
          <a:noFill/>
          <a:ln w="9525">
            <a:noFill/>
            <a:miter lim="800000"/>
            <a:headEnd/>
            <a:tailEnd/>
          </a:ln>
          <a:effectLst/>
        </p:spPr>
      </p:pic>
      <p:sp>
        <p:nvSpPr>
          <p:cNvPr id="3" name="TPAnswers"/>
          <p:cNvSpPr>
            <a:spLocks noGrp="1"/>
          </p:cNvSpPr>
          <p:nvPr>
            <p:ph type="body" idx="1"/>
            <p:custDataLst>
              <p:tags r:id="rId2"/>
            </p:custDataLst>
          </p:nvPr>
        </p:nvSpPr>
        <p:spPr>
          <a:xfrm>
            <a:off x="990600" y="2286000"/>
            <a:ext cx="3886200" cy="3962400"/>
          </a:xfrm>
        </p:spPr>
        <p:txBody>
          <a:bodyPr>
            <a:noAutofit/>
          </a:bodyPr>
          <a:lstStyle/>
          <a:p>
            <a:pPr marL="338138" indent="-338138">
              <a:spcBef>
                <a:spcPct val="20000"/>
              </a:spcBef>
              <a:spcAft>
                <a:spcPts val="0"/>
              </a:spcAft>
              <a:buFont typeface="Gill Sans MT" pitchFamily="34" charset="0"/>
              <a:buAutoNum type="alphaUcPeriod"/>
            </a:pPr>
            <a:r>
              <a:rPr lang="en-US" sz="2400" dirty="0" smtClean="0"/>
              <a:t>Try to convince requester to withdraw request</a:t>
            </a:r>
          </a:p>
          <a:p>
            <a:pPr marL="338138" indent="-338138">
              <a:spcBef>
                <a:spcPct val="20000"/>
              </a:spcBef>
              <a:spcAft>
                <a:spcPts val="0"/>
              </a:spcAft>
              <a:buFont typeface="Gill Sans MT" pitchFamily="34" charset="0"/>
              <a:buAutoNum type="alphaUcPeriod"/>
            </a:pPr>
            <a:r>
              <a:rPr lang="en-US" sz="2400" dirty="0" smtClean="0"/>
              <a:t>Take steps to disclose while preparing explanatory materials that could accompany or follow the disclosure</a:t>
            </a:r>
          </a:p>
          <a:p>
            <a:pPr marL="338138" indent="-338138">
              <a:spcBef>
                <a:spcPct val="20000"/>
              </a:spcBef>
              <a:spcAft>
                <a:spcPts val="0"/>
              </a:spcAft>
              <a:buFont typeface="Gill Sans MT" pitchFamily="34" charset="0"/>
              <a:buAutoNum type="alphaUcPeriod"/>
            </a:pPr>
            <a:r>
              <a:rPr lang="en-US" sz="2400" dirty="0" smtClean="0"/>
              <a:t>Destroy the record</a:t>
            </a:r>
          </a:p>
          <a:p>
            <a:pPr marL="338138" indent="-338138">
              <a:spcBef>
                <a:spcPct val="20000"/>
              </a:spcBef>
              <a:spcAft>
                <a:spcPts val="0"/>
              </a:spcAft>
              <a:buFont typeface="Gill Sans MT" pitchFamily="34" charset="0"/>
              <a:buAutoNum type="alphaUcPeriod"/>
            </a:pPr>
            <a:r>
              <a:rPr lang="en-US" sz="2400" dirty="0" smtClean="0"/>
              <a:t>Disclose with embarrassing portions redacted </a:t>
            </a:r>
            <a:endParaRPr lang="en-US" sz="2400" dirty="0"/>
          </a:p>
        </p:txBody>
      </p:sp>
      <p:sp>
        <p:nvSpPr>
          <p:cNvPr id="6" name="CorShape1"/>
          <p:cNvSpPr/>
          <p:nvPr>
            <p:custDataLst>
              <p:tags r:id="rId3"/>
            </p:custDataLst>
          </p:nvPr>
        </p:nvSpPr>
        <p:spPr>
          <a:xfrm rot="10800000">
            <a:off x="685799" y="3124200"/>
            <a:ext cx="228600" cy="3048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609600" y="457200"/>
            <a:ext cx="7498080" cy="1600438"/>
          </a:xfrm>
        </p:spPr>
        <p:txBody>
          <a:bodyPr/>
          <a:lstStyle/>
          <a:p>
            <a:pPr algn="l"/>
            <a:r>
              <a:rPr lang="en-US" sz="3000" dirty="0" smtClean="0">
                <a:effectLst/>
              </a:rPr>
              <a:t>A person has a right to speak at any meeting that is covered by the ODL.</a:t>
            </a:r>
            <a:r>
              <a:rPr lang="en-US" dirty="0" smtClean="0"/>
              <a:t/>
            </a:r>
            <a:br>
              <a:rPr lang="en-US" dirty="0" smtClean="0"/>
            </a:br>
            <a:endParaRPr lang="en-US" dirty="0"/>
          </a:p>
        </p:txBody>
      </p:sp>
      <p:pic>
        <p:nvPicPr>
          <p:cNvPr id="181251" name="Picture 3"/>
          <p:cNvPicPr>
            <a:picLocks noChangeAspect="1" noChangeArrowheads="1"/>
          </p:cNvPicPr>
          <p:nvPr/>
        </p:nvPicPr>
        <p:blipFill>
          <a:blip r:embed="rId6" cstate="print"/>
          <a:srcRect/>
          <a:stretch>
            <a:fillRect/>
          </a:stretch>
        </p:blipFill>
        <p:spPr bwMode="auto">
          <a:xfrm>
            <a:off x="4571999" y="1752599"/>
            <a:ext cx="4418012" cy="4970462"/>
          </a:xfrm>
          <a:prstGeom prst="rect">
            <a:avLst/>
          </a:prstGeom>
          <a:noFill/>
          <a:ln w="9525">
            <a:noFill/>
            <a:miter lim="800000"/>
            <a:headEnd/>
            <a:tailEnd/>
          </a:ln>
          <a:effectLst/>
        </p:spPr>
      </p:pic>
      <p:sp>
        <p:nvSpPr>
          <p:cNvPr id="3" name="TPAnswers"/>
          <p:cNvSpPr>
            <a:spLocks noGrp="1"/>
          </p:cNvSpPr>
          <p:nvPr>
            <p:ph type="body" idx="1"/>
            <p:custDataLst>
              <p:tags r:id="rId2"/>
            </p:custDataLst>
          </p:nvPr>
        </p:nvSpPr>
        <p:spPr>
          <a:xfrm>
            <a:off x="1752600" y="2133600"/>
            <a:ext cx="3048000" cy="3048000"/>
          </a:xfrm>
        </p:spPr>
        <p:txBody>
          <a:bodyPr>
            <a:noAutofit/>
          </a:bodyPr>
          <a:lstStyle/>
          <a:p>
            <a:pPr marL="596900" indent="-514350">
              <a:spcBef>
                <a:spcPct val="20000"/>
              </a:spcBef>
              <a:spcAft>
                <a:spcPts val="0"/>
              </a:spcAft>
              <a:buFont typeface="Arial" pitchFamily="34" charset="0"/>
              <a:buAutoNum type="arabicPeriod"/>
            </a:pPr>
            <a:r>
              <a:rPr lang="en-US" dirty="0" smtClean="0"/>
              <a:t>True</a:t>
            </a:r>
          </a:p>
          <a:p>
            <a:pPr marL="596900" indent="-514350">
              <a:spcBef>
                <a:spcPct val="20000"/>
              </a:spcBef>
              <a:spcAft>
                <a:spcPts val="0"/>
              </a:spcAft>
              <a:buFont typeface="Arial" pitchFamily="34" charset="0"/>
              <a:buAutoNum type="arabicPeriod"/>
            </a:pPr>
            <a:r>
              <a:rPr lang="en-US" dirty="0" smtClean="0"/>
              <a:t>False</a:t>
            </a:r>
            <a:endParaRPr lang="en-US" dirty="0"/>
          </a:p>
        </p:txBody>
      </p:sp>
      <p:sp>
        <p:nvSpPr>
          <p:cNvPr id="10" name="CorShape1"/>
          <p:cNvSpPr/>
          <p:nvPr>
            <p:custDataLst>
              <p:tags r:id="rId3"/>
            </p:custDataLst>
          </p:nvPr>
        </p:nvSpPr>
        <p:spPr>
          <a:xfrm rot="10800000">
            <a:off x="1473199" y="2844800"/>
            <a:ext cx="355600" cy="3556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00200" y="304800"/>
            <a:ext cx="7497763" cy="523875"/>
          </a:xfrm>
        </p:spPr>
        <p:txBody>
          <a:bodyPr/>
          <a:lstStyle/>
          <a:p>
            <a:pPr fontAlgn="auto">
              <a:spcAft>
                <a:spcPts val="0"/>
              </a:spcAft>
              <a:defRPr/>
            </a:pPr>
            <a:r>
              <a:rPr lang="en-US" sz="2800" dirty="0" smtClean="0"/>
              <a:t>Answer  #1</a:t>
            </a:r>
            <a:endParaRPr lang="en-US" sz="2800" dirty="0"/>
          </a:p>
        </p:txBody>
      </p:sp>
      <p:sp>
        <p:nvSpPr>
          <p:cNvPr id="2" name="Content Placeholder 1"/>
          <p:cNvSpPr>
            <a:spLocks noGrp="1"/>
          </p:cNvSpPr>
          <p:nvPr>
            <p:ph type="body" idx="1"/>
          </p:nvPr>
        </p:nvSpPr>
        <p:spPr>
          <a:xfrm>
            <a:off x="838200" y="1447800"/>
            <a:ext cx="8259763" cy="4202113"/>
          </a:xfrm>
        </p:spPr>
        <p:txBody>
          <a:bodyPr>
            <a:spAutoFit/>
          </a:bodyPr>
          <a:lstStyle/>
          <a:p>
            <a:pPr marL="0" indent="0" fontAlgn="auto">
              <a:lnSpc>
                <a:spcPct val="90000"/>
              </a:lnSpc>
              <a:spcAft>
                <a:spcPts val="0"/>
              </a:spcAft>
              <a:buClr>
                <a:schemeClr val="accent6">
                  <a:lumMod val="60000"/>
                  <a:lumOff val="40000"/>
                </a:schemeClr>
              </a:buClr>
              <a:buFont typeface="Wingdings 3" pitchFamily="18" charset="2"/>
              <a:buNone/>
              <a:defRPr/>
            </a:pPr>
            <a:r>
              <a:rPr lang="en-US" sz="2400" dirty="0" smtClean="0"/>
              <a:t>Record is clearly </a:t>
            </a:r>
            <a:r>
              <a:rPr lang="en-US" sz="2400" dirty="0" err="1" smtClean="0"/>
              <a:t>disclosable</a:t>
            </a:r>
            <a:r>
              <a:rPr lang="en-US" sz="2400" dirty="0" smtClean="0"/>
              <a:t>.  It could cast agency in bad light.  You  want to be able to explain the record.  What’s the best way to handle this situation?</a:t>
            </a:r>
          </a:p>
          <a:p>
            <a:pPr marL="365760" indent="-283464" fontAlgn="auto">
              <a:lnSpc>
                <a:spcPct val="90000"/>
              </a:lnSpc>
              <a:spcAft>
                <a:spcPts val="0"/>
              </a:spcAft>
              <a:buClr>
                <a:schemeClr val="accent6">
                  <a:lumMod val="60000"/>
                  <a:lumOff val="40000"/>
                </a:schemeClr>
              </a:buClr>
              <a:defRPr/>
            </a:pPr>
            <a:endParaRPr lang="en-US" sz="2500" dirty="0" smtClean="0"/>
          </a:p>
          <a:p>
            <a:pPr marL="365760" indent="-283464" fontAlgn="auto">
              <a:lnSpc>
                <a:spcPct val="90000"/>
              </a:lnSpc>
              <a:spcAft>
                <a:spcPts val="0"/>
              </a:spcAft>
              <a:buClr>
                <a:schemeClr val="accent6">
                  <a:lumMod val="60000"/>
                  <a:lumOff val="40000"/>
                </a:schemeClr>
              </a:buClr>
              <a:defRPr/>
            </a:pPr>
            <a:r>
              <a:rPr lang="en-US" sz="2500" dirty="0" smtClean="0"/>
              <a:t>See 11-FC-81</a:t>
            </a:r>
          </a:p>
          <a:p>
            <a:pPr marL="859536" lvl="1" indent="-457200" fontAlgn="auto">
              <a:lnSpc>
                <a:spcPct val="90000"/>
              </a:lnSpc>
              <a:spcAft>
                <a:spcPts val="0"/>
              </a:spcAft>
              <a:buClr>
                <a:schemeClr val="accent6">
                  <a:lumMod val="60000"/>
                  <a:lumOff val="40000"/>
                </a:schemeClr>
              </a:buClr>
              <a:buFont typeface="Courier New" pitchFamily="49" charset="0"/>
              <a:buChar char="o"/>
              <a:defRPr/>
            </a:pPr>
            <a:r>
              <a:rPr lang="en-US" sz="2100" dirty="0" smtClean="0"/>
              <a:t>Agencies may request that records be accessed during regular business hours but may not interfere with individuals exercising right to examine or copy records.</a:t>
            </a:r>
          </a:p>
          <a:p>
            <a:pPr marL="859536" lvl="1" indent="-457200" fontAlgn="auto">
              <a:lnSpc>
                <a:spcPct val="90000"/>
              </a:lnSpc>
              <a:spcAft>
                <a:spcPts val="0"/>
              </a:spcAft>
              <a:buClr>
                <a:schemeClr val="accent6">
                  <a:lumMod val="60000"/>
                  <a:lumOff val="40000"/>
                </a:schemeClr>
              </a:buClr>
              <a:buFont typeface="Courier New" pitchFamily="49" charset="0"/>
              <a:buChar char="o"/>
              <a:defRPr/>
            </a:pPr>
            <a:r>
              <a:rPr lang="en-US" sz="2100" dirty="0" smtClean="0"/>
              <a:t>County Commissioner insisted that requester could only pick up the copies directly from the Commissioner during a meeting with the Commissioner.</a:t>
            </a:r>
          </a:p>
          <a:p>
            <a:pPr marL="859536" lvl="1" indent="-457200" fontAlgn="auto">
              <a:lnSpc>
                <a:spcPct val="90000"/>
              </a:lnSpc>
              <a:spcAft>
                <a:spcPts val="0"/>
              </a:spcAft>
              <a:buClr>
                <a:schemeClr val="accent6">
                  <a:lumMod val="60000"/>
                  <a:lumOff val="40000"/>
                </a:schemeClr>
              </a:buClr>
              <a:buFont typeface="Courier New" pitchFamily="49" charset="0"/>
              <a:buChar char="o"/>
              <a:defRPr/>
            </a:pPr>
            <a:r>
              <a:rPr lang="en-US" sz="2100" dirty="0" smtClean="0"/>
              <a:t>PAC said that violated APRA</a:t>
            </a:r>
          </a:p>
        </p:txBody>
      </p:sp>
    </p:spTree>
    <p:custDataLst>
      <p:tags r:id="rId1"/>
    </p:custDataLst>
  </p:cSld>
  <p:clrMapOvr>
    <a:masterClrMapping/>
  </p:clrMapOvr>
  <p:transition spd="med">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533400" y="552271"/>
            <a:ext cx="8077200" cy="1200329"/>
          </a:xfrm>
        </p:spPr>
        <p:txBody>
          <a:bodyPr/>
          <a:lstStyle/>
          <a:p>
            <a:pPr algn="l" fontAlgn="auto">
              <a:spcAft>
                <a:spcPts val="0"/>
              </a:spcAft>
              <a:defRPr/>
            </a:pPr>
            <a:r>
              <a:rPr lang="en-US" sz="2400" dirty="0" smtClean="0">
                <a:effectLst/>
              </a:rPr>
              <a:t>2.) Records request asks for agency documents that include quite a bit of medical and health information of a sensitive nature?  Which of the following is the best approach:</a:t>
            </a:r>
          </a:p>
        </p:txBody>
      </p:sp>
      <p:pic>
        <p:nvPicPr>
          <p:cNvPr id="146435" name="Picture 3"/>
          <p:cNvPicPr>
            <a:picLocks noChangeAspect="1" noChangeArrowheads="1"/>
          </p:cNvPicPr>
          <p:nvPr/>
        </p:nvPicPr>
        <p:blipFill>
          <a:blip r:embed="rId6" cstate="print"/>
          <a:srcRect/>
          <a:stretch>
            <a:fillRect/>
          </a:stretch>
        </p:blipFill>
        <p:spPr bwMode="auto">
          <a:xfrm>
            <a:off x="5276143" y="2133600"/>
            <a:ext cx="3803650" cy="4279900"/>
          </a:xfrm>
          <a:prstGeom prst="rect">
            <a:avLst/>
          </a:prstGeom>
          <a:noFill/>
          <a:ln w="9525">
            <a:noFill/>
            <a:miter lim="800000"/>
            <a:headEnd/>
            <a:tailEnd/>
          </a:ln>
          <a:effectLst/>
        </p:spPr>
      </p:pic>
      <p:sp>
        <p:nvSpPr>
          <p:cNvPr id="3" name="TPAnswers"/>
          <p:cNvSpPr>
            <a:spLocks noGrp="1"/>
          </p:cNvSpPr>
          <p:nvPr>
            <p:ph type="body" idx="1"/>
            <p:custDataLst>
              <p:tags r:id="rId2"/>
            </p:custDataLst>
          </p:nvPr>
        </p:nvSpPr>
        <p:spPr>
          <a:xfrm>
            <a:off x="838200" y="2438400"/>
            <a:ext cx="4572000" cy="3352800"/>
          </a:xfrm>
        </p:spPr>
        <p:txBody>
          <a:bodyPr>
            <a:noAutofit/>
          </a:bodyPr>
          <a:lstStyle/>
          <a:p>
            <a:pPr marL="342900" indent="-342900">
              <a:spcBef>
                <a:spcPct val="20000"/>
              </a:spcBef>
              <a:spcAft>
                <a:spcPts val="0"/>
              </a:spcAft>
              <a:buFont typeface="Gill Sans MT" pitchFamily="34" charset="0"/>
              <a:buAutoNum type="alphaUcPeriod"/>
            </a:pPr>
            <a:r>
              <a:rPr lang="en-US" sz="2000" dirty="0" smtClean="0"/>
              <a:t>Deny access based on HIPAA</a:t>
            </a:r>
          </a:p>
          <a:p>
            <a:pPr marL="342900" indent="-342900">
              <a:spcBef>
                <a:spcPct val="20000"/>
              </a:spcBef>
              <a:spcAft>
                <a:spcPts val="0"/>
              </a:spcAft>
              <a:buFont typeface="Gill Sans MT" pitchFamily="34" charset="0"/>
              <a:buAutoNum type="alphaUcPeriod"/>
            </a:pPr>
            <a:r>
              <a:rPr lang="en-US" sz="2000" dirty="0" smtClean="0"/>
              <a:t>Deny access based on IC 5-14-3-4(9), and IC 16-39</a:t>
            </a:r>
          </a:p>
          <a:p>
            <a:pPr marL="342900" indent="-342900">
              <a:spcBef>
                <a:spcPct val="20000"/>
              </a:spcBef>
              <a:spcAft>
                <a:spcPts val="0"/>
              </a:spcAft>
              <a:buFont typeface="Gill Sans MT" pitchFamily="34" charset="0"/>
              <a:buAutoNum type="alphaUcPeriod"/>
            </a:pPr>
            <a:r>
              <a:rPr lang="en-US" sz="2000" dirty="0" smtClean="0"/>
              <a:t>Determine source of information and analyze whether applicable exception exists</a:t>
            </a:r>
          </a:p>
          <a:p>
            <a:pPr marL="342900" indent="-342900">
              <a:spcBef>
                <a:spcPct val="20000"/>
              </a:spcBef>
              <a:spcAft>
                <a:spcPts val="0"/>
              </a:spcAft>
              <a:buFont typeface="Gill Sans MT" pitchFamily="34" charset="0"/>
              <a:buAutoNum type="alphaUcPeriod"/>
            </a:pPr>
            <a:r>
              <a:rPr lang="en-US" sz="2000" dirty="0" smtClean="0"/>
              <a:t>Refer the requester to the Public Access Counselor</a:t>
            </a:r>
          </a:p>
        </p:txBody>
      </p:sp>
      <p:sp>
        <p:nvSpPr>
          <p:cNvPr id="5" name="CorShape1"/>
          <p:cNvSpPr/>
          <p:nvPr>
            <p:custDataLst>
              <p:tags r:id="rId3"/>
            </p:custDataLst>
          </p:nvPr>
        </p:nvSpPr>
        <p:spPr>
          <a:xfrm rot="10800000">
            <a:off x="533400" y="3505200"/>
            <a:ext cx="304800" cy="3810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00200" y="304800"/>
            <a:ext cx="7497763" cy="523875"/>
          </a:xfrm>
        </p:spPr>
        <p:txBody>
          <a:bodyPr/>
          <a:lstStyle/>
          <a:p>
            <a:pPr fontAlgn="auto">
              <a:spcAft>
                <a:spcPts val="0"/>
              </a:spcAft>
              <a:defRPr/>
            </a:pPr>
            <a:r>
              <a:rPr lang="en-US" sz="2800" dirty="0" smtClean="0"/>
              <a:t>Answer #2</a:t>
            </a:r>
            <a:endParaRPr lang="en-US" sz="2800" dirty="0"/>
          </a:p>
        </p:txBody>
      </p:sp>
      <p:sp>
        <p:nvSpPr>
          <p:cNvPr id="2" name="Content Placeholder 1"/>
          <p:cNvSpPr>
            <a:spLocks noGrp="1"/>
          </p:cNvSpPr>
          <p:nvPr>
            <p:ph type="body" idx="1"/>
          </p:nvPr>
        </p:nvSpPr>
        <p:spPr>
          <a:xfrm>
            <a:off x="838200" y="1447800"/>
            <a:ext cx="8259763" cy="4202113"/>
          </a:xfrm>
        </p:spPr>
        <p:txBody>
          <a:bodyPr>
            <a:spAutoFit/>
          </a:bodyPr>
          <a:lstStyle/>
          <a:p>
            <a:pPr marL="0" indent="0" fontAlgn="auto">
              <a:lnSpc>
                <a:spcPct val="90000"/>
              </a:lnSpc>
              <a:spcAft>
                <a:spcPts val="0"/>
              </a:spcAft>
              <a:buClr>
                <a:schemeClr val="accent6">
                  <a:lumMod val="60000"/>
                  <a:lumOff val="40000"/>
                </a:schemeClr>
              </a:buClr>
              <a:buFont typeface="Wingdings 3" pitchFamily="18" charset="2"/>
              <a:buNone/>
              <a:defRPr/>
            </a:pPr>
            <a:r>
              <a:rPr lang="en-US" sz="2400" dirty="0" smtClean="0"/>
              <a:t>Records request asks for agency documents that include quite a bit of medical and health information of a sensitive nature?  Which of the following is the best approach?</a:t>
            </a:r>
          </a:p>
          <a:p>
            <a:pPr marL="365760" indent="-283464" fontAlgn="auto">
              <a:lnSpc>
                <a:spcPct val="90000"/>
              </a:lnSpc>
              <a:spcAft>
                <a:spcPts val="0"/>
              </a:spcAft>
              <a:buClr>
                <a:schemeClr val="accent6">
                  <a:lumMod val="60000"/>
                  <a:lumOff val="40000"/>
                </a:schemeClr>
              </a:buClr>
              <a:defRPr/>
            </a:pPr>
            <a:endParaRPr lang="en-US" sz="2500" dirty="0" smtClean="0"/>
          </a:p>
          <a:p>
            <a:pPr marL="365760" indent="-283464" fontAlgn="auto">
              <a:lnSpc>
                <a:spcPct val="90000"/>
              </a:lnSpc>
              <a:spcAft>
                <a:spcPts val="0"/>
              </a:spcAft>
              <a:buClr>
                <a:schemeClr val="accent6">
                  <a:lumMod val="60000"/>
                  <a:lumOff val="40000"/>
                </a:schemeClr>
              </a:buClr>
              <a:buFont typeface="Arial" pitchFamily="34" charset="0"/>
              <a:buChar char="●"/>
              <a:defRPr/>
            </a:pPr>
            <a:r>
              <a:rPr lang="en-US" sz="2500" dirty="0" smtClean="0"/>
              <a:t>See 05-FC-104</a:t>
            </a:r>
          </a:p>
          <a:p>
            <a:pPr marL="640080" lvl="1" indent="-237744" fontAlgn="auto">
              <a:lnSpc>
                <a:spcPct val="90000"/>
              </a:lnSpc>
              <a:spcAft>
                <a:spcPts val="0"/>
              </a:spcAft>
              <a:buClr>
                <a:schemeClr val="accent6">
                  <a:lumMod val="60000"/>
                  <a:lumOff val="40000"/>
                </a:schemeClr>
              </a:buClr>
              <a:buFont typeface="Verdana"/>
              <a:buChar char="◦"/>
              <a:defRPr/>
            </a:pPr>
            <a:r>
              <a:rPr lang="en-US" sz="2100" dirty="0" smtClean="0"/>
              <a:t>Agency did not demonstrate that it was a HIPAA covered entity</a:t>
            </a:r>
          </a:p>
          <a:p>
            <a:pPr marL="640080" lvl="1" indent="-237744" fontAlgn="auto">
              <a:lnSpc>
                <a:spcPct val="90000"/>
              </a:lnSpc>
              <a:spcAft>
                <a:spcPts val="0"/>
              </a:spcAft>
              <a:buClr>
                <a:schemeClr val="accent6">
                  <a:lumMod val="60000"/>
                  <a:lumOff val="40000"/>
                </a:schemeClr>
              </a:buClr>
              <a:buFont typeface="Verdana"/>
              <a:buChar char="◦"/>
              <a:defRPr/>
            </a:pPr>
            <a:r>
              <a:rPr lang="en-US" sz="2100" dirty="0" smtClean="0"/>
              <a:t>Citing unspecified “privacy laws” or referring generally to “HIPPA” was not sufficient attempt to state reason for denial with citation to specific authority</a:t>
            </a:r>
          </a:p>
          <a:p>
            <a:pPr marL="640080" lvl="1" indent="-237744" fontAlgn="auto">
              <a:lnSpc>
                <a:spcPct val="90000"/>
              </a:lnSpc>
              <a:spcAft>
                <a:spcPts val="0"/>
              </a:spcAft>
              <a:buClr>
                <a:schemeClr val="accent6">
                  <a:lumMod val="60000"/>
                  <a:lumOff val="40000"/>
                </a:schemeClr>
              </a:buClr>
              <a:buFont typeface="Verdana"/>
              <a:buChar char="◦"/>
              <a:defRPr/>
            </a:pPr>
            <a:r>
              <a:rPr lang="en-US" sz="2100" dirty="0" smtClean="0"/>
              <a:t>PAC noted that HIPPA is often cited by public agencies that are not covered entities under HIPPA, in the mistaken belief that HIPPA covers everyone that has health information.</a:t>
            </a:r>
          </a:p>
        </p:txBody>
      </p:sp>
    </p:spTree>
    <p:custDataLst>
      <p:tags r:id="rId1"/>
    </p:custDataLst>
  </p:cSld>
  <p:clrMapOvr>
    <a:masterClrMapping/>
  </p:clrMapOvr>
  <p:transition spd="med">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655320" y="456961"/>
            <a:ext cx="8488680" cy="1384995"/>
          </a:xfrm>
        </p:spPr>
        <p:txBody>
          <a:bodyPr/>
          <a:lstStyle/>
          <a:p>
            <a:pPr algn="l"/>
            <a:r>
              <a:rPr lang="en-US" sz="2800" dirty="0" smtClean="0">
                <a:effectLst/>
              </a:rPr>
              <a:t>3.) Records request for massive amount of records.  Responding could take a lot of staff time and effort.  You’re overworked and underpaid.  What should you do?</a:t>
            </a:r>
          </a:p>
        </p:txBody>
      </p:sp>
      <p:pic>
        <p:nvPicPr>
          <p:cNvPr id="147459" name="Picture 3"/>
          <p:cNvPicPr>
            <a:picLocks noChangeAspect="1" noChangeArrowheads="1"/>
          </p:cNvPicPr>
          <p:nvPr/>
        </p:nvPicPr>
        <p:blipFill>
          <a:blip r:embed="rId6" cstate="print"/>
          <a:srcRect/>
          <a:stretch>
            <a:fillRect/>
          </a:stretch>
        </p:blipFill>
        <p:spPr bwMode="auto">
          <a:xfrm>
            <a:off x="4992511" y="2133600"/>
            <a:ext cx="4075113" cy="4584700"/>
          </a:xfrm>
          <a:prstGeom prst="rect">
            <a:avLst/>
          </a:prstGeom>
          <a:noFill/>
          <a:ln w="9525">
            <a:noFill/>
            <a:miter lim="800000"/>
            <a:headEnd/>
            <a:tailEnd/>
          </a:ln>
          <a:effectLst/>
        </p:spPr>
      </p:pic>
      <p:sp>
        <p:nvSpPr>
          <p:cNvPr id="3" name="TPAnswers"/>
          <p:cNvSpPr>
            <a:spLocks noGrp="1"/>
          </p:cNvSpPr>
          <p:nvPr>
            <p:ph type="body" idx="1"/>
            <p:custDataLst>
              <p:tags r:id="rId2"/>
            </p:custDataLst>
          </p:nvPr>
        </p:nvSpPr>
        <p:spPr>
          <a:xfrm>
            <a:off x="838200" y="2133600"/>
            <a:ext cx="4343400" cy="3276600"/>
          </a:xfrm>
        </p:spPr>
        <p:txBody>
          <a:bodyPr>
            <a:noAutofit/>
          </a:bodyPr>
          <a:lstStyle/>
          <a:p>
            <a:pPr marL="457200" indent="-457200">
              <a:spcBef>
                <a:spcPct val="20000"/>
              </a:spcBef>
              <a:spcAft>
                <a:spcPts val="0"/>
              </a:spcAft>
              <a:buFont typeface="Gill Sans MT" pitchFamily="34" charset="0"/>
              <a:buAutoNum type="alphaUcPeriod"/>
            </a:pPr>
            <a:r>
              <a:rPr lang="en-US" sz="2000" dirty="0" smtClean="0"/>
              <a:t>Tell the requester it will take at least 3 months to produce the records</a:t>
            </a:r>
          </a:p>
          <a:p>
            <a:pPr marL="457200" indent="-457200">
              <a:spcBef>
                <a:spcPct val="20000"/>
              </a:spcBef>
              <a:spcAft>
                <a:spcPts val="0"/>
              </a:spcAft>
              <a:buFont typeface="Gill Sans MT" pitchFamily="34" charset="0"/>
              <a:buAutoNum type="alphaUcPeriod"/>
            </a:pPr>
            <a:r>
              <a:rPr lang="en-US" sz="2000" dirty="0" smtClean="0"/>
              <a:t>Refuse to disclose until the requester tells you why she needs the records or demonstrates that she’s exhausted other avenues</a:t>
            </a:r>
          </a:p>
          <a:p>
            <a:pPr marL="457200" indent="-457200">
              <a:spcBef>
                <a:spcPct val="20000"/>
              </a:spcBef>
              <a:spcAft>
                <a:spcPts val="0"/>
              </a:spcAft>
              <a:buFont typeface="Gill Sans MT" pitchFamily="34" charset="0"/>
              <a:buAutoNum type="alphaUcPeriod"/>
            </a:pPr>
            <a:r>
              <a:rPr lang="en-US" sz="2000" dirty="0" smtClean="0"/>
              <a:t>Deny based on the overly burdensome request exception</a:t>
            </a:r>
          </a:p>
          <a:p>
            <a:pPr marL="457200" indent="-457200">
              <a:spcBef>
                <a:spcPct val="20000"/>
              </a:spcBef>
              <a:spcAft>
                <a:spcPts val="0"/>
              </a:spcAft>
              <a:buFont typeface="Gill Sans MT" pitchFamily="34" charset="0"/>
              <a:buAutoNum type="alphaUcPeriod"/>
            </a:pPr>
            <a:r>
              <a:rPr lang="en-US" sz="2000" dirty="0" smtClean="0"/>
              <a:t>None of the above</a:t>
            </a:r>
          </a:p>
        </p:txBody>
      </p:sp>
      <p:sp>
        <p:nvSpPr>
          <p:cNvPr id="5" name="CorShape1"/>
          <p:cNvSpPr/>
          <p:nvPr>
            <p:custDataLst>
              <p:tags r:id="rId3"/>
            </p:custDataLst>
          </p:nvPr>
        </p:nvSpPr>
        <p:spPr>
          <a:xfrm rot="10800000">
            <a:off x="665480" y="5116406"/>
            <a:ext cx="215900" cy="2159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00200" y="304800"/>
            <a:ext cx="7497763" cy="523875"/>
          </a:xfrm>
        </p:spPr>
        <p:txBody>
          <a:bodyPr/>
          <a:lstStyle/>
          <a:p>
            <a:pPr fontAlgn="auto">
              <a:spcAft>
                <a:spcPts val="0"/>
              </a:spcAft>
              <a:defRPr/>
            </a:pPr>
            <a:r>
              <a:rPr lang="en-US" sz="2800" dirty="0" smtClean="0"/>
              <a:t>Answer #3</a:t>
            </a:r>
            <a:endParaRPr lang="en-US" sz="2800" dirty="0"/>
          </a:p>
        </p:txBody>
      </p:sp>
      <p:sp>
        <p:nvSpPr>
          <p:cNvPr id="2" name="Content Placeholder 1"/>
          <p:cNvSpPr>
            <a:spLocks noGrp="1"/>
          </p:cNvSpPr>
          <p:nvPr>
            <p:ph type="body" idx="1"/>
          </p:nvPr>
        </p:nvSpPr>
        <p:spPr>
          <a:xfrm>
            <a:off x="838200" y="1027113"/>
            <a:ext cx="8259763" cy="5526087"/>
          </a:xfrm>
        </p:spPr>
        <p:txBody>
          <a:bodyPr>
            <a:spAutoFit/>
          </a:bodyPr>
          <a:lstStyle/>
          <a:p>
            <a:pPr marL="0" indent="0" fontAlgn="auto">
              <a:spcAft>
                <a:spcPts val="0"/>
              </a:spcAft>
              <a:buClr>
                <a:schemeClr val="accent6">
                  <a:lumMod val="60000"/>
                  <a:lumOff val="40000"/>
                </a:schemeClr>
              </a:buClr>
              <a:buFont typeface="Wingdings 3" pitchFamily="18" charset="2"/>
              <a:buNone/>
              <a:defRPr/>
            </a:pPr>
            <a:r>
              <a:rPr lang="en-US" sz="2400" dirty="0" smtClean="0"/>
              <a:t>Records request for massive amount of records.  Responding could take a lot of staff time and effort.  You’re overworked and underpaid.  Why not just give blanket denial based on work product exception, or attorney-client privilege, or investigatory record, or the too burdensome exception, or the you-can-get-this-somewhere-else exception, or the I-don’t-like-you exception?</a:t>
            </a:r>
          </a:p>
          <a:p>
            <a:pPr marL="365760" indent="-283464" fontAlgn="auto">
              <a:lnSpc>
                <a:spcPct val="110000"/>
              </a:lnSpc>
              <a:spcAft>
                <a:spcPts val="0"/>
              </a:spcAft>
              <a:buClr>
                <a:schemeClr val="accent6">
                  <a:lumMod val="60000"/>
                  <a:lumOff val="40000"/>
                </a:schemeClr>
              </a:buClr>
              <a:buFont typeface="Arial" pitchFamily="34" charset="0"/>
              <a:buChar char="●"/>
              <a:tabLst>
                <a:tab pos="1828800" algn="l"/>
              </a:tabLst>
              <a:defRPr/>
            </a:pPr>
            <a:r>
              <a:rPr lang="en-US" sz="2100" dirty="0" smtClean="0"/>
              <a:t>See 11-FC-76</a:t>
            </a:r>
          </a:p>
          <a:p>
            <a:pPr marL="621792" lvl="1" indent="-237744" fontAlgn="auto">
              <a:spcBef>
                <a:spcPts val="324"/>
              </a:spcBef>
              <a:spcAft>
                <a:spcPts val="0"/>
              </a:spcAft>
              <a:buClr>
                <a:schemeClr val="accent6">
                  <a:lumMod val="60000"/>
                  <a:lumOff val="40000"/>
                </a:schemeClr>
              </a:buClr>
              <a:buFont typeface="Verdana"/>
              <a:buChar char="◦"/>
              <a:tabLst>
                <a:tab pos="1828800" algn="l"/>
              </a:tabLst>
              <a:defRPr/>
            </a:pPr>
            <a:r>
              <a:rPr lang="en-US" sz="2100" dirty="0" smtClean="0"/>
              <a:t>PAC found that City Controller response saying that records would be produced “in approximately 90-150 days” was unreasonable.</a:t>
            </a:r>
          </a:p>
          <a:p>
            <a:pPr marL="621792" lvl="1" indent="-237744" fontAlgn="auto">
              <a:spcBef>
                <a:spcPts val="324"/>
              </a:spcBef>
              <a:spcAft>
                <a:spcPts val="0"/>
              </a:spcAft>
              <a:buClr>
                <a:schemeClr val="accent6">
                  <a:lumMod val="60000"/>
                  <a:lumOff val="40000"/>
                </a:schemeClr>
              </a:buClr>
              <a:buFont typeface="Verdana"/>
              <a:buChar char="◦"/>
              <a:tabLst>
                <a:tab pos="1828800" algn="l"/>
              </a:tabLst>
              <a:defRPr/>
            </a:pPr>
            <a:r>
              <a:rPr lang="en-US" sz="2100" dirty="0" smtClean="0"/>
              <a:t>Burden is on public agency to show that record is exempt.  Exceptions are narrowly construed</a:t>
            </a:r>
          </a:p>
          <a:p>
            <a:pPr marL="621792" lvl="1" indent="-237744" fontAlgn="auto">
              <a:spcBef>
                <a:spcPts val="324"/>
              </a:spcBef>
              <a:spcAft>
                <a:spcPts val="0"/>
              </a:spcAft>
              <a:buClr>
                <a:schemeClr val="accent6">
                  <a:lumMod val="60000"/>
                  <a:lumOff val="40000"/>
                </a:schemeClr>
              </a:buClr>
              <a:buFont typeface="Verdana"/>
              <a:buChar char="◦"/>
              <a:tabLst>
                <a:tab pos="1828800" algn="l"/>
              </a:tabLst>
              <a:defRPr/>
            </a:pPr>
            <a:r>
              <a:rPr lang="en-US" sz="2100" dirty="0" smtClean="0"/>
              <a:t>Records must be produced within reasonable period of time, based on the facts and circumstances.</a:t>
            </a:r>
          </a:p>
          <a:p>
            <a:pPr marL="621792" lvl="1" indent="-237744" fontAlgn="auto">
              <a:spcBef>
                <a:spcPts val="324"/>
              </a:spcBef>
              <a:spcAft>
                <a:spcPts val="0"/>
              </a:spcAft>
              <a:buClr>
                <a:schemeClr val="accent6">
                  <a:lumMod val="60000"/>
                  <a:lumOff val="40000"/>
                </a:schemeClr>
              </a:buClr>
              <a:buFont typeface="Verdana"/>
              <a:buChar char="◦"/>
              <a:tabLst>
                <a:tab pos="1828800" algn="l"/>
              </a:tabLst>
              <a:defRPr/>
            </a:pPr>
            <a:r>
              <a:rPr lang="en-US" sz="2100" dirty="0" smtClean="0"/>
              <a:t>Subject agency to court action and attorney fee award.</a:t>
            </a:r>
            <a:endParaRPr lang="en-US" sz="2100" dirty="0"/>
          </a:p>
        </p:txBody>
      </p:sp>
    </p:spTree>
    <p:custDataLst>
      <p:tags r:id="rId1"/>
    </p:custDataLst>
  </p:cSld>
  <p:clrMapOvr>
    <a:masterClrMapping/>
  </p:clrMapOvr>
  <p:transition spd="med">
    <p:dissolv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731520" y="540365"/>
            <a:ext cx="7498080" cy="2431435"/>
          </a:xfrm>
        </p:spPr>
        <p:txBody>
          <a:bodyPr/>
          <a:lstStyle/>
          <a:p>
            <a:pPr algn="l"/>
            <a:r>
              <a:rPr lang="en-US" sz="2800" dirty="0" smtClean="0">
                <a:effectLst/>
              </a:rPr>
              <a:t>4.)  You receive a hand-written records request from an individual who can’t spell very well and can’t explain very clearly what records she is seeking.  You can ignore the request based on the “reasonable particularity” provision in APRA</a:t>
            </a:r>
            <a:r>
              <a:rPr lang="en-US" sz="4000" dirty="0" smtClean="0">
                <a:effectLst/>
              </a:rPr>
              <a:t>.</a:t>
            </a:r>
            <a:endParaRPr lang="en-US" dirty="0"/>
          </a:p>
        </p:txBody>
      </p:sp>
      <p:pic>
        <p:nvPicPr>
          <p:cNvPr id="148483" name="Picture 3"/>
          <p:cNvPicPr>
            <a:picLocks noChangeAspect="1" noChangeArrowheads="1"/>
          </p:cNvPicPr>
          <p:nvPr/>
        </p:nvPicPr>
        <p:blipFill>
          <a:blip r:embed="rId6" cstate="print"/>
          <a:srcRect/>
          <a:stretch>
            <a:fillRect/>
          </a:stretch>
        </p:blipFill>
        <p:spPr bwMode="auto">
          <a:xfrm>
            <a:off x="5181601" y="3157536"/>
            <a:ext cx="3289299" cy="3700462"/>
          </a:xfrm>
          <a:prstGeom prst="rect">
            <a:avLst/>
          </a:prstGeom>
          <a:noFill/>
          <a:ln w="9525">
            <a:noFill/>
            <a:miter lim="800000"/>
            <a:headEnd/>
            <a:tailEnd/>
          </a:ln>
          <a:effectLst/>
        </p:spPr>
      </p:pic>
      <p:sp>
        <p:nvSpPr>
          <p:cNvPr id="3" name="TPAnswers"/>
          <p:cNvSpPr>
            <a:spLocks noGrp="1"/>
          </p:cNvSpPr>
          <p:nvPr>
            <p:ph type="body" idx="1"/>
            <p:custDataLst>
              <p:tags r:id="rId2"/>
            </p:custDataLst>
          </p:nvPr>
        </p:nvSpPr>
        <p:spPr>
          <a:xfrm>
            <a:off x="1295400" y="3429000"/>
            <a:ext cx="3581400" cy="1600200"/>
          </a:xfrm>
        </p:spPr>
        <p:txBody>
          <a:bodyPr>
            <a:noAutofit/>
          </a:bodyPr>
          <a:lstStyle/>
          <a:p>
            <a:pPr marL="596900" indent="-514350">
              <a:spcBef>
                <a:spcPct val="20000"/>
              </a:spcBef>
              <a:spcAft>
                <a:spcPts val="0"/>
              </a:spcAft>
              <a:buFont typeface="Arial" pitchFamily="34" charset="0"/>
              <a:buAutoNum type="arabicPeriod"/>
            </a:pPr>
            <a:r>
              <a:rPr lang="en-US" sz="2800" dirty="0" smtClean="0"/>
              <a:t>True</a:t>
            </a:r>
          </a:p>
          <a:p>
            <a:pPr marL="596900" indent="-514350">
              <a:spcBef>
                <a:spcPct val="20000"/>
              </a:spcBef>
              <a:spcAft>
                <a:spcPts val="0"/>
              </a:spcAft>
              <a:buFont typeface="Arial" pitchFamily="34" charset="0"/>
              <a:buAutoNum type="arabicPeriod"/>
            </a:pPr>
            <a:r>
              <a:rPr lang="en-US" sz="2800" dirty="0" smtClean="0">
                <a:ea typeface="+mj-ea"/>
                <a:cs typeface="+mj-cs"/>
              </a:rPr>
              <a:t>False</a:t>
            </a:r>
          </a:p>
        </p:txBody>
      </p:sp>
      <p:sp>
        <p:nvSpPr>
          <p:cNvPr id="5" name="CorShape1"/>
          <p:cNvSpPr/>
          <p:nvPr>
            <p:custDataLst>
              <p:tags r:id="rId3"/>
            </p:custDataLst>
          </p:nvPr>
        </p:nvSpPr>
        <p:spPr>
          <a:xfrm rot="10800000">
            <a:off x="1051560" y="4003040"/>
            <a:ext cx="304800" cy="3048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00200" y="304800"/>
            <a:ext cx="7497763" cy="523875"/>
          </a:xfrm>
        </p:spPr>
        <p:txBody>
          <a:bodyPr/>
          <a:lstStyle/>
          <a:p>
            <a:pPr fontAlgn="auto">
              <a:spcAft>
                <a:spcPts val="0"/>
              </a:spcAft>
              <a:defRPr/>
            </a:pPr>
            <a:r>
              <a:rPr lang="en-US" sz="2800" dirty="0" smtClean="0"/>
              <a:t>Answer #4</a:t>
            </a:r>
            <a:endParaRPr lang="en-US" sz="2800" dirty="0"/>
          </a:p>
        </p:txBody>
      </p:sp>
      <p:sp>
        <p:nvSpPr>
          <p:cNvPr id="2" name="Content Placeholder 1"/>
          <p:cNvSpPr>
            <a:spLocks noGrp="1"/>
          </p:cNvSpPr>
          <p:nvPr>
            <p:ph type="body" idx="1"/>
          </p:nvPr>
        </p:nvSpPr>
        <p:spPr>
          <a:xfrm>
            <a:off x="838200" y="1143000"/>
            <a:ext cx="8259763" cy="4592638"/>
          </a:xfrm>
        </p:spPr>
        <p:txBody>
          <a:bodyPr>
            <a:spAutoFit/>
          </a:bodyPr>
          <a:lstStyle/>
          <a:p>
            <a:pPr marL="0" indent="0" fontAlgn="auto">
              <a:spcAft>
                <a:spcPts val="0"/>
              </a:spcAft>
              <a:buClr>
                <a:schemeClr val="accent6">
                  <a:lumMod val="60000"/>
                  <a:lumOff val="40000"/>
                </a:schemeClr>
              </a:buClr>
              <a:buFont typeface="Wingdings 3" pitchFamily="18" charset="2"/>
              <a:buNone/>
              <a:defRPr/>
            </a:pPr>
            <a:r>
              <a:rPr lang="en-US" sz="2400" dirty="0" smtClean="0"/>
              <a:t>You receive a hand-written records request from an individual who can’t spell very well and can’t explain very clearly what records she is seeking.  Why not just ignore the request based on the “reasonable particularity” provision in APRA?</a:t>
            </a:r>
          </a:p>
          <a:p>
            <a:pPr marL="365760" indent="-256032" fontAlgn="auto">
              <a:spcAft>
                <a:spcPts val="0"/>
              </a:spcAft>
              <a:buClr>
                <a:schemeClr val="accent6">
                  <a:lumMod val="60000"/>
                  <a:lumOff val="40000"/>
                </a:schemeClr>
              </a:buClr>
              <a:buFont typeface="Wingdings 3"/>
              <a:buChar char=""/>
              <a:defRPr/>
            </a:pPr>
            <a:endParaRPr lang="en-US" dirty="0" smtClean="0"/>
          </a:p>
          <a:p>
            <a:pPr marL="365760" indent="-283464" fontAlgn="auto">
              <a:spcAft>
                <a:spcPts val="0"/>
              </a:spcAft>
              <a:buClr>
                <a:schemeClr val="accent6">
                  <a:lumMod val="60000"/>
                  <a:lumOff val="40000"/>
                </a:schemeClr>
              </a:buClr>
              <a:buFont typeface="Arial" pitchFamily="34" charset="0"/>
              <a:buChar char="●"/>
              <a:defRPr/>
            </a:pPr>
            <a:r>
              <a:rPr lang="en-US" sz="2100" dirty="0" smtClean="0"/>
              <a:t>See 11-FC-238</a:t>
            </a:r>
          </a:p>
          <a:p>
            <a:pPr marL="640080" lvl="1" indent="-237744" fontAlgn="auto">
              <a:lnSpc>
                <a:spcPct val="90000"/>
              </a:lnSpc>
              <a:spcAft>
                <a:spcPts val="0"/>
              </a:spcAft>
              <a:buClr>
                <a:schemeClr val="accent6">
                  <a:lumMod val="60000"/>
                  <a:lumOff val="40000"/>
                </a:schemeClr>
              </a:buClr>
              <a:buFont typeface="Verdana"/>
              <a:buChar char="◦"/>
              <a:defRPr/>
            </a:pPr>
            <a:r>
              <a:rPr lang="en-US" sz="2100" dirty="0" smtClean="0"/>
              <a:t>County Security Center determined by PAC to have violated Act.</a:t>
            </a:r>
          </a:p>
          <a:p>
            <a:pPr marL="640080" lvl="1" indent="-237744" fontAlgn="auto">
              <a:lnSpc>
                <a:spcPct val="90000"/>
              </a:lnSpc>
              <a:spcAft>
                <a:spcPts val="0"/>
              </a:spcAft>
              <a:buClr>
                <a:schemeClr val="accent6">
                  <a:lumMod val="60000"/>
                  <a:lumOff val="40000"/>
                </a:schemeClr>
              </a:buClr>
              <a:buFont typeface="Verdana"/>
              <a:buChar char="◦"/>
              <a:defRPr/>
            </a:pPr>
            <a:r>
              <a:rPr lang="en-US" sz="2100" dirty="0" smtClean="0"/>
              <a:t>Proper response to an overly broad request is not general rejection but rather asking for clarification regarding the particular records being sought.</a:t>
            </a:r>
          </a:p>
          <a:p>
            <a:pPr marL="640080" lvl="1" indent="-237744" fontAlgn="auto">
              <a:lnSpc>
                <a:spcPct val="90000"/>
              </a:lnSpc>
              <a:spcAft>
                <a:spcPts val="0"/>
              </a:spcAft>
              <a:buClr>
                <a:schemeClr val="accent6">
                  <a:lumMod val="60000"/>
                  <a:lumOff val="40000"/>
                </a:schemeClr>
              </a:buClr>
              <a:buFont typeface="Verdana"/>
              <a:buChar char="◦"/>
              <a:defRPr/>
            </a:pPr>
            <a:r>
              <a:rPr lang="en-US" sz="2100" dirty="0" smtClean="0"/>
              <a:t>Burden of proof is on public agency</a:t>
            </a:r>
          </a:p>
          <a:p>
            <a:pPr marL="640080" lvl="1" indent="-237744" fontAlgn="auto">
              <a:lnSpc>
                <a:spcPct val="90000"/>
              </a:lnSpc>
              <a:spcAft>
                <a:spcPts val="0"/>
              </a:spcAft>
              <a:buClr>
                <a:schemeClr val="accent6">
                  <a:lumMod val="60000"/>
                  <a:lumOff val="40000"/>
                </a:schemeClr>
              </a:buClr>
              <a:buFont typeface="Verdana"/>
              <a:buChar char="◦"/>
              <a:defRPr/>
            </a:pPr>
            <a:r>
              <a:rPr lang="en-US" sz="2100" dirty="0" smtClean="0"/>
              <a:t>Can’t just say that records are available for inspection either</a:t>
            </a:r>
          </a:p>
        </p:txBody>
      </p:sp>
    </p:spTree>
    <p:custDataLst>
      <p:tags r:id="rId1"/>
    </p:custDataLst>
  </p:cSld>
  <p:clrMapOvr>
    <a:masterClrMapping/>
  </p:clrMapOvr>
  <p:transition spd="med">
    <p:wipe dir="d"/>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28600"/>
            <a:ext cx="7406640" cy="783102"/>
          </a:xfrm>
        </p:spPr>
        <p:txBody>
          <a:bodyPr/>
          <a:lstStyle/>
          <a:p>
            <a:pPr algn="ctr"/>
            <a:r>
              <a:rPr lang="en-US" i="1" dirty="0" smtClean="0"/>
              <a:t>Thank you for your participation</a:t>
            </a:r>
            <a:endParaRPr lang="en-US" dirty="0"/>
          </a:p>
        </p:txBody>
      </p:sp>
      <p:sp>
        <p:nvSpPr>
          <p:cNvPr id="3" name="Subtitle 2"/>
          <p:cNvSpPr>
            <a:spLocks noGrp="1"/>
          </p:cNvSpPr>
          <p:nvPr>
            <p:ph type="subTitle" idx="1"/>
          </p:nvPr>
        </p:nvSpPr>
        <p:spPr>
          <a:xfrm>
            <a:off x="1432560" y="1295400"/>
            <a:ext cx="7406640" cy="5465136"/>
          </a:xfrm>
        </p:spPr>
        <p:txBody>
          <a:bodyPr/>
          <a:lstStyle/>
          <a:p>
            <a:pPr algn="ctr" fontAlgn="auto">
              <a:spcAft>
                <a:spcPts val="0"/>
              </a:spcAft>
              <a:buClr>
                <a:schemeClr val="accent6">
                  <a:lumMod val="60000"/>
                  <a:lumOff val="40000"/>
                </a:schemeClr>
              </a:buClr>
              <a:defRPr/>
            </a:pPr>
            <a:r>
              <a:rPr lang="en-US" sz="2000" b="1" dirty="0" smtClean="0"/>
              <a:t>Contact Information:</a:t>
            </a:r>
          </a:p>
          <a:p>
            <a:pPr algn="ctr" fontAlgn="auto">
              <a:spcAft>
                <a:spcPts val="0"/>
              </a:spcAft>
              <a:buClr>
                <a:schemeClr val="accent6">
                  <a:lumMod val="60000"/>
                  <a:lumOff val="40000"/>
                </a:schemeClr>
              </a:buClr>
              <a:defRPr/>
            </a:pPr>
            <a:r>
              <a:rPr lang="en-US" sz="2000" dirty="0" smtClean="0">
                <a:solidFill>
                  <a:srgbClr val="0070C0"/>
                </a:solidFill>
              </a:rPr>
              <a:t>JoHoage@icpr.in.gov</a:t>
            </a:r>
          </a:p>
          <a:p>
            <a:pPr algn="ctr" fontAlgn="auto">
              <a:spcAft>
                <a:spcPts val="0"/>
              </a:spcAft>
              <a:buClr>
                <a:schemeClr val="accent6">
                  <a:lumMod val="60000"/>
                  <a:lumOff val="40000"/>
                </a:schemeClr>
              </a:buClr>
              <a:defRPr/>
            </a:pPr>
            <a:r>
              <a:rPr lang="en-US" sz="2000" dirty="0" smtClean="0">
                <a:solidFill>
                  <a:srgbClr val="0070C0"/>
                </a:solidFill>
              </a:rPr>
              <a:t>Skey@hspa.com</a:t>
            </a:r>
            <a:endParaRPr lang="en-US" sz="2000" dirty="0" smtClean="0">
              <a:solidFill>
                <a:srgbClr val="0070C0"/>
              </a:solidFill>
              <a:hlinkClick r:id="rId3"/>
            </a:endParaRPr>
          </a:p>
          <a:p>
            <a:pPr algn="ctr" fontAlgn="auto">
              <a:spcAft>
                <a:spcPts val="0"/>
              </a:spcAft>
              <a:buClr>
                <a:schemeClr val="accent6">
                  <a:lumMod val="60000"/>
                  <a:lumOff val="40000"/>
                </a:schemeClr>
              </a:buClr>
              <a:defRPr/>
            </a:pPr>
            <a:r>
              <a:rPr lang="en-US" sz="2000" dirty="0" smtClean="0">
                <a:solidFill>
                  <a:srgbClr val="0070C0"/>
                </a:solidFill>
              </a:rPr>
              <a:t>Anne.O’Connor@atg.in.gov</a:t>
            </a:r>
          </a:p>
          <a:p>
            <a:pPr algn="ctr" fontAlgn="auto">
              <a:spcAft>
                <a:spcPts val="0"/>
              </a:spcAft>
              <a:buClr>
                <a:schemeClr val="accent6">
                  <a:lumMod val="60000"/>
                  <a:lumOff val="40000"/>
                </a:schemeClr>
              </a:buClr>
              <a:defRPr/>
            </a:pPr>
            <a:r>
              <a:rPr lang="en-US" sz="2000" dirty="0" smtClean="0">
                <a:solidFill>
                  <a:srgbClr val="0070C0"/>
                </a:solidFill>
              </a:rPr>
              <a:t>Matt.Light@atg.in.gov</a:t>
            </a:r>
          </a:p>
          <a:p>
            <a:pPr algn="ctr" fontAlgn="auto">
              <a:spcAft>
                <a:spcPts val="0"/>
              </a:spcAft>
              <a:buClr>
                <a:schemeClr val="accent6">
                  <a:lumMod val="60000"/>
                  <a:lumOff val="40000"/>
                </a:schemeClr>
              </a:buClr>
              <a:defRPr/>
            </a:pPr>
            <a:endParaRPr lang="en-US" sz="2000" dirty="0" smtClean="0"/>
          </a:p>
          <a:p>
            <a:pPr algn="ctr" fontAlgn="auto">
              <a:spcAft>
                <a:spcPts val="0"/>
              </a:spcAft>
              <a:buClr>
                <a:schemeClr val="accent6">
                  <a:lumMod val="60000"/>
                  <a:lumOff val="40000"/>
                </a:schemeClr>
              </a:buClr>
              <a:defRPr/>
            </a:pPr>
            <a:r>
              <a:rPr lang="en-US" sz="2000" b="1" dirty="0" smtClean="0"/>
              <a:t>Access to Public Records Act:</a:t>
            </a:r>
          </a:p>
          <a:p>
            <a:pPr algn="ctr" fontAlgn="auto">
              <a:spcAft>
                <a:spcPts val="0"/>
              </a:spcAft>
              <a:buClr>
                <a:schemeClr val="accent6">
                  <a:lumMod val="60000"/>
                  <a:lumOff val="40000"/>
                </a:schemeClr>
              </a:buClr>
              <a:defRPr/>
            </a:pPr>
            <a:r>
              <a:rPr lang="en-US" sz="2000" dirty="0" smtClean="0"/>
              <a:t>http://www.in.gov/legislative/ic/code/title5/ar14/ch3.html</a:t>
            </a:r>
          </a:p>
          <a:p>
            <a:pPr algn="ctr" fontAlgn="auto">
              <a:spcAft>
                <a:spcPts val="0"/>
              </a:spcAft>
              <a:buClr>
                <a:schemeClr val="accent6">
                  <a:lumMod val="60000"/>
                  <a:lumOff val="40000"/>
                </a:schemeClr>
              </a:buClr>
              <a:defRPr/>
            </a:pPr>
            <a:endParaRPr lang="en-US" sz="2000" dirty="0" smtClean="0"/>
          </a:p>
          <a:p>
            <a:pPr algn="ctr" fontAlgn="auto">
              <a:spcAft>
                <a:spcPts val="0"/>
              </a:spcAft>
              <a:buClr>
                <a:schemeClr val="accent6">
                  <a:lumMod val="60000"/>
                  <a:lumOff val="40000"/>
                </a:schemeClr>
              </a:buClr>
              <a:defRPr/>
            </a:pPr>
            <a:r>
              <a:rPr lang="en-US" sz="2000" b="1" dirty="0" smtClean="0"/>
              <a:t>Public Access Handbook:</a:t>
            </a:r>
          </a:p>
          <a:p>
            <a:pPr algn="ctr" fontAlgn="auto">
              <a:spcAft>
                <a:spcPts val="0"/>
              </a:spcAft>
              <a:buClr>
                <a:schemeClr val="accent6">
                  <a:lumMod val="60000"/>
                  <a:lumOff val="40000"/>
                </a:schemeClr>
              </a:buClr>
              <a:defRPr/>
            </a:pPr>
            <a:r>
              <a:rPr lang="en-US" sz="2000" dirty="0" smtClean="0"/>
              <a:t>http://www.in.gov/pac/files/pac_handbook.pdf</a:t>
            </a:r>
          </a:p>
          <a:p>
            <a:pPr algn="ctr" fontAlgn="auto">
              <a:spcAft>
                <a:spcPts val="0"/>
              </a:spcAft>
              <a:buClr>
                <a:schemeClr val="accent6">
                  <a:lumMod val="60000"/>
                  <a:lumOff val="40000"/>
                </a:schemeClr>
              </a:buClr>
              <a:defRPr/>
            </a:pPr>
            <a:endParaRPr lang="en-US" sz="2000" dirty="0" smtClean="0"/>
          </a:p>
          <a:p>
            <a:pPr algn="ctr" fontAlgn="auto">
              <a:spcAft>
                <a:spcPts val="0"/>
              </a:spcAft>
              <a:buClr>
                <a:schemeClr val="accent6">
                  <a:lumMod val="60000"/>
                  <a:lumOff val="40000"/>
                </a:schemeClr>
              </a:buClr>
              <a:defRPr/>
            </a:pPr>
            <a:r>
              <a:rPr lang="en-US" sz="2000" b="1" dirty="0" smtClean="0"/>
              <a:t>Public Access Counselor Website:</a:t>
            </a:r>
          </a:p>
          <a:p>
            <a:pPr algn="ctr" fontAlgn="auto">
              <a:spcAft>
                <a:spcPts val="0"/>
              </a:spcAft>
              <a:buClr>
                <a:schemeClr val="accent6">
                  <a:lumMod val="60000"/>
                  <a:lumOff val="40000"/>
                </a:schemeClr>
              </a:buClr>
              <a:defRPr/>
            </a:pPr>
            <a:r>
              <a:rPr lang="en-US" sz="2000" dirty="0" smtClean="0"/>
              <a:t>http://www.in.gov/pac/</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i="1" dirty="0"/>
              <a:t>Meetings under the ODL</a:t>
            </a:r>
          </a:p>
        </p:txBody>
      </p:sp>
      <p:sp>
        <p:nvSpPr>
          <p:cNvPr id="5123" name="Rectangle 3"/>
          <p:cNvSpPr>
            <a:spLocks noGrp="1" noChangeArrowheads="1"/>
          </p:cNvSpPr>
          <p:nvPr>
            <p:ph type="body" idx="1"/>
          </p:nvPr>
        </p:nvSpPr>
        <p:spPr/>
        <p:txBody>
          <a:bodyPr/>
          <a:lstStyle/>
          <a:p>
            <a:r>
              <a:rPr lang="en-US"/>
              <a:t>No right to speak under ODL unless some other statute requires it (i.e. public hearings)</a:t>
            </a:r>
          </a:p>
          <a:p>
            <a:r>
              <a:rPr lang="en-US"/>
              <a:t>Do have right to attend and observe meetings</a:t>
            </a:r>
          </a:p>
          <a:p>
            <a:r>
              <a:rPr lang="en-US"/>
              <a:t>Meetings may be taped or recorded but governing body may regulate placement of cameras, microphones etc.</a:t>
            </a:r>
          </a:p>
        </p:txBody>
      </p:sp>
    </p:spTree>
    <p:custDataLst>
      <p:tags r:id="rId1"/>
    </p:custData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i="1" dirty="0"/>
              <a:t>Minutes and Memoranda</a:t>
            </a:r>
          </a:p>
        </p:txBody>
      </p:sp>
      <p:sp>
        <p:nvSpPr>
          <p:cNvPr id="12291" name="Rectangle 3"/>
          <p:cNvSpPr>
            <a:spLocks noGrp="1" noChangeArrowheads="1"/>
          </p:cNvSpPr>
          <p:nvPr>
            <p:ph type="body" idx="1"/>
          </p:nvPr>
        </p:nvSpPr>
        <p:spPr>
          <a:xfrm>
            <a:off x="838200" y="1447800"/>
            <a:ext cx="8260080" cy="1066800"/>
          </a:xfrm>
        </p:spPr>
        <p:txBody>
          <a:bodyPr/>
          <a:lstStyle/>
          <a:p>
            <a:pPr marL="0" indent="0">
              <a:buNone/>
            </a:pPr>
            <a:r>
              <a:rPr lang="en-US" dirty="0"/>
              <a:t>ODL requires Governing Bodies to keep certain </a:t>
            </a:r>
            <a:r>
              <a:rPr lang="en-US" dirty="0" smtClean="0"/>
              <a:t>memoranda: </a:t>
            </a:r>
            <a:endParaRPr lang="en-US" dirty="0"/>
          </a:p>
          <a:p>
            <a:pPr marL="461963" lvl="1" indent="-4763">
              <a:buFontTx/>
              <a:buNone/>
            </a:pPr>
            <a:endParaRPr lang="en-US" dirty="0"/>
          </a:p>
        </p:txBody>
      </p:sp>
      <p:graphicFrame>
        <p:nvGraphicFramePr>
          <p:cNvPr id="4" name="Diagram 3"/>
          <p:cNvGraphicFramePr/>
          <p:nvPr/>
        </p:nvGraphicFramePr>
        <p:xfrm>
          <a:off x="1752600" y="2133600"/>
          <a:ext cx="6400800" cy="4140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i="1" dirty="0"/>
              <a:t>What Kind of Notice is Required</a:t>
            </a:r>
          </a:p>
        </p:txBody>
      </p:sp>
      <p:graphicFrame>
        <p:nvGraphicFramePr>
          <p:cNvPr id="5" name="Diagram 4"/>
          <p:cNvGraphicFramePr/>
          <p:nvPr/>
        </p:nvGraphicFramePr>
        <p:xfrm>
          <a:off x="914400" y="1447800"/>
          <a:ext cx="7772400" cy="4724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609600" y="660737"/>
            <a:ext cx="8534400" cy="1015663"/>
          </a:xfrm>
        </p:spPr>
        <p:txBody>
          <a:bodyPr/>
          <a:lstStyle/>
          <a:p>
            <a:pPr algn="l"/>
            <a:r>
              <a:rPr lang="en-US" sz="3000" dirty="0" smtClean="0">
                <a:effectLst/>
              </a:rPr>
              <a:t>A governing body may hold a meeting that excludes the public when they are discussing personnel matters.</a:t>
            </a:r>
          </a:p>
        </p:txBody>
      </p:sp>
      <p:pic>
        <p:nvPicPr>
          <p:cNvPr id="182275" name="Picture 3"/>
          <p:cNvPicPr>
            <a:picLocks noChangeAspect="1" noChangeArrowheads="1"/>
          </p:cNvPicPr>
          <p:nvPr/>
        </p:nvPicPr>
        <p:blipFill>
          <a:blip r:embed="rId6" cstate="print"/>
          <a:srcRect/>
          <a:stretch>
            <a:fillRect/>
          </a:stretch>
        </p:blipFill>
        <p:spPr bwMode="auto">
          <a:xfrm>
            <a:off x="4508501" y="2265364"/>
            <a:ext cx="4025899" cy="4529137"/>
          </a:xfrm>
          <a:prstGeom prst="rect">
            <a:avLst/>
          </a:prstGeom>
          <a:noFill/>
          <a:ln w="9525">
            <a:noFill/>
            <a:miter lim="800000"/>
            <a:headEnd/>
            <a:tailEnd/>
          </a:ln>
          <a:effectLst/>
        </p:spPr>
      </p:pic>
      <p:sp>
        <p:nvSpPr>
          <p:cNvPr id="3" name="TPAnswers"/>
          <p:cNvSpPr>
            <a:spLocks noGrp="1"/>
          </p:cNvSpPr>
          <p:nvPr>
            <p:ph type="body" idx="1"/>
            <p:custDataLst>
              <p:tags r:id="rId2"/>
            </p:custDataLst>
          </p:nvPr>
        </p:nvSpPr>
        <p:spPr>
          <a:xfrm>
            <a:off x="1600200" y="2590800"/>
            <a:ext cx="2362200" cy="3124200"/>
          </a:xfrm>
        </p:spPr>
        <p:txBody>
          <a:bodyPr>
            <a:noAutofit/>
          </a:bodyPr>
          <a:lstStyle/>
          <a:p>
            <a:pPr marL="596900" indent="-514350">
              <a:spcBef>
                <a:spcPct val="20000"/>
              </a:spcBef>
              <a:spcAft>
                <a:spcPts val="0"/>
              </a:spcAft>
              <a:buFont typeface="Arial" pitchFamily="34" charset="0"/>
              <a:buAutoNum type="arabicPeriod"/>
            </a:pPr>
            <a:r>
              <a:rPr lang="en-US" dirty="0" smtClean="0"/>
              <a:t>True</a:t>
            </a:r>
          </a:p>
          <a:p>
            <a:pPr marL="596900" indent="-514350">
              <a:spcBef>
                <a:spcPct val="20000"/>
              </a:spcBef>
              <a:spcAft>
                <a:spcPts val="0"/>
              </a:spcAft>
              <a:buFont typeface="Arial" pitchFamily="34" charset="0"/>
              <a:buAutoNum type="arabicPeriod"/>
            </a:pPr>
            <a:r>
              <a:rPr lang="en-US" dirty="0" smtClean="0"/>
              <a:t>False</a:t>
            </a:r>
            <a:endParaRPr lang="en-US" dirty="0"/>
          </a:p>
        </p:txBody>
      </p:sp>
      <p:sp>
        <p:nvSpPr>
          <p:cNvPr id="5" name="CorShape1"/>
          <p:cNvSpPr/>
          <p:nvPr>
            <p:custDataLst>
              <p:tags r:id="rId3"/>
            </p:custDataLst>
          </p:nvPr>
        </p:nvSpPr>
        <p:spPr>
          <a:xfrm rot="10800000">
            <a:off x="1315719" y="3302000"/>
            <a:ext cx="355600" cy="355600"/>
          </a:xfrm>
          <a:custGeom>
            <a:avLst/>
            <a:gdLst/>
            <a:ahLst/>
            <a:cxnLst/>
            <a:rect l="0" t="0" r="0" b="0"/>
            <a:pathLst>
              <a:path w="1524001" h="1752601">
                <a:moveTo>
                  <a:pt x="1295400" y="1066800"/>
                </a:moveTo>
                <a:lnTo>
                  <a:pt x="1524000" y="533400"/>
                </a:lnTo>
                <a:lnTo>
                  <a:pt x="914400" y="0"/>
                </a:lnTo>
                <a:lnTo>
                  <a:pt x="0" y="1447800"/>
                </a:lnTo>
                <a:lnTo>
                  <a:pt x="0" y="1752600"/>
                </a:lnTo>
                <a:lnTo>
                  <a:pt x="990600" y="533400"/>
                </a:lnTo>
                <a:close/>
              </a:path>
            </a:pathLst>
          </a:custGeom>
          <a:solidFill>
            <a:srgbClr val="00C800"/>
          </a:solidFill>
          <a:ln>
            <a:noFill/>
          </a:ln>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i="1" dirty="0"/>
              <a:t>Executive Sessions</a:t>
            </a:r>
          </a:p>
        </p:txBody>
      </p:sp>
      <p:sp>
        <p:nvSpPr>
          <p:cNvPr id="7171" name="Rectangle 3"/>
          <p:cNvSpPr>
            <a:spLocks noGrp="1" noChangeArrowheads="1"/>
          </p:cNvSpPr>
          <p:nvPr>
            <p:ph type="body" idx="1"/>
          </p:nvPr>
        </p:nvSpPr>
        <p:spPr>
          <a:xfrm>
            <a:off x="838200" y="1524000"/>
            <a:ext cx="8001000" cy="4724400"/>
          </a:xfrm>
          <a:ln/>
        </p:spPr>
        <p:style>
          <a:lnRef idx="2">
            <a:schemeClr val="accent1"/>
          </a:lnRef>
          <a:fillRef idx="1">
            <a:schemeClr val="lt1"/>
          </a:fillRef>
          <a:effectRef idx="0">
            <a:schemeClr val="accent1"/>
          </a:effectRef>
          <a:fontRef idx="minor">
            <a:schemeClr val="dk1"/>
          </a:fontRef>
        </p:style>
        <p:txBody>
          <a:bodyPr/>
          <a:lstStyle/>
          <a:p>
            <a:r>
              <a:rPr lang="en-US" dirty="0">
                <a:latin typeface="Calibri" pitchFamily="34" charset="0"/>
              </a:rPr>
              <a:t>The “exception” to meetings that are open to the public</a:t>
            </a:r>
          </a:p>
          <a:p>
            <a:r>
              <a:rPr lang="en-US" dirty="0">
                <a:latin typeface="Calibri" pitchFamily="34" charset="0"/>
              </a:rPr>
              <a:t>Notice must include statutory purpose(s) for the meeting excluding the public.</a:t>
            </a:r>
          </a:p>
          <a:p>
            <a:r>
              <a:rPr lang="en-US" dirty="0">
                <a:latin typeface="Calibri" pitchFamily="34" charset="0"/>
              </a:rPr>
              <a:t>Meeting minutes or memoranda must include certification that only the topics permitted under the ODL for executive session were discussed.</a:t>
            </a:r>
          </a:p>
        </p:txBody>
      </p:sp>
    </p:spTree>
    <p:custDataLst>
      <p:tags r:id="rId1"/>
    </p:custDataLst>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EXPANDSHOWBAR" val="True"/>
  <p:tag name="TPFULLVERSION" val="4.3.2.1178"/>
</p:tagLst>
</file>

<file path=ppt/tags/tag10.xml><?xml version="1.0" encoding="utf-8"?>
<p:tagLst xmlns:a="http://schemas.openxmlformats.org/drawingml/2006/main" xmlns:r="http://schemas.openxmlformats.org/officeDocument/2006/relationships" xmlns:p="http://schemas.openxmlformats.org/presentationml/2006/main">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SLIDEGUID" val="2807A3FA7DF647B7A8DC935730A953B9"/>
  <p:tag name="SLIDEID" val="2807A3FA7DF647B7A8DC935730A953B9"/>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True|smicln|False"/>
  <p:tag name="DELIMITERS" val="3.1"/>
  <p:tag name="VALUEFORMAT" val="0%"/>
  <p:tag name="QUESTIONALIAS" val="A governing body may hold a meeting that excludes the public when they are discussing personnel matters."/>
  <p:tag name="VALUES" val="Incorrect|smicln|Correct"/>
</p:tagLst>
</file>

<file path=ppt/tags/tag12.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rue&#10;False"/>
</p:tagLst>
</file>

<file path=ppt/tags/tag13.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14.xml><?xml version="1.0" encoding="utf-8"?>
<p:tagLst xmlns:a="http://schemas.openxmlformats.org/drawingml/2006/main" xmlns:r="http://schemas.openxmlformats.org/officeDocument/2006/relationships" xmlns:p="http://schemas.openxmlformats.org/presentationml/2006/main">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SLIDEGUID" val="FCFE9E138DD1407F94CC6ADB672AE38C"/>
  <p:tag name="SLIDEID" val="FCFE9E138DD1407F94CC6ADB672AE38C"/>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ll records of a public agency are public records."/>
  <p:tag name="ANSWERSALIAS" val="True|smicln|False"/>
  <p:tag name="TOTALRESPONSES" val="0"/>
  <p:tag name="RESPONSESGATHERED" val="False"/>
  <p:tag name="ANONYMOUSTEMP" val="False"/>
  <p:tag name="VALUES" val="Correct|smicln|Incorrect"/>
</p:tagLst>
</file>

<file path=ppt/tags/tag21.xml><?xml version="1.0" encoding="utf-8"?>
<p:tagLst xmlns:a="http://schemas.openxmlformats.org/drawingml/2006/main" xmlns:r="http://schemas.openxmlformats.org/officeDocument/2006/relationships" xmlns:p="http://schemas.openxmlformats.org/presentationml/2006/main">
  <p:tag name="ANSWERBULLETS" val="1"/>
  <p:tag name="TEXTLENGTH" val="10"/>
  <p:tag name="FONTSIZE" val="32"/>
  <p:tag name="BULLETTYPE" val="ppBulletAlphaUCPeriod"/>
  <p:tag name="ANSWERTEXT" val="True&#10;False"/>
  <p:tag name="OLDNUMANSWERS" val="2"/>
</p:tagLst>
</file>

<file path=ppt/tags/tag22.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23.xml><?xml version="1.0" encoding="utf-8"?>
<p:tagLst xmlns:a="http://schemas.openxmlformats.org/drawingml/2006/main" xmlns:r="http://schemas.openxmlformats.org/officeDocument/2006/relationships" xmlns:p="http://schemas.openxmlformats.org/presentationml/2006/main">
  <p:tag name="DELIMITERS" val="3.1"/>
</p:tagLst>
</file>

<file path=ppt/tags/tag24.xml><?xml version="1.0" encoding="utf-8"?>
<p:tagLst xmlns:a="http://schemas.openxmlformats.org/drawingml/2006/main" xmlns:r="http://schemas.openxmlformats.org/officeDocument/2006/relationships" xmlns:p="http://schemas.openxmlformats.org/presentationml/2006/main">
  <p:tag name="SLIDEGUID" val="C71C5D5812064E4FA5028CC123BFF0D2"/>
  <p:tag name="SLIDEID" val="C71C5D5812064E4FA5028CC123BFF0D2"/>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True or False - All requests for access to public records must be in writing."/>
  <p:tag name="ANSWERSALIAS" val="True|smicln|False"/>
  <p:tag name="TOTALRESPONSES" val="0"/>
  <p:tag name="RESPONSESGATHERED" val="False"/>
  <p:tag name="ANONYMOUSTEMP" val="False"/>
  <p:tag name="VALUES" val="Incorrect|smicln|Correct"/>
</p:tagLst>
</file>

<file path=ppt/tags/tag25.xml><?xml version="1.0" encoding="utf-8"?>
<p:tagLst xmlns:a="http://schemas.openxmlformats.org/drawingml/2006/main" xmlns:r="http://schemas.openxmlformats.org/officeDocument/2006/relationships" xmlns:p="http://schemas.openxmlformats.org/presentationml/2006/main">
  <p:tag name="ANSWERBULLETS" val="1"/>
  <p:tag name="TEXTLENGTH" val="10"/>
  <p:tag name="FONTSIZE" val="32"/>
  <p:tag name="BULLETTYPE" val="ppBulletAlphaUCPeriod"/>
  <p:tag name="ANSWERTEXT" val="True&#10;False"/>
  <p:tag name="OLDNUMANSWERS" val="2"/>
</p:tagLst>
</file>

<file path=ppt/tags/tag26.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27.xml><?xml version="1.0" encoding="utf-8"?>
<p:tagLst xmlns:a="http://schemas.openxmlformats.org/drawingml/2006/main" xmlns:r="http://schemas.openxmlformats.org/officeDocument/2006/relationships" xmlns:p="http://schemas.openxmlformats.org/presentationml/2006/main">
  <p:tag name="SLIDEGUID" val="54140D365BB74BD6BB8307BE010AF2BB"/>
  <p:tag name="SLIDEID" val="54140D365BB74BD6BB8307BE010AF2BB"/>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public agency may respond that a request has not been stated with “reasonable particularity” if"/>
  <p:tag name="ANSWERSALIAS" val="The number of public records responsive to the request is voluminous and would take weeks or months to compile|smicln|The actual request is unclear or imprecise as to the requested information|smicln|All of the above"/>
  <p:tag name="TOTALRESPONSES" val="0"/>
  <p:tag name="RESPONSESGATHERED" val="False"/>
  <p:tag name="ANONYMOUSTEMP" val="False"/>
  <p:tag name="VALUES" val="Incorrect|smicln|Correct|smicln|Incorrect"/>
</p:tagLst>
</file>

<file path=ppt/tags/tag28.xml><?xml version="1.0" encoding="utf-8"?>
<p:tagLst xmlns:a="http://schemas.openxmlformats.org/drawingml/2006/main" xmlns:r="http://schemas.openxmlformats.org/officeDocument/2006/relationships" xmlns:p="http://schemas.openxmlformats.org/presentationml/2006/main">
  <p:tag name="ANSWERBULLETS" val="1"/>
  <p:tag name="TEXTLENGTH" val="202"/>
  <p:tag name="FONTSIZE" val="24"/>
  <p:tag name="BULLETTYPE" val="ppBulletAlphaUCPeriod"/>
  <p:tag name="ANSWERTEXT" val="The number of public records responsive to the request is voluminous and would take weeks or months to compile&#10;The actual request is unclear or imprecise as to the requested information&#10;All of the above"/>
  <p:tag name="OLDNUMANSWERS" val="3"/>
</p:tagLst>
</file>

<file path=ppt/tags/tag29.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DELIMITERS" val="3.1"/>
</p:tagLst>
</file>

<file path=ppt/tags/tag31.xml><?xml version="1.0" encoding="utf-8"?>
<p:tagLst xmlns:a="http://schemas.openxmlformats.org/drawingml/2006/main" xmlns:r="http://schemas.openxmlformats.org/officeDocument/2006/relationships" xmlns:p="http://schemas.openxmlformats.org/presentationml/2006/main">
  <p:tag name="SLIDEGUID" val="822B62E0DC1B43AA9CC5044E40300163"/>
  <p:tag name="SLIDEID" val="822B62E0DC1B43AA9CC5044E40300163"/>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When an agency receives a request for access to public records via hand-delivery the agency is required to respond to that request "/>
  <p:tag name="TOTALRESPONSES" val="0"/>
  <p:tag name="RESPONSESGATHERED" val="False"/>
  <p:tag name="ANONYMOUSTEMP" val="False"/>
  <p:tag name="ANSWERSALIAS" val="Immediately since the request was hand-delivered to the main office|smicln|Within 24 hours of receiving the request|smicln|Within 7 days of receiving the request as with all other requests"/>
  <p:tag name="VALUES" val="Incorrect|smicln|Correct|smicln|Incorrect"/>
</p:tagLst>
</file>

<file path=ppt/tags/tag32.xml><?xml version="1.0" encoding="utf-8"?>
<p:tagLst xmlns:a="http://schemas.openxmlformats.org/drawingml/2006/main" xmlns:r="http://schemas.openxmlformats.org/officeDocument/2006/relationships" xmlns:p="http://schemas.openxmlformats.org/presentationml/2006/main">
  <p:tag name="ANSWERBULLETS" val="1"/>
  <p:tag name="TEXTLENGTH" val="174"/>
  <p:tag name="FONTSIZE" val="24"/>
  <p:tag name="BULLETTYPE" val="ppBulletAlphaUCPeriod"/>
  <p:tag name="ANSWERTEXT" val="Immediately since the request was hand-delivered to the main office&#10;Within 24 hours of receiving the request&#10;Within 7 days of receiving the request as with all other requests"/>
  <p:tag name="OLDNUMANSWERS" val="3"/>
</p:tagLst>
</file>

<file path=ppt/tags/tag33.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34.xml><?xml version="1.0" encoding="utf-8"?>
<p:tagLst xmlns:a="http://schemas.openxmlformats.org/drawingml/2006/main" xmlns:r="http://schemas.openxmlformats.org/officeDocument/2006/relationships" xmlns:p="http://schemas.openxmlformats.org/presentationml/2006/main">
  <p:tag name="DELIMITERS" val="3.1"/>
</p:tagLst>
</file>

<file path=ppt/tags/tag35.xml><?xml version="1.0" encoding="utf-8"?>
<p:tagLst xmlns:a="http://schemas.openxmlformats.org/drawingml/2006/main" xmlns:r="http://schemas.openxmlformats.org/officeDocument/2006/relationships" xmlns:p="http://schemas.openxmlformats.org/presentationml/2006/main">
  <p:tag name="SLIDEGUID" val="85F11A4882474B778CC88BE035021D72"/>
  <p:tag name="SLIDEID" val="85F11A4882474B778CC88BE035021D72"/>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public record that is confidential may only be disclosed"/>
  <p:tag name="TOTALRESPONSES" val="0"/>
  <p:tag name="RESPONSESGATHERED" val="False"/>
  <p:tag name="ANONYMOUSTEMP" val="False"/>
  <p:tag name="ANSWERSALIAS" val="In certain cases, with the consent of the person named in that public record|smicln|If authorized under statute or by court order under the rules of discovery|smicln|All of the above"/>
  <p:tag name="VALUES" val="Incorrect|smicln|Incorrect|smicln|Correct"/>
</p:tagLst>
</file>

<file path=ppt/tags/tag36.xml><?xml version="1.0" encoding="utf-8"?>
<p:tagLst xmlns:a="http://schemas.openxmlformats.org/drawingml/2006/main" xmlns:r="http://schemas.openxmlformats.org/officeDocument/2006/relationships" xmlns:p="http://schemas.openxmlformats.org/presentationml/2006/main">
  <p:tag name="ANSWERBULLETS" val="1"/>
  <p:tag name="TEXTLENGTH" val="168"/>
  <p:tag name="FONTSIZE" val="24"/>
  <p:tag name="BULLETTYPE" val="ppBulletAlphaUCPeriod"/>
  <p:tag name="ANSWERTEXT" val="In certain cases, with the consent of the person named in that public record&#10;If authorized under statute or by court order under the rules of discovery&#10;All of the above"/>
  <p:tag name="OLDNUMANSWERS" val="3"/>
</p:tagLst>
</file>

<file path=ppt/tags/tag37.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38.xml><?xml version="1.0" encoding="utf-8"?>
<p:tagLst xmlns:a="http://schemas.openxmlformats.org/drawingml/2006/main" xmlns:r="http://schemas.openxmlformats.org/officeDocument/2006/relationships" xmlns:p="http://schemas.openxmlformats.org/presentationml/2006/main">
  <p:tag name="DELIMITERS" val="3.1"/>
</p:tagLst>
</file>

<file path=ppt/tags/tag39.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40.xml><?xml version="1.0" encoding="utf-8"?>
<p:tagLst xmlns:a="http://schemas.openxmlformats.org/drawingml/2006/main" xmlns:r="http://schemas.openxmlformats.org/officeDocument/2006/relationships" xmlns:p="http://schemas.openxmlformats.org/presentationml/2006/main">
  <p:tag name="SLIDEGUID" val="1B54CB4192584A52883D64FF1A882779"/>
  <p:tag name="SLIDEID" val="1B54CB4192584A52883D64FF1A882779"/>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public agency may destroy a public record"/>
  <p:tag name="ANSWERSALIAS" val="When they no longer have a business purpose for keeping it|smicln|When they run out of storage space|smicln|When destruction is authorized under state statute"/>
  <p:tag name="RESPONSESGATHERED" val="False"/>
  <p:tag name="TOTALRESPONSES" val="0"/>
  <p:tag name="ANONYMOUSTEMP" val="False"/>
  <p:tag name="VALUES" val="Incorrect|smicln|Incorrect|smicln|Correct"/>
</p:tagLst>
</file>

<file path=ppt/tags/tag41.xml><?xml version="1.0" encoding="utf-8"?>
<p:tagLst xmlns:a="http://schemas.openxmlformats.org/drawingml/2006/main" xmlns:r="http://schemas.openxmlformats.org/officeDocument/2006/relationships" xmlns:p="http://schemas.openxmlformats.org/presentationml/2006/main">
  <p:tag name="ANSWERBULLETS" val="1"/>
  <p:tag name="TEXTLENGTH" val="144"/>
  <p:tag name="FONTSIZE" val="24"/>
  <p:tag name="BULLETTYPE" val="ppBulletAlphaUCPeriod"/>
  <p:tag name="ANSWERTEXT" val="When they no longer have a business purpose for keeping it&#10;When they run out of storage space&#10;When destruction is authorized under state statute"/>
  <p:tag name="OLDNUMANSWERS" val="3"/>
</p:tagLst>
</file>

<file path=ppt/tags/tag42.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4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5.xml><?xml version="1.0" encoding="utf-8"?>
<p:tagLst xmlns:a="http://schemas.openxmlformats.org/drawingml/2006/main" xmlns:r="http://schemas.openxmlformats.org/officeDocument/2006/relationships" xmlns:p="http://schemas.openxmlformats.org/presentationml/2006/main">
  <p:tag name="DELIMITERS" val="3.1"/>
</p:tagLst>
</file>

<file path=ppt/tags/tag46.xml><?xml version="1.0" encoding="utf-8"?>
<p:tagLst xmlns:a="http://schemas.openxmlformats.org/drawingml/2006/main" xmlns:r="http://schemas.openxmlformats.org/officeDocument/2006/relationships" xmlns:p="http://schemas.openxmlformats.org/presentationml/2006/main">
  <p:tag name="NOPREFERENCE" val="False"/>
</p:tagLst>
</file>

<file path=ppt/tags/tag47.xml><?xml version="1.0" encoding="utf-8"?>
<p:tagLst xmlns:a="http://schemas.openxmlformats.org/drawingml/2006/main" xmlns:r="http://schemas.openxmlformats.org/officeDocument/2006/relationships" xmlns:p="http://schemas.openxmlformats.org/presentationml/2006/main">
  <p:tag name="SLIDEGUID" val="05F34950F25241C18A860552DE170E55"/>
  <p:tag name="SLIDEID" val="05F34950F25241C18A860552DE170E55"/>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Try to convince requester to withdraw request|smicln|Take steps to disclose while preparing explanatory materials that could accompany or follow the disclosure|smicln|Destroy the record|smicln|Disclose with embarrassing portions redacted "/>
  <p:tag name="QUESTIONALIAS" val=" Q. #1.) Record is clearly disclosable.  It could cast agency in bad light.  You  want to be able to explain the record.  What’s the best way to handle this situation?"/>
  <p:tag name="VALUES" val="Incorrect|smicln|Correct|smicln|Incorrect|smicln|Incorrect"/>
</p:tagLst>
</file>

<file path=ppt/tags/tag48.xml><?xml version="1.0" encoding="utf-8"?>
<p:tagLst xmlns:a="http://schemas.openxmlformats.org/drawingml/2006/main" xmlns:r="http://schemas.openxmlformats.org/officeDocument/2006/relationships" xmlns:p="http://schemas.openxmlformats.org/presentationml/2006/main">
  <p:tag name="ANSWERBULLETS" val="1"/>
  <p:tag name="TEXTLENGTH" val="217"/>
  <p:tag name="FONTSIZE" val="24"/>
  <p:tag name="BULLETTYPE" val="ppBulletAlphaUCPeriod"/>
  <p:tag name="ANSWERTEXT" val="Try to convince requester to withdraw request&#10;Take steps to disclose while preparing explanatory materials that could accompany or follow the disclosure&#10;Destroy the record&#10;Disclose with embarrassing portions redacted "/>
  <p:tag name="OLDNUMANSWERS" val="4"/>
</p:tagLst>
</file>

<file path=ppt/tags/tag49.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5.xml><?xml version="1.0" encoding="utf-8"?>
<p:tagLst xmlns:a="http://schemas.openxmlformats.org/drawingml/2006/main" xmlns:r="http://schemas.openxmlformats.org/officeDocument/2006/relationships" xmlns:p="http://schemas.openxmlformats.org/presentationml/2006/main">
  <p:tag name="SLIDEGUID" val="AA72C2E627894C278A050833E2B35EBE"/>
  <p:tag name="SLIDEID" val="AA72C2E627894C278A050833E2B35EBE"/>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True|smicln|False"/>
  <p:tag name="DELIMITERS" val="3.1"/>
  <p:tag name="VALUEFORMAT" val="0%"/>
  <p:tag name="QUESTIONALIAS" val="A person has a right to speak at any meeting that is covered by the ODL. "/>
  <p:tag name="VALUES" val="Incorrect|smicln|Correct"/>
</p:tagLst>
</file>

<file path=ppt/tags/tag5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1.xml><?xml version="1.0" encoding="utf-8"?>
<p:tagLst xmlns:a="http://schemas.openxmlformats.org/drawingml/2006/main" xmlns:r="http://schemas.openxmlformats.org/officeDocument/2006/relationships" xmlns:p="http://schemas.openxmlformats.org/presentationml/2006/main">
  <p:tag name="SLIDEGUID" val="5E1381D0A3AE48639C5876B914076695"/>
  <p:tag name="SLIDEID" val="5E1381D0A3AE48639C5876B914076695"/>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Deny access based on HIPAA|smicln|Deny access based on IC 5-14-3-4(9), and IC 16-39|smicln|Determine source of information and analyze whether applicable exception exists|smicln|Refer the requester to the Public Access Counselor"/>
  <p:tag name="QUESTIONALIAS" val="2.) Records request asks for agency documents that include quite a bit of medical and health information of a sensitive nature?  Which of the following is the best approach:"/>
  <p:tag name="VALUES" val="Incorrect|smicln|Incorrect|smicln|Correct|smicln|Incorrect"/>
</p:tagLst>
</file>

<file path=ppt/tags/tag52.xml><?xml version="1.0" encoding="utf-8"?>
<p:tagLst xmlns:a="http://schemas.openxmlformats.org/drawingml/2006/main" xmlns:r="http://schemas.openxmlformats.org/officeDocument/2006/relationships" xmlns:p="http://schemas.openxmlformats.org/presentationml/2006/main">
  <p:tag name="ANSWERBULLETS" val="1"/>
  <p:tag name="TEXTLENGTH" val="207"/>
  <p:tag name="FONTSIZE" val="20"/>
  <p:tag name="BULLETTYPE" val="ppBulletAlphaUCPeriod"/>
  <p:tag name="ANSWERTEXT" val="Deny access based on HIPAA&#10;Deny access based on IC 5-14-3-4(9), and IC 16-39&#10;Determine source of information and analyze whether applicable exception exists&#10;Refer the requester to the Public Access Counselor"/>
  <p:tag name="OLDNUMANSWERS" val="4"/>
</p:tagLst>
</file>

<file path=ppt/tags/tag53.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5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5.xml><?xml version="1.0" encoding="utf-8"?>
<p:tagLst xmlns:a="http://schemas.openxmlformats.org/drawingml/2006/main" xmlns:r="http://schemas.openxmlformats.org/officeDocument/2006/relationships" xmlns:p="http://schemas.openxmlformats.org/presentationml/2006/main">
  <p:tag name="SLIDEGUID" val="1881147355DC4C3B81273339816D00A5"/>
  <p:tag name="SLIDEID" val="1881147355DC4C3B81273339816D00A5"/>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Records request for massive amount of records.  Responding could take a lot of staff time and effort.  You’re overworked and underpaid.  What should you do?"/>
  <p:tag name="ANSWERSALIAS" val="Tell the requester it will take at least 3 months to produce the records|smicln|Refuse to disclose until the requester tells you why she needs the records or demonstrates that she’s exhausted other avenues|smicln|Deny based on the overly burdensome request exception|smicln|None of the above"/>
  <p:tag name="VALUES" val="Incorrect|smicln|Incorrect|smicln|Incorrect|smicln|Correct"/>
</p:tagLst>
</file>

<file path=ppt/tags/tag56.xml><?xml version="1.0" encoding="utf-8"?>
<p:tagLst xmlns:a="http://schemas.openxmlformats.org/drawingml/2006/main" xmlns:r="http://schemas.openxmlformats.org/officeDocument/2006/relationships" xmlns:p="http://schemas.openxmlformats.org/presentationml/2006/main">
  <p:tag name="ANSWERBULLETS" val="1"/>
  <p:tag name="TEXTLENGTH" val="270"/>
  <p:tag name="FONTSIZE" val="20"/>
  <p:tag name="BULLETTYPE" val="ppBulletAlphaUCPeriod"/>
  <p:tag name="ANSWERTEXT" val="Tell the requester it will take at least 3 months to produce the records&#10;Refuse to disclose until the requester tells you why she needs the records or demonstrates that she’s exhausted other avenues&#10;Deny based on the overly burdensome request exception&#10;None of the above"/>
  <p:tag name="OLDNUMANSWERS" val="4"/>
</p:tagLst>
</file>

<file path=ppt/tags/tag57.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5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9.xml><?xml version="1.0" encoding="utf-8"?>
<p:tagLst xmlns:a="http://schemas.openxmlformats.org/drawingml/2006/main" xmlns:r="http://schemas.openxmlformats.org/officeDocument/2006/relationships" xmlns:p="http://schemas.openxmlformats.org/presentationml/2006/main">
  <p:tag name="SLIDEGUID" val="87BBD749F0284C868F5E07C3951E5EBC"/>
  <p:tag name="SLIDEID" val="87BBD749F0284C868F5E07C3951E5EBC"/>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QUESTIONALIAS" val="What is your opinion?"/>
  <p:tag name="ANSWERSALIAS" val="True|smicln|False"/>
  <p:tag name="DELIMITERS" val="3.1"/>
  <p:tag name="VALUEFORMAT" val="0%"/>
  <p:tag name="VALUES" val="Incorrect|smicln|Correct"/>
</p:tagLst>
</file>

<file path=ppt/tags/tag6.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rue&#10;False"/>
</p:tagLst>
</file>

<file path=ppt/tags/tag60.xml><?xml version="1.0" encoding="utf-8"?>
<p:tagLst xmlns:a="http://schemas.openxmlformats.org/drawingml/2006/main" xmlns:r="http://schemas.openxmlformats.org/officeDocument/2006/relationships" xmlns:p="http://schemas.openxmlformats.org/presentationml/2006/main">
  <p:tag name="ANSWERBULLETS" val="3"/>
  <p:tag name="TEXTLENGTH" val="10"/>
  <p:tag name="FONTSIZE" val="28"/>
  <p:tag name="BULLETTYPE" val="ppBulletArabicPeriod"/>
  <p:tag name="ANSWERTEXT" val="True&#10;False"/>
  <p:tag name="OLDNUMANSWERS" val="2"/>
</p:tagLst>
</file>

<file path=ppt/tags/tag61.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6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CORSHAPE" val="True"/>
  <p:tag name="SHAPETYPE" val="2"/>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1_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2597</Words>
  <Application>Microsoft Office PowerPoint</Application>
  <PresentationFormat>On-screen Show (4:3)</PresentationFormat>
  <Paragraphs>315</Paragraphs>
  <Slides>47</Slides>
  <Notes>47</Notes>
  <HiddenSlides>0</HiddenSlides>
  <MMClips>0</MMClips>
  <ScaleCrop>false</ScaleCrop>
  <HeadingPairs>
    <vt:vector size="4" baseType="variant">
      <vt:variant>
        <vt:lpstr>Theme</vt:lpstr>
      </vt:variant>
      <vt:variant>
        <vt:i4>2</vt:i4>
      </vt:variant>
      <vt:variant>
        <vt:lpstr>Slide Titles</vt:lpstr>
      </vt:variant>
      <vt:variant>
        <vt:i4>47</vt:i4>
      </vt:variant>
    </vt:vector>
  </HeadingPairs>
  <TitlesOfParts>
    <vt:vector size="49" baseType="lpstr">
      <vt:lpstr>OAG-Blank</vt:lpstr>
      <vt:lpstr>1_OAG-Blank</vt:lpstr>
      <vt:lpstr>  2012 Public Access Seminar</vt:lpstr>
      <vt:lpstr>The Indiana Open Door Law (ODL)</vt:lpstr>
      <vt:lpstr>Meetings under the ODL</vt:lpstr>
      <vt:lpstr>A person has a right to speak at any meeting that is covered by the ODL. </vt:lpstr>
      <vt:lpstr>Meetings under the ODL</vt:lpstr>
      <vt:lpstr>Minutes and Memoranda</vt:lpstr>
      <vt:lpstr>What Kind of Notice is Required</vt:lpstr>
      <vt:lpstr>A governing body may hold a meeting that excludes the public when they are discussing personnel matters.</vt:lpstr>
      <vt:lpstr>Executive Sessions</vt:lpstr>
      <vt:lpstr> Executive Session Exceptions under the ODL</vt:lpstr>
      <vt:lpstr>Remedies</vt:lpstr>
      <vt:lpstr>New Legislation </vt:lpstr>
      <vt:lpstr>Questions on the Open Door Law</vt:lpstr>
      <vt:lpstr>Access to Public Records Act (APRA)</vt:lpstr>
      <vt:lpstr>All records of a public agency are public records.</vt:lpstr>
      <vt:lpstr>What is a public record</vt:lpstr>
      <vt:lpstr>All requests for access to public records must be in writing.</vt:lpstr>
      <vt:lpstr>A public agency may respond that a request has not been stated with “reasonable particularity” if</vt:lpstr>
      <vt:lpstr>Right to Inspect and Copy Public Records</vt:lpstr>
      <vt:lpstr>Other Items of Note under APRA</vt:lpstr>
      <vt:lpstr>When an agency receives a request for access to public records via hand-delivery the agency is required to respond to that request </vt:lpstr>
      <vt:lpstr>Responding to APRA Requests</vt:lpstr>
      <vt:lpstr>A public record that is confidential may only be disclosed</vt:lpstr>
      <vt:lpstr>Exceptions to disclosure</vt:lpstr>
      <vt:lpstr>Confidential Public Records</vt:lpstr>
      <vt:lpstr>Social Security Numbers</vt:lpstr>
      <vt:lpstr>Exceptions to disclosure</vt:lpstr>
      <vt:lpstr>Arrest Records</vt:lpstr>
      <vt:lpstr>Arrest Records</vt:lpstr>
      <vt:lpstr>Discretionary Categories</vt:lpstr>
      <vt:lpstr>A public agency may destroy a public record</vt:lpstr>
      <vt:lpstr>Common Misconceptions of Requestors</vt:lpstr>
      <vt:lpstr>Other common misconceptions </vt:lpstr>
      <vt:lpstr>Remedies and penalties for noncompliance</vt:lpstr>
      <vt:lpstr>New legislation – HB 1003</vt:lpstr>
      <vt:lpstr>HB 1003 – other changes</vt:lpstr>
      <vt:lpstr>Questions on the APRA</vt:lpstr>
      <vt:lpstr>Public Access Counselor</vt:lpstr>
      <vt:lpstr> 1.) Record is clearly disclosable.  It could cast agency in bad light.  You  want to be able to explain the record.  What’s the best way to handle this situation?</vt:lpstr>
      <vt:lpstr>Answer  #1</vt:lpstr>
      <vt:lpstr>2.) Records request asks for agency documents that include quite a bit of medical and health information of a sensitive nature?  Which of the following is the best approach:</vt:lpstr>
      <vt:lpstr>Answer #2</vt:lpstr>
      <vt:lpstr>3.) Records request for massive amount of records.  Responding could take a lot of staff time and effort.  You’re overworked and underpaid.  What should you do?</vt:lpstr>
      <vt:lpstr>Answer #3</vt:lpstr>
      <vt:lpstr>4.)  You receive a hand-written records request from an individual who can’t spell very well and can’t explain very clearly what records she is seeking.  You can ignore the request based on the “reasonable particularity” provision in APRA.</vt:lpstr>
      <vt:lpstr>Answer #4</vt:lpstr>
      <vt:lpstr>Thank you for your participation</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cp:lastModifiedBy/>
  <cp:revision>540</cp:revision>
  <dcterms:created xsi:type="dcterms:W3CDTF">2012-03-06T21:24:27Z</dcterms:created>
  <dcterms:modified xsi:type="dcterms:W3CDTF">2012-06-18T17:17:29Z</dcterms:modified>
</cp:coreProperties>
</file>