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diagrams/colors1.xml" ContentType="application/vnd.openxmlformats-officedocument.drawingml.diagramColors+xml"/>
  <Override PartName="/ppt/tags/tag8.xml" ContentType="application/vnd.openxmlformats-officedocument.presentationml.tag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tags/tag9.xml" ContentType="application/vnd.openxmlformats-officedocument.presentationml.tag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60" r:id="rId1"/>
    <p:sldMasterId id="2147483673" r:id="rId2"/>
  </p:sldMasterIdLst>
  <p:notesMasterIdLst>
    <p:notesMasterId r:id="rId20"/>
  </p:notesMasterIdLst>
  <p:handoutMasterIdLst>
    <p:handoutMasterId r:id="rId21"/>
  </p:handoutMasterIdLst>
  <p:sldIdLst>
    <p:sldId id="271" r:id="rId3"/>
    <p:sldId id="444" r:id="rId4"/>
    <p:sldId id="418" r:id="rId5"/>
    <p:sldId id="419" r:id="rId6"/>
    <p:sldId id="421" r:id="rId7"/>
    <p:sldId id="422" r:id="rId8"/>
    <p:sldId id="438" r:id="rId9"/>
    <p:sldId id="440" r:id="rId10"/>
    <p:sldId id="425" r:id="rId11"/>
    <p:sldId id="426" r:id="rId12"/>
    <p:sldId id="441" r:id="rId13"/>
    <p:sldId id="442" r:id="rId14"/>
    <p:sldId id="447" r:id="rId15"/>
    <p:sldId id="446" r:id="rId16"/>
    <p:sldId id="427" r:id="rId17"/>
    <p:sldId id="338" r:id="rId18"/>
    <p:sldId id="434" r:id="rId19"/>
  </p:sldIdLst>
  <p:sldSz cx="9144000" cy="6858000" type="screen4x3"/>
  <p:notesSz cx="7010400" cy="9296400"/>
  <p:custDataLst>
    <p:tags r:id="rId2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3439" autoAdjust="0"/>
  </p:normalViewPr>
  <p:slideViewPr>
    <p:cSldViewPr showGuides="1">
      <p:cViewPr>
        <p:scale>
          <a:sx n="80" d="100"/>
          <a:sy n="80" d="100"/>
        </p:scale>
        <p:origin x="-840" y="-5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932B87-6479-4138-825B-5A819FEA8104}"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202EB81-8CB9-44C2-BCB5-874C5309CAD6}">
      <dgm:prSet phldrT="[Text]" custT="1"/>
      <dgm:spPr/>
      <dgm:t>
        <a:bodyPr/>
        <a:lstStyle/>
        <a:p>
          <a:r>
            <a:rPr lang="en-US" sz="2400" dirty="0" smtClean="0"/>
            <a:t>Date, time and place</a:t>
          </a:r>
          <a:endParaRPr lang="en-US" sz="2400" dirty="0"/>
        </a:p>
      </dgm:t>
    </dgm:pt>
    <dgm:pt modelId="{895CC109-3EFD-4F6B-A25A-17526850F10A}" type="parTrans" cxnId="{B06F8794-27BA-451F-95C1-333EA9DC64F7}">
      <dgm:prSet/>
      <dgm:spPr/>
      <dgm:t>
        <a:bodyPr/>
        <a:lstStyle/>
        <a:p>
          <a:endParaRPr lang="en-US"/>
        </a:p>
      </dgm:t>
    </dgm:pt>
    <dgm:pt modelId="{D7B0FDE9-9B87-46B7-ADCF-4F8E6E687CDF}" type="sibTrans" cxnId="{B06F8794-27BA-451F-95C1-333EA9DC64F7}">
      <dgm:prSet/>
      <dgm:spPr/>
      <dgm:t>
        <a:bodyPr/>
        <a:lstStyle/>
        <a:p>
          <a:endParaRPr lang="en-US"/>
        </a:p>
      </dgm:t>
    </dgm:pt>
    <dgm:pt modelId="{E39D90D7-8249-4CCA-B7DF-BFD38C46A145}">
      <dgm:prSet custT="1"/>
      <dgm:spPr/>
      <dgm:t>
        <a:bodyPr/>
        <a:lstStyle/>
        <a:p>
          <a:r>
            <a:rPr lang="en-US" sz="2400" dirty="0" smtClean="0"/>
            <a:t>Members present or absent</a:t>
          </a:r>
          <a:endParaRPr lang="en-US" sz="2400" dirty="0"/>
        </a:p>
      </dgm:t>
    </dgm:pt>
    <dgm:pt modelId="{4C50019B-3529-4981-80CA-6C0BCD4A8846}" type="parTrans" cxnId="{14BBAF1C-09E8-463F-A034-4F27B70DFD33}">
      <dgm:prSet/>
      <dgm:spPr/>
      <dgm:t>
        <a:bodyPr/>
        <a:lstStyle/>
        <a:p>
          <a:endParaRPr lang="en-US"/>
        </a:p>
      </dgm:t>
    </dgm:pt>
    <dgm:pt modelId="{F1D21579-415E-478D-BF70-D5461040C43F}" type="sibTrans" cxnId="{14BBAF1C-09E8-463F-A034-4F27B70DFD33}">
      <dgm:prSet/>
      <dgm:spPr/>
      <dgm:t>
        <a:bodyPr/>
        <a:lstStyle/>
        <a:p>
          <a:endParaRPr lang="en-US"/>
        </a:p>
      </dgm:t>
    </dgm:pt>
    <dgm:pt modelId="{47C92F08-5FBE-48D8-A343-8036C02C95B2}">
      <dgm:prSet custT="1"/>
      <dgm:spPr/>
      <dgm:t>
        <a:bodyPr/>
        <a:lstStyle/>
        <a:p>
          <a:r>
            <a:rPr lang="en-US" sz="2400" dirty="0" smtClean="0"/>
            <a:t>General substance of matters discussed/decided</a:t>
          </a:r>
          <a:endParaRPr lang="en-US" sz="2400" dirty="0"/>
        </a:p>
      </dgm:t>
    </dgm:pt>
    <dgm:pt modelId="{D6F0BB60-5FDA-4A51-80B3-D1F5E9D6386C}" type="parTrans" cxnId="{C9A7A06C-9B69-4A44-B4DB-089A46991D80}">
      <dgm:prSet/>
      <dgm:spPr/>
      <dgm:t>
        <a:bodyPr/>
        <a:lstStyle/>
        <a:p>
          <a:endParaRPr lang="en-US"/>
        </a:p>
      </dgm:t>
    </dgm:pt>
    <dgm:pt modelId="{893631F3-A735-49F3-A309-2E2CE7CC6CA6}" type="sibTrans" cxnId="{C9A7A06C-9B69-4A44-B4DB-089A46991D80}">
      <dgm:prSet/>
      <dgm:spPr/>
      <dgm:t>
        <a:bodyPr/>
        <a:lstStyle/>
        <a:p>
          <a:endParaRPr lang="en-US"/>
        </a:p>
      </dgm:t>
    </dgm:pt>
    <dgm:pt modelId="{9EA08CEC-B6BE-4D0D-945B-1CA83CDC1FC7}">
      <dgm:prSet custT="1"/>
      <dgm:spPr/>
      <dgm:t>
        <a:bodyPr/>
        <a:lstStyle/>
        <a:p>
          <a:r>
            <a:rPr lang="en-US" sz="2400" dirty="0" smtClean="0"/>
            <a:t>Record of all votes, by individual if a roll call vote</a:t>
          </a:r>
          <a:endParaRPr lang="en-US" sz="2400" dirty="0"/>
        </a:p>
      </dgm:t>
    </dgm:pt>
    <dgm:pt modelId="{A4D9C527-B344-48E1-8705-D14493AF7387}" type="parTrans" cxnId="{C68D19EF-EBFE-415A-A9BD-E4358C7EF45E}">
      <dgm:prSet/>
      <dgm:spPr/>
      <dgm:t>
        <a:bodyPr/>
        <a:lstStyle/>
        <a:p>
          <a:endParaRPr lang="en-US"/>
        </a:p>
      </dgm:t>
    </dgm:pt>
    <dgm:pt modelId="{3363B432-1A1D-4F9A-A254-1A2B658EC245}" type="sibTrans" cxnId="{C68D19EF-EBFE-415A-A9BD-E4358C7EF45E}">
      <dgm:prSet/>
      <dgm:spPr/>
      <dgm:t>
        <a:bodyPr/>
        <a:lstStyle/>
        <a:p>
          <a:endParaRPr lang="en-US"/>
        </a:p>
      </dgm:t>
    </dgm:pt>
    <dgm:pt modelId="{1DAAA357-8EF2-449A-A37E-D23450E56617}">
      <dgm:prSet custT="1"/>
      <dgm:spPr/>
      <dgm:t>
        <a:bodyPr/>
        <a:lstStyle/>
        <a:p>
          <a:r>
            <a:rPr lang="en-US" sz="2400" dirty="0" smtClean="0"/>
            <a:t>*Agendas, if used, must be posted prior to meeting</a:t>
          </a:r>
          <a:endParaRPr lang="en-US" sz="2400" dirty="0"/>
        </a:p>
      </dgm:t>
    </dgm:pt>
    <dgm:pt modelId="{FCEAE99D-C2D2-4DAB-B033-3EB1D53C84E3}" type="parTrans" cxnId="{4F7EE026-B7DA-4DCC-99E1-48A6A1BE0D8C}">
      <dgm:prSet/>
      <dgm:spPr/>
      <dgm:t>
        <a:bodyPr/>
        <a:lstStyle/>
        <a:p>
          <a:endParaRPr lang="en-US"/>
        </a:p>
      </dgm:t>
    </dgm:pt>
    <dgm:pt modelId="{C7C8FB65-5DC8-4FD1-90CF-1C57B05985C7}" type="sibTrans" cxnId="{4F7EE026-B7DA-4DCC-99E1-48A6A1BE0D8C}">
      <dgm:prSet/>
      <dgm:spPr/>
      <dgm:t>
        <a:bodyPr/>
        <a:lstStyle/>
        <a:p>
          <a:endParaRPr lang="en-US"/>
        </a:p>
      </dgm:t>
    </dgm:pt>
    <dgm:pt modelId="{7076DF06-573A-42BA-8BFA-9A69842B064E}">
      <dgm:prSet custT="1"/>
      <dgm:spPr/>
      <dgm:t>
        <a:bodyPr/>
        <a:lstStyle/>
        <a:p>
          <a:r>
            <a:rPr lang="en-US" sz="2400" dirty="0" smtClean="0"/>
            <a:t>*Minutes, if any, must be made available for public inspection</a:t>
          </a:r>
          <a:endParaRPr lang="en-US" sz="2400" dirty="0"/>
        </a:p>
      </dgm:t>
    </dgm:pt>
    <dgm:pt modelId="{25CAF12B-3509-459A-8439-8BFE014F7D7B}" type="parTrans" cxnId="{D52E5F07-0F86-4AB5-B131-0CCCB6F3CB69}">
      <dgm:prSet/>
      <dgm:spPr/>
      <dgm:t>
        <a:bodyPr/>
        <a:lstStyle/>
        <a:p>
          <a:endParaRPr lang="en-US"/>
        </a:p>
      </dgm:t>
    </dgm:pt>
    <dgm:pt modelId="{9A81F71B-7997-4E96-BC13-253DD079E07E}" type="sibTrans" cxnId="{D52E5F07-0F86-4AB5-B131-0CCCB6F3CB69}">
      <dgm:prSet/>
      <dgm:spPr/>
      <dgm:t>
        <a:bodyPr/>
        <a:lstStyle/>
        <a:p>
          <a:endParaRPr lang="en-US"/>
        </a:p>
      </dgm:t>
    </dgm:pt>
    <dgm:pt modelId="{FD34DEE7-D7AE-468F-9404-EBBD6E95B5BE}" type="pres">
      <dgm:prSet presAssocID="{A1932B87-6479-4138-825B-5A819FEA8104}" presName="linear" presStyleCnt="0">
        <dgm:presLayoutVars>
          <dgm:animLvl val="lvl"/>
          <dgm:resizeHandles val="exact"/>
        </dgm:presLayoutVars>
      </dgm:prSet>
      <dgm:spPr/>
      <dgm:t>
        <a:bodyPr/>
        <a:lstStyle/>
        <a:p>
          <a:endParaRPr lang="en-US"/>
        </a:p>
      </dgm:t>
    </dgm:pt>
    <dgm:pt modelId="{A05255C2-21CC-47FA-B0D0-F4617CD73178}" type="pres">
      <dgm:prSet presAssocID="{7202EB81-8CB9-44C2-BCB5-874C5309CAD6}" presName="parentText" presStyleLbl="node1" presStyleIdx="0" presStyleCnt="6">
        <dgm:presLayoutVars>
          <dgm:chMax val="0"/>
          <dgm:bulletEnabled val="1"/>
        </dgm:presLayoutVars>
      </dgm:prSet>
      <dgm:spPr/>
      <dgm:t>
        <a:bodyPr/>
        <a:lstStyle/>
        <a:p>
          <a:endParaRPr lang="en-US"/>
        </a:p>
      </dgm:t>
    </dgm:pt>
    <dgm:pt modelId="{7CD4168A-A878-46F1-8485-7D27963F0239}" type="pres">
      <dgm:prSet presAssocID="{D7B0FDE9-9B87-46B7-ADCF-4F8E6E687CDF}" presName="spacer" presStyleCnt="0"/>
      <dgm:spPr/>
    </dgm:pt>
    <dgm:pt modelId="{A55DBAD2-6660-46A0-966D-D2D13838180E}" type="pres">
      <dgm:prSet presAssocID="{E39D90D7-8249-4CCA-B7DF-BFD38C46A145}" presName="parentText" presStyleLbl="node1" presStyleIdx="1" presStyleCnt="6">
        <dgm:presLayoutVars>
          <dgm:chMax val="0"/>
          <dgm:bulletEnabled val="1"/>
        </dgm:presLayoutVars>
      </dgm:prSet>
      <dgm:spPr/>
      <dgm:t>
        <a:bodyPr/>
        <a:lstStyle/>
        <a:p>
          <a:endParaRPr lang="en-US"/>
        </a:p>
      </dgm:t>
    </dgm:pt>
    <dgm:pt modelId="{BA1E535B-F7BE-445B-8B92-1EB5C15F6FD6}" type="pres">
      <dgm:prSet presAssocID="{F1D21579-415E-478D-BF70-D5461040C43F}" presName="spacer" presStyleCnt="0"/>
      <dgm:spPr/>
    </dgm:pt>
    <dgm:pt modelId="{B347B037-75C9-4935-83E4-A58BA5A69F58}" type="pres">
      <dgm:prSet presAssocID="{47C92F08-5FBE-48D8-A343-8036C02C95B2}" presName="parentText" presStyleLbl="node1" presStyleIdx="2" presStyleCnt="6">
        <dgm:presLayoutVars>
          <dgm:chMax val="0"/>
          <dgm:bulletEnabled val="1"/>
        </dgm:presLayoutVars>
      </dgm:prSet>
      <dgm:spPr/>
      <dgm:t>
        <a:bodyPr/>
        <a:lstStyle/>
        <a:p>
          <a:endParaRPr lang="en-US"/>
        </a:p>
      </dgm:t>
    </dgm:pt>
    <dgm:pt modelId="{C6D0AC1A-9D51-4074-8671-350099970772}" type="pres">
      <dgm:prSet presAssocID="{893631F3-A735-49F3-A309-2E2CE7CC6CA6}" presName="spacer" presStyleCnt="0"/>
      <dgm:spPr/>
    </dgm:pt>
    <dgm:pt modelId="{C83BE578-B136-4180-8395-6B59E6E220DB}" type="pres">
      <dgm:prSet presAssocID="{9EA08CEC-B6BE-4D0D-945B-1CA83CDC1FC7}" presName="parentText" presStyleLbl="node1" presStyleIdx="3" presStyleCnt="6">
        <dgm:presLayoutVars>
          <dgm:chMax val="0"/>
          <dgm:bulletEnabled val="1"/>
        </dgm:presLayoutVars>
      </dgm:prSet>
      <dgm:spPr/>
      <dgm:t>
        <a:bodyPr/>
        <a:lstStyle/>
        <a:p>
          <a:endParaRPr lang="en-US"/>
        </a:p>
      </dgm:t>
    </dgm:pt>
    <dgm:pt modelId="{7E7DE6CF-FD9D-425D-9821-4897CEFD6547}" type="pres">
      <dgm:prSet presAssocID="{3363B432-1A1D-4F9A-A254-1A2B658EC245}" presName="spacer" presStyleCnt="0"/>
      <dgm:spPr/>
    </dgm:pt>
    <dgm:pt modelId="{9C3DF767-E4E4-48C8-B491-804C0F289AD8}" type="pres">
      <dgm:prSet presAssocID="{1DAAA357-8EF2-449A-A37E-D23450E56617}" presName="parentText" presStyleLbl="node1" presStyleIdx="4" presStyleCnt="6">
        <dgm:presLayoutVars>
          <dgm:chMax val="0"/>
          <dgm:bulletEnabled val="1"/>
        </dgm:presLayoutVars>
      </dgm:prSet>
      <dgm:spPr/>
      <dgm:t>
        <a:bodyPr/>
        <a:lstStyle/>
        <a:p>
          <a:endParaRPr lang="en-US"/>
        </a:p>
      </dgm:t>
    </dgm:pt>
    <dgm:pt modelId="{5D8DDF0F-4B57-4BE1-82D7-1A9B72BA2884}" type="pres">
      <dgm:prSet presAssocID="{C7C8FB65-5DC8-4FD1-90CF-1C57B05985C7}" presName="spacer" presStyleCnt="0"/>
      <dgm:spPr/>
    </dgm:pt>
    <dgm:pt modelId="{5BFE2847-9590-4039-AACA-93B1EA21694F}" type="pres">
      <dgm:prSet presAssocID="{7076DF06-573A-42BA-8BFA-9A69842B064E}" presName="parentText" presStyleLbl="node1" presStyleIdx="5" presStyleCnt="6">
        <dgm:presLayoutVars>
          <dgm:chMax val="0"/>
          <dgm:bulletEnabled val="1"/>
        </dgm:presLayoutVars>
      </dgm:prSet>
      <dgm:spPr/>
      <dgm:t>
        <a:bodyPr/>
        <a:lstStyle/>
        <a:p>
          <a:endParaRPr lang="en-US"/>
        </a:p>
      </dgm:t>
    </dgm:pt>
  </dgm:ptLst>
  <dgm:cxnLst>
    <dgm:cxn modelId="{B06F8794-27BA-451F-95C1-333EA9DC64F7}" srcId="{A1932B87-6479-4138-825B-5A819FEA8104}" destId="{7202EB81-8CB9-44C2-BCB5-874C5309CAD6}" srcOrd="0" destOrd="0" parTransId="{895CC109-3EFD-4F6B-A25A-17526850F10A}" sibTransId="{D7B0FDE9-9B87-46B7-ADCF-4F8E6E687CDF}"/>
    <dgm:cxn modelId="{5F7323A2-872E-40EB-B324-884E8768D1ED}" type="presOf" srcId="{7202EB81-8CB9-44C2-BCB5-874C5309CAD6}" destId="{A05255C2-21CC-47FA-B0D0-F4617CD73178}" srcOrd="0" destOrd="0" presId="urn:microsoft.com/office/officeart/2005/8/layout/vList2"/>
    <dgm:cxn modelId="{5092B0BC-F686-4E51-AC2C-DAD31903C77D}" type="presOf" srcId="{A1932B87-6479-4138-825B-5A819FEA8104}" destId="{FD34DEE7-D7AE-468F-9404-EBBD6E95B5BE}" srcOrd="0" destOrd="0" presId="urn:microsoft.com/office/officeart/2005/8/layout/vList2"/>
    <dgm:cxn modelId="{C68D19EF-EBFE-415A-A9BD-E4358C7EF45E}" srcId="{A1932B87-6479-4138-825B-5A819FEA8104}" destId="{9EA08CEC-B6BE-4D0D-945B-1CA83CDC1FC7}" srcOrd="3" destOrd="0" parTransId="{A4D9C527-B344-48E1-8705-D14493AF7387}" sibTransId="{3363B432-1A1D-4F9A-A254-1A2B658EC245}"/>
    <dgm:cxn modelId="{5CE39159-46EC-4E08-A015-2FD88E123D23}" type="presOf" srcId="{1DAAA357-8EF2-449A-A37E-D23450E56617}" destId="{9C3DF767-E4E4-48C8-B491-804C0F289AD8}" srcOrd="0" destOrd="0" presId="urn:microsoft.com/office/officeart/2005/8/layout/vList2"/>
    <dgm:cxn modelId="{14BBAF1C-09E8-463F-A034-4F27B70DFD33}" srcId="{A1932B87-6479-4138-825B-5A819FEA8104}" destId="{E39D90D7-8249-4CCA-B7DF-BFD38C46A145}" srcOrd="1" destOrd="0" parTransId="{4C50019B-3529-4981-80CA-6C0BCD4A8846}" sibTransId="{F1D21579-415E-478D-BF70-D5461040C43F}"/>
    <dgm:cxn modelId="{D52E5F07-0F86-4AB5-B131-0CCCB6F3CB69}" srcId="{A1932B87-6479-4138-825B-5A819FEA8104}" destId="{7076DF06-573A-42BA-8BFA-9A69842B064E}" srcOrd="5" destOrd="0" parTransId="{25CAF12B-3509-459A-8439-8BFE014F7D7B}" sibTransId="{9A81F71B-7997-4E96-BC13-253DD079E07E}"/>
    <dgm:cxn modelId="{50F50C7E-EB01-4087-A08F-CEEB28035AA1}" type="presOf" srcId="{7076DF06-573A-42BA-8BFA-9A69842B064E}" destId="{5BFE2847-9590-4039-AACA-93B1EA21694F}" srcOrd="0" destOrd="0" presId="urn:microsoft.com/office/officeart/2005/8/layout/vList2"/>
    <dgm:cxn modelId="{1E8C290C-A74F-4736-A289-60207798EC08}" type="presOf" srcId="{E39D90D7-8249-4CCA-B7DF-BFD38C46A145}" destId="{A55DBAD2-6660-46A0-966D-D2D13838180E}" srcOrd="0" destOrd="0" presId="urn:microsoft.com/office/officeart/2005/8/layout/vList2"/>
    <dgm:cxn modelId="{C9A7A06C-9B69-4A44-B4DB-089A46991D80}" srcId="{A1932B87-6479-4138-825B-5A819FEA8104}" destId="{47C92F08-5FBE-48D8-A343-8036C02C95B2}" srcOrd="2" destOrd="0" parTransId="{D6F0BB60-5FDA-4A51-80B3-D1F5E9D6386C}" sibTransId="{893631F3-A735-49F3-A309-2E2CE7CC6CA6}"/>
    <dgm:cxn modelId="{4F7EE026-B7DA-4DCC-99E1-48A6A1BE0D8C}" srcId="{A1932B87-6479-4138-825B-5A819FEA8104}" destId="{1DAAA357-8EF2-449A-A37E-D23450E56617}" srcOrd="4" destOrd="0" parTransId="{FCEAE99D-C2D2-4DAB-B033-3EB1D53C84E3}" sibTransId="{C7C8FB65-5DC8-4FD1-90CF-1C57B05985C7}"/>
    <dgm:cxn modelId="{79256DA5-CD77-47AB-8491-AF743CCCC325}" type="presOf" srcId="{9EA08CEC-B6BE-4D0D-945B-1CA83CDC1FC7}" destId="{C83BE578-B136-4180-8395-6B59E6E220DB}" srcOrd="0" destOrd="0" presId="urn:microsoft.com/office/officeart/2005/8/layout/vList2"/>
    <dgm:cxn modelId="{60402845-BF28-481B-94F4-BD38170E5F9E}" type="presOf" srcId="{47C92F08-5FBE-48D8-A343-8036C02C95B2}" destId="{B347B037-75C9-4935-83E4-A58BA5A69F58}" srcOrd="0" destOrd="0" presId="urn:microsoft.com/office/officeart/2005/8/layout/vList2"/>
    <dgm:cxn modelId="{39AAAEB8-344B-49C0-8542-CD3995AEE759}" type="presParOf" srcId="{FD34DEE7-D7AE-468F-9404-EBBD6E95B5BE}" destId="{A05255C2-21CC-47FA-B0D0-F4617CD73178}" srcOrd="0" destOrd="0" presId="urn:microsoft.com/office/officeart/2005/8/layout/vList2"/>
    <dgm:cxn modelId="{9B00ECE9-4178-4C4A-98DE-B8E5567E195F}" type="presParOf" srcId="{FD34DEE7-D7AE-468F-9404-EBBD6E95B5BE}" destId="{7CD4168A-A878-46F1-8485-7D27963F0239}" srcOrd="1" destOrd="0" presId="urn:microsoft.com/office/officeart/2005/8/layout/vList2"/>
    <dgm:cxn modelId="{1304D721-9DB1-4E39-9383-9BB6319C3B13}" type="presParOf" srcId="{FD34DEE7-D7AE-468F-9404-EBBD6E95B5BE}" destId="{A55DBAD2-6660-46A0-966D-D2D13838180E}" srcOrd="2" destOrd="0" presId="urn:microsoft.com/office/officeart/2005/8/layout/vList2"/>
    <dgm:cxn modelId="{16657537-D3C3-4EC6-84C8-3FB178563D81}" type="presParOf" srcId="{FD34DEE7-D7AE-468F-9404-EBBD6E95B5BE}" destId="{BA1E535B-F7BE-445B-8B92-1EB5C15F6FD6}" srcOrd="3" destOrd="0" presId="urn:microsoft.com/office/officeart/2005/8/layout/vList2"/>
    <dgm:cxn modelId="{9983FBB3-D628-4B48-98DC-A29FC9804648}" type="presParOf" srcId="{FD34DEE7-D7AE-468F-9404-EBBD6E95B5BE}" destId="{B347B037-75C9-4935-83E4-A58BA5A69F58}" srcOrd="4" destOrd="0" presId="urn:microsoft.com/office/officeart/2005/8/layout/vList2"/>
    <dgm:cxn modelId="{68F6BDA8-9871-4471-B2F5-E4F3F60C9748}" type="presParOf" srcId="{FD34DEE7-D7AE-468F-9404-EBBD6E95B5BE}" destId="{C6D0AC1A-9D51-4074-8671-350099970772}" srcOrd="5" destOrd="0" presId="urn:microsoft.com/office/officeart/2005/8/layout/vList2"/>
    <dgm:cxn modelId="{8B8EDD33-C735-4AAD-9B0D-369A06D44EA0}" type="presParOf" srcId="{FD34DEE7-D7AE-468F-9404-EBBD6E95B5BE}" destId="{C83BE578-B136-4180-8395-6B59E6E220DB}" srcOrd="6" destOrd="0" presId="urn:microsoft.com/office/officeart/2005/8/layout/vList2"/>
    <dgm:cxn modelId="{14AAB630-17B9-48C4-ACD7-1C817ABC700B}" type="presParOf" srcId="{FD34DEE7-D7AE-468F-9404-EBBD6E95B5BE}" destId="{7E7DE6CF-FD9D-425D-9821-4897CEFD6547}" srcOrd="7" destOrd="0" presId="urn:microsoft.com/office/officeart/2005/8/layout/vList2"/>
    <dgm:cxn modelId="{29CC6B94-6454-4BD9-BB68-EB1470A90E73}" type="presParOf" srcId="{FD34DEE7-D7AE-468F-9404-EBBD6E95B5BE}" destId="{9C3DF767-E4E4-48C8-B491-804C0F289AD8}" srcOrd="8" destOrd="0" presId="urn:microsoft.com/office/officeart/2005/8/layout/vList2"/>
    <dgm:cxn modelId="{EEC4819A-4F6C-4C75-BB85-A996AA889672}" type="presParOf" srcId="{FD34DEE7-D7AE-468F-9404-EBBD6E95B5BE}" destId="{5D8DDF0F-4B57-4BE1-82D7-1A9B72BA2884}" srcOrd="9" destOrd="0" presId="urn:microsoft.com/office/officeart/2005/8/layout/vList2"/>
    <dgm:cxn modelId="{C5D848D1-1B06-432C-9155-9AB5F5A365FA}" type="presParOf" srcId="{FD34DEE7-D7AE-468F-9404-EBBD6E95B5BE}" destId="{5BFE2847-9590-4039-AACA-93B1EA21694F}" srcOrd="1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B3D3D8-8A15-482A-9056-D27EDE0F5D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43652EB-9333-4C7D-8352-F28F00E5ECFC}">
      <dgm:prSet phldrT="[Text]"/>
      <dgm:spPr/>
      <dgm:t>
        <a:bodyPr/>
        <a:lstStyle/>
        <a:p>
          <a:r>
            <a:rPr lang="en-US" dirty="0" smtClean="0"/>
            <a:t>Public Access Counselor</a:t>
          </a:r>
          <a:endParaRPr lang="en-US" dirty="0"/>
        </a:p>
      </dgm:t>
    </dgm:pt>
    <dgm:pt modelId="{B93AED9A-FA60-4322-8106-CEFADEEB5DD7}" type="parTrans" cxnId="{A2DD0F3B-2A61-4804-AA0F-F8540B404140}">
      <dgm:prSet/>
      <dgm:spPr/>
      <dgm:t>
        <a:bodyPr/>
        <a:lstStyle/>
        <a:p>
          <a:endParaRPr lang="en-US"/>
        </a:p>
      </dgm:t>
    </dgm:pt>
    <dgm:pt modelId="{6800AE5E-3885-4B8F-BB04-E04B45802C64}" type="sibTrans" cxnId="{A2DD0F3B-2A61-4804-AA0F-F8540B404140}">
      <dgm:prSet/>
      <dgm:spPr/>
      <dgm:t>
        <a:bodyPr/>
        <a:lstStyle/>
        <a:p>
          <a:endParaRPr lang="en-US"/>
        </a:p>
      </dgm:t>
    </dgm:pt>
    <dgm:pt modelId="{6C1C5645-2AA3-4814-9713-2E17FA6FFD8B}">
      <dgm:prSet phldrT="[Text]"/>
      <dgm:spPr/>
      <dgm:t>
        <a:bodyPr/>
        <a:lstStyle/>
        <a:p>
          <a:r>
            <a:rPr lang="en-US" dirty="0" smtClean="0"/>
            <a:t>File a Lawsuit Under the ODL</a:t>
          </a:r>
          <a:endParaRPr lang="en-US" dirty="0"/>
        </a:p>
      </dgm:t>
    </dgm:pt>
    <dgm:pt modelId="{47C55B25-E2D7-42EF-9AB4-05EE53311EAA}" type="parTrans" cxnId="{3CCA3355-AB5E-47C2-A823-DD96FA2F9C04}">
      <dgm:prSet/>
      <dgm:spPr/>
      <dgm:t>
        <a:bodyPr/>
        <a:lstStyle/>
        <a:p>
          <a:endParaRPr lang="en-US"/>
        </a:p>
      </dgm:t>
    </dgm:pt>
    <dgm:pt modelId="{9B706A21-CFF4-44F5-AE23-0452F76F1DEF}" type="sibTrans" cxnId="{3CCA3355-AB5E-47C2-A823-DD96FA2F9C04}">
      <dgm:prSet/>
      <dgm:spPr/>
      <dgm:t>
        <a:bodyPr/>
        <a:lstStyle/>
        <a:p>
          <a:endParaRPr lang="en-US"/>
        </a:p>
      </dgm:t>
    </dgm:pt>
    <dgm:pt modelId="{91A370C1-0EC1-4976-926C-22E9F64A1282}">
      <dgm:prSet/>
      <dgm:spPr/>
      <dgm:t>
        <a:bodyPr/>
        <a:lstStyle/>
        <a:p>
          <a:r>
            <a:rPr lang="en-US" dirty="0" smtClean="0"/>
            <a:t>Informal or formal opinion</a:t>
          </a:r>
        </a:p>
      </dgm:t>
    </dgm:pt>
    <dgm:pt modelId="{478E4E42-6E88-4DED-A776-52F66FA56415}" type="parTrans" cxnId="{7C3716B9-0C41-4F8D-8823-75E3A06396C6}">
      <dgm:prSet/>
      <dgm:spPr/>
      <dgm:t>
        <a:bodyPr/>
        <a:lstStyle/>
        <a:p>
          <a:endParaRPr lang="en-US"/>
        </a:p>
      </dgm:t>
    </dgm:pt>
    <dgm:pt modelId="{213486B7-A055-4CCC-B942-56428A71A02C}" type="sibTrans" cxnId="{7C3716B9-0C41-4F8D-8823-75E3A06396C6}">
      <dgm:prSet/>
      <dgm:spPr/>
      <dgm:t>
        <a:bodyPr/>
        <a:lstStyle/>
        <a:p>
          <a:endParaRPr lang="en-US"/>
        </a:p>
      </dgm:t>
    </dgm:pt>
    <dgm:pt modelId="{B2C71700-A84A-49B0-9872-8747943891FE}">
      <dgm:prSet/>
      <dgm:spPr/>
      <dgm:t>
        <a:bodyPr/>
        <a:lstStyle/>
        <a:p>
          <a:r>
            <a:rPr lang="en-US" dirty="0" smtClean="0"/>
            <a:t>Useful should you file suit under the ODL</a:t>
          </a:r>
        </a:p>
      </dgm:t>
    </dgm:pt>
    <dgm:pt modelId="{24A3B3A1-DB38-49F1-B0F5-FC3E50F64F39}" type="parTrans" cxnId="{C65E9FAD-B16C-4A25-8E0E-3616D8DFC81C}">
      <dgm:prSet/>
      <dgm:spPr/>
      <dgm:t>
        <a:bodyPr/>
        <a:lstStyle/>
        <a:p>
          <a:endParaRPr lang="en-US"/>
        </a:p>
      </dgm:t>
    </dgm:pt>
    <dgm:pt modelId="{9DA1ADE1-E67F-4E9D-8BD6-5A94D6308428}" type="sibTrans" cxnId="{C65E9FAD-B16C-4A25-8E0E-3616D8DFC81C}">
      <dgm:prSet/>
      <dgm:spPr/>
      <dgm:t>
        <a:bodyPr/>
        <a:lstStyle/>
        <a:p>
          <a:endParaRPr lang="en-US"/>
        </a:p>
      </dgm:t>
    </dgm:pt>
    <dgm:pt modelId="{5ABC8487-7A86-4725-BBCE-ED55D83845FC}">
      <dgm:prSet/>
      <dgm:spPr/>
      <dgm:t>
        <a:bodyPr/>
        <a:lstStyle/>
        <a:p>
          <a:r>
            <a:rPr lang="en-US" dirty="0" smtClean="0"/>
            <a:t>If successful, could recoup attorneys fees and court costs</a:t>
          </a:r>
          <a:endParaRPr lang="en-US" dirty="0"/>
        </a:p>
      </dgm:t>
    </dgm:pt>
    <dgm:pt modelId="{0E95DD97-023C-493B-9B2D-2617383AEF0C}" type="parTrans" cxnId="{677B315B-284B-4AD5-B1F2-E244F3BE7783}">
      <dgm:prSet/>
      <dgm:spPr/>
      <dgm:t>
        <a:bodyPr/>
        <a:lstStyle/>
        <a:p>
          <a:endParaRPr lang="en-US"/>
        </a:p>
      </dgm:t>
    </dgm:pt>
    <dgm:pt modelId="{0B53AC47-6E0C-41C4-82CE-88EDD5F25D6A}" type="sibTrans" cxnId="{677B315B-284B-4AD5-B1F2-E244F3BE7783}">
      <dgm:prSet/>
      <dgm:spPr/>
      <dgm:t>
        <a:bodyPr/>
        <a:lstStyle/>
        <a:p>
          <a:endParaRPr lang="en-US"/>
        </a:p>
      </dgm:t>
    </dgm:pt>
    <dgm:pt modelId="{DA6B536F-8217-4885-9C81-2BE6DC00E2A9}" type="pres">
      <dgm:prSet presAssocID="{02B3D3D8-8A15-482A-9056-D27EDE0F5D95}" presName="list" presStyleCnt="0">
        <dgm:presLayoutVars>
          <dgm:dir/>
          <dgm:animLvl val="lvl"/>
        </dgm:presLayoutVars>
      </dgm:prSet>
      <dgm:spPr/>
      <dgm:t>
        <a:bodyPr/>
        <a:lstStyle/>
        <a:p>
          <a:endParaRPr lang="en-US"/>
        </a:p>
      </dgm:t>
    </dgm:pt>
    <dgm:pt modelId="{B4138C03-3F79-455E-BA7C-8294ABF7E59A}" type="pres">
      <dgm:prSet presAssocID="{B43652EB-9333-4C7D-8352-F28F00E5ECFC}" presName="posSpace" presStyleCnt="0"/>
      <dgm:spPr/>
    </dgm:pt>
    <dgm:pt modelId="{C5E6701C-EE86-4E5B-A65E-A1E653294BBD}" type="pres">
      <dgm:prSet presAssocID="{B43652EB-9333-4C7D-8352-F28F00E5ECFC}" presName="vertFlow" presStyleCnt="0"/>
      <dgm:spPr/>
    </dgm:pt>
    <dgm:pt modelId="{D0F75A8C-06AF-459C-B94F-214FBCE0AA3D}" type="pres">
      <dgm:prSet presAssocID="{B43652EB-9333-4C7D-8352-F28F00E5ECFC}" presName="topSpace" presStyleCnt="0"/>
      <dgm:spPr/>
    </dgm:pt>
    <dgm:pt modelId="{36106270-6D6E-4530-84AB-41949BDA19F8}" type="pres">
      <dgm:prSet presAssocID="{B43652EB-9333-4C7D-8352-F28F00E5ECFC}" presName="firstComp" presStyleCnt="0"/>
      <dgm:spPr/>
    </dgm:pt>
    <dgm:pt modelId="{B351B072-B88E-46D6-A572-41C0AD3AC9AE}" type="pres">
      <dgm:prSet presAssocID="{B43652EB-9333-4C7D-8352-F28F00E5ECFC}" presName="firstChild" presStyleLbl="bgAccFollowNode1" presStyleIdx="0" presStyleCnt="3"/>
      <dgm:spPr/>
      <dgm:t>
        <a:bodyPr/>
        <a:lstStyle/>
        <a:p>
          <a:endParaRPr lang="en-US"/>
        </a:p>
      </dgm:t>
    </dgm:pt>
    <dgm:pt modelId="{6D53E5C3-04C4-412E-9CF6-E428F6831E14}" type="pres">
      <dgm:prSet presAssocID="{B43652EB-9333-4C7D-8352-F28F00E5ECFC}" presName="firstChildTx" presStyleLbl="bgAccFollowNode1" presStyleIdx="0" presStyleCnt="3">
        <dgm:presLayoutVars>
          <dgm:bulletEnabled val="1"/>
        </dgm:presLayoutVars>
      </dgm:prSet>
      <dgm:spPr/>
      <dgm:t>
        <a:bodyPr/>
        <a:lstStyle/>
        <a:p>
          <a:endParaRPr lang="en-US"/>
        </a:p>
      </dgm:t>
    </dgm:pt>
    <dgm:pt modelId="{38666124-312B-4055-80E1-57C16E9AC976}" type="pres">
      <dgm:prSet presAssocID="{B2C71700-A84A-49B0-9872-8747943891FE}" presName="comp" presStyleCnt="0"/>
      <dgm:spPr/>
    </dgm:pt>
    <dgm:pt modelId="{4B6EEF98-C90F-4F81-93F3-50B465521BE2}" type="pres">
      <dgm:prSet presAssocID="{B2C71700-A84A-49B0-9872-8747943891FE}" presName="child" presStyleLbl="bgAccFollowNode1" presStyleIdx="1" presStyleCnt="3"/>
      <dgm:spPr/>
      <dgm:t>
        <a:bodyPr/>
        <a:lstStyle/>
        <a:p>
          <a:endParaRPr lang="en-US"/>
        </a:p>
      </dgm:t>
    </dgm:pt>
    <dgm:pt modelId="{DE9AE992-C953-4482-9EDC-AC69ED6A0953}" type="pres">
      <dgm:prSet presAssocID="{B2C71700-A84A-49B0-9872-8747943891FE}" presName="childTx" presStyleLbl="bgAccFollowNode1" presStyleIdx="1" presStyleCnt="3">
        <dgm:presLayoutVars>
          <dgm:bulletEnabled val="1"/>
        </dgm:presLayoutVars>
      </dgm:prSet>
      <dgm:spPr/>
      <dgm:t>
        <a:bodyPr/>
        <a:lstStyle/>
        <a:p>
          <a:endParaRPr lang="en-US"/>
        </a:p>
      </dgm:t>
    </dgm:pt>
    <dgm:pt modelId="{45503B99-78C0-4713-8588-B840EC42D4E0}" type="pres">
      <dgm:prSet presAssocID="{B43652EB-9333-4C7D-8352-F28F00E5ECFC}" presName="negSpace" presStyleCnt="0"/>
      <dgm:spPr/>
    </dgm:pt>
    <dgm:pt modelId="{0B5FD2F6-284B-4BE5-8521-9EB7EBA2953B}" type="pres">
      <dgm:prSet presAssocID="{B43652EB-9333-4C7D-8352-F28F00E5ECFC}" presName="circle" presStyleLbl="node1" presStyleIdx="0" presStyleCnt="2"/>
      <dgm:spPr/>
      <dgm:t>
        <a:bodyPr/>
        <a:lstStyle/>
        <a:p>
          <a:endParaRPr lang="en-US"/>
        </a:p>
      </dgm:t>
    </dgm:pt>
    <dgm:pt modelId="{E3AEA8C2-4583-46B3-9FA0-5FDC17214956}" type="pres">
      <dgm:prSet presAssocID="{6800AE5E-3885-4B8F-BB04-E04B45802C64}" presName="transSpace" presStyleCnt="0"/>
      <dgm:spPr/>
    </dgm:pt>
    <dgm:pt modelId="{62C887A4-730F-4FDB-A002-189FBBE33056}" type="pres">
      <dgm:prSet presAssocID="{6C1C5645-2AA3-4814-9713-2E17FA6FFD8B}" presName="posSpace" presStyleCnt="0"/>
      <dgm:spPr/>
    </dgm:pt>
    <dgm:pt modelId="{5C56CA37-8F14-45B5-A288-33706BA79C12}" type="pres">
      <dgm:prSet presAssocID="{6C1C5645-2AA3-4814-9713-2E17FA6FFD8B}" presName="vertFlow" presStyleCnt="0"/>
      <dgm:spPr/>
    </dgm:pt>
    <dgm:pt modelId="{57F01B78-61E5-46CF-95AB-FE0D44E12756}" type="pres">
      <dgm:prSet presAssocID="{6C1C5645-2AA3-4814-9713-2E17FA6FFD8B}" presName="topSpace" presStyleCnt="0"/>
      <dgm:spPr/>
    </dgm:pt>
    <dgm:pt modelId="{E6DF05E3-645D-44DD-BFD3-394CF702316A}" type="pres">
      <dgm:prSet presAssocID="{6C1C5645-2AA3-4814-9713-2E17FA6FFD8B}" presName="firstComp" presStyleCnt="0"/>
      <dgm:spPr/>
    </dgm:pt>
    <dgm:pt modelId="{109A6EF9-D86C-44AF-809F-66EF465EBBB2}" type="pres">
      <dgm:prSet presAssocID="{6C1C5645-2AA3-4814-9713-2E17FA6FFD8B}" presName="firstChild" presStyleLbl="bgAccFollowNode1" presStyleIdx="2" presStyleCnt="3"/>
      <dgm:spPr/>
      <dgm:t>
        <a:bodyPr/>
        <a:lstStyle/>
        <a:p>
          <a:endParaRPr lang="en-US"/>
        </a:p>
      </dgm:t>
    </dgm:pt>
    <dgm:pt modelId="{BD020A42-8439-4730-8490-3E86FEE1EBDA}" type="pres">
      <dgm:prSet presAssocID="{6C1C5645-2AA3-4814-9713-2E17FA6FFD8B}" presName="firstChildTx" presStyleLbl="bgAccFollowNode1" presStyleIdx="2" presStyleCnt="3">
        <dgm:presLayoutVars>
          <dgm:bulletEnabled val="1"/>
        </dgm:presLayoutVars>
      </dgm:prSet>
      <dgm:spPr/>
      <dgm:t>
        <a:bodyPr/>
        <a:lstStyle/>
        <a:p>
          <a:endParaRPr lang="en-US"/>
        </a:p>
      </dgm:t>
    </dgm:pt>
    <dgm:pt modelId="{8F07D778-9E83-4A8B-B0EA-CCFD826F1EE2}" type="pres">
      <dgm:prSet presAssocID="{6C1C5645-2AA3-4814-9713-2E17FA6FFD8B}" presName="negSpace" presStyleCnt="0"/>
      <dgm:spPr/>
    </dgm:pt>
    <dgm:pt modelId="{513B7012-0984-4712-9B89-D1DB7BC8B024}" type="pres">
      <dgm:prSet presAssocID="{6C1C5645-2AA3-4814-9713-2E17FA6FFD8B}" presName="circle" presStyleLbl="node1" presStyleIdx="1" presStyleCnt="2"/>
      <dgm:spPr/>
      <dgm:t>
        <a:bodyPr/>
        <a:lstStyle/>
        <a:p>
          <a:endParaRPr lang="en-US"/>
        </a:p>
      </dgm:t>
    </dgm:pt>
  </dgm:ptLst>
  <dgm:cxnLst>
    <dgm:cxn modelId="{0B60B98F-2002-4106-916A-82A2DF31DC18}" type="presOf" srcId="{5ABC8487-7A86-4725-BBCE-ED55D83845FC}" destId="{109A6EF9-D86C-44AF-809F-66EF465EBBB2}" srcOrd="0" destOrd="0" presId="urn:microsoft.com/office/officeart/2005/8/layout/hList9"/>
    <dgm:cxn modelId="{10616C05-4EC3-47A2-A5FF-77C7BA647072}" type="presOf" srcId="{B2C71700-A84A-49B0-9872-8747943891FE}" destId="{DE9AE992-C953-4482-9EDC-AC69ED6A0953}" srcOrd="1" destOrd="0" presId="urn:microsoft.com/office/officeart/2005/8/layout/hList9"/>
    <dgm:cxn modelId="{40B98A3C-5B08-41B2-A184-108DA4D01F99}" type="presOf" srcId="{91A370C1-0EC1-4976-926C-22E9F64A1282}" destId="{B351B072-B88E-46D6-A572-41C0AD3AC9AE}" srcOrd="0" destOrd="0" presId="urn:microsoft.com/office/officeart/2005/8/layout/hList9"/>
    <dgm:cxn modelId="{A2DD0F3B-2A61-4804-AA0F-F8540B404140}" srcId="{02B3D3D8-8A15-482A-9056-D27EDE0F5D95}" destId="{B43652EB-9333-4C7D-8352-F28F00E5ECFC}" srcOrd="0" destOrd="0" parTransId="{B93AED9A-FA60-4322-8106-CEFADEEB5DD7}" sibTransId="{6800AE5E-3885-4B8F-BB04-E04B45802C64}"/>
    <dgm:cxn modelId="{F5DF8324-A9E0-42E2-8B95-C8FC1713D1F8}" type="presOf" srcId="{5ABC8487-7A86-4725-BBCE-ED55D83845FC}" destId="{BD020A42-8439-4730-8490-3E86FEE1EBDA}" srcOrd="1" destOrd="0" presId="urn:microsoft.com/office/officeart/2005/8/layout/hList9"/>
    <dgm:cxn modelId="{677B315B-284B-4AD5-B1F2-E244F3BE7783}" srcId="{6C1C5645-2AA3-4814-9713-2E17FA6FFD8B}" destId="{5ABC8487-7A86-4725-BBCE-ED55D83845FC}" srcOrd="0" destOrd="0" parTransId="{0E95DD97-023C-493B-9B2D-2617383AEF0C}" sibTransId="{0B53AC47-6E0C-41C4-82CE-88EDD5F25D6A}"/>
    <dgm:cxn modelId="{7C3716B9-0C41-4F8D-8823-75E3A06396C6}" srcId="{B43652EB-9333-4C7D-8352-F28F00E5ECFC}" destId="{91A370C1-0EC1-4976-926C-22E9F64A1282}" srcOrd="0" destOrd="0" parTransId="{478E4E42-6E88-4DED-A776-52F66FA56415}" sibTransId="{213486B7-A055-4CCC-B942-56428A71A02C}"/>
    <dgm:cxn modelId="{238D3AEC-6383-4FA1-9698-85E4C5154826}" type="presOf" srcId="{B2C71700-A84A-49B0-9872-8747943891FE}" destId="{4B6EEF98-C90F-4F81-93F3-50B465521BE2}" srcOrd="0" destOrd="0" presId="urn:microsoft.com/office/officeart/2005/8/layout/hList9"/>
    <dgm:cxn modelId="{C65E9FAD-B16C-4A25-8E0E-3616D8DFC81C}" srcId="{B43652EB-9333-4C7D-8352-F28F00E5ECFC}" destId="{B2C71700-A84A-49B0-9872-8747943891FE}" srcOrd="1" destOrd="0" parTransId="{24A3B3A1-DB38-49F1-B0F5-FC3E50F64F39}" sibTransId="{9DA1ADE1-E67F-4E9D-8BD6-5A94D6308428}"/>
    <dgm:cxn modelId="{3CCA3355-AB5E-47C2-A823-DD96FA2F9C04}" srcId="{02B3D3D8-8A15-482A-9056-D27EDE0F5D95}" destId="{6C1C5645-2AA3-4814-9713-2E17FA6FFD8B}" srcOrd="1" destOrd="0" parTransId="{47C55B25-E2D7-42EF-9AB4-05EE53311EAA}" sibTransId="{9B706A21-CFF4-44F5-AE23-0452F76F1DEF}"/>
    <dgm:cxn modelId="{70BE8622-979F-4F5E-BC63-F37F18037073}" type="presOf" srcId="{B43652EB-9333-4C7D-8352-F28F00E5ECFC}" destId="{0B5FD2F6-284B-4BE5-8521-9EB7EBA2953B}" srcOrd="0" destOrd="0" presId="urn:microsoft.com/office/officeart/2005/8/layout/hList9"/>
    <dgm:cxn modelId="{12903A5E-3AF4-403A-A83C-63F4268E0748}" type="presOf" srcId="{91A370C1-0EC1-4976-926C-22E9F64A1282}" destId="{6D53E5C3-04C4-412E-9CF6-E428F6831E14}" srcOrd="1" destOrd="0" presId="urn:microsoft.com/office/officeart/2005/8/layout/hList9"/>
    <dgm:cxn modelId="{27CB3A31-F1CC-4F1D-8725-96AECEC6A541}" type="presOf" srcId="{02B3D3D8-8A15-482A-9056-D27EDE0F5D95}" destId="{DA6B536F-8217-4885-9C81-2BE6DC00E2A9}" srcOrd="0" destOrd="0" presId="urn:microsoft.com/office/officeart/2005/8/layout/hList9"/>
    <dgm:cxn modelId="{AB547D93-95F6-4CFF-9C97-0281F653F2F4}" type="presOf" srcId="{6C1C5645-2AA3-4814-9713-2E17FA6FFD8B}" destId="{513B7012-0984-4712-9B89-D1DB7BC8B024}" srcOrd="0" destOrd="0" presId="urn:microsoft.com/office/officeart/2005/8/layout/hList9"/>
    <dgm:cxn modelId="{B8813133-2821-446A-8E94-4F958EAA7E0A}" type="presParOf" srcId="{DA6B536F-8217-4885-9C81-2BE6DC00E2A9}" destId="{B4138C03-3F79-455E-BA7C-8294ABF7E59A}" srcOrd="0" destOrd="0" presId="urn:microsoft.com/office/officeart/2005/8/layout/hList9"/>
    <dgm:cxn modelId="{694ED620-9D6C-4A61-8324-A0AE0E959608}" type="presParOf" srcId="{DA6B536F-8217-4885-9C81-2BE6DC00E2A9}" destId="{C5E6701C-EE86-4E5B-A65E-A1E653294BBD}" srcOrd="1" destOrd="0" presId="urn:microsoft.com/office/officeart/2005/8/layout/hList9"/>
    <dgm:cxn modelId="{2ED5B19C-BD64-4E8C-BCCB-8B1A4CB20219}" type="presParOf" srcId="{C5E6701C-EE86-4E5B-A65E-A1E653294BBD}" destId="{D0F75A8C-06AF-459C-B94F-214FBCE0AA3D}" srcOrd="0" destOrd="0" presId="urn:microsoft.com/office/officeart/2005/8/layout/hList9"/>
    <dgm:cxn modelId="{4067C6B8-544A-4DFF-B6BF-D370BCDF90FE}" type="presParOf" srcId="{C5E6701C-EE86-4E5B-A65E-A1E653294BBD}" destId="{36106270-6D6E-4530-84AB-41949BDA19F8}" srcOrd="1" destOrd="0" presId="urn:microsoft.com/office/officeart/2005/8/layout/hList9"/>
    <dgm:cxn modelId="{76ECF99F-642B-4A8F-B3CD-F5333E0AF5A1}" type="presParOf" srcId="{36106270-6D6E-4530-84AB-41949BDA19F8}" destId="{B351B072-B88E-46D6-A572-41C0AD3AC9AE}" srcOrd="0" destOrd="0" presId="urn:microsoft.com/office/officeart/2005/8/layout/hList9"/>
    <dgm:cxn modelId="{970DEA74-82D7-4441-83BF-98C0ED9162FC}" type="presParOf" srcId="{36106270-6D6E-4530-84AB-41949BDA19F8}" destId="{6D53E5C3-04C4-412E-9CF6-E428F6831E14}" srcOrd="1" destOrd="0" presId="urn:microsoft.com/office/officeart/2005/8/layout/hList9"/>
    <dgm:cxn modelId="{8DD40785-D739-46F5-8DC3-FC3516842A28}" type="presParOf" srcId="{C5E6701C-EE86-4E5B-A65E-A1E653294BBD}" destId="{38666124-312B-4055-80E1-57C16E9AC976}" srcOrd="2" destOrd="0" presId="urn:microsoft.com/office/officeart/2005/8/layout/hList9"/>
    <dgm:cxn modelId="{ACC05D9B-21A4-419A-BAAB-E8B2624D4CA2}" type="presParOf" srcId="{38666124-312B-4055-80E1-57C16E9AC976}" destId="{4B6EEF98-C90F-4F81-93F3-50B465521BE2}" srcOrd="0" destOrd="0" presId="urn:microsoft.com/office/officeart/2005/8/layout/hList9"/>
    <dgm:cxn modelId="{F2669C2D-102E-4E5B-8652-05CE723801E1}" type="presParOf" srcId="{38666124-312B-4055-80E1-57C16E9AC976}" destId="{DE9AE992-C953-4482-9EDC-AC69ED6A0953}" srcOrd="1" destOrd="0" presId="urn:microsoft.com/office/officeart/2005/8/layout/hList9"/>
    <dgm:cxn modelId="{7D2C24BE-8E70-4BF1-B60D-6CB9B4030832}" type="presParOf" srcId="{DA6B536F-8217-4885-9C81-2BE6DC00E2A9}" destId="{45503B99-78C0-4713-8588-B840EC42D4E0}" srcOrd="2" destOrd="0" presId="urn:microsoft.com/office/officeart/2005/8/layout/hList9"/>
    <dgm:cxn modelId="{1FC9C1CC-CE0B-4EB2-B9DA-E77648DABCEE}" type="presParOf" srcId="{DA6B536F-8217-4885-9C81-2BE6DC00E2A9}" destId="{0B5FD2F6-284B-4BE5-8521-9EB7EBA2953B}" srcOrd="3" destOrd="0" presId="urn:microsoft.com/office/officeart/2005/8/layout/hList9"/>
    <dgm:cxn modelId="{EDC5AD79-9E75-41D9-A2ED-624191F9FB64}" type="presParOf" srcId="{DA6B536F-8217-4885-9C81-2BE6DC00E2A9}" destId="{E3AEA8C2-4583-46B3-9FA0-5FDC17214956}" srcOrd="4" destOrd="0" presId="urn:microsoft.com/office/officeart/2005/8/layout/hList9"/>
    <dgm:cxn modelId="{B1666D53-B42B-4D7D-BE11-ACE7DDCC6328}" type="presParOf" srcId="{DA6B536F-8217-4885-9C81-2BE6DC00E2A9}" destId="{62C887A4-730F-4FDB-A002-189FBBE33056}" srcOrd="5" destOrd="0" presId="urn:microsoft.com/office/officeart/2005/8/layout/hList9"/>
    <dgm:cxn modelId="{301B8512-F6D1-42BE-B6BA-6508279979BF}" type="presParOf" srcId="{DA6B536F-8217-4885-9C81-2BE6DC00E2A9}" destId="{5C56CA37-8F14-45B5-A288-33706BA79C12}" srcOrd="6" destOrd="0" presId="urn:microsoft.com/office/officeart/2005/8/layout/hList9"/>
    <dgm:cxn modelId="{99A853E1-AC23-4F4A-A3C1-E16A88EDE592}" type="presParOf" srcId="{5C56CA37-8F14-45B5-A288-33706BA79C12}" destId="{57F01B78-61E5-46CF-95AB-FE0D44E12756}" srcOrd="0" destOrd="0" presId="urn:microsoft.com/office/officeart/2005/8/layout/hList9"/>
    <dgm:cxn modelId="{EDB79402-CEC2-4F7C-A994-E12C2D3BE406}" type="presParOf" srcId="{5C56CA37-8F14-45B5-A288-33706BA79C12}" destId="{E6DF05E3-645D-44DD-BFD3-394CF702316A}" srcOrd="1" destOrd="0" presId="urn:microsoft.com/office/officeart/2005/8/layout/hList9"/>
    <dgm:cxn modelId="{1BAD85D5-4047-4DE6-9F89-DF7333137591}" type="presParOf" srcId="{E6DF05E3-645D-44DD-BFD3-394CF702316A}" destId="{109A6EF9-D86C-44AF-809F-66EF465EBBB2}" srcOrd="0" destOrd="0" presId="urn:microsoft.com/office/officeart/2005/8/layout/hList9"/>
    <dgm:cxn modelId="{3180F4D7-6870-4E8C-98CD-C261CF1E7A5D}" type="presParOf" srcId="{E6DF05E3-645D-44DD-BFD3-394CF702316A}" destId="{BD020A42-8439-4730-8490-3E86FEE1EBDA}" srcOrd="1" destOrd="0" presId="urn:microsoft.com/office/officeart/2005/8/layout/hList9"/>
    <dgm:cxn modelId="{C84A7515-D63E-4611-8553-8855B1DEA253}" type="presParOf" srcId="{DA6B536F-8217-4885-9C81-2BE6DC00E2A9}" destId="{8F07D778-9E83-4A8B-B0EA-CCFD826F1EE2}" srcOrd="7" destOrd="0" presId="urn:microsoft.com/office/officeart/2005/8/layout/hList9"/>
    <dgm:cxn modelId="{5BAC3860-7382-4309-857B-A07E32AF5C9D}" type="presParOf" srcId="{DA6B536F-8217-4885-9C81-2BE6DC00E2A9}" destId="{513B7012-0984-4712-9B89-D1DB7BC8B024}" srcOrd="8" destOrd="0" presId="urn:microsoft.com/office/officeart/2005/8/layout/hList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5255C2-21CC-47FA-B0D0-F4617CD73178}">
      <dsp:nvSpPr>
        <dsp:cNvPr id="0" name=""/>
        <dsp:cNvSpPr/>
      </dsp:nvSpPr>
      <dsp:spPr>
        <a:xfrm>
          <a:off x="0" y="1606"/>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Date, time and place</a:t>
          </a:r>
          <a:endParaRPr lang="en-US" sz="2400" kern="1200" dirty="0"/>
        </a:p>
      </dsp:txBody>
      <dsp:txXfrm>
        <a:off x="0" y="1606"/>
        <a:ext cx="6934200" cy="688906"/>
      </dsp:txXfrm>
    </dsp:sp>
    <dsp:sp modelId="{A55DBAD2-6660-46A0-966D-D2D13838180E}">
      <dsp:nvSpPr>
        <dsp:cNvPr id="0" name=""/>
        <dsp:cNvSpPr/>
      </dsp:nvSpPr>
      <dsp:spPr>
        <a:xfrm>
          <a:off x="0" y="701382"/>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Members present or absent</a:t>
          </a:r>
          <a:endParaRPr lang="en-US" sz="2400" kern="1200" dirty="0"/>
        </a:p>
      </dsp:txBody>
      <dsp:txXfrm>
        <a:off x="0" y="701382"/>
        <a:ext cx="6934200" cy="688906"/>
      </dsp:txXfrm>
    </dsp:sp>
    <dsp:sp modelId="{B347B037-75C9-4935-83E4-A58BA5A69F58}">
      <dsp:nvSpPr>
        <dsp:cNvPr id="0" name=""/>
        <dsp:cNvSpPr/>
      </dsp:nvSpPr>
      <dsp:spPr>
        <a:xfrm>
          <a:off x="0" y="1401158"/>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General substance of matters discussed/decided</a:t>
          </a:r>
          <a:endParaRPr lang="en-US" sz="2400" kern="1200" dirty="0"/>
        </a:p>
      </dsp:txBody>
      <dsp:txXfrm>
        <a:off x="0" y="1401158"/>
        <a:ext cx="6934200" cy="688906"/>
      </dsp:txXfrm>
    </dsp:sp>
    <dsp:sp modelId="{C83BE578-B136-4180-8395-6B59E6E220DB}">
      <dsp:nvSpPr>
        <dsp:cNvPr id="0" name=""/>
        <dsp:cNvSpPr/>
      </dsp:nvSpPr>
      <dsp:spPr>
        <a:xfrm>
          <a:off x="0" y="2100935"/>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Record of all votes, by individual if a roll call vote</a:t>
          </a:r>
          <a:endParaRPr lang="en-US" sz="2400" kern="1200" dirty="0"/>
        </a:p>
      </dsp:txBody>
      <dsp:txXfrm>
        <a:off x="0" y="2100935"/>
        <a:ext cx="6934200" cy="688906"/>
      </dsp:txXfrm>
    </dsp:sp>
    <dsp:sp modelId="{9C3DF767-E4E4-48C8-B491-804C0F289AD8}">
      <dsp:nvSpPr>
        <dsp:cNvPr id="0" name=""/>
        <dsp:cNvSpPr/>
      </dsp:nvSpPr>
      <dsp:spPr>
        <a:xfrm>
          <a:off x="0" y="2800711"/>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*Agendas, if used, must be posted prior to meeting</a:t>
          </a:r>
          <a:endParaRPr lang="en-US" sz="2400" kern="1200" dirty="0"/>
        </a:p>
      </dsp:txBody>
      <dsp:txXfrm>
        <a:off x="0" y="2800711"/>
        <a:ext cx="6934200" cy="688906"/>
      </dsp:txXfrm>
    </dsp:sp>
    <dsp:sp modelId="{5BFE2847-9590-4039-AACA-93B1EA21694F}">
      <dsp:nvSpPr>
        <dsp:cNvPr id="0" name=""/>
        <dsp:cNvSpPr/>
      </dsp:nvSpPr>
      <dsp:spPr>
        <a:xfrm>
          <a:off x="0" y="3500487"/>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*Minutes, if any, must be made available for public inspection</a:t>
          </a:r>
          <a:endParaRPr lang="en-US" sz="2400" kern="1200" dirty="0"/>
        </a:p>
      </dsp:txBody>
      <dsp:txXfrm>
        <a:off x="0" y="3500487"/>
        <a:ext cx="6934200" cy="6889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5/13/2013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5/13/2013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5/13/2013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5/13/2013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5/13/2013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5/13/2013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5/13/2013</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5/13/2013</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5/13/2013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5/13/2013</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5/13/2013</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5/13/2013</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5/13/2013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5/13/2013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5/13/2013</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5/13/2013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5/13/2013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5/13/2013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5/13/2013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5/13/2013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5/13/2013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5/13/2013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5/13/2013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5/13/2013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5/13/2013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4.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9.xml"/><Relationship Id="rId7" Type="http://schemas.openxmlformats.org/officeDocument/2006/relationships/diagramColors" Target="../diagrams/colors2.xml"/><Relationship Id="rId2" Type="http://schemas.openxmlformats.org/officeDocument/2006/relationships/slideLayout" Target="../slideLayouts/slideLayout24.xml"/><Relationship Id="rId1" Type="http://schemas.openxmlformats.org/officeDocument/2006/relationships/tags" Target="../tags/tag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hyperlink" Target="mailto:pac@icpr.in.gov"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www.ai.org/legislative/ic/code/title5/ar14/ch1.5.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4.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24.xml"/><Relationship Id="rId1" Type="http://schemas.openxmlformats.org/officeDocument/2006/relationships/tags" Target="../tags/tag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133600" y="-1543585"/>
            <a:ext cx="7010400" cy="3600986"/>
          </a:xfrm>
        </p:spPr>
        <p:txBody>
          <a:bodyPr vert="horz" wrap="square" lIns="91440" tIns="45720" rIns="91440" bIns="45720" numCol="1" anchorCtr="0" compatLnSpc="1">
            <a:prstTxWarp prst="textNoShape">
              <a:avLst/>
            </a:prstTxWarp>
            <a:spAutoFit/>
          </a:bodyPr>
          <a:lstStyle/>
          <a:p>
            <a:pPr algn="ctr"/>
            <a:r>
              <a:rPr lang="en-US" b="1" dirty="0" smtClean="0">
                <a:effectLst/>
              </a:rPr>
              <a:t/>
            </a:r>
            <a:br>
              <a:rPr lang="en-US" b="1" dirty="0" smtClean="0">
                <a:effectLst/>
              </a:rPr>
            </a:br>
            <a:r>
              <a:rPr lang="en-US" b="1" dirty="0" smtClean="0">
                <a:effectLst/>
              </a:rPr>
              <a:t/>
            </a:r>
            <a:br>
              <a:rPr lang="en-US" b="1" dirty="0" smtClean="0">
                <a:effectLst/>
              </a:rPr>
            </a:br>
            <a:r>
              <a:rPr lang="en-US" b="1" dirty="0" smtClean="0">
                <a:effectLst/>
              </a:rPr>
              <a:t/>
            </a:r>
            <a:br>
              <a:rPr lang="en-US" b="1" dirty="0" smtClean="0">
                <a:effectLst/>
              </a:rPr>
            </a:br>
            <a:r>
              <a:rPr lang="en-US" b="1" dirty="0" smtClean="0">
                <a:effectLst/>
              </a:rPr>
              <a:t/>
            </a:r>
            <a:br>
              <a:rPr lang="en-US" b="1" dirty="0" smtClean="0">
                <a:effectLst/>
              </a:rPr>
            </a:br>
            <a:r>
              <a:rPr lang="en-US" b="1" dirty="0" smtClean="0">
                <a:effectLst/>
              </a:rPr>
              <a:t> IACT:  </a:t>
            </a:r>
            <a:br>
              <a:rPr lang="en-US" b="1" dirty="0" smtClean="0">
                <a:effectLst/>
              </a:rPr>
            </a:br>
            <a:r>
              <a:rPr lang="en-US" b="1" dirty="0" smtClean="0">
                <a:effectLst/>
              </a:rPr>
              <a:t>Annual Council Members School </a:t>
            </a:r>
            <a:endParaRPr lang="en-US" sz="2400" b="1" dirty="0" smtClean="0">
              <a:effectLst/>
            </a:endParaRPr>
          </a:p>
        </p:txBody>
      </p:sp>
      <p:sp>
        <p:nvSpPr>
          <p:cNvPr id="11" name="Rectangle 10"/>
          <p:cNvSpPr>
            <a:spLocks noChangeArrowheads="1"/>
          </p:cNvSpPr>
          <p:nvPr/>
        </p:nvSpPr>
        <p:spPr bwMode="auto">
          <a:xfrm>
            <a:off x="3048000" y="2819400"/>
            <a:ext cx="5562600" cy="1292662"/>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The Office of the Public Access Counselor</a:t>
            </a:r>
          </a:p>
          <a:p>
            <a:r>
              <a:rPr lang="en-US" sz="2000" b="1" i="1" dirty="0" smtClean="0">
                <a:latin typeface="Calibri" pitchFamily="34" charset="0"/>
              </a:rPr>
              <a:t>May 31, 2013</a:t>
            </a:r>
            <a:r>
              <a:rPr lang="en-US" sz="2000" b="1" i="1" dirty="0" smtClean="0">
                <a:latin typeface="Calibri" pitchFamily="34" charset="0"/>
              </a:rPr>
              <a:t> </a:t>
            </a:r>
            <a:endParaRPr lang="en-US" sz="2000" b="1" i="1" dirty="0" smtClean="0">
              <a:latin typeface="Calibri" pitchFamily="34" charset="0"/>
            </a:endParaRP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3011"/>
            <a:ext cx="8641080" cy="1200329"/>
          </a:xfrm>
        </p:spPr>
        <p:txBody>
          <a:bodyPr/>
          <a:lstStyle/>
          <a:p>
            <a:r>
              <a:rPr lang="en-US" sz="4000" dirty="0" smtClean="0"/>
              <a:t/>
            </a:r>
            <a:br>
              <a:rPr lang="en-US" sz="4000" dirty="0" smtClean="0"/>
            </a:br>
            <a:r>
              <a:rPr lang="en-US" sz="3200" i="1" dirty="0" smtClean="0"/>
              <a:t>Executive </a:t>
            </a:r>
            <a:r>
              <a:rPr lang="en-US" sz="3200" i="1" dirty="0"/>
              <a:t>Session Exceptions under the ODL</a:t>
            </a:r>
          </a:p>
        </p:txBody>
      </p:sp>
      <p:sp>
        <p:nvSpPr>
          <p:cNvPr id="8195" name="Rectangle 3"/>
          <p:cNvSpPr>
            <a:spLocks noGrp="1" noChangeArrowheads="1"/>
          </p:cNvSpPr>
          <p:nvPr>
            <p:ph type="body" idx="1"/>
          </p:nvPr>
        </p:nvSpPr>
        <p:spPr/>
        <p:txBody>
          <a:bodyPr/>
          <a:lstStyle/>
          <a:p>
            <a:pPr>
              <a:lnSpc>
                <a:spcPct val="90000"/>
              </a:lnSpc>
            </a:pPr>
            <a:r>
              <a:rPr lang="en-US" sz="2800" dirty="0"/>
              <a:t>To discuss records classified as confidential by state or federal statute</a:t>
            </a:r>
          </a:p>
          <a:p>
            <a:pPr>
              <a:lnSpc>
                <a:spcPct val="90000"/>
              </a:lnSpc>
            </a:pPr>
            <a:r>
              <a:rPr lang="en-US" sz="2800" dirty="0"/>
              <a:t>To discuss the alleged misconduct of an employee </a:t>
            </a:r>
          </a:p>
          <a:p>
            <a:pPr>
              <a:lnSpc>
                <a:spcPct val="90000"/>
              </a:lnSpc>
            </a:pPr>
            <a:r>
              <a:rPr lang="en-US" sz="2800" dirty="0"/>
              <a:t>To receive information and interview prospective employees</a:t>
            </a:r>
          </a:p>
          <a:p>
            <a:pPr>
              <a:lnSpc>
                <a:spcPct val="90000"/>
              </a:lnSpc>
            </a:pPr>
            <a:r>
              <a:rPr lang="en-US" sz="2800" dirty="0"/>
              <a:t>To discuss strategy with respect to pending litigation or litigation threatened in writing</a:t>
            </a:r>
          </a:p>
          <a:p>
            <a:pPr>
              <a:lnSpc>
                <a:spcPct val="90000"/>
              </a:lnSpc>
            </a:pPr>
            <a:r>
              <a:rPr lang="en-US" sz="2800" dirty="0"/>
              <a:t>To discuss information and intelligence intended to prevent, mitigate or response to threat of terrorism</a:t>
            </a:r>
          </a:p>
          <a:p>
            <a:pPr>
              <a:lnSpc>
                <a:spcPct val="90000"/>
              </a:lnSpc>
              <a:buFontTx/>
              <a:buNone/>
            </a:pPr>
            <a:r>
              <a:rPr lang="en-US" sz="2800" dirty="0"/>
              <a:t/>
            </a:r>
            <a:br>
              <a:rPr lang="en-US" sz="2800" dirty="0"/>
            </a:br>
            <a:endParaRPr lang="en-US" sz="2800" dirty="0"/>
          </a:p>
        </p:txBody>
      </p:sp>
    </p:spTree>
    <p:custDataLst>
      <p:tags r:id="rId1"/>
    </p:custDataLst>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600200" y="507584"/>
            <a:ext cx="7498080" cy="677108"/>
          </a:xfrm>
        </p:spPr>
        <p:txBody>
          <a:bodyPr/>
          <a:lstStyle/>
          <a:p>
            <a:pPr algn="l"/>
            <a:r>
              <a:rPr lang="en-US" dirty="0" smtClean="0"/>
              <a:t>Executive Session Public Notice</a:t>
            </a:r>
          </a:p>
        </p:txBody>
      </p:sp>
      <p:sp>
        <p:nvSpPr>
          <p:cNvPr id="12291"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The Council will meet to discuss a job performance of an individual employee as authorized under </a:t>
            </a:r>
          </a:p>
          <a:p>
            <a:pPr algn="ctr">
              <a:buFont typeface="Wingdings" pitchFamily="2" charset="2"/>
              <a:buNone/>
            </a:pPr>
            <a:r>
              <a:rPr lang="en-US" sz="2000" smtClean="0"/>
              <a:t>I.C. 5-14-1.5-6.1(b)(9)</a:t>
            </a:r>
          </a:p>
          <a:p>
            <a:pPr algn="ctr">
              <a:buFont typeface="Wingdings" pitchFamily="2" charset="2"/>
              <a:buNone/>
            </a:pPr>
            <a:endParaRPr lang="en-US" smtClean="0"/>
          </a:p>
        </p:txBody>
      </p:sp>
      <p:sp>
        <p:nvSpPr>
          <p:cNvPr id="12292" name="Slide Number Placeholder 3"/>
          <p:cNvSpPr>
            <a:spLocks noGrp="1"/>
          </p:cNvSpPr>
          <p:nvPr>
            <p:ph type="sldNum" sz="quarter" idx="4294967295"/>
          </p:nvPr>
        </p:nvSpPr>
        <p:spPr>
          <a:xfrm>
            <a:off x="6553200" y="6248400"/>
            <a:ext cx="2133600" cy="457200"/>
          </a:xfrm>
          <a:prstGeom prst="rect">
            <a:avLst/>
          </a:prstGeom>
          <a:noFill/>
        </p:spPr>
        <p:txBody>
          <a:bodyPr/>
          <a:lstStyle/>
          <a:p>
            <a:fld id="{C07D8584-652F-4994-862F-980845136853}"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l"/>
            <a:r>
              <a:rPr lang="en-US" dirty="0" smtClean="0"/>
              <a:t>Improper Executive Session Notice	</a:t>
            </a:r>
          </a:p>
        </p:txBody>
      </p:sp>
      <p:sp>
        <p:nvSpPr>
          <p:cNvPr id="13315"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Personnel and Litigation to be discussed</a:t>
            </a:r>
          </a:p>
          <a:p>
            <a:pPr algn="ctr">
              <a:buFont typeface="Wingdings" pitchFamily="2" charset="2"/>
              <a:buNone/>
            </a:pPr>
            <a:endParaRPr lang="en-US" smtClean="0"/>
          </a:p>
        </p:txBody>
      </p:sp>
      <p:sp>
        <p:nvSpPr>
          <p:cNvPr id="13316" name="Slide Number Placeholder 3"/>
          <p:cNvSpPr>
            <a:spLocks noGrp="1"/>
          </p:cNvSpPr>
          <p:nvPr>
            <p:ph type="sldNum" sz="quarter" idx="4294967295"/>
          </p:nvPr>
        </p:nvSpPr>
        <p:spPr>
          <a:xfrm>
            <a:off x="6553200" y="6248400"/>
            <a:ext cx="2133600" cy="457200"/>
          </a:xfrm>
          <a:prstGeom prst="rect">
            <a:avLst/>
          </a:prstGeom>
          <a:noFill/>
        </p:spPr>
        <p:txBody>
          <a:bodyPr/>
          <a:lstStyle/>
          <a:p>
            <a:fld id="{A601892C-11AE-450C-BDD7-4B5D53661418}" type="slidenum">
              <a:rPr lang="en-US" smtClean="0"/>
              <a:pPr/>
              <a:t>12</a:t>
            </a:fld>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Public Access Counselor</a:t>
            </a:r>
            <a:endParaRPr lang="en-US" dirty="0"/>
          </a:p>
        </p:txBody>
      </p:sp>
      <p:sp>
        <p:nvSpPr>
          <p:cNvPr id="3" name="Content Placeholder 2"/>
          <p:cNvSpPr>
            <a:spLocks noGrp="1"/>
          </p:cNvSpPr>
          <p:nvPr>
            <p:ph idx="1"/>
          </p:nvPr>
        </p:nvSpPr>
        <p:spPr/>
        <p:txBody>
          <a:bodyPr/>
          <a:lstStyle/>
          <a:p>
            <a:pPr algn="ctr" eaLnBrk="1" hangingPunct="1">
              <a:buFont typeface="Wingdings" pitchFamily="2" charset="2"/>
              <a:buNone/>
            </a:pPr>
            <a:r>
              <a:rPr lang="en-US" sz="2800" dirty="0" smtClean="0"/>
              <a:t>2011-2012 Fiscal Year</a:t>
            </a:r>
            <a:r>
              <a:rPr lang="en-US" sz="3300" dirty="0" smtClean="0"/>
              <a:t> </a:t>
            </a:r>
          </a:p>
          <a:p>
            <a:pPr eaLnBrk="1" hangingPunct="1"/>
            <a:r>
              <a:rPr lang="en-US" sz="2400" dirty="0" smtClean="0"/>
              <a:t>Received 1580 inquiries </a:t>
            </a:r>
          </a:p>
          <a:p>
            <a:pPr eaLnBrk="1" hangingPunct="1"/>
            <a:r>
              <a:rPr lang="en-US" sz="2400" dirty="0" smtClean="0"/>
              <a:t>331 Formal Complaints Filed</a:t>
            </a:r>
          </a:p>
          <a:p>
            <a:pPr lvl="1" eaLnBrk="1" hangingPunct="1"/>
            <a:r>
              <a:rPr lang="en-US" sz="2400" dirty="0" smtClean="0"/>
              <a:t>41 Alleged ODL Violations</a:t>
            </a:r>
          </a:p>
          <a:p>
            <a:pPr lvl="1" eaLnBrk="1" hangingPunct="1"/>
            <a:r>
              <a:rPr lang="en-US" sz="2400" dirty="0" smtClean="0"/>
              <a:t>290 Alleged APRA Violations</a:t>
            </a:r>
          </a:p>
          <a:p>
            <a:pPr lvl="2" eaLnBrk="1" hangingPunct="1"/>
            <a:r>
              <a:rPr lang="en-US" dirty="0" smtClean="0"/>
              <a:t>160 Inmate Complaints filed</a:t>
            </a:r>
          </a:p>
          <a:p>
            <a:pPr lvl="1" eaLnBrk="1" hangingPunct="1"/>
            <a:r>
              <a:rPr lang="en-US" sz="2400" dirty="0" smtClean="0"/>
              <a:t>13 Withdrawn Prior to Opinion Issued</a:t>
            </a:r>
          </a:p>
          <a:p>
            <a:pPr lvl="1" eaLnBrk="1" hangingPunct="1"/>
            <a:r>
              <a:rPr lang="en-US" sz="2400" dirty="0" smtClean="0"/>
              <a:t>98 Violations Found</a:t>
            </a:r>
          </a:p>
          <a:p>
            <a:pPr lvl="2" eaLnBrk="1" hangingPunct="1"/>
            <a:r>
              <a:rPr lang="en-US" dirty="0" smtClean="0"/>
              <a:t>21 ODL/77 APRA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Recent ODL Opinions</a:t>
            </a:r>
            <a:endParaRPr lang="en-US" dirty="0"/>
          </a:p>
        </p:txBody>
      </p:sp>
      <p:sp>
        <p:nvSpPr>
          <p:cNvPr id="3" name="Content Placeholder 2"/>
          <p:cNvSpPr>
            <a:spLocks noGrp="1"/>
          </p:cNvSpPr>
          <p:nvPr>
            <p:ph idx="1"/>
          </p:nvPr>
        </p:nvSpPr>
        <p:spPr/>
        <p:txBody>
          <a:bodyPr/>
          <a:lstStyle/>
          <a:p>
            <a:r>
              <a:rPr lang="en-US" dirty="0" smtClean="0"/>
              <a:t>13-FC-108:  Case of the disappearing notice</a:t>
            </a:r>
          </a:p>
          <a:p>
            <a:r>
              <a:rPr lang="en-US" dirty="0" smtClean="0"/>
              <a:t>13-FC-95:  Improper Executive Session Notice(x2)</a:t>
            </a:r>
          </a:p>
          <a:p>
            <a:r>
              <a:rPr lang="en-US" dirty="0" smtClean="0"/>
              <a:t>13-FC-45:  Improper Topic during Executive Session (Litigation)</a:t>
            </a:r>
          </a:p>
          <a:p>
            <a:r>
              <a:rPr lang="en-US" dirty="0" smtClean="0"/>
              <a:t>13-FC-40:  Multiple allegation, one violation</a:t>
            </a:r>
          </a:p>
          <a:p>
            <a:r>
              <a:rPr lang="en-US" dirty="0" smtClean="0"/>
              <a:t>13-FC-38:  Improper Topic During Executive Session (Former Employee)</a:t>
            </a:r>
          </a:p>
          <a:p>
            <a:r>
              <a:rPr lang="en-US" dirty="0" smtClean="0"/>
              <a:t>10 Violations/35 Complaints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00200" y="228600"/>
            <a:ext cx="7010400" cy="677108"/>
          </a:xfrm>
        </p:spPr>
        <p:txBody>
          <a:bodyPr/>
          <a:lstStyle/>
          <a:p>
            <a:r>
              <a:rPr lang="en-US" i="1" dirty="0" smtClean="0"/>
              <a:t>Remedies</a:t>
            </a:r>
            <a:endParaRPr lang="en-US" i="1" dirty="0"/>
          </a:p>
        </p:txBody>
      </p:sp>
      <p:graphicFrame>
        <p:nvGraphicFramePr>
          <p:cNvPr id="7" name="Diagram 6"/>
          <p:cNvGraphicFramePr/>
          <p:nvPr/>
        </p:nvGraphicFramePr>
        <p:xfrm>
          <a:off x="990600" y="838200"/>
          <a:ext cx="79248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Indiana Public Access Counselor</a:t>
            </a:r>
          </a:p>
          <a:p>
            <a:pPr algn="ctr" fontAlgn="auto">
              <a:spcAft>
                <a:spcPts val="0"/>
              </a:spcAft>
              <a:buClr>
                <a:schemeClr val="accent6">
                  <a:lumMod val="60000"/>
                  <a:lumOff val="40000"/>
                </a:schemeClr>
              </a:buClr>
              <a:defRPr/>
            </a:pPr>
            <a:r>
              <a:rPr lang="en-US" sz="2000" dirty="0" smtClean="0"/>
              <a:t>402 W. Washington St, W470</a:t>
            </a:r>
          </a:p>
          <a:p>
            <a:pPr algn="ctr" fontAlgn="auto">
              <a:spcAft>
                <a:spcPts val="0"/>
              </a:spcAft>
              <a:buClr>
                <a:schemeClr val="accent6">
                  <a:lumMod val="60000"/>
                  <a:lumOff val="40000"/>
                </a:schemeClr>
              </a:buClr>
              <a:defRPr/>
            </a:pPr>
            <a:r>
              <a:rPr lang="en-US" sz="2000" dirty="0" smtClean="0"/>
              <a:t>Indianapolis, IN  46204</a:t>
            </a:r>
          </a:p>
          <a:p>
            <a:pPr algn="ctr" fontAlgn="auto">
              <a:spcAft>
                <a:spcPts val="0"/>
              </a:spcAft>
              <a:buClr>
                <a:schemeClr val="accent6">
                  <a:lumMod val="60000"/>
                  <a:lumOff val="40000"/>
                </a:schemeClr>
              </a:buClr>
              <a:defRPr/>
            </a:pPr>
            <a:r>
              <a:rPr lang="en-US" sz="2000" dirty="0" smtClean="0"/>
              <a:t>317.234.0906</a:t>
            </a:r>
          </a:p>
          <a:p>
            <a:pPr algn="ctr" fontAlgn="auto">
              <a:spcAft>
                <a:spcPts val="0"/>
              </a:spcAft>
              <a:buClr>
                <a:schemeClr val="accent6">
                  <a:lumMod val="60000"/>
                  <a:lumOff val="40000"/>
                </a:schemeClr>
              </a:buClr>
              <a:defRPr/>
            </a:pPr>
            <a:r>
              <a:rPr lang="en-US" sz="2000" dirty="0" smtClean="0">
                <a:hlinkClick r:id="rId3"/>
              </a:rPr>
              <a:t>pac@icpr.in.gov</a:t>
            </a:r>
            <a:endParaRPr lang="en-US" sz="2000" dirty="0" smtClean="0"/>
          </a:p>
          <a:p>
            <a:pPr algn="ctr" fontAlgn="auto">
              <a:spcAft>
                <a:spcPts val="0"/>
              </a:spcAft>
              <a:buClr>
                <a:schemeClr val="accent6">
                  <a:lumMod val="60000"/>
                  <a:lumOff val="40000"/>
                </a:schemeClr>
              </a:buClr>
              <a:defRPr/>
            </a:pPr>
            <a:r>
              <a:rPr lang="en-US" sz="2000" b="1" dirty="0" smtClean="0"/>
              <a:t>Open Door Law:</a:t>
            </a:r>
          </a:p>
          <a:p>
            <a:pPr algn="ctr" fontAlgn="auto">
              <a:spcAft>
                <a:spcPts val="0"/>
              </a:spcAft>
              <a:buClr>
                <a:schemeClr val="accent6">
                  <a:lumMod val="60000"/>
                  <a:lumOff val="40000"/>
                </a:schemeClr>
              </a:buClr>
              <a:defRPr/>
            </a:pPr>
            <a:r>
              <a:rPr lang="en-US" sz="2000" dirty="0" smtClean="0">
                <a:hlinkClick r:id="rId4"/>
              </a:rPr>
              <a:t>http://www.ai.org/legislative/ic/code/title5/ar14/ch1.5.html</a:t>
            </a:r>
            <a:endParaRPr lang="en-US" sz="2000" dirty="0" smtClean="0"/>
          </a:p>
          <a:p>
            <a:pPr algn="ctr" fontAlgn="auto">
              <a:spcAft>
                <a:spcPts val="0"/>
              </a:spcAft>
              <a:buClr>
                <a:schemeClr val="accent6">
                  <a:lumMod val="60000"/>
                  <a:lumOff val="40000"/>
                </a:schemeClr>
              </a:buClr>
              <a:defRPr/>
            </a:pPr>
            <a:r>
              <a:rPr lang="en-US" sz="2000" b="1" dirty="0" smtClean="0"/>
              <a:t>Public</a:t>
            </a:r>
            <a:r>
              <a:rPr lang="en-US" sz="2000" dirty="0" smtClean="0"/>
              <a:t> </a:t>
            </a:r>
            <a:r>
              <a:rPr lang="en-US" sz="2000" b="1" dirty="0" smtClean="0"/>
              <a:t>Access Handbook:</a:t>
            </a:r>
          </a:p>
          <a:p>
            <a:pPr algn="ctr" fontAlgn="auto">
              <a:spcAft>
                <a:spcPts val="0"/>
              </a:spcAft>
              <a:buClr>
                <a:schemeClr val="accent6">
                  <a:lumMod val="60000"/>
                  <a:lumOff val="40000"/>
                </a:schemeClr>
              </a:buClr>
              <a:defRPr/>
            </a:pPr>
            <a:r>
              <a:rPr lang="en-US" sz="2000" dirty="0" smtClean="0"/>
              <a:t>http://www.in.gov/pac/files/pac_handbook.pdf</a:t>
            </a:r>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Public Access Counselor</a:t>
            </a:r>
            <a:endParaRPr lang="en-US" dirty="0"/>
          </a:p>
        </p:txBody>
      </p:sp>
      <p:sp>
        <p:nvSpPr>
          <p:cNvPr id="3" name="Content Placeholder 2"/>
          <p:cNvSpPr>
            <a:spLocks noGrp="1"/>
          </p:cNvSpPr>
          <p:nvPr>
            <p:ph idx="1"/>
          </p:nvPr>
        </p:nvSpPr>
        <p:spPr>
          <a:xfrm>
            <a:off x="1646237" y="1066800"/>
            <a:ext cx="7497763" cy="4114800"/>
          </a:xfrm>
        </p:spPr>
        <p:txBody>
          <a:bodyPr/>
          <a:lstStyle/>
          <a:p>
            <a:pPr eaLnBrk="1" hangingPunct="1">
              <a:lnSpc>
                <a:spcPct val="90000"/>
              </a:lnSpc>
              <a:buFont typeface="Wingdings" pitchFamily="2" charset="2"/>
              <a:buNone/>
            </a:pPr>
            <a:endParaRPr lang="en-US" sz="3600" dirty="0" smtClean="0"/>
          </a:p>
          <a:p>
            <a:pPr eaLnBrk="1" hangingPunct="1">
              <a:lnSpc>
                <a:spcPct val="90000"/>
              </a:lnSpc>
            </a:pPr>
            <a:r>
              <a:rPr lang="en-US" sz="2400" dirty="0" smtClean="0"/>
              <a:t>The Public Access Counselor provides advice and assistance concerning Indiana's public access laws (the Access to Public Records Act and the Open Door Law) to members of the public and government officials and employees.  </a:t>
            </a:r>
          </a:p>
          <a:p>
            <a:pPr eaLnBrk="1" hangingPunct="1">
              <a:lnSpc>
                <a:spcPct val="90000"/>
              </a:lnSpc>
            </a:pPr>
            <a:r>
              <a:rPr lang="en-US" sz="2400" dirty="0" smtClean="0"/>
              <a:t>Governor Frank O'Bannon created the office by executive order in 1998 after a statewide collaboration of seven newspapers found great obstacles in obtaining government information in Indiana.  </a:t>
            </a:r>
          </a:p>
          <a:p>
            <a:pPr eaLnBrk="1" hangingPunct="1">
              <a:lnSpc>
                <a:spcPct val="90000"/>
              </a:lnSpc>
            </a:pPr>
            <a:r>
              <a:rPr lang="en-US" sz="2400" dirty="0" smtClean="0"/>
              <a:t>In 1999, the General Assembly created the office statutorily.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32560" y="990600"/>
            <a:ext cx="7406640" cy="689082"/>
          </a:xfrm>
        </p:spPr>
        <p:txBody>
          <a:bodyPr>
            <a:normAutofit/>
          </a:bodyPr>
          <a:lstStyle/>
          <a:p>
            <a:pPr algn="r" fontAlgn="auto">
              <a:spcAft>
                <a:spcPts val="0"/>
              </a:spcAft>
              <a:defRPr/>
            </a:pPr>
            <a:r>
              <a:rPr lang="en-US" i="1" dirty="0" smtClean="0"/>
              <a:t>The Indiana Open Door Law (ODL)</a:t>
            </a:r>
            <a:endParaRPr lang="en-US" i="1" dirty="0"/>
          </a:p>
        </p:txBody>
      </p:sp>
      <p:sp>
        <p:nvSpPr>
          <p:cNvPr id="2051" name="Rectangle 3"/>
          <p:cNvSpPr>
            <a:spLocks noGrp="1" noChangeArrowheads="1"/>
          </p:cNvSpPr>
          <p:nvPr>
            <p:ph type="subTitle" idx="1"/>
          </p:nvPr>
        </p:nvSpPr>
        <p:spPr/>
        <p:txBody>
          <a:bodyPr/>
          <a:lstStyle/>
          <a:p>
            <a:r>
              <a:rPr lang="en-US" sz="2000" dirty="0" smtClean="0"/>
              <a:t>“…It is the intent of this chapter that the official action of public agencies be conducted and taken openly, unless otherwise expressly provided by statute, in order that the people may be fully informed…”</a:t>
            </a:r>
            <a:r>
              <a:rPr lang="en-US" sz="2000" b="1" dirty="0" smtClean="0"/>
              <a:t> </a:t>
            </a:r>
            <a:r>
              <a:rPr lang="en-US" sz="2000" dirty="0" smtClean="0"/>
              <a:t>IC 5-14-1.5-1.</a:t>
            </a:r>
          </a:p>
          <a:p>
            <a:endParaRPr lang="en-US" dirty="0" smtClean="0"/>
          </a:p>
          <a:p>
            <a:endParaRPr lang="en-US" dirty="0" smtClean="0"/>
          </a:p>
          <a:p>
            <a:endParaRPr lang="en-US" dirty="0"/>
          </a:p>
        </p:txBody>
      </p:sp>
      <p:pic>
        <p:nvPicPr>
          <p:cNvPr id="8" name="Picture 7" descr="welcome_open door.jpg"/>
          <p:cNvPicPr>
            <a:picLocks noChangeAspect="1"/>
          </p:cNvPicPr>
          <p:nvPr/>
        </p:nvPicPr>
        <p:blipFill>
          <a:blip r:embed="rId4" cstate="print"/>
          <a:stretch>
            <a:fillRect/>
          </a:stretch>
        </p:blipFill>
        <p:spPr>
          <a:xfrm>
            <a:off x="5638800" y="3124200"/>
            <a:ext cx="2057400" cy="2735904"/>
          </a:xfrm>
          <a:prstGeom prst="rect">
            <a:avLst/>
          </a:prstGeom>
          <a:ln>
            <a:solidFill>
              <a:schemeClr val="tx1"/>
            </a:solidFill>
          </a:ln>
        </p:spPr>
      </p:pic>
    </p:spTree>
    <p:custDataLst>
      <p:tags r:id="rId1"/>
    </p:custDataLst>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a:t>Meetings under the ODL</a:t>
            </a:r>
          </a:p>
        </p:txBody>
      </p:sp>
      <p:sp>
        <p:nvSpPr>
          <p:cNvPr id="3075" name="Rectangle 3"/>
          <p:cNvSpPr>
            <a:spLocks noGrp="1" noChangeArrowheads="1"/>
          </p:cNvSpPr>
          <p:nvPr>
            <p:ph type="body" idx="1"/>
          </p:nvPr>
        </p:nvSpPr>
        <p:spPr>
          <a:xfrm>
            <a:off x="883920" y="2362200"/>
            <a:ext cx="8260080" cy="4191000"/>
          </a:xfrm>
        </p:spPr>
        <p:txBody>
          <a:bodyPr/>
          <a:lstStyle/>
          <a:p>
            <a:pPr>
              <a:lnSpc>
                <a:spcPct val="90000"/>
              </a:lnSpc>
            </a:pPr>
            <a:endParaRPr lang="en-US" dirty="0"/>
          </a:p>
          <a:p>
            <a:pPr>
              <a:lnSpc>
                <a:spcPct val="90000"/>
              </a:lnSpc>
            </a:pPr>
            <a:r>
              <a:rPr lang="en-US" sz="3000" dirty="0" smtClean="0"/>
              <a:t>Not all meetings are covered by the ODL</a:t>
            </a:r>
          </a:p>
          <a:p>
            <a:pPr>
              <a:lnSpc>
                <a:spcPct val="90000"/>
              </a:lnSpc>
            </a:pPr>
            <a:r>
              <a:rPr lang="en-US" sz="3000" dirty="0" smtClean="0"/>
              <a:t>Governing body of  public agency</a:t>
            </a:r>
          </a:p>
          <a:p>
            <a:pPr>
              <a:lnSpc>
                <a:spcPct val="90000"/>
              </a:lnSpc>
            </a:pPr>
            <a:r>
              <a:rPr lang="en-US" sz="3000" dirty="0" smtClean="0"/>
              <a:t>Majority must be present</a:t>
            </a:r>
          </a:p>
          <a:p>
            <a:pPr>
              <a:lnSpc>
                <a:spcPct val="90000"/>
              </a:lnSpc>
            </a:pPr>
            <a:r>
              <a:rPr lang="en-US" sz="3000" dirty="0" smtClean="0"/>
              <a:t>Some gatherings are excluded from ODL</a:t>
            </a:r>
          </a:p>
          <a:p>
            <a:pPr>
              <a:lnSpc>
                <a:spcPct val="90000"/>
              </a:lnSpc>
            </a:pPr>
            <a:r>
              <a:rPr lang="en-US" sz="3000" dirty="0" smtClean="0"/>
              <a:t>Taking official action on public business</a:t>
            </a:r>
          </a:p>
          <a:p>
            <a:pPr>
              <a:lnSpc>
                <a:spcPct val="90000"/>
              </a:lnSpc>
            </a:pPr>
            <a:r>
              <a:rPr lang="en-US" sz="3000" dirty="0" smtClean="0"/>
              <a:t>Includes committees/panels appointed by governing body or its presiding officer</a:t>
            </a:r>
            <a:endParaRPr lang="en-US" sz="3000" dirty="0"/>
          </a:p>
        </p:txBody>
      </p:sp>
      <p:sp>
        <p:nvSpPr>
          <p:cNvPr id="4" name="OAGIncluded"/>
          <p:cNvSpPr/>
          <p:nvPr/>
        </p:nvSpPr>
        <p:spPr>
          <a:xfrm>
            <a:off x="838200" y="1190625"/>
            <a:ext cx="7924800" cy="11715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b="1" dirty="0" smtClean="0">
                <a:latin typeface="Calibri" pitchFamily="34" charset="0"/>
              </a:rPr>
              <a:t>General Rule of Thumb:  </a:t>
            </a:r>
            <a:r>
              <a:rPr lang="en-US" sz="2400" dirty="0" smtClean="0">
                <a:latin typeface="Calibri" pitchFamily="34" charset="0"/>
              </a:rPr>
              <a:t>Meetings covered by the ODL are to be open to the public. </a:t>
            </a:r>
          </a:p>
          <a:p>
            <a:pPr defTabSz="1066800" fontAlgn="auto">
              <a:lnSpc>
                <a:spcPct val="90000"/>
              </a:lnSpc>
              <a:spcAft>
                <a:spcPct val="35000"/>
              </a:spcAft>
              <a:defRPr/>
            </a:pPr>
            <a:r>
              <a:rPr lang="en-US" sz="2400" b="1" dirty="0" smtClean="0">
                <a:latin typeface="Calibri" pitchFamily="34" charset="0"/>
              </a:rPr>
              <a:t>Exception to the Rule:  </a:t>
            </a:r>
            <a:r>
              <a:rPr lang="en-US" sz="2400" dirty="0" smtClean="0">
                <a:latin typeface="Calibri" pitchFamily="34" charset="0"/>
              </a:rPr>
              <a:t>Executive Sessions</a:t>
            </a:r>
            <a:endParaRPr lang="en-US" sz="2400" dirty="0">
              <a:latin typeface="Calibri" pitchFamily="34" charset="0"/>
            </a:endParaRPr>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a:t>Meetings under the ODL</a:t>
            </a:r>
          </a:p>
        </p:txBody>
      </p:sp>
      <p:sp>
        <p:nvSpPr>
          <p:cNvPr id="5123" name="Rectangle 3"/>
          <p:cNvSpPr>
            <a:spLocks noGrp="1" noChangeArrowheads="1"/>
          </p:cNvSpPr>
          <p:nvPr>
            <p:ph type="body" idx="1"/>
          </p:nvPr>
        </p:nvSpPr>
        <p:spPr/>
        <p:txBody>
          <a:bodyPr/>
          <a:lstStyle/>
          <a:p>
            <a:r>
              <a:rPr lang="en-US"/>
              <a:t>No right to speak under ODL unless some other statute requires it (i.e. public hearings)</a:t>
            </a:r>
          </a:p>
          <a:p>
            <a:r>
              <a:rPr lang="en-US"/>
              <a:t>Do have right to attend and observe meetings</a:t>
            </a:r>
          </a:p>
          <a:p>
            <a:r>
              <a:rPr lang="en-US"/>
              <a:t>Meetings may be taped or recorded but governing body may regulate placement of cameras, microphones etc.</a:t>
            </a:r>
          </a:p>
        </p:txBody>
      </p:sp>
    </p:spTree>
    <p:custDataLst>
      <p:tags r:id="rId1"/>
    </p:custData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i="1" dirty="0"/>
              <a:t>Minutes and Memoranda</a:t>
            </a:r>
          </a:p>
        </p:txBody>
      </p:sp>
      <p:sp>
        <p:nvSpPr>
          <p:cNvPr id="12291" name="Rectangle 3"/>
          <p:cNvSpPr>
            <a:spLocks noGrp="1" noChangeArrowheads="1"/>
          </p:cNvSpPr>
          <p:nvPr>
            <p:ph type="body" idx="1"/>
          </p:nvPr>
        </p:nvSpPr>
        <p:spPr>
          <a:xfrm>
            <a:off x="838200" y="1066800"/>
            <a:ext cx="8260080" cy="1066800"/>
          </a:xfrm>
        </p:spPr>
        <p:txBody>
          <a:bodyPr/>
          <a:lstStyle/>
          <a:p>
            <a:pPr marL="0" indent="0">
              <a:buNone/>
            </a:pPr>
            <a:r>
              <a:rPr lang="en-US" dirty="0"/>
              <a:t>ODL requires Governing Bodies to keep certain </a:t>
            </a:r>
            <a:r>
              <a:rPr lang="en-US" dirty="0" smtClean="0"/>
              <a:t>memoranda: </a:t>
            </a:r>
            <a:endParaRPr lang="en-US" dirty="0"/>
          </a:p>
          <a:p>
            <a:pPr marL="461963" lvl="1" indent="-4763">
              <a:buFontTx/>
              <a:buNone/>
            </a:pPr>
            <a:endParaRPr lang="en-US" dirty="0"/>
          </a:p>
        </p:txBody>
      </p:sp>
      <p:graphicFrame>
        <p:nvGraphicFramePr>
          <p:cNvPr id="4" name="Diagram 3"/>
          <p:cNvGraphicFramePr/>
          <p:nvPr/>
        </p:nvGraphicFramePr>
        <p:xfrm>
          <a:off x="1219200" y="2133600"/>
          <a:ext cx="6934200" cy="4191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What Kind of Notice is Required</a:t>
            </a:r>
            <a:endParaRPr lang="en-US" dirty="0"/>
          </a:p>
        </p:txBody>
      </p:sp>
      <p:sp>
        <p:nvSpPr>
          <p:cNvPr id="3" name="Text Placeholder 2"/>
          <p:cNvSpPr>
            <a:spLocks noGrp="1"/>
          </p:cNvSpPr>
          <p:nvPr>
            <p:ph type="body" idx="1"/>
          </p:nvPr>
        </p:nvSpPr>
        <p:spPr>
          <a:xfrm>
            <a:off x="609600" y="1143000"/>
            <a:ext cx="8260080" cy="4800600"/>
          </a:xfrm>
          <a:ln/>
        </p:spPr>
        <p:style>
          <a:lnRef idx="1">
            <a:schemeClr val="accent2"/>
          </a:lnRef>
          <a:fillRef idx="2">
            <a:schemeClr val="accent2"/>
          </a:fillRef>
          <a:effectRef idx="1">
            <a:schemeClr val="accent2"/>
          </a:effectRef>
          <a:fontRef idx="minor">
            <a:schemeClr val="dk1"/>
          </a:fontRef>
        </p:style>
        <p:txBody>
          <a:bodyPr/>
          <a:lstStyle/>
          <a:p>
            <a:pPr lvl="0"/>
            <a:r>
              <a:rPr lang="en-US" sz="2400" dirty="0" smtClean="0"/>
              <a:t>48 business hours in advance </a:t>
            </a:r>
          </a:p>
          <a:p>
            <a:pPr lvl="0"/>
            <a:r>
              <a:rPr lang="en-US" sz="2400" dirty="0" smtClean="0"/>
              <a:t>Date, time and place where Governing Body will meet</a:t>
            </a:r>
          </a:p>
          <a:p>
            <a:pPr lvl="0"/>
            <a:r>
              <a:rPr lang="en-US" sz="2400" dirty="0" smtClean="0"/>
              <a:t>Generally, no requirements to publish in newspaper </a:t>
            </a:r>
          </a:p>
          <a:p>
            <a:pPr lvl="0"/>
            <a:r>
              <a:rPr lang="en-US" sz="2400" dirty="0" smtClean="0"/>
              <a:t>Annual notices are permitted</a:t>
            </a:r>
          </a:p>
          <a:p>
            <a:pPr lvl="0"/>
            <a:r>
              <a:rPr lang="en-US" sz="2400" dirty="0" smtClean="0"/>
              <a:t>Emergency meetings are exception to 48 hour notice requirement</a:t>
            </a:r>
          </a:p>
          <a:p>
            <a:pPr lvl="0"/>
            <a:r>
              <a:rPr lang="en-US" sz="2400" dirty="0" smtClean="0"/>
              <a:t>Must post at principal place of business or meeting location</a:t>
            </a:r>
          </a:p>
          <a:p>
            <a:pPr lvl="0"/>
            <a:r>
              <a:rPr lang="en-US" sz="2400" dirty="0" smtClean="0"/>
              <a:t>2012 legislation concerning local public agencies allows the adoption of policies to provide additional notice (website, e-mail, annual notices for non-media requestors</a:t>
            </a:r>
          </a:p>
          <a:p>
            <a:pPr lvl="0"/>
            <a:r>
              <a:rPr lang="en-US" sz="2400" dirty="0" smtClean="0"/>
              <a:t>Special meetings of County Executives IC 36-2-2-8</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dirty="0" smtClean="0"/>
              <a:t>Public Notice</a:t>
            </a:r>
          </a:p>
        </p:txBody>
      </p:sp>
      <p:sp>
        <p:nvSpPr>
          <p:cNvPr id="8195" name="Content Placeholder 2"/>
          <p:cNvSpPr>
            <a:spLocks noGrp="1"/>
          </p:cNvSpPr>
          <p:nvPr>
            <p:ph idx="1"/>
          </p:nvPr>
        </p:nvSpPr>
        <p:spPr/>
        <p:txBody>
          <a:bodyPr/>
          <a:lstStyle/>
          <a:p>
            <a:pPr algn="ctr">
              <a:buFont typeface="Wingdings" pitchFamily="2" charset="2"/>
              <a:buNone/>
            </a:pPr>
            <a:r>
              <a:rPr lang="en-US" dirty="0" smtClean="0"/>
              <a:t>Notice of Public Meeting:</a:t>
            </a:r>
          </a:p>
          <a:p>
            <a:pPr algn="ctr">
              <a:buFont typeface="Wingdings" pitchFamily="2" charset="2"/>
              <a:buNone/>
            </a:pPr>
            <a:r>
              <a:rPr lang="en-US" dirty="0" smtClean="0"/>
              <a:t>Xavier Town Council</a:t>
            </a:r>
          </a:p>
          <a:p>
            <a:pPr algn="ctr">
              <a:buFont typeface="Wingdings" pitchFamily="2" charset="2"/>
              <a:buNone/>
            </a:pPr>
            <a:r>
              <a:rPr lang="en-US" dirty="0" smtClean="0"/>
              <a:t>Wednesday, November 16, 2011</a:t>
            </a:r>
          </a:p>
          <a:p>
            <a:pPr algn="ctr">
              <a:buFont typeface="Wingdings" pitchFamily="2" charset="2"/>
              <a:buNone/>
            </a:pPr>
            <a:r>
              <a:rPr lang="en-US" dirty="0" smtClean="0"/>
              <a:t>5:30 p.m.</a:t>
            </a:r>
          </a:p>
          <a:p>
            <a:pPr algn="ctr">
              <a:buFont typeface="Wingdings" pitchFamily="2" charset="2"/>
              <a:buNone/>
            </a:pPr>
            <a:r>
              <a:rPr lang="en-US" dirty="0" smtClean="0"/>
              <a:t>City Hall, Room 104</a:t>
            </a:r>
          </a:p>
          <a:p>
            <a:pPr algn="ctr">
              <a:buFont typeface="Wingdings" pitchFamily="2" charset="2"/>
              <a:buNone/>
            </a:pPr>
            <a:endParaRPr lang="en-US" dirty="0" smtClean="0"/>
          </a:p>
          <a:p>
            <a:pPr algn="ctr">
              <a:buFont typeface="Wingdings" pitchFamily="2" charset="2"/>
              <a:buNone/>
            </a:pPr>
            <a:r>
              <a:rPr lang="en-US" dirty="0" smtClean="0"/>
              <a:t>123 Main Street, Xavier, Indiana</a:t>
            </a:r>
          </a:p>
          <a:p>
            <a:endParaRPr lang="en-US" dirty="0" smtClean="0"/>
          </a:p>
        </p:txBody>
      </p:sp>
      <p:sp>
        <p:nvSpPr>
          <p:cNvPr id="8196" name="Slide Number Placeholder 3"/>
          <p:cNvSpPr>
            <a:spLocks noGrp="1"/>
          </p:cNvSpPr>
          <p:nvPr>
            <p:ph type="sldNum" sz="quarter" idx="4294967295"/>
          </p:nvPr>
        </p:nvSpPr>
        <p:spPr>
          <a:xfrm>
            <a:off x="6553200" y="6248400"/>
            <a:ext cx="2133600" cy="457200"/>
          </a:xfrm>
          <a:prstGeom prst="rect">
            <a:avLst/>
          </a:prstGeom>
          <a:noFill/>
        </p:spPr>
        <p:txBody>
          <a:bodyPr/>
          <a:lstStyle/>
          <a:p>
            <a:fld id="{AA1C1FCF-CFE8-486D-A03C-DAD60AC6D799}"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t>Executive </a:t>
            </a:r>
            <a:r>
              <a:rPr lang="en-US" i="1" dirty="0" smtClean="0"/>
              <a:t>Sessions-I.C. 5-14-1.5-6.1</a:t>
            </a:r>
            <a:endParaRPr lang="en-US" i="1" dirty="0"/>
          </a:p>
        </p:txBody>
      </p:sp>
      <p:sp>
        <p:nvSpPr>
          <p:cNvPr id="7171" name="Rectangle 3"/>
          <p:cNvSpPr>
            <a:spLocks noGrp="1" noChangeArrowheads="1"/>
          </p:cNvSpPr>
          <p:nvPr>
            <p:ph type="body" idx="1"/>
          </p:nvPr>
        </p:nvSpPr>
        <p:spPr>
          <a:xfrm>
            <a:off x="838200" y="1524000"/>
            <a:ext cx="8001000" cy="4724400"/>
          </a:xfrm>
          <a:ln/>
        </p:spPr>
        <p:style>
          <a:lnRef idx="2">
            <a:schemeClr val="accent1"/>
          </a:lnRef>
          <a:fillRef idx="1">
            <a:schemeClr val="lt1"/>
          </a:fillRef>
          <a:effectRef idx="0">
            <a:schemeClr val="accent1"/>
          </a:effectRef>
          <a:fontRef idx="minor">
            <a:schemeClr val="dk1"/>
          </a:fontRef>
        </p:style>
        <p:txBody>
          <a:bodyPr/>
          <a:lstStyle/>
          <a:p>
            <a:r>
              <a:rPr lang="en-US" dirty="0">
                <a:latin typeface="Calibri" pitchFamily="34" charset="0"/>
              </a:rPr>
              <a:t>The “exception” to meetings that are open to the public</a:t>
            </a:r>
          </a:p>
          <a:p>
            <a:r>
              <a:rPr lang="en-US" dirty="0">
                <a:latin typeface="Calibri" pitchFamily="34" charset="0"/>
              </a:rPr>
              <a:t>Notice must include statutory purpose(s) for the meeting excluding the public.</a:t>
            </a:r>
          </a:p>
          <a:p>
            <a:r>
              <a:rPr lang="en-US" dirty="0">
                <a:latin typeface="Calibri" pitchFamily="34" charset="0"/>
              </a:rPr>
              <a:t>Meeting minutes or memoranda must include certification that only the topics permitted under the ODL for executive session were discussed</a:t>
            </a:r>
            <a:r>
              <a:rPr lang="en-US" dirty="0" smtClean="0">
                <a:latin typeface="Calibri" pitchFamily="34" charset="0"/>
              </a:rPr>
              <a:t>.</a:t>
            </a:r>
          </a:p>
          <a:p>
            <a:r>
              <a:rPr lang="en-US" dirty="0" smtClean="0">
                <a:latin typeface="Calibri" pitchFamily="34" charset="0"/>
              </a:rPr>
              <a:t>NO FINAL ACTION (e.g. voting)</a:t>
            </a:r>
            <a:endParaRPr lang="en-US" dirty="0">
              <a:latin typeface="Calibri" pitchFamily="34" charset="0"/>
            </a:endParaRPr>
          </a:p>
        </p:txBody>
      </p:sp>
    </p:spTree>
    <p:custDataLst>
      <p:tags r:id="rId1"/>
    </p:custDataLst>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809</Words>
  <Application>Microsoft Office PowerPoint</Application>
  <PresentationFormat>On-screen Show (4:3)</PresentationFormat>
  <Paragraphs>139</Paragraphs>
  <Slides>17</Slides>
  <Notes>11</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OAG-Blank</vt:lpstr>
      <vt:lpstr>1_OAG-Blank</vt:lpstr>
      <vt:lpstr>     IACT:   Annual Council Members School </vt:lpstr>
      <vt:lpstr>Public Access Counselor</vt:lpstr>
      <vt:lpstr>The Indiana Open Door Law (ODL)</vt:lpstr>
      <vt:lpstr>Meetings under the ODL</vt:lpstr>
      <vt:lpstr>Meetings under the ODL</vt:lpstr>
      <vt:lpstr>Minutes and Memoranda</vt:lpstr>
      <vt:lpstr>What Kind of Notice is Required</vt:lpstr>
      <vt:lpstr>Public Notice</vt:lpstr>
      <vt:lpstr>Executive Sessions-I.C. 5-14-1.5-6.1</vt:lpstr>
      <vt:lpstr> Executive Session Exceptions under the ODL</vt:lpstr>
      <vt:lpstr>Executive Session Public Notice</vt:lpstr>
      <vt:lpstr>Improper Executive Session Notice </vt:lpstr>
      <vt:lpstr>Public Access Counselor</vt:lpstr>
      <vt:lpstr>Recent ODL Opinions</vt:lpstr>
      <vt:lpstr>Remedies</vt:lpstr>
      <vt:lpstr>Remedies and penalties for noncompliance</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542</cp:revision>
  <dcterms:created xsi:type="dcterms:W3CDTF">2012-03-06T21:24:27Z</dcterms:created>
  <dcterms:modified xsi:type="dcterms:W3CDTF">2013-05-13T12:20:56Z</dcterms:modified>
</cp:coreProperties>
</file>