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tags/tag13.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tags/tag11.xml" ContentType="application/vnd.openxmlformats-officedocument.presentationml.tags+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tags/tag14.xml" ContentType="application/vnd.openxmlformats-officedocument.presentationml.tags+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60" r:id="rId1"/>
    <p:sldMasterId id="2147483673" r:id="rId2"/>
  </p:sldMasterIdLst>
  <p:notesMasterIdLst>
    <p:notesMasterId r:id="rId33"/>
  </p:notesMasterIdLst>
  <p:handoutMasterIdLst>
    <p:handoutMasterId r:id="rId34"/>
  </p:handoutMasterIdLst>
  <p:sldIdLst>
    <p:sldId id="271" r:id="rId3"/>
    <p:sldId id="418" r:id="rId4"/>
    <p:sldId id="419" r:id="rId5"/>
    <p:sldId id="421" r:id="rId6"/>
    <p:sldId id="422" r:id="rId7"/>
    <p:sldId id="438" r:id="rId8"/>
    <p:sldId id="440" r:id="rId9"/>
    <p:sldId id="425" r:id="rId10"/>
    <p:sldId id="426" r:id="rId11"/>
    <p:sldId id="441" r:id="rId12"/>
    <p:sldId id="442" r:id="rId13"/>
    <p:sldId id="427" r:id="rId14"/>
    <p:sldId id="429" r:id="rId15"/>
    <p:sldId id="353" r:id="rId16"/>
    <p:sldId id="439" r:id="rId17"/>
    <p:sldId id="361" r:id="rId18"/>
    <p:sldId id="360" r:id="rId19"/>
    <p:sldId id="330" r:id="rId20"/>
    <p:sldId id="331" r:id="rId21"/>
    <p:sldId id="359" r:id="rId22"/>
    <p:sldId id="358" r:id="rId23"/>
    <p:sldId id="324" r:id="rId24"/>
    <p:sldId id="443" r:id="rId25"/>
    <p:sldId id="435" r:id="rId26"/>
    <p:sldId id="436" r:id="rId27"/>
    <p:sldId id="335" r:id="rId28"/>
    <p:sldId id="336" r:id="rId29"/>
    <p:sldId id="338" r:id="rId30"/>
    <p:sldId id="367" r:id="rId31"/>
    <p:sldId id="434" r:id="rId32"/>
  </p:sldIdLst>
  <p:sldSz cx="9144000" cy="6858000" type="screen4x3"/>
  <p:notesSz cx="7010400" cy="9296400"/>
  <p:custDataLst>
    <p:tags r:id="rId3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09" autoAdjust="0"/>
    <p:restoredTop sz="93439" autoAdjust="0"/>
  </p:normalViewPr>
  <p:slideViewPr>
    <p:cSldViewPr showGuides="1">
      <p:cViewPr>
        <p:scale>
          <a:sx n="80" d="100"/>
          <a:sy n="80" d="100"/>
        </p:scale>
        <p:origin x="-19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diagrams/_rels/data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932B87-6479-4138-825B-5A819FEA8104}"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202EB81-8CB9-44C2-BCB5-874C5309CAD6}">
      <dgm:prSet phldrT="[Text]" custT="1"/>
      <dgm:spPr/>
      <dgm:t>
        <a:bodyPr/>
        <a:lstStyle/>
        <a:p>
          <a:r>
            <a:rPr lang="en-US" sz="2400" dirty="0" smtClean="0"/>
            <a:t>Date, time and place</a:t>
          </a:r>
          <a:endParaRPr lang="en-US" sz="2400" dirty="0"/>
        </a:p>
      </dgm:t>
    </dgm:pt>
    <dgm:pt modelId="{895CC109-3EFD-4F6B-A25A-17526850F10A}" type="parTrans" cxnId="{B06F8794-27BA-451F-95C1-333EA9DC64F7}">
      <dgm:prSet/>
      <dgm:spPr/>
      <dgm:t>
        <a:bodyPr/>
        <a:lstStyle/>
        <a:p>
          <a:endParaRPr lang="en-US"/>
        </a:p>
      </dgm:t>
    </dgm:pt>
    <dgm:pt modelId="{D7B0FDE9-9B87-46B7-ADCF-4F8E6E687CDF}" type="sibTrans" cxnId="{B06F8794-27BA-451F-95C1-333EA9DC64F7}">
      <dgm:prSet/>
      <dgm:spPr/>
      <dgm:t>
        <a:bodyPr/>
        <a:lstStyle/>
        <a:p>
          <a:endParaRPr lang="en-US"/>
        </a:p>
      </dgm:t>
    </dgm:pt>
    <dgm:pt modelId="{E39D90D7-8249-4CCA-B7DF-BFD38C46A145}">
      <dgm:prSet custT="1"/>
      <dgm:spPr/>
      <dgm:t>
        <a:bodyPr/>
        <a:lstStyle/>
        <a:p>
          <a:r>
            <a:rPr lang="en-US" sz="2400" dirty="0" smtClean="0"/>
            <a:t>Members present or absent</a:t>
          </a:r>
          <a:endParaRPr lang="en-US" sz="2400" dirty="0"/>
        </a:p>
      </dgm:t>
    </dgm:pt>
    <dgm:pt modelId="{4C50019B-3529-4981-80CA-6C0BCD4A8846}" type="parTrans" cxnId="{14BBAF1C-09E8-463F-A034-4F27B70DFD33}">
      <dgm:prSet/>
      <dgm:spPr/>
      <dgm:t>
        <a:bodyPr/>
        <a:lstStyle/>
        <a:p>
          <a:endParaRPr lang="en-US"/>
        </a:p>
      </dgm:t>
    </dgm:pt>
    <dgm:pt modelId="{F1D21579-415E-478D-BF70-D5461040C43F}" type="sibTrans" cxnId="{14BBAF1C-09E8-463F-A034-4F27B70DFD33}">
      <dgm:prSet/>
      <dgm:spPr/>
      <dgm:t>
        <a:bodyPr/>
        <a:lstStyle/>
        <a:p>
          <a:endParaRPr lang="en-US"/>
        </a:p>
      </dgm:t>
    </dgm:pt>
    <dgm:pt modelId="{47C92F08-5FBE-48D8-A343-8036C02C95B2}">
      <dgm:prSet custT="1"/>
      <dgm:spPr/>
      <dgm:t>
        <a:bodyPr/>
        <a:lstStyle/>
        <a:p>
          <a:r>
            <a:rPr lang="en-US" sz="2400" dirty="0" smtClean="0"/>
            <a:t>General substance of matters discussed/decided</a:t>
          </a:r>
          <a:endParaRPr lang="en-US" sz="2400" dirty="0"/>
        </a:p>
      </dgm:t>
    </dgm:pt>
    <dgm:pt modelId="{D6F0BB60-5FDA-4A51-80B3-D1F5E9D6386C}" type="parTrans" cxnId="{C9A7A06C-9B69-4A44-B4DB-089A46991D80}">
      <dgm:prSet/>
      <dgm:spPr/>
      <dgm:t>
        <a:bodyPr/>
        <a:lstStyle/>
        <a:p>
          <a:endParaRPr lang="en-US"/>
        </a:p>
      </dgm:t>
    </dgm:pt>
    <dgm:pt modelId="{893631F3-A735-49F3-A309-2E2CE7CC6CA6}" type="sibTrans" cxnId="{C9A7A06C-9B69-4A44-B4DB-089A46991D80}">
      <dgm:prSet/>
      <dgm:spPr/>
      <dgm:t>
        <a:bodyPr/>
        <a:lstStyle/>
        <a:p>
          <a:endParaRPr lang="en-US"/>
        </a:p>
      </dgm:t>
    </dgm:pt>
    <dgm:pt modelId="{9EA08CEC-B6BE-4D0D-945B-1CA83CDC1FC7}">
      <dgm:prSet custT="1"/>
      <dgm:spPr/>
      <dgm:t>
        <a:bodyPr/>
        <a:lstStyle/>
        <a:p>
          <a:r>
            <a:rPr lang="en-US" sz="2400" dirty="0" smtClean="0"/>
            <a:t>Record of all votes, by individual if a roll call vote</a:t>
          </a:r>
          <a:endParaRPr lang="en-US" sz="2400" dirty="0"/>
        </a:p>
      </dgm:t>
    </dgm:pt>
    <dgm:pt modelId="{A4D9C527-B344-48E1-8705-D14493AF7387}" type="parTrans" cxnId="{C68D19EF-EBFE-415A-A9BD-E4358C7EF45E}">
      <dgm:prSet/>
      <dgm:spPr/>
      <dgm:t>
        <a:bodyPr/>
        <a:lstStyle/>
        <a:p>
          <a:endParaRPr lang="en-US"/>
        </a:p>
      </dgm:t>
    </dgm:pt>
    <dgm:pt modelId="{3363B432-1A1D-4F9A-A254-1A2B658EC245}" type="sibTrans" cxnId="{C68D19EF-EBFE-415A-A9BD-E4358C7EF45E}">
      <dgm:prSet/>
      <dgm:spPr/>
      <dgm:t>
        <a:bodyPr/>
        <a:lstStyle/>
        <a:p>
          <a:endParaRPr lang="en-US"/>
        </a:p>
      </dgm:t>
    </dgm:pt>
    <dgm:pt modelId="{1DAAA357-8EF2-449A-A37E-D23450E56617}">
      <dgm:prSet custT="1"/>
      <dgm:spPr/>
      <dgm:t>
        <a:bodyPr/>
        <a:lstStyle/>
        <a:p>
          <a:r>
            <a:rPr lang="en-US" sz="2400" dirty="0" smtClean="0"/>
            <a:t>*Agendas, if used, must be posted prior to meeting</a:t>
          </a:r>
          <a:endParaRPr lang="en-US" sz="2400" dirty="0"/>
        </a:p>
      </dgm:t>
    </dgm:pt>
    <dgm:pt modelId="{FCEAE99D-C2D2-4DAB-B033-3EB1D53C84E3}" type="parTrans" cxnId="{4F7EE026-B7DA-4DCC-99E1-48A6A1BE0D8C}">
      <dgm:prSet/>
      <dgm:spPr/>
      <dgm:t>
        <a:bodyPr/>
        <a:lstStyle/>
        <a:p>
          <a:endParaRPr lang="en-US"/>
        </a:p>
      </dgm:t>
    </dgm:pt>
    <dgm:pt modelId="{C7C8FB65-5DC8-4FD1-90CF-1C57B05985C7}" type="sibTrans" cxnId="{4F7EE026-B7DA-4DCC-99E1-48A6A1BE0D8C}">
      <dgm:prSet/>
      <dgm:spPr/>
      <dgm:t>
        <a:bodyPr/>
        <a:lstStyle/>
        <a:p>
          <a:endParaRPr lang="en-US"/>
        </a:p>
      </dgm:t>
    </dgm:pt>
    <dgm:pt modelId="{7076DF06-573A-42BA-8BFA-9A69842B064E}">
      <dgm:prSet custT="1"/>
      <dgm:spPr/>
      <dgm:t>
        <a:bodyPr/>
        <a:lstStyle/>
        <a:p>
          <a:r>
            <a:rPr lang="en-US" sz="2400" dirty="0" smtClean="0"/>
            <a:t>*Minutes, if any, must be made available for public inspection</a:t>
          </a:r>
          <a:endParaRPr lang="en-US" sz="2400" dirty="0"/>
        </a:p>
      </dgm:t>
    </dgm:pt>
    <dgm:pt modelId="{25CAF12B-3509-459A-8439-8BFE014F7D7B}" type="parTrans" cxnId="{D52E5F07-0F86-4AB5-B131-0CCCB6F3CB69}">
      <dgm:prSet/>
      <dgm:spPr/>
      <dgm:t>
        <a:bodyPr/>
        <a:lstStyle/>
        <a:p>
          <a:endParaRPr lang="en-US"/>
        </a:p>
      </dgm:t>
    </dgm:pt>
    <dgm:pt modelId="{9A81F71B-7997-4E96-BC13-253DD079E07E}" type="sibTrans" cxnId="{D52E5F07-0F86-4AB5-B131-0CCCB6F3CB69}">
      <dgm:prSet/>
      <dgm:spPr/>
      <dgm:t>
        <a:bodyPr/>
        <a:lstStyle/>
        <a:p>
          <a:endParaRPr lang="en-US"/>
        </a:p>
      </dgm:t>
    </dgm:pt>
    <dgm:pt modelId="{FD34DEE7-D7AE-468F-9404-EBBD6E95B5BE}" type="pres">
      <dgm:prSet presAssocID="{A1932B87-6479-4138-825B-5A819FEA8104}" presName="linear" presStyleCnt="0">
        <dgm:presLayoutVars>
          <dgm:animLvl val="lvl"/>
          <dgm:resizeHandles val="exact"/>
        </dgm:presLayoutVars>
      </dgm:prSet>
      <dgm:spPr/>
      <dgm:t>
        <a:bodyPr/>
        <a:lstStyle/>
        <a:p>
          <a:endParaRPr lang="en-US"/>
        </a:p>
      </dgm:t>
    </dgm:pt>
    <dgm:pt modelId="{A05255C2-21CC-47FA-B0D0-F4617CD73178}" type="pres">
      <dgm:prSet presAssocID="{7202EB81-8CB9-44C2-BCB5-874C5309CAD6}" presName="parentText" presStyleLbl="node1" presStyleIdx="0" presStyleCnt="6">
        <dgm:presLayoutVars>
          <dgm:chMax val="0"/>
          <dgm:bulletEnabled val="1"/>
        </dgm:presLayoutVars>
      </dgm:prSet>
      <dgm:spPr/>
      <dgm:t>
        <a:bodyPr/>
        <a:lstStyle/>
        <a:p>
          <a:endParaRPr lang="en-US"/>
        </a:p>
      </dgm:t>
    </dgm:pt>
    <dgm:pt modelId="{7CD4168A-A878-46F1-8485-7D27963F0239}" type="pres">
      <dgm:prSet presAssocID="{D7B0FDE9-9B87-46B7-ADCF-4F8E6E687CDF}" presName="spacer" presStyleCnt="0"/>
      <dgm:spPr/>
    </dgm:pt>
    <dgm:pt modelId="{A55DBAD2-6660-46A0-966D-D2D13838180E}" type="pres">
      <dgm:prSet presAssocID="{E39D90D7-8249-4CCA-B7DF-BFD38C46A145}" presName="parentText" presStyleLbl="node1" presStyleIdx="1" presStyleCnt="6">
        <dgm:presLayoutVars>
          <dgm:chMax val="0"/>
          <dgm:bulletEnabled val="1"/>
        </dgm:presLayoutVars>
      </dgm:prSet>
      <dgm:spPr/>
      <dgm:t>
        <a:bodyPr/>
        <a:lstStyle/>
        <a:p>
          <a:endParaRPr lang="en-US"/>
        </a:p>
      </dgm:t>
    </dgm:pt>
    <dgm:pt modelId="{BA1E535B-F7BE-445B-8B92-1EB5C15F6FD6}" type="pres">
      <dgm:prSet presAssocID="{F1D21579-415E-478D-BF70-D5461040C43F}" presName="spacer" presStyleCnt="0"/>
      <dgm:spPr/>
    </dgm:pt>
    <dgm:pt modelId="{B347B037-75C9-4935-83E4-A58BA5A69F58}" type="pres">
      <dgm:prSet presAssocID="{47C92F08-5FBE-48D8-A343-8036C02C95B2}" presName="parentText" presStyleLbl="node1" presStyleIdx="2" presStyleCnt="6">
        <dgm:presLayoutVars>
          <dgm:chMax val="0"/>
          <dgm:bulletEnabled val="1"/>
        </dgm:presLayoutVars>
      </dgm:prSet>
      <dgm:spPr/>
      <dgm:t>
        <a:bodyPr/>
        <a:lstStyle/>
        <a:p>
          <a:endParaRPr lang="en-US"/>
        </a:p>
      </dgm:t>
    </dgm:pt>
    <dgm:pt modelId="{C6D0AC1A-9D51-4074-8671-350099970772}" type="pres">
      <dgm:prSet presAssocID="{893631F3-A735-49F3-A309-2E2CE7CC6CA6}" presName="spacer" presStyleCnt="0"/>
      <dgm:spPr/>
    </dgm:pt>
    <dgm:pt modelId="{C83BE578-B136-4180-8395-6B59E6E220DB}" type="pres">
      <dgm:prSet presAssocID="{9EA08CEC-B6BE-4D0D-945B-1CA83CDC1FC7}" presName="parentText" presStyleLbl="node1" presStyleIdx="3" presStyleCnt="6">
        <dgm:presLayoutVars>
          <dgm:chMax val="0"/>
          <dgm:bulletEnabled val="1"/>
        </dgm:presLayoutVars>
      </dgm:prSet>
      <dgm:spPr/>
      <dgm:t>
        <a:bodyPr/>
        <a:lstStyle/>
        <a:p>
          <a:endParaRPr lang="en-US"/>
        </a:p>
      </dgm:t>
    </dgm:pt>
    <dgm:pt modelId="{7E7DE6CF-FD9D-425D-9821-4897CEFD6547}" type="pres">
      <dgm:prSet presAssocID="{3363B432-1A1D-4F9A-A254-1A2B658EC245}" presName="spacer" presStyleCnt="0"/>
      <dgm:spPr/>
    </dgm:pt>
    <dgm:pt modelId="{9C3DF767-E4E4-48C8-B491-804C0F289AD8}" type="pres">
      <dgm:prSet presAssocID="{1DAAA357-8EF2-449A-A37E-D23450E56617}" presName="parentText" presStyleLbl="node1" presStyleIdx="4" presStyleCnt="6">
        <dgm:presLayoutVars>
          <dgm:chMax val="0"/>
          <dgm:bulletEnabled val="1"/>
        </dgm:presLayoutVars>
      </dgm:prSet>
      <dgm:spPr/>
      <dgm:t>
        <a:bodyPr/>
        <a:lstStyle/>
        <a:p>
          <a:endParaRPr lang="en-US"/>
        </a:p>
      </dgm:t>
    </dgm:pt>
    <dgm:pt modelId="{5D8DDF0F-4B57-4BE1-82D7-1A9B72BA2884}" type="pres">
      <dgm:prSet presAssocID="{C7C8FB65-5DC8-4FD1-90CF-1C57B05985C7}" presName="spacer" presStyleCnt="0"/>
      <dgm:spPr/>
    </dgm:pt>
    <dgm:pt modelId="{5BFE2847-9590-4039-AACA-93B1EA21694F}" type="pres">
      <dgm:prSet presAssocID="{7076DF06-573A-42BA-8BFA-9A69842B064E}" presName="parentText" presStyleLbl="node1" presStyleIdx="5" presStyleCnt="6">
        <dgm:presLayoutVars>
          <dgm:chMax val="0"/>
          <dgm:bulletEnabled val="1"/>
        </dgm:presLayoutVars>
      </dgm:prSet>
      <dgm:spPr/>
      <dgm:t>
        <a:bodyPr/>
        <a:lstStyle/>
        <a:p>
          <a:endParaRPr lang="en-US"/>
        </a:p>
      </dgm:t>
    </dgm:pt>
  </dgm:ptLst>
  <dgm:cxnLst>
    <dgm:cxn modelId="{B06F8794-27BA-451F-95C1-333EA9DC64F7}" srcId="{A1932B87-6479-4138-825B-5A819FEA8104}" destId="{7202EB81-8CB9-44C2-BCB5-874C5309CAD6}" srcOrd="0" destOrd="0" parTransId="{895CC109-3EFD-4F6B-A25A-17526850F10A}" sibTransId="{D7B0FDE9-9B87-46B7-ADCF-4F8E6E687CDF}"/>
    <dgm:cxn modelId="{5F7323A2-872E-40EB-B324-884E8768D1ED}" type="presOf" srcId="{7202EB81-8CB9-44C2-BCB5-874C5309CAD6}" destId="{A05255C2-21CC-47FA-B0D0-F4617CD73178}" srcOrd="0" destOrd="0" presId="urn:microsoft.com/office/officeart/2005/8/layout/vList2"/>
    <dgm:cxn modelId="{5092B0BC-F686-4E51-AC2C-DAD31903C77D}" type="presOf" srcId="{A1932B87-6479-4138-825B-5A819FEA8104}" destId="{FD34DEE7-D7AE-468F-9404-EBBD6E95B5BE}" srcOrd="0" destOrd="0" presId="urn:microsoft.com/office/officeart/2005/8/layout/vList2"/>
    <dgm:cxn modelId="{C68D19EF-EBFE-415A-A9BD-E4358C7EF45E}" srcId="{A1932B87-6479-4138-825B-5A819FEA8104}" destId="{9EA08CEC-B6BE-4D0D-945B-1CA83CDC1FC7}" srcOrd="3" destOrd="0" parTransId="{A4D9C527-B344-48E1-8705-D14493AF7387}" sibTransId="{3363B432-1A1D-4F9A-A254-1A2B658EC245}"/>
    <dgm:cxn modelId="{5CE39159-46EC-4E08-A015-2FD88E123D23}" type="presOf" srcId="{1DAAA357-8EF2-449A-A37E-D23450E56617}" destId="{9C3DF767-E4E4-48C8-B491-804C0F289AD8}" srcOrd="0" destOrd="0" presId="urn:microsoft.com/office/officeart/2005/8/layout/vList2"/>
    <dgm:cxn modelId="{14BBAF1C-09E8-463F-A034-4F27B70DFD33}" srcId="{A1932B87-6479-4138-825B-5A819FEA8104}" destId="{E39D90D7-8249-4CCA-B7DF-BFD38C46A145}" srcOrd="1" destOrd="0" parTransId="{4C50019B-3529-4981-80CA-6C0BCD4A8846}" sibTransId="{F1D21579-415E-478D-BF70-D5461040C43F}"/>
    <dgm:cxn modelId="{D52E5F07-0F86-4AB5-B131-0CCCB6F3CB69}" srcId="{A1932B87-6479-4138-825B-5A819FEA8104}" destId="{7076DF06-573A-42BA-8BFA-9A69842B064E}" srcOrd="5" destOrd="0" parTransId="{25CAF12B-3509-459A-8439-8BFE014F7D7B}" sibTransId="{9A81F71B-7997-4E96-BC13-253DD079E07E}"/>
    <dgm:cxn modelId="{50F50C7E-EB01-4087-A08F-CEEB28035AA1}" type="presOf" srcId="{7076DF06-573A-42BA-8BFA-9A69842B064E}" destId="{5BFE2847-9590-4039-AACA-93B1EA21694F}" srcOrd="0" destOrd="0" presId="urn:microsoft.com/office/officeart/2005/8/layout/vList2"/>
    <dgm:cxn modelId="{1E8C290C-A74F-4736-A289-60207798EC08}" type="presOf" srcId="{E39D90D7-8249-4CCA-B7DF-BFD38C46A145}" destId="{A55DBAD2-6660-46A0-966D-D2D13838180E}" srcOrd="0" destOrd="0" presId="urn:microsoft.com/office/officeart/2005/8/layout/vList2"/>
    <dgm:cxn modelId="{C9A7A06C-9B69-4A44-B4DB-089A46991D80}" srcId="{A1932B87-6479-4138-825B-5A819FEA8104}" destId="{47C92F08-5FBE-48D8-A343-8036C02C95B2}" srcOrd="2" destOrd="0" parTransId="{D6F0BB60-5FDA-4A51-80B3-D1F5E9D6386C}" sibTransId="{893631F3-A735-49F3-A309-2E2CE7CC6CA6}"/>
    <dgm:cxn modelId="{4F7EE026-B7DA-4DCC-99E1-48A6A1BE0D8C}" srcId="{A1932B87-6479-4138-825B-5A819FEA8104}" destId="{1DAAA357-8EF2-449A-A37E-D23450E56617}" srcOrd="4" destOrd="0" parTransId="{FCEAE99D-C2D2-4DAB-B033-3EB1D53C84E3}" sibTransId="{C7C8FB65-5DC8-4FD1-90CF-1C57B05985C7}"/>
    <dgm:cxn modelId="{79256DA5-CD77-47AB-8491-AF743CCCC325}" type="presOf" srcId="{9EA08CEC-B6BE-4D0D-945B-1CA83CDC1FC7}" destId="{C83BE578-B136-4180-8395-6B59E6E220DB}" srcOrd="0" destOrd="0" presId="urn:microsoft.com/office/officeart/2005/8/layout/vList2"/>
    <dgm:cxn modelId="{60402845-BF28-481B-94F4-BD38170E5F9E}" type="presOf" srcId="{47C92F08-5FBE-48D8-A343-8036C02C95B2}" destId="{B347B037-75C9-4935-83E4-A58BA5A69F58}" srcOrd="0" destOrd="0" presId="urn:microsoft.com/office/officeart/2005/8/layout/vList2"/>
    <dgm:cxn modelId="{39AAAEB8-344B-49C0-8542-CD3995AEE759}" type="presParOf" srcId="{FD34DEE7-D7AE-468F-9404-EBBD6E95B5BE}" destId="{A05255C2-21CC-47FA-B0D0-F4617CD73178}" srcOrd="0" destOrd="0" presId="urn:microsoft.com/office/officeart/2005/8/layout/vList2"/>
    <dgm:cxn modelId="{9B00ECE9-4178-4C4A-98DE-B8E5567E195F}" type="presParOf" srcId="{FD34DEE7-D7AE-468F-9404-EBBD6E95B5BE}" destId="{7CD4168A-A878-46F1-8485-7D27963F0239}" srcOrd="1" destOrd="0" presId="urn:microsoft.com/office/officeart/2005/8/layout/vList2"/>
    <dgm:cxn modelId="{1304D721-9DB1-4E39-9383-9BB6319C3B13}" type="presParOf" srcId="{FD34DEE7-D7AE-468F-9404-EBBD6E95B5BE}" destId="{A55DBAD2-6660-46A0-966D-D2D13838180E}" srcOrd="2" destOrd="0" presId="urn:microsoft.com/office/officeart/2005/8/layout/vList2"/>
    <dgm:cxn modelId="{16657537-D3C3-4EC6-84C8-3FB178563D81}" type="presParOf" srcId="{FD34DEE7-D7AE-468F-9404-EBBD6E95B5BE}" destId="{BA1E535B-F7BE-445B-8B92-1EB5C15F6FD6}" srcOrd="3" destOrd="0" presId="urn:microsoft.com/office/officeart/2005/8/layout/vList2"/>
    <dgm:cxn modelId="{9983FBB3-D628-4B48-98DC-A29FC9804648}" type="presParOf" srcId="{FD34DEE7-D7AE-468F-9404-EBBD6E95B5BE}" destId="{B347B037-75C9-4935-83E4-A58BA5A69F58}" srcOrd="4" destOrd="0" presId="urn:microsoft.com/office/officeart/2005/8/layout/vList2"/>
    <dgm:cxn modelId="{68F6BDA8-9871-4471-B2F5-E4F3F60C9748}" type="presParOf" srcId="{FD34DEE7-D7AE-468F-9404-EBBD6E95B5BE}" destId="{C6D0AC1A-9D51-4074-8671-350099970772}" srcOrd="5" destOrd="0" presId="urn:microsoft.com/office/officeart/2005/8/layout/vList2"/>
    <dgm:cxn modelId="{8B8EDD33-C735-4AAD-9B0D-369A06D44EA0}" type="presParOf" srcId="{FD34DEE7-D7AE-468F-9404-EBBD6E95B5BE}" destId="{C83BE578-B136-4180-8395-6B59E6E220DB}" srcOrd="6" destOrd="0" presId="urn:microsoft.com/office/officeart/2005/8/layout/vList2"/>
    <dgm:cxn modelId="{14AAB630-17B9-48C4-ACD7-1C817ABC700B}" type="presParOf" srcId="{FD34DEE7-D7AE-468F-9404-EBBD6E95B5BE}" destId="{7E7DE6CF-FD9D-425D-9821-4897CEFD6547}" srcOrd="7" destOrd="0" presId="urn:microsoft.com/office/officeart/2005/8/layout/vList2"/>
    <dgm:cxn modelId="{29CC6B94-6454-4BD9-BB68-EB1470A90E73}" type="presParOf" srcId="{FD34DEE7-D7AE-468F-9404-EBBD6E95B5BE}" destId="{9C3DF767-E4E4-48C8-B491-804C0F289AD8}" srcOrd="8" destOrd="0" presId="urn:microsoft.com/office/officeart/2005/8/layout/vList2"/>
    <dgm:cxn modelId="{EEC4819A-4F6C-4C75-BB85-A996AA889672}" type="presParOf" srcId="{FD34DEE7-D7AE-468F-9404-EBBD6E95B5BE}" destId="{5D8DDF0F-4B57-4BE1-82D7-1A9B72BA2884}" srcOrd="9" destOrd="0" presId="urn:microsoft.com/office/officeart/2005/8/layout/vList2"/>
    <dgm:cxn modelId="{C5D848D1-1B06-432C-9155-9AB5F5A365FA}" type="presParOf" srcId="{FD34DEE7-D7AE-468F-9404-EBBD6E95B5BE}" destId="{5BFE2847-9590-4039-AACA-93B1EA21694F}" srcOrd="1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B3D3D8-8A15-482A-9056-D27EDE0F5D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43652EB-9333-4C7D-8352-F28F00E5ECFC}">
      <dgm:prSet phldrT="[Text]"/>
      <dgm:spPr/>
      <dgm:t>
        <a:bodyPr/>
        <a:lstStyle/>
        <a:p>
          <a:r>
            <a:rPr lang="en-US" dirty="0" smtClean="0"/>
            <a:t>Public Access Counselor</a:t>
          </a:r>
          <a:endParaRPr lang="en-US" dirty="0"/>
        </a:p>
      </dgm:t>
    </dgm:pt>
    <dgm:pt modelId="{B93AED9A-FA60-4322-8106-CEFADEEB5DD7}" type="parTrans" cxnId="{A2DD0F3B-2A61-4804-AA0F-F8540B404140}">
      <dgm:prSet/>
      <dgm:spPr/>
      <dgm:t>
        <a:bodyPr/>
        <a:lstStyle/>
        <a:p>
          <a:endParaRPr lang="en-US"/>
        </a:p>
      </dgm:t>
    </dgm:pt>
    <dgm:pt modelId="{6800AE5E-3885-4B8F-BB04-E04B45802C64}" type="sibTrans" cxnId="{A2DD0F3B-2A61-4804-AA0F-F8540B404140}">
      <dgm:prSet/>
      <dgm:spPr/>
      <dgm:t>
        <a:bodyPr/>
        <a:lstStyle/>
        <a:p>
          <a:endParaRPr lang="en-US"/>
        </a:p>
      </dgm:t>
    </dgm:pt>
    <dgm:pt modelId="{6C1C5645-2AA3-4814-9713-2E17FA6FFD8B}">
      <dgm:prSet phldrT="[Text]"/>
      <dgm:spPr/>
      <dgm:t>
        <a:bodyPr/>
        <a:lstStyle/>
        <a:p>
          <a:r>
            <a:rPr lang="en-US" dirty="0" smtClean="0"/>
            <a:t>File a Lawsuit Under the ODL</a:t>
          </a:r>
          <a:endParaRPr lang="en-US" dirty="0"/>
        </a:p>
      </dgm:t>
    </dgm:pt>
    <dgm:pt modelId="{47C55B25-E2D7-42EF-9AB4-05EE53311EAA}" type="parTrans" cxnId="{3CCA3355-AB5E-47C2-A823-DD96FA2F9C04}">
      <dgm:prSet/>
      <dgm:spPr/>
      <dgm:t>
        <a:bodyPr/>
        <a:lstStyle/>
        <a:p>
          <a:endParaRPr lang="en-US"/>
        </a:p>
      </dgm:t>
    </dgm:pt>
    <dgm:pt modelId="{9B706A21-CFF4-44F5-AE23-0452F76F1DEF}" type="sibTrans" cxnId="{3CCA3355-AB5E-47C2-A823-DD96FA2F9C04}">
      <dgm:prSet/>
      <dgm:spPr/>
      <dgm:t>
        <a:bodyPr/>
        <a:lstStyle/>
        <a:p>
          <a:endParaRPr lang="en-US"/>
        </a:p>
      </dgm:t>
    </dgm:pt>
    <dgm:pt modelId="{91A370C1-0EC1-4976-926C-22E9F64A1282}">
      <dgm:prSet/>
      <dgm:spPr/>
      <dgm:t>
        <a:bodyPr/>
        <a:lstStyle/>
        <a:p>
          <a:r>
            <a:rPr lang="en-US" dirty="0" smtClean="0"/>
            <a:t>Informal or formal opinion</a:t>
          </a:r>
        </a:p>
      </dgm:t>
    </dgm:pt>
    <dgm:pt modelId="{478E4E42-6E88-4DED-A776-52F66FA56415}" type="parTrans" cxnId="{7C3716B9-0C41-4F8D-8823-75E3A06396C6}">
      <dgm:prSet/>
      <dgm:spPr/>
      <dgm:t>
        <a:bodyPr/>
        <a:lstStyle/>
        <a:p>
          <a:endParaRPr lang="en-US"/>
        </a:p>
      </dgm:t>
    </dgm:pt>
    <dgm:pt modelId="{213486B7-A055-4CCC-B942-56428A71A02C}" type="sibTrans" cxnId="{7C3716B9-0C41-4F8D-8823-75E3A06396C6}">
      <dgm:prSet/>
      <dgm:spPr/>
      <dgm:t>
        <a:bodyPr/>
        <a:lstStyle/>
        <a:p>
          <a:endParaRPr lang="en-US"/>
        </a:p>
      </dgm:t>
    </dgm:pt>
    <dgm:pt modelId="{B2C71700-A84A-49B0-9872-8747943891FE}">
      <dgm:prSet/>
      <dgm:spPr/>
      <dgm:t>
        <a:bodyPr/>
        <a:lstStyle/>
        <a:p>
          <a:r>
            <a:rPr lang="en-US" dirty="0" smtClean="0"/>
            <a:t>Useful should you file suit under the ODL</a:t>
          </a:r>
        </a:p>
      </dgm:t>
    </dgm:pt>
    <dgm:pt modelId="{24A3B3A1-DB38-49F1-B0F5-FC3E50F64F39}" type="parTrans" cxnId="{C65E9FAD-B16C-4A25-8E0E-3616D8DFC81C}">
      <dgm:prSet/>
      <dgm:spPr/>
      <dgm:t>
        <a:bodyPr/>
        <a:lstStyle/>
        <a:p>
          <a:endParaRPr lang="en-US"/>
        </a:p>
      </dgm:t>
    </dgm:pt>
    <dgm:pt modelId="{9DA1ADE1-E67F-4E9D-8BD6-5A94D6308428}" type="sibTrans" cxnId="{C65E9FAD-B16C-4A25-8E0E-3616D8DFC81C}">
      <dgm:prSet/>
      <dgm:spPr/>
      <dgm:t>
        <a:bodyPr/>
        <a:lstStyle/>
        <a:p>
          <a:endParaRPr lang="en-US"/>
        </a:p>
      </dgm:t>
    </dgm:pt>
    <dgm:pt modelId="{5ABC8487-7A86-4725-BBCE-ED55D83845FC}">
      <dgm:prSet/>
      <dgm:spPr/>
      <dgm:t>
        <a:bodyPr/>
        <a:lstStyle/>
        <a:p>
          <a:r>
            <a:rPr lang="en-US" dirty="0" smtClean="0"/>
            <a:t>If successful, could recoup attorneys fees and court costs</a:t>
          </a:r>
          <a:endParaRPr lang="en-US" dirty="0"/>
        </a:p>
      </dgm:t>
    </dgm:pt>
    <dgm:pt modelId="{0E95DD97-023C-493B-9B2D-2617383AEF0C}" type="parTrans" cxnId="{677B315B-284B-4AD5-B1F2-E244F3BE7783}">
      <dgm:prSet/>
      <dgm:spPr/>
      <dgm:t>
        <a:bodyPr/>
        <a:lstStyle/>
        <a:p>
          <a:endParaRPr lang="en-US"/>
        </a:p>
      </dgm:t>
    </dgm:pt>
    <dgm:pt modelId="{0B53AC47-6E0C-41C4-82CE-88EDD5F25D6A}" type="sibTrans" cxnId="{677B315B-284B-4AD5-B1F2-E244F3BE7783}">
      <dgm:prSet/>
      <dgm:spPr/>
      <dgm:t>
        <a:bodyPr/>
        <a:lstStyle/>
        <a:p>
          <a:endParaRPr lang="en-US"/>
        </a:p>
      </dgm:t>
    </dgm:pt>
    <dgm:pt modelId="{DA6B536F-8217-4885-9C81-2BE6DC00E2A9}" type="pres">
      <dgm:prSet presAssocID="{02B3D3D8-8A15-482A-9056-D27EDE0F5D95}" presName="list" presStyleCnt="0">
        <dgm:presLayoutVars>
          <dgm:dir/>
          <dgm:animLvl val="lvl"/>
        </dgm:presLayoutVars>
      </dgm:prSet>
      <dgm:spPr/>
      <dgm:t>
        <a:bodyPr/>
        <a:lstStyle/>
        <a:p>
          <a:endParaRPr lang="en-US"/>
        </a:p>
      </dgm:t>
    </dgm:pt>
    <dgm:pt modelId="{B4138C03-3F79-455E-BA7C-8294ABF7E59A}" type="pres">
      <dgm:prSet presAssocID="{B43652EB-9333-4C7D-8352-F28F00E5ECFC}" presName="posSpace" presStyleCnt="0"/>
      <dgm:spPr/>
    </dgm:pt>
    <dgm:pt modelId="{C5E6701C-EE86-4E5B-A65E-A1E653294BBD}" type="pres">
      <dgm:prSet presAssocID="{B43652EB-9333-4C7D-8352-F28F00E5ECFC}" presName="vertFlow" presStyleCnt="0"/>
      <dgm:spPr/>
    </dgm:pt>
    <dgm:pt modelId="{D0F75A8C-06AF-459C-B94F-214FBCE0AA3D}" type="pres">
      <dgm:prSet presAssocID="{B43652EB-9333-4C7D-8352-F28F00E5ECFC}" presName="topSpace" presStyleCnt="0"/>
      <dgm:spPr/>
    </dgm:pt>
    <dgm:pt modelId="{36106270-6D6E-4530-84AB-41949BDA19F8}" type="pres">
      <dgm:prSet presAssocID="{B43652EB-9333-4C7D-8352-F28F00E5ECFC}" presName="firstComp" presStyleCnt="0"/>
      <dgm:spPr/>
    </dgm:pt>
    <dgm:pt modelId="{B351B072-B88E-46D6-A572-41C0AD3AC9AE}" type="pres">
      <dgm:prSet presAssocID="{B43652EB-9333-4C7D-8352-F28F00E5ECFC}" presName="firstChild" presStyleLbl="bgAccFollowNode1" presStyleIdx="0" presStyleCnt="3"/>
      <dgm:spPr/>
      <dgm:t>
        <a:bodyPr/>
        <a:lstStyle/>
        <a:p>
          <a:endParaRPr lang="en-US"/>
        </a:p>
      </dgm:t>
    </dgm:pt>
    <dgm:pt modelId="{6D53E5C3-04C4-412E-9CF6-E428F6831E14}" type="pres">
      <dgm:prSet presAssocID="{B43652EB-9333-4C7D-8352-F28F00E5ECFC}" presName="firstChildTx" presStyleLbl="bgAccFollowNode1" presStyleIdx="0" presStyleCnt="3">
        <dgm:presLayoutVars>
          <dgm:bulletEnabled val="1"/>
        </dgm:presLayoutVars>
      </dgm:prSet>
      <dgm:spPr/>
      <dgm:t>
        <a:bodyPr/>
        <a:lstStyle/>
        <a:p>
          <a:endParaRPr lang="en-US"/>
        </a:p>
      </dgm:t>
    </dgm:pt>
    <dgm:pt modelId="{38666124-312B-4055-80E1-57C16E9AC976}" type="pres">
      <dgm:prSet presAssocID="{B2C71700-A84A-49B0-9872-8747943891FE}" presName="comp" presStyleCnt="0"/>
      <dgm:spPr/>
    </dgm:pt>
    <dgm:pt modelId="{4B6EEF98-C90F-4F81-93F3-50B465521BE2}" type="pres">
      <dgm:prSet presAssocID="{B2C71700-A84A-49B0-9872-8747943891FE}" presName="child" presStyleLbl="bgAccFollowNode1" presStyleIdx="1" presStyleCnt="3"/>
      <dgm:spPr/>
      <dgm:t>
        <a:bodyPr/>
        <a:lstStyle/>
        <a:p>
          <a:endParaRPr lang="en-US"/>
        </a:p>
      </dgm:t>
    </dgm:pt>
    <dgm:pt modelId="{DE9AE992-C953-4482-9EDC-AC69ED6A0953}" type="pres">
      <dgm:prSet presAssocID="{B2C71700-A84A-49B0-9872-8747943891FE}" presName="childTx" presStyleLbl="bgAccFollowNode1" presStyleIdx="1" presStyleCnt="3">
        <dgm:presLayoutVars>
          <dgm:bulletEnabled val="1"/>
        </dgm:presLayoutVars>
      </dgm:prSet>
      <dgm:spPr/>
      <dgm:t>
        <a:bodyPr/>
        <a:lstStyle/>
        <a:p>
          <a:endParaRPr lang="en-US"/>
        </a:p>
      </dgm:t>
    </dgm:pt>
    <dgm:pt modelId="{45503B99-78C0-4713-8588-B840EC42D4E0}" type="pres">
      <dgm:prSet presAssocID="{B43652EB-9333-4C7D-8352-F28F00E5ECFC}" presName="negSpace" presStyleCnt="0"/>
      <dgm:spPr/>
    </dgm:pt>
    <dgm:pt modelId="{0B5FD2F6-284B-4BE5-8521-9EB7EBA2953B}" type="pres">
      <dgm:prSet presAssocID="{B43652EB-9333-4C7D-8352-F28F00E5ECFC}" presName="circle" presStyleLbl="node1" presStyleIdx="0" presStyleCnt="2"/>
      <dgm:spPr/>
      <dgm:t>
        <a:bodyPr/>
        <a:lstStyle/>
        <a:p>
          <a:endParaRPr lang="en-US"/>
        </a:p>
      </dgm:t>
    </dgm:pt>
    <dgm:pt modelId="{E3AEA8C2-4583-46B3-9FA0-5FDC17214956}" type="pres">
      <dgm:prSet presAssocID="{6800AE5E-3885-4B8F-BB04-E04B45802C64}" presName="transSpace" presStyleCnt="0"/>
      <dgm:spPr/>
    </dgm:pt>
    <dgm:pt modelId="{62C887A4-730F-4FDB-A002-189FBBE33056}" type="pres">
      <dgm:prSet presAssocID="{6C1C5645-2AA3-4814-9713-2E17FA6FFD8B}" presName="posSpace" presStyleCnt="0"/>
      <dgm:spPr/>
    </dgm:pt>
    <dgm:pt modelId="{5C56CA37-8F14-45B5-A288-33706BA79C12}" type="pres">
      <dgm:prSet presAssocID="{6C1C5645-2AA3-4814-9713-2E17FA6FFD8B}" presName="vertFlow" presStyleCnt="0"/>
      <dgm:spPr/>
    </dgm:pt>
    <dgm:pt modelId="{57F01B78-61E5-46CF-95AB-FE0D44E12756}" type="pres">
      <dgm:prSet presAssocID="{6C1C5645-2AA3-4814-9713-2E17FA6FFD8B}" presName="topSpace" presStyleCnt="0"/>
      <dgm:spPr/>
    </dgm:pt>
    <dgm:pt modelId="{E6DF05E3-645D-44DD-BFD3-394CF702316A}" type="pres">
      <dgm:prSet presAssocID="{6C1C5645-2AA3-4814-9713-2E17FA6FFD8B}" presName="firstComp" presStyleCnt="0"/>
      <dgm:spPr/>
    </dgm:pt>
    <dgm:pt modelId="{109A6EF9-D86C-44AF-809F-66EF465EBBB2}" type="pres">
      <dgm:prSet presAssocID="{6C1C5645-2AA3-4814-9713-2E17FA6FFD8B}" presName="firstChild" presStyleLbl="bgAccFollowNode1" presStyleIdx="2" presStyleCnt="3"/>
      <dgm:spPr/>
      <dgm:t>
        <a:bodyPr/>
        <a:lstStyle/>
        <a:p>
          <a:endParaRPr lang="en-US"/>
        </a:p>
      </dgm:t>
    </dgm:pt>
    <dgm:pt modelId="{BD020A42-8439-4730-8490-3E86FEE1EBDA}" type="pres">
      <dgm:prSet presAssocID="{6C1C5645-2AA3-4814-9713-2E17FA6FFD8B}" presName="firstChildTx" presStyleLbl="bgAccFollowNode1" presStyleIdx="2" presStyleCnt="3">
        <dgm:presLayoutVars>
          <dgm:bulletEnabled val="1"/>
        </dgm:presLayoutVars>
      </dgm:prSet>
      <dgm:spPr/>
      <dgm:t>
        <a:bodyPr/>
        <a:lstStyle/>
        <a:p>
          <a:endParaRPr lang="en-US"/>
        </a:p>
      </dgm:t>
    </dgm:pt>
    <dgm:pt modelId="{8F07D778-9E83-4A8B-B0EA-CCFD826F1EE2}" type="pres">
      <dgm:prSet presAssocID="{6C1C5645-2AA3-4814-9713-2E17FA6FFD8B}" presName="negSpace" presStyleCnt="0"/>
      <dgm:spPr/>
    </dgm:pt>
    <dgm:pt modelId="{513B7012-0984-4712-9B89-D1DB7BC8B024}" type="pres">
      <dgm:prSet presAssocID="{6C1C5645-2AA3-4814-9713-2E17FA6FFD8B}" presName="circle" presStyleLbl="node1" presStyleIdx="1" presStyleCnt="2"/>
      <dgm:spPr/>
      <dgm:t>
        <a:bodyPr/>
        <a:lstStyle/>
        <a:p>
          <a:endParaRPr lang="en-US"/>
        </a:p>
      </dgm:t>
    </dgm:pt>
  </dgm:ptLst>
  <dgm:cxnLst>
    <dgm:cxn modelId="{0B60B98F-2002-4106-916A-82A2DF31DC18}" type="presOf" srcId="{5ABC8487-7A86-4725-BBCE-ED55D83845FC}" destId="{109A6EF9-D86C-44AF-809F-66EF465EBBB2}" srcOrd="0" destOrd="0" presId="urn:microsoft.com/office/officeart/2005/8/layout/hList9"/>
    <dgm:cxn modelId="{10616C05-4EC3-47A2-A5FF-77C7BA647072}" type="presOf" srcId="{B2C71700-A84A-49B0-9872-8747943891FE}" destId="{DE9AE992-C953-4482-9EDC-AC69ED6A0953}" srcOrd="1" destOrd="0" presId="urn:microsoft.com/office/officeart/2005/8/layout/hList9"/>
    <dgm:cxn modelId="{40B98A3C-5B08-41B2-A184-108DA4D01F99}" type="presOf" srcId="{91A370C1-0EC1-4976-926C-22E9F64A1282}" destId="{B351B072-B88E-46D6-A572-41C0AD3AC9AE}" srcOrd="0" destOrd="0" presId="urn:microsoft.com/office/officeart/2005/8/layout/hList9"/>
    <dgm:cxn modelId="{A2DD0F3B-2A61-4804-AA0F-F8540B404140}" srcId="{02B3D3D8-8A15-482A-9056-D27EDE0F5D95}" destId="{B43652EB-9333-4C7D-8352-F28F00E5ECFC}" srcOrd="0" destOrd="0" parTransId="{B93AED9A-FA60-4322-8106-CEFADEEB5DD7}" sibTransId="{6800AE5E-3885-4B8F-BB04-E04B45802C64}"/>
    <dgm:cxn modelId="{F5DF8324-A9E0-42E2-8B95-C8FC1713D1F8}" type="presOf" srcId="{5ABC8487-7A86-4725-BBCE-ED55D83845FC}" destId="{BD020A42-8439-4730-8490-3E86FEE1EBDA}" srcOrd="1" destOrd="0" presId="urn:microsoft.com/office/officeart/2005/8/layout/hList9"/>
    <dgm:cxn modelId="{677B315B-284B-4AD5-B1F2-E244F3BE7783}" srcId="{6C1C5645-2AA3-4814-9713-2E17FA6FFD8B}" destId="{5ABC8487-7A86-4725-BBCE-ED55D83845FC}" srcOrd="0" destOrd="0" parTransId="{0E95DD97-023C-493B-9B2D-2617383AEF0C}" sibTransId="{0B53AC47-6E0C-41C4-82CE-88EDD5F25D6A}"/>
    <dgm:cxn modelId="{7C3716B9-0C41-4F8D-8823-75E3A06396C6}" srcId="{B43652EB-9333-4C7D-8352-F28F00E5ECFC}" destId="{91A370C1-0EC1-4976-926C-22E9F64A1282}" srcOrd="0" destOrd="0" parTransId="{478E4E42-6E88-4DED-A776-52F66FA56415}" sibTransId="{213486B7-A055-4CCC-B942-56428A71A02C}"/>
    <dgm:cxn modelId="{238D3AEC-6383-4FA1-9698-85E4C5154826}" type="presOf" srcId="{B2C71700-A84A-49B0-9872-8747943891FE}" destId="{4B6EEF98-C90F-4F81-93F3-50B465521BE2}" srcOrd="0" destOrd="0" presId="urn:microsoft.com/office/officeart/2005/8/layout/hList9"/>
    <dgm:cxn modelId="{C65E9FAD-B16C-4A25-8E0E-3616D8DFC81C}" srcId="{B43652EB-9333-4C7D-8352-F28F00E5ECFC}" destId="{B2C71700-A84A-49B0-9872-8747943891FE}" srcOrd="1" destOrd="0" parTransId="{24A3B3A1-DB38-49F1-B0F5-FC3E50F64F39}" sibTransId="{9DA1ADE1-E67F-4E9D-8BD6-5A94D6308428}"/>
    <dgm:cxn modelId="{3CCA3355-AB5E-47C2-A823-DD96FA2F9C04}" srcId="{02B3D3D8-8A15-482A-9056-D27EDE0F5D95}" destId="{6C1C5645-2AA3-4814-9713-2E17FA6FFD8B}" srcOrd="1" destOrd="0" parTransId="{47C55B25-E2D7-42EF-9AB4-05EE53311EAA}" sibTransId="{9B706A21-CFF4-44F5-AE23-0452F76F1DEF}"/>
    <dgm:cxn modelId="{70BE8622-979F-4F5E-BC63-F37F18037073}" type="presOf" srcId="{B43652EB-9333-4C7D-8352-F28F00E5ECFC}" destId="{0B5FD2F6-284B-4BE5-8521-9EB7EBA2953B}" srcOrd="0" destOrd="0" presId="urn:microsoft.com/office/officeart/2005/8/layout/hList9"/>
    <dgm:cxn modelId="{12903A5E-3AF4-403A-A83C-63F4268E0748}" type="presOf" srcId="{91A370C1-0EC1-4976-926C-22E9F64A1282}" destId="{6D53E5C3-04C4-412E-9CF6-E428F6831E14}" srcOrd="1" destOrd="0" presId="urn:microsoft.com/office/officeart/2005/8/layout/hList9"/>
    <dgm:cxn modelId="{27CB3A31-F1CC-4F1D-8725-96AECEC6A541}" type="presOf" srcId="{02B3D3D8-8A15-482A-9056-D27EDE0F5D95}" destId="{DA6B536F-8217-4885-9C81-2BE6DC00E2A9}" srcOrd="0" destOrd="0" presId="urn:microsoft.com/office/officeart/2005/8/layout/hList9"/>
    <dgm:cxn modelId="{AB547D93-95F6-4CFF-9C97-0281F653F2F4}" type="presOf" srcId="{6C1C5645-2AA3-4814-9713-2E17FA6FFD8B}" destId="{513B7012-0984-4712-9B89-D1DB7BC8B024}" srcOrd="0" destOrd="0" presId="urn:microsoft.com/office/officeart/2005/8/layout/hList9"/>
    <dgm:cxn modelId="{B8813133-2821-446A-8E94-4F958EAA7E0A}" type="presParOf" srcId="{DA6B536F-8217-4885-9C81-2BE6DC00E2A9}" destId="{B4138C03-3F79-455E-BA7C-8294ABF7E59A}" srcOrd="0" destOrd="0" presId="urn:microsoft.com/office/officeart/2005/8/layout/hList9"/>
    <dgm:cxn modelId="{694ED620-9D6C-4A61-8324-A0AE0E959608}" type="presParOf" srcId="{DA6B536F-8217-4885-9C81-2BE6DC00E2A9}" destId="{C5E6701C-EE86-4E5B-A65E-A1E653294BBD}" srcOrd="1" destOrd="0" presId="urn:microsoft.com/office/officeart/2005/8/layout/hList9"/>
    <dgm:cxn modelId="{2ED5B19C-BD64-4E8C-BCCB-8B1A4CB20219}" type="presParOf" srcId="{C5E6701C-EE86-4E5B-A65E-A1E653294BBD}" destId="{D0F75A8C-06AF-459C-B94F-214FBCE0AA3D}" srcOrd="0" destOrd="0" presId="urn:microsoft.com/office/officeart/2005/8/layout/hList9"/>
    <dgm:cxn modelId="{4067C6B8-544A-4DFF-B6BF-D370BCDF90FE}" type="presParOf" srcId="{C5E6701C-EE86-4E5B-A65E-A1E653294BBD}" destId="{36106270-6D6E-4530-84AB-41949BDA19F8}" srcOrd="1" destOrd="0" presId="urn:microsoft.com/office/officeart/2005/8/layout/hList9"/>
    <dgm:cxn modelId="{76ECF99F-642B-4A8F-B3CD-F5333E0AF5A1}" type="presParOf" srcId="{36106270-6D6E-4530-84AB-41949BDA19F8}" destId="{B351B072-B88E-46D6-A572-41C0AD3AC9AE}" srcOrd="0" destOrd="0" presId="urn:microsoft.com/office/officeart/2005/8/layout/hList9"/>
    <dgm:cxn modelId="{970DEA74-82D7-4441-83BF-98C0ED9162FC}" type="presParOf" srcId="{36106270-6D6E-4530-84AB-41949BDA19F8}" destId="{6D53E5C3-04C4-412E-9CF6-E428F6831E14}" srcOrd="1" destOrd="0" presId="urn:microsoft.com/office/officeart/2005/8/layout/hList9"/>
    <dgm:cxn modelId="{8DD40785-D739-46F5-8DC3-FC3516842A28}" type="presParOf" srcId="{C5E6701C-EE86-4E5B-A65E-A1E653294BBD}" destId="{38666124-312B-4055-80E1-57C16E9AC976}" srcOrd="2" destOrd="0" presId="urn:microsoft.com/office/officeart/2005/8/layout/hList9"/>
    <dgm:cxn modelId="{ACC05D9B-21A4-419A-BAAB-E8B2624D4CA2}" type="presParOf" srcId="{38666124-312B-4055-80E1-57C16E9AC976}" destId="{4B6EEF98-C90F-4F81-93F3-50B465521BE2}" srcOrd="0" destOrd="0" presId="urn:microsoft.com/office/officeart/2005/8/layout/hList9"/>
    <dgm:cxn modelId="{F2669C2D-102E-4E5B-8652-05CE723801E1}" type="presParOf" srcId="{38666124-312B-4055-80E1-57C16E9AC976}" destId="{DE9AE992-C953-4482-9EDC-AC69ED6A0953}" srcOrd="1" destOrd="0" presId="urn:microsoft.com/office/officeart/2005/8/layout/hList9"/>
    <dgm:cxn modelId="{7D2C24BE-8E70-4BF1-B60D-6CB9B4030832}" type="presParOf" srcId="{DA6B536F-8217-4885-9C81-2BE6DC00E2A9}" destId="{45503B99-78C0-4713-8588-B840EC42D4E0}" srcOrd="2" destOrd="0" presId="urn:microsoft.com/office/officeart/2005/8/layout/hList9"/>
    <dgm:cxn modelId="{1FC9C1CC-CE0B-4EB2-B9DA-E77648DABCEE}" type="presParOf" srcId="{DA6B536F-8217-4885-9C81-2BE6DC00E2A9}" destId="{0B5FD2F6-284B-4BE5-8521-9EB7EBA2953B}" srcOrd="3" destOrd="0" presId="urn:microsoft.com/office/officeart/2005/8/layout/hList9"/>
    <dgm:cxn modelId="{EDC5AD79-9E75-41D9-A2ED-624191F9FB64}" type="presParOf" srcId="{DA6B536F-8217-4885-9C81-2BE6DC00E2A9}" destId="{E3AEA8C2-4583-46B3-9FA0-5FDC17214956}" srcOrd="4" destOrd="0" presId="urn:microsoft.com/office/officeart/2005/8/layout/hList9"/>
    <dgm:cxn modelId="{B1666D53-B42B-4D7D-BE11-ACE7DDCC6328}" type="presParOf" srcId="{DA6B536F-8217-4885-9C81-2BE6DC00E2A9}" destId="{62C887A4-730F-4FDB-A002-189FBBE33056}" srcOrd="5" destOrd="0" presId="urn:microsoft.com/office/officeart/2005/8/layout/hList9"/>
    <dgm:cxn modelId="{301B8512-F6D1-42BE-B6BA-6508279979BF}" type="presParOf" srcId="{DA6B536F-8217-4885-9C81-2BE6DC00E2A9}" destId="{5C56CA37-8F14-45B5-A288-33706BA79C12}" srcOrd="6" destOrd="0" presId="urn:microsoft.com/office/officeart/2005/8/layout/hList9"/>
    <dgm:cxn modelId="{99A853E1-AC23-4F4A-A3C1-E16A88EDE592}" type="presParOf" srcId="{5C56CA37-8F14-45B5-A288-33706BA79C12}" destId="{57F01B78-61E5-46CF-95AB-FE0D44E12756}" srcOrd="0" destOrd="0" presId="urn:microsoft.com/office/officeart/2005/8/layout/hList9"/>
    <dgm:cxn modelId="{EDB79402-CEC2-4F7C-A994-E12C2D3BE406}" type="presParOf" srcId="{5C56CA37-8F14-45B5-A288-33706BA79C12}" destId="{E6DF05E3-645D-44DD-BFD3-394CF702316A}" srcOrd="1" destOrd="0" presId="urn:microsoft.com/office/officeart/2005/8/layout/hList9"/>
    <dgm:cxn modelId="{1BAD85D5-4047-4DE6-9F89-DF7333137591}" type="presParOf" srcId="{E6DF05E3-645D-44DD-BFD3-394CF702316A}" destId="{109A6EF9-D86C-44AF-809F-66EF465EBBB2}" srcOrd="0" destOrd="0" presId="urn:microsoft.com/office/officeart/2005/8/layout/hList9"/>
    <dgm:cxn modelId="{3180F4D7-6870-4E8C-98CD-C261CF1E7A5D}" type="presParOf" srcId="{E6DF05E3-645D-44DD-BFD3-394CF702316A}" destId="{BD020A42-8439-4730-8490-3E86FEE1EBDA}" srcOrd="1" destOrd="0" presId="urn:microsoft.com/office/officeart/2005/8/layout/hList9"/>
    <dgm:cxn modelId="{C84A7515-D63E-4611-8553-8855B1DEA253}" type="presParOf" srcId="{DA6B536F-8217-4885-9C81-2BE6DC00E2A9}" destId="{8F07D778-9E83-4A8B-B0EA-CCFD826F1EE2}" srcOrd="7" destOrd="0" presId="urn:microsoft.com/office/officeart/2005/8/layout/hList9"/>
    <dgm:cxn modelId="{5BAC3860-7382-4309-857B-A07E32AF5C9D}" type="presParOf" srcId="{DA6B536F-8217-4885-9C81-2BE6DC00E2A9}" destId="{513B7012-0984-4712-9B89-D1DB7BC8B024}" srcOrd="8" destOrd="0" presId="urn:microsoft.com/office/officeart/2005/8/layout/hList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1C0B09-FB35-4F91-8E1E-3D33F0B80E0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7B42255-059F-4297-97C5-D079FC7DB816}">
      <dgm:prSet phldrT="[Text]"/>
      <dgm:spPr/>
      <dgm:t>
        <a:bodyPr/>
        <a:lstStyle/>
        <a:p>
          <a:r>
            <a:rPr lang="en-US" dirty="0" err="1" smtClean="0"/>
            <a:t>Disclosable</a:t>
          </a:r>
          <a:endParaRPr lang="en-US" dirty="0"/>
        </a:p>
      </dgm:t>
    </dgm:pt>
    <dgm:pt modelId="{F714C1A2-AD77-4120-AD35-60474528A3E7}" type="parTrans" cxnId="{FB1E23EF-55F2-45CE-8B53-8F557B5E570A}">
      <dgm:prSet/>
      <dgm:spPr/>
      <dgm:t>
        <a:bodyPr/>
        <a:lstStyle/>
        <a:p>
          <a:endParaRPr lang="en-US"/>
        </a:p>
      </dgm:t>
    </dgm:pt>
    <dgm:pt modelId="{198A7DDA-8FB0-450E-A4E8-5651C1119318}" type="sibTrans" cxnId="{FB1E23EF-55F2-45CE-8B53-8F557B5E570A}">
      <dgm:prSet/>
      <dgm:spPr/>
      <dgm:t>
        <a:bodyPr/>
        <a:lstStyle/>
        <a:p>
          <a:endParaRPr lang="en-US"/>
        </a:p>
      </dgm:t>
    </dgm:pt>
    <dgm:pt modelId="{1F5BFB61-3F9C-423A-BAA1-80C58C93D30D}">
      <dgm:prSet phldrT="[Text]"/>
      <dgm:spPr/>
      <dgm:t>
        <a:bodyPr/>
        <a:lstStyle/>
        <a:p>
          <a:r>
            <a:rPr lang="en-US" dirty="0" smtClean="0"/>
            <a:t>Confidential</a:t>
          </a:r>
          <a:endParaRPr lang="en-US" dirty="0"/>
        </a:p>
      </dgm:t>
    </dgm:pt>
    <dgm:pt modelId="{0170310A-B413-4222-A771-75A5DD7C3A57}" type="parTrans" cxnId="{CA2AF234-3C1E-44FC-8AF6-39ADE0513167}">
      <dgm:prSet/>
      <dgm:spPr/>
      <dgm:t>
        <a:bodyPr/>
        <a:lstStyle/>
        <a:p>
          <a:endParaRPr lang="en-US"/>
        </a:p>
      </dgm:t>
    </dgm:pt>
    <dgm:pt modelId="{39496397-63BA-4680-AA10-B57FBB03E8DB}" type="sibTrans" cxnId="{CA2AF234-3C1E-44FC-8AF6-39ADE0513167}">
      <dgm:prSet/>
      <dgm:spPr/>
      <dgm:t>
        <a:bodyPr/>
        <a:lstStyle/>
        <a:p>
          <a:endParaRPr lang="en-US"/>
        </a:p>
      </dgm:t>
    </dgm:pt>
    <dgm:pt modelId="{CC62B9BB-7597-498E-82F0-99B03FA82067}">
      <dgm:prSet phldrT="[Text]"/>
      <dgm:spPr/>
      <dgm:t>
        <a:bodyPr/>
        <a:lstStyle/>
        <a:p>
          <a:r>
            <a:rPr lang="en-US" dirty="0" err="1" smtClean="0"/>
            <a:t>Disclosable</a:t>
          </a:r>
          <a:r>
            <a:rPr lang="en-US" dirty="0" smtClean="0"/>
            <a:t> at the discretion of the public agency</a:t>
          </a:r>
          <a:endParaRPr lang="en-US" dirty="0"/>
        </a:p>
      </dgm:t>
    </dgm:pt>
    <dgm:pt modelId="{D8574787-7B8A-4BA9-A5A8-9F8104D867F2}" type="parTrans" cxnId="{448B3637-CC32-4BC8-85EF-917E551FA1A6}">
      <dgm:prSet/>
      <dgm:spPr/>
      <dgm:t>
        <a:bodyPr/>
        <a:lstStyle/>
        <a:p>
          <a:endParaRPr lang="en-US"/>
        </a:p>
      </dgm:t>
    </dgm:pt>
    <dgm:pt modelId="{F6B6F540-BD3F-4146-9651-6D96CBE0E3C6}" type="sibTrans" cxnId="{448B3637-CC32-4BC8-85EF-917E551FA1A6}">
      <dgm:prSet/>
      <dgm:spPr/>
      <dgm:t>
        <a:bodyPr/>
        <a:lstStyle/>
        <a:p>
          <a:endParaRPr lang="en-US"/>
        </a:p>
      </dgm:t>
    </dgm:pt>
    <dgm:pt modelId="{AAE0CEAA-47D3-4DE0-8DC5-040EDA7D9F89}" type="pres">
      <dgm:prSet presAssocID="{341C0B09-FB35-4F91-8E1E-3D33F0B80E09}" presName="linear" presStyleCnt="0">
        <dgm:presLayoutVars>
          <dgm:dir/>
          <dgm:resizeHandles val="exact"/>
        </dgm:presLayoutVars>
      </dgm:prSet>
      <dgm:spPr/>
      <dgm:t>
        <a:bodyPr/>
        <a:lstStyle/>
        <a:p>
          <a:endParaRPr lang="en-US"/>
        </a:p>
      </dgm:t>
    </dgm:pt>
    <dgm:pt modelId="{FDE7F95F-E049-4A9D-BD5F-A1AFAD096024}" type="pres">
      <dgm:prSet presAssocID="{A7B42255-059F-4297-97C5-D079FC7DB816}" presName="comp" presStyleCnt="0"/>
      <dgm:spPr/>
    </dgm:pt>
    <dgm:pt modelId="{72E3916F-1E22-4F69-AFE9-8002A04FBA28}" type="pres">
      <dgm:prSet presAssocID="{A7B42255-059F-4297-97C5-D079FC7DB816}" presName="box" presStyleLbl="node1" presStyleIdx="0" presStyleCnt="3"/>
      <dgm:spPr/>
      <dgm:t>
        <a:bodyPr/>
        <a:lstStyle/>
        <a:p>
          <a:endParaRPr lang="en-US"/>
        </a:p>
      </dgm:t>
    </dgm:pt>
    <dgm:pt modelId="{5F3994DF-57A1-4CFD-AF0E-33AC3FA74655}" type="pres">
      <dgm:prSet presAssocID="{A7B42255-059F-4297-97C5-D079FC7DB816}" presName="img" presStyleLbl="fgImgPlace1" presStyleIdx="0" presStyleCnt="3"/>
      <dgm:spPr>
        <a:blipFill rotWithShape="0">
          <a:blip xmlns:r="http://schemas.openxmlformats.org/officeDocument/2006/relationships" r:embed="rId1"/>
          <a:stretch>
            <a:fillRect/>
          </a:stretch>
        </a:blipFill>
      </dgm:spPr>
    </dgm:pt>
    <dgm:pt modelId="{0A3F5227-5C15-435F-9EAD-F74B9852AC7A}" type="pres">
      <dgm:prSet presAssocID="{A7B42255-059F-4297-97C5-D079FC7DB816}" presName="text" presStyleLbl="node1" presStyleIdx="0" presStyleCnt="3">
        <dgm:presLayoutVars>
          <dgm:bulletEnabled val="1"/>
        </dgm:presLayoutVars>
      </dgm:prSet>
      <dgm:spPr/>
      <dgm:t>
        <a:bodyPr/>
        <a:lstStyle/>
        <a:p>
          <a:endParaRPr lang="en-US"/>
        </a:p>
      </dgm:t>
    </dgm:pt>
    <dgm:pt modelId="{AAB3849D-6DCB-46A9-8BB6-3DAF73CB7102}" type="pres">
      <dgm:prSet presAssocID="{198A7DDA-8FB0-450E-A4E8-5651C1119318}" presName="spacer" presStyleCnt="0"/>
      <dgm:spPr/>
    </dgm:pt>
    <dgm:pt modelId="{62FD49E4-B6CA-456F-B0B8-DBBC0127425D}" type="pres">
      <dgm:prSet presAssocID="{1F5BFB61-3F9C-423A-BAA1-80C58C93D30D}" presName="comp" presStyleCnt="0"/>
      <dgm:spPr/>
    </dgm:pt>
    <dgm:pt modelId="{4C823DA0-6F9E-4F9C-8706-39D063B98D63}" type="pres">
      <dgm:prSet presAssocID="{1F5BFB61-3F9C-423A-BAA1-80C58C93D30D}" presName="box" presStyleLbl="node1" presStyleIdx="1" presStyleCnt="3"/>
      <dgm:spPr/>
      <dgm:t>
        <a:bodyPr/>
        <a:lstStyle/>
        <a:p>
          <a:endParaRPr lang="en-US"/>
        </a:p>
      </dgm:t>
    </dgm:pt>
    <dgm:pt modelId="{A2933B7B-7C62-4D94-9C35-B03F7B82EC2C}" type="pres">
      <dgm:prSet presAssocID="{1F5BFB61-3F9C-423A-BAA1-80C58C93D30D}" presName="img" presStyleLbl="fgImgPlace1" presStyleIdx="1" presStyleCnt="3"/>
      <dgm:spPr>
        <a:blipFill rotWithShape="0">
          <a:blip xmlns:r="http://schemas.openxmlformats.org/officeDocument/2006/relationships" r:embed="rId2"/>
          <a:stretch>
            <a:fillRect/>
          </a:stretch>
        </a:blipFill>
      </dgm:spPr>
    </dgm:pt>
    <dgm:pt modelId="{CE517B11-DF47-4B66-8A9E-A9E1533D4380}" type="pres">
      <dgm:prSet presAssocID="{1F5BFB61-3F9C-423A-BAA1-80C58C93D30D}" presName="text" presStyleLbl="node1" presStyleIdx="1" presStyleCnt="3">
        <dgm:presLayoutVars>
          <dgm:bulletEnabled val="1"/>
        </dgm:presLayoutVars>
      </dgm:prSet>
      <dgm:spPr/>
      <dgm:t>
        <a:bodyPr/>
        <a:lstStyle/>
        <a:p>
          <a:endParaRPr lang="en-US"/>
        </a:p>
      </dgm:t>
    </dgm:pt>
    <dgm:pt modelId="{DECDF5B2-A736-4024-B7C0-AEACA7C473D3}" type="pres">
      <dgm:prSet presAssocID="{39496397-63BA-4680-AA10-B57FBB03E8DB}" presName="spacer" presStyleCnt="0"/>
      <dgm:spPr/>
    </dgm:pt>
    <dgm:pt modelId="{9CE221AB-5AD3-4A05-ACA4-29DE7135F50D}" type="pres">
      <dgm:prSet presAssocID="{CC62B9BB-7597-498E-82F0-99B03FA82067}" presName="comp" presStyleCnt="0"/>
      <dgm:spPr/>
    </dgm:pt>
    <dgm:pt modelId="{15B9E406-D588-4EAC-8F25-99CA5D32AD2D}" type="pres">
      <dgm:prSet presAssocID="{CC62B9BB-7597-498E-82F0-99B03FA82067}" presName="box" presStyleLbl="node1" presStyleIdx="2" presStyleCnt="3"/>
      <dgm:spPr/>
      <dgm:t>
        <a:bodyPr/>
        <a:lstStyle/>
        <a:p>
          <a:endParaRPr lang="en-US"/>
        </a:p>
      </dgm:t>
    </dgm:pt>
    <dgm:pt modelId="{A9A9B5AF-EACD-49F3-939A-B3F28E692748}" type="pres">
      <dgm:prSet presAssocID="{CC62B9BB-7597-498E-82F0-99B03FA82067}" presName="img" presStyleLbl="fgImgPlace1" presStyleIdx="2" presStyleCnt="3"/>
      <dgm:spPr>
        <a:blipFill rotWithShape="0">
          <a:blip xmlns:r="http://schemas.openxmlformats.org/officeDocument/2006/relationships" r:embed="rId3"/>
          <a:stretch>
            <a:fillRect/>
          </a:stretch>
        </a:blipFill>
      </dgm:spPr>
    </dgm:pt>
    <dgm:pt modelId="{A81D1E73-0B15-409B-BC07-7DE826569487}" type="pres">
      <dgm:prSet presAssocID="{CC62B9BB-7597-498E-82F0-99B03FA82067}" presName="text" presStyleLbl="node1" presStyleIdx="2" presStyleCnt="3">
        <dgm:presLayoutVars>
          <dgm:bulletEnabled val="1"/>
        </dgm:presLayoutVars>
      </dgm:prSet>
      <dgm:spPr/>
      <dgm:t>
        <a:bodyPr/>
        <a:lstStyle/>
        <a:p>
          <a:endParaRPr lang="en-US"/>
        </a:p>
      </dgm:t>
    </dgm:pt>
  </dgm:ptLst>
  <dgm:cxnLst>
    <dgm:cxn modelId="{B10786FE-7F07-4DFE-9BA5-63F68364AF00}" type="presOf" srcId="{341C0B09-FB35-4F91-8E1E-3D33F0B80E09}" destId="{AAE0CEAA-47D3-4DE0-8DC5-040EDA7D9F89}" srcOrd="0" destOrd="0" presId="urn:microsoft.com/office/officeart/2005/8/layout/vList4"/>
    <dgm:cxn modelId="{C574DA18-AF67-4015-A710-741B40730D28}" type="presOf" srcId="{A7B42255-059F-4297-97C5-D079FC7DB816}" destId="{72E3916F-1E22-4F69-AFE9-8002A04FBA28}" srcOrd="0" destOrd="0" presId="urn:microsoft.com/office/officeart/2005/8/layout/vList4"/>
    <dgm:cxn modelId="{65419E52-5D0C-4C0F-A56E-2092C546C538}" type="presOf" srcId="{CC62B9BB-7597-498E-82F0-99B03FA82067}" destId="{A81D1E73-0B15-409B-BC07-7DE826569487}" srcOrd="1" destOrd="0" presId="urn:microsoft.com/office/officeart/2005/8/layout/vList4"/>
    <dgm:cxn modelId="{14A06641-38F9-408D-ADB1-EDEF0CA42F52}" type="presOf" srcId="{1F5BFB61-3F9C-423A-BAA1-80C58C93D30D}" destId="{4C823DA0-6F9E-4F9C-8706-39D063B98D63}" srcOrd="0" destOrd="0" presId="urn:microsoft.com/office/officeart/2005/8/layout/vList4"/>
    <dgm:cxn modelId="{FB1E23EF-55F2-45CE-8B53-8F557B5E570A}" srcId="{341C0B09-FB35-4F91-8E1E-3D33F0B80E09}" destId="{A7B42255-059F-4297-97C5-D079FC7DB816}" srcOrd="0" destOrd="0" parTransId="{F714C1A2-AD77-4120-AD35-60474528A3E7}" sibTransId="{198A7DDA-8FB0-450E-A4E8-5651C1119318}"/>
    <dgm:cxn modelId="{CA2AF234-3C1E-44FC-8AF6-39ADE0513167}" srcId="{341C0B09-FB35-4F91-8E1E-3D33F0B80E09}" destId="{1F5BFB61-3F9C-423A-BAA1-80C58C93D30D}" srcOrd="1" destOrd="0" parTransId="{0170310A-B413-4222-A771-75A5DD7C3A57}" sibTransId="{39496397-63BA-4680-AA10-B57FBB03E8DB}"/>
    <dgm:cxn modelId="{6C8B12A3-9697-4BE8-A888-5392134C87F8}" type="presOf" srcId="{CC62B9BB-7597-498E-82F0-99B03FA82067}" destId="{15B9E406-D588-4EAC-8F25-99CA5D32AD2D}" srcOrd="0" destOrd="0" presId="urn:microsoft.com/office/officeart/2005/8/layout/vList4"/>
    <dgm:cxn modelId="{448B3637-CC32-4BC8-85EF-917E551FA1A6}" srcId="{341C0B09-FB35-4F91-8E1E-3D33F0B80E09}" destId="{CC62B9BB-7597-498E-82F0-99B03FA82067}" srcOrd="2" destOrd="0" parTransId="{D8574787-7B8A-4BA9-A5A8-9F8104D867F2}" sibTransId="{F6B6F540-BD3F-4146-9651-6D96CBE0E3C6}"/>
    <dgm:cxn modelId="{537172E9-8BE3-406F-91CA-B57702475D79}" type="presOf" srcId="{A7B42255-059F-4297-97C5-D079FC7DB816}" destId="{0A3F5227-5C15-435F-9EAD-F74B9852AC7A}" srcOrd="1" destOrd="0" presId="urn:microsoft.com/office/officeart/2005/8/layout/vList4"/>
    <dgm:cxn modelId="{8EA6E114-EFDF-4592-B85E-C4BF6CCBF8A3}" type="presOf" srcId="{1F5BFB61-3F9C-423A-BAA1-80C58C93D30D}" destId="{CE517B11-DF47-4B66-8A9E-A9E1533D4380}" srcOrd="1" destOrd="0" presId="urn:microsoft.com/office/officeart/2005/8/layout/vList4"/>
    <dgm:cxn modelId="{8A460335-D03E-41DB-92C5-1AF55D2493EE}" type="presParOf" srcId="{AAE0CEAA-47D3-4DE0-8DC5-040EDA7D9F89}" destId="{FDE7F95F-E049-4A9D-BD5F-A1AFAD096024}" srcOrd="0" destOrd="0" presId="urn:microsoft.com/office/officeart/2005/8/layout/vList4"/>
    <dgm:cxn modelId="{C80EF81E-7C4F-432A-A85C-CDB03CFAB8E4}" type="presParOf" srcId="{FDE7F95F-E049-4A9D-BD5F-A1AFAD096024}" destId="{72E3916F-1E22-4F69-AFE9-8002A04FBA28}" srcOrd="0" destOrd="0" presId="urn:microsoft.com/office/officeart/2005/8/layout/vList4"/>
    <dgm:cxn modelId="{138B9EE4-0EC1-447F-BBA9-6E62EF3DF7AC}" type="presParOf" srcId="{FDE7F95F-E049-4A9D-BD5F-A1AFAD096024}" destId="{5F3994DF-57A1-4CFD-AF0E-33AC3FA74655}" srcOrd="1" destOrd="0" presId="urn:microsoft.com/office/officeart/2005/8/layout/vList4"/>
    <dgm:cxn modelId="{E631E7EB-C034-4897-935D-D2025C79D0E1}" type="presParOf" srcId="{FDE7F95F-E049-4A9D-BD5F-A1AFAD096024}" destId="{0A3F5227-5C15-435F-9EAD-F74B9852AC7A}" srcOrd="2" destOrd="0" presId="urn:microsoft.com/office/officeart/2005/8/layout/vList4"/>
    <dgm:cxn modelId="{15D2466D-2841-47F8-8034-7C4CC4329C80}" type="presParOf" srcId="{AAE0CEAA-47D3-4DE0-8DC5-040EDA7D9F89}" destId="{AAB3849D-6DCB-46A9-8BB6-3DAF73CB7102}" srcOrd="1" destOrd="0" presId="urn:microsoft.com/office/officeart/2005/8/layout/vList4"/>
    <dgm:cxn modelId="{F79C2696-C95C-489E-8E69-B3CFFC48ADA9}" type="presParOf" srcId="{AAE0CEAA-47D3-4DE0-8DC5-040EDA7D9F89}" destId="{62FD49E4-B6CA-456F-B0B8-DBBC0127425D}" srcOrd="2" destOrd="0" presId="urn:microsoft.com/office/officeart/2005/8/layout/vList4"/>
    <dgm:cxn modelId="{A3508120-37EA-4BA2-BB33-E2547F8C6F83}" type="presParOf" srcId="{62FD49E4-B6CA-456F-B0B8-DBBC0127425D}" destId="{4C823DA0-6F9E-4F9C-8706-39D063B98D63}" srcOrd="0" destOrd="0" presId="urn:microsoft.com/office/officeart/2005/8/layout/vList4"/>
    <dgm:cxn modelId="{942D701E-60B5-4B7A-8BF0-D720D02EE14B}" type="presParOf" srcId="{62FD49E4-B6CA-456F-B0B8-DBBC0127425D}" destId="{A2933B7B-7C62-4D94-9C35-B03F7B82EC2C}" srcOrd="1" destOrd="0" presId="urn:microsoft.com/office/officeart/2005/8/layout/vList4"/>
    <dgm:cxn modelId="{3D82230E-3310-4899-9E01-B61F566BAE63}" type="presParOf" srcId="{62FD49E4-B6CA-456F-B0B8-DBBC0127425D}" destId="{CE517B11-DF47-4B66-8A9E-A9E1533D4380}" srcOrd="2" destOrd="0" presId="urn:microsoft.com/office/officeart/2005/8/layout/vList4"/>
    <dgm:cxn modelId="{EE48E395-B346-4B2F-B0D3-11E87E129277}" type="presParOf" srcId="{AAE0CEAA-47D3-4DE0-8DC5-040EDA7D9F89}" destId="{DECDF5B2-A736-4024-B7C0-AEACA7C473D3}" srcOrd="3" destOrd="0" presId="urn:microsoft.com/office/officeart/2005/8/layout/vList4"/>
    <dgm:cxn modelId="{E690A300-EA72-4923-BD66-1837E1BC9FAC}" type="presParOf" srcId="{AAE0CEAA-47D3-4DE0-8DC5-040EDA7D9F89}" destId="{9CE221AB-5AD3-4A05-ACA4-29DE7135F50D}" srcOrd="4" destOrd="0" presId="urn:microsoft.com/office/officeart/2005/8/layout/vList4"/>
    <dgm:cxn modelId="{B6B136A6-8DE3-4047-AF37-4330E15121F0}" type="presParOf" srcId="{9CE221AB-5AD3-4A05-ACA4-29DE7135F50D}" destId="{15B9E406-D588-4EAC-8F25-99CA5D32AD2D}" srcOrd="0" destOrd="0" presId="urn:microsoft.com/office/officeart/2005/8/layout/vList4"/>
    <dgm:cxn modelId="{0D7D7604-F496-4F73-ABF8-064E42072961}" type="presParOf" srcId="{9CE221AB-5AD3-4A05-ACA4-29DE7135F50D}" destId="{A9A9B5AF-EACD-49F3-939A-B3F28E692748}" srcOrd="1" destOrd="0" presId="urn:microsoft.com/office/officeart/2005/8/layout/vList4"/>
    <dgm:cxn modelId="{871EC89F-B337-4F85-8B9F-30006EECA464}" type="presParOf" srcId="{9CE221AB-5AD3-4A05-ACA4-29DE7135F50D}" destId="{A81D1E73-0B15-409B-BC07-7DE826569487}" srcOrd="2" destOrd="0" presId="urn:microsoft.com/office/officeart/2005/8/layout/vList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5255C2-21CC-47FA-B0D0-F4617CD73178}">
      <dsp:nvSpPr>
        <dsp:cNvPr id="0" name=""/>
        <dsp:cNvSpPr/>
      </dsp:nvSpPr>
      <dsp:spPr>
        <a:xfrm>
          <a:off x="0" y="1606"/>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Date, time and place</a:t>
          </a:r>
          <a:endParaRPr lang="en-US" sz="2400" kern="1200" dirty="0"/>
        </a:p>
      </dsp:txBody>
      <dsp:txXfrm>
        <a:off x="0" y="1606"/>
        <a:ext cx="6934200" cy="688906"/>
      </dsp:txXfrm>
    </dsp:sp>
    <dsp:sp modelId="{A55DBAD2-6660-46A0-966D-D2D13838180E}">
      <dsp:nvSpPr>
        <dsp:cNvPr id="0" name=""/>
        <dsp:cNvSpPr/>
      </dsp:nvSpPr>
      <dsp:spPr>
        <a:xfrm>
          <a:off x="0" y="701382"/>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Members present or absent</a:t>
          </a:r>
          <a:endParaRPr lang="en-US" sz="2400" kern="1200" dirty="0"/>
        </a:p>
      </dsp:txBody>
      <dsp:txXfrm>
        <a:off x="0" y="701382"/>
        <a:ext cx="6934200" cy="688906"/>
      </dsp:txXfrm>
    </dsp:sp>
    <dsp:sp modelId="{B347B037-75C9-4935-83E4-A58BA5A69F58}">
      <dsp:nvSpPr>
        <dsp:cNvPr id="0" name=""/>
        <dsp:cNvSpPr/>
      </dsp:nvSpPr>
      <dsp:spPr>
        <a:xfrm>
          <a:off x="0" y="1401158"/>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General substance of matters discussed/decided</a:t>
          </a:r>
          <a:endParaRPr lang="en-US" sz="2400" kern="1200" dirty="0"/>
        </a:p>
      </dsp:txBody>
      <dsp:txXfrm>
        <a:off x="0" y="1401158"/>
        <a:ext cx="6934200" cy="688906"/>
      </dsp:txXfrm>
    </dsp:sp>
    <dsp:sp modelId="{C83BE578-B136-4180-8395-6B59E6E220DB}">
      <dsp:nvSpPr>
        <dsp:cNvPr id="0" name=""/>
        <dsp:cNvSpPr/>
      </dsp:nvSpPr>
      <dsp:spPr>
        <a:xfrm>
          <a:off x="0" y="2100935"/>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Record of all votes, by individual if a roll call vote</a:t>
          </a:r>
          <a:endParaRPr lang="en-US" sz="2400" kern="1200" dirty="0"/>
        </a:p>
      </dsp:txBody>
      <dsp:txXfrm>
        <a:off x="0" y="2100935"/>
        <a:ext cx="6934200" cy="688906"/>
      </dsp:txXfrm>
    </dsp:sp>
    <dsp:sp modelId="{9C3DF767-E4E4-48C8-B491-804C0F289AD8}">
      <dsp:nvSpPr>
        <dsp:cNvPr id="0" name=""/>
        <dsp:cNvSpPr/>
      </dsp:nvSpPr>
      <dsp:spPr>
        <a:xfrm>
          <a:off x="0" y="2800711"/>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*Agendas, if used, must be posted prior to meeting</a:t>
          </a:r>
          <a:endParaRPr lang="en-US" sz="2400" kern="1200" dirty="0"/>
        </a:p>
      </dsp:txBody>
      <dsp:txXfrm>
        <a:off x="0" y="2800711"/>
        <a:ext cx="6934200" cy="688906"/>
      </dsp:txXfrm>
    </dsp:sp>
    <dsp:sp modelId="{5BFE2847-9590-4039-AACA-93B1EA21694F}">
      <dsp:nvSpPr>
        <dsp:cNvPr id="0" name=""/>
        <dsp:cNvSpPr/>
      </dsp:nvSpPr>
      <dsp:spPr>
        <a:xfrm>
          <a:off x="0" y="3500487"/>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*Minutes, if any, must be made available for public inspection</a:t>
          </a:r>
          <a:endParaRPr lang="en-US" sz="2400" kern="1200" dirty="0"/>
        </a:p>
      </dsp:txBody>
      <dsp:txXfrm>
        <a:off x="0" y="3500487"/>
        <a:ext cx="6934200" cy="6889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51B072-B88E-46D6-A572-41C0AD3AC9AE}">
      <dsp:nvSpPr>
        <dsp:cNvPr id="0" name=""/>
        <dsp:cNvSpPr/>
      </dsp:nvSpPr>
      <dsp:spPr>
        <a:xfrm>
          <a:off x="1321831"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Informal or formal opinion</a:t>
          </a:r>
        </a:p>
      </dsp:txBody>
      <dsp:txXfrm>
        <a:off x="1717917" y="1231590"/>
        <a:ext cx="2079447" cy="1651180"/>
      </dsp:txXfrm>
    </dsp:sp>
    <dsp:sp modelId="{4B6EEF98-C90F-4F81-93F3-50B465521BE2}">
      <dsp:nvSpPr>
        <dsp:cNvPr id="0" name=""/>
        <dsp:cNvSpPr/>
      </dsp:nvSpPr>
      <dsp:spPr>
        <a:xfrm>
          <a:off x="1321831" y="2882771"/>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Useful should you file suit under the ODL</a:t>
          </a:r>
        </a:p>
      </dsp:txBody>
      <dsp:txXfrm>
        <a:off x="1717917" y="2882771"/>
        <a:ext cx="2079447" cy="1651180"/>
      </dsp:txXfrm>
    </dsp:sp>
    <dsp:sp modelId="{0B5FD2F6-284B-4BE5-8521-9EB7EBA2953B}">
      <dsp:nvSpPr>
        <dsp:cNvPr id="0" name=""/>
        <dsp:cNvSpPr/>
      </dsp:nvSpPr>
      <dsp:spPr>
        <a:xfrm>
          <a:off x="1547"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Public Access Counselor</a:t>
          </a:r>
          <a:endParaRPr lang="en-US" sz="2100" kern="1200" dirty="0"/>
        </a:p>
      </dsp:txBody>
      <dsp:txXfrm>
        <a:off x="1547" y="571448"/>
        <a:ext cx="1650355" cy="1650355"/>
      </dsp:txXfrm>
    </dsp:sp>
    <dsp:sp modelId="{109A6EF9-D86C-44AF-809F-66EF465EBBB2}">
      <dsp:nvSpPr>
        <dsp:cNvPr id="0" name=""/>
        <dsp:cNvSpPr/>
      </dsp:nvSpPr>
      <dsp:spPr>
        <a:xfrm>
          <a:off x="5447719"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If successful, could recoup attorneys fees and court costs</a:t>
          </a:r>
          <a:endParaRPr lang="en-US" sz="2300" kern="1200" dirty="0"/>
        </a:p>
      </dsp:txBody>
      <dsp:txXfrm>
        <a:off x="5843804" y="1231590"/>
        <a:ext cx="2079447" cy="1651180"/>
      </dsp:txXfrm>
    </dsp:sp>
    <dsp:sp modelId="{513B7012-0984-4712-9B89-D1DB7BC8B024}">
      <dsp:nvSpPr>
        <dsp:cNvPr id="0" name=""/>
        <dsp:cNvSpPr/>
      </dsp:nvSpPr>
      <dsp:spPr>
        <a:xfrm>
          <a:off x="4127435"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File a Lawsuit Under the ODL</a:t>
          </a:r>
          <a:endParaRPr lang="en-US" sz="2100" kern="1200" dirty="0"/>
        </a:p>
      </dsp:txBody>
      <dsp:txXfrm>
        <a:off x="4127435" y="571448"/>
        <a:ext cx="1650355" cy="165035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E3916F-1E22-4F69-AFE9-8002A04FBA28}">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endParaRPr lang="en-US" sz="3000" kern="1200" dirty="0"/>
        </a:p>
      </dsp:txBody>
      <dsp:txXfrm>
        <a:off x="1346200" y="0"/>
        <a:ext cx="4749800" cy="1269999"/>
      </dsp:txXfrm>
    </dsp:sp>
    <dsp:sp modelId="{5F3994DF-57A1-4CFD-AF0E-33AC3FA74655}">
      <dsp:nvSpPr>
        <dsp:cNvPr id="0" name=""/>
        <dsp:cNvSpPr/>
      </dsp:nvSpPr>
      <dsp:spPr>
        <a:xfrm>
          <a:off x="126999" y="126999"/>
          <a:ext cx="1219200" cy="1015999"/>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823DA0-6F9E-4F9C-8706-39D063B98D63}">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Confidential</a:t>
          </a:r>
          <a:endParaRPr lang="en-US" sz="3000" kern="1200" dirty="0"/>
        </a:p>
      </dsp:txBody>
      <dsp:txXfrm>
        <a:off x="1346200" y="1396999"/>
        <a:ext cx="4749800" cy="1269999"/>
      </dsp:txXfrm>
    </dsp:sp>
    <dsp:sp modelId="{A2933B7B-7C62-4D94-9C35-B03F7B82EC2C}">
      <dsp:nvSpPr>
        <dsp:cNvPr id="0" name=""/>
        <dsp:cNvSpPr/>
      </dsp:nvSpPr>
      <dsp:spPr>
        <a:xfrm>
          <a:off x="126999" y="1523999"/>
          <a:ext cx="1219200" cy="1015999"/>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B9E406-D588-4EAC-8F25-99CA5D32AD2D}">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r>
            <a:rPr lang="en-US" sz="3000" kern="1200" dirty="0" smtClean="0"/>
            <a:t> at the discretion of the public agency</a:t>
          </a:r>
          <a:endParaRPr lang="en-US" sz="3000" kern="1200" dirty="0"/>
        </a:p>
      </dsp:txBody>
      <dsp:txXfrm>
        <a:off x="1346200" y="2793999"/>
        <a:ext cx="4749800" cy="1269999"/>
      </dsp:txXfrm>
    </dsp:sp>
    <dsp:sp modelId="{A9A9B5AF-EACD-49F3-939A-B3F28E692748}">
      <dsp:nvSpPr>
        <dsp:cNvPr id="0" name=""/>
        <dsp:cNvSpPr/>
      </dsp:nvSpPr>
      <dsp:spPr>
        <a:xfrm>
          <a:off x="126999" y="2920999"/>
          <a:ext cx="1219200" cy="1015999"/>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1/30/2013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1/30/2013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010395-8C02-4141-B5BC-3ACED58F28AC}" type="slidenum">
              <a:rPr lang="en-US"/>
              <a:pPr fontAlgn="base">
                <a:spcBef>
                  <a:spcPct val="0"/>
                </a:spcBef>
                <a:spcAft>
                  <a:spcPct val="0"/>
                </a:spcAft>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E7F722-9256-4E02-B7DF-69C50CF74115}" type="slidenum">
              <a:rPr lang="en-US"/>
              <a:pPr fontAlgn="base">
                <a:spcBef>
                  <a:spcPct val="0"/>
                </a:spcBef>
                <a:spcAft>
                  <a:spcPct val="0"/>
                </a:spcAft>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005DAB-1C18-48B4-A43B-0794F822464C}" type="slidenum">
              <a:rPr lang="en-US"/>
              <a:pPr fontAlgn="base">
                <a:spcBef>
                  <a:spcPct val="0"/>
                </a:spcBef>
                <a:spcAft>
                  <a:spcPct val="0"/>
                </a:spcAft>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2BA398-0871-4812-A3DB-3E8F42553BFA}" type="slidenum">
              <a:rPr lang="en-US"/>
              <a:pPr fontAlgn="base">
                <a:spcBef>
                  <a:spcPct val="0"/>
                </a:spcBef>
                <a:spcAft>
                  <a:spcPct val="0"/>
                </a:spcAft>
              </a:pPr>
              <a:t>29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1/30/2013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1/30/2013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1/30/2013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1/30/2013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1/30/2013</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1/30/2013</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1/30/2013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1/30/2013</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1/30/2013</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1/30/2013</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1/30/2013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1/30/2013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1/30/2013</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1/30/2013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1/30/2013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1/30/2013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1/30/2013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1/30/2013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1/30/2013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1/30/2013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1/30/2013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1/30/2013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1/30/2013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9.xml"/><Relationship Id="rId7" Type="http://schemas.openxmlformats.org/officeDocument/2006/relationships/diagramColors" Target="../diagrams/colors2.xml"/><Relationship Id="rId2" Type="http://schemas.openxmlformats.org/officeDocument/2006/relationships/slideLayout" Target="../slideLayouts/slideLayout24.xml"/><Relationship Id="rId1" Type="http://schemas.openxmlformats.org/officeDocument/2006/relationships/tags" Target="../tags/tag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4.xml"/><Relationship Id="rId1" Type="http://schemas.openxmlformats.org/officeDocument/2006/relationships/tags" Target="../tags/tag10.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4.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4.xml"/><Relationship Id="rId1" Type="http://schemas.openxmlformats.org/officeDocument/2006/relationships/tags" Target="../tags/tag12.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4.xml"/><Relationship Id="rId1" Type="http://schemas.openxmlformats.org/officeDocument/2006/relationships/tags" Target="../tags/tag13.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4.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4.xml"/><Relationship Id="rId1" Type="http://schemas.openxmlformats.org/officeDocument/2006/relationships/tags" Target="../tags/tag14.xml"/><Relationship Id="rId4" Type="http://schemas.openxmlformats.org/officeDocument/2006/relationships/image" Target="../media/image15.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4.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24.xml"/><Relationship Id="rId5" Type="http://schemas.openxmlformats.org/officeDocument/2006/relationships/image" Target="../media/image18.jpeg"/><Relationship Id="rId4" Type="http://schemas.openxmlformats.org/officeDocument/2006/relationships/image" Target="../media/image17.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4.xml"/><Relationship Id="rId1" Type="http://schemas.openxmlformats.org/officeDocument/2006/relationships/tags" Target="../tags/tag1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hyperlink" Target="mailto:pac@icpr.in.gov"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24.xml"/><Relationship Id="rId1" Type="http://schemas.openxmlformats.org/officeDocument/2006/relationships/tags" Target="../tags/tag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209800" y="228779"/>
            <a:ext cx="7010400" cy="1261884"/>
          </a:xfrm>
        </p:spPr>
        <p:txBody>
          <a:bodyPr vert="horz" wrap="square" lIns="91440" tIns="45720" rIns="91440" bIns="45720" numCol="1" anchorCtr="0" compatLnSpc="1">
            <a:prstTxWarp prst="textNoShape">
              <a:avLst/>
            </a:prstTxWarp>
            <a:spAutoFit/>
          </a:bodyPr>
          <a:lstStyle/>
          <a:p>
            <a:pPr algn="ctr"/>
            <a:r>
              <a:rPr lang="en-US" b="1" dirty="0" smtClean="0">
                <a:effectLst/>
              </a:rPr>
              <a:t> </a:t>
            </a:r>
            <a:r>
              <a:rPr lang="en-US" b="1" dirty="0" smtClean="0">
                <a:effectLst/>
              </a:rPr>
              <a:t>Association of Indiana Counties 2013 Legal and Ethics Webinar</a:t>
            </a:r>
            <a:endParaRPr lang="en-US" sz="2400" b="1" dirty="0" smtClean="0">
              <a:effectLst/>
            </a:endParaRPr>
          </a:p>
        </p:txBody>
      </p:sp>
      <p:sp>
        <p:nvSpPr>
          <p:cNvPr id="11" name="Rectangle 10"/>
          <p:cNvSpPr>
            <a:spLocks noChangeArrowheads="1"/>
          </p:cNvSpPr>
          <p:nvPr/>
        </p:nvSpPr>
        <p:spPr bwMode="auto">
          <a:xfrm>
            <a:off x="3048000" y="1828800"/>
            <a:ext cx="5562600" cy="1292662"/>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a:t>
            </a:r>
            <a:r>
              <a:rPr lang="en-US" sz="2000" b="1" i="1" dirty="0" smtClean="0">
                <a:latin typeface="Calibri" pitchFamily="34" charset="0"/>
              </a:rPr>
              <a:t>he Office </a:t>
            </a:r>
            <a:r>
              <a:rPr lang="en-US" sz="2000" b="1" i="1" dirty="0" smtClean="0">
                <a:latin typeface="Calibri" pitchFamily="34" charset="0"/>
              </a:rPr>
              <a:t>of the Public Access </a:t>
            </a:r>
            <a:r>
              <a:rPr lang="en-US" sz="2000" b="1" i="1" dirty="0" smtClean="0">
                <a:latin typeface="Calibri" pitchFamily="34" charset="0"/>
              </a:rPr>
              <a:t>Counselor</a:t>
            </a:r>
            <a:endParaRPr lang="en-US" sz="2000" b="1" i="1" dirty="0" smtClean="0">
              <a:latin typeface="Calibri" pitchFamily="34" charset="0"/>
            </a:endParaRPr>
          </a:p>
          <a:p>
            <a:r>
              <a:rPr lang="en-US" sz="2000" b="1" i="1" dirty="0" smtClean="0">
                <a:latin typeface="Calibri" pitchFamily="34" charset="0"/>
              </a:rPr>
              <a:t>February 21, 2013 at 9:00 a.m.</a:t>
            </a:r>
            <a:endParaRPr lang="en-US" sz="2000" b="1" i="1" dirty="0" smtClean="0">
              <a:latin typeface="Calibri" pitchFamily="34" charset="0"/>
            </a:endParaRP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600200" y="507584"/>
            <a:ext cx="7498080" cy="677108"/>
          </a:xfrm>
        </p:spPr>
        <p:txBody>
          <a:bodyPr/>
          <a:lstStyle/>
          <a:p>
            <a:pPr algn="l"/>
            <a:r>
              <a:rPr lang="en-US" dirty="0" smtClean="0"/>
              <a:t>Executive Session Public Notice</a:t>
            </a:r>
            <a:endParaRPr lang="en-US" dirty="0" smtClean="0"/>
          </a:p>
        </p:txBody>
      </p:sp>
      <p:sp>
        <p:nvSpPr>
          <p:cNvPr id="12291"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The Council will meet to discuss a job performance of an individual employee as authorized under </a:t>
            </a:r>
          </a:p>
          <a:p>
            <a:pPr algn="ctr">
              <a:buFont typeface="Wingdings" pitchFamily="2" charset="2"/>
              <a:buNone/>
            </a:pPr>
            <a:r>
              <a:rPr lang="en-US" sz="2000" smtClean="0"/>
              <a:t>I.C. 5-14-1.5-6.1(b)(9)</a:t>
            </a:r>
          </a:p>
          <a:p>
            <a:pPr algn="ctr">
              <a:buFont typeface="Wingdings" pitchFamily="2" charset="2"/>
              <a:buNone/>
            </a:pPr>
            <a:endParaRPr lang="en-US" smtClean="0"/>
          </a:p>
        </p:txBody>
      </p:sp>
      <p:sp>
        <p:nvSpPr>
          <p:cNvPr id="12292" name="Slide Number Placeholder 3"/>
          <p:cNvSpPr>
            <a:spLocks noGrp="1"/>
          </p:cNvSpPr>
          <p:nvPr>
            <p:ph type="sldNum" sz="quarter" idx="4294967295"/>
          </p:nvPr>
        </p:nvSpPr>
        <p:spPr>
          <a:xfrm>
            <a:off x="6553200" y="6248400"/>
            <a:ext cx="2133600" cy="457200"/>
          </a:xfrm>
          <a:prstGeom prst="rect">
            <a:avLst/>
          </a:prstGeom>
          <a:noFill/>
        </p:spPr>
        <p:txBody>
          <a:bodyPr/>
          <a:lstStyle/>
          <a:p>
            <a:fld id="{C07D8584-652F-4994-862F-980845136853}"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l"/>
            <a:r>
              <a:rPr lang="en-US" dirty="0" smtClean="0"/>
              <a:t>Improper Executive Session Notice</a:t>
            </a:r>
            <a:r>
              <a:rPr lang="en-US" dirty="0" smtClean="0"/>
              <a:t>	</a:t>
            </a:r>
          </a:p>
        </p:txBody>
      </p:sp>
      <p:sp>
        <p:nvSpPr>
          <p:cNvPr id="13315"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Personnel and Litigation to be discussed</a:t>
            </a:r>
          </a:p>
          <a:p>
            <a:pPr algn="ctr">
              <a:buFont typeface="Wingdings" pitchFamily="2" charset="2"/>
              <a:buNone/>
            </a:pPr>
            <a:endParaRPr lang="en-US" smtClean="0"/>
          </a:p>
        </p:txBody>
      </p:sp>
      <p:sp>
        <p:nvSpPr>
          <p:cNvPr id="13316" name="Slide Number Placeholder 3"/>
          <p:cNvSpPr>
            <a:spLocks noGrp="1"/>
          </p:cNvSpPr>
          <p:nvPr>
            <p:ph type="sldNum" sz="quarter" idx="4294967295"/>
          </p:nvPr>
        </p:nvSpPr>
        <p:spPr>
          <a:xfrm>
            <a:off x="6553200" y="6248400"/>
            <a:ext cx="2133600" cy="457200"/>
          </a:xfrm>
          <a:prstGeom prst="rect">
            <a:avLst/>
          </a:prstGeom>
          <a:noFill/>
        </p:spPr>
        <p:txBody>
          <a:bodyPr/>
          <a:lstStyle/>
          <a:p>
            <a:fld id="{A601892C-11AE-450C-BDD7-4B5D53661418}"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00200" y="228600"/>
            <a:ext cx="7010400" cy="677108"/>
          </a:xfrm>
        </p:spPr>
        <p:txBody>
          <a:bodyPr/>
          <a:lstStyle/>
          <a:p>
            <a:r>
              <a:rPr lang="en-US" i="1" dirty="0" smtClean="0"/>
              <a:t>Remedies</a:t>
            </a:r>
            <a:endParaRPr lang="en-US" i="1" dirty="0"/>
          </a:p>
        </p:txBody>
      </p:sp>
      <p:graphicFrame>
        <p:nvGraphicFramePr>
          <p:cNvPr id="7" name="Diagram 6"/>
          <p:cNvGraphicFramePr/>
          <p:nvPr/>
        </p:nvGraphicFramePr>
        <p:xfrm>
          <a:off x="990600" y="838200"/>
          <a:ext cx="79248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i="1" dirty="0" smtClean="0"/>
              <a:t>Access to Public Records Act (APRA)</a:t>
            </a:r>
            <a:endParaRPr lang="en-US" i="1" dirty="0"/>
          </a:p>
        </p:txBody>
      </p:sp>
      <p:sp>
        <p:nvSpPr>
          <p:cNvPr id="10" name="Freeform 9"/>
          <p:cNvSpPr/>
          <p:nvPr/>
        </p:nvSpPr>
        <p:spPr>
          <a:xfrm>
            <a:off x="1116013" y="2395538"/>
            <a:ext cx="7864475" cy="4000500"/>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114300" fontAlgn="auto">
              <a:spcBef>
                <a:spcPts val="0"/>
              </a:spcBef>
              <a:spcAft>
                <a:spcPts val="1200"/>
              </a:spcAft>
              <a:defRPr/>
            </a:pPr>
            <a:r>
              <a:rPr lang="en-US" dirty="0">
                <a:latin typeface="Calibri" pitchFamily="34" charset="0"/>
              </a:rPr>
              <a:t>A fundamental philosophy of the American constitutional form of representative government is that government is the servant of the people and not their master. </a:t>
            </a:r>
          </a:p>
          <a:p>
            <a:pPr marL="114300" fontAlgn="auto">
              <a:spcBef>
                <a:spcPts val="0"/>
              </a:spcBef>
              <a:spcAft>
                <a:spcPts val="1200"/>
              </a:spcAft>
              <a:defRPr/>
            </a:pPr>
            <a:r>
              <a:rPr lang="en-US" dirty="0">
                <a:latin typeface="Calibri" pitchFamily="34" charset="0"/>
              </a:rPr>
              <a:t>Accordingly, it is the public policy of the state that all persons are entitled to full and complete information regarding the affairs of government and the official acts of those who represent them as public officials and employees. </a:t>
            </a:r>
          </a:p>
          <a:p>
            <a:pPr marL="114300" fontAlgn="auto">
              <a:spcBef>
                <a:spcPts val="0"/>
              </a:spcBef>
              <a:spcAft>
                <a:spcPts val="1200"/>
              </a:spcAft>
              <a:defRPr/>
            </a:pPr>
            <a:r>
              <a:rPr lang="en-US" dirty="0">
                <a:latin typeface="Calibri" pitchFamily="34" charset="0"/>
              </a:rPr>
              <a:t>Providing persons with the information is an essential function of a representative government and an integral part of the routine duties of public officials and employees, whose duty it is to provide the information. </a:t>
            </a:r>
          </a:p>
          <a:p>
            <a:pPr marL="114300" fontAlgn="auto">
              <a:spcBef>
                <a:spcPts val="0"/>
              </a:spcBef>
              <a:spcAft>
                <a:spcPts val="1200"/>
              </a:spcAft>
              <a:defRPr/>
            </a:pPr>
            <a:r>
              <a:rPr lang="en-US" dirty="0">
                <a:latin typeface="Calibri" pitchFamily="34" charset="0"/>
              </a:rPr>
              <a:t>This chapter shall be liberally construed to implement this policy and place the burden of proof for the nondisclosure of a public record on the public agency that would deny access to the record and not on the person seeking to inspect and copy the record.”</a:t>
            </a:r>
          </a:p>
        </p:txBody>
      </p:sp>
      <p:grpSp>
        <p:nvGrpSpPr>
          <p:cNvPr id="3" name="Group 23"/>
          <p:cNvGrpSpPr>
            <a:grpSpLocks/>
          </p:cNvGrpSpPr>
          <p:nvPr/>
        </p:nvGrpSpPr>
        <p:grpSpPr bwMode="auto">
          <a:xfrm>
            <a:off x="630238" y="1514475"/>
            <a:ext cx="823912" cy="4972050"/>
            <a:chOff x="581025" y="1515139"/>
            <a:chExt cx="822960" cy="4970594"/>
          </a:xfrm>
        </p:grpSpPr>
        <p:sp>
          <p:nvSpPr>
            <p:cNvPr id="11" name="Freeform 10"/>
            <p:cNvSpPr/>
            <p:nvPr/>
          </p:nvSpPr>
          <p:spPr>
            <a:xfrm>
              <a:off x="837903" y="1515139"/>
              <a:ext cx="274320" cy="4970594"/>
            </a:xfrm>
            <a:custGeom>
              <a:avLst/>
              <a:gdLst>
                <a:gd name="connsiteX0" fmla="*/ 0 w 1977108"/>
                <a:gd name="connsiteY0" fmla="*/ 329525 h 1982390"/>
                <a:gd name="connsiteX1" fmla="*/ 96516 w 1977108"/>
                <a:gd name="connsiteY1" fmla="*/ 96516 h 1982390"/>
                <a:gd name="connsiteX2" fmla="*/ 329526 w 1977108"/>
                <a:gd name="connsiteY2" fmla="*/ 1 h 1982390"/>
                <a:gd name="connsiteX3" fmla="*/ 1647583 w 1977108"/>
                <a:gd name="connsiteY3" fmla="*/ 0 h 1982390"/>
                <a:gd name="connsiteX4" fmla="*/ 1880592 w 1977108"/>
                <a:gd name="connsiteY4" fmla="*/ 96516 h 1982390"/>
                <a:gd name="connsiteX5" fmla="*/ 1977107 w 1977108"/>
                <a:gd name="connsiteY5" fmla="*/ 329526 h 1982390"/>
                <a:gd name="connsiteX6" fmla="*/ 1977108 w 1977108"/>
                <a:gd name="connsiteY6" fmla="*/ 1652865 h 1982390"/>
                <a:gd name="connsiteX7" fmla="*/ 1880592 w 1977108"/>
                <a:gd name="connsiteY7" fmla="*/ 1885874 h 1982390"/>
                <a:gd name="connsiteX8" fmla="*/ 1647583 w 1977108"/>
                <a:gd name="connsiteY8" fmla="*/ 1982390 h 1982390"/>
                <a:gd name="connsiteX9" fmla="*/ 329525 w 1977108"/>
                <a:gd name="connsiteY9" fmla="*/ 1982390 h 1982390"/>
                <a:gd name="connsiteX10" fmla="*/ 96516 w 1977108"/>
                <a:gd name="connsiteY10" fmla="*/ 1885874 h 1982390"/>
                <a:gd name="connsiteX11" fmla="*/ 1 w 1977108"/>
                <a:gd name="connsiteY11" fmla="*/ 1652864 h 1982390"/>
                <a:gd name="connsiteX12" fmla="*/ 0 w 1977108"/>
                <a:gd name="connsiteY12" fmla="*/ 329525 h 1982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7108" h="1982390">
                  <a:moveTo>
                    <a:pt x="0" y="329525"/>
                  </a:moveTo>
                  <a:cubicBezTo>
                    <a:pt x="0" y="242130"/>
                    <a:pt x="34718" y="158314"/>
                    <a:pt x="96516" y="96516"/>
                  </a:cubicBezTo>
                  <a:cubicBezTo>
                    <a:pt x="158314" y="34718"/>
                    <a:pt x="242130" y="1"/>
                    <a:pt x="329526" y="1"/>
                  </a:cubicBezTo>
                  <a:lnTo>
                    <a:pt x="1647583" y="0"/>
                  </a:lnTo>
                  <a:cubicBezTo>
                    <a:pt x="1734978" y="0"/>
                    <a:pt x="1818794" y="34718"/>
                    <a:pt x="1880592" y="96516"/>
                  </a:cubicBezTo>
                  <a:cubicBezTo>
                    <a:pt x="1942390" y="158314"/>
                    <a:pt x="1977107" y="242130"/>
                    <a:pt x="1977107" y="329526"/>
                  </a:cubicBezTo>
                  <a:cubicBezTo>
                    <a:pt x="1977107" y="770639"/>
                    <a:pt x="1977108" y="1211752"/>
                    <a:pt x="1977108" y="1652865"/>
                  </a:cubicBezTo>
                  <a:cubicBezTo>
                    <a:pt x="1977108" y="1740260"/>
                    <a:pt x="1942390" y="1824076"/>
                    <a:pt x="1880592" y="1885874"/>
                  </a:cubicBezTo>
                  <a:cubicBezTo>
                    <a:pt x="1818794" y="1947672"/>
                    <a:pt x="1734978" y="1982390"/>
                    <a:pt x="1647583" y="1982390"/>
                  </a:cubicBezTo>
                  <a:lnTo>
                    <a:pt x="329525" y="1982390"/>
                  </a:lnTo>
                  <a:cubicBezTo>
                    <a:pt x="242130" y="1982390"/>
                    <a:pt x="158314" y="1947672"/>
                    <a:pt x="96516" y="1885874"/>
                  </a:cubicBezTo>
                  <a:cubicBezTo>
                    <a:pt x="34718" y="1824076"/>
                    <a:pt x="0" y="1740260"/>
                    <a:pt x="1" y="1652864"/>
                  </a:cubicBezTo>
                  <a:cubicBezTo>
                    <a:pt x="1" y="1211751"/>
                    <a:pt x="0" y="770638"/>
                    <a:pt x="0" y="32952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vert="vert270" lIns="203194" tIns="149854" rIns="203194" bIns="149854" spcCol="1270" anchor="ctr"/>
            <a:lstStyle/>
            <a:p>
              <a:pPr algn="ctr" defTabSz="1244600" fontAlgn="auto">
                <a:spcAft>
                  <a:spcPts val="0"/>
                </a:spcAft>
                <a:defRPr/>
              </a:pPr>
              <a:endParaRPr lang="en-US" sz="2200" dirty="0">
                <a:solidFill>
                  <a:schemeClr val="tx1"/>
                </a:solidFill>
                <a:latin typeface="Calibri" pitchFamily="34" charset="0"/>
              </a:endParaRPr>
            </a:p>
          </p:txBody>
        </p:sp>
        <p:sp>
          <p:nvSpPr>
            <p:cNvPr id="15" name="Rounded Rectangle 14"/>
            <p:cNvSpPr/>
            <p:nvPr/>
          </p:nvSpPr>
          <p:spPr>
            <a:xfrm>
              <a:off x="581025" y="1524661"/>
              <a:ext cx="822960" cy="822084"/>
            </a:xfrm>
            <a:prstGeom prst="roundRect">
              <a:avLst/>
            </a:prstGeom>
            <a:blipFill rotWithShape="0">
              <a:blip r:embed="rId4" cstate="screen"/>
              <a:stretch>
                <a:fillRect/>
              </a:stretch>
            </a:blipFill>
            <a:ln>
              <a:solidFill>
                <a:srgbClr val="FFC000">
                  <a:alpha val="90000"/>
                </a:srgb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19" name="Freeform 18"/>
          <p:cNvSpPr/>
          <p:nvPr/>
        </p:nvSpPr>
        <p:spPr>
          <a:xfrm>
            <a:off x="1497013" y="1524000"/>
            <a:ext cx="4543425" cy="788988"/>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a:noFill/>
          <a:ln w="0">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342900" lvl="1" indent="-228600" defTabSz="1422400" fontAlgn="auto">
              <a:spcBef>
                <a:spcPts val="0"/>
              </a:spcBef>
              <a:spcAft>
                <a:spcPts val="600"/>
              </a:spcAft>
              <a:buFontTx/>
              <a:buChar char="••"/>
              <a:defRPr/>
            </a:pPr>
            <a:r>
              <a:rPr lang="en-US" dirty="0">
                <a:latin typeface="Calibri" pitchFamily="34" charset="0"/>
              </a:rPr>
              <a:t>Indiana Code § 5-14-3-1 through 5-14-3-10</a:t>
            </a:r>
          </a:p>
          <a:p>
            <a:pPr marL="342900" lvl="1" indent="-228600" defTabSz="1422400" fontAlgn="auto">
              <a:lnSpc>
                <a:spcPct val="80000"/>
              </a:lnSpc>
              <a:spcBef>
                <a:spcPts val="0"/>
              </a:spcBef>
              <a:spcAft>
                <a:spcPts val="600"/>
              </a:spcAft>
              <a:buFontTx/>
              <a:buChar char="••"/>
              <a:defRPr/>
            </a:pPr>
            <a:r>
              <a:rPr lang="en-US" dirty="0">
                <a:latin typeface="Calibri" pitchFamily="34" charset="0"/>
              </a:rPr>
              <a:t>Enacted in 1983 (“APRA”)</a:t>
            </a:r>
            <a:endParaRPr lang="en-US" b="1" dirty="0">
              <a:latin typeface="Calibri" pitchFamily="34" charset="0"/>
            </a:endParaRPr>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fltVal val="0"/>
                                          </p:val>
                                        </p:tav>
                                        <p:tav tm="100000">
                                          <p:val>
                                            <p:strVal val="#ppt_w"/>
                                          </p:val>
                                        </p:tav>
                                      </p:tavLst>
                                    </p:anim>
                                    <p:anim calcmode="lin" valueType="num">
                                      <p:cBhvr>
                                        <p:cTn id="19" dur="1000" fill="hold"/>
                                        <p:tgtEl>
                                          <p:spTgt spid="10"/>
                                        </p:tgtEl>
                                        <p:attrNameLst>
                                          <p:attrName>ppt_h</p:attrName>
                                        </p:attrNameLst>
                                      </p:cBhvr>
                                      <p:tavLst>
                                        <p:tav tm="0">
                                          <p:val>
                                            <p:fltVal val="0"/>
                                          </p:val>
                                        </p:tav>
                                        <p:tav tm="100000">
                                          <p:val>
                                            <p:strVal val="#ppt_h"/>
                                          </p:val>
                                        </p:tav>
                                      </p:tavLst>
                                    </p:anim>
                                    <p:animEffect transition="in" filter="fade">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3038" y="304800"/>
            <a:ext cx="5592762" cy="677863"/>
          </a:xfrm>
          <a:solidFill>
            <a:schemeClr val="bg1"/>
          </a:solidFill>
        </p:spPr>
        <p:txBody>
          <a:bodyPr/>
          <a:lstStyle/>
          <a:p>
            <a:pPr fontAlgn="auto">
              <a:spcAft>
                <a:spcPts val="0"/>
              </a:spcAft>
              <a:defRPr/>
            </a:pPr>
            <a:r>
              <a:rPr lang="en-US" i="1" dirty="0" smtClean="0"/>
              <a:t>What is a public record</a:t>
            </a:r>
            <a:endParaRPr lang="en-US" i="1" dirty="0"/>
          </a:p>
        </p:txBody>
      </p:sp>
      <p:sp>
        <p:nvSpPr>
          <p:cNvPr id="10" name="OAGIncluded"/>
          <p:cNvSpPr/>
          <p:nvPr/>
        </p:nvSpPr>
        <p:spPr>
          <a:xfrm>
            <a:off x="838200" y="1546225"/>
            <a:ext cx="7924800" cy="8667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dirty="0" smtClean="0">
                <a:latin typeface="Calibri" pitchFamily="34" charset="0"/>
              </a:rPr>
              <a:t>See Indiana Code § 5-14-3-2(m) for the definition </a:t>
            </a:r>
            <a:r>
              <a:rPr lang="en-US" sz="2400" dirty="0">
                <a:latin typeface="Calibri" pitchFamily="34" charset="0"/>
              </a:rPr>
              <a:t>of </a:t>
            </a:r>
            <a:r>
              <a:rPr lang="en-US" sz="2400" dirty="0" smtClean="0">
                <a:latin typeface="Calibri" pitchFamily="34" charset="0"/>
              </a:rPr>
              <a:t>“public agency” in APRA. </a:t>
            </a:r>
            <a:endParaRPr lang="en-US" sz="2400" dirty="0">
              <a:latin typeface="Calibri" pitchFamily="34" charset="0"/>
            </a:endParaRPr>
          </a:p>
        </p:txBody>
      </p:sp>
      <p:sp>
        <p:nvSpPr>
          <p:cNvPr id="11" name="PublicRecord"/>
          <p:cNvSpPr/>
          <p:nvPr/>
        </p:nvSpPr>
        <p:spPr>
          <a:xfrm>
            <a:off x="838200" y="2905125"/>
            <a:ext cx="7924800" cy="3422650"/>
          </a:xfrm>
          <a:custGeom>
            <a:avLst/>
            <a:gdLst>
              <a:gd name="connsiteX0" fmla="*/ 0 w 7924785"/>
              <a:gd name="connsiteY0" fmla="*/ 570368 h 3422139"/>
              <a:gd name="connsiteX1" fmla="*/ 167058 w 7924785"/>
              <a:gd name="connsiteY1" fmla="*/ 167057 h 3422139"/>
              <a:gd name="connsiteX2" fmla="*/ 570369 w 7924785"/>
              <a:gd name="connsiteY2" fmla="*/ 1 h 3422139"/>
              <a:gd name="connsiteX3" fmla="*/ 7354417 w 7924785"/>
              <a:gd name="connsiteY3" fmla="*/ 0 h 3422139"/>
              <a:gd name="connsiteX4" fmla="*/ 7757728 w 7924785"/>
              <a:gd name="connsiteY4" fmla="*/ 167058 h 3422139"/>
              <a:gd name="connsiteX5" fmla="*/ 7924784 w 7924785"/>
              <a:gd name="connsiteY5" fmla="*/ 570369 h 3422139"/>
              <a:gd name="connsiteX6" fmla="*/ 7924785 w 7924785"/>
              <a:gd name="connsiteY6" fmla="*/ 2851771 h 3422139"/>
              <a:gd name="connsiteX7" fmla="*/ 7757728 w 7924785"/>
              <a:gd name="connsiteY7" fmla="*/ 3255082 h 3422139"/>
              <a:gd name="connsiteX8" fmla="*/ 7354417 w 7924785"/>
              <a:gd name="connsiteY8" fmla="*/ 3422139 h 3422139"/>
              <a:gd name="connsiteX9" fmla="*/ 570368 w 7924785"/>
              <a:gd name="connsiteY9" fmla="*/ 3422139 h 3422139"/>
              <a:gd name="connsiteX10" fmla="*/ 167057 w 7924785"/>
              <a:gd name="connsiteY10" fmla="*/ 3255082 h 3422139"/>
              <a:gd name="connsiteX11" fmla="*/ 0 w 7924785"/>
              <a:gd name="connsiteY11" fmla="*/ 2851771 h 3422139"/>
              <a:gd name="connsiteX12" fmla="*/ 0 w 7924785"/>
              <a:gd name="connsiteY12" fmla="*/ 570368 h 3422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3422139">
                <a:moveTo>
                  <a:pt x="0" y="570368"/>
                </a:moveTo>
                <a:cubicBezTo>
                  <a:pt x="0" y="419097"/>
                  <a:pt x="60093" y="274022"/>
                  <a:pt x="167058" y="167057"/>
                </a:cubicBezTo>
                <a:cubicBezTo>
                  <a:pt x="274023" y="60092"/>
                  <a:pt x="419098" y="0"/>
                  <a:pt x="570369" y="1"/>
                </a:cubicBezTo>
                <a:lnTo>
                  <a:pt x="7354417" y="0"/>
                </a:lnTo>
                <a:cubicBezTo>
                  <a:pt x="7505688" y="0"/>
                  <a:pt x="7650763" y="60093"/>
                  <a:pt x="7757728" y="167058"/>
                </a:cubicBezTo>
                <a:cubicBezTo>
                  <a:pt x="7864693" y="274023"/>
                  <a:pt x="7924785" y="419098"/>
                  <a:pt x="7924784" y="570369"/>
                </a:cubicBezTo>
                <a:cubicBezTo>
                  <a:pt x="7924784" y="1330836"/>
                  <a:pt x="7924785" y="2091304"/>
                  <a:pt x="7924785" y="2851771"/>
                </a:cubicBezTo>
                <a:cubicBezTo>
                  <a:pt x="7924785" y="3003042"/>
                  <a:pt x="7864693" y="3148117"/>
                  <a:pt x="7757728" y="3255082"/>
                </a:cubicBezTo>
                <a:cubicBezTo>
                  <a:pt x="7650763" y="3362047"/>
                  <a:pt x="7505688" y="3422139"/>
                  <a:pt x="7354417" y="3422139"/>
                </a:cubicBezTo>
                <a:lnTo>
                  <a:pt x="570368" y="3422139"/>
                </a:lnTo>
                <a:cubicBezTo>
                  <a:pt x="419097" y="3422139"/>
                  <a:pt x="274022" y="3362047"/>
                  <a:pt x="167057" y="3255082"/>
                </a:cubicBezTo>
                <a:cubicBezTo>
                  <a:pt x="60092" y="3148117"/>
                  <a:pt x="0" y="3003042"/>
                  <a:pt x="0" y="2851771"/>
                </a:cubicBezTo>
                <a:lnTo>
                  <a:pt x="0" y="570368"/>
                </a:lnTo>
                <a:close/>
              </a:path>
            </a:pathLst>
          </a:custGeom>
          <a:solidFill>
            <a:schemeClr val="accent2">
              <a:lumMod val="40000"/>
              <a:lumOff val="60000"/>
            </a:schemeClr>
          </a:solidFill>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lIns="258495" tIns="258495" rIns="258495" bIns="258495" spcCol="1270" anchor="ctr"/>
          <a:lstStyle/>
          <a:p>
            <a:pPr algn="just" defTabSz="1066800" fontAlgn="auto">
              <a:lnSpc>
                <a:spcPct val="90000"/>
              </a:lnSpc>
              <a:spcAft>
                <a:spcPct val="35000"/>
              </a:spcAft>
              <a:defRPr/>
            </a:pPr>
            <a:r>
              <a:rPr lang="en-US" sz="2400" dirty="0">
                <a:latin typeface="Calibri" pitchFamily="34" charset="0"/>
              </a:rPr>
              <a:t>“Public record” means any writing, paper, report, study, map, photograph, book, card, tape recording, or other material that is created, received, retained, maintained, or filed by or with a public agency and which is generated on paper, paper substitutes, photographic media, chemically based media, magnetic or machine readable media, electronically stored data, or any other material, regardless of form or characteristics. </a:t>
            </a:r>
          </a:p>
          <a:p>
            <a:pPr algn="r" defTabSz="1066800" fontAlgn="auto">
              <a:lnSpc>
                <a:spcPct val="90000"/>
              </a:lnSpc>
              <a:spcAft>
                <a:spcPct val="35000"/>
              </a:spcAft>
              <a:defRPr/>
            </a:pPr>
            <a:r>
              <a:rPr lang="en-US" sz="2200" dirty="0">
                <a:latin typeface="Calibri" pitchFamily="34" charset="0"/>
              </a:rPr>
              <a:t>Indiana Code § 5-14-3-2(n)</a:t>
            </a:r>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100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childTnLst>
                          </p:cTn>
                        </p:par>
                        <p:par>
                          <p:cTn id="15" fill="hold">
                            <p:stCondLst>
                              <p:cond delay="2500"/>
                            </p:stCondLst>
                            <p:childTnLst>
                              <p:par>
                                <p:cTn id="16" presetID="2" presetClass="entr" presetSubtype="4" fill="hold" grpId="0" nodeType="afterEffect">
                                  <p:stCondLst>
                                    <p:cond delay="50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1000" fill="hold"/>
                                        <p:tgtEl>
                                          <p:spTgt spid="11"/>
                                        </p:tgtEl>
                                        <p:attrNameLst>
                                          <p:attrName>ppt_x</p:attrName>
                                        </p:attrNameLst>
                                      </p:cBhvr>
                                      <p:tavLst>
                                        <p:tav tm="0">
                                          <p:val>
                                            <p:strVal val="#ppt_x"/>
                                          </p:val>
                                        </p:tav>
                                        <p:tav tm="100000">
                                          <p:val>
                                            <p:strVal val="#ppt_x"/>
                                          </p:val>
                                        </p:tav>
                                      </p:tavLst>
                                    </p:anim>
                                    <p:anim calcmode="lin" valueType="num">
                                      <p:cBhvr additive="base">
                                        <p:cTn id="19"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Three Categories of Public Records</a:t>
            </a:r>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Responding to APRA Requests</a:t>
            </a:r>
          </a:p>
        </p:txBody>
      </p:sp>
      <p:sp>
        <p:nvSpPr>
          <p:cNvPr id="8" name="Freeform 7"/>
          <p:cNvSpPr/>
          <p:nvPr/>
        </p:nvSpPr>
        <p:spPr>
          <a:xfrm>
            <a:off x="1298575" y="1543050"/>
            <a:ext cx="6321425" cy="647700"/>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dirty="0">
                <a:solidFill>
                  <a:schemeClr val="tx1"/>
                </a:solidFill>
                <a:latin typeface="Calibri" pitchFamily="34" charset="0"/>
              </a:rPr>
              <a:t>Time frames for responding to APRA Requests depends on the manner in which the public agency receives the request.</a:t>
            </a:r>
          </a:p>
        </p:txBody>
      </p:sp>
      <p:sp>
        <p:nvSpPr>
          <p:cNvPr id="10" name="Freeform 9"/>
          <p:cNvSpPr/>
          <p:nvPr/>
        </p:nvSpPr>
        <p:spPr>
          <a:xfrm>
            <a:off x="2819400" y="2971800"/>
            <a:ext cx="5943600" cy="612775"/>
          </a:xfrm>
          <a:custGeom>
            <a:avLst/>
            <a:gdLst>
              <a:gd name="connsiteX0" fmla="*/ 0 w 4929019"/>
              <a:gd name="connsiteY0" fmla="*/ 0 h 893292"/>
              <a:gd name="connsiteX1" fmla="*/ 4929019 w 4929019"/>
              <a:gd name="connsiteY1" fmla="*/ 0 h 893292"/>
              <a:gd name="connsiteX2" fmla="*/ 4929019 w 4929019"/>
              <a:gd name="connsiteY2" fmla="*/ 893292 h 893292"/>
              <a:gd name="connsiteX3" fmla="*/ 0 w 4929019"/>
              <a:gd name="connsiteY3" fmla="*/ 893292 h 893292"/>
              <a:gd name="connsiteX4" fmla="*/ 0 w 4929019"/>
              <a:gd name="connsiteY4" fmla="*/ 0 h 893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893292">
                <a:moveTo>
                  <a:pt x="0" y="0"/>
                </a:moveTo>
                <a:lnTo>
                  <a:pt x="4929019" y="0"/>
                </a:lnTo>
                <a:lnTo>
                  <a:pt x="4929019" y="893292"/>
                </a:lnTo>
                <a:lnTo>
                  <a:pt x="0" y="893292"/>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9568" tIns="56896" rIns="99568" bIns="56896" spcCol="1270" anchor="ctr">
            <a:spAutoFit/>
          </a:bodyPr>
          <a:lstStyle/>
          <a:p>
            <a:pPr defTabSz="622300" fontAlgn="auto">
              <a:lnSpc>
                <a:spcPct val="90000"/>
              </a:lnSpc>
              <a:spcAft>
                <a:spcPct val="35000"/>
              </a:spcAft>
              <a:defRPr/>
            </a:pPr>
            <a:r>
              <a:rPr lang="en-US" dirty="0">
                <a:solidFill>
                  <a:schemeClr val="tx1"/>
                </a:solidFill>
                <a:latin typeface="Calibri" pitchFamily="34" charset="0"/>
              </a:rPr>
              <a:t>IC 5-14-3-9 concerns denial and remedies, but also sets forth times for response:</a:t>
            </a:r>
          </a:p>
        </p:txBody>
      </p:sp>
      <p:sp>
        <p:nvSpPr>
          <p:cNvPr id="11" name="Freeform 10"/>
          <p:cNvSpPr/>
          <p:nvPr/>
        </p:nvSpPr>
        <p:spPr>
          <a:xfrm>
            <a:off x="2819400" y="3616325"/>
            <a:ext cx="5943600" cy="2644775"/>
          </a:xfrm>
          <a:custGeom>
            <a:avLst/>
            <a:gdLst>
              <a:gd name="connsiteX0" fmla="*/ 0 w 4929019"/>
              <a:gd name="connsiteY0" fmla="*/ 0 h 2635200"/>
              <a:gd name="connsiteX1" fmla="*/ 4929019 w 4929019"/>
              <a:gd name="connsiteY1" fmla="*/ 0 h 2635200"/>
              <a:gd name="connsiteX2" fmla="*/ 4929019 w 4929019"/>
              <a:gd name="connsiteY2" fmla="*/ 2635200 h 2635200"/>
              <a:gd name="connsiteX3" fmla="*/ 0 w 4929019"/>
              <a:gd name="connsiteY3" fmla="*/ 2635200 h 2635200"/>
              <a:gd name="connsiteX4" fmla="*/ 0 w 4929019"/>
              <a:gd name="connsiteY4" fmla="*/ 0 h 263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2635200">
                <a:moveTo>
                  <a:pt x="0" y="0"/>
                </a:moveTo>
                <a:lnTo>
                  <a:pt x="4929019" y="0"/>
                </a:lnTo>
                <a:lnTo>
                  <a:pt x="4929019" y="2635200"/>
                </a:lnTo>
                <a:lnTo>
                  <a:pt x="0" y="263520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4676" tIns="74676" rIns="99568" bIns="112014" spcCol="1270">
            <a:spAutoFit/>
          </a:bodyPr>
          <a:lstStyle/>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requestors is p</a:t>
            </a:r>
            <a:r>
              <a:rPr lang="en-US" sz="1600" b="1" dirty="0">
                <a:latin typeface="Calibri" pitchFamily="34" charset="0"/>
              </a:rPr>
              <a:t>hysically present</a:t>
            </a:r>
            <a:r>
              <a:rPr lang="en-US" sz="1600" dirty="0">
                <a:latin typeface="Calibri" pitchFamily="34" charset="0"/>
              </a:rPr>
              <a:t> in the office of the agency, makes the request by </a:t>
            </a:r>
            <a:r>
              <a:rPr lang="en-US" sz="1600" b="1" dirty="0">
                <a:latin typeface="Calibri" pitchFamily="34" charset="0"/>
              </a:rPr>
              <a:t>telephone</a:t>
            </a:r>
            <a:r>
              <a:rPr lang="en-US" sz="1600" dirty="0">
                <a:latin typeface="Calibri" pitchFamily="34" charset="0"/>
              </a:rPr>
              <a:t>, or requests </a:t>
            </a:r>
            <a:r>
              <a:rPr lang="en-US" sz="1600" b="1" dirty="0">
                <a:latin typeface="Calibri" pitchFamily="34" charset="0"/>
              </a:rPr>
              <a:t>enhanced access</a:t>
            </a:r>
            <a:r>
              <a:rPr lang="en-US" sz="1600" dirty="0">
                <a:latin typeface="Calibri" pitchFamily="34" charset="0"/>
              </a:rPr>
              <a:t> to a document and, the agency has twenty-four (24) hours to respond.</a:t>
            </a:r>
          </a:p>
          <a:p>
            <a:pPr marL="225425" lvl="1" indent="-225425" defTabSz="622300" fontAlgn="auto">
              <a:lnSpc>
                <a:spcPct val="90000"/>
              </a:lnSpc>
              <a:spcAft>
                <a:spcPts val="1200"/>
              </a:spcAft>
              <a:buSzPct val="100000"/>
              <a:buFont typeface="Arial" pitchFamily="34" charset="0"/>
              <a:buChar char="•"/>
              <a:defRPr/>
            </a:pPr>
            <a:r>
              <a:rPr lang="en-US" sz="1600" b="1" i="1" dirty="0">
                <a:latin typeface="Calibri" pitchFamily="34" charset="0"/>
              </a:rPr>
              <a:t>(enhanced access=on disk or through remote computer)</a:t>
            </a: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the request is made by </a:t>
            </a:r>
            <a:r>
              <a:rPr lang="en-US" sz="1600" b="1" dirty="0">
                <a:latin typeface="Calibri" pitchFamily="34" charset="0"/>
              </a:rPr>
              <a:t>mail or by facsimile</a:t>
            </a:r>
            <a:r>
              <a:rPr lang="en-US" sz="1600" dirty="0">
                <a:latin typeface="Calibri" pitchFamily="34" charset="0"/>
              </a:rPr>
              <a:t> the public agency has 7 days from the date the public agency received the request to respond.</a:t>
            </a:r>
            <a:endParaRPr lang="en-US" sz="1600" b="1" i="1" dirty="0">
              <a:latin typeface="Calibri" pitchFamily="34" charset="0"/>
            </a:endParaRP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Important:   Production of documents is not required in these time frames, but within a reasonable time.</a:t>
            </a:r>
          </a:p>
        </p:txBody>
      </p:sp>
      <p:pic>
        <p:nvPicPr>
          <p:cNvPr id="51205" name="Picture 11" descr="hourglass.jpg"/>
          <p:cNvPicPr>
            <a:picLocks noChangeAspect="1"/>
          </p:cNvPicPr>
          <p:nvPr/>
        </p:nvPicPr>
        <p:blipFill>
          <a:blip r:embed="rId4" cstate="screen"/>
          <a:srcRect/>
          <a:stretch>
            <a:fillRect/>
          </a:stretch>
        </p:blipFill>
        <p:spPr bwMode="auto">
          <a:xfrm>
            <a:off x="777875" y="2636838"/>
            <a:ext cx="1919288" cy="2560637"/>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4" descr="inspectcolorbooks.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6804025" y="3611563"/>
            <a:ext cx="2263775" cy="3017837"/>
          </a:xfrm>
          <a:prstGeom prst="rect">
            <a:avLst/>
          </a:prstGeom>
          <a:noFill/>
          <a:ln w="9525">
            <a:noFill/>
            <a:miter lim="800000"/>
            <a:headEnd/>
            <a:tailEnd/>
          </a:ln>
        </p:spPr>
      </p:pic>
      <p:sp>
        <p:nvSpPr>
          <p:cNvPr id="7" name="Title 6"/>
          <p:cNvSpPr>
            <a:spLocks noGrp="1"/>
          </p:cNvSpPr>
          <p:nvPr>
            <p:ph type="title"/>
          </p:nvPr>
        </p:nvSpPr>
        <p:spPr>
          <a:xfrm>
            <a:off x="914400" y="228600"/>
            <a:ext cx="8183563" cy="677863"/>
          </a:xfrm>
        </p:spPr>
        <p:txBody>
          <a:bodyPr/>
          <a:lstStyle/>
          <a:p>
            <a:pPr fontAlgn="auto">
              <a:spcAft>
                <a:spcPts val="0"/>
              </a:spcAft>
              <a:defRPr/>
            </a:pPr>
            <a:r>
              <a:rPr lang="en-US" i="1" dirty="0" smtClean="0"/>
              <a:t>Right to Inspect and Copy Public Records</a:t>
            </a:r>
            <a:endParaRPr lang="en-US" i="1" dirty="0"/>
          </a:p>
        </p:txBody>
      </p:sp>
      <p:sp>
        <p:nvSpPr>
          <p:cNvPr id="9" name="Text Placeholder 8"/>
          <p:cNvSpPr>
            <a:spLocks noGrp="1"/>
          </p:cNvSpPr>
          <p:nvPr>
            <p:ph type="body" idx="1"/>
          </p:nvPr>
        </p:nvSpPr>
        <p:spPr>
          <a:xfrm>
            <a:off x="808038" y="1219200"/>
            <a:ext cx="8259762" cy="5029200"/>
          </a:xfrm>
        </p:spPr>
        <p:txBody>
          <a:bodyPr>
            <a:spAutoFit/>
          </a:bodyPr>
          <a:lstStyle/>
          <a:p>
            <a:pPr marL="365760" indent="-283464" fontAlgn="auto">
              <a:lnSpc>
                <a:spcPct val="80000"/>
              </a:lnSpc>
              <a:spcAft>
                <a:spcPts val="0"/>
              </a:spcAft>
              <a:buClr>
                <a:schemeClr val="accent6">
                  <a:lumMod val="60000"/>
                  <a:lumOff val="40000"/>
                </a:schemeClr>
              </a:buClr>
              <a:buFont typeface="Wingdings 3" pitchFamily="18" charset="2"/>
              <a:buNone/>
              <a:defRPr/>
            </a:pPr>
            <a:r>
              <a:rPr lang="en-US" sz="2000" dirty="0" smtClean="0"/>
              <a:t>IC §5-14-3-3, in relevant part, sets forth general rule of APRA:</a:t>
            </a:r>
          </a:p>
          <a:p>
            <a:pPr marL="365760" indent="-283464"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Any person may inspect and copy the public records of any public agency during the regular business hours of the agency, </a:t>
            </a:r>
            <a:r>
              <a:rPr lang="en-US" sz="1800" b="1" dirty="0" smtClean="0"/>
              <a:t>except as provided in section 4 of this chapter.</a:t>
            </a:r>
            <a:r>
              <a:rPr lang="en-US" sz="1800" dirty="0" smtClean="0"/>
              <a:t>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request for inspection or copying must:</a:t>
            </a:r>
          </a:p>
          <a:p>
            <a:pPr marL="574675" lvl="1" indent="0" fontAlgn="auto">
              <a:lnSpc>
                <a:spcPct val="80000"/>
              </a:lnSpc>
              <a:spcBef>
                <a:spcPts val="300"/>
              </a:spcBef>
              <a:spcAft>
                <a:spcPts val="0"/>
              </a:spcAft>
              <a:buClr>
                <a:schemeClr val="accent6">
                  <a:lumMod val="60000"/>
                  <a:lumOff val="40000"/>
                </a:schemeClr>
              </a:buClr>
              <a:buFont typeface="Verdana"/>
              <a:buNone/>
              <a:tabLst>
                <a:tab pos="914400" algn="l"/>
              </a:tabLst>
              <a:defRPr/>
            </a:pPr>
            <a:r>
              <a:rPr lang="en-US" sz="1800" dirty="0" smtClean="0"/>
              <a:t>(1)	identify with reasonable particularity the record being requested; and</a:t>
            </a:r>
            <a:br>
              <a:rPr lang="en-US" sz="1800" dirty="0" smtClean="0"/>
            </a:br>
            <a:r>
              <a:rPr lang="en-US" sz="1800" dirty="0" smtClean="0"/>
              <a:t>(2)	be, at the discretion of the agency, in writing on or in a form provided by the 	agency.</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No request may be denied because the person making the request refuses to state the purpose of the request, unless such condition is required by other applicable statute.</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public agency may not deny or interfere with the exercise of the right stated in subsection (a).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The public agency shall either:</a:t>
            </a:r>
          </a:p>
          <a:p>
            <a:pPr marL="574675" lvl="1" indent="0" fontAlgn="auto">
              <a:lnSpc>
                <a:spcPct val="80000"/>
              </a:lnSpc>
              <a:spcBef>
                <a:spcPts val="0"/>
              </a:spcBef>
              <a:spcAft>
                <a:spcPts val="0"/>
              </a:spcAft>
              <a:buClr>
                <a:schemeClr val="accent6">
                  <a:lumMod val="60000"/>
                  <a:lumOff val="40000"/>
                </a:schemeClr>
              </a:buClr>
              <a:buFont typeface="Verdana"/>
              <a:buNone/>
              <a:tabLst>
                <a:tab pos="914400" algn="l"/>
              </a:tabLst>
              <a:defRPr/>
            </a:pPr>
            <a:r>
              <a:rPr lang="en-US" sz="1800" dirty="0" smtClean="0"/>
              <a:t>(1)	provide the requested copies to the person making the request; or </a:t>
            </a:r>
          </a:p>
          <a:p>
            <a:pPr marL="574675" lvl="1" indent="0" fontAlgn="auto">
              <a:lnSpc>
                <a:spcPct val="80000"/>
              </a:lnSpc>
              <a:spcBef>
                <a:spcPts val="0"/>
              </a:spcBef>
              <a:spcAft>
                <a:spcPts val="0"/>
              </a:spcAft>
              <a:buClr>
                <a:schemeClr val="accent6">
                  <a:lumMod val="60000"/>
                  <a:lumOff val="40000"/>
                </a:schemeClr>
              </a:buClr>
              <a:buFont typeface="Wingdings 3" pitchFamily="18" charset="2"/>
              <a:buNone/>
              <a:tabLst>
                <a:tab pos="914400" algn="l"/>
                <a:tab pos="1028700" algn="l"/>
              </a:tabLst>
              <a:defRPr/>
            </a:pPr>
            <a:r>
              <a:rPr lang="en-US" sz="1800" dirty="0" smtClean="0"/>
              <a:t>(2)	allow the person to make copies:</a:t>
            </a:r>
            <a:r>
              <a:rPr lang="en-US" sz="1400" dirty="0" smtClean="0"/>
              <a:t/>
            </a:r>
            <a:br>
              <a:rPr lang="en-US" sz="1400" dirty="0" smtClean="0"/>
            </a:br>
            <a:r>
              <a:rPr lang="en-US" sz="1400" dirty="0" smtClean="0"/>
              <a:t>         	</a:t>
            </a:r>
            <a:r>
              <a:rPr lang="en-US" sz="1800" dirty="0" smtClean="0"/>
              <a:t>(A) on the agency's equipment; or</a:t>
            </a:r>
            <a:br>
              <a:rPr lang="en-US" sz="1800" dirty="0" smtClean="0"/>
            </a:br>
            <a:r>
              <a:rPr lang="en-US" sz="1800" dirty="0" smtClean="0"/>
              <a:t>         (B) on the person's own equipment.</a:t>
            </a:r>
            <a:endParaRPr lang="en-US" sz="18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55298" name="Content Placeholder 1"/>
          <p:cNvSpPr>
            <a:spLocks noGrp="1"/>
          </p:cNvSpPr>
          <p:nvPr>
            <p:ph type="body" idx="1"/>
          </p:nvPr>
        </p:nvSpPr>
        <p:spPr>
          <a:xfrm>
            <a:off x="838200" y="1447800"/>
            <a:ext cx="7772400" cy="2986088"/>
          </a:xfrm>
        </p:spPr>
        <p:txBody>
          <a:bodyPr>
            <a:spAutoFit/>
          </a:bodyPr>
          <a:lstStyle/>
          <a:p>
            <a:pPr>
              <a:buFont typeface="Wingdings 2" pitchFamily="18" charset="2"/>
              <a:buChar char=""/>
            </a:pPr>
            <a:r>
              <a:rPr lang="en-US" sz="2800" dirty="0" smtClean="0"/>
              <a:t>Confidential Public Records-IC 5-14-3-4(b)</a:t>
            </a:r>
          </a:p>
          <a:p>
            <a:pPr>
              <a:spcBef>
                <a:spcPts val="2400"/>
              </a:spcBef>
              <a:buFont typeface="Wingdings 2" pitchFamily="18" charset="2"/>
              <a:buChar char=""/>
            </a:pPr>
            <a:r>
              <a:rPr lang="en-US" sz="2800" dirty="0" smtClean="0"/>
              <a:t>Categories of public records that are confidential and cannot be disclosed </a:t>
            </a:r>
            <a:r>
              <a:rPr lang="en-US" sz="2800" i="1" dirty="0" smtClean="0"/>
              <a:t>unless access to the records is specifically required by a state or federal statute or is ordered by a court under the rules of discovery </a:t>
            </a:r>
          </a:p>
        </p:txBody>
      </p:sp>
    </p:spTree>
  </p:cSld>
  <p:clrMapOvr>
    <a:masterClrMapping/>
  </p:clrMapOvr>
  <p:transition spd="med">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Confidential Public Records</a:t>
            </a:r>
          </a:p>
        </p:txBody>
      </p:sp>
      <p:sp>
        <p:nvSpPr>
          <p:cNvPr id="5" name="Freeform 4"/>
          <p:cNvSpPr/>
          <p:nvPr/>
        </p:nvSpPr>
        <p:spPr>
          <a:xfrm rot="21600000">
            <a:off x="1419225" y="13985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Those confidential by state statute or federal law (i.e. IC 4-6-9-4)</a:t>
            </a:r>
          </a:p>
        </p:txBody>
      </p:sp>
      <p:sp>
        <p:nvSpPr>
          <p:cNvPr id="8" name="Freeform 7"/>
          <p:cNvSpPr/>
          <p:nvPr/>
        </p:nvSpPr>
        <p:spPr>
          <a:xfrm rot="21600000">
            <a:off x="1419225" y="2254250"/>
            <a:ext cx="7391400" cy="658813"/>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Social Security Numbers contained in public records</a:t>
            </a:r>
          </a:p>
        </p:txBody>
      </p:sp>
      <p:sp>
        <p:nvSpPr>
          <p:cNvPr id="10" name="Freeform 9"/>
          <p:cNvSpPr/>
          <p:nvPr/>
        </p:nvSpPr>
        <p:spPr>
          <a:xfrm rot="21600000">
            <a:off x="1447800" y="3108325"/>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Patient medical records unless the patient gives written consent</a:t>
            </a:r>
          </a:p>
        </p:txBody>
      </p:sp>
      <p:sp>
        <p:nvSpPr>
          <p:cNvPr id="12" name="Freeform 11"/>
          <p:cNvSpPr/>
          <p:nvPr/>
        </p:nvSpPr>
        <p:spPr>
          <a:xfrm rot="21600000">
            <a:off x="1447800" y="39639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Trade secret information</a:t>
            </a:r>
          </a:p>
        </p:txBody>
      </p:sp>
      <p:sp>
        <p:nvSpPr>
          <p:cNvPr id="14" name="Freeform 13"/>
          <p:cNvSpPr/>
          <p:nvPr/>
        </p:nvSpPr>
        <p:spPr>
          <a:xfrm rot="21600000">
            <a:off x="1447800" y="4819650"/>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Certain foreclosure information</a:t>
            </a:r>
          </a:p>
        </p:txBody>
      </p:sp>
      <p:sp>
        <p:nvSpPr>
          <p:cNvPr id="16" name="Freeform 15"/>
          <p:cNvSpPr/>
          <p:nvPr/>
        </p:nvSpPr>
        <p:spPr>
          <a:xfrm rot="21600000">
            <a:off x="1389063" y="5675313"/>
            <a:ext cx="7448550" cy="658812"/>
          </a:xfrm>
          <a:custGeom>
            <a:avLst/>
            <a:gdLst>
              <a:gd name="connsiteX0" fmla="*/ 0 w 7649267"/>
              <a:gd name="connsiteY0" fmla="*/ 0 h 658648"/>
              <a:gd name="connsiteX1" fmla="*/ 7319943 w 7649267"/>
              <a:gd name="connsiteY1" fmla="*/ 0 h 658648"/>
              <a:gd name="connsiteX2" fmla="*/ 7649267 w 7649267"/>
              <a:gd name="connsiteY2" fmla="*/ 329324 h 658648"/>
              <a:gd name="connsiteX3" fmla="*/ 7319943 w 7649267"/>
              <a:gd name="connsiteY3" fmla="*/ 658648 h 658648"/>
              <a:gd name="connsiteX4" fmla="*/ 0 w 7649267"/>
              <a:gd name="connsiteY4" fmla="*/ 658648 h 658648"/>
              <a:gd name="connsiteX5" fmla="*/ 0 w 7649267"/>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9267" h="658648">
                <a:moveTo>
                  <a:pt x="7649267" y="658647"/>
                </a:moveTo>
                <a:lnTo>
                  <a:pt x="329324" y="658647"/>
                </a:lnTo>
                <a:lnTo>
                  <a:pt x="0" y="329324"/>
                </a:lnTo>
                <a:lnTo>
                  <a:pt x="329324" y="1"/>
                </a:lnTo>
                <a:lnTo>
                  <a:pt x="7649267" y="1"/>
                </a:lnTo>
                <a:lnTo>
                  <a:pt x="7649267"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Grade transcripts/license exam scores in licensure process</a:t>
            </a:r>
          </a:p>
        </p:txBody>
      </p:sp>
      <p:sp>
        <p:nvSpPr>
          <p:cNvPr id="7" name="Oval 6"/>
          <p:cNvSpPr/>
          <p:nvPr/>
        </p:nvSpPr>
        <p:spPr>
          <a:xfrm>
            <a:off x="1190625" y="1398588"/>
            <a:ext cx="657225" cy="658812"/>
          </a:xfrm>
          <a:prstGeom prst="ellipse">
            <a:avLst/>
          </a:prstGeom>
          <a:blipFill>
            <a:blip r:embed="rId3"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9" name="Oval 8"/>
          <p:cNvSpPr/>
          <p:nvPr/>
        </p:nvSpPr>
        <p:spPr>
          <a:xfrm>
            <a:off x="1190625" y="2254250"/>
            <a:ext cx="657225" cy="658813"/>
          </a:xfrm>
          <a:prstGeom prst="ellipse">
            <a:avLst/>
          </a:prstGeom>
          <a:blipFill rotWithShape="0">
            <a:blip r:embed="rId4"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1" name="Oval 10"/>
          <p:cNvSpPr/>
          <p:nvPr/>
        </p:nvSpPr>
        <p:spPr>
          <a:xfrm>
            <a:off x="1190625" y="3108325"/>
            <a:ext cx="657225" cy="658813"/>
          </a:xfrm>
          <a:prstGeom prst="ellipse">
            <a:avLst/>
          </a:prstGeom>
          <a:blipFill rotWithShape="0">
            <a:blip r:embed="rId5"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Oval 12"/>
          <p:cNvSpPr/>
          <p:nvPr/>
        </p:nvSpPr>
        <p:spPr>
          <a:xfrm>
            <a:off x="1190625" y="3963988"/>
            <a:ext cx="657225" cy="658812"/>
          </a:xfrm>
          <a:prstGeom prst="ellipse">
            <a:avLst/>
          </a:prstGeom>
          <a:blipFill>
            <a:blip r:embed="rId6"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5" name="Oval 14"/>
          <p:cNvSpPr/>
          <p:nvPr/>
        </p:nvSpPr>
        <p:spPr>
          <a:xfrm>
            <a:off x="1190625" y="4819650"/>
            <a:ext cx="657225" cy="658813"/>
          </a:xfrm>
          <a:prstGeom prst="ellipse">
            <a:avLst/>
          </a:prstGeom>
          <a:blipFill>
            <a:blip r:embed="rId7"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7" name="Oval 16"/>
          <p:cNvSpPr/>
          <p:nvPr/>
        </p:nvSpPr>
        <p:spPr>
          <a:xfrm>
            <a:off x="1190625" y="5675313"/>
            <a:ext cx="657225" cy="658812"/>
          </a:xfrm>
          <a:prstGeom prst="ellipse">
            <a:avLst/>
          </a:prstGeom>
          <a:blipFill>
            <a:blip r:embed="rId8"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0-#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0-#ppt_w/2"/>
                                          </p:val>
                                        </p:tav>
                                        <p:tav tm="100000">
                                          <p:val>
                                            <p:strVal val="#ppt_x"/>
                                          </p:val>
                                        </p:tav>
                                      </p:tavLst>
                                    </p:anim>
                                    <p:anim calcmode="lin" valueType="num">
                                      <p:cBhvr additive="base">
                                        <p:cTn id="33" dur="500" fill="hold"/>
                                        <p:tgtEl>
                                          <p:spTgt spid="17"/>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1000" fill="hold"/>
                                        <p:tgtEl>
                                          <p:spTgt spid="5"/>
                                        </p:tgtEl>
                                        <p:attrNameLst>
                                          <p:attrName>ppt_x</p:attrName>
                                        </p:attrNameLst>
                                      </p:cBhvr>
                                      <p:tavLst>
                                        <p:tav tm="0">
                                          <p:val>
                                            <p:strVal val="1+#ppt_w/2"/>
                                          </p:val>
                                        </p:tav>
                                        <p:tav tm="100000">
                                          <p:val>
                                            <p:strVal val="#ppt_x"/>
                                          </p:val>
                                        </p:tav>
                                      </p:tavLst>
                                    </p:anim>
                                    <p:anim calcmode="lin" valueType="num">
                                      <p:cBhvr additive="base">
                                        <p:cTn id="38" dur="10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 presetClass="entr" presetSubtype="2"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1000" fill="hold"/>
                                        <p:tgtEl>
                                          <p:spTgt spid="8"/>
                                        </p:tgtEl>
                                        <p:attrNameLst>
                                          <p:attrName>ppt_x</p:attrName>
                                        </p:attrNameLst>
                                      </p:cBhvr>
                                      <p:tavLst>
                                        <p:tav tm="0">
                                          <p:val>
                                            <p:strVal val="1+#ppt_w/2"/>
                                          </p:val>
                                        </p:tav>
                                        <p:tav tm="100000">
                                          <p:val>
                                            <p:strVal val="#ppt_x"/>
                                          </p:val>
                                        </p:tav>
                                      </p:tavLst>
                                    </p:anim>
                                    <p:anim calcmode="lin" valueType="num">
                                      <p:cBhvr additive="base">
                                        <p:cTn id="43" dur="10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5000"/>
                            </p:stCondLst>
                            <p:childTnLst>
                              <p:par>
                                <p:cTn id="45" presetID="2" presetClass="entr" presetSubtype="2"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1000" fill="hold"/>
                                        <p:tgtEl>
                                          <p:spTgt spid="10"/>
                                        </p:tgtEl>
                                        <p:attrNameLst>
                                          <p:attrName>ppt_x</p:attrName>
                                        </p:attrNameLst>
                                      </p:cBhvr>
                                      <p:tavLst>
                                        <p:tav tm="0">
                                          <p:val>
                                            <p:strVal val="1+#ppt_w/2"/>
                                          </p:val>
                                        </p:tav>
                                        <p:tav tm="100000">
                                          <p:val>
                                            <p:strVal val="#ppt_x"/>
                                          </p:val>
                                        </p:tav>
                                      </p:tavLst>
                                    </p:anim>
                                    <p:anim calcmode="lin" valueType="num">
                                      <p:cBhvr additive="base">
                                        <p:cTn id="48" dur="10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60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7000"/>
                            </p:stCondLst>
                            <p:childTnLst>
                              <p:par>
                                <p:cTn id="55" presetID="2" presetClass="entr" presetSubtype="2" fill="hold" grpId="0" nodeType="after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1000" fill="hold"/>
                                        <p:tgtEl>
                                          <p:spTgt spid="14"/>
                                        </p:tgtEl>
                                        <p:attrNameLst>
                                          <p:attrName>ppt_x</p:attrName>
                                        </p:attrNameLst>
                                      </p:cBhvr>
                                      <p:tavLst>
                                        <p:tav tm="0">
                                          <p:val>
                                            <p:strVal val="1+#ppt_w/2"/>
                                          </p:val>
                                        </p:tav>
                                        <p:tav tm="100000">
                                          <p:val>
                                            <p:strVal val="#ppt_x"/>
                                          </p:val>
                                        </p:tav>
                                      </p:tavLst>
                                    </p:anim>
                                    <p:anim calcmode="lin" valueType="num">
                                      <p:cBhvr additive="base">
                                        <p:cTn id="58" dur="1000" fill="hold"/>
                                        <p:tgtEl>
                                          <p:spTgt spid="14"/>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1000" fill="hold"/>
                                        <p:tgtEl>
                                          <p:spTgt spid="16"/>
                                        </p:tgtEl>
                                        <p:attrNameLst>
                                          <p:attrName>ppt_x</p:attrName>
                                        </p:attrNameLst>
                                      </p:cBhvr>
                                      <p:tavLst>
                                        <p:tav tm="0">
                                          <p:val>
                                            <p:strVal val="1+#ppt_w/2"/>
                                          </p:val>
                                        </p:tav>
                                        <p:tav tm="100000">
                                          <p:val>
                                            <p:strVal val="#ppt_x"/>
                                          </p:val>
                                        </p:tav>
                                      </p:tavLst>
                                    </p:anim>
                                    <p:anim calcmode="lin" valueType="num">
                                      <p:cBhvr additive="base">
                                        <p:cTn id="6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4"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32560" y="990600"/>
            <a:ext cx="7406640" cy="689082"/>
          </a:xfrm>
        </p:spPr>
        <p:txBody>
          <a:bodyPr>
            <a:normAutofit/>
          </a:bodyPr>
          <a:lstStyle/>
          <a:p>
            <a:pPr algn="r" fontAlgn="auto">
              <a:spcAft>
                <a:spcPts val="0"/>
              </a:spcAft>
              <a:defRPr/>
            </a:pPr>
            <a:r>
              <a:rPr lang="en-US" i="1" dirty="0" smtClean="0"/>
              <a:t>The Indiana Open Door Law (ODL)</a:t>
            </a:r>
            <a:endParaRPr lang="en-US" i="1" dirty="0"/>
          </a:p>
        </p:txBody>
      </p:sp>
      <p:sp>
        <p:nvSpPr>
          <p:cNvPr id="2051" name="Rectangle 3"/>
          <p:cNvSpPr>
            <a:spLocks noGrp="1" noChangeArrowheads="1"/>
          </p:cNvSpPr>
          <p:nvPr>
            <p:ph type="subTitle" idx="1"/>
          </p:nvPr>
        </p:nvSpPr>
        <p:spPr/>
        <p:txBody>
          <a:bodyPr/>
          <a:lstStyle/>
          <a:p>
            <a:r>
              <a:rPr lang="en-US" sz="2000" dirty="0" smtClean="0"/>
              <a:t>“…It is the intent of this chapter that the official action of public agencies be conducted and taken openly, unless otherwise expressly provided by statute, in order that the people may be fully informed…”</a:t>
            </a:r>
            <a:r>
              <a:rPr lang="en-US" sz="2000" b="1" dirty="0" smtClean="0"/>
              <a:t> </a:t>
            </a:r>
            <a:r>
              <a:rPr lang="en-US" sz="2000" dirty="0" smtClean="0"/>
              <a:t>IC 5-14-1.5-1.</a:t>
            </a:r>
          </a:p>
          <a:p>
            <a:endParaRPr lang="en-US" dirty="0" smtClean="0"/>
          </a:p>
          <a:p>
            <a:endParaRPr lang="en-US" dirty="0" smtClean="0"/>
          </a:p>
          <a:p>
            <a:endParaRPr lang="en-US" dirty="0"/>
          </a:p>
        </p:txBody>
      </p:sp>
      <p:pic>
        <p:nvPicPr>
          <p:cNvPr id="8" name="Picture 7" descr="welcome_open door.jpg"/>
          <p:cNvPicPr>
            <a:picLocks noChangeAspect="1"/>
          </p:cNvPicPr>
          <p:nvPr/>
        </p:nvPicPr>
        <p:blipFill>
          <a:blip r:embed="rId4" cstate="print"/>
          <a:stretch>
            <a:fillRect/>
          </a:stretch>
        </p:blipFill>
        <p:spPr>
          <a:xfrm>
            <a:off x="5638800" y="3124200"/>
            <a:ext cx="2057400" cy="2735904"/>
          </a:xfrm>
          <a:prstGeom prst="rect">
            <a:avLst/>
          </a:prstGeom>
          <a:ln>
            <a:solidFill>
              <a:schemeClr val="tx1"/>
            </a:solidFill>
          </a:ln>
        </p:spPr>
      </p:pic>
    </p:spTree>
    <p:custDataLst>
      <p:tags r:id="rId1"/>
    </p:custDataLst>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9" name="Rectangle 8"/>
          <p:cNvSpPr/>
          <p:nvPr/>
        </p:nvSpPr>
        <p:spPr>
          <a:xfrm>
            <a:off x="838200" y="1397000"/>
            <a:ext cx="8137525" cy="4937125"/>
          </a:xfrm>
          <a:prstGeom prst="rect">
            <a:avLst/>
          </a:prstGeom>
          <a:ln>
            <a:noFill/>
          </a:ln>
          <a:effectLst>
            <a:outerShdw blurRad="50800" dist="38100" dir="2700000" algn="tl" rotWithShape="0">
              <a:prstClr val="black">
                <a:alpha val="40000"/>
              </a:prstClr>
            </a:outerShdw>
          </a:effectLst>
        </p:spPr>
        <p:txBody>
          <a:bodyPr/>
          <a:lstStyle/>
          <a:p>
            <a:endParaRPr lang="en-US"/>
          </a:p>
        </p:txBody>
      </p:sp>
      <p:sp>
        <p:nvSpPr>
          <p:cNvPr id="10" name="Freeform 9"/>
          <p:cNvSpPr/>
          <p:nvPr/>
        </p:nvSpPr>
        <p:spPr>
          <a:xfrm>
            <a:off x="2247900" y="1676400"/>
            <a:ext cx="5576888" cy="990600"/>
          </a:xfrm>
          <a:custGeom>
            <a:avLst/>
            <a:gdLst>
              <a:gd name="connsiteX0" fmla="*/ 0 w 3086740"/>
              <a:gd name="connsiteY0" fmla="*/ 144201 h 1442008"/>
              <a:gd name="connsiteX1" fmla="*/ 42236 w 3086740"/>
              <a:gd name="connsiteY1" fmla="*/ 42236 h 1442008"/>
              <a:gd name="connsiteX2" fmla="*/ 144202 w 3086740"/>
              <a:gd name="connsiteY2" fmla="*/ 1 h 1442008"/>
              <a:gd name="connsiteX3" fmla="*/ 2942539 w 3086740"/>
              <a:gd name="connsiteY3" fmla="*/ 0 h 1442008"/>
              <a:gd name="connsiteX4" fmla="*/ 3044504 w 3086740"/>
              <a:gd name="connsiteY4" fmla="*/ 42236 h 1442008"/>
              <a:gd name="connsiteX5" fmla="*/ 3086739 w 3086740"/>
              <a:gd name="connsiteY5" fmla="*/ 144202 h 1442008"/>
              <a:gd name="connsiteX6" fmla="*/ 3086740 w 3086740"/>
              <a:gd name="connsiteY6" fmla="*/ 1297807 h 1442008"/>
              <a:gd name="connsiteX7" fmla="*/ 3044504 w 3086740"/>
              <a:gd name="connsiteY7" fmla="*/ 1399773 h 1442008"/>
              <a:gd name="connsiteX8" fmla="*/ 2942538 w 3086740"/>
              <a:gd name="connsiteY8" fmla="*/ 1442008 h 1442008"/>
              <a:gd name="connsiteX9" fmla="*/ 144201 w 3086740"/>
              <a:gd name="connsiteY9" fmla="*/ 1442008 h 1442008"/>
              <a:gd name="connsiteX10" fmla="*/ 42235 w 3086740"/>
              <a:gd name="connsiteY10" fmla="*/ 1399772 h 1442008"/>
              <a:gd name="connsiteX11" fmla="*/ 0 w 3086740"/>
              <a:gd name="connsiteY11" fmla="*/ 1297806 h 1442008"/>
              <a:gd name="connsiteX12" fmla="*/ 0 w 3086740"/>
              <a:gd name="connsiteY12" fmla="*/ 144201 h 14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6740" h="1442008">
                <a:moveTo>
                  <a:pt x="0" y="144201"/>
                </a:moveTo>
                <a:cubicBezTo>
                  <a:pt x="0" y="105957"/>
                  <a:pt x="15193" y="69278"/>
                  <a:pt x="42236" y="42236"/>
                </a:cubicBezTo>
                <a:cubicBezTo>
                  <a:pt x="69279" y="15193"/>
                  <a:pt x="105957" y="1"/>
                  <a:pt x="144202" y="1"/>
                </a:cubicBezTo>
                <a:lnTo>
                  <a:pt x="2942539" y="0"/>
                </a:lnTo>
                <a:cubicBezTo>
                  <a:pt x="2980783" y="0"/>
                  <a:pt x="3017462" y="15193"/>
                  <a:pt x="3044504" y="42236"/>
                </a:cubicBezTo>
                <a:cubicBezTo>
                  <a:pt x="3071547" y="69279"/>
                  <a:pt x="3086739" y="105957"/>
                  <a:pt x="3086739" y="144202"/>
                </a:cubicBezTo>
                <a:cubicBezTo>
                  <a:pt x="3086739" y="528737"/>
                  <a:pt x="3086740" y="913272"/>
                  <a:pt x="3086740" y="1297807"/>
                </a:cubicBezTo>
                <a:cubicBezTo>
                  <a:pt x="3086740" y="1336051"/>
                  <a:pt x="3071547" y="1372730"/>
                  <a:pt x="3044504" y="1399773"/>
                </a:cubicBezTo>
                <a:cubicBezTo>
                  <a:pt x="3017461" y="1426816"/>
                  <a:pt x="2980783" y="1442008"/>
                  <a:pt x="2942538" y="1442008"/>
                </a:cubicBezTo>
                <a:lnTo>
                  <a:pt x="144201" y="1442008"/>
                </a:lnTo>
                <a:cubicBezTo>
                  <a:pt x="105957" y="1442008"/>
                  <a:pt x="69278" y="1426815"/>
                  <a:pt x="42235" y="1399772"/>
                </a:cubicBezTo>
                <a:cubicBezTo>
                  <a:pt x="15192" y="1372729"/>
                  <a:pt x="0" y="1336051"/>
                  <a:pt x="0" y="1297806"/>
                </a:cubicBezTo>
                <a:lnTo>
                  <a:pt x="0" y="144201"/>
                </a:lnTo>
                <a:close/>
              </a:path>
            </a:pathLst>
          </a:custGeom>
          <a:solidFill>
            <a:schemeClr val="accent2">
              <a:lumMod val="40000"/>
              <a:lumOff val="60000"/>
            </a:schemeClr>
          </a:solidFill>
          <a:ln>
            <a:solidFill>
              <a:schemeClr val="accent2">
                <a:lumMod val="40000"/>
                <a:lumOff val="6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6205" tIns="56205" rIns="56205" bIns="56205" spcCol="1270" anchor="ctr"/>
          <a:lstStyle/>
          <a:p>
            <a:pPr algn="ctr" defTabSz="977900" fontAlgn="auto">
              <a:lnSpc>
                <a:spcPct val="90000"/>
              </a:lnSpc>
              <a:spcAft>
                <a:spcPct val="35000"/>
              </a:spcAft>
              <a:defRPr/>
            </a:pPr>
            <a:r>
              <a:rPr lang="en-US" sz="2200" dirty="0">
                <a:solidFill>
                  <a:schemeClr val="tx1"/>
                </a:solidFill>
                <a:latin typeface="Calibri" pitchFamily="34" charset="0"/>
              </a:rPr>
              <a:t>Discretionarily </a:t>
            </a:r>
            <a:r>
              <a:rPr lang="en-US" sz="2200" dirty="0" err="1">
                <a:solidFill>
                  <a:schemeClr val="tx1"/>
                </a:solidFill>
                <a:latin typeface="Calibri" pitchFamily="34" charset="0"/>
              </a:rPr>
              <a:t>disclosable</a:t>
            </a:r>
            <a:r>
              <a:rPr lang="en-US" sz="2200" dirty="0">
                <a:solidFill>
                  <a:schemeClr val="tx1"/>
                </a:solidFill>
                <a:latin typeface="Calibri" pitchFamily="34" charset="0"/>
              </a:rPr>
              <a:t> public records</a:t>
            </a:r>
          </a:p>
          <a:p>
            <a:pPr algn="ctr" defTabSz="977900" fontAlgn="auto">
              <a:lnSpc>
                <a:spcPct val="90000"/>
              </a:lnSpc>
              <a:spcAft>
                <a:spcPct val="35000"/>
              </a:spcAft>
              <a:defRPr/>
            </a:pPr>
            <a:r>
              <a:rPr lang="en-US" sz="2200" dirty="0">
                <a:solidFill>
                  <a:schemeClr val="tx1"/>
                </a:solidFill>
                <a:latin typeface="Calibri" pitchFamily="34" charset="0"/>
              </a:rPr>
              <a:t>IC 5-1-3-4(b)</a:t>
            </a:r>
          </a:p>
        </p:txBody>
      </p:sp>
      <p:sp>
        <p:nvSpPr>
          <p:cNvPr id="12" name="Freeform 11"/>
          <p:cNvSpPr/>
          <p:nvPr/>
        </p:nvSpPr>
        <p:spPr>
          <a:xfrm>
            <a:off x="1219200" y="4724400"/>
            <a:ext cx="7315200" cy="914400"/>
          </a:xfrm>
          <a:custGeom>
            <a:avLst/>
            <a:gdLst>
              <a:gd name="connsiteX0" fmla="*/ 0 w 3957153"/>
              <a:gd name="connsiteY0" fmla="*/ 130068 h 1300677"/>
              <a:gd name="connsiteX1" fmla="*/ 38096 w 3957153"/>
              <a:gd name="connsiteY1" fmla="*/ 38096 h 1300677"/>
              <a:gd name="connsiteX2" fmla="*/ 130068 w 3957153"/>
              <a:gd name="connsiteY2" fmla="*/ 0 h 1300677"/>
              <a:gd name="connsiteX3" fmla="*/ 3827085 w 3957153"/>
              <a:gd name="connsiteY3" fmla="*/ 0 h 1300677"/>
              <a:gd name="connsiteX4" fmla="*/ 3919057 w 3957153"/>
              <a:gd name="connsiteY4" fmla="*/ 38096 h 1300677"/>
              <a:gd name="connsiteX5" fmla="*/ 3957153 w 3957153"/>
              <a:gd name="connsiteY5" fmla="*/ 130068 h 1300677"/>
              <a:gd name="connsiteX6" fmla="*/ 3957153 w 3957153"/>
              <a:gd name="connsiteY6" fmla="*/ 1170609 h 1300677"/>
              <a:gd name="connsiteX7" fmla="*/ 3919057 w 3957153"/>
              <a:gd name="connsiteY7" fmla="*/ 1262581 h 1300677"/>
              <a:gd name="connsiteX8" fmla="*/ 3827085 w 3957153"/>
              <a:gd name="connsiteY8" fmla="*/ 1300677 h 1300677"/>
              <a:gd name="connsiteX9" fmla="*/ 130068 w 3957153"/>
              <a:gd name="connsiteY9" fmla="*/ 1300677 h 1300677"/>
              <a:gd name="connsiteX10" fmla="*/ 38096 w 3957153"/>
              <a:gd name="connsiteY10" fmla="*/ 1262581 h 1300677"/>
              <a:gd name="connsiteX11" fmla="*/ 0 w 3957153"/>
              <a:gd name="connsiteY11" fmla="*/ 1170609 h 1300677"/>
              <a:gd name="connsiteX12" fmla="*/ 0 w 3957153"/>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57153" h="1300677">
                <a:moveTo>
                  <a:pt x="0" y="130068"/>
                </a:moveTo>
                <a:cubicBezTo>
                  <a:pt x="0" y="95572"/>
                  <a:pt x="13704" y="62489"/>
                  <a:pt x="38096" y="38096"/>
                </a:cubicBezTo>
                <a:cubicBezTo>
                  <a:pt x="62489" y="13704"/>
                  <a:pt x="95572" y="0"/>
                  <a:pt x="130068" y="0"/>
                </a:cubicBezTo>
                <a:lnTo>
                  <a:pt x="3827085" y="0"/>
                </a:lnTo>
                <a:cubicBezTo>
                  <a:pt x="3861581" y="0"/>
                  <a:pt x="3894664" y="13704"/>
                  <a:pt x="3919057" y="38096"/>
                </a:cubicBezTo>
                <a:cubicBezTo>
                  <a:pt x="3943449" y="62489"/>
                  <a:pt x="3957153" y="95572"/>
                  <a:pt x="3957153" y="130068"/>
                </a:cubicBezTo>
                <a:lnTo>
                  <a:pt x="3957153" y="1170609"/>
                </a:lnTo>
                <a:cubicBezTo>
                  <a:pt x="3957153" y="1205105"/>
                  <a:pt x="3943449" y="1238189"/>
                  <a:pt x="3919057" y="1262581"/>
                </a:cubicBezTo>
                <a:cubicBezTo>
                  <a:pt x="3894665" y="1286973"/>
                  <a:pt x="3861581" y="1300677"/>
                  <a:pt x="3827085"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may exercise their discretion as to certain categories of public records to withhold them from disclosure.</a:t>
            </a:r>
          </a:p>
        </p:txBody>
      </p:sp>
      <p:sp>
        <p:nvSpPr>
          <p:cNvPr id="14" name="Freeform 13"/>
          <p:cNvSpPr/>
          <p:nvPr/>
        </p:nvSpPr>
        <p:spPr>
          <a:xfrm>
            <a:off x="1182688" y="3276600"/>
            <a:ext cx="7315200" cy="914400"/>
          </a:xfrm>
          <a:custGeom>
            <a:avLst/>
            <a:gdLst>
              <a:gd name="connsiteX0" fmla="*/ 0 w 3999191"/>
              <a:gd name="connsiteY0" fmla="*/ 130068 h 1300677"/>
              <a:gd name="connsiteX1" fmla="*/ 38096 w 3999191"/>
              <a:gd name="connsiteY1" fmla="*/ 38096 h 1300677"/>
              <a:gd name="connsiteX2" fmla="*/ 130068 w 3999191"/>
              <a:gd name="connsiteY2" fmla="*/ 0 h 1300677"/>
              <a:gd name="connsiteX3" fmla="*/ 3869123 w 3999191"/>
              <a:gd name="connsiteY3" fmla="*/ 0 h 1300677"/>
              <a:gd name="connsiteX4" fmla="*/ 3961095 w 3999191"/>
              <a:gd name="connsiteY4" fmla="*/ 38096 h 1300677"/>
              <a:gd name="connsiteX5" fmla="*/ 3999191 w 3999191"/>
              <a:gd name="connsiteY5" fmla="*/ 130068 h 1300677"/>
              <a:gd name="connsiteX6" fmla="*/ 3999191 w 3999191"/>
              <a:gd name="connsiteY6" fmla="*/ 1170609 h 1300677"/>
              <a:gd name="connsiteX7" fmla="*/ 3961095 w 3999191"/>
              <a:gd name="connsiteY7" fmla="*/ 1262581 h 1300677"/>
              <a:gd name="connsiteX8" fmla="*/ 3869123 w 3999191"/>
              <a:gd name="connsiteY8" fmla="*/ 1300677 h 1300677"/>
              <a:gd name="connsiteX9" fmla="*/ 130068 w 3999191"/>
              <a:gd name="connsiteY9" fmla="*/ 1300677 h 1300677"/>
              <a:gd name="connsiteX10" fmla="*/ 38096 w 3999191"/>
              <a:gd name="connsiteY10" fmla="*/ 1262581 h 1300677"/>
              <a:gd name="connsiteX11" fmla="*/ 0 w 3999191"/>
              <a:gd name="connsiteY11" fmla="*/ 1170609 h 1300677"/>
              <a:gd name="connsiteX12" fmla="*/ 0 w 3999191"/>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99191" h="1300677">
                <a:moveTo>
                  <a:pt x="0" y="130068"/>
                </a:moveTo>
                <a:cubicBezTo>
                  <a:pt x="0" y="95572"/>
                  <a:pt x="13704" y="62489"/>
                  <a:pt x="38096" y="38096"/>
                </a:cubicBezTo>
                <a:cubicBezTo>
                  <a:pt x="62489" y="13704"/>
                  <a:pt x="95572" y="0"/>
                  <a:pt x="130068" y="0"/>
                </a:cubicBezTo>
                <a:lnTo>
                  <a:pt x="3869123" y="0"/>
                </a:lnTo>
                <a:cubicBezTo>
                  <a:pt x="3903619" y="0"/>
                  <a:pt x="3936702" y="13704"/>
                  <a:pt x="3961095" y="38096"/>
                </a:cubicBezTo>
                <a:cubicBezTo>
                  <a:pt x="3985487" y="62489"/>
                  <a:pt x="3999191" y="95572"/>
                  <a:pt x="3999191" y="130068"/>
                </a:cubicBezTo>
                <a:lnTo>
                  <a:pt x="3999191" y="1170609"/>
                </a:lnTo>
                <a:cubicBezTo>
                  <a:pt x="3999191" y="1205105"/>
                  <a:pt x="3985487" y="1238189"/>
                  <a:pt x="3961095" y="1262581"/>
                </a:cubicBezTo>
                <a:cubicBezTo>
                  <a:pt x="3936703" y="1286973"/>
                  <a:pt x="3903619" y="1300677"/>
                  <a:pt x="3869123"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must exercise this discretion uniformly, subject to review under an arbitrary and capricious standard.</a:t>
            </a:r>
          </a:p>
        </p:txBody>
      </p:sp>
      <p:pic>
        <p:nvPicPr>
          <p:cNvPr id="8" name="Picture 7" descr="checklist.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1143000" y="914400"/>
            <a:ext cx="2011363" cy="2011363"/>
          </a:xfrm>
          <a:prstGeom prst="rect">
            <a:avLst/>
          </a:prstGeom>
          <a:noFill/>
          <a:ln w="9525">
            <a:noFill/>
            <a:miter lim="800000"/>
            <a:headEnd/>
            <a:tailEnd/>
          </a:ln>
        </p:spPr>
      </p:pic>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1000"/>
                                        <p:tgtEl>
                                          <p:spTgt spid="10"/>
                                        </p:tgtEl>
                                      </p:cBhvr>
                                    </p:animEffect>
                                  </p:childTnLst>
                                </p:cTn>
                              </p:par>
                            </p:childTnLst>
                          </p:cTn>
                        </p:par>
                        <p:par>
                          <p:cTn id="14" fill="hold">
                            <p:stCondLst>
                              <p:cond delay="2000"/>
                            </p:stCondLst>
                            <p:childTnLst>
                              <p:par>
                                <p:cTn id="15" presetID="53" presetClass="entr" presetSubtype="0"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Effect transition="in" filter="fade">
                                      <p:cBhvr>
                                        <p:cTn id="19" dur="1000"/>
                                        <p:tgtEl>
                                          <p:spTgt spid="14"/>
                                        </p:tgtEl>
                                      </p:cBhvr>
                                    </p:animEffect>
                                  </p:childTnLst>
                                </p:cTn>
                              </p:par>
                            </p:childTnLst>
                          </p:cTn>
                        </p:par>
                        <p:par>
                          <p:cTn id="20" fill="hold">
                            <p:stCondLst>
                              <p:cond delay="3000"/>
                            </p:stCondLst>
                            <p:childTnLst>
                              <p:par>
                                <p:cTn id="21" presetID="53"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Effect transition="in" filter="fade">
                                      <p:cBhvr>
                                        <p:cTn id="2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a:xfrm>
            <a:off x="1600200" y="274766"/>
            <a:ext cx="7498080" cy="584775"/>
          </a:xfrm>
        </p:spPr>
        <p:txBody>
          <a:bodyPr vert="horz" wrap="square" lIns="91440" tIns="45720" rIns="91440" bIns="45720" numCol="1" anchorCtr="0" compatLnSpc="1">
            <a:prstTxWarp prst="textNoShape">
              <a:avLst/>
            </a:prstTxWarp>
          </a:bodyPr>
          <a:lstStyle/>
          <a:p>
            <a:r>
              <a:rPr lang="en-US" sz="3200" i="1" dirty="0" smtClean="0">
                <a:effectLst/>
              </a:rPr>
              <a:t>Discretionary </a:t>
            </a:r>
            <a:r>
              <a:rPr lang="en-US" sz="3200" i="1" dirty="0" smtClean="0">
                <a:effectLst/>
              </a:rPr>
              <a:t>Categories-I.C. 5-14-3-4(b)</a:t>
            </a:r>
            <a:endParaRPr lang="en-US" sz="3200" i="1" dirty="0" smtClean="0">
              <a:effectLst/>
            </a:endParaRPr>
          </a:p>
        </p:txBody>
      </p:sp>
      <p:sp>
        <p:nvSpPr>
          <p:cNvPr id="60418" name="Text Placeholder 3"/>
          <p:cNvSpPr>
            <a:spLocks noGrp="1"/>
          </p:cNvSpPr>
          <p:nvPr>
            <p:ph type="body" idx="1"/>
          </p:nvPr>
        </p:nvSpPr>
        <p:spPr>
          <a:xfrm>
            <a:off x="1189038" y="1295400"/>
            <a:ext cx="7497762" cy="4074962"/>
          </a:xfrm>
        </p:spPr>
        <p:txBody>
          <a:bodyPr>
            <a:spAutoFit/>
          </a:bodyPr>
          <a:lstStyle/>
          <a:p>
            <a:pPr>
              <a:lnSpc>
                <a:spcPct val="80000"/>
              </a:lnSpc>
              <a:spcBef>
                <a:spcPts val="1200"/>
              </a:spcBef>
              <a:buFont typeface="Arial" charset="0"/>
              <a:buChar char="●"/>
            </a:pPr>
            <a:r>
              <a:rPr lang="en-US" sz="2200" dirty="0" smtClean="0"/>
              <a:t>Investigatory records of law enforcement agencies </a:t>
            </a:r>
          </a:p>
          <a:p>
            <a:pPr>
              <a:lnSpc>
                <a:spcPct val="80000"/>
              </a:lnSpc>
              <a:spcBef>
                <a:spcPts val="1200"/>
              </a:spcBef>
              <a:buFont typeface="Arial" charset="0"/>
              <a:buChar char="●"/>
            </a:pPr>
            <a:r>
              <a:rPr lang="en-US" sz="2200" dirty="0" smtClean="0"/>
              <a:t>The work product of an attorney representing, pursuant to state employment or an appointment by a public agency, a public agency, the state or an individual.</a:t>
            </a:r>
          </a:p>
          <a:p>
            <a:pPr>
              <a:lnSpc>
                <a:spcPct val="80000"/>
              </a:lnSpc>
              <a:spcBef>
                <a:spcPts val="1200"/>
              </a:spcBef>
              <a:buFont typeface="Arial" charset="0"/>
              <a:buChar char="●"/>
            </a:pPr>
            <a:r>
              <a:rPr lang="en-US" sz="2200" dirty="0" smtClean="0"/>
              <a:t>Records that are intra-agency or interagency advisory or deliberative material, including material developed by a private contractor under a contract with a public agency, that are expressions of opinion or are of a speculative nature, and that are communicated for the purpose of decision making.</a:t>
            </a:r>
          </a:p>
          <a:p>
            <a:pPr>
              <a:lnSpc>
                <a:spcPct val="80000"/>
              </a:lnSpc>
              <a:spcBef>
                <a:spcPts val="1200"/>
              </a:spcBef>
              <a:buFont typeface="Arial" charset="0"/>
              <a:buChar char="●"/>
            </a:pPr>
            <a:r>
              <a:rPr lang="en-US" sz="2200" dirty="0" smtClean="0"/>
              <a:t>Personnel files of public employees and files of applicants for public </a:t>
            </a:r>
            <a:r>
              <a:rPr lang="en-US" sz="2200" dirty="0" smtClean="0"/>
              <a:t>employment, however </a:t>
            </a:r>
            <a:r>
              <a:rPr lang="en-US" sz="2200" dirty="0" smtClean="0"/>
              <a:t>certain information must be provided upon request including compensation, business telephone number, dates of first and last employment, </a:t>
            </a:r>
            <a:r>
              <a:rPr lang="en-US" sz="2200" dirty="0" smtClean="0"/>
              <a:t>etc</a:t>
            </a:r>
            <a:endParaRPr lang="en-US" sz="2200" dirty="0" smtClean="0"/>
          </a:p>
        </p:txBody>
      </p:sp>
    </p:spTree>
    <p:custDataLst>
      <p:tags r:id="rId1"/>
    </p:custDataLst>
  </p:cSld>
  <p:clrMapOvr>
    <a:masterClrMapping/>
  </p:clrMapOvr>
  <p:transition spd="med">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2"/>
          <p:cNvSpPr/>
          <p:nvPr/>
        </p:nvSpPr>
        <p:spPr>
          <a:xfrm>
            <a:off x="1936750" y="1752600"/>
            <a:ext cx="247015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Copying Fees</a:t>
            </a:r>
          </a:p>
        </p:txBody>
      </p:sp>
      <p:pic>
        <p:nvPicPr>
          <p:cNvPr id="8" name="WithDollar" descr="withmoneysymbol.jpg"/>
          <p:cNvPicPr>
            <a:picLocks noChangeAspect="1"/>
          </p:cNvPicPr>
          <p:nvPr/>
        </p:nvPicPr>
        <p:blipFill>
          <a:blip r:embed="rId3" cstate="screen">
            <a:clrChange>
              <a:clrFrom>
                <a:srgbClr val="FFFFFF"/>
              </a:clrFrom>
              <a:clrTo>
                <a:srgbClr val="FFFFFF">
                  <a:alpha val="0"/>
                </a:srgbClr>
              </a:clrTo>
            </a:clrChange>
          </a:blip>
          <a:srcRect/>
          <a:stretch>
            <a:fillRect/>
          </a:stretch>
        </p:blipFill>
        <p:spPr bwMode="auto">
          <a:xfrm>
            <a:off x="1066800" y="1219200"/>
            <a:ext cx="1190625" cy="1190625"/>
          </a:xfrm>
          <a:prstGeom prst="rect">
            <a:avLst/>
          </a:prstGeom>
          <a:noFill/>
          <a:ln w="9525">
            <a:noFill/>
            <a:miter lim="800000"/>
            <a:headEnd/>
            <a:tailEnd/>
          </a:ln>
        </p:spPr>
      </p:pic>
      <p:sp>
        <p:nvSpPr>
          <p:cNvPr id="17" name="TextBox3"/>
          <p:cNvSpPr/>
          <p:nvPr/>
        </p:nvSpPr>
        <p:spPr>
          <a:xfrm>
            <a:off x="2514600" y="3019425"/>
            <a:ext cx="502920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Enhanced access/</a:t>
            </a:r>
            <a:r>
              <a:rPr lang="en-US" sz="2800" dirty="0" err="1">
                <a:solidFill>
                  <a:schemeClr val="tx1"/>
                </a:solidFill>
                <a:latin typeface="Calibri" pitchFamily="34" charset="0"/>
              </a:rPr>
              <a:t>AccessIndiana</a:t>
            </a:r>
            <a:endParaRPr lang="en-US" sz="2800" dirty="0">
              <a:solidFill>
                <a:schemeClr val="tx1"/>
              </a:solidFill>
              <a:latin typeface="Calibri" pitchFamily="34" charset="0"/>
            </a:endParaRPr>
          </a:p>
        </p:txBody>
      </p:sp>
      <p:sp>
        <p:nvSpPr>
          <p:cNvPr id="15" name="TextBox1"/>
          <p:cNvSpPr/>
          <p:nvPr/>
        </p:nvSpPr>
        <p:spPr>
          <a:xfrm>
            <a:off x="1646238" y="4238625"/>
            <a:ext cx="7192962" cy="1524000"/>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marL="463550" defTabSz="711200" fontAlgn="auto">
              <a:lnSpc>
                <a:spcPct val="90000"/>
              </a:lnSpc>
              <a:spcAft>
                <a:spcPct val="35000"/>
              </a:spcAft>
              <a:defRPr/>
            </a:pPr>
            <a:r>
              <a:rPr lang="en-US" sz="2800" dirty="0">
                <a:solidFill>
                  <a:schemeClr val="tx1"/>
                </a:solidFill>
                <a:latin typeface="Calibri" pitchFamily="34" charset="0"/>
              </a:rPr>
              <a:t>If a public record contains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and </a:t>
            </a:r>
            <a:r>
              <a:rPr lang="en-US" sz="2800" dirty="0" err="1">
                <a:solidFill>
                  <a:schemeClr val="tx1"/>
                </a:solidFill>
                <a:latin typeface="Calibri" pitchFamily="34" charset="0"/>
              </a:rPr>
              <a:t>disclosable</a:t>
            </a:r>
            <a:r>
              <a:rPr lang="en-US" sz="2800" dirty="0">
                <a:solidFill>
                  <a:schemeClr val="tx1"/>
                </a:solidFill>
                <a:latin typeface="Calibri" pitchFamily="34" charset="0"/>
              </a:rPr>
              <a:t> information, APRA requires the public agency to redact/separate the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information.</a:t>
            </a:r>
          </a:p>
        </p:txBody>
      </p:sp>
      <p:pic>
        <p:nvPicPr>
          <p:cNvPr id="6" name="MarkerBlack" descr="markerblack.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838200" y="3933825"/>
            <a:ext cx="1646238" cy="1093788"/>
          </a:xfrm>
          <a:prstGeom prst="rect">
            <a:avLst/>
          </a:prstGeom>
          <a:noFill/>
          <a:ln w="9525">
            <a:noFill/>
            <a:miter lim="800000"/>
            <a:headEnd/>
            <a:tailEnd/>
          </a:ln>
        </p:spPr>
      </p:pic>
      <p:sp>
        <p:nvSpPr>
          <p:cNvPr id="47110" name="Title"/>
          <p:cNvSpPr>
            <a:spLocks noGrp="1"/>
          </p:cNvSpPr>
          <p:nvPr>
            <p:ph type="title"/>
          </p:nvPr>
        </p:nvSpPr>
        <p:spPr bwMode="auto"/>
        <p:txBody>
          <a:bodyPr vert="horz" wrap="square" lIns="91440" tIns="45720" rIns="91440" bIns="45720" numCol="1" anchorCtr="0" compatLnSpc="1">
            <a:prstTxWarp prst="textNoShape">
              <a:avLst/>
            </a:prstTxWarp>
          </a:bodyPr>
          <a:lstStyle/>
          <a:p>
            <a:r>
              <a:rPr lang="en-US" sz="3700" i="1" dirty="0" smtClean="0">
                <a:effectLst/>
              </a:rPr>
              <a:t>Other Items of Note under APRA</a:t>
            </a:r>
          </a:p>
        </p:txBody>
      </p:sp>
      <p:pic>
        <p:nvPicPr>
          <p:cNvPr id="9" name="WithLaptopHappy" descr="computerhappy.jpg"/>
          <p:cNvPicPr>
            <a:picLocks noChangeAspect="1"/>
          </p:cNvPicPr>
          <p:nvPr/>
        </p:nvPicPr>
        <p:blipFill>
          <a:blip r:embed="rId5" cstate="screen">
            <a:clrChange>
              <a:clrFrom>
                <a:srgbClr val="FEFEFE"/>
              </a:clrFrom>
              <a:clrTo>
                <a:srgbClr val="FEFEFE">
                  <a:alpha val="0"/>
                </a:srgbClr>
              </a:clrTo>
            </a:clrChange>
          </a:blip>
          <a:srcRect/>
          <a:stretch>
            <a:fillRect/>
          </a:stretch>
        </p:blipFill>
        <p:spPr bwMode="auto">
          <a:xfrm>
            <a:off x="7315200" y="2438400"/>
            <a:ext cx="1190625" cy="1190625"/>
          </a:xfrm>
          <a:prstGeom prst="rect">
            <a:avLst/>
          </a:prstGeom>
          <a:noFill/>
          <a:ln w="9525">
            <a:noFill/>
            <a:miter lim="800000"/>
            <a:headEnd/>
            <a:tailEnd/>
          </a:ln>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2" fill="hold" grpId="1"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slide(fromRight)">
                                      <p:cBhvr>
                                        <p:cTn id="10" dur="1000"/>
                                        <p:tgtEl>
                                          <p:spTgt spid="17"/>
                                        </p:tgtEl>
                                      </p:cBhvr>
                                    </p:animEffect>
                                  </p:childTnLst>
                                </p:cTn>
                              </p:par>
                              <p:par>
                                <p:cTn id="11" presetID="12" presetClass="entr" presetSubtype="8" fill="hold" grpId="1"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Left)">
                                      <p:cBhvr>
                                        <p:cTn id="13" dur="1000"/>
                                        <p:tgtEl>
                                          <p:spTgt spid="16"/>
                                        </p:tgtEl>
                                      </p:cBhvr>
                                    </p:animEffect>
                                  </p:childTnLst>
                                </p:cTn>
                              </p:par>
                              <p:par>
                                <p:cTn id="14" presetID="12" presetClass="entr" presetSubtype="2" fill="hold" grpId="1"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slide(fromRight)">
                                      <p:cBhvr>
                                        <p:cTn id="16" dur="1000"/>
                                        <p:tgtEl>
                                          <p:spTgt spid="15"/>
                                        </p:tgtEl>
                                      </p:cBhvr>
                                    </p:animEffect>
                                  </p:childTnLst>
                                </p:cTn>
                              </p:par>
                              <p:par>
                                <p:cTn id="17" presetID="12" presetClass="entr" presetSubtype="2"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lide(fromRight)">
                                      <p:cBhvr>
                                        <p:cTn id="19" dur="1000"/>
                                        <p:tgtEl>
                                          <p:spTgt spid="8"/>
                                        </p:tgtEl>
                                      </p:cBhvr>
                                    </p:animEffect>
                                  </p:childTnLst>
                                </p:cTn>
                              </p:par>
                              <p:par>
                                <p:cTn id="20" presetID="12" presetClass="entr" presetSubtype="8"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lide(fromLeft)">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1" animBg="1"/>
      <p:bldP spid="17" grpId="1" animBg="1"/>
      <p:bldP spid="15"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6553200" y="6248400"/>
            <a:ext cx="2133600" cy="457200"/>
          </a:xfrm>
          <a:prstGeom prst="rect">
            <a:avLst/>
          </a:prstGeom>
          <a:noFill/>
        </p:spPr>
        <p:txBody>
          <a:bodyPr/>
          <a:lstStyle/>
          <a:p>
            <a:fld id="{2DCB85C1-3147-4200-A427-FA3CA9E86926}" type="slidenum">
              <a:rPr lang="en-US" smtClean="0"/>
              <a:pPr/>
              <a:t>23</a:t>
            </a:fld>
            <a:endParaRPr lang="en-US" smtClean="0"/>
          </a:p>
        </p:txBody>
      </p:sp>
      <p:sp>
        <p:nvSpPr>
          <p:cNvPr id="27651" name="Rectangle 2"/>
          <p:cNvSpPr>
            <a:spLocks noGrp="1" noChangeArrowheads="1"/>
          </p:cNvSpPr>
          <p:nvPr>
            <p:ph type="title"/>
          </p:nvPr>
        </p:nvSpPr>
        <p:spPr/>
        <p:txBody>
          <a:bodyPr/>
          <a:lstStyle/>
          <a:p>
            <a:pPr algn="l" eaLnBrk="1" hangingPunct="1"/>
            <a:r>
              <a:rPr lang="en-US" dirty="0" smtClean="0"/>
              <a:t>Access to Public Records Act</a:t>
            </a:r>
          </a:p>
        </p:txBody>
      </p:sp>
      <p:sp>
        <p:nvSpPr>
          <p:cNvPr id="2765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dirty="0" smtClean="0"/>
              <a:t>Electronic Mail</a:t>
            </a:r>
          </a:p>
          <a:p>
            <a:pPr eaLnBrk="1" hangingPunct="1">
              <a:lnSpc>
                <a:spcPct val="80000"/>
              </a:lnSpc>
            </a:pPr>
            <a:r>
              <a:rPr lang="en-US" sz="2200" dirty="0" smtClean="0"/>
              <a:t>A public record is any record, including electronic media, that is created received, retained, maintained, or filed by or with a public agency.</a:t>
            </a:r>
          </a:p>
          <a:p>
            <a:pPr eaLnBrk="1" hangingPunct="1">
              <a:lnSpc>
                <a:spcPct val="80000"/>
              </a:lnSpc>
            </a:pPr>
            <a:r>
              <a:rPr lang="en-US" sz="2200" dirty="0" smtClean="0"/>
              <a:t>Electronic mail must be available for inspection and copying by the governing body unless an exception to disclosure, based on the content of the email, applies.</a:t>
            </a:r>
          </a:p>
          <a:p>
            <a:pPr eaLnBrk="1" hangingPunct="1">
              <a:lnSpc>
                <a:spcPct val="80000"/>
              </a:lnSpc>
            </a:pPr>
            <a:r>
              <a:rPr lang="en-US" sz="2200" dirty="0" smtClean="0"/>
              <a:t>Electronic mail must be maintained in accordance with records retention schedules, pursuant to I.C. 5-15.</a:t>
            </a:r>
          </a:p>
          <a:p>
            <a:pPr lvl="1" eaLnBrk="1" hangingPunct="1">
              <a:lnSpc>
                <a:spcPct val="80000"/>
              </a:lnSpc>
            </a:pPr>
            <a:r>
              <a:rPr lang="en-US" sz="2000" dirty="0" smtClean="0"/>
              <a:t>Most agencies have their own retention schedules.  </a:t>
            </a:r>
            <a:endParaRPr lang="en-US" sz="22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5105400"/>
          </a:xfrm>
          <a:solidFill>
            <a:schemeClr val="accent2">
              <a:lumMod val="40000"/>
              <a:lumOff val="60000"/>
            </a:schemeClr>
          </a:solidFill>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a:t>
            </a:r>
          </a:p>
          <a:p>
            <a:pPr fontAlgn="auto">
              <a:lnSpc>
                <a:spcPct val="80000"/>
              </a:lnSpc>
              <a:spcAft>
                <a:spcPts val="0"/>
              </a:spcAft>
              <a:defRPr/>
            </a:pPr>
            <a:r>
              <a:rPr lang="en-US" sz="2400" dirty="0" smtClean="0"/>
              <a:t>If a person is </a:t>
            </a:r>
            <a:r>
              <a:rPr lang="en-US" sz="2400" u="sng" dirty="0" smtClean="0"/>
              <a:t>arrested or summoned for an offense</a:t>
            </a:r>
            <a:r>
              <a:rPr lang="en-US" sz="2400" dirty="0" smtClean="0"/>
              <a:t>, the following information shall be made available for inspection and copying:</a:t>
            </a:r>
          </a:p>
          <a:p>
            <a:pPr lvl="1" fontAlgn="auto">
              <a:lnSpc>
                <a:spcPct val="80000"/>
              </a:lnSpc>
              <a:spcAft>
                <a:spcPts val="0"/>
              </a:spcAft>
              <a:buFont typeface="Arial" pitchFamily="34" charset="0"/>
              <a:buChar char="–"/>
              <a:defRPr/>
            </a:pPr>
            <a:r>
              <a:rPr lang="en-US" sz="2000" dirty="0" smtClean="0"/>
              <a:t>Arrestee’s name, age, address, charges, and information relating to the circumstances of the arrest, including time/location of arrest, investigating or arresting officer and agency.  </a:t>
            </a:r>
            <a:endParaRPr lang="en-US" sz="2400" dirty="0" smtClean="0"/>
          </a:p>
          <a:p>
            <a:pPr marL="365125" lvl="1" indent="-282575" fontAlgn="auto">
              <a:lnSpc>
                <a:spcPct val="80000"/>
              </a:lnSpc>
              <a:spcBef>
                <a:spcPts val="600"/>
              </a:spcBef>
              <a:spcAft>
                <a:spcPts val="0"/>
              </a:spcAft>
              <a:buSzPct val="100000"/>
              <a:buFont typeface="Arial" pitchFamily="34" charset="0"/>
              <a:buChar char="•"/>
              <a:defRPr/>
            </a:pPr>
            <a:r>
              <a:rPr lang="en-US" sz="2400" dirty="0" smtClean="0"/>
              <a:t>If a person is received in jail or lockup, the following information must be provided:</a:t>
            </a:r>
          </a:p>
          <a:p>
            <a:pPr lvl="2" fontAlgn="auto">
              <a:lnSpc>
                <a:spcPct val="80000"/>
              </a:lnSpc>
              <a:spcAft>
                <a:spcPts val="0"/>
              </a:spcAft>
              <a:buClr>
                <a:srgbClr val="8898C3"/>
              </a:buClr>
              <a:buFont typeface="Arial" pitchFamily="34" charset="0"/>
              <a:buChar char="–"/>
              <a:defRPr/>
            </a:pPr>
            <a:r>
              <a:rPr lang="en-US" sz="2000" dirty="0" smtClean="0">
                <a:latin typeface="Calibri" pitchFamily="34" charset="0"/>
              </a:rPr>
              <a:t>Name, age, and address; the reason for the detainment, time/date person received in and of discharge, bail information.</a:t>
            </a:r>
            <a:endParaRPr lang="en-US" sz="1900" dirty="0" smtClean="0"/>
          </a:p>
          <a:p>
            <a:pPr>
              <a:lnSpc>
                <a:spcPct val="80000"/>
              </a:lnSpc>
            </a:pPr>
            <a:r>
              <a:rPr lang="en-US" sz="2400" dirty="0" smtClean="0"/>
              <a:t>An agency shall maintain a daily log or record that lists suspected crimes, accidents, or complaints:  </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substance, and location of all complaints or requests for assistance received by the agency.</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and nature of the agency's response to all complaints or requests for assistance.</a:t>
            </a:r>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2667000"/>
          </a:xfrm>
          <a:solidFill>
            <a:schemeClr val="accent2">
              <a:lumMod val="40000"/>
              <a:lumOff val="60000"/>
            </a:schemeClr>
          </a:solidFill>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 Continued:</a:t>
            </a:r>
          </a:p>
          <a:p>
            <a:pPr fontAlgn="auto">
              <a:lnSpc>
                <a:spcPct val="80000"/>
              </a:lnSpc>
              <a:spcAft>
                <a:spcPts val="0"/>
              </a:spcAft>
              <a:defRPr/>
            </a:pPr>
            <a:r>
              <a:rPr lang="en-US" sz="2400" dirty="0" smtClean="0"/>
              <a:t>If the incident involves an alleged crime or infraction:</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date, and location of occurrence;</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name and age of any victim, unless the victim is a victim of a crime under IC 35-42-4 (</a:t>
            </a:r>
            <a:r>
              <a:rPr lang="en-US" sz="2000" b="1" dirty="0" smtClean="0">
                <a:latin typeface="Calibri" pitchFamily="34" charset="0"/>
              </a:rPr>
              <a:t>sexual crimes, child molestation, and similar crimes</a:t>
            </a:r>
            <a:r>
              <a:rPr lang="en-US" sz="2000" dirty="0" smtClean="0">
                <a:latin typeface="Calibri" pitchFamily="34" charset="0"/>
              </a:rPr>
              <a:t>);</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factual circumstances surrounding the incident; and</a:t>
            </a:r>
          </a:p>
          <a:p>
            <a:pPr marL="1114425" lvl="2" indent="-457200" fontAlgn="auto">
              <a:lnSpc>
                <a:spcPct val="80000"/>
              </a:lnSpc>
              <a:spcAft>
                <a:spcPts val="0"/>
              </a:spcAft>
              <a:buFont typeface="+mj-lt"/>
              <a:buAutoNum type="arabicPeriod"/>
              <a:defRPr/>
            </a:pPr>
            <a:r>
              <a:rPr lang="en-US" sz="2000" dirty="0" smtClean="0">
                <a:latin typeface="Calibri" pitchFamily="34" charset="0"/>
              </a:rPr>
              <a:t>a general description of any injuries, property, or weapons involved</a:t>
            </a:r>
          </a:p>
          <a:p>
            <a:pPr fontAlgn="auto">
              <a:lnSpc>
                <a:spcPct val="80000"/>
              </a:lnSpc>
              <a:spcAft>
                <a:spcPts val="0"/>
              </a:spcAft>
              <a:buNone/>
              <a:defRPr/>
            </a:pPr>
            <a:endParaRPr lang="en-US" sz="2400" dirty="0" smtClean="0"/>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
        <p:nvSpPr>
          <p:cNvPr id="4" name="Freeform 3"/>
          <p:cNvSpPr/>
          <p:nvPr/>
        </p:nvSpPr>
        <p:spPr>
          <a:xfrm>
            <a:off x="2441575" y="4202871"/>
            <a:ext cx="6321425" cy="978729"/>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sz="2000" dirty="0" smtClean="0">
                <a:solidFill>
                  <a:schemeClr val="tx1"/>
                </a:solidFill>
                <a:latin typeface="Calibri" pitchFamily="34" charset="0"/>
              </a:rPr>
              <a:t>The record containing the information must be created not later than twenty-four (24) hours after being reported to the agency. </a:t>
            </a:r>
            <a:endParaRPr lang="en-US" sz="2000"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838200" y="356592"/>
            <a:ext cx="8259763" cy="615553"/>
          </a:xfrm>
        </p:spPr>
        <p:txBody>
          <a:bodyPr vert="horz" wrap="square" lIns="91440" tIns="45720" rIns="91440" bIns="45720" numCol="1" anchorCtr="0" compatLnSpc="1">
            <a:prstTxWarp prst="textNoShape">
              <a:avLst/>
            </a:prstTxWarp>
          </a:bodyPr>
          <a:lstStyle/>
          <a:p>
            <a:r>
              <a:rPr lang="en-US" sz="3400" i="1" dirty="0" smtClean="0">
                <a:effectLst/>
              </a:rPr>
              <a:t>Common Misconceptions of Requestors</a:t>
            </a:r>
          </a:p>
        </p:txBody>
      </p:sp>
      <p:sp>
        <p:nvSpPr>
          <p:cNvPr id="81923" name="Rectangle 3"/>
          <p:cNvSpPr>
            <a:spLocks noGrp="1"/>
          </p:cNvSpPr>
          <p:nvPr>
            <p:ph type="body" idx="1"/>
          </p:nvPr>
        </p:nvSpPr>
        <p:spPr>
          <a:xfrm>
            <a:off x="609600" y="1890713"/>
            <a:ext cx="8259763" cy="4662487"/>
          </a:xfrm>
        </p:spPr>
        <p:txBody>
          <a:bodyPr>
            <a:spAutoFit/>
          </a:bodyPr>
          <a:lstStyle/>
          <a:p>
            <a:pPr>
              <a:spcAft>
                <a:spcPts val="1200"/>
              </a:spcAft>
              <a:buFont typeface="Wingdings 2" pitchFamily="18" charset="2"/>
              <a:buChar char=""/>
            </a:pPr>
            <a:r>
              <a:rPr lang="en-US" sz="2800" dirty="0" smtClean="0"/>
              <a:t>A public agency has to answer my questions under APRA.</a:t>
            </a:r>
          </a:p>
          <a:p>
            <a:pPr>
              <a:spcAft>
                <a:spcPts val="1200"/>
              </a:spcAft>
              <a:buFont typeface="Wingdings 2" pitchFamily="18" charset="2"/>
              <a:buChar char=""/>
            </a:pPr>
            <a:r>
              <a:rPr lang="en-US" sz="2800" dirty="0" smtClean="0"/>
              <a:t>A public agency has to keep public records forever so it is not appropriate to respond that the record no longer exists.</a:t>
            </a:r>
          </a:p>
          <a:p>
            <a:pPr>
              <a:spcAft>
                <a:spcPts val="1200"/>
              </a:spcAft>
              <a:buFont typeface="Wingdings 2" pitchFamily="18" charset="2"/>
              <a:buChar char=""/>
            </a:pPr>
            <a:r>
              <a:rPr lang="en-US" sz="2800" dirty="0" smtClean="0"/>
              <a:t>A public agency must handle public records requests before handling other matters of the public agency.</a:t>
            </a:r>
          </a:p>
          <a:p>
            <a:pPr>
              <a:spcAft>
                <a:spcPts val="1200"/>
              </a:spcAft>
              <a:buFont typeface="Wingdings 2" pitchFamily="18" charset="2"/>
              <a:buChar char=""/>
            </a:pPr>
            <a:r>
              <a:rPr lang="en-US" sz="2800" dirty="0" smtClean="0"/>
              <a:t>A public agency must keep public records in a format that is most convenient for me.</a:t>
            </a:r>
          </a:p>
        </p:txBody>
      </p:sp>
      <p:pic>
        <p:nvPicPr>
          <p:cNvPr id="4" name="Picture 3" descr="surprised.jpg"/>
          <p:cNvPicPr>
            <a:picLocks noChangeAspect="1"/>
          </p:cNvPicPr>
          <p:nvPr/>
        </p:nvPicPr>
        <p:blipFill>
          <a:blip r:embed="rId3" cstate="screen"/>
          <a:stretch>
            <a:fillRect/>
          </a:stretch>
        </p:blipFill>
        <p:spPr>
          <a:xfrm>
            <a:off x="685800" y="0"/>
            <a:ext cx="1214322" cy="1828800"/>
          </a:xfrm>
          <a:prstGeom prst="hexagon">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 presetClass="entr" presetSubtype="2" fill="hold" grpId="0" nodeType="afterEffect">
                                  <p:stCondLst>
                                    <p:cond delay="0"/>
                                  </p:stCondLst>
                                  <p:childTnLst>
                                    <p:set>
                                      <p:cBhvr>
                                        <p:cTn id="13" dur="1" fill="hold">
                                          <p:stCondLst>
                                            <p:cond delay="0"/>
                                          </p:stCondLst>
                                        </p:cTn>
                                        <p:tgtEl>
                                          <p:spTgt spid="81922"/>
                                        </p:tgtEl>
                                        <p:attrNameLst>
                                          <p:attrName>style.visibility</p:attrName>
                                        </p:attrNameLst>
                                      </p:cBhvr>
                                      <p:to>
                                        <p:strVal val="visible"/>
                                      </p:to>
                                    </p:set>
                                    <p:anim calcmode="lin" valueType="num">
                                      <p:cBhvr additive="base">
                                        <p:cTn id="14" dur="500" fill="hold"/>
                                        <p:tgtEl>
                                          <p:spTgt spid="81922"/>
                                        </p:tgtEl>
                                        <p:attrNameLst>
                                          <p:attrName>ppt_x</p:attrName>
                                        </p:attrNameLst>
                                      </p:cBhvr>
                                      <p:tavLst>
                                        <p:tav tm="0">
                                          <p:val>
                                            <p:strVal val="1+#ppt_w/2"/>
                                          </p:val>
                                        </p:tav>
                                        <p:tav tm="100000">
                                          <p:val>
                                            <p:strVal val="#ppt_x"/>
                                          </p:val>
                                        </p:tav>
                                      </p:tavLst>
                                    </p:anim>
                                    <p:anim calcmode="lin" valueType="num">
                                      <p:cBhvr additive="base">
                                        <p:cTn id="15" dur="500" fill="hold"/>
                                        <p:tgtEl>
                                          <p:spTgt spid="81922"/>
                                        </p:tgtEl>
                                        <p:attrNameLst>
                                          <p:attrName>ppt_y</p:attrName>
                                        </p:attrNameLst>
                                      </p:cBhvr>
                                      <p:tavLst>
                                        <p:tav tm="0">
                                          <p:val>
                                            <p:strVal val="#ppt_y"/>
                                          </p:val>
                                        </p:tav>
                                        <p:tav tm="100000">
                                          <p:val>
                                            <p:strVal val="#ppt_y"/>
                                          </p:val>
                                        </p:tav>
                                      </p:tavLst>
                                    </p:anim>
                                  </p:childTnLst>
                                </p:cTn>
                              </p:par>
                              <p:par>
                                <p:cTn id="16" presetID="10" presetClass="entr" presetSubtype="0" fill="hold" grpId="0" nodeType="withEffect">
                                  <p:stCondLst>
                                    <p:cond delay="1000"/>
                                  </p:stCondLst>
                                  <p:childTnLst>
                                    <p:set>
                                      <p:cBhvr>
                                        <p:cTn id="17" dur="1" fill="hold">
                                          <p:stCondLst>
                                            <p:cond delay="0"/>
                                          </p:stCondLst>
                                        </p:cTn>
                                        <p:tgtEl>
                                          <p:spTgt spid="81923">
                                            <p:txEl>
                                              <p:pRg st="0" end="0"/>
                                            </p:txEl>
                                          </p:spTgt>
                                        </p:tgtEl>
                                        <p:attrNameLst>
                                          <p:attrName>style.visibility</p:attrName>
                                        </p:attrNameLst>
                                      </p:cBhvr>
                                      <p:to>
                                        <p:strVal val="visible"/>
                                      </p:to>
                                    </p:set>
                                    <p:animEffect transition="in" filter="fade">
                                      <p:cBhvr>
                                        <p:cTn id="18" dur="2000"/>
                                        <p:tgtEl>
                                          <p:spTgt spid="81923">
                                            <p:txEl>
                                              <p:pRg st="0" end="0"/>
                                            </p:txEl>
                                          </p:spTgt>
                                        </p:tgtEl>
                                      </p:cBhvr>
                                    </p:animEffect>
                                  </p:childTnLst>
                                </p:cTn>
                              </p:par>
                              <p:par>
                                <p:cTn id="19" presetID="10" presetClass="entr" presetSubtype="0" fill="hold" grpId="0" nodeType="withEffect">
                                  <p:stCondLst>
                                    <p:cond delay="100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2000"/>
                                        <p:tgtEl>
                                          <p:spTgt spid="81923">
                                            <p:txEl>
                                              <p:pRg st="1" end="1"/>
                                            </p:txEl>
                                          </p:spTgt>
                                        </p:tgtEl>
                                      </p:cBhvr>
                                    </p:animEffect>
                                  </p:childTnLst>
                                </p:cTn>
                              </p:par>
                              <p:par>
                                <p:cTn id="22" presetID="10" presetClass="entr" presetSubtype="0" fill="hold" grpId="0" nodeType="withEffect">
                                  <p:stCondLst>
                                    <p:cond delay="1000"/>
                                  </p:stCondLst>
                                  <p:childTnLst>
                                    <p:set>
                                      <p:cBhvr>
                                        <p:cTn id="23" dur="1" fill="hold">
                                          <p:stCondLst>
                                            <p:cond delay="0"/>
                                          </p:stCondLst>
                                        </p:cTn>
                                        <p:tgtEl>
                                          <p:spTgt spid="81923">
                                            <p:txEl>
                                              <p:pRg st="2" end="2"/>
                                            </p:txEl>
                                          </p:spTgt>
                                        </p:tgtEl>
                                        <p:attrNameLst>
                                          <p:attrName>style.visibility</p:attrName>
                                        </p:attrNameLst>
                                      </p:cBhvr>
                                      <p:to>
                                        <p:strVal val="visible"/>
                                      </p:to>
                                    </p:set>
                                    <p:animEffect transition="in" filter="fade">
                                      <p:cBhvr>
                                        <p:cTn id="24" dur="2000"/>
                                        <p:tgtEl>
                                          <p:spTgt spid="81923">
                                            <p:txEl>
                                              <p:pRg st="2" end="2"/>
                                            </p:txEl>
                                          </p:spTgt>
                                        </p:tgtEl>
                                      </p:cBhvr>
                                    </p:animEffect>
                                  </p:childTnLst>
                                </p:cTn>
                              </p:par>
                              <p:par>
                                <p:cTn id="25" presetID="10" presetClass="entr" presetSubtype="0" fill="hold" grpId="0" nodeType="withEffect">
                                  <p:stCondLst>
                                    <p:cond delay="100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fade">
                                      <p:cBhvr>
                                        <p:cTn id="27" dur="20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i="1" dirty="0" smtClean="0"/>
              <a:t>Other common misconceptions</a:t>
            </a:r>
            <a:r>
              <a:rPr lang="en-US" dirty="0" smtClean="0"/>
              <a:t>	</a:t>
            </a:r>
            <a:endParaRPr lang="en-US" dirty="0"/>
          </a:p>
        </p:txBody>
      </p:sp>
      <p:sp>
        <p:nvSpPr>
          <p:cNvPr id="64514" name="Content Placeholder 1"/>
          <p:cNvSpPr>
            <a:spLocks noGrp="1"/>
          </p:cNvSpPr>
          <p:nvPr>
            <p:ph idx="1"/>
          </p:nvPr>
        </p:nvSpPr>
        <p:spPr>
          <a:xfrm>
            <a:off x="838200" y="1295400"/>
            <a:ext cx="8240751" cy="5431615"/>
          </a:xfrm>
        </p:spPr>
        <p:style>
          <a:lnRef idx="0">
            <a:scrgbClr r="0" g="0" b="0"/>
          </a:lnRef>
          <a:fillRef idx="1002">
            <a:schemeClr val="lt1"/>
          </a:fillRef>
          <a:effectRef idx="0">
            <a:scrgbClr r="0" g="0" b="0"/>
          </a:effectRef>
          <a:fontRef idx="major"/>
        </p:style>
        <p:txBody>
          <a:bodyPr>
            <a:spAutoFit/>
          </a:bodyPr>
          <a:lstStyle/>
          <a:p>
            <a:pPr>
              <a:lnSpc>
                <a:spcPct val="80000"/>
              </a:lnSpc>
              <a:spcAft>
                <a:spcPts val="2400"/>
              </a:spcAft>
            </a:pPr>
            <a:r>
              <a:rPr lang="en-US" sz="2800" dirty="0" smtClean="0"/>
              <a:t>Offering to allow inspection is always sufficient.  </a:t>
            </a:r>
            <a:r>
              <a:rPr lang="en-US" sz="2800" b="1" i="1" dirty="0" smtClean="0"/>
              <a:t>See </a:t>
            </a:r>
            <a:r>
              <a:rPr lang="en-US" sz="2800" b="1" dirty="0" smtClean="0"/>
              <a:t>11-FC-238</a:t>
            </a:r>
          </a:p>
          <a:p>
            <a:pPr>
              <a:lnSpc>
                <a:spcPct val="80000"/>
              </a:lnSpc>
              <a:spcAft>
                <a:spcPts val="2400"/>
              </a:spcAft>
            </a:pPr>
            <a:r>
              <a:rPr lang="en-US" sz="2800" dirty="0" smtClean="0"/>
              <a:t>All </a:t>
            </a:r>
            <a:r>
              <a:rPr lang="en-US" sz="2800" dirty="0" err="1" smtClean="0"/>
              <a:t>disclosable</a:t>
            </a:r>
            <a:r>
              <a:rPr lang="en-US" sz="2800" dirty="0" smtClean="0"/>
              <a:t> records requested must be produced within 7 days of receiving the request.  </a:t>
            </a:r>
            <a:r>
              <a:rPr lang="en-US" sz="2800" b="1" i="1" dirty="0" smtClean="0"/>
              <a:t>See</a:t>
            </a:r>
            <a:r>
              <a:rPr lang="en-US" sz="2800" dirty="0" smtClean="0"/>
              <a:t> </a:t>
            </a:r>
            <a:r>
              <a:rPr lang="en-US" sz="2800" b="1" dirty="0" smtClean="0"/>
              <a:t>11-FC-74</a:t>
            </a:r>
          </a:p>
          <a:p>
            <a:pPr>
              <a:lnSpc>
                <a:spcPct val="80000"/>
              </a:lnSpc>
              <a:spcAft>
                <a:spcPts val="2400"/>
              </a:spcAft>
            </a:pPr>
            <a:r>
              <a:rPr lang="en-US" sz="2800" dirty="0" smtClean="0"/>
              <a:t>Denials do not have to be explained with specificity.</a:t>
            </a:r>
          </a:p>
          <a:p>
            <a:pPr>
              <a:lnSpc>
                <a:spcPct val="80000"/>
              </a:lnSpc>
              <a:spcAft>
                <a:spcPts val="2400"/>
              </a:spcAft>
            </a:pPr>
            <a:r>
              <a:rPr lang="en-US" sz="2800" dirty="0" smtClean="0"/>
              <a:t>All documents containing medical information, children’s names or personal information are confidential.</a:t>
            </a:r>
          </a:p>
          <a:p>
            <a:pPr>
              <a:lnSpc>
                <a:spcPct val="80000"/>
              </a:lnSpc>
              <a:spcAft>
                <a:spcPts val="2400"/>
              </a:spcAft>
            </a:pPr>
            <a:r>
              <a:rPr lang="en-US" sz="2800" dirty="0" smtClean="0"/>
              <a:t>Any document containing confidential information may be omitted from public records response.  </a:t>
            </a:r>
            <a:r>
              <a:rPr lang="en-US" sz="2800" b="1" i="1" dirty="0" smtClean="0"/>
              <a:t>See</a:t>
            </a:r>
            <a:r>
              <a:rPr lang="en-US" sz="2800" b="1" dirty="0" smtClean="0"/>
              <a:t> 10-FC-7</a:t>
            </a:r>
            <a:endParaRPr lang="en-US" sz="2800" dirty="0" smtClean="0"/>
          </a:p>
        </p:txBody>
      </p:sp>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New legislation – HB 1003</a:t>
            </a:r>
            <a:endParaRPr lang="en-US" i="1" dirty="0"/>
          </a:p>
        </p:txBody>
      </p:sp>
      <p:sp>
        <p:nvSpPr>
          <p:cNvPr id="70658" name="Content Placeholder 1"/>
          <p:cNvSpPr>
            <a:spLocks noGrp="1"/>
          </p:cNvSpPr>
          <p:nvPr>
            <p:ph type="body" idx="1"/>
          </p:nvPr>
        </p:nvSpPr>
        <p:spPr>
          <a:xfrm>
            <a:off x="838200" y="1371600"/>
            <a:ext cx="7954963" cy="5109091"/>
          </a:xfrm>
        </p:spPr>
        <p:txBody>
          <a:bodyPr wrap="square">
            <a:spAutoFit/>
          </a:bodyPr>
          <a:lstStyle/>
          <a:p>
            <a:pPr>
              <a:buFont typeface="Arial" charset="0"/>
              <a:buChar char="●"/>
            </a:pPr>
            <a:r>
              <a:rPr lang="en-US" sz="2400" dirty="0" smtClean="0"/>
              <a:t>Effective July </a:t>
            </a:r>
            <a:r>
              <a:rPr lang="en-US" sz="2400" dirty="0" smtClean="0"/>
              <a:t>2012</a:t>
            </a:r>
            <a:r>
              <a:rPr lang="en-US" sz="2400" dirty="0" smtClean="0"/>
              <a:t> </a:t>
            </a:r>
            <a:endParaRPr lang="en-US" sz="2400" dirty="0" smtClean="0"/>
          </a:p>
          <a:p>
            <a:pPr>
              <a:spcBef>
                <a:spcPts val="1800"/>
              </a:spcBef>
              <a:buFont typeface="Arial" charset="0"/>
              <a:buChar char="●"/>
            </a:pPr>
            <a:r>
              <a:rPr lang="en-US" sz="2400" dirty="0" smtClean="0"/>
              <a:t>Allows courts to fine public officers and management level employees in public agencies for knowing and intentional denials of records that should be disclosed under APRA</a:t>
            </a:r>
          </a:p>
          <a:p>
            <a:pPr lvl="1">
              <a:spcBef>
                <a:spcPct val="0"/>
              </a:spcBef>
            </a:pPr>
            <a:r>
              <a:rPr lang="en-US" sz="2200" dirty="0" smtClean="0"/>
              <a:t>Up to $100 for first offense</a:t>
            </a:r>
          </a:p>
          <a:p>
            <a:pPr lvl="1">
              <a:spcBef>
                <a:spcPct val="0"/>
              </a:spcBef>
            </a:pPr>
            <a:r>
              <a:rPr lang="en-US" sz="2200" dirty="0" smtClean="0"/>
              <a:t>Up to $500 for additional violations</a:t>
            </a:r>
          </a:p>
          <a:p>
            <a:pPr>
              <a:spcBef>
                <a:spcPts val="1800"/>
              </a:spcBef>
              <a:buFont typeface="Arial" charset="0"/>
              <a:buChar char="●"/>
            </a:pPr>
            <a:r>
              <a:rPr lang="en-US" sz="2400" dirty="0" smtClean="0"/>
              <a:t>Prerequisites and defenses to imposition of civil penalty</a:t>
            </a:r>
          </a:p>
          <a:p>
            <a:pPr lvl="1">
              <a:spcBef>
                <a:spcPct val="0"/>
              </a:spcBef>
            </a:pPr>
            <a:r>
              <a:rPr lang="en-US" sz="2200" dirty="0" smtClean="0"/>
              <a:t>Advisory opinion from the Public Access Counselor</a:t>
            </a:r>
          </a:p>
          <a:p>
            <a:pPr lvl="1">
              <a:spcBef>
                <a:spcPct val="0"/>
              </a:spcBef>
            </a:pPr>
            <a:r>
              <a:rPr lang="en-US" sz="2200" dirty="0" smtClean="0"/>
              <a:t>Not an intentional denial</a:t>
            </a:r>
          </a:p>
          <a:p>
            <a:pPr lvl="1">
              <a:spcBef>
                <a:spcPct val="0"/>
              </a:spcBef>
            </a:pPr>
            <a:r>
              <a:rPr lang="en-US" sz="2200" dirty="0" smtClean="0"/>
              <a:t>Relying on opinion of legal counsel</a:t>
            </a:r>
          </a:p>
          <a:p>
            <a:pPr lvl="1">
              <a:spcBef>
                <a:spcPct val="0"/>
              </a:spcBef>
            </a:pPr>
            <a:r>
              <a:rPr lang="en-US" sz="2200" dirty="0" smtClean="0"/>
              <a:t>Relying on opinion of the OAG</a:t>
            </a:r>
          </a:p>
          <a:p>
            <a:pPr lvl="1">
              <a:spcBef>
                <a:spcPct val="0"/>
              </a:spcBef>
            </a:pPr>
            <a:r>
              <a:rPr lang="en-US" sz="2200" dirty="0" smtClean="0"/>
              <a:t>Officer ordered management level employee to deny a request</a:t>
            </a:r>
          </a:p>
        </p:txBody>
      </p:sp>
    </p:spTree>
    <p:custDataLst>
      <p:tags r:id="rId1"/>
    </p:custData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a:t>Meetings under the ODL</a:t>
            </a:r>
          </a:p>
        </p:txBody>
      </p:sp>
      <p:sp>
        <p:nvSpPr>
          <p:cNvPr id="3075" name="Rectangle 3"/>
          <p:cNvSpPr>
            <a:spLocks noGrp="1" noChangeArrowheads="1"/>
          </p:cNvSpPr>
          <p:nvPr>
            <p:ph type="body" idx="1"/>
          </p:nvPr>
        </p:nvSpPr>
        <p:spPr>
          <a:xfrm>
            <a:off x="883920" y="2362200"/>
            <a:ext cx="8260080" cy="4191000"/>
          </a:xfrm>
        </p:spPr>
        <p:txBody>
          <a:bodyPr/>
          <a:lstStyle/>
          <a:p>
            <a:pPr>
              <a:lnSpc>
                <a:spcPct val="90000"/>
              </a:lnSpc>
            </a:pPr>
            <a:endParaRPr lang="en-US" dirty="0"/>
          </a:p>
          <a:p>
            <a:pPr>
              <a:lnSpc>
                <a:spcPct val="90000"/>
              </a:lnSpc>
            </a:pPr>
            <a:r>
              <a:rPr lang="en-US" sz="3000" dirty="0" smtClean="0"/>
              <a:t>Not all meetings are covered by the ODL</a:t>
            </a:r>
          </a:p>
          <a:p>
            <a:pPr>
              <a:lnSpc>
                <a:spcPct val="90000"/>
              </a:lnSpc>
            </a:pPr>
            <a:r>
              <a:rPr lang="en-US" sz="3000" dirty="0" smtClean="0"/>
              <a:t>Governing body of  public agency</a:t>
            </a:r>
          </a:p>
          <a:p>
            <a:pPr>
              <a:lnSpc>
                <a:spcPct val="90000"/>
              </a:lnSpc>
            </a:pPr>
            <a:r>
              <a:rPr lang="en-US" sz="3000" dirty="0" smtClean="0"/>
              <a:t>Majority must be present</a:t>
            </a:r>
          </a:p>
          <a:p>
            <a:pPr>
              <a:lnSpc>
                <a:spcPct val="90000"/>
              </a:lnSpc>
            </a:pPr>
            <a:r>
              <a:rPr lang="en-US" sz="3000" dirty="0" smtClean="0"/>
              <a:t>Some gatherings are excluded from ODL</a:t>
            </a:r>
          </a:p>
          <a:p>
            <a:pPr>
              <a:lnSpc>
                <a:spcPct val="90000"/>
              </a:lnSpc>
            </a:pPr>
            <a:r>
              <a:rPr lang="en-US" sz="3000" dirty="0" smtClean="0"/>
              <a:t>Taking official action on public business</a:t>
            </a:r>
          </a:p>
          <a:p>
            <a:pPr>
              <a:lnSpc>
                <a:spcPct val="90000"/>
              </a:lnSpc>
            </a:pPr>
            <a:r>
              <a:rPr lang="en-US" sz="3000" dirty="0" smtClean="0"/>
              <a:t>Includes committees/panels appointed by governing body or its presiding officer</a:t>
            </a:r>
            <a:endParaRPr lang="en-US" sz="3000" dirty="0"/>
          </a:p>
        </p:txBody>
      </p:sp>
      <p:sp>
        <p:nvSpPr>
          <p:cNvPr id="4" name="OAGIncluded"/>
          <p:cNvSpPr/>
          <p:nvPr/>
        </p:nvSpPr>
        <p:spPr>
          <a:xfrm>
            <a:off x="838200" y="1190625"/>
            <a:ext cx="7924800" cy="11715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b="1" dirty="0" smtClean="0">
                <a:latin typeface="Calibri" pitchFamily="34" charset="0"/>
              </a:rPr>
              <a:t>General Rule of Thumb:  </a:t>
            </a:r>
            <a:r>
              <a:rPr lang="en-US" sz="2400" dirty="0" smtClean="0">
                <a:latin typeface="Calibri" pitchFamily="34" charset="0"/>
              </a:rPr>
              <a:t>Meetings covered by the ODL are to be open to the public. </a:t>
            </a:r>
          </a:p>
          <a:p>
            <a:pPr defTabSz="1066800" fontAlgn="auto">
              <a:lnSpc>
                <a:spcPct val="90000"/>
              </a:lnSpc>
              <a:spcAft>
                <a:spcPct val="35000"/>
              </a:spcAft>
              <a:defRPr/>
            </a:pPr>
            <a:r>
              <a:rPr lang="en-US" sz="2400" b="1" dirty="0" smtClean="0">
                <a:latin typeface="Calibri" pitchFamily="34" charset="0"/>
              </a:rPr>
              <a:t>Exception to the Rule:  </a:t>
            </a:r>
            <a:r>
              <a:rPr lang="en-US" sz="2400" dirty="0" smtClean="0">
                <a:latin typeface="Calibri" pitchFamily="34" charset="0"/>
              </a:rPr>
              <a:t>Executive Sessions</a:t>
            </a:r>
            <a:endParaRPr lang="en-US" sz="2400" dirty="0">
              <a:latin typeface="Calibri" pitchFamily="34" charset="0"/>
            </a:endParaRPr>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Indiana Public Access Counselor</a:t>
            </a:r>
            <a:endParaRPr lang="en-US" sz="2000" dirty="0" smtClean="0">
              <a:solidFill>
                <a:srgbClr val="0070C0"/>
              </a:solidFill>
            </a:endParaRPr>
          </a:p>
          <a:p>
            <a:pPr algn="ctr" fontAlgn="auto">
              <a:spcAft>
                <a:spcPts val="0"/>
              </a:spcAft>
              <a:buClr>
                <a:schemeClr val="accent6">
                  <a:lumMod val="60000"/>
                  <a:lumOff val="40000"/>
                </a:schemeClr>
              </a:buClr>
              <a:defRPr/>
            </a:pPr>
            <a:r>
              <a:rPr lang="en-US" sz="2000" dirty="0" smtClean="0"/>
              <a:t>402 W. Washington St, W470</a:t>
            </a:r>
          </a:p>
          <a:p>
            <a:pPr algn="ctr" fontAlgn="auto">
              <a:spcAft>
                <a:spcPts val="0"/>
              </a:spcAft>
              <a:buClr>
                <a:schemeClr val="accent6">
                  <a:lumMod val="60000"/>
                  <a:lumOff val="40000"/>
                </a:schemeClr>
              </a:buClr>
              <a:defRPr/>
            </a:pPr>
            <a:r>
              <a:rPr lang="en-US" sz="2000" dirty="0" smtClean="0"/>
              <a:t>Indianapolis, IN  46204</a:t>
            </a:r>
          </a:p>
          <a:p>
            <a:pPr algn="ctr" fontAlgn="auto">
              <a:spcAft>
                <a:spcPts val="0"/>
              </a:spcAft>
              <a:buClr>
                <a:schemeClr val="accent6">
                  <a:lumMod val="60000"/>
                  <a:lumOff val="40000"/>
                </a:schemeClr>
              </a:buClr>
              <a:defRPr/>
            </a:pPr>
            <a:r>
              <a:rPr lang="en-US" sz="2000" dirty="0" smtClean="0"/>
              <a:t>317.234.0906</a:t>
            </a:r>
          </a:p>
          <a:p>
            <a:pPr algn="ctr" fontAlgn="auto">
              <a:spcAft>
                <a:spcPts val="0"/>
              </a:spcAft>
              <a:buClr>
                <a:schemeClr val="accent6">
                  <a:lumMod val="60000"/>
                  <a:lumOff val="40000"/>
                </a:schemeClr>
              </a:buClr>
              <a:defRPr/>
            </a:pPr>
            <a:r>
              <a:rPr lang="en-US" sz="2000" dirty="0" smtClean="0">
                <a:hlinkClick r:id="rId3"/>
              </a:rPr>
              <a:t>pac@icpr.in.gov</a:t>
            </a:r>
            <a:endParaRPr lang="en-US" sz="2000" dirty="0" smtClean="0"/>
          </a:p>
          <a:p>
            <a:pPr algn="ctr" fontAlgn="auto">
              <a:spcAft>
                <a:spcPts val="0"/>
              </a:spcAft>
              <a:buClr>
                <a:schemeClr val="accent6">
                  <a:lumMod val="60000"/>
                  <a:lumOff val="40000"/>
                </a:schemeClr>
              </a:buClr>
              <a:defRPr/>
            </a:pPr>
            <a:r>
              <a:rPr lang="en-US" sz="2000" b="1" dirty="0" smtClean="0"/>
              <a:t>Access to Public Records Act:</a:t>
            </a:r>
          </a:p>
          <a:p>
            <a:pPr algn="ctr" fontAlgn="auto">
              <a:spcAft>
                <a:spcPts val="0"/>
              </a:spcAft>
              <a:buClr>
                <a:schemeClr val="accent6">
                  <a:lumMod val="60000"/>
                  <a:lumOff val="40000"/>
                </a:schemeClr>
              </a:buClr>
              <a:defRPr/>
            </a:pPr>
            <a:r>
              <a:rPr lang="en-US" sz="2000" dirty="0" smtClean="0"/>
              <a:t>http://</a:t>
            </a:r>
            <a:r>
              <a:rPr lang="en-US" sz="2000" dirty="0" smtClean="0"/>
              <a:t>www.in.gov/legislative/ic/code/title5/ar14/ch3.html</a:t>
            </a:r>
            <a:endParaRPr lang="en-US" sz="2000" dirty="0" smtClean="0"/>
          </a:p>
          <a:p>
            <a:pPr algn="ctr" fontAlgn="auto">
              <a:spcAft>
                <a:spcPts val="0"/>
              </a:spcAft>
              <a:buClr>
                <a:schemeClr val="accent6">
                  <a:lumMod val="60000"/>
                  <a:lumOff val="40000"/>
                </a:schemeClr>
              </a:buClr>
              <a:defRPr/>
            </a:pPr>
            <a:r>
              <a:rPr lang="en-US" sz="2000" b="1" dirty="0" smtClean="0"/>
              <a:t>Public Access Handbook:</a:t>
            </a:r>
          </a:p>
          <a:p>
            <a:pPr algn="ctr" fontAlgn="auto">
              <a:spcAft>
                <a:spcPts val="0"/>
              </a:spcAft>
              <a:buClr>
                <a:schemeClr val="accent6">
                  <a:lumMod val="60000"/>
                  <a:lumOff val="40000"/>
                </a:schemeClr>
              </a:buClr>
              <a:defRPr/>
            </a:pPr>
            <a:r>
              <a:rPr lang="en-US" sz="2000" dirty="0" smtClean="0"/>
              <a:t>http://</a:t>
            </a:r>
            <a:r>
              <a:rPr lang="en-US" sz="2000" dirty="0" smtClean="0"/>
              <a:t>www.in.gov/pac/files/pac_handbook.pdf</a:t>
            </a:r>
            <a:endParaRPr lang="en-US" sz="2000" dirty="0" smtClean="0"/>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a:t>Meetings under the ODL</a:t>
            </a:r>
          </a:p>
        </p:txBody>
      </p:sp>
      <p:sp>
        <p:nvSpPr>
          <p:cNvPr id="5123" name="Rectangle 3"/>
          <p:cNvSpPr>
            <a:spLocks noGrp="1" noChangeArrowheads="1"/>
          </p:cNvSpPr>
          <p:nvPr>
            <p:ph type="body" idx="1"/>
          </p:nvPr>
        </p:nvSpPr>
        <p:spPr/>
        <p:txBody>
          <a:bodyPr/>
          <a:lstStyle/>
          <a:p>
            <a:r>
              <a:rPr lang="en-US"/>
              <a:t>No right to speak under ODL unless some other statute requires it (i.e. public hearings)</a:t>
            </a:r>
          </a:p>
          <a:p>
            <a:r>
              <a:rPr lang="en-US"/>
              <a:t>Do have right to attend and observe meetings</a:t>
            </a:r>
          </a:p>
          <a:p>
            <a:r>
              <a:rPr lang="en-US"/>
              <a:t>Meetings may be taped or recorded but governing body may regulate placement of cameras, microphones etc.</a:t>
            </a:r>
          </a:p>
        </p:txBody>
      </p:sp>
    </p:spTree>
    <p:custDataLst>
      <p:tags r:id="rId1"/>
    </p:custData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i="1" dirty="0"/>
              <a:t>Minutes and Memoranda</a:t>
            </a:r>
          </a:p>
        </p:txBody>
      </p:sp>
      <p:sp>
        <p:nvSpPr>
          <p:cNvPr id="12291" name="Rectangle 3"/>
          <p:cNvSpPr>
            <a:spLocks noGrp="1" noChangeArrowheads="1"/>
          </p:cNvSpPr>
          <p:nvPr>
            <p:ph type="body" idx="1"/>
          </p:nvPr>
        </p:nvSpPr>
        <p:spPr>
          <a:xfrm>
            <a:off x="838200" y="1066800"/>
            <a:ext cx="8260080" cy="1066800"/>
          </a:xfrm>
        </p:spPr>
        <p:txBody>
          <a:bodyPr/>
          <a:lstStyle/>
          <a:p>
            <a:pPr marL="0" indent="0">
              <a:buNone/>
            </a:pPr>
            <a:r>
              <a:rPr lang="en-US" dirty="0"/>
              <a:t>ODL requires Governing Bodies to keep certain </a:t>
            </a:r>
            <a:r>
              <a:rPr lang="en-US" dirty="0" smtClean="0"/>
              <a:t>memoranda: </a:t>
            </a:r>
            <a:endParaRPr lang="en-US" dirty="0"/>
          </a:p>
          <a:p>
            <a:pPr marL="461963" lvl="1" indent="-4763">
              <a:buFontTx/>
              <a:buNone/>
            </a:pPr>
            <a:endParaRPr lang="en-US" dirty="0"/>
          </a:p>
        </p:txBody>
      </p:sp>
      <p:graphicFrame>
        <p:nvGraphicFramePr>
          <p:cNvPr id="4" name="Diagram 3"/>
          <p:cNvGraphicFramePr/>
          <p:nvPr/>
        </p:nvGraphicFramePr>
        <p:xfrm>
          <a:off x="1219200" y="2133600"/>
          <a:ext cx="6934200" cy="4191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What Kind of Notice is Required</a:t>
            </a:r>
            <a:endParaRPr lang="en-US" dirty="0"/>
          </a:p>
        </p:txBody>
      </p:sp>
      <p:sp>
        <p:nvSpPr>
          <p:cNvPr id="3" name="Text Placeholder 2"/>
          <p:cNvSpPr>
            <a:spLocks noGrp="1"/>
          </p:cNvSpPr>
          <p:nvPr>
            <p:ph type="body" idx="1"/>
          </p:nvPr>
        </p:nvSpPr>
        <p:spPr>
          <a:xfrm>
            <a:off x="609600" y="1143000"/>
            <a:ext cx="8260080" cy="4800600"/>
          </a:xfrm>
          <a:ln/>
        </p:spPr>
        <p:style>
          <a:lnRef idx="1">
            <a:schemeClr val="accent2"/>
          </a:lnRef>
          <a:fillRef idx="2">
            <a:schemeClr val="accent2"/>
          </a:fillRef>
          <a:effectRef idx="1">
            <a:schemeClr val="accent2"/>
          </a:effectRef>
          <a:fontRef idx="minor">
            <a:schemeClr val="dk1"/>
          </a:fontRef>
        </p:style>
        <p:txBody>
          <a:bodyPr/>
          <a:lstStyle/>
          <a:p>
            <a:pPr lvl="0"/>
            <a:r>
              <a:rPr lang="en-US" sz="2400" dirty="0" smtClean="0"/>
              <a:t>48 business hours in advance </a:t>
            </a:r>
          </a:p>
          <a:p>
            <a:pPr lvl="0"/>
            <a:r>
              <a:rPr lang="en-US" sz="2400" dirty="0" smtClean="0"/>
              <a:t>Date, time and place where Governing Body will meet</a:t>
            </a:r>
          </a:p>
          <a:p>
            <a:pPr lvl="0"/>
            <a:r>
              <a:rPr lang="en-US" sz="2400" dirty="0" smtClean="0"/>
              <a:t>Generally, no requirements to publish in newspaper </a:t>
            </a:r>
          </a:p>
          <a:p>
            <a:pPr lvl="0"/>
            <a:r>
              <a:rPr lang="en-US" sz="2400" dirty="0" smtClean="0"/>
              <a:t>Annual notices are permitted</a:t>
            </a:r>
          </a:p>
          <a:p>
            <a:pPr lvl="0"/>
            <a:r>
              <a:rPr lang="en-US" sz="2400" dirty="0" smtClean="0"/>
              <a:t>Emergency </a:t>
            </a:r>
            <a:r>
              <a:rPr lang="en-US" sz="2400" dirty="0" smtClean="0"/>
              <a:t>meetings are exception to 48 hour notice requirement</a:t>
            </a:r>
          </a:p>
          <a:p>
            <a:pPr lvl="0"/>
            <a:r>
              <a:rPr lang="en-US" sz="2400" dirty="0" smtClean="0"/>
              <a:t>Must post at principal place of business or meeting location</a:t>
            </a:r>
          </a:p>
          <a:p>
            <a:pPr lvl="0"/>
            <a:r>
              <a:rPr lang="en-US" sz="2400" dirty="0" smtClean="0"/>
              <a:t>2012 legislation concerning local public agencies allows the adoption of policies to provide additional notice (website, e-mail, annual notices for non-media </a:t>
            </a:r>
            <a:r>
              <a:rPr lang="en-US" sz="2400" dirty="0" smtClean="0"/>
              <a:t>requestors</a:t>
            </a:r>
          </a:p>
          <a:p>
            <a:pPr lvl="0"/>
            <a:r>
              <a:rPr lang="en-US" sz="2400" dirty="0" smtClean="0"/>
              <a:t>Special meetings of County Executives IC 36-2-2-8</a:t>
            </a:r>
            <a:endParaRPr lang="en-US" sz="24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Public Notice</a:t>
            </a:r>
            <a:endParaRPr lang="en-US" dirty="0" smtClean="0"/>
          </a:p>
        </p:txBody>
      </p:sp>
      <p:sp>
        <p:nvSpPr>
          <p:cNvPr id="8195" name="Content Placeholder 2"/>
          <p:cNvSpPr>
            <a:spLocks noGrp="1"/>
          </p:cNvSpPr>
          <p:nvPr>
            <p:ph idx="1"/>
          </p:nvPr>
        </p:nvSpPr>
        <p:spPr/>
        <p:txBody>
          <a:bodyPr/>
          <a:lstStyle/>
          <a:p>
            <a:pPr algn="ctr">
              <a:buFont typeface="Wingdings" pitchFamily="2" charset="2"/>
              <a:buNone/>
            </a:pPr>
            <a:r>
              <a:rPr lang="en-US" dirty="0" smtClean="0"/>
              <a:t>Notice of Public Meeting:</a:t>
            </a:r>
          </a:p>
          <a:p>
            <a:pPr algn="ctr">
              <a:buFont typeface="Wingdings" pitchFamily="2" charset="2"/>
              <a:buNone/>
            </a:pPr>
            <a:r>
              <a:rPr lang="en-US" dirty="0" smtClean="0"/>
              <a:t>Xavier Town Council</a:t>
            </a:r>
          </a:p>
          <a:p>
            <a:pPr algn="ctr">
              <a:buFont typeface="Wingdings" pitchFamily="2" charset="2"/>
              <a:buNone/>
            </a:pPr>
            <a:r>
              <a:rPr lang="en-US" dirty="0" smtClean="0"/>
              <a:t>Wednesday, November 16, 2011</a:t>
            </a:r>
          </a:p>
          <a:p>
            <a:pPr algn="ctr">
              <a:buFont typeface="Wingdings" pitchFamily="2" charset="2"/>
              <a:buNone/>
            </a:pPr>
            <a:r>
              <a:rPr lang="en-US" dirty="0" smtClean="0"/>
              <a:t>5:30 p.m.</a:t>
            </a:r>
          </a:p>
          <a:p>
            <a:pPr algn="ctr">
              <a:buFont typeface="Wingdings" pitchFamily="2" charset="2"/>
              <a:buNone/>
            </a:pPr>
            <a:r>
              <a:rPr lang="en-US" dirty="0" smtClean="0"/>
              <a:t>City Hall, Room 104</a:t>
            </a:r>
          </a:p>
          <a:p>
            <a:pPr algn="ctr">
              <a:buFont typeface="Wingdings" pitchFamily="2" charset="2"/>
              <a:buNone/>
            </a:pPr>
            <a:endParaRPr lang="en-US" dirty="0" smtClean="0"/>
          </a:p>
          <a:p>
            <a:pPr algn="ctr">
              <a:buFont typeface="Wingdings" pitchFamily="2" charset="2"/>
              <a:buNone/>
            </a:pPr>
            <a:r>
              <a:rPr lang="en-US" dirty="0" smtClean="0"/>
              <a:t>123 Main Street, Xavier, Indiana</a:t>
            </a:r>
          </a:p>
          <a:p>
            <a:endParaRPr lang="en-US" dirty="0" smtClean="0"/>
          </a:p>
        </p:txBody>
      </p:sp>
      <p:sp>
        <p:nvSpPr>
          <p:cNvPr id="8196" name="Slide Number Placeholder 3"/>
          <p:cNvSpPr>
            <a:spLocks noGrp="1"/>
          </p:cNvSpPr>
          <p:nvPr>
            <p:ph type="sldNum" sz="quarter" idx="4294967295"/>
          </p:nvPr>
        </p:nvSpPr>
        <p:spPr>
          <a:xfrm>
            <a:off x="6553200" y="6248400"/>
            <a:ext cx="2133600" cy="457200"/>
          </a:xfrm>
          <a:prstGeom prst="rect">
            <a:avLst/>
          </a:prstGeom>
          <a:noFill/>
        </p:spPr>
        <p:txBody>
          <a:bodyPr/>
          <a:lstStyle/>
          <a:p>
            <a:fld id="{AA1C1FCF-CFE8-486D-A03C-DAD60AC6D799}"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t>Executive </a:t>
            </a:r>
            <a:r>
              <a:rPr lang="en-US" i="1" dirty="0" smtClean="0"/>
              <a:t>Sessions-I.C. 5-14-1.5-6.1</a:t>
            </a:r>
            <a:endParaRPr lang="en-US" i="1" dirty="0"/>
          </a:p>
        </p:txBody>
      </p:sp>
      <p:sp>
        <p:nvSpPr>
          <p:cNvPr id="7171" name="Rectangle 3"/>
          <p:cNvSpPr>
            <a:spLocks noGrp="1" noChangeArrowheads="1"/>
          </p:cNvSpPr>
          <p:nvPr>
            <p:ph type="body" idx="1"/>
          </p:nvPr>
        </p:nvSpPr>
        <p:spPr>
          <a:xfrm>
            <a:off x="838200" y="1524000"/>
            <a:ext cx="8001000" cy="4724400"/>
          </a:xfrm>
          <a:ln/>
        </p:spPr>
        <p:style>
          <a:lnRef idx="2">
            <a:schemeClr val="accent1"/>
          </a:lnRef>
          <a:fillRef idx="1">
            <a:schemeClr val="lt1"/>
          </a:fillRef>
          <a:effectRef idx="0">
            <a:schemeClr val="accent1"/>
          </a:effectRef>
          <a:fontRef idx="minor">
            <a:schemeClr val="dk1"/>
          </a:fontRef>
        </p:style>
        <p:txBody>
          <a:bodyPr/>
          <a:lstStyle/>
          <a:p>
            <a:r>
              <a:rPr lang="en-US" dirty="0">
                <a:latin typeface="Calibri" pitchFamily="34" charset="0"/>
              </a:rPr>
              <a:t>The “exception” to meetings that are open to the public</a:t>
            </a:r>
          </a:p>
          <a:p>
            <a:r>
              <a:rPr lang="en-US" dirty="0">
                <a:latin typeface="Calibri" pitchFamily="34" charset="0"/>
              </a:rPr>
              <a:t>Notice must include statutory purpose(s) for the meeting excluding the public.</a:t>
            </a:r>
          </a:p>
          <a:p>
            <a:r>
              <a:rPr lang="en-US" dirty="0">
                <a:latin typeface="Calibri" pitchFamily="34" charset="0"/>
              </a:rPr>
              <a:t>Meeting minutes or memoranda must include certification that only the topics permitted under the ODL for executive session were discussed.</a:t>
            </a:r>
          </a:p>
        </p:txBody>
      </p:sp>
    </p:spTree>
    <p:custDataLst>
      <p:tags r:id="rId1"/>
    </p:custData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3011"/>
            <a:ext cx="8641080" cy="1200329"/>
          </a:xfrm>
        </p:spPr>
        <p:txBody>
          <a:bodyPr/>
          <a:lstStyle/>
          <a:p>
            <a:r>
              <a:rPr lang="en-US" sz="4000" dirty="0" smtClean="0"/>
              <a:t/>
            </a:r>
            <a:br>
              <a:rPr lang="en-US" sz="4000" dirty="0" smtClean="0"/>
            </a:br>
            <a:r>
              <a:rPr lang="en-US" sz="3200" i="1" dirty="0" smtClean="0"/>
              <a:t>Executive </a:t>
            </a:r>
            <a:r>
              <a:rPr lang="en-US" sz="3200" i="1" dirty="0"/>
              <a:t>Session Exceptions under the ODL</a:t>
            </a:r>
          </a:p>
        </p:txBody>
      </p:sp>
      <p:sp>
        <p:nvSpPr>
          <p:cNvPr id="8195" name="Rectangle 3"/>
          <p:cNvSpPr>
            <a:spLocks noGrp="1" noChangeArrowheads="1"/>
          </p:cNvSpPr>
          <p:nvPr>
            <p:ph type="body" idx="1"/>
          </p:nvPr>
        </p:nvSpPr>
        <p:spPr/>
        <p:txBody>
          <a:bodyPr/>
          <a:lstStyle/>
          <a:p>
            <a:pPr>
              <a:lnSpc>
                <a:spcPct val="90000"/>
              </a:lnSpc>
            </a:pPr>
            <a:r>
              <a:rPr lang="en-US" sz="2800" dirty="0"/>
              <a:t>To discuss records classified as confidential by state or federal statute</a:t>
            </a:r>
          </a:p>
          <a:p>
            <a:pPr>
              <a:lnSpc>
                <a:spcPct val="90000"/>
              </a:lnSpc>
            </a:pPr>
            <a:r>
              <a:rPr lang="en-US" sz="2800" dirty="0"/>
              <a:t>To discuss the alleged misconduct of an employee </a:t>
            </a:r>
          </a:p>
          <a:p>
            <a:pPr>
              <a:lnSpc>
                <a:spcPct val="90000"/>
              </a:lnSpc>
            </a:pPr>
            <a:r>
              <a:rPr lang="en-US" sz="2800" dirty="0"/>
              <a:t>To receive information and interview prospective employees</a:t>
            </a:r>
          </a:p>
          <a:p>
            <a:pPr>
              <a:lnSpc>
                <a:spcPct val="90000"/>
              </a:lnSpc>
            </a:pPr>
            <a:r>
              <a:rPr lang="en-US" sz="2800" dirty="0"/>
              <a:t>To discuss strategy with respect to pending litigation or litigation threatened in writing</a:t>
            </a:r>
          </a:p>
          <a:p>
            <a:pPr>
              <a:lnSpc>
                <a:spcPct val="90000"/>
              </a:lnSpc>
            </a:pPr>
            <a:r>
              <a:rPr lang="en-US" sz="2800" dirty="0"/>
              <a:t>To discuss information and intelligence intended to prevent, mitigate or response to threat of terrorism</a:t>
            </a:r>
          </a:p>
          <a:p>
            <a:pPr>
              <a:lnSpc>
                <a:spcPct val="90000"/>
              </a:lnSpc>
              <a:buFontTx/>
              <a:buNone/>
            </a:pPr>
            <a:r>
              <a:rPr lang="en-US" sz="2800" dirty="0"/>
              <a:t/>
            </a:r>
            <a:br>
              <a:rPr lang="en-US" sz="2800" dirty="0"/>
            </a:br>
            <a:endParaRPr lang="en-US" sz="2800" dirty="0"/>
          </a:p>
        </p:txBody>
      </p:sp>
    </p:spTree>
    <p:custDataLst>
      <p:tags r:id="rId1"/>
    </p:custDataLst>
  </p:cSld>
  <p:clrMapOvr>
    <a:masterClrMapping/>
  </p:clrMapOvr>
  <p:transition spd="med">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1839</Words>
  <Application>Microsoft Office PowerPoint</Application>
  <PresentationFormat>On-screen Show (4:3)</PresentationFormat>
  <Paragraphs>236</Paragraphs>
  <Slides>30</Slides>
  <Notes>26</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OAG-Blank</vt:lpstr>
      <vt:lpstr>1_OAG-Blank</vt:lpstr>
      <vt:lpstr> Association of Indiana Counties 2013 Legal and Ethics Webinar</vt:lpstr>
      <vt:lpstr>The Indiana Open Door Law (ODL)</vt:lpstr>
      <vt:lpstr>Meetings under the ODL</vt:lpstr>
      <vt:lpstr>Meetings under the ODL</vt:lpstr>
      <vt:lpstr>Minutes and Memoranda</vt:lpstr>
      <vt:lpstr>What Kind of Notice is Required</vt:lpstr>
      <vt:lpstr>Public Notice</vt:lpstr>
      <vt:lpstr>Executive Sessions-I.C. 5-14-1.5-6.1</vt:lpstr>
      <vt:lpstr> Executive Session Exceptions under the ODL</vt:lpstr>
      <vt:lpstr>Executive Session Public Notice</vt:lpstr>
      <vt:lpstr>Improper Executive Session Notice </vt:lpstr>
      <vt:lpstr>Remedies</vt:lpstr>
      <vt:lpstr>Access to Public Records Act (APRA)</vt:lpstr>
      <vt:lpstr>What is a public record</vt:lpstr>
      <vt:lpstr>Three Categories of Public Records</vt:lpstr>
      <vt:lpstr>Responding to APRA Requests</vt:lpstr>
      <vt:lpstr>Right to Inspect and Copy Public Records</vt:lpstr>
      <vt:lpstr>Exceptions to disclosure</vt:lpstr>
      <vt:lpstr>Confidential Public Records</vt:lpstr>
      <vt:lpstr>Exceptions to disclosure</vt:lpstr>
      <vt:lpstr>Discretionary Categories-I.C. 5-14-3-4(b)</vt:lpstr>
      <vt:lpstr>Other Items of Note under APRA</vt:lpstr>
      <vt:lpstr>Access to Public Records Act</vt:lpstr>
      <vt:lpstr>Arrest Records</vt:lpstr>
      <vt:lpstr>Arrest Records</vt:lpstr>
      <vt:lpstr>Common Misconceptions of Requestors</vt:lpstr>
      <vt:lpstr>Other common misconceptions </vt:lpstr>
      <vt:lpstr>Remedies and penalties for noncompliance</vt:lpstr>
      <vt:lpstr>New legislation – HB 1003</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542</cp:revision>
  <dcterms:created xsi:type="dcterms:W3CDTF">2012-03-06T21:24:27Z</dcterms:created>
  <dcterms:modified xsi:type="dcterms:W3CDTF">2013-01-30T18:02:37Z</dcterms:modified>
</cp:coreProperties>
</file>