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slides/slide47.xml" ContentType="application/vnd.openxmlformats-officedocument.presentationml.slide+xml"/>
  <Override PartName="/ppt/slides/slide58.xml" ContentType="application/vnd.openxmlformats-officedocument.presentationml.slide+xml"/>
  <Override PartName="/ppt/slides/slide76.xml" ContentType="application/vnd.openxmlformats-officedocument.presentationml.slide+xml"/>
  <Override PartName="/ppt/slides/slide94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36.xml" ContentType="application/vnd.openxmlformats-officedocument.presentationml.slide+xml"/>
  <Override PartName="/ppt/slides/slide54.xml" ContentType="application/vnd.openxmlformats-officedocument.presentationml.slide+xml"/>
  <Override PartName="/ppt/slides/slide65.xml" ContentType="application/vnd.openxmlformats-officedocument.presentationml.slide+xml"/>
  <Override PartName="/ppt/slides/slide83.xml" ContentType="application/vnd.openxmlformats-officedocument.presentationml.slide+xml"/>
  <Override PartName="/ppt/slides/slide102.xml" ContentType="application/vnd.openxmlformats-officedocument.presentationml.slide+xml"/>
  <Override PartName="/ppt/slideLayouts/slideLayout6.xml" ContentType="application/vnd.openxmlformats-officedocument.presentationml.slideLayout+xml"/>
  <Override PartName="/ppt/slides/slide25.xml" ContentType="application/vnd.openxmlformats-officedocument.presentationml.slide+xml"/>
  <Override PartName="/ppt/slides/slide43.xml" ContentType="application/vnd.openxmlformats-officedocument.presentationml.slide+xml"/>
  <Override PartName="/ppt/slides/slide72.xml" ContentType="application/vnd.openxmlformats-officedocument.presentationml.slide+xml"/>
  <Override PartName="/ppt/slides/slide90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xml" ContentType="application/xml"/>
  <Override PartName="/ppt/slides/slide14.xml" ContentType="application/vnd.openxmlformats-officedocument.presentationml.slide+xml"/>
  <Override PartName="/ppt/slides/slide32.xml" ContentType="application/vnd.openxmlformats-officedocument.presentationml.slide+xml"/>
  <Override PartName="/ppt/slides/slide50.xml" ContentType="application/vnd.openxmlformats-officedocument.presentationml.slide+xml"/>
  <Override PartName="/ppt/slides/slide61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s/slide99.xml" ContentType="application/vnd.openxmlformats-officedocument.presentationml.slide+xml"/>
  <Override PartName="/ppt/slides/slide9.xml" ContentType="application/vnd.openxmlformats-officedocument.presentationml.slide+xml"/>
  <Override PartName="/ppt/slides/slide59.xml" ContentType="application/vnd.openxmlformats-officedocument.presentationml.slide+xml"/>
  <Override PartName="/ppt/slides/slide77.xml" ContentType="application/vnd.openxmlformats-officedocument.presentationml.slide+xml"/>
  <Override PartName="/ppt/slides/slide88.xml" ContentType="application/vnd.openxmlformats-officedocument.presentationml.slide+xml"/>
  <Override PartName="/ppt/viewProps.xml" ContentType="application/vnd.openxmlformats-officedocument.presentationml.viewProp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s/slide57.xml" ContentType="application/vnd.openxmlformats-officedocument.presentationml.slide+xml"/>
  <Override PartName="/ppt/slides/slide66.xml" ContentType="application/vnd.openxmlformats-officedocument.presentationml.slide+xml"/>
  <Override PartName="/ppt/slides/slide75.xml" ContentType="application/vnd.openxmlformats-officedocument.presentationml.slide+xml"/>
  <Override PartName="/ppt/slides/slide86.xml" ContentType="application/vnd.openxmlformats-officedocument.presentationml.slide+xml"/>
  <Override PartName="/ppt/slides/slide95.xml" ContentType="application/vnd.openxmlformats-officedocument.presentationml.slide+xml"/>
  <Override PartName="/ppt/slides/slide103.xml" ContentType="application/vnd.openxmlformats-officedocument.presentationml.slide+xml"/>
  <Override PartName="/ppt/slides/slide105.xml" ContentType="application/vnd.openxmlformats-officedocument.presentationml.slide+xml"/>
  <Override PartName="/ppt/slideLayouts/slideLayout7.xml" ContentType="application/vnd.openxmlformats-officedocument.presentationml.slideLayout+xml"/>
  <Default Extension="bin" ContentType="application/vnd.openxmlformats-officedocument.oleObject"/>
  <Override PartName="/ppt/notesSlides/notesSlide1.xml" ContentType="application/vnd.openxmlformats-officedocument.presentationml.notesSlide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slides/slide55.xml" ContentType="application/vnd.openxmlformats-officedocument.presentationml.slide+xml"/>
  <Override PartName="/ppt/slides/slide64.xml" ContentType="application/vnd.openxmlformats-officedocument.presentationml.slide+xml"/>
  <Override PartName="/ppt/slides/slide73.xml" ContentType="application/vnd.openxmlformats-officedocument.presentationml.slide+xml"/>
  <Override PartName="/ppt/slides/slide84.xml" ContentType="application/vnd.openxmlformats-officedocument.presentationml.slide+xml"/>
  <Override PartName="/ppt/slides/slide93.xml" ContentType="application/vnd.openxmlformats-officedocument.presentationml.slide+xml"/>
  <Override PartName="/ppt/slides/slide101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s/slide53.xml" ContentType="application/vnd.openxmlformats-officedocument.presentationml.slide+xml"/>
  <Override PartName="/ppt/slides/slide62.xml" ContentType="application/vnd.openxmlformats-officedocument.presentationml.slide+xml"/>
  <Override PartName="/ppt/slides/slide71.xml" ContentType="application/vnd.openxmlformats-officedocument.presentationml.slide+xml"/>
  <Override PartName="/ppt/slides/slide80.xml" ContentType="application/vnd.openxmlformats-officedocument.presentationml.slide+xml"/>
  <Override PartName="/ppt/slides/slide82.xml" ContentType="application/vnd.openxmlformats-officedocument.presentationml.slide+xml"/>
  <Override PartName="/ppt/slides/slide91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Default Extension="emf" ContentType="image/x-emf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s/slide60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slides/slide89.xml" ContentType="application/vnd.openxmlformats-officedocument.presentationml.slide+xml"/>
  <Override PartName="/ppt/slides/slide98.xml" ContentType="application/vnd.openxmlformats-officedocument.presentationml.slide+xml"/>
  <Override PartName="/ppt/slides/slide8.xml" ContentType="application/vnd.openxmlformats-officedocument.presentationml.slide+xml"/>
  <Override PartName="/ppt/slides/slide49.xml" ContentType="application/vnd.openxmlformats-officedocument.presentationml.slide+xml"/>
  <Override PartName="/ppt/slides/slide69.xml" ContentType="application/vnd.openxmlformats-officedocument.presentationml.slide+xml"/>
  <Override PartName="/ppt/slides/slide78.xml" ContentType="application/vnd.openxmlformats-officedocument.presentationml.slide+xml"/>
  <Override PartName="/ppt/slides/slide87.xml" ContentType="application/vnd.openxmlformats-officedocument.presentationml.slide+xml"/>
  <Override PartName="/ppt/slides/slide96.xml" ContentType="application/vnd.openxmlformats-officedocument.presentationml.slide+xml"/>
  <Override PartName="/ppt/slides/slide106.xml" ContentType="application/vnd.openxmlformats-officedocument.presentationml.slide+xml"/>
  <Override PartName="/ppt/handoutMasters/handoutMaster1.xml" ContentType="application/vnd.openxmlformats-officedocument.presentationml.handoutMaster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s/slide56.xml" ContentType="application/vnd.openxmlformats-officedocument.presentationml.slide+xml"/>
  <Override PartName="/ppt/slides/slide67.xml" ContentType="application/vnd.openxmlformats-officedocument.presentationml.slide+xml"/>
  <Override PartName="/ppt/slides/slide85.xml" ContentType="application/vnd.openxmlformats-officedocument.presentationml.slide+xml"/>
  <Override PartName="/ppt/slides/slide104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s/slide45.xml" ContentType="application/vnd.openxmlformats-officedocument.presentationml.slide+xml"/>
  <Override PartName="/ppt/slides/slide74.xml" ContentType="application/vnd.openxmlformats-officedocument.presentationml.slide+xml"/>
  <Override PartName="/ppt/slides/slide92.xml" ContentType="application/vnd.openxmlformats-officedocument.presentationml.slide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34.xml" ContentType="application/vnd.openxmlformats-officedocument.presentationml.slide+xml"/>
  <Override PartName="/ppt/slides/slide52.xml" ContentType="application/vnd.openxmlformats-officedocument.presentationml.slide+xml"/>
  <Override PartName="/ppt/slides/slide63.xml" ContentType="application/vnd.openxmlformats-officedocument.presentationml.slide+xml"/>
  <Override PartName="/ppt/slides/slide81.xml" ContentType="application/vnd.openxmlformats-officedocument.presentationml.slide+xml"/>
  <Override PartName="/ppt/slides/slide100.xml" ContentType="application/vnd.openxmlformats-officedocument.presentationml.slide+xml"/>
  <Default Extension="rels" ContentType="application/vnd.openxmlformats-package.relationships+xml"/>
  <Override PartName="/ppt/slides/slide23.xml" ContentType="application/vnd.openxmlformats-officedocument.presentationml.slide+xml"/>
  <Override PartName="/ppt/slides/slide41.xml" ContentType="application/vnd.openxmlformats-officedocument.presentationml.slide+xml"/>
  <Override PartName="/ppt/slides/slide70.xml" ContentType="application/vnd.openxmlformats-officedocument.presentationml.slide+xml"/>
  <Default Extension="ppt" ContentType="application/vnd.ms-powerpoint"/>
  <Override PartName="/ppt/slides/slide12.xml" ContentType="application/vnd.openxmlformats-officedocument.presentationml.slide+xml"/>
  <Override PartName="/ppt/slides/slide30.xml" ContentType="application/vnd.openxmlformats-officedocument.presentationml.slide+xml"/>
  <Override PartName="/ppt/slideLayouts/slideLayout11.xml" ContentType="application/vnd.openxmlformats-officedocument.presentationml.slideLayout+xml"/>
  <Override PartName="/ppt/slides/slide79.xml" ContentType="application/vnd.openxmlformats-officedocument.presentationml.slide+xml"/>
  <Override PartName="/ppt/slides/slide7.xml" ContentType="application/vnd.openxmlformats-officedocument.presentationml.slide+xml"/>
  <Override PartName="/ppt/slides/slide68.xml" ContentType="application/vnd.openxmlformats-officedocument.presentationml.slide+xml"/>
  <Override PartName="/ppt/slides/slide97.xml" ContentType="application/vnd.openxmlformats-officedocument.presentationml.slide+xml"/>
  <Override PartName="/ppt/slideLayouts/slideLayout9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9" r:id="rId1"/>
  </p:sldMasterIdLst>
  <p:notesMasterIdLst>
    <p:notesMasterId r:id="rId108"/>
  </p:notesMasterIdLst>
  <p:handoutMasterIdLst>
    <p:handoutMasterId r:id="rId109"/>
  </p:handoutMasterIdLst>
  <p:sldIdLst>
    <p:sldId id="256" r:id="rId2"/>
    <p:sldId id="420" r:id="rId3"/>
    <p:sldId id="283" r:id="rId4"/>
    <p:sldId id="435" r:id="rId5"/>
    <p:sldId id="436" r:id="rId6"/>
    <p:sldId id="421" r:id="rId7"/>
    <p:sldId id="437" r:id="rId8"/>
    <p:sldId id="350" r:id="rId9"/>
    <p:sldId id="290" r:id="rId10"/>
    <p:sldId id="454" r:id="rId11"/>
    <p:sldId id="443" r:id="rId12"/>
    <p:sldId id="444" r:id="rId13"/>
    <p:sldId id="445" r:id="rId14"/>
    <p:sldId id="402" r:id="rId15"/>
    <p:sldId id="446" r:id="rId16"/>
    <p:sldId id="447" r:id="rId17"/>
    <p:sldId id="448" r:id="rId18"/>
    <p:sldId id="449" r:id="rId19"/>
    <p:sldId id="450" r:id="rId20"/>
    <p:sldId id="407" r:id="rId21"/>
    <p:sldId id="268" r:id="rId22"/>
    <p:sldId id="410" r:id="rId23"/>
    <p:sldId id="408" r:id="rId24"/>
    <p:sldId id="405" r:id="rId25"/>
    <p:sldId id="404" r:id="rId26"/>
    <p:sldId id="411" r:id="rId27"/>
    <p:sldId id="417" r:id="rId28"/>
    <p:sldId id="451" r:id="rId29"/>
    <p:sldId id="452" r:id="rId30"/>
    <p:sldId id="453" r:id="rId31"/>
    <p:sldId id="456" r:id="rId32"/>
    <p:sldId id="457" r:id="rId33"/>
    <p:sldId id="458" r:id="rId34"/>
    <p:sldId id="459" r:id="rId35"/>
    <p:sldId id="460" r:id="rId36"/>
    <p:sldId id="461" r:id="rId37"/>
    <p:sldId id="462" r:id="rId38"/>
    <p:sldId id="463" r:id="rId39"/>
    <p:sldId id="464" r:id="rId40"/>
    <p:sldId id="465" r:id="rId41"/>
    <p:sldId id="438" r:id="rId42"/>
    <p:sldId id="409" r:id="rId43"/>
    <p:sldId id="412" r:id="rId44"/>
    <p:sldId id="413" r:id="rId45"/>
    <p:sldId id="414" r:id="rId46"/>
    <p:sldId id="415" r:id="rId47"/>
    <p:sldId id="416" r:id="rId48"/>
    <p:sldId id="340" r:id="rId49"/>
    <p:sldId id="341" r:id="rId50"/>
    <p:sldId id="342" r:id="rId51"/>
    <p:sldId id="343" r:id="rId52"/>
    <p:sldId id="344" r:id="rId53"/>
    <p:sldId id="345" r:id="rId54"/>
    <p:sldId id="346" r:id="rId55"/>
    <p:sldId id="347" r:id="rId56"/>
    <p:sldId id="348" r:id="rId57"/>
    <p:sldId id="375" r:id="rId58"/>
    <p:sldId id="349" r:id="rId59"/>
    <p:sldId id="418" r:id="rId60"/>
    <p:sldId id="455" r:id="rId61"/>
    <p:sldId id="265" r:id="rId62"/>
    <p:sldId id="266" r:id="rId63"/>
    <p:sldId id="320" r:id="rId64"/>
    <p:sldId id="321" r:id="rId65"/>
    <p:sldId id="322" r:id="rId66"/>
    <p:sldId id="323" r:id="rId67"/>
    <p:sldId id="324" r:id="rId68"/>
    <p:sldId id="325" r:id="rId69"/>
    <p:sldId id="326" r:id="rId70"/>
    <p:sldId id="425" r:id="rId71"/>
    <p:sldId id="426" r:id="rId72"/>
    <p:sldId id="427" r:id="rId73"/>
    <p:sldId id="430" r:id="rId74"/>
    <p:sldId id="331" r:id="rId75"/>
    <p:sldId id="368" r:id="rId76"/>
    <p:sldId id="369" r:id="rId77"/>
    <p:sldId id="332" r:id="rId78"/>
    <p:sldId id="370" r:id="rId79"/>
    <p:sldId id="333" r:id="rId80"/>
    <p:sldId id="334" r:id="rId81"/>
    <p:sldId id="431" r:id="rId82"/>
    <p:sldId id="423" r:id="rId83"/>
    <p:sldId id="424" r:id="rId84"/>
    <p:sldId id="428" r:id="rId85"/>
    <p:sldId id="432" r:id="rId86"/>
    <p:sldId id="366" r:id="rId87"/>
    <p:sldId id="367" r:id="rId88"/>
    <p:sldId id="339" r:id="rId89"/>
    <p:sldId id="365" r:id="rId90"/>
    <p:sldId id="351" r:id="rId91"/>
    <p:sldId id="358" r:id="rId92"/>
    <p:sldId id="433" r:id="rId93"/>
    <p:sldId id="362" r:id="rId94"/>
    <p:sldId id="273" r:id="rId95"/>
    <p:sldId id="439" r:id="rId96"/>
    <p:sldId id="363" r:id="rId97"/>
    <p:sldId id="364" r:id="rId98"/>
    <p:sldId id="434" r:id="rId99"/>
    <p:sldId id="371" r:id="rId100"/>
    <p:sldId id="440" r:id="rId101"/>
    <p:sldId id="441" r:id="rId102"/>
    <p:sldId id="372" r:id="rId103"/>
    <p:sldId id="373" r:id="rId104"/>
    <p:sldId id="442" r:id="rId105"/>
    <p:sldId id="374" r:id="rId106"/>
    <p:sldId id="429" r:id="rId107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  <a:srgbClr val="FFFF66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4" d="100"/>
          <a:sy n="104" d="100"/>
        </p:scale>
        <p:origin x="-174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112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07" Type="http://schemas.openxmlformats.org/officeDocument/2006/relationships/slide" Target="slides/slide106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87" Type="http://schemas.openxmlformats.org/officeDocument/2006/relationships/slide" Target="slides/slide86.xml"/><Relationship Id="rId102" Type="http://schemas.openxmlformats.org/officeDocument/2006/relationships/slide" Target="slides/slide101.xml"/><Relationship Id="rId110" Type="http://schemas.openxmlformats.org/officeDocument/2006/relationships/presProps" Target="presProps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90" Type="http://schemas.openxmlformats.org/officeDocument/2006/relationships/slide" Target="slides/slide89.xml"/><Relationship Id="rId95" Type="http://schemas.openxmlformats.org/officeDocument/2006/relationships/slide" Target="slides/slide94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100" Type="http://schemas.openxmlformats.org/officeDocument/2006/relationships/slide" Target="slides/slide99.xml"/><Relationship Id="rId105" Type="http://schemas.openxmlformats.org/officeDocument/2006/relationships/slide" Target="slides/slide104.xml"/><Relationship Id="rId113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93" Type="http://schemas.openxmlformats.org/officeDocument/2006/relationships/slide" Target="slides/slide92.xml"/><Relationship Id="rId98" Type="http://schemas.openxmlformats.org/officeDocument/2006/relationships/slide" Target="slides/slide9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103" Type="http://schemas.openxmlformats.org/officeDocument/2006/relationships/slide" Target="slides/slide102.xml"/><Relationship Id="rId108" Type="http://schemas.openxmlformats.org/officeDocument/2006/relationships/notesMaster" Target="notesMasters/notesMaster1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91" Type="http://schemas.openxmlformats.org/officeDocument/2006/relationships/slide" Target="slides/slide90.xml"/><Relationship Id="rId96" Type="http://schemas.openxmlformats.org/officeDocument/2006/relationships/slide" Target="slides/slide95.xml"/><Relationship Id="rId11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6" Type="http://schemas.openxmlformats.org/officeDocument/2006/relationships/slide" Target="slides/slide105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94" Type="http://schemas.openxmlformats.org/officeDocument/2006/relationships/slide" Target="slides/slide93.xml"/><Relationship Id="rId99" Type="http://schemas.openxmlformats.org/officeDocument/2006/relationships/slide" Target="slides/slide98.xml"/><Relationship Id="rId101" Type="http://schemas.openxmlformats.org/officeDocument/2006/relationships/slide" Target="slides/slide10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109" Type="http://schemas.openxmlformats.org/officeDocument/2006/relationships/handoutMaster" Target="handoutMasters/handoutMaster1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slide" Target="slides/slide96.xml"/><Relationship Id="rId104" Type="http://schemas.openxmlformats.org/officeDocument/2006/relationships/slide" Target="slides/slide103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image" Target="../media/image2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088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US"/>
          </a:p>
        </p:txBody>
      </p:sp>
      <p:sp>
        <p:nvSpPr>
          <p:cNvPr id="25088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25088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US"/>
          </a:p>
        </p:txBody>
      </p:sp>
      <p:sp>
        <p:nvSpPr>
          <p:cNvPr id="25088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F9D2B832-0263-4034-9917-DB445E2B70B6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9B215B7-0390-4393-9919-698CC9785B47}" type="datetimeFigureOut">
              <a:rPr lang="en-US" smtClean="0"/>
              <a:pPr/>
              <a:t>3/16/2011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F3DD3A6-7A33-4818-8E32-4B8DDF4AB0D0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16A3462-4384-4B44-9445-A86D81DF7DD6}" type="slidenum">
              <a:rPr lang="en-US"/>
              <a:pPr/>
              <a:t>6</a:t>
            </a:fld>
            <a:endParaRPr lang="en-US"/>
          </a:p>
        </p:txBody>
      </p:sp>
      <p:sp>
        <p:nvSpPr>
          <p:cNvPr id="3522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522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It is well known that body weight and lean body mass (muscle) decrease with increasing age.  Even in developed countries, average caloric intake can decline as much as 500 kcal/day between the ages of 65 and 85. </a:t>
            </a:r>
          </a:p>
          <a:p>
            <a:r>
              <a:rPr lang="en-US"/>
              <a:t>Notably, 90% of older Americans do not regularly consume the dietary reference intakes (DRIs) for calcium and folic acid, nutrient markers for bone and heart health.</a:t>
            </a:r>
          </a:p>
          <a:p>
            <a:r>
              <a:rPr lang="en-US"/>
              <a:t>Reasons for poor eating include bad oral health (tooth decay and gum disease); deleterious effects of drugs prescribed for chronic diseases on appetite and metabolism; and unrecognized illnesses that reduce ability to shop, prepare, or consume an adequate diet.</a:t>
            </a: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16A3462-4384-4B44-9445-A86D81DF7DD6}" type="slidenum">
              <a:rPr lang="en-US"/>
              <a:pPr/>
              <a:t>7</a:t>
            </a:fld>
            <a:endParaRPr lang="en-US"/>
          </a:p>
        </p:txBody>
      </p:sp>
      <p:sp>
        <p:nvSpPr>
          <p:cNvPr id="3522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522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It is well known that body weight and lean body mass (muscle) decrease with increasing age.  Even in developed countries, average caloric intake can decline as much as 500 kcal/day between the ages of 65 and 85. </a:t>
            </a:r>
          </a:p>
          <a:p>
            <a:r>
              <a:rPr lang="en-US"/>
              <a:t>Notably, 90% of older Americans do not regularly consume the dietary reference intakes (DRIs) for calcium and folic acid, nutrient markers for bone and heart health.</a:t>
            </a:r>
          </a:p>
          <a:p>
            <a:r>
              <a:rPr lang="en-US"/>
              <a:t>Reasons for poor eating include bad oral health (tooth decay and gum disease); deleterious effects of drugs prescribed for chronic diseases on appetite and metabolism; and unrecognized illnesses that reduce ability to shop, prepare, or consume an adequate diet.</a:t>
            </a: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ChangeArrowheads="1"/>
          </p:cNvSpPr>
          <p:nvPr/>
        </p:nvSpPr>
        <p:spPr bwMode="ltGray">
          <a:xfrm>
            <a:off x="0" y="0"/>
            <a:ext cx="825500" cy="6858000"/>
          </a:xfrm>
          <a:prstGeom prst="rect">
            <a:avLst/>
          </a:prstGeom>
          <a:solidFill>
            <a:schemeClr val="tx2">
              <a:alpha val="50000"/>
            </a:schemeClr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133600"/>
            <a:ext cx="77724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076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1447800" y="3886200"/>
            <a:ext cx="6400800" cy="1752600"/>
          </a:xfrm>
        </p:spPr>
        <p:txBody>
          <a:bodyPr/>
          <a:lstStyle>
            <a:lvl1pPr marL="0" indent="0" algn="ctr">
              <a:buFont typeface="Monotype Sorts" pitchFamily="2" charset="2"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3077" name="Rectangle 5"/>
          <p:cNvSpPr>
            <a:spLocks noGrp="1" noChangeArrowheads="1"/>
          </p:cNvSpPr>
          <p:nvPr>
            <p:ph type="dt" sz="half" idx="2"/>
          </p:nvPr>
        </p:nvSpPr>
        <p:spPr/>
        <p:txBody>
          <a:bodyPr/>
          <a:lstStyle>
            <a:lvl1pPr>
              <a:defRPr>
                <a:solidFill>
                  <a:srgbClr val="CCECFF"/>
                </a:solidFill>
              </a:defRPr>
            </a:lvl1pPr>
          </a:lstStyle>
          <a:p>
            <a:endParaRPr lang="en-US"/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>
                <a:solidFill>
                  <a:srgbClr val="CCECFF"/>
                </a:solidFill>
              </a:defRPr>
            </a:lvl1pPr>
          </a:lstStyle>
          <a:p>
            <a:endParaRPr lang="en-US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>
                <a:solidFill>
                  <a:srgbClr val="CCECFF"/>
                </a:solidFill>
              </a:defRPr>
            </a:lvl1pPr>
          </a:lstStyle>
          <a:p>
            <a:fld id="{DC3F215C-7942-4748-BFDE-182DED67D29B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3080" name="Rectangle 8"/>
          <p:cNvSpPr>
            <a:spLocks noChangeArrowheads="1"/>
          </p:cNvSpPr>
          <p:nvPr/>
        </p:nvSpPr>
        <p:spPr bwMode="ltGray">
          <a:xfrm>
            <a:off x="0" y="3543300"/>
            <a:ext cx="3343275" cy="122238"/>
          </a:xfrm>
          <a:prstGeom prst="rect">
            <a:avLst/>
          </a:prstGeom>
          <a:solidFill>
            <a:schemeClr val="bg2">
              <a:alpha val="50000"/>
            </a:schemeClr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500"/>
                            </p:stCondLst>
                            <p:childTnLst>
                              <p:par>
                                <p:cTn id="9" presetID="22" presetClass="entr" presetSubtype="2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" dur="500"/>
                                        <p:tgtEl>
                                          <p:spTgt spid="30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4" grpId="0" animBg="1"/>
      <p:bldP spid="3080" grpId="0" animBg="1"/>
    </p:bld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F7440C2-AC3F-4FDC-8C27-3332693F15DD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400800" y="457200"/>
            <a:ext cx="2057400" cy="56388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28600" y="457200"/>
            <a:ext cx="6019800" cy="56388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78A00C8-79DD-4C0B-9C0B-60B5530018DD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>
  <p:cSld name="Title, Tex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398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91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648200" y="3941763"/>
            <a:ext cx="4038600" cy="218916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>
          <a:xfrm>
            <a:off x="457200" y="6243638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>
          <a:xfrm>
            <a:off x="6553200" y="6243638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fld id="{249E747F-9820-49C6-949C-7107C1443DBE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F6D6D83-7976-410F-8489-01EF33E7A479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8982AD5-BC64-442D-ABDE-869824718697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12553A1-6769-4B3B-841C-3744AF6769A4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491BD31-C97C-44D4-94BF-4264DA95CAD9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4724287-FDAE-4AD7-B6AA-D158C6D95CE0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19A0770-627A-4E0C-A3A2-6BFEBB9F5EF0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1AD9109-CD38-45F3-BFCC-7F1819594690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E816CB1-793C-4B3F-A20E-290B3402C324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4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228600" y="4572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2052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spcBef>
                <a:spcPct val="50000"/>
              </a:spcBef>
              <a:defRPr sz="1400"/>
            </a:lvl1pPr>
          </a:lstStyle>
          <a:p>
            <a:endParaRPr lang="en-US"/>
          </a:p>
        </p:txBody>
      </p:sp>
      <p:sp>
        <p:nvSpPr>
          <p:cNvPr id="2053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spcBef>
                <a:spcPct val="50000"/>
              </a:spcBef>
              <a:defRPr sz="1400"/>
            </a:lvl1pPr>
          </a:lstStyle>
          <a:p>
            <a:endParaRPr lang="en-US"/>
          </a:p>
        </p:txBody>
      </p:sp>
      <p:sp>
        <p:nvSpPr>
          <p:cNvPr id="2054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spcBef>
                <a:spcPct val="50000"/>
              </a:spcBef>
              <a:defRPr sz="1400"/>
            </a:lvl1pPr>
          </a:lstStyle>
          <a:p>
            <a:fld id="{D634974A-ECFF-4635-B331-0210DF917EA2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2055" name="Rectangle 7"/>
          <p:cNvSpPr>
            <a:spLocks noChangeArrowheads="1"/>
          </p:cNvSpPr>
          <p:nvPr/>
        </p:nvSpPr>
        <p:spPr bwMode="gray">
          <a:xfrm>
            <a:off x="0" y="1638300"/>
            <a:ext cx="3343275" cy="122238"/>
          </a:xfrm>
          <a:prstGeom prst="rect">
            <a:avLst/>
          </a:prstGeom>
          <a:solidFill>
            <a:schemeClr val="bg2">
              <a:alpha val="50000"/>
            </a:schemeClr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650" r:id="rId1"/>
    <p:sldLayoutId id="2147483651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  <p:sldLayoutId id="2147483660" r:id="rId11"/>
    <p:sldLayoutId id="2147483661" r:id="rId12"/>
  </p:sldLayoutIdLs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20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5" grpId="0" animBg="1"/>
    </p:bld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75000"/>
        <a:buFont typeface="Monotype Sorts" pitchFamily="2" charset="2"/>
        <a:buChar char="n"/>
        <a:defRPr kumimoji="1"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Char char="–"/>
        <a:defRPr kumimoji="1"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Monotype Sorts" pitchFamily="2" charset="2"/>
        <a:buChar char="n"/>
        <a:defRPr kumimoji="1"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kumimoji="1"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Monotype Sorts" pitchFamily="2" charset="2"/>
        <a:buChar char="n"/>
        <a:defRPr kumimoji="1"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Monotype Sorts" pitchFamily="2" charset="2"/>
        <a:buChar char="n"/>
        <a:defRPr kumimoji="1"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Monotype Sorts" pitchFamily="2" charset="2"/>
        <a:buChar char="n"/>
        <a:defRPr kumimoji="1"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Monotype Sorts" pitchFamily="2" charset="2"/>
        <a:buChar char="n"/>
        <a:defRPr kumimoji="1"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Monotype Sorts" pitchFamily="2" charset="2"/>
        <a:buChar char="n"/>
        <a:defRPr kumimoji="1"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0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4.xml"/><Relationship Id="rId1" Type="http://schemas.openxmlformats.org/officeDocument/2006/relationships/vmlDrawing" Target="../drawings/vmlDrawing1.vml"/><Relationship Id="rId4" Type="http://schemas.openxmlformats.org/officeDocument/2006/relationships/oleObject" Target="../embeddings/oleObject2.bin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Microsoft_Office_PowerPoint_97-2003_Presentation1.ppt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3.v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9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/Relationships>
</file>

<file path=ppt/slides/_rels/slide9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/Relationships>
</file>

<file path=ppt/slides/_rels/slide9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371600" y="2133600"/>
            <a:ext cx="6629400" cy="1981200"/>
          </a:xfrm>
        </p:spPr>
        <p:txBody>
          <a:bodyPr/>
          <a:lstStyle/>
          <a:p>
            <a:r>
              <a:rPr lang="en-US" dirty="0" smtClean="0">
                <a:solidFill>
                  <a:srgbClr val="FFFFFF"/>
                </a:solidFill>
              </a:rPr>
              <a:t>Nutritional Issues </a:t>
            </a:r>
            <a:br>
              <a:rPr lang="en-US" dirty="0" smtClean="0">
                <a:solidFill>
                  <a:srgbClr val="FFFFFF"/>
                </a:solidFill>
              </a:rPr>
            </a:br>
            <a:r>
              <a:rPr lang="en-US" dirty="0" smtClean="0">
                <a:solidFill>
                  <a:srgbClr val="FFFFFF"/>
                </a:solidFill>
              </a:rPr>
              <a:t>in </a:t>
            </a:r>
            <a:r>
              <a:rPr lang="en-US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Older</a:t>
            </a:r>
            <a:r>
              <a:rPr lang="en-US" dirty="0" smtClean="0">
                <a:solidFill>
                  <a:srgbClr val="FFFFFF"/>
                </a:solidFill>
              </a:rPr>
              <a:t> Adults</a:t>
            </a:r>
            <a:br>
              <a:rPr lang="en-US" dirty="0" smtClean="0">
                <a:solidFill>
                  <a:srgbClr val="FFFFFF"/>
                </a:solidFill>
              </a:rPr>
            </a:b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447800" y="4876800"/>
            <a:ext cx="6400800" cy="762000"/>
          </a:xfrm>
        </p:spPr>
        <p:txBody>
          <a:bodyPr/>
          <a:lstStyle/>
          <a:p>
            <a:r>
              <a:rPr lang="en-US" dirty="0">
                <a:solidFill>
                  <a:srgbClr val="FFFFFF"/>
                </a:solidFill>
              </a:rPr>
              <a:t>Ronni </a:t>
            </a:r>
            <a:r>
              <a:rPr lang="en-US" dirty="0">
                <a:solidFill>
                  <a:srgbClr val="FFFFFF"/>
                </a:solidFill>
                <a:cs typeface="Arial" pitchFamily="34" charset="0"/>
              </a:rPr>
              <a:t>Chernoff</a:t>
            </a:r>
            <a:r>
              <a:rPr lang="en-US" dirty="0">
                <a:solidFill>
                  <a:srgbClr val="FFFFFF"/>
                </a:solidFill>
              </a:rPr>
              <a:t>, PhD, RD, </a:t>
            </a:r>
            <a:r>
              <a:rPr lang="en-US" dirty="0" smtClean="0">
                <a:solidFill>
                  <a:srgbClr val="FFFFFF"/>
                </a:solidFill>
              </a:rPr>
              <a:t>CSG, FADA</a:t>
            </a:r>
            <a:endParaRPr lang="en-US" dirty="0">
              <a:solidFill>
                <a:srgbClr val="FFFFFF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57200"/>
            <a:ext cx="7772400" cy="4114800"/>
          </a:xfrm>
        </p:spPr>
        <p:txBody>
          <a:bodyPr/>
          <a:lstStyle/>
          <a:p>
            <a:r>
              <a:rPr lang="en-US" sz="4000" dirty="0" smtClean="0">
                <a:solidFill>
                  <a:srgbClr val="FFFFFF"/>
                </a:solidFill>
              </a:rPr>
              <a:t>Nutritional Assessment</a:t>
            </a:r>
            <a:endParaRPr lang="en-US" sz="4000" dirty="0">
              <a:solidFill>
                <a:srgbClr val="FFFFFF"/>
              </a:solidFill>
            </a:endParaRPr>
          </a:p>
        </p:txBody>
      </p:sp>
    </p:spTree>
  </p:cSld>
  <p:clrMapOvr>
    <a:masterClrMapping/>
  </p:clrMapOvr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0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dirty="0">
                <a:solidFill>
                  <a:srgbClr val="FFFFFF"/>
                </a:solidFill>
              </a:rPr>
              <a:t>Vitamin C</a:t>
            </a:r>
          </a:p>
        </p:txBody>
      </p:sp>
      <p:sp>
        <p:nvSpPr>
          <p:cNvPr id="171011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90000"/>
              </a:lnSpc>
              <a:buClr>
                <a:srgbClr val="FFC000"/>
              </a:buClr>
              <a:buFont typeface="Helvetica" pitchFamily="34" charset="0"/>
              <a:buChar char="●"/>
            </a:pPr>
            <a:r>
              <a:rPr lang="en-US" sz="3600" dirty="0" smtClean="0">
                <a:solidFill>
                  <a:srgbClr val="FFFFFF"/>
                </a:solidFill>
              </a:rPr>
              <a:t>Decreases </a:t>
            </a:r>
            <a:r>
              <a:rPr lang="en-US" sz="3600" dirty="0">
                <a:solidFill>
                  <a:srgbClr val="FFFFFF"/>
                </a:solidFill>
              </a:rPr>
              <a:t>seen with chronic disease including atherosclerosis, cancer, senile cataracts, lung diseases, cognition, and organ degenerative diseases</a:t>
            </a:r>
          </a:p>
        </p:txBody>
      </p:sp>
    </p:spTree>
  </p:cSld>
  <p:clrMapOvr>
    <a:masterClrMapping/>
  </p:clrMapOvr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0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72035" name="Rectangle 3"/>
          <p:cNvSpPr>
            <a:spLocks noGrp="1" noChangeArrowheads="1"/>
          </p:cNvSpPr>
          <p:nvPr>
            <p:ph idx="1"/>
          </p:nvPr>
        </p:nvSpPr>
        <p:spPr>
          <a:xfrm>
            <a:off x="685800" y="1524000"/>
            <a:ext cx="7772400" cy="4572000"/>
          </a:xfrm>
        </p:spPr>
        <p:txBody>
          <a:bodyPr/>
          <a:lstStyle/>
          <a:p>
            <a:pPr>
              <a:buClr>
                <a:srgbClr val="FFC000"/>
              </a:buClr>
              <a:buFont typeface="Helvetica" pitchFamily="34" charset="0"/>
              <a:buChar char="●"/>
            </a:pPr>
            <a:r>
              <a:rPr lang="en-US" sz="3600" dirty="0">
                <a:solidFill>
                  <a:srgbClr val="FFFFFF"/>
                </a:solidFill>
              </a:rPr>
              <a:t>Vitamin C is easily replaced</a:t>
            </a:r>
          </a:p>
          <a:p>
            <a:pPr>
              <a:buClr>
                <a:srgbClr val="FFC000"/>
              </a:buClr>
              <a:buFont typeface="Helvetica" pitchFamily="34" charset="0"/>
              <a:buChar char="●"/>
            </a:pPr>
            <a:r>
              <a:rPr lang="en-US" sz="3600" dirty="0">
                <a:solidFill>
                  <a:srgbClr val="FFFFFF"/>
                </a:solidFill>
              </a:rPr>
              <a:t>Smokers may need 2x RDA just to meet </a:t>
            </a:r>
            <a:r>
              <a:rPr lang="en-US" sz="3600" dirty="0" smtClean="0">
                <a:solidFill>
                  <a:srgbClr val="FFFFFF"/>
                </a:solidFill>
              </a:rPr>
              <a:t>requirements</a:t>
            </a:r>
            <a:endParaRPr lang="en-US" sz="3600" dirty="0">
              <a:solidFill>
                <a:srgbClr val="FFFFFF"/>
              </a:solidFill>
            </a:endParaRPr>
          </a:p>
        </p:txBody>
      </p:sp>
    </p:spTree>
  </p:cSld>
  <p:clrMapOvr>
    <a:masterClrMapping/>
  </p:clrMapOvr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0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72035" name="Rectangle 3"/>
          <p:cNvSpPr>
            <a:spLocks noGrp="1" noChangeArrowheads="1"/>
          </p:cNvSpPr>
          <p:nvPr>
            <p:ph idx="1"/>
          </p:nvPr>
        </p:nvSpPr>
        <p:spPr>
          <a:xfrm>
            <a:off x="685800" y="914400"/>
            <a:ext cx="7772400" cy="5181600"/>
          </a:xfrm>
        </p:spPr>
        <p:txBody>
          <a:bodyPr/>
          <a:lstStyle/>
          <a:p>
            <a:pPr>
              <a:buClr>
                <a:srgbClr val="FFC000"/>
              </a:buClr>
              <a:buFont typeface="Helvetica" pitchFamily="34" charset="0"/>
              <a:buChar char="●"/>
            </a:pPr>
            <a:r>
              <a:rPr lang="en-US" sz="3600" dirty="0" smtClean="0">
                <a:solidFill>
                  <a:srgbClr val="FFFFFF"/>
                </a:solidFill>
              </a:rPr>
              <a:t>Vitamin </a:t>
            </a:r>
            <a:r>
              <a:rPr lang="en-US" sz="3600" dirty="0">
                <a:solidFill>
                  <a:srgbClr val="FFFFFF"/>
                </a:solidFill>
              </a:rPr>
              <a:t>C is important in wound healing because of its role in hydroxylation but tissue saturation is achieved easily and large doses are excreted in urine</a:t>
            </a:r>
          </a:p>
        </p:txBody>
      </p:sp>
    </p:spTree>
  </p:cSld>
  <p:clrMapOvr>
    <a:masterClrMapping/>
  </p:clrMapOvr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0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dirty="0">
                <a:solidFill>
                  <a:srgbClr val="FFFFFF"/>
                </a:solidFill>
              </a:rPr>
              <a:t>Zinc</a:t>
            </a:r>
          </a:p>
        </p:txBody>
      </p:sp>
      <p:sp>
        <p:nvSpPr>
          <p:cNvPr id="173059" name="Rectangle 3"/>
          <p:cNvSpPr>
            <a:spLocks noGrp="1" noChangeArrowheads="1"/>
          </p:cNvSpPr>
          <p:nvPr>
            <p:ph idx="1"/>
          </p:nvPr>
        </p:nvSpPr>
        <p:spPr>
          <a:xfrm>
            <a:off x="1262063" y="1981200"/>
            <a:ext cx="7196137" cy="4114800"/>
          </a:xfrm>
        </p:spPr>
        <p:txBody>
          <a:bodyPr/>
          <a:lstStyle/>
          <a:p>
            <a:pPr>
              <a:buClr>
                <a:srgbClr val="FFC000"/>
              </a:buClr>
              <a:buFont typeface="Helvetica" pitchFamily="34" charset="0"/>
              <a:buChar char="●"/>
            </a:pPr>
            <a:r>
              <a:rPr lang="en-US" sz="3600" dirty="0">
                <a:solidFill>
                  <a:srgbClr val="FFFFFF"/>
                </a:solidFill>
              </a:rPr>
              <a:t>Most older adults are not zinc deficient</a:t>
            </a:r>
          </a:p>
          <a:p>
            <a:pPr>
              <a:buClr>
                <a:srgbClr val="FFC000"/>
              </a:buClr>
              <a:buFont typeface="Helvetica" pitchFamily="34" charset="0"/>
              <a:buChar char="●"/>
            </a:pPr>
            <a:r>
              <a:rPr lang="en-US" sz="3600" dirty="0">
                <a:solidFill>
                  <a:srgbClr val="FFFFFF"/>
                </a:solidFill>
              </a:rPr>
              <a:t>Increased levels may be needed for wound healing but do not have to be very high (225mg/day in divided doses</a:t>
            </a:r>
            <a:r>
              <a:rPr lang="en-US" sz="3600" dirty="0" smtClean="0">
                <a:solidFill>
                  <a:srgbClr val="FFFFFF"/>
                </a:solidFill>
              </a:rPr>
              <a:t>)</a:t>
            </a:r>
            <a:endParaRPr lang="en-US" sz="3600" dirty="0">
              <a:solidFill>
                <a:srgbClr val="FFFFFF"/>
              </a:solidFill>
            </a:endParaRPr>
          </a:p>
        </p:txBody>
      </p:sp>
    </p:spTree>
  </p:cSld>
  <p:clrMapOvr>
    <a:masterClrMapping/>
  </p:clrMapOvr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0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dirty="0">
                <a:solidFill>
                  <a:srgbClr val="FFFFFF"/>
                </a:solidFill>
              </a:rPr>
              <a:t>Zinc</a:t>
            </a:r>
          </a:p>
        </p:txBody>
      </p:sp>
      <p:sp>
        <p:nvSpPr>
          <p:cNvPr id="173059" name="Rectangle 3"/>
          <p:cNvSpPr>
            <a:spLocks noGrp="1" noChangeArrowheads="1"/>
          </p:cNvSpPr>
          <p:nvPr>
            <p:ph idx="1"/>
          </p:nvPr>
        </p:nvSpPr>
        <p:spPr>
          <a:xfrm>
            <a:off x="1262063" y="1981200"/>
            <a:ext cx="7196137" cy="4114800"/>
          </a:xfrm>
        </p:spPr>
        <p:txBody>
          <a:bodyPr/>
          <a:lstStyle/>
          <a:p>
            <a:pPr>
              <a:buClr>
                <a:srgbClr val="FFC000"/>
              </a:buClr>
              <a:buFont typeface="Helvetica" pitchFamily="34" charset="0"/>
              <a:buChar char="●"/>
            </a:pPr>
            <a:r>
              <a:rPr lang="en-US" sz="3600" dirty="0" smtClean="0">
                <a:solidFill>
                  <a:srgbClr val="FFFFFF"/>
                </a:solidFill>
              </a:rPr>
              <a:t>Large </a:t>
            </a:r>
            <a:r>
              <a:rPr lang="en-US" sz="3600" dirty="0">
                <a:solidFill>
                  <a:srgbClr val="FFFFFF"/>
                </a:solidFill>
              </a:rPr>
              <a:t>amounts of zinc interfere with absorption of other divalent ions</a:t>
            </a:r>
          </a:p>
        </p:txBody>
      </p:sp>
    </p:spTree>
  </p:cSld>
  <p:clrMapOvr>
    <a:masterClrMapping/>
  </p:clrMapOvr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8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990600" y="2286000"/>
            <a:ext cx="7467600" cy="2514600"/>
          </a:xfrm>
        </p:spPr>
        <p:txBody>
          <a:bodyPr/>
          <a:lstStyle/>
          <a:p>
            <a:r>
              <a:rPr lang="en-US" sz="4000" dirty="0">
                <a:solidFill>
                  <a:srgbClr val="FFFFFF"/>
                </a:solidFill>
              </a:rPr>
              <a:t>Copper, iron, magnesium, manganese may be affected by large doses of zinc</a:t>
            </a:r>
          </a:p>
        </p:txBody>
      </p:sp>
      <p:sp>
        <p:nvSpPr>
          <p:cNvPr id="174083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3600"/>
            <a:ext cx="7772400" cy="3886200"/>
          </a:xfrm>
        </p:spPr>
        <p:txBody>
          <a:bodyPr/>
          <a:lstStyle/>
          <a:p>
            <a:r>
              <a:rPr lang="en-US" sz="4000" dirty="0" smtClean="0">
                <a:solidFill>
                  <a:srgbClr val="FFFFFF"/>
                </a:solidFill>
                <a:cs typeface="Arial" pitchFamily="34" charset="0"/>
              </a:rPr>
              <a:t>Getting old in America is challenging but nutritional challenges can be managed with creativity and ingenuity and patience</a:t>
            </a:r>
            <a:endParaRPr lang="en-US" sz="4000" dirty="0">
              <a:solidFill>
                <a:srgbClr val="FFFFFF"/>
              </a:solidFill>
              <a:cs typeface="Arial" pitchFamily="34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8706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09600" y="1143000"/>
            <a:ext cx="7848600" cy="5105400"/>
          </a:xfrm>
        </p:spPr>
        <p:txBody>
          <a:bodyPr/>
          <a:lstStyle/>
          <a:p>
            <a:pPr eaLnBrk="1" hangingPunct="1">
              <a:defRPr/>
            </a:pPr>
            <a:r>
              <a:rPr lang="en-US" sz="4000" dirty="0" smtClean="0">
                <a:solidFill>
                  <a:srgbClr val="FFFFFF"/>
                </a:solidFill>
              </a:rPr>
              <a:t>To rely only on commonly used measures of nutritional status may yield a false picture of the nutritional status of an older adult since so many indicators are impacted by non-nutritional factors</a:t>
            </a:r>
          </a:p>
        </p:txBody>
      </p:sp>
      <p:sp>
        <p:nvSpPr>
          <p:cNvPr id="328707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pPr eaLnBrk="1" hangingPunct="1">
              <a:defRPr/>
            </a:pPr>
            <a:endParaRPr lang="en-US" smtClean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973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1981200"/>
            <a:ext cx="7772400" cy="3733800"/>
          </a:xfrm>
        </p:spPr>
        <p:txBody>
          <a:bodyPr/>
          <a:lstStyle/>
          <a:p>
            <a:pPr eaLnBrk="1" hangingPunct="1">
              <a:defRPr/>
            </a:pPr>
            <a:r>
              <a:rPr lang="en-US" sz="4000" dirty="0" smtClean="0">
                <a:solidFill>
                  <a:srgbClr val="FFFFFF"/>
                </a:solidFill>
              </a:rPr>
              <a:t>Only using the common measures of nutritional status may mask an underlying loss of reserve capacity</a:t>
            </a:r>
          </a:p>
        </p:txBody>
      </p:sp>
      <p:sp>
        <p:nvSpPr>
          <p:cNvPr id="329731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pPr eaLnBrk="1" hangingPunct="1">
              <a:defRPr/>
            </a:pPr>
            <a:endParaRPr lang="en-US" smtClean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075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2133600"/>
            <a:ext cx="7772400" cy="3733800"/>
          </a:xfrm>
        </p:spPr>
        <p:txBody>
          <a:bodyPr/>
          <a:lstStyle/>
          <a:p>
            <a:pPr eaLnBrk="1" hangingPunct="1">
              <a:defRPr/>
            </a:pPr>
            <a:r>
              <a:rPr lang="en-US" sz="4000" dirty="0" smtClean="0">
                <a:solidFill>
                  <a:srgbClr val="FFFFFF"/>
                </a:solidFill>
              </a:rPr>
              <a:t>Older adults may seem to have an acceptable nutritional profile but then may decompensate when faced with a physiologic crisis</a:t>
            </a:r>
          </a:p>
        </p:txBody>
      </p:sp>
      <p:sp>
        <p:nvSpPr>
          <p:cNvPr id="330755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pPr eaLnBrk="1" hangingPunct="1">
              <a:defRPr/>
            </a:pPr>
            <a:endParaRPr lang="en-US" smtClean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75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066800" y="2133600"/>
            <a:ext cx="7391400" cy="2895600"/>
          </a:xfrm>
        </p:spPr>
        <p:txBody>
          <a:bodyPr/>
          <a:lstStyle/>
          <a:p>
            <a:r>
              <a:rPr lang="en-US" sz="4000" dirty="0">
                <a:solidFill>
                  <a:srgbClr val="FFFFFF"/>
                </a:solidFill>
              </a:rPr>
              <a:t>Just because older adults may appear “well-nourished</a:t>
            </a:r>
            <a:r>
              <a:rPr lang="en-US" sz="4000" dirty="0" smtClean="0">
                <a:solidFill>
                  <a:srgbClr val="FFFFFF"/>
                </a:solidFill>
              </a:rPr>
              <a:t>” does not mean that they are</a:t>
            </a:r>
            <a:endParaRPr lang="en-US" sz="4000" dirty="0">
              <a:solidFill>
                <a:srgbClr val="FFFFFF"/>
              </a:solidFill>
            </a:endParaRPr>
          </a:p>
        </p:txBody>
      </p:sp>
      <p:sp>
        <p:nvSpPr>
          <p:cNvPr id="202756" name="Rectangle 4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5698" name="Rectangle 2"/>
          <p:cNvSpPr>
            <a:spLocks noGrp="1" noChangeArrowheads="1"/>
          </p:cNvSpPr>
          <p:nvPr>
            <p:ph type="title"/>
          </p:nvPr>
        </p:nvSpPr>
        <p:spPr>
          <a:xfrm>
            <a:off x="228600" y="457200"/>
            <a:ext cx="8229600" cy="1447800"/>
          </a:xfrm>
        </p:spPr>
        <p:txBody>
          <a:bodyPr/>
          <a:lstStyle/>
          <a:p>
            <a:pPr eaLnBrk="1" hangingPunct="1">
              <a:defRPr/>
            </a:pPr>
            <a:r>
              <a:rPr lang="en-US" sz="4000" dirty="0" smtClean="0">
                <a:solidFill>
                  <a:srgbClr val="FFFFFF"/>
                </a:solidFill>
              </a:rPr>
              <a:t>Commonly Used Measures of Nutritional Status</a:t>
            </a:r>
          </a:p>
        </p:txBody>
      </p:sp>
      <p:sp>
        <p:nvSpPr>
          <p:cNvPr id="2856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38200" y="2133600"/>
            <a:ext cx="7848600" cy="3997325"/>
          </a:xfrm>
        </p:spPr>
        <p:txBody>
          <a:bodyPr/>
          <a:lstStyle/>
          <a:p>
            <a:pPr eaLnBrk="1" hangingPunct="1">
              <a:buClr>
                <a:srgbClr val="FFC000"/>
              </a:buClr>
              <a:buFont typeface="Arial" pitchFamily="34" charset="0"/>
              <a:buChar char="●"/>
              <a:defRPr/>
            </a:pPr>
            <a:r>
              <a:rPr lang="en-US" dirty="0" smtClean="0">
                <a:solidFill>
                  <a:srgbClr val="FFFFFF"/>
                </a:solidFill>
              </a:rPr>
              <a:t>Anthropometric measures</a:t>
            </a:r>
          </a:p>
          <a:p>
            <a:pPr eaLnBrk="1" hangingPunct="1">
              <a:buClr>
                <a:srgbClr val="FFC000"/>
              </a:buClr>
              <a:buFont typeface="Arial" pitchFamily="34" charset="0"/>
              <a:buChar char="●"/>
              <a:defRPr/>
            </a:pPr>
            <a:r>
              <a:rPr lang="en-US" dirty="0" smtClean="0">
                <a:solidFill>
                  <a:srgbClr val="FFFFFF"/>
                </a:solidFill>
              </a:rPr>
              <a:t>Laboratory/hematologic measures</a:t>
            </a:r>
          </a:p>
          <a:p>
            <a:pPr eaLnBrk="1" hangingPunct="1">
              <a:buClr>
                <a:srgbClr val="FFC000"/>
              </a:buClr>
              <a:buFont typeface="Arial" pitchFamily="34" charset="0"/>
              <a:buChar char="●"/>
              <a:defRPr/>
            </a:pPr>
            <a:r>
              <a:rPr lang="en-US" dirty="0" smtClean="0">
                <a:solidFill>
                  <a:srgbClr val="FFFFFF"/>
                </a:solidFill>
              </a:rPr>
              <a:t>Immunological measures</a:t>
            </a:r>
          </a:p>
          <a:p>
            <a:pPr eaLnBrk="1" hangingPunct="1">
              <a:buClr>
                <a:srgbClr val="FFC000"/>
              </a:buClr>
              <a:buFont typeface="Arial" pitchFamily="34" charset="0"/>
              <a:buChar char="●"/>
              <a:defRPr/>
            </a:pPr>
            <a:r>
              <a:rPr lang="en-US" dirty="0" smtClean="0">
                <a:solidFill>
                  <a:srgbClr val="FFFFFF"/>
                </a:solidFill>
              </a:rPr>
              <a:t>Dietary assessment</a:t>
            </a:r>
          </a:p>
          <a:p>
            <a:pPr eaLnBrk="1" hangingPunct="1">
              <a:buClr>
                <a:srgbClr val="FFC000"/>
              </a:buClr>
              <a:buFont typeface="Arial" pitchFamily="34" charset="0"/>
              <a:buChar char="●"/>
              <a:defRPr/>
            </a:pPr>
            <a:r>
              <a:rPr lang="en-US" dirty="0" smtClean="0">
                <a:solidFill>
                  <a:srgbClr val="FFFFFF"/>
                </a:solidFill>
              </a:rPr>
              <a:t>Drug profiles</a:t>
            </a:r>
          </a:p>
          <a:p>
            <a:pPr eaLnBrk="1" hangingPunct="1">
              <a:buClr>
                <a:srgbClr val="FFC000"/>
              </a:buClr>
              <a:buFont typeface="Arial" pitchFamily="34" charset="0"/>
              <a:buChar char="●"/>
              <a:defRPr/>
            </a:pPr>
            <a:r>
              <a:rPr lang="en-US" dirty="0" smtClean="0">
                <a:solidFill>
                  <a:srgbClr val="FFFFFF"/>
                </a:solidFill>
              </a:rPr>
              <a:t>Socioeconomic factors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22" name="Rectangle 2"/>
          <p:cNvSpPr>
            <a:spLocks noGrp="1" noChangeArrowheads="1"/>
          </p:cNvSpPr>
          <p:nvPr>
            <p:ph type="title"/>
          </p:nvPr>
        </p:nvSpPr>
        <p:spPr>
          <a:xfrm>
            <a:off x="838200" y="457200"/>
            <a:ext cx="7162800" cy="1524000"/>
          </a:xfrm>
        </p:spPr>
        <p:txBody>
          <a:bodyPr/>
          <a:lstStyle/>
          <a:p>
            <a:pPr eaLnBrk="1" hangingPunct="1">
              <a:defRPr/>
            </a:pPr>
            <a:r>
              <a:rPr lang="en-US" sz="4000" dirty="0" smtClean="0">
                <a:solidFill>
                  <a:srgbClr val="FFFFFF"/>
                </a:solidFill>
              </a:rPr>
              <a:t>Anthropometry will </a:t>
            </a:r>
            <a:br>
              <a:rPr lang="en-US" sz="4000" dirty="0" smtClean="0">
                <a:solidFill>
                  <a:srgbClr val="FFFFFF"/>
                </a:solidFill>
              </a:rPr>
            </a:br>
            <a:r>
              <a:rPr lang="en-US" sz="4000" dirty="0" smtClean="0">
                <a:solidFill>
                  <a:srgbClr val="FFFFFF"/>
                </a:solidFill>
              </a:rPr>
              <a:t>be affected by: </a:t>
            </a:r>
          </a:p>
        </p:txBody>
      </p:sp>
      <p:sp>
        <p:nvSpPr>
          <p:cNvPr id="2867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90600" y="2271713"/>
            <a:ext cx="7696200" cy="3859212"/>
          </a:xfrm>
        </p:spPr>
        <p:txBody>
          <a:bodyPr/>
          <a:lstStyle/>
          <a:p>
            <a:pPr eaLnBrk="1" hangingPunct="1">
              <a:buClr>
                <a:srgbClr val="FFC000"/>
              </a:buClr>
              <a:buFont typeface="Arial" pitchFamily="34" charset="0"/>
              <a:buChar char="●"/>
              <a:defRPr/>
            </a:pPr>
            <a:r>
              <a:rPr lang="en-US" dirty="0" smtClean="0">
                <a:solidFill>
                  <a:srgbClr val="FFFFFF"/>
                </a:solidFill>
              </a:rPr>
              <a:t>Loss of height due to vertebral compression, </a:t>
            </a:r>
            <a:r>
              <a:rPr lang="en-US" dirty="0" err="1" smtClean="0">
                <a:solidFill>
                  <a:srgbClr val="FFFFFF"/>
                </a:solidFill>
              </a:rPr>
              <a:t>osteopenia</a:t>
            </a:r>
            <a:endParaRPr lang="en-US" dirty="0" smtClean="0">
              <a:solidFill>
                <a:srgbClr val="FFFFFF"/>
              </a:solidFill>
            </a:endParaRPr>
          </a:p>
          <a:p>
            <a:pPr eaLnBrk="1" hangingPunct="1">
              <a:buClr>
                <a:srgbClr val="FFC000"/>
              </a:buClr>
              <a:buFont typeface="Arial" pitchFamily="34" charset="0"/>
              <a:buChar char="●"/>
              <a:defRPr/>
            </a:pPr>
            <a:r>
              <a:rPr lang="en-US" dirty="0" smtClean="0">
                <a:solidFill>
                  <a:srgbClr val="FFFFFF"/>
                </a:solidFill>
              </a:rPr>
              <a:t>Body composition changes</a:t>
            </a:r>
          </a:p>
          <a:p>
            <a:pPr eaLnBrk="1" hangingPunct="1">
              <a:buClr>
                <a:srgbClr val="FFC000"/>
              </a:buClr>
              <a:buFont typeface="Arial" pitchFamily="34" charset="0"/>
              <a:buChar char="●"/>
              <a:defRPr/>
            </a:pPr>
            <a:r>
              <a:rPr lang="en-US" dirty="0" smtClean="0">
                <a:solidFill>
                  <a:srgbClr val="FFFFFF"/>
                </a:solidFill>
              </a:rPr>
              <a:t>Shifts in body compartments</a:t>
            </a:r>
          </a:p>
          <a:p>
            <a:pPr eaLnBrk="1" hangingPunct="1">
              <a:buClr>
                <a:srgbClr val="FFC000"/>
              </a:buClr>
              <a:buFont typeface="Arial" pitchFamily="34" charset="0"/>
              <a:buChar char="●"/>
              <a:defRPr/>
            </a:pPr>
            <a:r>
              <a:rPr lang="en-US" dirty="0" smtClean="0">
                <a:solidFill>
                  <a:srgbClr val="FFFFFF"/>
                </a:solidFill>
              </a:rPr>
              <a:t>Loss of muscle strength and skin tone </a:t>
            </a:r>
          </a:p>
          <a:p>
            <a:pPr eaLnBrk="1" hangingPunct="1">
              <a:buClr>
                <a:srgbClr val="FFC000"/>
              </a:buClr>
              <a:buFont typeface="Arial" pitchFamily="34" charset="0"/>
              <a:buChar char="●"/>
              <a:defRPr/>
            </a:pPr>
            <a:r>
              <a:rPr lang="en-US" dirty="0" smtClean="0">
                <a:solidFill>
                  <a:srgbClr val="FFFFFF"/>
                </a:solidFill>
              </a:rPr>
              <a:t>Lack of age-appropriate standards </a:t>
            </a:r>
          </a:p>
          <a:p>
            <a:pPr eaLnBrk="1" hangingPunct="1">
              <a:buClr>
                <a:srgbClr val="FFFF66"/>
              </a:buClr>
              <a:buFont typeface="Monotype Sorts" pitchFamily="2" charset="2"/>
              <a:buChar char="l"/>
              <a:defRPr/>
            </a:pPr>
            <a:endParaRPr lang="en-US" dirty="0" smtClean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1842" name="Rectangle 2"/>
          <p:cNvSpPr>
            <a:spLocks noGrp="1" noChangeArrowheads="1"/>
          </p:cNvSpPr>
          <p:nvPr>
            <p:ph type="title"/>
          </p:nvPr>
        </p:nvSpPr>
        <p:spPr>
          <a:xfrm>
            <a:off x="228600" y="838200"/>
            <a:ext cx="8153400" cy="1143000"/>
          </a:xfrm>
        </p:spPr>
        <p:txBody>
          <a:bodyPr/>
          <a:lstStyle/>
          <a:p>
            <a:pPr eaLnBrk="1" hangingPunct="1">
              <a:defRPr/>
            </a:pPr>
            <a:r>
              <a:rPr lang="en-US" sz="4000" dirty="0" smtClean="0">
                <a:solidFill>
                  <a:srgbClr val="FFFFFF"/>
                </a:solidFill>
              </a:rPr>
              <a:t>Anthropometric measures</a:t>
            </a:r>
          </a:p>
        </p:txBody>
      </p:sp>
      <p:sp>
        <p:nvSpPr>
          <p:cNvPr id="2918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371600" y="2271713"/>
            <a:ext cx="7315200" cy="3859212"/>
          </a:xfrm>
        </p:spPr>
        <p:txBody>
          <a:bodyPr/>
          <a:lstStyle/>
          <a:p>
            <a:pPr eaLnBrk="1" hangingPunct="1">
              <a:buClr>
                <a:srgbClr val="FFC000"/>
              </a:buClr>
              <a:buFont typeface="Arial" pitchFamily="34" charset="0"/>
              <a:buChar char="●"/>
              <a:defRPr/>
            </a:pPr>
            <a:r>
              <a:rPr lang="en-US" dirty="0" smtClean="0">
                <a:solidFill>
                  <a:srgbClr val="FFFFFF"/>
                </a:solidFill>
              </a:rPr>
              <a:t>Height</a:t>
            </a:r>
          </a:p>
          <a:p>
            <a:pPr eaLnBrk="1" hangingPunct="1">
              <a:buClr>
                <a:srgbClr val="FFC000"/>
              </a:buClr>
              <a:buFont typeface="Arial" pitchFamily="34" charset="0"/>
              <a:buChar char="●"/>
              <a:defRPr/>
            </a:pPr>
            <a:r>
              <a:rPr lang="en-US" dirty="0" smtClean="0">
                <a:solidFill>
                  <a:srgbClr val="FFFFFF"/>
                </a:solidFill>
              </a:rPr>
              <a:t>Weight</a:t>
            </a:r>
          </a:p>
          <a:p>
            <a:pPr eaLnBrk="1" hangingPunct="1">
              <a:buClr>
                <a:srgbClr val="FFC000"/>
              </a:buClr>
              <a:buFont typeface="Arial" pitchFamily="34" charset="0"/>
              <a:buChar char="●"/>
              <a:defRPr/>
            </a:pPr>
            <a:r>
              <a:rPr lang="en-US" dirty="0" err="1" smtClean="0">
                <a:solidFill>
                  <a:srgbClr val="FFFFFF"/>
                </a:solidFill>
              </a:rPr>
              <a:t>Skinfolds</a:t>
            </a:r>
            <a:endParaRPr lang="en-US" dirty="0" smtClean="0">
              <a:solidFill>
                <a:srgbClr val="FFFFFF"/>
              </a:solidFill>
            </a:endParaRPr>
          </a:p>
          <a:p>
            <a:pPr eaLnBrk="1" hangingPunct="1">
              <a:buClr>
                <a:srgbClr val="FFC000"/>
              </a:buClr>
              <a:buFont typeface="Arial" pitchFamily="34" charset="0"/>
              <a:buChar char="●"/>
              <a:defRPr/>
            </a:pPr>
            <a:r>
              <a:rPr lang="en-US" dirty="0" smtClean="0">
                <a:solidFill>
                  <a:srgbClr val="FFFFFF"/>
                </a:solidFill>
              </a:rPr>
              <a:t>Circumferences</a:t>
            </a:r>
          </a:p>
          <a:p>
            <a:pPr eaLnBrk="1" hangingPunct="1">
              <a:buClr>
                <a:srgbClr val="FFC000"/>
              </a:buClr>
              <a:buFont typeface="Arial" pitchFamily="34" charset="0"/>
              <a:buChar char="●"/>
              <a:defRPr/>
            </a:pPr>
            <a:r>
              <a:rPr lang="en-US" dirty="0" smtClean="0">
                <a:solidFill>
                  <a:srgbClr val="FFFFFF"/>
                </a:solidFill>
              </a:rPr>
              <a:t>Strength assessment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2866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1752600"/>
            <a:ext cx="7772400" cy="3124200"/>
          </a:xfrm>
        </p:spPr>
        <p:txBody>
          <a:bodyPr/>
          <a:lstStyle/>
          <a:p>
            <a:pPr eaLnBrk="1" hangingPunct="1">
              <a:defRPr/>
            </a:pPr>
            <a:r>
              <a:rPr lang="en-US" sz="4000" dirty="0" smtClean="0">
                <a:solidFill>
                  <a:srgbClr val="FFFFFF"/>
                </a:solidFill>
              </a:rPr>
              <a:t>Weight changes (losses or gains) may be related to a variety of risk factors</a:t>
            </a:r>
          </a:p>
        </p:txBody>
      </p:sp>
      <p:sp>
        <p:nvSpPr>
          <p:cNvPr id="292867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pPr eaLnBrk="1" hangingPunct="1">
              <a:defRPr/>
            </a:pPr>
            <a:endParaRPr lang="en-US" smtClean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4914" name="Rectangle 2"/>
          <p:cNvSpPr>
            <a:spLocks noGrp="1" noChangeArrowheads="1"/>
          </p:cNvSpPr>
          <p:nvPr>
            <p:ph type="title"/>
          </p:nvPr>
        </p:nvSpPr>
        <p:spPr>
          <a:xfrm>
            <a:off x="228600" y="457200"/>
            <a:ext cx="8153400" cy="1143000"/>
          </a:xfrm>
        </p:spPr>
        <p:txBody>
          <a:bodyPr/>
          <a:lstStyle/>
          <a:p>
            <a:pPr eaLnBrk="1" hangingPunct="1">
              <a:defRPr/>
            </a:pPr>
            <a:r>
              <a:rPr lang="en-US" sz="4000" dirty="0" smtClean="0">
                <a:solidFill>
                  <a:srgbClr val="FFFFFF"/>
                </a:solidFill>
              </a:rPr>
              <a:t>Weight change factors include:</a:t>
            </a:r>
          </a:p>
        </p:txBody>
      </p:sp>
      <p:sp>
        <p:nvSpPr>
          <p:cNvPr id="29491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38200" y="1600200"/>
            <a:ext cx="7848600" cy="4530725"/>
          </a:xfrm>
        </p:spPr>
        <p:txBody>
          <a:bodyPr/>
          <a:lstStyle/>
          <a:p>
            <a:pPr eaLnBrk="1" hangingPunct="1">
              <a:buClr>
                <a:srgbClr val="FFC000"/>
              </a:buClr>
              <a:buFont typeface="Arial" pitchFamily="34" charset="0"/>
              <a:buChar char="●"/>
              <a:defRPr/>
            </a:pPr>
            <a:r>
              <a:rPr lang="en-US" dirty="0" smtClean="0">
                <a:solidFill>
                  <a:srgbClr val="FFFFFF"/>
                </a:solidFill>
              </a:rPr>
              <a:t>Decrease in activity</a:t>
            </a:r>
          </a:p>
          <a:p>
            <a:pPr eaLnBrk="1" hangingPunct="1">
              <a:buClr>
                <a:srgbClr val="FFC000"/>
              </a:buClr>
              <a:buFont typeface="Arial" pitchFamily="34" charset="0"/>
              <a:buChar char="●"/>
              <a:defRPr/>
            </a:pPr>
            <a:r>
              <a:rPr lang="en-US" dirty="0" smtClean="0">
                <a:solidFill>
                  <a:srgbClr val="FFFFFF"/>
                </a:solidFill>
              </a:rPr>
              <a:t>Decreased basal metabolic rate</a:t>
            </a:r>
          </a:p>
          <a:p>
            <a:pPr eaLnBrk="1" hangingPunct="1">
              <a:buClr>
                <a:srgbClr val="FFC000"/>
              </a:buClr>
              <a:buFont typeface="Arial" pitchFamily="34" charset="0"/>
              <a:buChar char="●"/>
              <a:defRPr/>
            </a:pPr>
            <a:r>
              <a:rPr lang="en-US" dirty="0" smtClean="0">
                <a:solidFill>
                  <a:srgbClr val="FFFFFF"/>
                </a:solidFill>
              </a:rPr>
              <a:t>Disease-related anorexia</a:t>
            </a:r>
          </a:p>
          <a:p>
            <a:pPr eaLnBrk="1" hangingPunct="1">
              <a:buClr>
                <a:srgbClr val="FFC000"/>
              </a:buClr>
              <a:buFont typeface="Arial" pitchFamily="34" charset="0"/>
              <a:buChar char="●"/>
              <a:defRPr/>
            </a:pPr>
            <a:r>
              <a:rPr lang="en-US" dirty="0" smtClean="0">
                <a:solidFill>
                  <a:srgbClr val="FFFFFF"/>
                </a:solidFill>
              </a:rPr>
              <a:t>Disease-related </a:t>
            </a:r>
            <a:r>
              <a:rPr lang="en-US" dirty="0" err="1" smtClean="0">
                <a:solidFill>
                  <a:srgbClr val="FFFFFF"/>
                </a:solidFill>
              </a:rPr>
              <a:t>cachexia</a:t>
            </a:r>
            <a:endParaRPr lang="en-US" dirty="0" smtClean="0">
              <a:solidFill>
                <a:srgbClr val="FFFFFF"/>
              </a:solidFill>
            </a:endParaRPr>
          </a:p>
          <a:p>
            <a:pPr eaLnBrk="1" hangingPunct="1">
              <a:buClr>
                <a:srgbClr val="FFC000"/>
              </a:buClr>
              <a:buFont typeface="Arial" pitchFamily="34" charset="0"/>
              <a:buChar char="●"/>
              <a:defRPr/>
            </a:pPr>
            <a:r>
              <a:rPr lang="en-US" dirty="0" smtClean="0">
                <a:solidFill>
                  <a:srgbClr val="FFFFFF"/>
                </a:solidFill>
              </a:rPr>
              <a:t>Effects of drugs</a:t>
            </a:r>
          </a:p>
          <a:p>
            <a:pPr eaLnBrk="1" hangingPunct="1">
              <a:buClr>
                <a:srgbClr val="FFC000"/>
              </a:buClr>
              <a:buFont typeface="Arial" pitchFamily="34" charset="0"/>
              <a:buChar char="●"/>
              <a:defRPr/>
            </a:pPr>
            <a:r>
              <a:rPr lang="en-US" dirty="0" smtClean="0">
                <a:solidFill>
                  <a:srgbClr val="FFFFFF"/>
                </a:solidFill>
              </a:rPr>
              <a:t>Changes in eating habits/diet</a:t>
            </a:r>
          </a:p>
          <a:p>
            <a:pPr eaLnBrk="1" hangingPunct="1">
              <a:buClr>
                <a:srgbClr val="FFC000"/>
              </a:buClr>
              <a:buFont typeface="Arial" pitchFamily="34" charset="0"/>
              <a:buChar char="●"/>
              <a:defRPr/>
            </a:pPr>
            <a:r>
              <a:rPr lang="en-US" dirty="0" smtClean="0">
                <a:solidFill>
                  <a:srgbClr val="FFFFFF"/>
                </a:solidFill>
              </a:rPr>
              <a:t>Increasing disability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0215" name="Rectangle 7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dirty="0">
                <a:solidFill>
                  <a:srgbClr val="FFFFFF"/>
                </a:solidFill>
                <a:cs typeface="Arial" pitchFamily="34" charset="0"/>
              </a:rPr>
              <a:t>Life Expectancy of Selected Populations</a:t>
            </a:r>
          </a:p>
        </p:txBody>
      </p:sp>
      <p:graphicFrame>
        <p:nvGraphicFramePr>
          <p:cNvPr id="350213" name="Object 5"/>
          <p:cNvGraphicFramePr>
            <a:graphicFrameLocks noChangeAspect="1"/>
          </p:cNvGraphicFramePr>
          <p:nvPr>
            <p:ph sz="half" idx="1"/>
          </p:nvPr>
        </p:nvGraphicFramePr>
        <p:xfrm>
          <a:off x="685800" y="1676400"/>
          <a:ext cx="7924800" cy="4495800"/>
        </p:xfrm>
        <a:graphic>
          <a:graphicData uri="http://schemas.openxmlformats.org/presentationml/2006/ole">
            <p:oleObj spid="_x0000_s1026" name="Chart" r:id="rId3" imgW="8229600" imgH="4533798" progId="MSGraph.Chart.8">
              <p:embed followColorScheme="full"/>
            </p:oleObj>
          </a:graphicData>
        </a:graphic>
      </p:graphicFrame>
      <p:graphicFrame>
        <p:nvGraphicFramePr>
          <p:cNvPr id="350214" name="Object 6"/>
          <p:cNvGraphicFramePr>
            <a:graphicFrameLocks noChangeAspect="1"/>
          </p:cNvGraphicFramePr>
          <p:nvPr>
            <p:ph sz="half" idx="2"/>
          </p:nvPr>
        </p:nvGraphicFramePr>
        <p:xfrm>
          <a:off x="6827838" y="2525713"/>
          <a:ext cx="1878012" cy="2701925"/>
        </p:xfrm>
        <a:graphic>
          <a:graphicData uri="http://schemas.openxmlformats.org/presentationml/2006/ole">
            <p:oleObj spid="_x0000_s1027" name="Chart" r:id="rId4" imgW="2190710" imgH="3152689" progId="MSGraph.Chart.8">
              <p:embed followColorScheme="full"/>
            </p:oleObj>
          </a:graphicData>
        </a:graphic>
      </p:graphicFrame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378" name="Rectangle 2"/>
          <p:cNvSpPr>
            <a:spLocks noGrp="1" noChangeArrowheads="1"/>
          </p:cNvSpPr>
          <p:nvPr>
            <p:ph type="title"/>
          </p:nvPr>
        </p:nvSpPr>
        <p:spPr>
          <a:xfrm>
            <a:off x="1524000" y="1905000"/>
            <a:ext cx="6477000" cy="3200400"/>
          </a:xfrm>
        </p:spPr>
        <p:txBody>
          <a:bodyPr/>
          <a:lstStyle/>
          <a:p>
            <a:r>
              <a:rPr lang="en-US" sz="4000" dirty="0">
                <a:solidFill>
                  <a:srgbClr val="FFFFFF"/>
                </a:solidFill>
              </a:rPr>
              <a:t>If energy intake does not decline but activity level </a:t>
            </a:r>
            <a:r>
              <a:rPr lang="en-US" sz="4000" dirty="0" smtClean="0">
                <a:solidFill>
                  <a:srgbClr val="FFFFFF"/>
                </a:solidFill>
              </a:rPr>
              <a:t>does, </a:t>
            </a:r>
            <a:r>
              <a:rPr lang="en-US" sz="4000" dirty="0">
                <a:solidFill>
                  <a:srgbClr val="FFFFFF"/>
                </a:solidFill>
              </a:rPr>
              <a:t>the result is a gain in weight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>
          <a:xfrm>
            <a:off x="228600" y="457200"/>
            <a:ext cx="8153400" cy="1143000"/>
          </a:xfrm>
        </p:spPr>
        <p:txBody>
          <a:bodyPr/>
          <a:lstStyle/>
          <a:p>
            <a:r>
              <a:rPr lang="en-US" sz="4000" dirty="0">
                <a:solidFill>
                  <a:srgbClr val="FFFFFF"/>
                </a:solidFill>
              </a:rPr>
              <a:t>Weight gain factors include:</a:t>
            </a:r>
          </a:p>
        </p:txBody>
      </p:sp>
      <p:sp>
        <p:nvSpPr>
          <p:cNvPr id="17411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>
              <a:buClr>
                <a:srgbClr val="FFC000"/>
              </a:buClr>
              <a:buFont typeface="Arial" pitchFamily="34" charset="0"/>
              <a:buChar char="●"/>
            </a:pPr>
            <a:r>
              <a:rPr lang="en-US" sz="3600" dirty="0">
                <a:solidFill>
                  <a:srgbClr val="FFFFFF"/>
                </a:solidFill>
              </a:rPr>
              <a:t>Decrease in activity</a:t>
            </a:r>
          </a:p>
          <a:p>
            <a:pPr>
              <a:buClr>
                <a:srgbClr val="FFC000"/>
              </a:buClr>
              <a:buFont typeface="Arial" pitchFamily="34" charset="0"/>
              <a:buChar char="●"/>
            </a:pPr>
            <a:r>
              <a:rPr lang="en-US" sz="3600" dirty="0">
                <a:solidFill>
                  <a:srgbClr val="FFFFFF"/>
                </a:solidFill>
              </a:rPr>
              <a:t>Decreased basal metabolic rate</a:t>
            </a:r>
          </a:p>
          <a:p>
            <a:pPr>
              <a:buClr>
                <a:srgbClr val="FFC000"/>
              </a:buClr>
              <a:buFont typeface="Arial" pitchFamily="34" charset="0"/>
              <a:buChar char="●"/>
            </a:pPr>
            <a:r>
              <a:rPr lang="en-US" sz="3600" dirty="0">
                <a:solidFill>
                  <a:srgbClr val="FFFFFF"/>
                </a:solidFill>
              </a:rPr>
              <a:t>Effects of drugs</a:t>
            </a:r>
          </a:p>
          <a:p>
            <a:pPr>
              <a:buClr>
                <a:srgbClr val="FFC000"/>
              </a:buClr>
              <a:buFont typeface="Arial" pitchFamily="34" charset="0"/>
              <a:buChar char="●"/>
            </a:pPr>
            <a:r>
              <a:rPr lang="en-US" sz="3600" dirty="0">
                <a:solidFill>
                  <a:srgbClr val="FFFFFF"/>
                </a:solidFill>
              </a:rPr>
              <a:t>Changes in eating habits/diet</a:t>
            </a:r>
          </a:p>
          <a:p>
            <a:pPr>
              <a:buClr>
                <a:srgbClr val="FFC000"/>
              </a:buClr>
              <a:buFont typeface="Arial" pitchFamily="34" charset="0"/>
              <a:buChar char="●"/>
            </a:pPr>
            <a:r>
              <a:rPr lang="en-US" sz="3600" dirty="0">
                <a:solidFill>
                  <a:srgbClr val="FFFFFF"/>
                </a:solidFill>
              </a:rPr>
              <a:t>Increasing disability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450" name="Rectangle 2"/>
          <p:cNvSpPr>
            <a:spLocks noGrp="1" noChangeArrowheads="1"/>
          </p:cNvSpPr>
          <p:nvPr>
            <p:ph type="title"/>
          </p:nvPr>
        </p:nvSpPr>
        <p:spPr>
          <a:xfrm>
            <a:off x="1219200" y="2133600"/>
            <a:ext cx="7391400" cy="3124200"/>
          </a:xfrm>
        </p:spPr>
        <p:txBody>
          <a:bodyPr/>
          <a:lstStyle/>
          <a:p>
            <a:r>
              <a:rPr lang="en-US" sz="4000" dirty="0">
                <a:solidFill>
                  <a:srgbClr val="FFFFFF"/>
                </a:solidFill>
              </a:rPr>
              <a:t>Weight loss should be slow and steady and easy to manage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402" name="Rectangle 2"/>
          <p:cNvSpPr>
            <a:spLocks noGrp="1" noChangeArrowheads="1"/>
          </p:cNvSpPr>
          <p:nvPr>
            <p:ph type="title"/>
          </p:nvPr>
        </p:nvSpPr>
        <p:spPr>
          <a:xfrm>
            <a:off x="1143000" y="2286000"/>
            <a:ext cx="7467600" cy="2895600"/>
          </a:xfrm>
        </p:spPr>
        <p:txBody>
          <a:bodyPr/>
          <a:lstStyle/>
          <a:p>
            <a:r>
              <a:rPr lang="en-US" sz="4000" dirty="0">
                <a:solidFill>
                  <a:srgbClr val="FFFFFF"/>
                </a:solidFill>
              </a:rPr>
              <a:t>Lifestyle changes need to be made to sustain effective weight loss in older adults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306" name="Rectangle 2"/>
          <p:cNvSpPr>
            <a:spLocks noGrp="1" noChangeArrowheads="1"/>
          </p:cNvSpPr>
          <p:nvPr>
            <p:ph type="title"/>
          </p:nvPr>
        </p:nvSpPr>
        <p:spPr>
          <a:xfrm>
            <a:off x="228600" y="457200"/>
            <a:ext cx="8153400" cy="1143000"/>
          </a:xfrm>
        </p:spPr>
        <p:txBody>
          <a:bodyPr/>
          <a:lstStyle/>
          <a:p>
            <a:r>
              <a:rPr lang="en-US" sz="4000" dirty="0">
                <a:solidFill>
                  <a:srgbClr val="FFFFFF"/>
                </a:solidFill>
              </a:rPr>
              <a:t>Weight loss factors include:</a:t>
            </a:r>
          </a:p>
        </p:txBody>
      </p:sp>
      <p:sp>
        <p:nvSpPr>
          <p:cNvPr id="226307" name="Rectangle 3"/>
          <p:cNvSpPr>
            <a:spLocks noGrp="1" noChangeArrowheads="1"/>
          </p:cNvSpPr>
          <p:nvPr>
            <p:ph idx="1"/>
          </p:nvPr>
        </p:nvSpPr>
        <p:spPr>
          <a:xfrm>
            <a:off x="685800" y="1905000"/>
            <a:ext cx="7772400" cy="4114800"/>
          </a:xfrm>
        </p:spPr>
        <p:txBody>
          <a:bodyPr/>
          <a:lstStyle/>
          <a:p>
            <a:pPr>
              <a:buClr>
                <a:srgbClr val="FFC000"/>
              </a:buClr>
              <a:buFont typeface="Helvetica" pitchFamily="34" charset="0"/>
              <a:buChar char="●"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Disease-related anorexia</a:t>
            </a:r>
          </a:p>
          <a:p>
            <a:pPr>
              <a:buClr>
                <a:srgbClr val="FFC000"/>
              </a:buClr>
              <a:buFont typeface="Helvetica" pitchFamily="34" charset="0"/>
              <a:buChar char="●"/>
            </a:pPr>
            <a:r>
              <a:rPr lang="en-US" sz="3600" dirty="0">
                <a:solidFill>
                  <a:srgbClr val="FFFFFF"/>
                </a:solidFill>
                <a:cs typeface="Arial" pitchFamily="34" charset="0"/>
              </a:rPr>
              <a:t>Disease-related</a:t>
            </a:r>
            <a:r>
              <a:rPr lang="en-US" sz="3600" dirty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cachexia</a:t>
            </a:r>
            <a:endParaRPr lang="en-US" sz="3600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  <a:p>
            <a:pPr>
              <a:buClr>
                <a:srgbClr val="FFC000"/>
              </a:buClr>
              <a:buFont typeface="Helvetica" pitchFamily="34" charset="0"/>
              <a:buChar char="●"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Effects of drugs</a:t>
            </a:r>
          </a:p>
          <a:p>
            <a:pPr>
              <a:buClr>
                <a:srgbClr val="FFC000"/>
              </a:buClr>
              <a:buFont typeface="Helvetica" pitchFamily="34" charset="0"/>
              <a:buChar char="●"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Changes in eating habits/diet</a:t>
            </a:r>
          </a:p>
          <a:p>
            <a:pPr>
              <a:buClr>
                <a:srgbClr val="FFC000"/>
              </a:buClr>
              <a:buFont typeface="Helvetica" pitchFamily="34" charset="0"/>
              <a:buChar char="●"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Increasing disability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236" name="Rectangle 4"/>
          <p:cNvSpPr>
            <a:spLocks noGrp="1" noChangeArrowheads="1"/>
          </p:cNvSpPr>
          <p:nvPr>
            <p:ph type="ctrTitle"/>
          </p:nvPr>
        </p:nvSpPr>
        <p:spPr>
          <a:xfrm>
            <a:off x="1447800" y="2133600"/>
            <a:ext cx="7010400" cy="2514600"/>
          </a:xfrm>
        </p:spPr>
        <p:txBody>
          <a:bodyPr/>
          <a:lstStyle/>
          <a:p>
            <a:r>
              <a:rPr lang="en-US" sz="4000" dirty="0">
                <a:solidFill>
                  <a:srgbClr val="FFFFFF"/>
                </a:solidFill>
              </a:rPr>
              <a:t>Some older adults experience an unintended weight loss</a:t>
            </a:r>
          </a:p>
        </p:txBody>
      </p:sp>
      <p:sp>
        <p:nvSpPr>
          <p:cNvPr id="223237" name="Rectangle 5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47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209800"/>
            <a:ext cx="8153400" cy="3276600"/>
          </a:xfrm>
        </p:spPr>
        <p:txBody>
          <a:bodyPr/>
          <a:lstStyle/>
          <a:p>
            <a:r>
              <a:rPr lang="en-US" sz="4000" dirty="0">
                <a:solidFill>
                  <a:srgbClr val="FFFFFF"/>
                </a:solidFill>
              </a:rPr>
              <a:t>The goal should be to maintain an acceptable weight before disability associated with obesity becomes an extraordinary burden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64" name="Rectangle 4"/>
          <p:cNvSpPr>
            <a:spLocks noGrp="1" noChangeArrowheads="1"/>
          </p:cNvSpPr>
          <p:nvPr>
            <p:ph type="ctrTitle"/>
          </p:nvPr>
        </p:nvSpPr>
        <p:spPr>
          <a:xfrm>
            <a:off x="1295400" y="2133600"/>
            <a:ext cx="7162800" cy="2362200"/>
          </a:xfrm>
        </p:spPr>
        <p:txBody>
          <a:bodyPr/>
          <a:lstStyle/>
          <a:p>
            <a:r>
              <a:rPr lang="en-US" sz="4000" dirty="0">
                <a:solidFill>
                  <a:srgbClr val="FFFFFF"/>
                </a:solidFill>
              </a:rPr>
              <a:t>One of the factors in weight change is hydration status, fluid shifts, and fluid intake</a:t>
            </a:r>
          </a:p>
        </p:txBody>
      </p:sp>
      <p:sp>
        <p:nvSpPr>
          <p:cNvPr id="245765" name="Rectangle 5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5938" name="Rectangle 2"/>
          <p:cNvSpPr>
            <a:spLocks noGrp="1" noChangeArrowheads="1"/>
          </p:cNvSpPr>
          <p:nvPr>
            <p:ph type="title"/>
          </p:nvPr>
        </p:nvSpPr>
        <p:spPr>
          <a:xfrm>
            <a:off x="228600" y="457200"/>
            <a:ext cx="8153400" cy="1447800"/>
          </a:xfrm>
        </p:spPr>
        <p:txBody>
          <a:bodyPr/>
          <a:lstStyle/>
          <a:p>
            <a:pPr eaLnBrk="1" hangingPunct="1">
              <a:defRPr/>
            </a:pPr>
            <a:r>
              <a:rPr lang="en-US" sz="4000" dirty="0" smtClean="0">
                <a:solidFill>
                  <a:srgbClr val="FFFFFF"/>
                </a:solidFill>
              </a:rPr>
              <a:t>Laboratory measures may be affected by age because of:</a:t>
            </a:r>
          </a:p>
        </p:txBody>
      </p:sp>
      <p:sp>
        <p:nvSpPr>
          <p:cNvPr id="29593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143000" y="2271713"/>
            <a:ext cx="7543800" cy="3859212"/>
          </a:xfrm>
        </p:spPr>
        <p:txBody>
          <a:bodyPr/>
          <a:lstStyle/>
          <a:p>
            <a:pPr eaLnBrk="1" hangingPunct="1">
              <a:buClr>
                <a:srgbClr val="FFC000"/>
              </a:buClr>
              <a:buFont typeface="Arial" pitchFamily="34" charset="0"/>
              <a:buChar char="●"/>
              <a:defRPr/>
            </a:pPr>
            <a:r>
              <a:rPr lang="en-US" sz="3600" dirty="0" smtClean="0">
                <a:solidFill>
                  <a:srgbClr val="FFFFFF"/>
                </a:solidFill>
              </a:rPr>
              <a:t>Hydration status</a:t>
            </a:r>
          </a:p>
          <a:p>
            <a:pPr eaLnBrk="1" hangingPunct="1">
              <a:buClr>
                <a:srgbClr val="FFC000"/>
              </a:buClr>
              <a:buFont typeface="Arial" pitchFamily="34" charset="0"/>
              <a:buChar char="●"/>
              <a:defRPr/>
            </a:pPr>
            <a:r>
              <a:rPr lang="en-US" sz="3600" dirty="0" smtClean="0">
                <a:solidFill>
                  <a:srgbClr val="FFFFFF"/>
                </a:solidFill>
              </a:rPr>
              <a:t>Impact of multiple drug use</a:t>
            </a:r>
          </a:p>
          <a:p>
            <a:pPr eaLnBrk="1" hangingPunct="1">
              <a:buClr>
                <a:srgbClr val="FFC000"/>
              </a:buClr>
              <a:buFont typeface="Arial" pitchFamily="34" charset="0"/>
              <a:buChar char="●"/>
              <a:defRPr/>
            </a:pPr>
            <a:r>
              <a:rPr lang="en-US" sz="3600" dirty="0" smtClean="0">
                <a:solidFill>
                  <a:srgbClr val="FFFFFF"/>
                </a:solidFill>
              </a:rPr>
              <a:t>Chronic disease</a:t>
            </a:r>
          </a:p>
          <a:p>
            <a:pPr eaLnBrk="1" hangingPunct="1">
              <a:buClr>
                <a:srgbClr val="FFC000"/>
              </a:buClr>
              <a:buFont typeface="Arial" pitchFamily="34" charset="0"/>
              <a:buChar char="●"/>
              <a:defRPr/>
            </a:pPr>
            <a:r>
              <a:rPr lang="en-US" sz="3600" dirty="0" smtClean="0">
                <a:solidFill>
                  <a:srgbClr val="FFFFFF"/>
                </a:solidFill>
              </a:rPr>
              <a:t>Acute illness episodes</a:t>
            </a:r>
          </a:p>
          <a:p>
            <a:pPr eaLnBrk="1" hangingPunct="1">
              <a:buClr>
                <a:srgbClr val="FFC000"/>
              </a:buClr>
              <a:buFont typeface="Arial" pitchFamily="34" charset="0"/>
              <a:buChar char="●"/>
              <a:defRPr/>
            </a:pPr>
            <a:r>
              <a:rPr lang="en-US" sz="3600" dirty="0" smtClean="0">
                <a:solidFill>
                  <a:srgbClr val="FFFFFF"/>
                </a:solidFill>
              </a:rPr>
              <a:t>Changes in organ function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62" name="Rectangle 2"/>
          <p:cNvSpPr>
            <a:spLocks noGrp="1" noChangeArrowheads="1"/>
          </p:cNvSpPr>
          <p:nvPr>
            <p:ph type="title"/>
          </p:nvPr>
        </p:nvSpPr>
        <p:spPr>
          <a:xfrm>
            <a:off x="228600" y="457200"/>
            <a:ext cx="8153400" cy="1143000"/>
          </a:xfrm>
        </p:spPr>
        <p:txBody>
          <a:bodyPr/>
          <a:lstStyle/>
          <a:p>
            <a:pPr eaLnBrk="1" hangingPunct="1">
              <a:defRPr/>
            </a:pPr>
            <a:r>
              <a:rPr lang="en-US" sz="4000" dirty="0" smtClean="0">
                <a:solidFill>
                  <a:srgbClr val="FFFFFF"/>
                </a:solidFill>
              </a:rPr>
              <a:t>Commonly used laboratory measures include:</a:t>
            </a:r>
          </a:p>
        </p:txBody>
      </p:sp>
      <p:sp>
        <p:nvSpPr>
          <p:cNvPr id="29696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066800" y="1905000"/>
            <a:ext cx="7620000" cy="4225925"/>
          </a:xfrm>
        </p:spPr>
        <p:txBody>
          <a:bodyPr/>
          <a:lstStyle/>
          <a:p>
            <a:pPr eaLnBrk="1" hangingPunct="1">
              <a:buClr>
                <a:srgbClr val="FFC000"/>
              </a:buClr>
              <a:buFont typeface="Arial" pitchFamily="34" charset="0"/>
              <a:buChar char="●"/>
              <a:defRPr/>
            </a:pPr>
            <a:r>
              <a:rPr lang="en-US" dirty="0" smtClean="0">
                <a:solidFill>
                  <a:srgbClr val="FFFFFF"/>
                </a:solidFill>
              </a:rPr>
              <a:t>Albumin</a:t>
            </a:r>
          </a:p>
          <a:p>
            <a:pPr eaLnBrk="1" hangingPunct="1">
              <a:buClr>
                <a:srgbClr val="FFC000"/>
              </a:buClr>
              <a:buFont typeface="Arial" pitchFamily="34" charset="0"/>
              <a:buChar char="●"/>
              <a:defRPr/>
            </a:pPr>
            <a:r>
              <a:rPr lang="en-US" dirty="0" err="1" smtClean="0">
                <a:solidFill>
                  <a:srgbClr val="FFFFFF"/>
                </a:solidFill>
              </a:rPr>
              <a:t>Transferrin</a:t>
            </a:r>
            <a:endParaRPr lang="en-US" dirty="0" smtClean="0">
              <a:solidFill>
                <a:srgbClr val="FFFFFF"/>
              </a:solidFill>
            </a:endParaRPr>
          </a:p>
          <a:p>
            <a:pPr eaLnBrk="1" hangingPunct="1">
              <a:buClr>
                <a:srgbClr val="FFC000"/>
              </a:buClr>
              <a:buFont typeface="Arial" pitchFamily="34" charset="0"/>
              <a:buChar char="●"/>
              <a:defRPr/>
            </a:pPr>
            <a:r>
              <a:rPr lang="en-US" dirty="0" err="1" smtClean="0">
                <a:solidFill>
                  <a:srgbClr val="FFFFFF"/>
                </a:solidFill>
              </a:rPr>
              <a:t>Prealbumin</a:t>
            </a:r>
            <a:endParaRPr lang="en-US" dirty="0" smtClean="0">
              <a:solidFill>
                <a:srgbClr val="FFFFFF"/>
              </a:solidFill>
            </a:endParaRPr>
          </a:p>
          <a:p>
            <a:pPr eaLnBrk="1" hangingPunct="1">
              <a:buClr>
                <a:srgbClr val="FFC000"/>
              </a:buClr>
              <a:buFont typeface="Arial" pitchFamily="34" charset="0"/>
              <a:buChar char="●"/>
              <a:defRPr/>
            </a:pPr>
            <a:r>
              <a:rPr lang="en-US" dirty="0" smtClean="0">
                <a:solidFill>
                  <a:srgbClr val="FFFFFF"/>
                </a:solidFill>
              </a:rPr>
              <a:t>Retinol-binding protein</a:t>
            </a:r>
          </a:p>
          <a:p>
            <a:pPr eaLnBrk="1" hangingPunct="1">
              <a:buClr>
                <a:srgbClr val="FFC000"/>
              </a:buClr>
              <a:buFont typeface="Arial" pitchFamily="34" charset="0"/>
              <a:buChar char="●"/>
              <a:defRPr/>
            </a:pPr>
            <a:r>
              <a:rPr lang="en-US" dirty="0" smtClean="0">
                <a:solidFill>
                  <a:srgbClr val="FFFFFF"/>
                </a:solidFill>
              </a:rPr>
              <a:t>Hemoglobin/</a:t>
            </a:r>
            <a:r>
              <a:rPr lang="en-US" dirty="0" err="1" smtClean="0">
                <a:solidFill>
                  <a:srgbClr val="FFFFFF"/>
                </a:solidFill>
              </a:rPr>
              <a:t>hematocrit</a:t>
            </a:r>
            <a:endParaRPr lang="en-US" dirty="0" smtClean="0">
              <a:solidFill>
                <a:srgbClr val="FFFFFF"/>
              </a:solidFill>
            </a:endParaRPr>
          </a:p>
          <a:p>
            <a:pPr eaLnBrk="1" hangingPunct="1">
              <a:buClr>
                <a:srgbClr val="FFC000"/>
              </a:buClr>
              <a:buFont typeface="Arial" pitchFamily="34" charset="0"/>
              <a:buChar char="●"/>
              <a:defRPr/>
            </a:pPr>
            <a:r>
              <a:rPr lang="en-US" dirty="0" smtClean="0">
                <a:solidFill>
                  <a:srgbClr val="FFFFFF"/>
                </a:solidFill>
              </a:rPr>
              <a:t>Electrolytes</a:t>
            </a:r>
          </a:p>
          <a:p>
            <a:pPr eaLnBrk="1" hangingPunct="1">
              <a:buClr>
                <a:srgbClr val="FFC000"/>
              </a:buClr>
              <a:buFont typeface="Arial" pitchFamily="34" charset="0"/>
              <a:buChar char="●"/>
              <a:defRPr/>
            </a:pPr>
            <a:r>
              <a:rPr lang="en-US" dirty="0" smtClean="0">
                <a:solidFill>
                  <a:srgbClr val="FFFFFF"/>
                </a:solidFill>
              </a:rPr>
              <a:t>Renal function tests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1600200"/>
            <a:ext cx="7772400" cy="3810000"/>
          </a:xfrm>
        </p:spPr>
        <p:txBody>
          <a:bodyPr/>
          <a:lstStyle/>
          <a:p>
            <a:r>
              <a:rPr lang="en-US" sz="4000" dirty="0">
                <a:solidFill>
                  <a:srgbClr val="FFFFFF"/>
                </a:solidFill>
                <a:cs typeface="Arial" pitchFamily="34" charset="0"/>
              </a:rPr>
              <a:t>Older adults may seem to have an acceptable nutritional profile but then may decompensate when faced with a physiologic crisis</a:t>
            </a:r>
          </a:p>
        </p:txBody>
      </p:sp>
      <p:sp>
        <p:nvSpPr>
          <p:cNvPr id="35843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986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143000" y="2133600"/>
            <a:ext cx="7543800" cy="3124200"/>
          </a:xfrm>
        </p:spPr>
        <p:txBody>
          <a:bodyPr/>
          <a:lstStyle/>
          <a:p>
            <a:pPr eaLnBrk="1" hangingPunct="1">
              <a:defRPr/>
            </a:pPr>
            <a:r>
              <a:rPr lang="en-US" sz="4000" dirty="0" smtClean="0">
                <a:solidFill>
                  <a:srgbClr val="FFFFFF"/>
                </a:solidFill>
              </a:rPr>
              <a:t>Albumin is an indicator of many processes that do not have to do with nutritional status</a:t>
            </a:r>
          </a:p>
        </p:txBody>
      </p:sp>
      <p:sp>
        <p:nvSpPr>
          <p:cNvPr id="297987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447800" y="2667000"/>
            <a:ext cx="6400800" cy="2971800"/>
          </a:xfrm>
        </p:spPr>
        <p:txBody>
          <a:bodyPr/>
          <a:lstStyle/>
          <a:p>
            <a:pPr eaLnBrk="1" hangingPunct="1">
              <a:defRPr/>
            </a:pPr>
            <a:endParaRPr lang="en-US" dirty="0" smtClean="0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82" name="Rectangle 2"/>
          <p:cNvSpPr>
            <a:spLocks noGrp="1" noChangeArrowheads="1"/>
          </p:cNvSpPr>
          <p:nvPr>
            <p:ph type="title"/>
          </p:nvPr>
        </p:nvSpPr>
        <p:spPr>
          <a:xfrm>
            <a:off x="990600" y="277813"/>
            <a:ext cx="7391400" cy="1143000"/>
          </a:xfrm>
        </p:spPr>
        <p:txBody>
          <a:bodyPr/>
          <a:lstStyle/>
          <a:p>
            <a:pPr eaLnBrk="1" hangingPunct="1">
              <a:defRPr/>
            </a:pPr>
            <a:r>
              <a:rPr lang="en-US" sz="4000" dirty="0" smtClean="0">
                <a:solidFill>
                  <a:srgbClr val="FFFFFF"/>
                </a:solidFill>
              </a:rPr>
              <a:t>Albumin levels may </a:t>
            </a:r>
            <a:br>
              <a:rPr lang="en-US" sz="4000" dirty="0" smtClean="0">
                <a:solidFill>
                  <a:srgbClr val="FFFFFF"/>
                </a:solidFill>
              </a:rPr>
            </a:br>
            <a:r>
              <a:rPr lang="en-US" sz="4000" dirty="0" smtClean="0">
                <a:solidFill>
                  <a:srgbClr val="FFFFFF"/>
                </a:solidFill>
              </a:rPr>
              <a:t>be affected by:</a:t>
            </a:r>
          </a:p>
        </p:txBody>
      </p:sp>
      <p:sp>
        <p:nvSpPr>
          <p:cNvPr id="32768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676400"/>
            <a:ext cx="7772400" cy="4424363"/>
          </a:xfrm>
        </p:spPr>
        <p:txBody>
          <a:bodyPr/>
          <a:lstStyle/>
          <a:p>
            <a:pPr eaLnBrk="1" hangingPunct="1">
              <a:buClr>
                <a:srgbClr val="FFC000"/>
              </a:buClr>
              <a:buFont typeface="Arial" pitchFamily="34" charset="0"/>
              <a:buChar char="●"/>
              <a:defRPr/>
            </a:pPr>
            <a:r>
              <a:rPr lang="en-US" dirty="0" smtClean="0">
                <a:solidFill>
                  <a:srgbClr val="FFFFFF"/>
                </a:solidFill>
              </a:rPr>
              <a:t>Bed rest</a:t>
            </a:r>
          </a:p>
          <a:p>
            <a:pPr eaLnBrk="1" hangingPunct="1">
              <a:buClr>
                <a:srgbClr val="FFC000"/>
              </a:buClr>
              <a:buFont typeface="Arial" pitchFamily="34" charset="0"/>
              <a:buChar char="●"/>
              <a:defRPr/>
            </a:pPr>
            <a:r>
              <a:rPr lang="en-US" dirty="0" smtClean="0">
                <a:solidFill>
                  <a:srgbClr val="FFFFFF"/>
                </a:solidFill>
              </a:rPr>
              <a:t>Fluid balance</a:t>
            </a:r>
          </a:p>
          <a:p>
            <a:pPr eaLnBrk="1" hangingPunct="1">
              <a:buClr>
                <a:srgbClr val="FFC000"/>
              </a:buClr>
              <a:buFont typeface="Arial" pitchFamily="34" charset="0"/>
              <a:buChar char="●"/>
              <a:defRPr/>
            </a:pPr>
            <a:r>
              <a:rPr lang="en-US" dirty="0" smtClean="0">
                <a:solidFill>
                  <a:srgbClr val="FFFFFF"/>
                </a:solidFill>
              </a:rPr>
              <a:t>Acute physiologic stress</a:t>
            </a:r>
          </a:p>
          <a:p>
            <a:pPr eaLnBrk="1" hangingPunct="1">
              <a:buClr>
                <a:srgbClr val="FFC000"/>
              </a:buClr>
              <a:buFont typeface="Arial" pitchFamily="34" charset="0"/>
              <a:buChar char="●"/>
              <a:defRPr/>
            </a:pPr>
            <a:r>
              <a:rPr lang="en-US" dirty="0" smtClean="0">
                <a:solidFill>
                  <a:srgbClr val="FFFFFF"/>
                </a:solidFill>
              </a:rPr>
              <a:t>Chronic inflammatory processes</a:t>
            </a:r>
          </a:p>
          <a:p>
            <a:pPr eaLnBrk="1" hangingPunct="1">
              <a:buClr>
                <a:srgbClr val="FFC000"/>
              </a:buClr>
              <a:buFont typeface="Arial" pitchFamily="34" charset="0"/>
              <a:buChar char="●"/>
              <a:defRPr/>
            </a:pPr>
            <a:r>
              <a:rPr lang="en-US" dirty="0" smtClean="0">
                <a:solidFill>
                  <a:srgbClr val="FFFFFF"/>
                </a:solidFill>
              </a:rPr>
              <a:t>Dysfunctional protein metabolism</a:t>
            </a:r>
          </a:p>
          <a:p>
            <a:pPr lvl="2" eaLnBrk="1" hangingPunct="1">
              <a:buClr>
                <a:srgbClr val="FFC000"/>
              </a:buClr>
              <a:buFont typeface="Arial" pitchFamily="34" charset="0"/>
              <a:buChar char="●"/>
              <a:defRPr/>
            </a:pPr>
            <a:r>
              <a:rPr lang="en-US" dirty="0" smtClean="0">
                <a:solidFill>
                  <a:srgbClr val="FFFFFF"/>
                </a:solidFill>
              </a:rPr>
              <a:t>Advanced liver disease</a:t>
            </a:r>
          </a:p>
          <a:p>
            <a:pPr lvl="2" eaLnBrk="1" hangingPunct="1">
              <a:buClr>
                <a:srgbClr val="FFC000"/>
              </a:buClr>
              <a:buFont typeface="Arial" pitchFamily="34" charset="0"/>
              <a:buChar char="●"/>
              <a:defRPr/>
            </a:pPr>
            <a:r>
              <a:rPr lang="en-US" dirty="0" smtClean="0">
                <a:solidFill>
                  <a:srgbClr val="FFFFFF"/>
                </a:solidFill>
              </a:rPr>
              <a:t>Congestive heart failure</a:t>
            </a:r>
          </a:p>
          <a:p>
            <a:pPr lvl="2" eaLnBrk="1" hangingPunct="1">
              <a:buClr>
                <a:srgbClr val="FFC000"/>
              </a:buClr>
              <a:buFont typeface="Arial" pitchFamily="34" charset="0"/>
              <a:buChar char="●"/>
              <a:defRPr/>
            </a:pPr>
            <a:r>
              <a:rPr lang="en-US" dirty="0" err="1" smtClean="0">
                <a:solidFill>
                  <a:srgbClr val="FFFFFF"/>
                </a:solidFill>
              </a:rPr>
              <a:t>Nephrotic</a:t>
            </a:r>
            <a:r>
              <a:rPr lang="en-US" dirty="0" smtClean="0">
                <a:solidFill>
                  <a:srgbClr val="FFFFFF"/>
                </a:solidFill>
              </a:rPr>
              <a:t> syndrome</a:t>
            </a:r>
          </a:p>
          <a:p>
            <a:pPr lvl="2" eaLnBrk="1" hangingPunct="1">
              <a:buClr>
                <a:srgbClr val="FFC000"/>
              </a:buClr>
              <a:buFont typeface="Arial" pitchFamily="34" charset="0"/>
              <a:buChar char="●"/>
              <a:defRPr/>
            </a:pPr>
            <a:r>
              <a:rPr lang="en-US" dirty="0" smtClean="0">
                <a:solidFill>
                  <a:srgbClr val="FFFFFF"/>
                </a:solidFill>
              </a:rPr>
              <a:t>Protein-losing </a:t>
            </a:r>
            <a:r>
              <a:rPr lang="en-US" dirty="0" err="1" smtClean="0">
                <a:solidFill>
                  <a:srgbClr val="FFFFFF"/>
                </a:solidFill>
              </a:rPr>
              <a:t>enteropathies</a:t>
            </a:r>
            <a:endParaRPr lang="en-US" dirty="0" smtClean="0">
              <a:solidFill>
                <a:srgbClr val="FFFFFF"/>
              </a:solidFill>
            </a:endParaRP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0034" name="Rectangle 2"/>
          <p:cNvSpPr>
            <a:spLocks noGrp="1" noChangeArrowheads="1"/>
          </p:cNvSpPr>
          <p:nvPr>
            <p:ph type="title"/>
          </p:nvPr>
        </p:nvSpPr>
        <p:spPr>
          <a:xfrm>
            <a:off x="228600" y="457200"/>
            <a:ext cx="7772400" cy="1676400"/>
          </a:xfrm>
        </p:spPr>
        <p:txBody>
          <a:bodyPr/>
          <a:lstStyle/>
          <a:p>
            <a:pPr eaLnBrk="1" hangingPunct="1">
              <a:defRPr/>
            </a:pPr>
            <a:r>
              <a:rPr lang="en-US" sz="4000" dirty="0" err="1" smtClean="0">
                <a:solidFill>
                  <a:srgbClr val="FFFFFF"/>
                </a:solidFill>
              </a:rPr>
              <a:t>Transferrin</a:t>
            </a:r>
            <a:r>
              <a:rPr lang="en-US" sz="4000" dirty="0" smtClean="0">
                <a:solidFill>
                  <a:srgbClr val="FFFFFF"/>
                </a:solidFill>
              </a:rPr>
              <a:t> may not be a reliable indicator because:</a:t>
            </a:r>
          </a:p>
        </p:txBody>
      </p:sp>
      <p:sp>
        <p:nvSpPr>
          <p:cNvPr id="3000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2590800"/>
            <a:ext cx="8229600" cy="3540125"/>
          </a:xfrm>
        </p:spPr>
        <p:txBody>
          <a:bodyPr/>
          <a:lstStyle/>
          <a:p>
            <a:pPr eaLnBrk="1" hangingPunct="1">
              <a:buClr>
                <a:srgbClr val="FFC000"/>
              </a:buClr>
              <a:buFont typeface="Arial" pitchFamily="34" charset="0"/>
              <a:buChar char="●"/>
              <a:defRPr/>
            </a:pPr>
            <a:r>
              <a:rPr lang="en-US" dirty="0" smtClean="0">
                <a:solidFill>
                  <a:srgbClr val="FFFFFF"/>
                </a:solidFill>
              </a:rPr>
              <a:t>Total body iron stores increase with age</a:t>
            </a:r>
          </a:p>
          <a:p>
            <a:pPr eaLnBrk="1" hangingPunct="1">
              <a:buClr>
                <a:srgbClr val="FFC000"/>
              </a:buClr>
              <a:buFont typeface="Arial" pitchFamily="34" charset="0"/>
              <a:buChar char="●"/>
              <a:defRPr/>
            </a:pPr>
            <a:r>
              <a:rPr lang="en-US" dirty="0" smtClean="0">
                <a:solidFill>
                  <a:srgbClr val="FFFFFF"/>
                </a:solidFill>
              </a:rPr>
              <a:t>Chronic infection, hepatic, renal diseases, cancer, all impact on serum </a:t>
            </a:r>
            <a:r>
              <a:rPr lang="en-US" dirty="0" err="1" smtClean="0">
                <a:solidFill>
                  <a:srgbClr val="FFFFFF"/>
                </a:solidFill>
              </a:rPr>
              <a:t>transferrin</a:t>
            </a:r>
            <a:endParaRPr lang="en-US" dirty="0" smtClean="0">
              <a:solidFill>
                <a:srgbClr val="FFFFFF"/>
              </a:solidFill>
            </a:endParaRPr>
          </a:p>
          <a:p>
            <a:pPr eaLnBrk="1" hangingPunct="1">
              <a:buClr>
                <a:srgbClr val="FFC000"/>
              </a:buClr>
              <a:buFont typeface="Arial" pitchFamily="34" charset="0"/>
              <a:buChar char="●"/>
              <a:defRPr/>
            </a:pPr>
            <a:r>
              <a:rPr lang="en-US" dirty="0" smtClean="0">
                <a:solidFill>
                  <a:srgbClr val="FFFFFF"/>
                </a:solidFill>
              </a:rPr>
              <a:t>It is not very specific for nutritional status 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1058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685800"/>
            <a:ext cx="7772400" cy="1143000"/>
          </a:xfrm>
        </p:spPr>
        <p:txBody>
          <a:bodyPr/>
          <a:lstStyle/>
          <a:p>
            <a:pPr eaLnBrk="1" hangingPunct="1">
              <a:defRPr/>
            </a:pPr>
            <a:r>
              <a:rPr lang="en-US" sz="4000" dirty="0" err="1" smtClean="0">
                <a:solidFill>
                  <a:srgbClr val="FFFFFF"/>
                </a:solidFill>
              </a:rPr>
              <a:t>Prealbumin</a:t>
            </a:r>
            <a:r>
              <a:rPr lang="en-US" sz="4000" dirty="0" smtClean="0">
                <a:solidFill>
                  <a:srgbClr val="FFFFFF"/>
                </a:solidFill>
              </a:rPr>
              <a:t>/Retinol-binding protein</a:t>
            </a:r>
          </a:p>
        </p:txBody>
      </p:sp>
      <p:sp>
        <p:nvSpPr>
          <p:cNvPr id="30105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90600" y="2438400"/>
            <a:ext cx="7696200" cy="3692525"/>
          </a:xfrm>
        </p:spPr>
        <p:txBody>
          <a:bodyPr/>
          <a:lstStyle/>
          <a:p>
            <a:pPr eaLnBrk="1" hangingPunct="1">
              <a:buClr>
                <a:srgbClr val="FFC000"/>
              </a:buClr>
              <a:buFont typeface="Arial" pitchFamily="34" charset="0"/>
              <a:buChar char="●"/>
              <a:defRPr/>
            </a:pPr>
            <a:r>
              <a:rPr lang="en-US" sz="2800" dirty="0" smtClean="0">
                <a:solidFill>
                  <a:srgbClr val="FFFFFF"/>
                </a:solidFill>
              </a:rPr>
              <a:t>Negative acute phase reactant in response to inflammatory processes</a:t>
            </a:r>
          </a:p>
          <a:p>
            <a:pPr eaLnBrk="1" hangingPunct="1">
              <a:buClr>
                <a:srgbClr val="FFC000"/>
              </a:buClr>
              <a:buFont typeface="Arial" pitchFamily="34" charset="0"/>
              <a:buChar char="●"/>
              <a:defRPr/>
            </a:pPr>
            <a:r>
              <a:rPr lang="en-US" sz="2800" dirty="0" smtClean="0">
                <a:solidFill>
                  <a:srgbClr val="FFFFFF"/>
                </a:solidFill>
              </a:rPr>
              <a:t>Declines in liver disease, iron deprivation</a:t>
            </a:r>
          </a:p>
          <a:p>
            <a:pPr eaLnBrk="1" hangingPunct="1">
              <a:buClr>
                <a:srgbClr val="FFC000"/>
              </a:buClr>
              <a:buFont typeface="Arial" pitchFamily="34" charset="0"/>
              <a:buChar char="●"/>
              <a:defRPr/>
            </a:pPr>
            <a:r>
              <a:rPr lang="en-US" sz="2800" dirty="0" smtClean="0">
                <a:solidFill>
                  <a:srgbClr val="FFFFFF"/>
                </a:solidFill>
              </a:rPr>
              <a:t>Increases in renal failure and with steroid therapy</a:t>
            </a:r>
          </a:p>
          <a:p>
            <a:pPr eaLnBrk="1" hangingPunct="1">
              <a:buClr>
                <a:srgbClr val="FFC000"/>
              </a:buClr>
              <a:buFont typeface="Arial" pitchFamily="34" charset="0"/>
              <a:buChar char="●"/>
              <a:defRPr/>
            </a:pPr>
            <a:r>
              <a:rPr lang="en-US" sz="2800" dirty="0" smtClean="0">
                <a:solidFill>
                  <a:srgbClr val="FFFFFF"/>
                </a:solidFill>
              </a:rPr>
              <a:t>RBP is primarily a carrier protein for </a:t>
            </a:r>
            <a:r>
              <a:rPr lang="en-US" sz="2800" dirty="0" err="1" smtClean="0">
                <a:solidFill>
                  <a:srgbClr val="FFFFFF"/>
                </a:solidFill>
              </a:rPr>
              <a:t>vit</a:t>
            </a:r>
            <a:r>
              <a:rPr lang="en-US" sz="2800" dirty="0" smtClean="0">
                <a:solidFill>
                  <a:srgbClr val="FFFFFF"/>
                </a:solidFill>
              </a:rPr>
              <a:t> A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5154" name="Rectangle 2"/>
          <p:cNvSpPr>
            <a:spLocks noGrp="1" noChangeArrowheads="1"/>
          </p:cNvSpPr>
          <p:nvPr>
            <p:ph type="title"/>
          </p:nvPr>
        </p:nvSpPr>
        <p:spPr>
          <a:xfrm>
            <a:off x="1219200" y="762000"/>
            <a:ext cx="6553200" cy="1143000"/>
          </a:xfrm>
        </p:spPr>
        <p:txBody>
          <a:bodyPr/>
          <a:lstStyle/>
          <a:p>
            <a:pPr eaLnBrk="1" hangingPunct="1">
              <a:defRPr/>
            </a:pPr>
            <a:r>
              <a:rPr lang="en-US" sz="4000" dirty="0" smtClean="0">
                <a:solidFill>
                  <a:srgbClr val="FFFFFF"/>
                </a:solidFill>
              </a:rPr>
              <a:t>Drug profile may be affected by:</a:t>
            </a:r>
          </a:p>
        </p:txBody>
      </p:sp>
      <p:sp>
        <p:nvSpPr>
          <p:cNvPr id="30515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371600" y="2355850"/>
            <a:ext cx="7315200" cy="3775075"/>
          </a:xfrm>
        </p:spPr>
        <p:txBody>
          <a:bodyPr/>
          <a:lstStyle/>
          <a:p>
            <a:pPr eaLnBrk="1" hangingPunct="1">
              <a:buClr>
                <a:srgbClr val="FFC000"/>
              </a:buClr>
              <a:buFont typeface="Arial" pitchFamily="34" charset="0"/>
              <a:buChar char="●"/>
              <a:defRPr/>
            </a:pPr>
            <a:r>
              <a:rPr lang="en-US" dirty="0" err="1" smtClean="0">
                <a:solidFill>
                  <a:srgbClr val="FFFFFF"/>
                </a:solidFill>
              </a:rPr>
              <a:t>Polypharmacy</a:t>
            </a:r>
            <a:endParaRPr lang="en-US" dirty="0" smtClean="0">
              <a:solidFill>
                <a:srgbClr val="FFFFFF"/>
              </a:solidFill>
            </a:endParaRPr>
          </a:p>
          <a:p>
            <a:pPr eaLnBrk="1" hangingPunct="1">
              <a:buClr>
                <a:srgbClr val="FFC000"/>
              </a:buClr>
              <a:buFont typeface="Arial" pitchFamily="34" charset="0"/>
              <a:buChar char="●"/>
              <a:defRPr/>
            </a:pPr>
            <a:r>
              <a:rPr lang="en-US" dirty="0" smtClean="0">
                <a:solidFill>
                  <a:srgbClr val="FFFFFF"/>
                </a:solidFill>
              </a:rPr>
              <a:t>Drug-drug interactions</a:t>
            </a:r>
          </a:p>
          <a:p>
            <a:pPr eaLnBrk="1" hangingPunct="1">
              <a:buClr>
                <a:srgbClr val="FFC000"/>
              </a:buClr>
              <a:buFont typeface="Arial" pitchFamily="34" charset="0"/>
              <a:buChar char="●"/>
              <a:defRPr/>
            </a:pPr>
            <a:r>
              <a:rPr lang="en-US" dirty="0" smtClean="0">
                <a:solidFill>
                  <a:srgbClr val="FFFFFF"/>
                </a:solidFill>
              </a:rPr>
              <a:t>Food-drug interactions</a:t>
            </a:r>
          </a:p>
          <a:p>
            <a:pPr eaLnBrk="1" hangingPunct="1">
              <a:buClr>
                <a:srgbClr val="FFC000"/>
              </a:buClr>
              <a:buFont typeface="Arial" pitchFamily="34" charset="0"/>
              <a:buChar char="●"/>
              <a:defRPr/>
            </a:pPr>
            <a:r>
              <a:rPr lang="en-US" dirty="0" smtClean="0">
                <a:solidFill>
                  <a:srgbClr val="FFFFFF"/>
                </a:solidFill>
              </a:rPr>
              <a:t>Use of OTC nutritional supplements</a:t>
            </a:r>
          </a:p>
          <a:p>
            <a:pPr eaLnBrk="1" hangingPunct="1">
              <a:buClr>
                <a:srgbClr val="FFC000"/>
              </a:buClr>
              <a:buFont typeface="Arial" pitchFamily="34" charset="0"/>
              <a:buChar char="●"/>
              <a:defRPr/>
            </a:pPr>
            <a:r>
              <a:rPr lang="en-US" dirty="0" smtClean="0">
                <a:solidFill>
                  <a:srgbClr val="FFFFFF"/>
                </a:solidFill>
              </a:rPr>
              <a:t>Poor reporting of OTC compounds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617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762000"/>
            <a:ext cx="8229600" cy="1143000"/>
          </a:xfrm>
        </p:spPr>
        <p:txBody>
          <a:bodyPr/>
          <a:lstStyle/>
          <a:p>
            <a:pPr eaLnBrk="1" hangingPunct="1">
              <a:defRPr/>
            </a:pPr>
            <a:r>
              <a:rPr lang="en-US" sz="4000" dirty="0" smtClean="0">
                <a:solidFill>
                  <a:srgbClr val="FFFFFF"/>
                </a:solidFill>
              </a:rPr>
              <a:t>Socioeconomic factors:</a:t>
            </a:r>
          </a:p>
        </p:txBody>
      </p:sp>
      <p:sp>
        <p:nvSpPr>
          <p:cNvPr id="30617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600200" y="2187575"/>
            <a:ext cx="7086600" cy="3943350"/>
          </a:xfrm>
        </p:spPr>
        <p:txBody>
          <a:bodyPr/>
          <a:lstStyle/>
          <a:p>
            <a:pPr eaLnBrk="1" hangingPunct="1">
              <a:buClr>
                <a:srgbClr val="FFC000"/>
              </a:buClr>
              <a:buFont typeface="Arial" pitchFamily="34" charset="0"/>
              <a:buChar char="●"/>
              <a:defRPr/>
            </a:pPr>
            <a:r>
              <a:rPr lang="en-US" dirty="0" smtClean="0">
                <a:solidFill>
                  <a:srgbClr val="FFFFFF"/>
                </a:solidFill>
              </a:rPr>
              <a:t>Fixed income limitations</a:t>
            </a:r>
          </a:p>
          <a:p>
            <a:pPr eaLnBrk="1" hangingPunct="1">
              <a:buClr>
                <a:srgbClr val="FFC000"/>
              </a:buClr>
              <a:buFont typeface="Arial" pitchFamily="34" charset="0"/>
              <a:buChar char="●"/>
              <a:defRPr/>
            </a:pPr>
            <a:r>
              <a:rPr lang="en-US" dirty="0" smtClean="0">
                <a:solidFill>
                  <a:srgbClr val="FFFFFF"/>
                </a:solidFill>
              </a:rPr>
              <a:t>Living arrangements</a:t>
            </a:r>
          </a:p>
          <a:p>
            <a:pPr lvl="2" eaLnBrk="1" hangingPunct="1">
              <a:buClr>
                <a:srgbClr val="FFC000"/>
              </a:buClr>
              <a:buFont typeface="Arial" pitchFamily="34" charset="0"/>
              <a:buChar char="●"/>
              <a:defRPr/>
            </a:pPr>
            <a:r>
              <a:rPr lang="en-US" dirty="0" smtClean="0">
                <a:solidFill>
                  <a:srgbClr val="FFFFFF"/>
                </a:solidFill>
              </a:rPr>
              <a:t>With whom</a:t>
            </a:r>
          </a:p>
          <a:p>
            <a:pPr lvl="2" eaLnBrk="1" hangingPunct="1">
              <a:buClr>
                <a:srgbClr val="FFC000"/>
              </a:buClr>
              <a:buFont typeface="Arial" pitchFamily="34" charset="0"/>
              <a:buChar char="●"/>
              <a:defRPr/>
            </a:pPr>
            <a:r>
              <a:rPr lang="en-US" dirty="0" smtClean="0">
                <a:solidFill>
                  <a:srgbClr val="FFFFFF"/>
                </a:solidFill>
              </a:rPr>
              <a:t>Where</a:t>
            </a:r>
          </a:p>
          <a:p>
            <a:pPr eaLnBrk="1" hangingPunct="1">
              <a:buClr>
                <a:srgbClr val="FFC000"/>
              </a:buClr>
              <a:buFont typeface="Arial" pitchFamily="34" charset="0"/>
              <a:buChar char="●"/>
              <a:defRPr/>
            </a:pPr>
            <a:r>
              <a:rPr lang="en-US" dirty="0" smtClean="0">
                <a:solidFill>
                  <a:srgbClr val="FFFFFF"/>
                </a:solidFill>
              </a:rPr>
              <a:t>Cooking facilities</a:t>
            </a:r>
          </a:p>
          <a:p>
            <a:pPr eaLnBrk="1" hangingPunct="1">
              <a:buClr>
                <a:srgbClr val="FFC000"/>
              </a:buClr>
              <a:buFont typeface="Arial" pitchFamily="34" charset="0"/>
              <a:buChar char="●"/>
              <a:defRPr/>
            </a:pPr>
            <a:r>
              <a:rPr lang="en-US" dirty="0" smtClean="0">
                <a:solidFill>
                  <a:srgbClr val="FFFFFF"/>
                </a:solidFill>
              </a:rPr>
              <a:t>Limitations in ADLs</a:t>
            </a:r>
          </a:p>
          <a:p>
            <a:pPr eaLnBrk="1" hangingPunct="1">
              <a:buClr>
                <a:srgbClr val="FFC000"/>
              </a:buClr>
              <a:buFont typeface="Arial" pitchFamily="34" charset="0"/>
              <a:buChar char="●"/>
              <a:defRPr/>
            </a:pPr>
            <a:r>
              <a:rPr lang="en-US" dirty="0" smtClean="0">
                <a:solidFill>
                  <a:srgbClr val="FFFFFF"/>
                </a:solidFill>
              </a:rPr>
              <a:t>Purchasing priorities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0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2133600"/>
            <a:ext cx="7772400" cy="3124200"/>
          </a:xfrm>
        </p:spPr>
        <p:txBody>
          <a:bodyPr/>
          <a:lstStyle/>
          <a:p>
            <a:pPr eaLnBrk="1" hangingPunct="1">
              <a:defRPr/>
            </a:pPr>
            <a:r>
              <a:rPr lang="en-US" sz="4000" dirty="0" smtClean="0">
                <a:solidFill>
                  <a:srgbClr val="FFFFFF"/>
                </a:solidFill>
              </a:rPr>
              <a:t>For older adults other dimensions should be evaluated, including oral health and functional ability</a:t>
            </a:r>
          </a:p>
        </p:txBody>
      </p:sp>
      <p:sp>
        <p:nvSpPr>
          <p:cNvPr id="307203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pPr eaLnBrk="1" hangingPunct="1">
              <a:defRPr/>
            </a:pPr>
            <a:endParaRPr lang="en-US" smtClean="0"/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226" name="Rectangle 2"/>
          <p:cNvSpPr>
            <a:spLocks noGrp="1" noChangeArrowheads="1"/>
          </p:cNvSpPr>
          <p:nvPr>
            <p:ph type="title"/>
          </p:nvPr>
        </p:nvSpPr>
        <p:spPr>
          <a:xfrm>
            <a:off x="609600" y="457200"/>
            <a:ext cx="7467600" cy="1524000"/>
          </a:xfrm>
        </p:spPr>
        <p:txBody>
          <a:bodyPr/>
          <a:lstStyle/>
          <a:p>
            <a:pPr eaLnBrk="1" hangingPunct="1">
              <a:defRPr/>
            </a:pPr>
            <a:r>
              <a:rPr lang="en-US" sz="4000" dirty="0" smtClean="0">
                <a:solidFill>
                  <a:srgbClr val="FFFFFF"/>
                </a:solidFill>
              </a:rPr>
              <a:t>Oral health evaluation in older adults:</a:t>
            </a:r>
          </a:p>
        </p:txBody>
      </p:sp>
      <p:sp>
        <p:nvSpPr>
          <p:cNvPr id="30822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38200" y="2438400"/>
            <a:ext cx="7848600" cy="3692525"/>
          </a:xfrm>
        </p:spPr>
        <p:txBody>
          <a:bodyPr/>
          <a:lstStyle/>
          <a:p>
            <a:pPr eaLnBrk="1" hangingPunct="1">
              <a:buClr>
                <a:srgbClr val="FFC000"/>
              </a:buClr>
              <a:buFont typeface="Arial" pitchFamily="34" charset="0"/>
              <a:buChar char="●"/>
              <a:defRPr/>
            </a:pPr>
            <a:r>
              <a:rPr lang="en-US" sz="2800" dirty="0" smtClean="0">
                <a:solidFill>
                  <a:srgbClr val="FFFFFF"/>
                </a:solidFill>
              </a:rPr>
              <a:t>Teeth may be loose or missing</a:t>
            </a:r>
          </a:p>
          <a:p>
            <a:pPr eaLnBrk="1" hangingPunct="1">
              <a:buClr>
                <a:srgbClr val="FFC000"/>
              </a:buClr>
              <a:buFont typeface="Arial" pitchFamily="34" charset="0"/>
              <a:buChar char="●"/>
              <a:defRPr/>
            </a:pPr>
            <a:r>
              <a:rPr lang="en-US" sz="2800" dirty="0" smtClean="0">
                <a:solidFill>
                  <a:srgbClr val="FFFFFF"/>
                </a:solidFill>
              </a:rPr>
              <a:t>Dentures may not fit</a:t>
            </a:r>
          </a:p>
          <a:p>
            <a:pPr eaLnBrk="1" hangingPunct="1">
              <a:buClr>
                <a:srgbClr val="FFC000"/>
              </a:buClr>
              <a:buFont typeface="Arial" pitchFamily="34" charset="0"/>
              <a:buChar char="●"/>
              <a:defRPr/>
            </a:pPr>
            <a:r>
              <a:rPr lang="en-US" sz="2800" dirty="0" smtClean="0">
                <a:solidFill>
                  <a:srgbClr val="FFFFFF"/>
                </a:solidFill>
              </a:rPr>
              <a:t>Oral lesions may be present</a:t>
            </a:r>
          </a:p>
          <a:p>
            <a:pPr eaLnBrk="1" hangingPunct="1">
              <a:buClr>
                <a:srgbClr val="FFC000"/>
              </a:buClr>
              <a:buFont typeface="Arial" pitchFamily="34" charset="0"/>
              <a:buChar char="●"/>
              <a:defRPr/>
            </a:pPr>
            <a:r>
              <a:rPr lang="en-US" sz="2800" dirty="0" smtClean="0">
                <a:solidFill>
                  <a:srgbClr val="FFFFFF"/>
                </a:solidFill>
              </a:rPr>
              <a:t>Taste sensitivity may be impaired</a:t>
            </a:r>
          </a:p>
          <a:p>
            <a:pPr eaLnBrk="1" hangingPunct="1">
              <a:buClr>
                <a:srgbClr val="FFC000"/>
              </a:buClr>
              <a:buFont typeface="Arial" pitchFamily="34" charset="0"/>
              <a:buChar char="●"/>
              <a:defRPr/>
            </a:pPr>
            <a:r>
              <a:rPr lang="en-US" sz="2800" dirty="0" smtClean="0">
                <a:solidFill>
                  <a:srgbClr val="FFFFFF"/>
                </a:solidFill>
              </a:rPr>
              <a:t>Saliva production may be affected by drugs or disease</a:t>
            </a:r>
          </a:p>
          <a:p>
            <a:pPr eaLnBrk="1" hangingPunct="1">
              <a:buClr>
                <a:srgbClr val="FFC000"/>
              </a:buClr>
              <a:buFont typeface="Arial" pitchFamily="34" charset="0"/>
              <a:buChar char="●"/>
              <a:defRPr/>
            </a:pPr>
            <a:r>
              <a:rPr lang="en-US" sz="2800" dirty="0" smtClean="0">
                <a:solidFill>
                  <a:srgbClr val="FFFFFF"/>
                </a:solidFill>
              </a:rPr>
              <a:t>Chewing/swallowing difficulties may exist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92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2133600"/>
            <a:ext cx="7772400" cy="2819400"/>
          </a:xfrm>
        </p:spPr>
        <p:txBody>
          <a:bodyPr/>
          <a:lstStyle/>
          <a:p>
            <a:pPr eaLnBrk="1" hangingPunct="1">
              <a:defRPr/>
            </a:pPr>
            <a:r>
              <a:rPr lang="en-US" dirty="0" smtClean="0">
                <a:solidFill>
                  <a:srgbClr val="FFFFFF"/>
                </a:solidFill>
              </a:rPr>
              <a:t>Functional status is usually evaluated by 2 commonly used scales</a:t>
            </a:r>
          </a:p>
        </p:txBody>
      </p:sp>
      <p:sp>
        <p:nvSpPr>
          <p:cNvPr id="309251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pPr eaLnBrk="1" hangingPunct="1">
              <a:defRPr/>
            </a:pPr>
            <a:endParaRPr lang="en-US" smtClean="0"/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02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z="4000" dirty="0" smtClean="0">
                <a:solidFill>
                  <a:srgbClr val="FFFFFF"/>
                </a:solidFill>
              </a:rPr>
              <a:t>Activities of Daily Living</a:t>
            </a:r>
          </a:p>
        </p:txBody>
      </p:sp>
      <p:sp>
        <p:nvSpPr>
          <p:cNvPr id="3102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752600" y="1828800"/>
            <a:ext cx="6934200" cy="4302125"/>
          </a:xfrm>
        </p:spPr>
        <p:txBody>
          <a:bodyPr/>
          <a:lstStyle/>
          <a:p>
            <a:pPr eaLnBrk="1" hangingPunct="1">
              <a:buClr>
                <a:srgbClr val="FFC000"/>
              </a:buClr>
              <a:buFont typeface="Arial" pitchFamily="34" charset="0"/>
              <a:buChar char="●"/>
              <a:defRPr/>
            </a:pPr>
            <a:r>
              <a:rPr lang="en-US" dirty="0" smtClean="0">
                <a:solidFill>
                  <a:srgbClr val="FFFFFF"/>
                </a:solidFill>
              </a:rPr>
              <a:t>Toileting</a:t>
            </a:r>
          </a:p>
          <a:p>
            <a:pPr eaLnBrk="1" hangingPunct="1">
              <a:buClr>
                <a:srgbClr val="FFC000"/>
              </a:buClr>
              <a:buFont typeface="Arial" pitchFamily="34" charset="0"/>
              <a:buChar char="●"/>
              <a:defRPr/>
            </a:pPr>
            <a:r>
              <a:rPr lang="en-US" dirty="0" smtClean="0">
                <a:solidFill>
                  <a:srgbClr val="FFFFFF"/>
                </a:solidFill>
              </a:rPr>
              <a:t>Feeding</a:t>
            </a:r>
          </a:p>
          <a:p>
            <a:pPr eaLnBrk="1" hangingPunct="1">
              <a:buClr>
                <a:srgbClr val="FFC000"/>
              </a:buClr>
              <a:buFont typeface="Arial" pitchFamily="34" charset="0"/>
              <a:buChar char="●"/>
              <a:defRPr/>
            </a:pPr>
            <a:r>
              <a:rPr lang="en-US" dirty="0" smtClean="0">
                <a:solidFill>
                  <a:srgbClr val="FFFFFF"/>
                </a:solidFill>
              </a:rPr>
              <a:t>Dressing</a:t>
            </a:r>
          </a:p>
          <a:p>
            <a:pPr eaLnBrk="1" hangingPunct="1">
              <a:buClr>
                <a:srgbClr val="FFC000"/>
              </a:buClr>
              <a:buFont typeface="Arial" pitchFamily="34" charset="0"/>
              <a:buChar char="●"/>
              <a:defRPr/>
            </a:pPr>
            <a:r>
              <a:rPr lang="en-US" dirty="0" smtClean="0">
                <a:solidFill>
                  <a:srgbClr val="FFFFFF"/>
                </a:solidFill>
              </a:rPr>
              <a:t>Grooming</a:t>
            </a:r>
          </a:p>
          <a:p>
            <a:pPr eaLnBrk="1" hangingPunct="1">
              <a:buClr>
                <a:srgbClr val="FFC000"/>
              </a:buClr>
              <a:buFont typeface="Arial" pitchFamily="34" charset="0"/>
              <a:buChar char="●"/>
              <a:defRPr/>
            </a:pPr>
            <a:r>
              <a:rPr lang="en-US" dirty="0" smtClean="0">
                <a:solidFill>
                  <a:srgbClr val="FFFFFF"/>
                </a:solidFill>
              </a:rPr>
              <a:t>Ambulating</a:t>
            </a:r>
          </a:p>
          <a:p>
            <a:pPr eaLnBrk="1" hangingPunct="1">
              <a:buClr>
                <a:srgbClr val="FFC000"/>
              </a:buClr>
              <a:buFont typeface="Arial" pitchFamily="34" charset="0"/>
              <a:buChar char="●"/>
              <a:defRPr/>
            </a:pPr>
            <a:r>
              <a:rPr lang="en-US" dirty="0" smtClean="0">
                <a:solidFill>
                  <a:srgbClr val="FFFFFF"/>
                </a:solidFill>
              </a:rPr>
              <a:t>Bathing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1506" name="Object 2"/>
          <p:cNvGraphicFramePr>
            <a:graphicFrameLocks noChangeAspect="1"/>
          </p:cNvGraphicFramePr>
          <p:nvPr/>
        </p:nvGraphicFramePr>
        <p:xfrm>
          <a:off x="-152400" y="-152400"/>
          <a:ext cx="9144000" cy="6858000"/>
        </p:xfrm>
        <a:graphic>
          <a:graphicData uri="http://schemas.openxmlformats.org/presentationml/2006/ole">
            <p:oleObj spid="_x0000_s21506" name="Presentation" r:id="rId3" imgW="3045121" imgH="2282918" progId="PowerPoint.Show.8">
              <p:embed/>
            </p:oleObj>
          </a:graphicData>
        </a:graphic>
      </p:graphicFrame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1298" name="Rectangle 2"/>
          <p:cNvSpPr>
            <a:spLocks noGrp="1" noChangeArrowheads="1"/>
          </p:cNvSpPr>
          <p:nvPr>
            <p:ph type="title"/>
          </p:nvPr>
        </p:nvSpPr>
        <p:spPr>
          <a:xfrm>
            <a:off x="990600" y="609600"/>
            <a:ext cx="6934200" cy="1295400"/>
          </a:xfrm>
        </p:spPr>
        <p:txBody>
          <a:bodyPr/>
          <a:lstStyle/>
          <a:p>
            <a:pPr eaLnBrk="1" hangingPunct="1">
              <a:defRPr/>
            </a:pPr>
            <a:r>
              <a:rPr lang="en-US" sz="4000" dirty="0" smtClean="0">
                <a:solidFill>
                  <a:srgbClr val="FFFFFF"/>
                </a:solidFill>
              </a:rPr>
              <a:t>Instrumental Activities of Daily Living</a:t>
            </a:r>
          </a:p>
        </p:txBody>
      </p:sp>
      <p:sp>
        <p:nvSpPr>
          <p:cNvPr id="311299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2438400"/>
            <a:ext cx="4033838" cy="3692525"/>
          </a:xfrm>
        </p:spPr>
        <p:txBody>
          <a:bodyPr/>
          <a:lstStyle/>
          <a:p>
            <a:pPr eaLnBrk="1" hangingPunct="1">
              <a:buClr>
                <a:srgbClr val="FFC000"/>
              </a:buClr>
              <a:buFont typeface="Arial" pitchFamily="34" charset="0"/>
              <a:buChar char="●"/>
              <a:defRPr/>
            </a:pPr>
            <a:r>
              <a:rPr lang="en-US" sz="3600" dirty="0" smtClean="0">
                <a:solidFill>
                  <a:srgbClr val="FFFFFF"/>
                </a:solidFill>
              </a:rPr>
              <a:t>Ability to use phone</a:t>
            </a:r>
          </a:p>
          <a:p>
            <a:pPr eaLnBrk="1" hangingPunct="1">
              <a:buClr>
                <a:srgbClr val="FFC000"/>
              </a:buClr>
              <a:buFont typeface="Arial" pitchFamily="34" charset="0"/>
              <a:buChar char="●"/>
              <a:defRPr/>
            </a:pPr>
            <a:r>
              <a:rPr lang="en-US" sz="3600" dirty="0" smtClean="0">
                <a:solidFill>
                  <a:srgbClr val="FFFFFF"/>
                </a:solidFill>
              </a:rPr>
              <a:t>Shopping</a:t>
            </a:r>
          </a:p>
          <a:p>
            <a:pPr eaLnBrk="1" hangingPunct="1">
              <a:buClr>
                <a:srgbClr val="FFC000"/>
              </a:buClr>
              <a:buFont typeface="Arial" pitchFamily="34" charset="0"/>
              <a:buChar char="●"/>
              <a:defRPr/>
            </a:pPr>
            <a:r>
              <a:rPr lang="en-US" sz="3600" dirty="0" smtClean="0">
                <a:solidFill>
                  <a:srgbClr val="FFFFFF"/>
                </a:solidFill>
              </a:rPr>
              <a:t>Food preparation</a:t>
            </a:r>
          </a:p>
          <a:p>
            <a:pPr eaLnBrk="1" hangingPunct="1">
              <a:buClr>
                <a:srgbClr val="FFC000"/>
              </a:buClr>
              <a:buFont typeface="Arial" pitchFamily="34" charset="0"/>
              <a:buChar char="●"/>
              <a:defRPr/>
            </a:pPr>
            <a:r>
              <a:rPr lang="en-US" sz="3600" dirty="0" smtClean="0">
                <a:solidFill>
                  <a:srgbClr val="FFFFFF"/>
                </a:solidFill>
              </a:rPr>
              <a:t>Housekeeping</a:t>
            </a:r>
            <a:endParaRPr lang="en-US" dirty="0" smtClean="0">
              <a:solidFill>
                <a:srgbClr val="FFFFFF"/>
              </a:solidFill>
            </a:endParaRPr>
          </a:p>
        </p:txBody>
      </p:sp>
      <p:sp>
        <p:nvSpPr>
          <p:cNvPr id="311300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4648200" y="2362200"/>
            <a:ext cx="4033838" cy="3616325"/>
          </a:xfrm>
        </p:spPr>
        <p:txBody>
          <a:bodyPr/>
          <a:lstStyle/>
          <a:p>
            <a:pPr eaLnBrk="1" hangingPunct="1">
              <a:buClr>
                <a:srgbClr val="FFC000"/>
              </a:buClr>
              <a:buFont typeface="Arial" pitchFamily="34" charset="0"/>
              <a:buChar char="●"/>
              <a:defRPr/>
            </a:pPr>
            <a:r>
              <a:rPr lang="en-US" sz="3600" dirty="0" smtClean="0">
                <a:solidFill>
                  <a:srgbClr val="FFFFFF"/>
                </a:solidFill>
              </a:rPr>
              <a:t>Laundry</a:t>
            </a:r>
          </a:p>
          <a:p>
            <a:pPr eaLnBrk="1" hangingPunct="1">
              <a:buClr>
                <a:srgbClr val="FFC000"/>
              </a:buClr>
              <a:buFont typeface="Arial" pitchFamily="34" charset="0"/>
              <a:buChar char="●"/>
              <a:defRPr/>
            </a:pPr>
            <a:r>
              <a:rPr lang="en-US" sz="3600" dirty="0" smtClean="0">
                <a:solidFill>
                  <a:srgbClr val="FFFFFF"/>
                </a:solidFill>
              </a:rPr>
              <a:t>Ability to travel</a:t>
            </a:r>
          </a:p>
          <a:p>
            <a:pPr eaLnBrk="1" hangingPunct="1">
              <a:buClr>
                <a:srgbClr val="FFC000"/>
              </a:buClr>
              <a:buFont typeface="Arial" pitchFamily="34" charset="0"/>
              <a:buChar char="●"/>
              <a:defRPr/>
            </a:pPr>
            <a:r>
              <a:rPr lang="en-US" sz="3600" dirty="0" smtClean="0">
                <a:solidFill>
                  <a:srgbClr val="FFFFFF"/>
                </a:solidFill>
              </a:rPr>
              <a:t>Manages own medications</a:t>
            </a:r>
          </a:p>
          <a:p>
            <a:pPr eaLnBrk="1" hangingPunct="1">
              <a:buClr>
                <a:srgbClr val="FFC000"/>
              </a:buClr>
              <a:buFont typeface="Arial" pitchFamily="34" charset="0"/>
              <a:buChar char="●"/>
              <a:defRPr/>
            </a:pPr>
            <a:r>
              <a:rPr lang="en-US" sz="3600" dirty="0" smtClean="0">
                <a:solidFill>
                  <a:srgbClr val="FFFFFF"/>
                </a:solidFill>
              </a:rPr>
              <a:t>Handles finances</a:t>
            </a:r>
            <a:endParaRPr lang="en-US" dirty="0" smtClean="0">
              <a:solidFill>
                <a:srgbClr val="FFFFFF"/>
              </a:solidFill>
            </a:endParaRP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228600" y="457200"/>
            <a:ext cx="8458200" cy="4343400"/>
          </a:xfrm>
        </p:spPr>
        <p:txBody>
          <a:bodyPr/>
          <a:lstStyle/>
          <a:p>
            <a:r>
              <a:rPr lang="en-US" sz="4000" dirty="0" smtClean="0">
                <a:solidFill>
                  <a:srgbClr val="FFFFFF"/>
                </a:solidFill>
                <a:cs typeface="Arial" pitchFamily="34" charset="0"/>
              </a:rPr>
              <a:t>Nutrition Interventions</a:t>
            </a:r>
            <a:endParaRPr lang="en-US" sz="4000" dirty="0">
              <a:solidFill>
                <a:srgbClr val="FFFFFF"/>
              </a:solidFill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426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2667000"/>
            <a:ext cx="7924800" cy="2590800"/>
          </a:xfrm>
        </p:spPr>
        <p:txBody>
          <a:bodyPr/>
          <a:lstStyle/>
          <a:p>
            <a:r>
              <a:rPr lang="en-US" sz="4000" dirty="0">
                <a:solidFill>
                  <a:srgbClr val="FFFFFF"/>
                </a:solidFill>
              </a:rPr>
              <a:t>Changes may include dietary patterns, activity levels, nutrition education, cooking suggestions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2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371600" y="2133600"/>
            <a:ext cx="7086600" cy="2286000"/>
          </a:xfrm>
        </p:spPr>
        <p:txBody>
          <a:bodyPr/>
          <a:lstStyle/>
          <a:p>
            <a:r>
              <a:rPr lang="en-US" sz="4000" dirty="0">
                <a:solidFill>
                  <a:srgbClr val="FFFFFF"/>
                </a:solidFill>
              </a:rPr>
              <a:t>Weight loss is a difficult problem to address</a:t>
            </a:r>
          </a:p>
        </p:txBody>
      </p:sp>
      <p:sp>
        <p:nvSpPr>
          <p:cNvPr id="235524" name="Rectangle 4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572" name="Rectangle 4"/>
          <p:cNvSpPr>
            <a:spLocks noGrp="1" noChangeArrowheads="1"/>
          </p:cNvSpPr>
          <p:nvPr>
            <p:ph type="ctrTitle"/>
          </p:nvPr>
        </p:nvSpPr>
        <p:spPr>
          <a:xfrm>
            <a:off x="685800" y="2133600"/>
            <a:ext cx="7772400" cy="2667000"/>
          </a:xfrm>
        </p:spPr>
        <p:txBody>
          <a:bodyPr/>
          <a:lstStyle/>
          <a:p>
            <a:r>
              <a:rPr lang="en-US" sz="4000" dirty="0">
                <a:solidFill>
                  <a:srgbClr val="FFFFFF"/>
                </a:solidFill>
              </a:rPr>
              <a:t>Approaches to try with anorectic older people may include dietary modifications, supplements, tube or IV feeding, or medications</a:t>
            </a:r>
          </a:p>
        </p:txBody>
      </p:sp>
      <p:sp>
        <p:nvSpPr>
          <p:cNvPr id="237573" name="Rectangle 5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620" name="Rectangle 4"/>
          <p:cNvSpPr>
            <a:spLocks noGrp="1" noChangeArrowheads="1"/>
          </p:cNvSpPr>
          <p:nvPr>
            <p:ph type="title"/>
          </p:nvPr>
        </p:nvSpPr>
        <p:spPr>
          <a:xfrm>
            <a:off x="1295400" y="457200"/>
            <a:ext cx="6934200" cy="5410200"/>
          </a:xfrm>
        </p:spPr>
        <p:txBody>
          <a:bodyPr/>
          <a:lstStyle/>
          <a:p>
            <a:r>
              <a:rPr lang="en-US" sz="4000" dirty="0">
                <a:solidFill>
                  <a:srgbClr val="FFFFFF"/>
                </a:solidFill>
              </a:rPr>
              <a:t>Dietary changes may include adding calories to food products, </a:t>
            </a:r>
            <a:r>
              <a:rPr lang="en-US" sz="4000" dirty="0" err="1">
                <a:solidFill>
                  <a:srgbClr val="FFFFFF"/>
                </a:solidFill>
              </a:rPr>
              <a:t>eg</a:t>
            </a:r>
            <a:r>
              <a:rPr lang="en-US" sz="4000" dirty="0">
                <a:solidFill>
                  <a:srgbClr val="FFFFFF"/>
                </a:solidFill>
              </a:rPr>
              <a:t>. butter, milk solids, calorie supplements, other fats or oils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668" name="Rectangle 4"/>
          <p:cNvSpPr>
            <a:spLocks noGrp="1" noChangeArrowheads="1"/>
          </p:cNvSpPr>
          <p:nvPr>
            <p:ph type="title"/>
          </p:nvPr>
        </p:nvSpPr>
        <p:spPr>
          <a:xfrm>
            <a:off x="1676400" y="1524000"/>
            <a:ext cx="6324600" cy="4191000"/>
          </a:xfrm>
        </p:spPr>
        <p:txBody>
          <a:bodyPr/>
          <a:lstStyle/>
          <a:p>
            <a:r>
              <a:rPr lang="en-US" sz="4000" dirty="0">
                <a:solidFill>
                  <a:srgbClr val="FFFFFF"/>
                </a:solidFill>
              </a:rPr>
              <a:t>Small meals, snacks, shakes, oral  supplements, nighttime </a:t>
            </a:r>
            <a:r>
              <a:rPr lang="en-US" sz="4000" dirty="0" err="1">
                <a:solidFill>
                  <a:srgbClr val="FFFFFF"/>
                </a:solidFill>
              </a:rPr>
              <a:t>enteral</a:t>
            </a:r>
            <a:r>
              <a:rPr lang="en-US" sz="4000" dirty="0">
                <a:solidFill>
                  <a:srgbClr val="FFFFFF"/>
                </a:solidFill>
              </a:rPr>
              <a:t> infusions, peripheral </a:t>
            </a:r>
            <a:r>
              <a:rPr lang="en-US" sz="4000" dirty="0" err="1">
                <a:solidFill>
                  <a:srgbClr val="FFFFFF"/>
                </a:solidFill>
              </a:rPr>
              <a:t>parenteral</a:t>
            </a:r>
            <a:r>
              <a:rPr lang="en-US" sz="4000" dirty="0">
                <a:solidFill>
                  <a:srgbClr val="FFFFFF"/>
                </a:solidFill>
              </a:rPr>
              <a:t> nutrition are all options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716" name="Rectangle 4"/>
          <p:cNvSpPr>
            <a:spLocks noGrp="1" noChangeArrowheads="1"/>
          </p:cNvSpPr>
          <p:nvPr>
            <p:ph type="ctrTitle"/>
          </p:nvPr>
        </p:nvSpPr>
        <p:spPr>
          <a:xfrm>
            <a:off x="685800" y="2133600"/>
            <a:ext cx="7772400" cy="2743200"/>
          </a:xfrm>
        </p:spPr>
        <p:txBody>
          <a:bodyPr/>
          <a:lstStyle/>
          <a:p>
            <a:r>
              <a:rPr lang="en-US" sz="4000" dirty="0">
                <a:solidFill>
                  <a:srgbClr val="FFFFFF"/>
                </a:solidFill>
              </a:rPr>
              <a:t>Appetite stimulants and anabolic agents have been investigated but the results are mixed</a:t>
            </a:r>
          </a:p>
        </p:txBody>
      </p:sp>
      <p:sp>
        <p:nvSpPr>
          <p:cNvPr id="243717" name="Rectangle 5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990600" y="1524000"/>
            <a:ext cx="7467600" cy="3048000"/>
          </a:xfrm>
        </p:spPr>
        <p:txBody>
          <a:bodyPr/>
          <a:lstStyle/>
          <a:p>
            <a:r>
              <a:rPr lang="en-US" sz="4000" dirty="0">
                <a:solidFill>
                  <a:srgbClr val="FFFFFF"/>
                </a:solidFill>
              </a:rPr>
              <a:t>Fluid requirements have become an issue of interest </a:t>
            </a:r>
          </a:p>
        </p:txBody>
      </p:sp>
      <p:sp>
        <p:nvSpPr>
          <p:cNvPr id="96260" name="Rectangle 4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2" name="Rectangle 2"/>
          <p:cNvSpPr>
            <a:spLocks noGrp="1" noChangeArrowheads="1"/>
          </p:cNvSpPr>
          <p:nvPr>
            <p:ph type="title"/>
          </p:nvPr>
        </p:nvSpPr>
        <p:spPr>
          <a:xfrm>
            <a:off x="762000" y="457200"/>
            <a:ext cx="7239000" cy="1143000"/>
          </a:xfrm>
        </p:spPr>
        <p:txBody>
          <a:bodyPr/>
          <a:lstStyle/>
          <a:p>
            <a:r>
              <a:rPr lang="en-US" sz="4000" dirty="0">
                <a:solidFill>
                  <a:srgbClr val="FFFFFF"/>
                </a:solidFill>
              </a:rPr>
              <a:t>Dehydration may be </a:t>
            </a:r>
            <a:r>
              <a:rPr lang="en-US" sz="4000" dirty="0" smtClean="0">
                <a:solidFill>
                  <a:srgbClr val="FFFFFF"/>
                </a:solidFill>
              </a:rPr>
              <a:t/>
            </a:r>
            <a:br>
              <a:rPr lang="en-US" sz="4000" dirty="0" smtClean="0">
                <a:solidFill>
                  <a:srgbClr val="FFFFFF"/>
                </a:solidFill>
              </a:rPr>
            </a:br>
            <a:r>
              <a:rPr lang="en-US" sz="4000" dirty="0" smtClean="0">
                <a:solidFill>
                  <a:srgbClr val="FFFFFF"/>
                </a:solidFill>
              </a:rPr>
              <a:t>associated </a:t>
            </a:r>
            <a:r>
              <a:rPr lang="en-US" sz="4000" dirty="0">
                <a:solidFill>
                  <a:srgbClr val="FFFFFF"/>
                </a:solidFill>
              </a:rPr>
              <a:t>with:</a:t>
            </a:r>
          </a:p>
        </p:txBody>
      </p:sp>
      <p:sp>
        <p:nvSpPr>
          <p:cNvPr id="97283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>
              <a:buClr>
                <a:srgbClr val="FFC000"/>
              </a:buClr>
              <a:buFont typeface="Helvetica" pitchFamily="34" charset="0"/>
              <a:buChar char="●"/>
            </a:pPr>
            <a:r>
              <a:rPr lang="en-US" dirty="0"/>
              <a:t> </a:t>
            </a:r>
            <a:r>
              <a:rPr lang="en-US" dirty="0">
                <a:solidFill>
                  <a:srgbClr val="FFFFFF"/>
                </a:solidFill>
              </a:rPr>
              <a:t>hypotension</a:t>
            </a:r>
          </a:p>
          <a:p>
            <a:pPr>
              <a:buClr>
                <a:srgbClr val="FFC000"/>
              </a:buClr>
              <a:buFont typeface="Helvetica" pitchFamily="34" charset="0"/>
              <a:buChar char="●"/>
            </a:pPr>
            <a:r>
              <a:rPr lang="en-US" dirty="0">
                <a:solidFill>
                  <a:srgbClr val="FFFFFF"/>
                </a:solidFill>
              </a:rPr>
              <a:t> elevated body temperature</a:t>
            </a:r>
          </a:p>
          <a:p>
            <a:pPr>
              <a:buClr>
                <a:srgbClr val="FFC000"/>
              </a:buClr>
              <a:buFont typeface="Helvetica" pitchFamily="34" charset="0"/>
              <a:buChar char="●"/>
            </a:pPr>
            <a:r>
              <a:rPr lang="en-US" dirty="0">
                <a:solidFill>
                  <a:srgbClr val="FFFFFF"/>
                </a:solidFill>
              </a:rPr>
              <a:t> constipation</a:t>
            </a:r>
          </a:p>
          <a:p>
            <a:pPr>
              <a:buClr>
                <a:srgbClr val="FFC000"/>
              </a:buClr>
              <a:buFont typeface="Helvetica" pitchFamily="34" charset="0"/>
              <a:buChar char="●"/>
            </a:pPr>
            <a:r>
              <a:rPr lang="en-US" dirty="0">
                <a:solidFill>
                  <a:srgbClr val="FFFFFF"/>
                </a:solidFill>
              </a:rPr>
              <a:t> nausea/vomiting</a:t>
            </a:r>
          </a:p>
          <a:p>
            <a:pPr>
              <a:buClr>
                <a:srgbClr val="FFC000"/>
              </a:buClr>
              <a:buFont typeface="Helvetica" pitchFamily="34" charset="0"/>
              <a:buChar char="●"/>
            </a:pPr>
            <a:r>
              <a:rPr lang="en-US" dirty="0">
                <a:solidFill>
                  <a:srgbClr val="FFFFFF"/>
                </a:solidFill>
              </a:rPr>
              <a:t> mucosal dryness</a:t>
            </a:r>
          </a:p>
          <a:p>
            <a:pPr>
              <a:buClr>
                <a:srgbClr val="FFC000"/>
              </a:buClr>
              <a:buFont typeface="Helvetica" pitchFamily="34" charset="0"/>
              <a:buChar char="●"/>
            </a:pPr>
            <a:r>
              <a:rPr lang="en-US" dirty="0">
                <a:solidFill>
                  <a:srgbClr val="FFFFFF"/>
                </a:solidFill>
              </a:rPr>
              <a:t> decreased urinary output</a:t>
            </a:r>
          </a:p>
          <a:p>
            <a:pPr>
              <a:buClr>
                <a:srgbClr val="FFC000"/>
              </a:buClr>
              <a:buFont typeface="Helvetica" pitchFamily="34" charset="0"/>
              <a:buChar char="●"/>
            </a:pPr>
            <a:r>
              <a:rPr lang="en-US" dirty="0">
                <a:solidFill>
                  <a:srgbClr val="FFFFFF"/>
                </a:solidFill>
              </a:rPr>
              <a:t> mental confusion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2530" name="Object 2"/>
          <p:cNvGraphicFramePr>
            <a:graphicFrameLocks noChangeAspect="1"/>
          </p:cNvGraphicFramePr>
          <p:nvPr/>
        </p:nvGraphicFramePr>
        <p:xfrm>
          <a:off x="0" y="0"/>
          <a:ext cx="9144000" cy="6858000"/>
        </p:xfrm>
        <a:graphic>
          <a:graphicData uri="http://schemas.openxmlformats.org/presentationml/2006/ole">
            <p:oleObj spid="_x0000_s22530" name="Slide" r:id="rId3" imgW="4168223" imgH="3125831" progId="PowerPoint.Slide.8">
              <p:embed/>
            </p:oleObj>
          </a:graphicData>
        </a:graphic>
      </p:graphicFrame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306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371600" y="2133600"/>
            <a:ext cx="7086600" cy="2971800"/>
          </a:xfrm>
        </p:spPr>
        <p:txBody>
          <a:bodyPr/>
          <a:lstStyle/>
          <a:p>
            <a:r>
              <a:rPr lang="en-US" sz="4000" dirty="0">
                <a:solidFill>
                  <a:srgbClr val="FFFFFF"/>
                </a:solidFill>
              </a:rPr>
              <a:t>Fluid intake can be estimated at 30 ml/kg body weight with a minimum of 1500 ml/day</a:t>
            </a:r>
          </a:p>
        </p:txBody>
      </p:sp>
      <p:sp>
        <p:nvSpPr>
          <p:cNvPr id="98308" name="Rectangle 4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3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524000" y="2133600"/>
            <a:ext cx="6934200" cy="2971800"/>
          </a:xfrm>
        </p:spPr>
        <p:txBody>
          <a:bodyPr/>
          <a:lstStyle/>
          <a:p>
            <a:r>
              <a:rPr lang="en-US" sz="4000" dirty="0">
                <a:solidFill>
                  <a:srgbClr val="FFFFFF"/>
                </a:solidFill>
              </a:rPr>
              <a:t>Recommendations for 8 glasses of fluid per day may be an overestimation of fluid needs for older adults</a:t>
            </a:r>
          </a:p>
        </p:txBody>
      </p:sp>
      <p:sp>
        <p:nvSpPr>
          <p:cNvPr id="99332" name="Rectangle 4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447800" y="2133600"/>
            <a:ext cx="7010400" cy="2286000"/>
          </a:xfrm>
        </p:spPr>
        <p:txBody>
          <a:bodyPr/>
          <a:lstStyle/>
          <a:p>
            <a:r>
              <a:rPr lang="en-US" sz="4000" dirty="0">
                <a:solidFill>
                  <a:srgbClr val="FFFFFF"/>
                </a:solidFill>
              </a:rPr>
              <a:t>Thirst is actually a bigger </a:t>
            </a:r>
            <a:r>
              <a:rPr lang="en-US" dirty="0">
                <a:solidFill>
                  <a:srgbClr val="FFFFFF"/>
                </a:solidFill>
              </a:rPr>
              <a:t>issue</a:t>
            </a:r>
          </a:p>
        </p:txBody>
      </p:sp>
      <p:sp>
        <p:nvSpPr>
          <p:cNvPr id="100356" name="Rectangle 4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8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457200"/>
            <a:ext cx="7772400" cy="1143000"/>
          </a:xfrm>
        </p:spPr>
        <p:txBody>
          <a:bodyPr/>
          <a:lstStyle/>
          <a:p>
            <a:r>
              <a:rPr lang="en-US" sz="4000" dirty="0">
                <a:solidFill>
                  <a:srgbClr val="FFFFFF"/>
                </a:solidFill>
              </a:rPr>
              <a:t>Thirst may be impaired because:</a:t>
            </a:r>
          </a:p>
        </p:txBody>
      </p:sp>
      <p:sp>
        <p:nvSpPr>
          <p:cNvPr id="101379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>
              <a:buClr>
                <a:srgbClr val="FFC000"/>
              </a:buClr>
              <a:buFont typeface="Helvetica" pitchFamily="34" charset="0"/>
              <a:buChar char="●"/>
            </a:pPr>
            <a:r>
              <a:rPr lang="en-US" sz="4000" dirty="0"/>
              <a:t> </a:t>
            </a:r>
            <a:r>
              <a:rPr lang="en-US" sz="3600" dirty="0">
                <a:solidFill>
                  <a:srgbClr val="FFFFFF"/>
                </a:solidFill>
              </a:rPr>
              <a:t>decrease in aortic </a:t>
            </a:r>
            <a:r>
              <a:rPr lang="en-US" sz="3600" dirty="0" err="1">
                <a:solidFill>
                  <a:srgbClr val="FFFFFF"/>
                </a:solidFill>
              </a:rPr>
              <a:t>baroreceptors</a:t>
            </a:r>
            <a:endParaRPr lang="en-US" sz="3600" dirty="0">
              <a:solidFill>
                <a:srgbClr val="FFFFFF"/>
              </a:solidFill>
            </a:endParaRPr>
          </a:p>
          <a:p>
            <a:pPr>
              <a:buClr>
                <a:srgbClr val="FFC000"/>
              </a:buClr>
              <a:buFont typeface="Helvetica" pitchFamily="34" charset="0"/>
              <a:buChar char="●"/>
            </a:pPr>
            <a:r>
              <a:rPr lang="en-US" sz="3600" dirty="0">
                <a:solidFill>
                  <a:srgbClr val="FFFFFF"/>
                </a:solidFill>
              </a:rPr>
              <a:t> decrease in renal function and </a:t>
            </a:r>
            <a:r>
              <a:rPr lang="en-US" sz="3600" dirty="0" err="1">
                <a:solidFill>
                  <a:srgbClr val="FFFFFF"/>
                </a:solidFill>
              </a:rPr>
              <a:t>osmoreceptors</a:t>
            </a:r>
            <a:endParaRPr lang="en-US" sz="3600" dirty="0">
              <a:solidFill>
                <a:srgbClr val="FFFFFF"/>
              </a:solidFill>
            </a:endParaRPr>
          </a:p>
          <a:p>
            <a:pPr>
              <a:buClr>
                <a:srgbClr val="FFC000"/>
              </a:buClr>
              <a:buFont typeface="Helvetica" pitchFamily="34" charset="0"/>
              <a:buChar char="●"/>
            </a:pPr>
            <a:r>
              <a:rPr lang="en-US" sz="3600" dirty="0">
                <a:solidFill>
                  <a:srgbClr val="FFFFFF"/>
                </a:solidFill>
              </a:rPr>
              <a:t> voluntary limited intake</a:t>
            </a:r>
          </a:p>
          <a:p>
            <a:pPr>
              <a:buClr>
                <a:srgbClr val="FFC000"/>
              </a:buClr>
              <a:buFont typeface="Helvetica" pitchFamily="34" charset="0"/>
              <a:buChar char="●"/>
            </a:pPr>
            <a:r>
              <a:rPr lang="en-US" sz="3600" dirty="0">
                <a:solidFill>
                  <a:srgbClr val="FFFFFF"/>
                </a:solidFill>
              </a:rPr>
              <a:t> brain injuries</a:t>
            </a:r>
          </a:p>
          <a:p>
            <a:pPr>
              <a:buClr>
                <a:srgbClr val="FFC000"/>
              </a:buClr>
              <a:buFont typeface="Wingdings" pitchFamily="2" charset="2"/>
              <a:buChar char="l"/>
            </a:pP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0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2133600"/>
            <a:ext cx="7772400" cy="3200400"/>
          </a:xfrm>
        </p:spPr>
        <p:txBody>
          <a:bodyPr/>
          <a:lstStyle/>
          <a:p>
            <a:r>
              <a:rPr lang="en-US" sz="4000" dirty="0">
                <a:solidFill>
                  <a:srgbClr val="FFFFFF"/>
                </a:solidFill>
              </a:rPr>
              <a:t>Fluid can be consumed in many forms such as juices, other beverages, frozen desserts, anything liquid at room temperature</a:t>
            </a:r>
          </a:p>
        </p:txBody>
      </p:sp>
      <p:sp>
        <p:nvSpPr>
          <p:cNvPr id="102404" name="Rectangle 4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6" name="Rectangle 2"/>
          <p:cNvSpPr>
            <a:spLocks noGrp="1" noChangeArrowheads="1"/>
          </p:cNvSpPr>
          <p:nvPr>
            <p:ph type="title"/>
          </p:nvPr>
        </p:nvSpPr>
        <p:spPr>
          <a:xfrm>
            <a:off x="609600" y="457200"/>
            <a:ext cx="7848600" cy="1676400"/>
          </a:xfrm>
        </p:spPr>
        <p:txBody>
          <a:bodyPr/>
          <a:lstStyle/>
          <a:p>
            <a:r>
              <a:rPr lang="en-US" sz="4000" dirty="0">
                <a:solidFill>
                  <a:srgbClr val="FFFFFF"/>
                </a:solidFill>
              </a:rPr>
              <a:t>Voluntary intake may be compromised for many reasons</a:t>
            </a:r>
          </a:p>
        </p:txBody>
      </p:sp>
      <p:sp>
        <p:nvSpPr>
          <p:cNvPr id="103427" name="Rectangle 3"/>
          <p:cNvSpPr>
            <a:spLocks noGrp="1" noChangeArrowheads="1"/>
          </p:cNvSpPr>
          <p:nvPr>
            <p:ph idx="1"/>
          </p:nvPr>
        </p:nvSpPr>
        <p:spPr>
          <a:xfrm>
            <a:off x="609600" y="2743200"/>
            <a:ext cx="7772400" cy="2971800"/>
          </a:xfrm>
        </p:spPr>
        <p:txBody>
          <a:bodyPr/>
          <a:lstStyle/>
          <a:p>
            <a:pPr>
              <a:buClr>
                <a:srgbClr val="FFC000"/>
              </a:buClr>
              <a:buFont typeface="Helvetica" pitchFamily="34" charset="0"/>
              <a:buChar char="●"/>
            </a:pPr>
            <a:r>
              <a:rPr lang="en-US" sz="4000" dirty="0"/>
              <a:t> </a:t>
            </a:r>
            <a:r>
              <a:rPr lang="en-US" sz="3600" dirty="0">
                <a:solidFill>
                  <a:srgbClr val="FFFFFF"/>
                </a:solidFill>
              </a:rPr>
              <a:t>mild incontinence</a:t>
            </a:r>
          </a:p>
          <a:p>
            <a:pPr>
              <a:buClr>
                <a:srgbClr val="FFC000"/>
              </a:buClr>
              <a:buFont typeface="Helvetica" pitchFamily="34" charset="0"/>
              <a:buChar char="●"/>
            </a:pPr>
            <a:r>
              <a:rPr lang="en-US" sz="3600" dirty="0">
                <a:solidFill>
                  <a:srgbClr val="FFFFFF"/>
                </a:solidFill>
              </a:rPr>
              <a:t> inconvenience</a:t>
            </a:r>
          </a:p>
          <a:p>
            <a:pPr>
              <a:buClr>
                <a:srgbClr val="FFC000"/>
              </a:buClr>
              <a:buFont typeface="Helvetica" pitchFamily="34" charset="0"/>
              <a:buChar char="●"/>
            </a:pPr>
            <a:r>
              <a:rPr lang="en-US" sz="3600" dirty="0">
                <a:solidFill>
                  <a:srgbClr val="FFFFFF"/>
                </a:solidFill>
              </a:rPr>
              <a:t> decreased thirst sensitivity</a:t>
            </a:r>
          </a:p>
          <a:p>
            <a:pPr>
              <a:buClr>
                <a:srgbClr val="FFC000"/>
              </a:buClr>
              <a:buFont typeface="Helvetica" pitchFamily="34" charset="0"/>
              <a:buChar char="●"/>
            </a:pPr>
            <a:r>
              <a:rPr lang="en-US" sz="3600" dirty="0">
                <a:solidFill>
                  <a:srgbClr val="FFFFFF"/>
                </a:solidFill>
              </a:rPr>
              <a:t> dementia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295400" y="2133600"/>
            <a:ext cx="7162800" cy="2514600"/>
          </a:xfrm>
        </p:spPr>
        <p:txBody>
          <a:bodyPr/>
          <a:lstStyle/>
          <a:p>
            <a:endParaRPr lang="en-US" sz="4000" dirty="0">
              <a:solidFill>
                <a:srgbClr val="FFFFFF"/>
              </a:solidFill>
            </a:endParaRPr>
          </a:p>
        </p:txBody>
      </p:sp>
      <p:sp>
        <p:nvSpPr>
          <p:cNvPr id="104452" name="Rectangle 4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sz="4000" dirty="0" smtClean="0">
                <a:solidFill>
                  <a:srgbClr val="FFFFFF"/>
                </a:solidFill>
              </a:rPr>
              <a:t>Sometimes involuntary intake is inadequate too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106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219200" y="2817813"/>
            <a:ext cx="7239000" cy="1830387"/>
          </a:xfrm>
        </p:spPr>
        <p:txBody>
          <a:bodyPr/>
          <a:lstStyle/>
          <a:p>
            <a:r>
              <a:rPr lang="en-US" sz="4000" dirty="0">
                <a:solidFill>
                  <a:srgbClr val="FFFFFF"/>
                </a:solidFill>
              </a:rPr>
              <a:t>Meeting fluid requirements is often an issue in wound healing protocols</a:t>
            </a:r>
          </a:p>
        </p:txBody>
      </p:sp>
      <p:sp>
        <p:nvSpPr>
          <p:cNvPr id="175107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447800" y="5410200"/>
            <a:ext cx="6400800" cy="228600"/>
          </a:xfrm>
        </p:spPr>
        <p:txBody>
          <a:bodyPr/>
          <a:lstStyle/>
          <a:p>
            <a:pPr>
              <a:lnSpc>
                <a:spcPct val="80000"/>
              </a:lnSpc>
            </a:pPr>
            <a:endParaRPr lang="en-US" sz="1000"/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4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2133600"/>
            <a:ext cx="7772400" cy="3505200"/>
          </a:xfrm>
        </p:spPr>
        <p:txBody>
          <a:bodyPr/>
          <a:lstStyle/>
          <a:p>
            <a:r>
              <a:rPr lang="en-US" sz="4000" dirty="0">
                <a:solidFill>
                  <a:srgbClr val="FFFFFF"/>
                </a:solidFill>
              </a:rPr>
              <a:t>Tube feedings are made of solids dispersed in liquid and approximately 25% of TF volume needs to be added as free water to actually meet fluid needs</a:t>
            </a:r>
          </a:p>
        </p:txBody>
      </p:sp>
      <p:sp>
        <p:nvSpPr>
          <p:cNvPr id="105476" name="Rectangle 4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7812" name="Rectangle 4"/>
          <p:cNvSpPr>
            <a:spLocks noGrp="1" noChangeArrowheads="1"/>
          </p:cNvSpPr>
          <p:nvPr>
            <p:ph type="ctrTitle"/>
          </p:nvPr>
        </p:nvSpPr>
        <p:spPr>
          <a:xfrm>
            <a:off x="685800" y="2133600"/>
            <a:ext cx="7772400" cy="2667000"/>
          </a:xfrm>
        </p:spPr>
        <p:txBody>
          <a:bodyPr/>
          <a:lstStyle/>
          <a:p>
            <a:r>
              <a:rPr lang="en-US" sz="4000" dirty="0">
                <a:solidFill>
                  <a:srgbClr val="FFFFFF"/>
                </a:solidFill>
              </a:rPr>
              <a:t>In addition to changes in overall energy and fluid needs, requirements for other essential nutrients change too</a:t>
            </a:r>
            <a:r>
              <a:rPr lang="en-US" sz="4000" dirty="0"/>
              <a:t> </a:t>
            </a:r>
          </a:p>
        </p:txBody>
      </p:sp>
      <p:sp>
        <p:nvSpPr>
          <p:cNvPr id="247813" name="Rectangle 5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1234" name="Rectangle 2"/>
          <p:cNvSpPr>
            <a:spLocks noGrp="1" noChangeArrowheads="1"/>
          </p:cNvSpPr>
          <p:nvPr>
            <p:ph type="body" sz="half" idx="1"/>
          </p:nvPr>
        </p:nvSpPr>
        <p:spPr>
          <a:xfrm>
            <a:off x="762000" y="1762125"/>
            <a:ext cx="7620000" cy="4494213"/>
          </a:xfrm>
        </p:spPr>
        <p:txBody>
          <a:bodyPr/>
          <a:lstStyle/>
          <a:p>
            <a:pPr>
              <a:lnSpc>
                <a:spcPct val="90000"/>
              </a:lnSpc>
              <a:buClr>
                <a:srgbClr val="FFC000"/>
              </a:buClr>
              <a:buFont typeface="Arial" pitchFamily="34" charset="0"/>
              <a:buChar char="●"/>
            </a:pPr>
            <a:r>
              <a:rPr lang="en-US" sz="3600" dirty="0">
                <a:solidFill>
                  <a:srgbClr val="FFFFFF"/>
                </a:solidFill>
                <a:cs typeface="Arial" pitchFamily="34" charset="0"/>
              </a:rPr>
              <a:t>Caloric intake declines by up to 500 kcal/day between 65 and 85 years</a:t>
            </a:r>
          </a:p>
          <a:p>
            <a:pPr>
              <a:lnSpc>
                <a:spcPct val="90000"/>
              </a:lnSpc>
              <a:buClr>
                <a:srgbClr val="FFC000"/>
              </a:buClr>
              <a:buFont typeface="Arial" pitchFamily="34" charset="0"/>
              <a:buChar char="●"/>
            </a:pPr>
            <a:r>
              <a:rPr lang="en-US" sz="3600" dirty="0">
                <a:solidFill>
                  <a:srgbClr val="FFFFFF"/>
                </a:solidFill>
                <a:cs typeface="Arial" pitchFamily="34" charset="0"/>
              </a:rPr>
              <a:t>Older adults do not consume </a:t>
            </a:r>
            <a:br>
              <a:rPr lang="en-US" sz="3600" dirty="0">
                <a:solidFill>
                  <a:srgbClr val="FFFFFF"/>
                </a:solidFill>
                <a:cs typeface="Arial" pitchFamily="34" charset="0"/>
              </a:rPr>
            </a:br>
            <a:r>
              <a:rPr lang="en-US" sz="3600" dirty="0">
                <a:solidFill>
                  <a:srgbClr val="FFFFFF"/>
                </a:solidFill>
                <a:cs typeface="Arial" pitchFamily="34" charset="0"/>
              </a:rPr>
              <a:t>adequate protein, calcium, vitamin D and folic </a:t>
            </a:r>
            <a:r>
              <a:rPr lang="en-US" sz="3600" dirty="0" smtClean="0">
                <a:solidFill>
                  <a:srgbClr val="FFFFFF"/>
                </a:solidFill>
                <a:cs typeface="Arial" pitchFamily="34" charset="0"/>
              </a:rPr>
              <a:t>acid</a:t>
            </a:r>
            <a:endParaRPr lang="en-US" sz="3600" dirty="0">
              <a:solidFill>
                <a:srgbClr val="FFFFFF"/>
              </a:solidFill>
              <a:cs typeface="Arial" pitchFamily="34" charset="0"/>
            </a:endParaRPr>
          </a:p>
        </p:txBody>
      </p:sp>
      <p:sp>
        <p:nvSpPr>
          <p:cNvPr id="351239" name="Rectangle 7"/>
          <p:cNvSpPr>
            <a:spLocks noGrp="1" noChangeArrowheads="1"/>
          </p:cNvSpPr>
          <p:nvPr>
            <p:ph sz="quarter" idx="2"/>
          </p:nvPr>
        </p:nvSpPr>
        <p:spPr>
          <a:xfrm>
            <a:off x="9829800" y="1600200"/>
            <a:ext cx="76200" cy="2189163"/>
          </a:xfrm>
        </p:spPr>
        <p:txBody>
          <a:bodyPr/>
          <a:lstStyle/>
          <a:p>
            <a:endParaRPr lang="en-US" sz="2400"/>
          </a:p>
        </p:txBody>
      </p:sp>
      <p:sp>
        <p:nvSpPr>
          <p:cNvPr id="351235" name="Rectangle 3"/>
          <p:cNvSpPr>
            <a:spLocks noChangeArrowheads="1"/>
          </p:cNvSpPr>
          <p:nvPr/>
        </p:nvSpPr>
        <p:spPr bwMode="auto">
          <a:xfrm>
            <a:off x="339725" y="261938"/>
            <a:ext cx="7937500" cy="949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algn="ctr" eaLnBrk="1" hangingPunct="1"/>
            <a:r>
              <a:rPr lang="en-US" sz="4000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</a:rPr>
              <a:t>Malnutrition in the elderly</a:t>
            </a:r>
          </a:p>
        </p:txBody>
      </p:sp>
      <p:sp>
        <p:nvSpPr>
          <p:cNvPr id="351237" name="Text Box 5"/>
          <p:cNvSpPr txBox="1">
            <a:spLocks noChangeArrowheads="1"/>
          </p:cNvSpPr>
          <p:nvPr/>
        </p:nvSpPr>
        <p:spPr bwMode="auto">
          <a:xfrm>
            <a:off x="1098550" y="6370638"/>
            <a:ext cx="6110288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1400">
                <a:latin typeface="Times New Roman" pitchFamily="18" charset="0"/>
              </a:rPr>
              <a:t>Nutrition Screening Initiative. 2004. www.eatright.org/Public/Files/nutrition(1).pdf</a:t>
            </a:r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381000"/>
            <a:ext cx="7772400" cy="4800600"/>
          </a:xfrm>
        </p:spPr>
        <p:txBody>
          <a:bodyPr/>
          <a:lstStyle/>
          <a:p>
            <a:r>
              <a:rPr lang="en-US" sz="4000" dirty="0" smtClean="0">
                <a:solidFill>
                  <a:srgbClr val="FFFFFF"/>
                </a:solidFill>
              </a:rPr>
              <a:t>Nutrient Requirements</a:t>
            </a:r>
            <a:endParaRPr lang="en-US" sz="4000" dirty="0">
              <a:solidFill>
                <a:srgbClr val="FFFFFF"/>
              </a:solidFill>
            </a:endParaRP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2133600"/>
            <a:ext cx="7772400" cy="3581400"/>
          </a:xfrm>
        </p:spPr>
        <p:txBody>
          <a:bodyPr/>
          <a:lstStyle/>
          <a:p>
            <a:r>
              <a:rPr lang="en-US" sz="4000" dirty="0">
                <a:solidFill>
                  <a:srgbClr val="FFFFFF"/>
                </a:solidFill>
              </a:rPr>
              <a:t>Nutrient requirements may change with age due to physiological, health status, body composition, and activity level changes</a:t>
            </a:r>
          </a:p>
        </p:txBody>
      </p:sp>
      <p:sp>
        <p:nvSpPr>
          <p:cNvPr id="14339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>
          <a:xfrm>
            <a:off x="228600" y="457200"/>
            <a:ext cx="8229600" cy="1143000"/>
          </a:xfrm>
        </p:spPr>
        <p:txBody>
          <a:bodyPr/>
          <a:lstStyle/>
          <a:p>
            <a:r>
              <a:rPr lang="en-US" sz="4000" dirty="0">
                <a:solidFill>
                  <a:srgbClr val="FFFFFF"/>
                </a:solidFill>
              </a:rPr>
              <a:t>Key nutrient requirement changes:</a:t>
            </a:r>
          </a:p>
        </p:txBody>
      </p:sp>
      <p:sp>
        <p:nvSpPr>
          <p:cNvPr id="15363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>
              <a:buClr>
                <a:srgbClr val="FFC000"/>
              </a:buClr>
              <a:buFont typeface="Helvetica" pitchFamily="34" charset="0"/>
              <a:buChar char="●"/>
            </a:pPr>
            <a:r>
              <a:rPr lang="en-US" sz="3600" dirty="0" smtClean="0">
                <a:solidFill>
                  <a:srgbClr val="FFFFFF"/>
                </a:solidFill>
              </a:rPr>
              <a:t>Protein</a:t>
            </a:r>
            <a:endParaRPr lang="en-US" sz="3600" dirty="0">
              <a:solidFill>
                <a:srgbClr val="FFFFFF"/>
              </a:solidFill>
            </a:endParaRPr>
          </a:p>
          <a:p>
            <a:pPr>
              <a:buClr>
                <a:srgbClr val="FFC000"/>
              </a:buClr>
              <a:buFont typeface="Helvetica" pitchFamily="34" charset="0"/>
              <a:buChar char="●"/>
            </a:pPr>
            <a:r>
              <a:rPr lang="en-US" sz="3600" dirty="0">
                <a:solidFill>
                  <a:srgbClr val="FFFFFF"/>
                </a:solidFill>
              </a:rPr>
              <a:t>Vitamin </a:t>
            </a:r>
            <a:r>
              <a:rPr lang="en-US" sz="3600" dirty="0" smtClean="0">
                <a:solidFill>
                  <a:srgbClr val="FFFFFF"/>
                </a:solidFill>
              </a:rPr>
              <a:t>B12</a:t>
            </a:r>
            <a:endParaRPr lang="en-US" sz="3600" dirty="0">
              <a:solidFill>
                <a:srgbClr val="FFFFFF"/>
              </a:solidFill>
            </a:endParaRPr>
          </a:p>
          <a:p>
            <a:pPr>
              <a:buClr>
                <a:srgbClr val="FFC000"/>
              </a:buClr>
              <a:buFont typeface="Helvetica" pitchFamily="34" charset="0"/>
              <a:buChar char="●"/>
            </a:pPr>
            <a:r>
              <a:rPr lang="en-US" sz="3600" dirty="0">
                <a:solidFill>
                  <a:srgbClr val="FFFFFF"/>
                </a:solidFill>
              </a:rPr>
              <a:t>Vitamin </a:t>
            </a:r>
            <a:r>
              <a:rPr lang="en-US" sz="3600" dirty="0" smtClean="0">
                <a:solidFill>
                  <a:srgbClr val="FFFFFF"/>
                </a:solidFill>
              </a:rPr>
              <a:t>A</a:t>
            </a:r>
            <a:endParaRPr lang="en-US" sz="3600" dirty="0">
              <a:solidFill>
                <a:srgbClr val="FFFFFF"/>
              </a:solidFill>
            </a:endParaRPr>
          </a:p>
          <a:p>
            <a:pPr>
              <a:buClr>
                <a:srgbClr val="FFC000"/>
              </a:buClr>
              <a:buFont typeface="Helvetica" pitchFamily="34" charset="0"/>
              <a:buChar char="●"/>
            </a:pPr>
            <a:r>
              <a:rPr lang="en-US" sz="3600" dirty="0">
                <a:solidFill>
                  <a:srgbClr val="FFFFFF"/>
                </a:solidFill>
              </a:rPr>
              <a:t>Vitamin D</a:t>
            </a:r>
          </a:p>
          <a:p>
            <a:pPr>
              <a:buClr>
                <a:srgbClr val="FFC000"/>
              </a:buClr>
              <a:buFont typeface="Helvetica" pitchFamily="34" charset="0"/>
              <a:buChar char="●"/>
            </a:pPr>
            <a:r>
              <a:rPr lang="en-US" sz="3600" dirty="0">
                <a:solidFill>
                  <a:srgbClr val="FFFFFF"/>
                </a:solidFill>
              </a:rPr>
              <a:t>Calcium</a:t>
            </a:r>
          </a:p>
          <a:p>
            <a:pPr>
              <a:buClr>
                <a:srgbClr val="FFC000"/>
              </a:buClr>
              <a:buFont typeface="Helvetica" pitchFamily="34" charset="0"/>
              <a:buChar char="●"/>
            </a:pPr>
            <a:r>
              <a:rPr lang="en-US" sz="3600" dirty="0">
                <a:solidFill>
                  <a:srgbClr val="FFFFFF"/>
                </a:solidFill>
              </a:rPr>
              <a:t>Energy related to decreased activity </a:t>
            </a:r>
            <a:r>
              <a:rPr lang="en-US" sz="3600" dirty="0" smtClean="0">
                <a:solidFill>
                  <a:srgbClr val="FFFFFF"/>
                </a:solidFill>
              </a:rPr>
              <a:t>level</a:t>
            </a:r>
            <a:endParaRPr lang="en-US" sz="3600" dirty="0">
              <a:solidFill>
                <a:srgbClr val="FFFFFF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Rectangle 2"/>
          <p:cNvSpPr>
            <a:spLocks noGrp="1" noChangeArrowheads="1"/>
          </p:cNvSpPr>
          <p:nvPr>
            <p:ph type="title"/>
          </p:nvPr>
        </p:nvSpPr>
        <p:spPr>
          <a:xfrm>
            <a:off x="609600" y="457200"/>
            <a:ext cx="7848600" cy="1371600"/>
          </a:xfrm>
        </p:spPr>
        <p:txBody>
          <a:bodyPr/>
          <a:lstStyle/>
          <a:p>
            <a:r>
              <a:rPr lang="en-US" sz="4000" dirty="0">
                <a:solidFill>
                  <a:srgbClr val="FFFFFF"/>
                </a:solidFill>
              </a:rPr>
              <a:t>Protein requirements </a:t>
            </a:r>
            <a:r>
              <a:rPr lang="en-US" sz="4000" dirty="0" smtClean="0">
                <a:solidFill>
                  <a:srgbClr val="FFFFFF"/>
                </a:solidFill>
              </a:rPr>
              <a:t/>
            </a:r>
            <a:br>
              <a:rPr lang="en-US" sz="4000" dirty="0" smtClean="0">
                <a:solidFill>
                  <a:srgbClr val="FFFFFF"/>
                </a:solidFill>
              </a:rPr>
            </a:br>
            <a:r>
              <a:rPr lang="en-US" sz="4000" dirty="0" smtClean="0">
                <a:solidFill>
                  <a:srgbClr val="FFFFFF"/>
                </a:solidFill>
              </a:rPr>
              <a:t>are affected </a:t>
            </a:r>
            <a:r>
              <a:rPr lang="en-US" sz="4000" dirty="0">
                <a:solidFill>
                  <a:srgbClr val="FFFFFF"/>
                </a:solidFill>
              </a:rPr>
              <a:t>by:</a:t>
            </a:r>
          </a:p>
        </p:txBody>
      </p:sp>
      <p:sp>
        <p:nvSpPr>
          <p:cNvPr id="75779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>
              <a:buClr>
                <a:srgbClr val="FFC000"/>
              </a:buClr>
              <a:buFont typeface="Helvetica" pitchFamily="34" charset="0"/>
              <a:buChar char="●"/>
            </a:pPr>
            <a:r>
              <a:rPr lang="en-US" sz="3600" dirty="0"/>
              <a:t> </a:t>
            </a:r>
            <a:r>
              <a:rPr lang="en-US" sz="3600" dirty="0">
                <a:solidFill>
                  <a:srgbClr val="FFFFFF"/>
                </a:solidFill>
              </a:rPr>
              <a:t>decrease in total LBM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Rectangle 2"/>
          <p:cNvSpPr>
            <a:spLocks noGrp="1" noChangeArrowheads="1"/>
          </p:cNvSpPr>
          <p:nvPr>
            <p:ph type="title"/>
          </p:nvPr>
        </p:nvSpPr>
        <p:spPr>
          <a:xfrm>
            <a:off x="609600" y="457200"/>
            <a:ext cx="7848600" cy="1371600"/>
          </a:xfrm>
        </p:spPr>
        <p:txBody>
          <a:bodyPr/>
          <a:lstStyle/>
          <a:p>
            <a:r>
              <a:rPr lang="en-US" sz="4000" dirty="0">
                <a:solidFill>
                  <a:srgbClr val="FFFFFF"/>
                </a:solidFill>
              </a:rPr>
              <a:t>Protein requirements </a:t>
            </a:r>
            <a:r>
              <a:rPr lang="en-US" sz="4000" dirty="0" smtClean="0">
                <a:solidFill>
                  <a:srgbClr val="FFFFFF"/>
                </a:solidFill>
              </a:rPr>
              <a:t/>
            </a:r>
            <a:br>
              <a:rPr lang="en-US" sz="4000" dirty="0" smtClean="0">
                <a:solidFill>
                  <a:srgbClr val="FFFFFF"/>
                </a:solidFill>
              </a:rPr>
            </a:br>
            <a:r>
              <a:rPr lang="en-US" sz="4000" dirty="0" smtClean="0">
                <a:solidFill>
                  <a:srgbClr val="FFFFFF"/>
                </a:solidFill>
              </a:rPr>
              <a:t>are </a:t>
            </a:r>
            <a:r>
              <a:rPr lang="en-US" sz="4000" dirty="0">
                <a:solidFill>
                  <a:srgbClr val="FFFFFF"/>
                </a:solidFill>
              </a:rPr>
              <a:t>affected by:</a:t>
            </a:r>
          </a:p>
        </p:txBody>
      </p:sp>
      <p:sp>
        <p:nvSpPr>
          <p:cNvPr id="76803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>
              <a:buClr>
                <a:srgbClr val="FFC000"/>
              </a:buClr>
              <a:buFont typeface="Helvetica" pitchFamily="34" charset="0"/>
              <a:buChar char="●"/>
            </a:pPr>
            <a:r>
              <a:rPr lang="en-US" dirty="0"/>
              <a:t> </a:t>
            </a:r>
            <a:r>
              <a:rPr lang="en-US" sz="3600" dirty="0">
                <a:solidFill>
                  <a:srgbClr val="FFFFFF"/>
                </a:solidFill>
              </a:rPr>
              <a:t>decrease in total LBM</a:t>
            </a:r>
          </a:p>
          <a:p>
            <a:pPr>
              <a:buClr>
                <a:srgbClr val="FFC000"/>
              </a:buClr>
              <a:buFont typeface="Helvetica" pitchFamily="34" charset="0"/>
              <a:buChar char="●"/>
            </a:pPr>
            <a:r>
              <a:rPr lang="en-US" sz="3600" dirty="0">
                <a:solidFill>
                  <a:srgbClr val="FFFFFF"/>
                </a:solidFill>
              </a:rPr>
              <a:t> loss of efficiency in protein turnover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Rectangle 2"/>
          <p:cNvSpPr>
            <a:spLocks noGrp="1" noChangeArrowheads="1"/>
          </p:cNvSpPr>
          <p:nvPr>
            <p:ph type="title"/>
          </p:nvPr>
        </p:nvSpPr>
        <p:spPr>
          <a:xfrm>
            <a:off x="609600" y="457200"/>
            <a:ext cx="7848600" cy="1371600"/>
          </a:xfrm>
        </p:spPr>
        <p:txBody>
          <a:bodyPr/>
          <a:lstStyle/>
          <a:p>
            <a:r>
              <a:rPr lang="en-US" sz="4000" dirty="0">
                <a:solidFill>
                  <a:srgbClr val="FFFFFF"/>
                </a:solidFill>
              </a:rPr>
              <a:t>Protein requirements </a:t>
            </a:r>
            <a:r>
              <a:rPr lang="en-US" sz="4000" dirty="0" smtClean="0">
                <a:solidFill>
                  <a:srgbClr val="FFFFFF"/>
                </a:solidFill>
              </a:rPr>
              <a:t/>
            </a:r>
            <a:br>
              <a:rPr lang="en-US" sz="4000" dirty="0" smtClean="0">
                <a:solidFill>
                  <a:srgbClr val="FFFFFF"/>
                </a:solidFill>
              </a:rPr>
            </a:br>
            <a:r>
              <a:rPr lang="en-US" sz="4000" dirty="0" smtClean="0">
                <a:solidFill>
                  <a:srgbClr val="FFFFFF"/>
                </a:solidFill>
              </a:rPr>
              <a:t>are </a:t>
            </a:r>
            <a:r>
              <a:rPr lang="en-US" sz="4000" dirty="0">
                <a:solidFill>
                  <a:srgbClr val="FFFFFF"/>
                </a:solidFill>
              </a:rPr>
              <a:t>affected by:</a:t>
            </a:r>
          </a:p>
        </p:txBody>
      </p:sp>
      <p:sp>
        <p:nvSpPr>
          <p:cNvPr id="77827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>
              <a:buClr>
                <a:srgbClr val="FFC000"/>
              </a:buClr>
              <a:buFont typeface="Helvetica" pitchFamily="34" charset="0"/>
              <a:buChar char="●"/>
            </a:pPr>
            <a:r>
              <a:rPr lang="en-US" sz="3600" dirty="0"/>
              <a:t> </a:t>
            </a:r>
            <a:r>
              <a:rPr lang="en-US" sz="3600" dirty="0">
                <a:solidFill>
                  <a:srgbClr val="FFFFFF"/>
                </a:solidFill>
              </a:rPr>
              <a:t>decrease in total LBM</a:t>
            </a:r>
          </a:p>
          <a:p>
            <a:pPr>
              <a:buClr>
                <a:srgbClr val="FFC000"/>
              </a:buClr>
              <a:buFont typeface="Helvetica" pitchFamily="34" charset="0"/>
              <a:buChar char="●"/>
            </a:pPr>
            <a:r>
              <a:rPr lang="en-US" sz="3600" dirty="0">
                <a:solidFill>
                  <a:srgbClr val="FFFFFF"/>
                </a:solidFill>
              </a:rPr>
              <a:t> loss of efficiency in protein turnover</a:t>
            </a:r>
          </a:p>
          <a:p>
            <a:pPr>
              <a:buClr>
                <a:srgbClr val="FFC000"/>
              </a:buClr>
              <a:buFont typeface="Helvetica" pitchFamily="34" charset="0"/>
              <a:buChar char="●"/>
            </a:pPr>
            <a:r>
              <a:rPr lang="en-US" sz="3600" dirty="0">
                <a:solidFill>
                  <a:srgbClr val="FFFFFF"/>
                </a:solidFill>
              </a:rPr>
              <a:t> increased need to heal wounds, surgical incisions, repair ulcers, make new bone</a:t>
            </a:r>
            <a:r>
              <a:rPr lang="en-US" sz="3600" dirty="0"/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Rectangle 2"/>
          <p:cNvSpPr>
            <a:spLocks noGrp="1" noChangeArrowheads="1"/>
          </p:cNvSpPr>
          <p:nvPr>
            <p:ph type="title"/>
          </p:nvPr>
        </p:nvSpPr>
        <p:spPr>
          <a:xfrm>
            <a:off x="609600" y="457200"/>
            <a:ext cx="7848600" cy="1371600"/>
          </a:xfrm>
        </p:spPr>
        <p:txBody>
          <a:bodyPr/>
          <a:lstStyle/>
          <a:p>
            <a:r>
              <a:rPr lang="en-US" sz="4000" dirty="0">
                <a:solidFill>
                  <a:srgbClr val="FFFFFF"/>
                </a:solidFill>
              </a:rPr>
              <a:t>Protein requirements </a:t>
            </a:r>
            <a:r>
              <a:rPr lang="en-US" sz="4000" dirty="0" smtClean="0">
                <a:solidFill>
                  <a:srgbClr val="FFFFFF"/>
                </a:solidFill>
              </a:rPr>
              <a:t/>
            </a:r>
            <a:br>
              <a:rPr lang="en-US" sz="4000" dirty="0" smtClean="0">
                <a:solidFill>
                  <a:srgbClr val="FFFFFF"/>
                </a:solidFill>
              </a:rPr>
            </a:br>
            <a:r>
              <a:rPr lang="en-US" sz="4000" dirty="0" smtClean="0">
                <a:solidFill>
                  <a:srgbClr val="FFFFFF"/>
                </a:solidFill>
              </a:rPr>
              <a:t>are </a:t>
            </a:r>
            <a:r>
              <a:rPr lang="en-US" sz="4000" dirty="0">
                <a:solidFill>
                  <a:srgbClr val="FFFFFF"/>
                </a:solidFill>
              </a:rPr>
              <a:t>affected by:</a:t>
            </a:r>
          </a:p>
        </p:txBody>
      </p:sp>
      <p:sp>
        <p:nvSpPr>
          <p:cNvPr id="78851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>
              <a:buClr>
                <a:srgbClr val="FFC000"/>
              </a:buClr>
              <a:buFont typeface="Helvetica" pitchFamily="34" charset="0"/>
              <a:buChar char="●"/>
            </a:pPr>
            <a:r>
              <a:rPr lang="en-US" dirty="0"/>
              <a:t> </a:t>
            </a:r>
            <a:r>
              <a:rPr lang="en-US" sz="3600" dirty="0">
                <a:solidFill>
                  <a:srgbClr val="FFFFFF"/>
                </a:solidFill>
              </a:rPr>
              <a:t>decrease in total LBM</a:t>
            </a:r>
          </a:p>
          <a:p>
            <a:pPr>
              <a:buClr>
                <a:srgbClr val="FFC000"/>
              </a:buClr>
              <a:buFont typeface="Helvetica" pitchFamily="34" charset="0"/>
              <a:buChar char="●"/>
            </a:pPr>
            <a:r>
              <a:rPr lang="en-US" sz="3600" dirty="0">
                <a:solidFill>
                  <a:srgbClr val="FFFFFF"/>
                </a:solidFill>
              </a:rPr>
              <a:t> loss of efficiency in protein turnover</a:t>
            </a:r>
          </a:p>
          <a:p>
            <a:pPr>
              <a:buClr>
                <a:srgbClr val="FFC000"/>
              </a:buClr>
              <a:buFont typeface="Helvetica" pitchFamily="34" charset="0"/>
              <a:buChar char="●"/>
            </a:pPr>
            <a:r>
              <a:rPr lang="en-US" sz="3600" dirty="0">
                <a:solidFill>
                  <a:srgbClr val="FFFFFF"/>
                </a:solidFill>
              </a:rPr>
              <a:t> increased need to heal wounds, surgical incisions, repair ulcers, make new bone </a:t>
            </a:r>
          </a:p>
          <a:p>
            <a:pPr>
              <a:buClr>
                <a:srgbClr val="FFC000"/>
              </a:buClr>
              <a:buFont typeface="Helvetica" pitchFamily="34" charset="0"/>
              <a:buChar char="●"/>
            </a:pPr>
            <a:r>
              <a:rPr lang="en-US" sz="3600" dirty="0">
                <a:solidFill>
                  <a:srgbClr val="FFFFFF"/>
                </a:solidFill>
              </a:rPr>
              <a:t> infection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Rectangle 2"/>
          <p:cNvSpPr>
            <a:spLocks noGrp="1" noChangeArrowheads="1"/>
          </p:cNvSpPr>
          <p:nvPr>
            <p:ph type="title"/>
          </p:nvPr>
        </p:nvSpPr>
        <p:spPr>
          <a:xfrm>
            <a:off x="609600" y="228600"/>
            <a:ext cx="7848600" cy="1371600"/>
          </a:xfrm>
        </p:spPr>
        <p:txBody>
          <a:bodyPr/>
          <a:lstStyle/>
          <a:p>
            <a:r>
              <a:rPr lang="en-US" sz="4000" dirty="0">
                <a:solidFill>
                  <a:srgbClr val="FFFFFF"/>
                </a:solidFill>
              </a:rPr>
              <a:t>Protein requirements </a:t>
            </a:r>
            <a:r>
              <a:rPr lang="en-US" sz="4000" dirty="0" smtClean="0">
                <a:solidFill>
                  <a:srgbClr val="FFFFFF"/>
                </a:solidFill>
              </a:rPr>
              <a:t/>
            </a:r>
            <a:br>
              <a:rPr lang="en-US" sz="4000" dirty="0" smtClean="0">
                <a:solidFill>
                  <a:srgbClr val="FFFFFF"/>
                </a:solidFill>
              </a:rPr>
            </a:br>
            <a:r>
              <a:rPr lang="en-US" sz="4000" dirty="0" smtClean="0">
                <a:solidFill>
                  <a:srgbClr val="FFFFFF"/>
                </a:solidFill>
              </a:rPr>
              <a:t>are </a:t>
            </a:r>
            <a:r>
              <a:rPr lang="en-US" sz="4000" dirty="0">
                <a:solidFill>
                  <a:srgbClr val="FFFFFF"/>
                </a:solidFill>
              </a:rPr>
              <a:t>affected by:</a:t>
            </a:r>
          </a:p>
        </p:txBody>
      </p:sp>
      <p:sp>
        <p:nvSpPr>
          <p:cNvPr id="79875" name="Rectangle 3"/>
          <p:cNvSpPr>
            <a:spLocks noGrp="1" noChangeArrowheads="1"/>
          </p:cNvSpPr>
          <p:nvPr>
            <p:ph idx="1"/>
          </p:nvPr>
        </p:nvSpPr>
        <p:spPr>
          <a:xfrm>
            <a:off x="685800" y="1752600"/>
            <a:ext cx="7772400" cy="4343400"/>
          </a:xfrm>
        </p:spPr>
        <p:txBody>
          <a:bodyPr/>
          <a:lstStyle/>
          <a:p>
            <a:pPr>
              <a:buClr>
                <a:srgbClr val="FFC000"/>
              </a:buClr>
              <a:buFont typeface="Helvetica" pitchFamily="34" charset="0"/>
              <a:buChar char="●"/>
            </a:pPr>
            <a:r>
              <a:rPr lang="en-US" dirty="0"/>
              <a:t> </a:t>
            </a:r>
            <a:r>
              <a:rPr lang="en-US" dirty="0">
                <a:solidFill>
                  <a:srgbClr val="FFFFFF"/>
                </a:solidFill>
              </a:rPr>
              <a:t>decrease in total LBM</a:t>
            </a:r>
          </a:p>
          <a:p>
            <a:pPr>
              <a:buClr>
                <a:srgbClr val="FFC000"/>
              </a:buClr>
              <a:buFont typeface="Helvetica" pitchFamily="34" charset="0"/>
              <a:buChar char="●"/>
            </a:pPr>
            <a:r>
              <a:rPr lang="en-US" dirty="0">
                <a:solidFill>
                  <a:srgbClr val="FFFFFF"/>
                </a:solidFill>
              </a:rPr>
              <a:t> loss of efficiency in protein turnover</a:t>
            </a:r>
          </a:p>
          <a:p>
            <a:pPr>
              <a:buClr>
                <a:srgbClr val="FFC000"/>
              </a:buClr>
              <a:buFont typeface="Helvetica" pitchFamily="34" charset="0"/>
              <a:buChar char="●"/>
            </a:pPr>
            <a:r>
              <a:rPr lang="en-US" dirty="0">
                <a:solidFill>
                  <a:srgbClr val="FFFFFF"/>
                </a:solidFill>
              </a:rPr>
              <a:t> increased need to heal wounds, surgical incisions, repair ulcers, make new bone </a:t>
            </a:r>
          </a:p>
          <a:p>
            <a:pPr>
              <a:buClr>
                <a:srgbClr val="FFC000"/>
              </a:buClr>
              <a:buFont typeface="Helvetica" pitchFamily="34" charset="0"/>
              <a:buChar char="●"/>
            </a:pPr>
            <a:r>
              <a:rPr lang="en-US" dirty="0">
                <a:solidFill>
                  <a:srgbClr val="FFFFFF"/>
                </a:solidFill>
              </a:rPr>
              <a:t> infection</a:t>
            </a:r>
          </a:p>
          <a:p>
            <a:pPr>
              <a:buClr>
                <a:srgbClr val="FFC000"/>
              </a:buClr>
              <a:buFont typeface="Helvetica" pitchFamily="34" charset="0"/>
              <a:buChar char="●"/>
            </a:pPr>
            <a:r>
              <a:rPr lang="en-US" dirty="0">
                <a:solidFill>
                  <a:srgbClr val="FFFFFF"/>
                </a:solidFill>
              </a:rPr>
              <a:t> immobilization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2133600"/>
            <a:ext cx="7772400" cy="3581400"/>
          </a:xfrm>
        </p:spPr>
        <p:txBody>
          <a:bodyPr/>
          <a:lstStyle/>
          <a:p>
            <a:r>
              <a:rPr lang="en-US" sz="4000" dirty="0">
                <a:solidFill>
                  <a:srgbClr val="FFFFFF"/>
                </a:solidFill>
              </a:rPr>
              <a:t>RDA for adults is 0.8 g/kg/body weight</a:t>
            </a:r>
            <a:br>
              <a:rPr lang="en-US" sz="4000" dirty="0">
                <a:solidFill>
                  <a:srgbClr val="FFFFFF"/>
                </a:solidFill>
              </a:rPr>
            </a:br>
            <a:r>
              <a:rPr lang="en-US" sz="4000" dirty="0">
                <a:solidFill>
                  <a:srgbClr val="FFFFFF"/>
                </a:solidFill>
              </a:rPr>
              <a:t>For older adults, requirements are for 1.0 g/kg/body weight or more</a:t>
            </a:r>
          </a:p>
        </p:txBody>
      </p:sp>
      <p:sp>
        <p:nvSpPr>
          <p:cNvPr id="80900" name="Rectangle 4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2133600"/>
            <a:ext cx="7772400" cy="3505200"/>
          </a:xfrm>
        </p:spPr>
        <p:txBody>
          <a:bodyPr/>
          <a:lstStyle/>
          <a:p>
            <a:r>
              <a:rPr lang="en-US" sz="4000" dirty="0">
                <a:solidFill>
                  <a:srgbClr val="FFFFFF"/>
                </a:solidFill>
              </a:rPr>
              <a:t>Studies by </a:t>
            </a:r>
            <a:r>
              <a:rPr lang="en-US" sz="4000" dirty="0" err="1">
                <a:solidFill>
                  <a:srgbClr val="FFFFFF"/>
                </a:solidFill>
              </a:rPr>
              <a:t>Gersovitz</a:t>
            </a:r>
            <a:r>
              <a:rPr lang="en-US" sz="4000" dirty="0">
                <a:solidFill>
                  <a:srgbClr val="FFFFFF"/>
                </a:solidFill>
              </a:rPr>
              <a:t>, in early 80s, and Campbell et al in late 90s and early 2000+ support the need for 1 or more g/protein/kg body weight</a:t>
            </a:r>
          </a:p>
        </p:txBody>
      </p:sp>
      <p:sp>
        <p:nvSpPr>
          <p:cNvPr id="81924" name="Rectangle 4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1234" name="Rectangle 2"/>
          <p:cNvSpPr>
            <a:spLocks noGrp="1" noChangeArrowheads="1"/>
          </p:cNvSpPr>
          <p:nvPr>
            <p:ph type="body" sz="half" idx="1"/>
          </p:nvPr>
        </p:nvSpPr>
        <p:spPr>
          <a:xfrm>
            <a:off x="762000" y="1762125"/>
            <a:ext cx="7620000" cy="4494213"/>
          </a:xfrm>
        </p:spPr>
        <p:txBody>
          <a:bodyPr/>
          <a:lstStyle/>
          <a:p>
            <a:pPr lvl="1">
              <a:lnSpc>
                <a:spcPct val="90000"/>
              </a:lnSpc>
              <a:buClr>
                <a:srgbClr val="FFC000"/>
              </a:buClr>
              <a:buFont typeface="Arial" pitchFamily="34" charset="0"/>
              <a:buChar char="●"/>
            </a:pPr>
            <a:r>
              <a:rPr lang="en-US" sz="3600" dirty="0" smtClean="0">
                <a:solidFill>
                  <a:srgbClr val="FFFFFF"/>
                </a:solidFill>
                <a:cs typeface="Arial" pitchFamily="34" charset="0"/>
              </a:rPr>
              <a:t>Impaired </a:t>
            </a:r>
            <a:r>
              <a:rPr lang="en-US" sz="3600" dirty="0">
                <a:solidFill>
                  <a:srgbClr val="FFFFFF"/>
                </a:solidFill>
                <a:cs typeface="Arial" pitchFamily="34" charset="0"/>
              </a:rPr>
              <a:t>eating</a:t>
            </a:r>
          </a:p>
          <a:p>
            <a:pPr lvl="2">
              <a:lnSpc>
                <a:spcPct val="90000"/>
              </a:lnSpc>
              <a:buClr>
                <a:srgbClr val="FFC000"/>
              </a:buClr>
              <a:buFont typeface="Arial" pitchFamily="34" charset="0"/>
              <a:buChar char="●"/>
            </a:pPr>
            <a:r>
              <a:rPr lang="en-US" sz="3600" dirty="0">
                <a:solidFill>
                  <a:srgbClr val="FFFFFF"/>
                </a:solidFill>
                <a:cs typeface="Arial" pitchFamily="34" charset="0"/>
              </a:rPr>
              <a:t>Poor oral health</a:t>
            </a:r>
          </a:p>
          <a:p>
            <a:pPr lvl="2">
              <a:lnSpc>
                <a:spcPct val="90000"/>
              </a:lnSpc>
              <a:buClr>
                <a:srgbClr val="FFC000"/>
              </a:buClr>
              <a:buFont typeface="Arial" pitchFamily="34" charset="0"/>
              <a:buChar char="●"/>
            </a:pPr>
            <a:r>
              <a:rPr lang="en-US" sz="3600" dirty="0">
                <a:solidFill>
                  <a:srgbClr val="FFFFFF"/>
                </a:solidFill>
                <a:cs typeface="Arial" pitchFamily="34" charset="0"/>
              </a:rPr>
              <a:t>Side effects of prescription drugs</a:t>
            </a:r>
          </a:p>
          <a:p>
            <a:pPr lvl="2">
              <a:lnSpc>
                <a:spcPct val="90000"/>
              </a:lnSpc>
              <a:buClr>
                <a:srgbClr val="FFC000"/>
              </a:buClr>
              <a:buFont typeface="Arial" pitchFamily="34" charset="0"/>
              <a:buChar char="●"/>
            </a:pPr>
            <a:r>
              <a:rPr lang="en-US" sz="3600" dirty="0">
                <a:solidFill>
                  <a:srgbClr val="FFFFFF"/>
                </a:solidFill>
                <a:cs typeface="Arial" pitchFamily="34" charset="0"/>
              </a:rPr>
              <a:t>Undiagnosed illnesses </a:t>
            </a:r>
            <a:br>
              <a:rPr lang="en-US" sz="3600" dirty="0">
                <a:solidFill>
                  <a:srgbClr val="FFFFFF"/>
                </a:solidFill>
                <a:cs typeface="Arial" pitchFamily="34" charset="0"/>
              </a:rPr>
            </a:br>
            <a:r>
              <a:rPr lang="en-US" sz="3600" dirty="0">
                <a:solidFill>
                  <a:srgbClr val="FFFFFF"/>
                </a:solidFill>
                <a:cs typeface="Arial" pitchFamily="34" charset="0"/>
              </a:rPr>
              <a:t>(dementia, depression)</a:t>
            </a:r>
          </a:p>
        </p:txBody>
      </p:sp>
      <p:sp>
        <p:nvSpPr>
          <p:cNvPr id="351239" name="Rectangle 7"/>
          <p:cNvSpPr>
            <a:spLocks noGrp="1" noChangeArrowheads="1"/>
          </p:cNvSpPr>
          <p:nvPr>
            <p:ph sz="quarter" idx="2"/>
          </p:nvPr>
        </p:nvSpPr>
        <p:spPr>
          <a:xfrm>
            <a:off x="9829800" y="1600200"/>
            <a:ext cx="76200" cy="2189163"/>
          </a:xfrm>
        </p:spPr>
        <p:txBody>
          <a:bodyPr/>
          <a:lstStyle/>
          <a:p>
            <a:endParaRPr lang="en-US" sz="2400"/>
          </a:p>
        </p:txBody>
      </p:sp>
      <p:sp>
        <p:nvSpPr>
          <p:cNvPr id="351235" name="Rectangle 3"/>
          <p:cNvSpPr>
            <a:spLocks noChangeArrowheads="1"/>
          </p:cNvSpPr>
          <p:nvPr/>
        </p:nvSpPr>
        <p:spPr bwMode="auto">
          <a:xfrm>
            <a:off x="339725" y="261938"/>
            <a:ext cx="7937500" cy="949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algn="ctr" eaLnBrk="1" hangingPunct="1"/>
            <a:r>
              <a:rPr lang="en-US" sz="4000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Malnutrition in the elderly</a:t>
            </a:r>
          </a:p>
        </p:txBody>
      </p:sp>
      <p:sp>
        <p:nvSpPr>
          <p:cNvPr id="351237" name="Text Box 5"/>
          <p:cNvSpPr txBox="1">
            <a:spLocks noChangeArrowheads="1"/>
          </p:cNvSpPr>
          <p:nvPr/>
        </p:nvSpPr>
        <p:spPr bwMode="auto">
          <a:xfrm>
            <a:off x="1098550" y="6370638"/>
            <a:ext cx="6110288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1400">
                <a:latin typeface="Times New Roman" pitchFamily="18" charset="0"/>
              </a:rPr>
              <a:t>Nutrition Screening Initiative. 2004. www.eatright.org/Public/Files/nutrition(1).pdf</a:t>
            </a:r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64" name="Rectangle 4"/>
          <p:cNvSpPr>
            <a:spLocks noGrp="1" noChangeArrowheads="1"/>
          </p:cNvSpPr>
          <p:nvPr>
            <p:ph type="ctrTitle"/>
          </p:nvPr>
        </p:nvSpPr>
        <p:spPr>
          <a:xfrm>
            <a:off x="457200" y="2286000"/>
            <a:ext cx="8229600" cy="1828800"/>
          </a:xfrm>
        </p:spPr>
        <p:txBody>
          <a:bodyPr/>
          <a:lstStyle/>
          <a:p>
            <a:pPr eaLnBrk="1" hangingPunct="1">
              <a:defRPr/>
            </a:pPr>
            <a:r>
              <a:rPr lang="en-US" sz="4000" dirty="0" smtClean="0">
                <a:solidFill>
                  <a:srgbClr val="FFFFFF"/>
                </a:solidFill>
                <a:cs typeface="Arial" pitchFamily="34" charset="0"/>
              </a:rPr>
              <a:t>Vitamin B</a:t>
            </a:r>
            <a:r>
              <a:rPr lang="en-US" sz="4000" baseline="-25000" dirty="0" smtClean="0">
                <a:solidFill>
                  <a:srgbClr val="FFFFFF"/>
                </a:solidFill>
                <a:cs typeface="Arial" pitchFamily="34" charset="0"/>
              </a:rPr>
              <a:t>12</a:t>
            </a:r>
          </a:p>
        </p:txBody>
      </p:sp>
      <p:sp>
        <p:nvSpPr>
          <p:cNvPr id="348165" name="Rectangle 5"/>
          <p:cNvSpPr>
            <a:spLocks noGrp="1" noChangeArrowheads="1"/>
          </p:cNvSpPr>
          <p:nvPr>
            <p:ph type="subTitle" idx="1"/>
          </p:nvPr>
        </p:nvSpPr>
        <p:spPr>
          <a:xfrm>
            <a:off x="1524000" y="3886200"/>
            <a:ext cx="6400800" cy="1752600"/>
          </a:xfrm>
        </p:spPr>
        <p:txBody>
          <a:bodyPr/>
          <a:lstStyle/>
          <a:p>
            <a:pPr eaLnBrk="1" hangingPunct="1">
              <a:defRPr/>
            </a:pPr>
            <a:endParaRPr lang="en-US" dirty="0" smtClean="0"/>
          </a:p>
        </p:txBody>
      </p:sp>
    </p:spTree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0212" name="Rectangle 4"/>
          <p:cNvSpPr>
            <a:spLocks noGrp="1" noChangeArrowheads="1"/>
          </p:cNvSpPr>
          <p:nvPr>
            <p:ph type="ctrTitle"/>
          </p:nvPr>
        </p:nvSpPr>
        <p:spPr>
          <a:xfrm>
            <a:off x="914400" y="1905000"/>
            <a:ext cx="7772400" cy="3505200"/>
          </a:xfrm>
        </p:spPr>
        <p:txBody>
          <a:bodyPr/>
          <a:lstStyle/>
          <a:p>
            <a:pPr eaLnBrk="1" hangingPunct="1">
              <a:defRPr/>
            </a:pPr>
            <a:r>
              <a:rPr lang="en-US" sz="4000" dirty="0" smtClean="0">
                <a:solidFill>
                  <a:srgbClr val="FFFFFF"/>
                </a:solidFill>
                <a:cs typeface="Arial" pitchFamily="34" charset="0"/>
              </a:rPr>
              <a:t>Assuring adequate vitamin B</a:t>
            </a:r>
            <a:r>
              <a:rPr lang="en-US" sz="4000" baseline="-25000" dirty="0" smtClean="0">
                <a:solidFill>
                  <a:srgbClr val="FFFFFF"/>
                </a:solidFill>
                <a:cs typeface="Arial" pitchFamily="34" charset="0"/>
              </a:rPr>
              <a:t>12 </a:t>
            </a:r>
            <a:r>
              <a:rPr lang="en-US" sz="4000" dirty="0" smtClean="0">
                <a:solidFill>
                  <a:srgbClr val="FFFFFF"/>
                </a:solidFill>
                <a:cs typeface="Arial" pitchFamily="34" charset="0"/>
              </a:rPr>
              <a:t>is a challenging goal throughout the life cycle but particularly in older adults</a:t>
            </a:r>
            <a:endParaRPr lang="en-US" sz="4000" baseline="-25000" dirty="0" smtClean="0">
              <a:solidFill>
                <a:srgbClr val="FFFFFF"/>
              </a:solidFill>
              <a:cs typeface="Arial" pitchFamily="34" charset="0"/>
            </a:endParaRPr>
          </a:p>
        </p:txBody>
      </p:sp>
      <p:sp>
        <p:nvSpPr>
          <p:cNvPr id="350213" name="Rectangle 5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pPr eaLnBrk="1" hangingPunct="1">
              <a:defRPr/>
            </a:pPr>
            <a:endParaRPr lang="en-US" smtClean="0"/>
          </a:p>
        </p:txBody>
      </p:sp>
    </p:spTree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2258" name="Rectangle 2"/>
          <p:cNvSpPr>
            <a:spLocks noGrp="1" noChangeArrowheads="1"/>
          </p:cNvSpPr>
          <p:nvPr>
            <p:ph type="title"/>
          </p:nvPr>
        </p:nvSpPr>
        <p:spPr>
          <a:xfrm>
            <a:off x="228600" y="457200"/>
            <a:ext cx="7772400" cy="838200"/>
          </a:xfrm>
        </p:spPr>
        <p:txBody>
          <a:bodyPr/>
          <a:lstStyle/>
          <a:p>
            <a:pPr eaLnBrk="1" hangingPunct="1">
              <a:defRPr/>
            </a:pPr>
            <a:r>
              <a:rPr lang="en-US" sz="4000" dirty="0" smtClean="0">
                <a:solidFill>
                  <a:srgbClr val="FFFFFF"/>
                </a:solidFill>
              </a:rPr>
              <a:t>Vitamin B</a:t>
            </a:r>
            <a:r>
              <a:rPr lang="en-US" sz="4000" baseline="-25000" dirty="0" smtClean="0">
                <a:solidFill>
                  <a:srgbClr val="FFFFFF"/>
                </a:solidFill>
              </a:rPr>
              <a:t>12</a:t>
            </a:r>
          </a:p>
        </p:txBody>
      </p:sp>
      <p:sp>
        <p:nvSpPr>
          <p:cNvPr id="352259" name="Rectangle 3"/>
          <p:cNvSpPr>
            <a:spLocks noGrp="1" noChangeArrowheads="1"/>
          </p:cNvSpPr>
          <p:nvPr>
            <p:ph idx="1"/>
          </p:nvPr>
        </p:nvSpPr>
        <p:spPr>
          <a:xfrm>
            <a:off x="838200" y="1600200"/>
            <a:ext cx="7848600" cy="4530725"/>
          </a:xfrm>
        </p:spPr>
        <p:txBody>
          <a:bodyPr/>
          <a:lstStyle/>
          <a:p>
            <a:pPr eaLnBrk="1" hangingPunct="1">
              <a:buClr>
                <a:srgbClr val="FFC000"/>
              </a:buClr>
              <a:buFont typeface="Helvetica" pitchFamily="34" charset="0"/>
              <a:buChar char="●"/>
              <a:defRPr/>
            </a:pPr>
            <a:r>
              <a:rPr lang="en-US" dirty="0" smtClean="0">
                <a:solidFill>
                  <a:srgbClr val="FFFFFF"/>
                </a:solidFill>
              </a:rPr>
              <a:t>Is primarily available in animal protein sources</a:t>
            </a:r>
          </a:p>
          <a:p>
            <a:pPr eaLnBrk="1" hangingPunct="1">
              <a:buClr>
                <a:srgbClr val="FFC000"/>
              </a:buClr>
              <a:buFont typeface="Helvetica" pitchFamily="34" charset="0"/>
              <a:buChar char="●"/>
              <a:defRPr/>
            </a:pPr>
            <a:r>
              <a:rPr lang="en-US" dirty="0" smtClean="0">
                <a:solidFill>
                  <a:srgbClr val="FFFFFF"/>
                </a:solidFill>
              </a:rPr>
              <a:t>Has a complex transfer and absorption pattern</a:t>
            </a:r>
          </a:p>
          <a:p>
            <a:pPr eaLnBrk="1" hangingPunct="1">
              <a:buClr>
                <a:srgbClr val="FFC000"/>
              </a:buClr>
              <a:buFont typeface="Helvetica" pitchFamily="34" charset="0"/>
              <a:buChar char="●"/>
              <a:defRPr/>
            </a:pPr>
            <a:r>
              <a:rPr lang="en-US" dirty="0" smtClean="0">
                <a:solidFill>
                  <a:srgbClr val="FFFFFF"/>
                </a:solidFill>
              </a:rPr>
              <a:t>Has a vague presentation of deficiency</a:t>
            </a:r>
          </a:p>
          <a:p>
            <a:pPr eaLnBrk="1" hangingPunct="1">
              <a:buClr>
                <a:srgbClr val="FFC000"/>
              </a:buClr>
              <a:buFont typeface="Helvetica" pitchFamily="34" charset="0"/>
              <a:buChar char="●"/>
              <a:defRPr/>
            </a:pPr>
            <a:r>
              <a:rPr lang="en-US" dirty="0" smtClean="0">
                <a:solidFill>
                  <a:srgbClr val="FFFFFF"/>
                </a:solidFill>
              </a:rPr>
              <a:t>May be associated with a decline in cognitive function</a:t>
            </a:r>
          </a:p>
        </p:txBody>
      </p:sp>
    </p:spTree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228600" y="0"/>
            <a:ext cx="7772400" cy="4572000"/>
          </a:xfrm>
        </p:spPr>
        <p:txBody>
          <a:bodyPr/>
          <a:lstStyle/>
          <a:p>
            <a:r>
              <a:rPr lang="en-US" sz="4000" dirty="0" smtClean="0">
                <a:solidFill>
                  <a:srgbClr val="FFFFFF"/>
                </a:solidFill>
              </a:rPr>
              <a:t>Vitamin A</a:t>
            </a:r>
            <a:endParaRPr lang="en-US" sz="4000" dirty="0">
              <a:solidFill>
                <a:srgbClr val="FFFFFF"/>
              </a:solidFill>
            </a:endParaRPr>
          </a:p>
        </p:txBody>
      </p:sp>
    </p:spTree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2133600"/>
            <a:ext cx="7772400" cy="3276600"/>
          </a:xfrm>
        </p:spPr>
        <p:txBody>
          <a:bodyPr/>
          <a:lstStyle/>
          <a:p>
            <a:r>
              <a:rPr lang="en-US" sz="4000" dirty="0">
                <a:solidFill>
                  <a:srgbClr val="FFFFFF"/>
                </a:solidFill>
              </a:rPr>
              <a:t>Vitamin A requirements are altered by age due to alterations in hepatic vitamin A metabolism</a:t>
            </a:r>
          </a:p>
        </p:txBody>
      </p:sp>
      <p:sp>
        <p:nvSpPr>
          <p:cNvPr id="87044" name="Rectangle 4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93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295400" y="2286000"/>
            <a:ext cx="6400800" cy="2133600"/>
          </a:xfrm>
        </p:spPr>
        <p:txBody>
          <a:bodyPr/>
          <a:lstStyle/>
          <a:p>
            <a:r>
              <a:rPr lang="en-US" sz="4000" dirty="0">
                <a:solidFill>
                  <a:srgbClr val="FFFFFF"/>
                </a:solidFill>
              </a:rPr>
              <a:t>Vitamin A is needed for cell differentiation</a:t>
            </a:r>
          </a:p>
        </p:txBody>
      </p:sp>
      <p:sp>
        <p:nvSpPr>
          <p:cNvPr id="167939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96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600200" y="2286000"/>
            <a:ext cx="6324600" cy="2819400"/>
          </a:xfrm>
        </p:spPr>
        <p:txBody>
          <a:bodyPr/>
          <a:lstStyle/>
          <a:p>
            <a:r>
              <a:rPr lang="en-US" sz="4000" dirty="0">
                <a:solidFill>
                  <a:srgbClr val="FFFFFF"/>
                </a:solidFill>
              </a:rPr>
              <a:t>Cell differentiation processes allow for the development of different tissues</a:t>
            </a:r>
          </a:p>
        </p:txBody>
      </p:sp>
      <p:sp>
        <p:nvSpPr>
          <p:cNvPr id="168963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2133600"/>
            <a:ext cx="7772400" cy="3124200"/>
          </a:xfrm>
        </p:spPr>
        <p:txBody>
          <a:bodyPr/>
          <a:lstStyle/>
          <a:p>
            <a:endParaRPr lang="en-US" sz="4000" dirty="0">
              <a:solidFill>
                <a:srgbClr val="FFFFFF"/>
              </a:solidFill>
            </a:endParaRPr>
          </a:p>
        </p:txBody>
      </p:sp>
      <p:sp>
        <p:nvSpPr>
          <p:cNvPr id="88068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1447800" y="1447800"/>
            <a:ext cx="6400800" cy="4191000"/>
          </a:xfrm>
        </p:spPr>
        <p:txBody>
          <a:bodyPr/>
          <a:lstStyle/>
          <a:p>
            <a:r>
              <a:rPr lang="en-US" sz="4000" dirty="0" smtClean="0">
                <a:solidFill>
                  <a:srgbClr val="FFFFFF"/>
                </a:solidFill>
              </a:rPr>
              <a:t>There has been discussion about lowering recommendations for preformed vitamin A in older adults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986" name="Rectangle 2"/>
          <p:cNvSpPr>
            <a:spLocks noGrp="1" noChangeArrowheads="1"/>
          </p:cNvSpPr>
          <p:nvPr>
            <p:ph type="ctrTitle"/>
          </p:nvPr>
        </p:nvSpPr>
        <p:spPr>
          <a:xfrm>
            <a:off x="914400" y="1676400"/>
            <a:ext cx="7467600" cy="3352800"/>
          </a:xfrm>
        </p:spPr>
        <p:txBody>
          <a:bodyPr/>
          <a:lstStyle/>
          <a:p>
            <a:r>
              <a:rPr lang="en-US" sz="4000" dirty="0">
                <a:solidFill>
                  <a:srgbClr val="FFFFFF"/>
                </a:solidFill>
              </a:rPr>
              <a:t>Vitamin A requirements in wound healing should not exceed 200% of the RDA</a:t>
            </a:r>
          </a:p>
        </p:txBody>
      </p:sp>
      <p:sp>
        <p:nvSpPr>
          <p:cNvPr id="169987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447800" y="2590800"/>
            <a:ext cx="6400800" cy="76200"/>
          </a:xfrm>
        </p:spPr>
        <p:txBody>
          <a:bodyPr/>
          <a:lstStyle/>
          <a:p>
            <a:pPr>
              <a:lnSpc>
                <a:spcPct val="80000"/>
              </a:lnSpc>
            </a:pPr>
            <a:endParaRPr lang="en-US" sz="800"/>
          </a:p>
        </p:txBody>
      </p:sp>
    </p:spTree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2133600"/>
            <a:ext cx="7772400" cy="3352800"/>
          </a:xfrm>
        </p:spPr>
        <p:txBody>
          <a:bodyPr/>
          <a:lstStyle/>
          <a:p>
            <a:r>
              <a:rPr lang="en-US" sz="4000" dirty="0">
                <a:solidFill>
                  <a:srgbClr val="FFFFFF"/>
                </a:solidFill>
              </a:rPr>
              <a:t>Beta carotene does not have any negative side effects other than its accumulation in serum, potentially causing discolored epidermis</a:t>
            </a:r>
          </a:p>
        </p:txBody>
      </p:sp>
      <p:sp>
        <p:nvSpPr>
          <p:cNvPr id="89092" name="Rectangle 4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500" name="Rectangle 4"/>
          <p:cNvSpPr>
            <a:spLocks noGrp="1" noChangeArrowheads="1"/>
          </p:cNvSpPr>
          <p:nvPr>
            <p:ph type="ctrTitle"/>
          </p:nvPr>
        </p:nvSpPr>
        <p:spPr>
          <a:xfrm>
            <a:off x="838200" y="2133600"/>
            <a:ext cx="7620000" cy="2819400"/>
          </a:xfrm>
        </p:spPr>
        <p:txBody>
          <a:bodyPr/>
          <a:lstStyle/>
          <a:p>
            <a:r>
              <a:rPr lang="en-US" sz="4000" dirty="0">
                <a:solidFill>
                  <a:srgbClr val="FFFFFF"/>
                </a:solidFill>
              </a:rPr>
              <a:t>Body composition changes will impact on how we assess and recognize nutritional problems in older adults</a:t>
            </a:r>
          </a:p>
        </p:txBody>
      </p:sp>
      <p:sp>
        <p:nvSpPr>
          <p:cNvPr id="106501" name="Rectangle 5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1524000"/>
            <a:ext cx="7772400" cy="3429000"/>
          </a:xfrm>
        </p:spPr>
        <p:txBody>
          <a:bodyPr/>
          <a:lstStyle/>
          <a:p>
            <a:r>
              <a:rPr lang="en-US" sz="4000" dirty="0">
                <a:solidFill>
                  <a:srgbClr val="FFFFFF"/>
                </a:solidFill>
              </a:rPr>
              <a:t>Beta carotene seems to have a protective effect for epidermal tissue cancers</a:t>
            </a:r>
          </a:p>
        </p:txBody>
      </p:sp>
      <p:sp>
        <p:nvSpPr>
          <p:cNvPr id="90116" name="Rectangle 4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57200"/>
            <a:ext cx="7772400" cy="3886200"/>
          </a:xfrm>
        </p:spPr>
        <p:txBody>
          <a:bodyPr/>
          <a:lstStyle/>
          <a:p>
            <a:r>
              <a:rPr lang="en-US" sz="4000" dirty="0" smtClean="0">
                <a:solidFill>
                  <a:schemeClr val="accent3">
                    <a:lumMod val="20000"/>
                    <a:lumOff val="80000"/>
                  </a:schemeClr>
                </a:solidFill>
              </a:rPr>
              <a:t>Vitamin D</a:t>
            </a:r>
            <a:endParaRPr lang="en-US" sz="4000" dirty="0">
              <a:solidFill>
                <a:schemeClr val="accent3">
                  <a:lumMod val="20000"/>
                  <a:lumOff val="80000"/>
                </a:schemeClr>
              </a:solidFill>
            </a:endParaRPr>
          </a:p>
        </p:txBody>
      </p:sp>
    </p:spTree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2133600"/>
            <a:ext cx="7772400" cy="2743200"/>
          </a:xfrm>
        </p:spPr>
        <p:txBody>
          <a:bodyPr/>
          <a:lstStyle/>
          <a:p>
            <a:pPr algn="ctr"/>
            <a:r>
              <a:rPr lang="en-US" sz="4000" dirty="0">
                <a:solidFill>
                  <a:srgbClr val="FFFFFF"/>
                </a:solidFill>
              </a:rPr>
              <a:t>Vitamin D is a nutrient that older adults are at risk for deficiency </a:t>
            </a:r>
          </a:p>
        </p:txBody>
      </p:sp>
      <p:sp>
        <p:nvSpPr>
          <p:cNvPr id="70659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Rectangle 2"/>
          <p:cNvSpPr>
            <a:spLocks noGrp="1" noChangeArrowheads="1"/>
          </p:cNvSpPr>
          <p:nvPr>
            <p:ph type="title"/>
          </p:nvPr>
        </p:nvSpPr>
        <p:spPr>
          <a:xfrm>
            <a:off x="609600" y="457200"/>
            <a:ext cx="7848600" cy="1143000"/>
          </a:xfrm>
        </p:spPr>
        <p:txBody>
          <a:bodyPr/>
          <a:lstStyle/>
          <a:p>
            <a:pPr algn="ctr"/>
            <a:r>
              <a:rPr lang="en-US" sz="4000" dirty="0">
                <a:solidFill>
                  <a:srgbClr val="FFFFFF"/>
                </a:solidFill>
              </a:rPr>
              <a:t>Risk factors for vitamin D deficiency</a:t>
            </a:r>
          </a:p>
        </p:txBody>
      </p:sp>
      <p:sp>
        <p:nvSpPr>
          <p:cNvPr id="71683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>
              <a:buClr>
                <a:srgbClr val="FFC000"/>
              </a:buClr>
              <a:buFont typeface="Helvetica" pitchFamily="34" charset="0"/>
              <a:buChar char="●"/>
            </a:pPr>
            <a:r>
              <a:rPr lang="en-US" sz="3600" dirty="0"/>
              <a:t> </a:t>
            </a:r>
            <a:r>
              <a:rPr lang="en-US" sz="3600" dirty="0">
                <a:solidFill>
                  <a:srgbClr val="FFFFFF"/>
                </a:solidFill>
                <a:cs typeface="Arial" pitchFamily="34" charset="0"/>
              </a:rPr>
              <a:t>inadequate dietary intake</a:t>
            </a:r>
          </a:p>
          <a:p>
            <a:pPr>
              <a:buClr>
                <a:srgbClr val="FFC000"/>
              </a:buClr>
              <a:buFont typeface="Helvetica" pitchFamily="34" charset="0"/>
              <a:buChar char="●"/>
            </a:pPr>
            <a:r>
              <a:rPr lang="en-US" sz="3600" dirty="0">
                <a:solidFill>
                  <a:srgbClr val="FFFFFF"/>
                </a:solidFill>
                <a:cs typeface="Arial" pitchFamily="34" charset="0"/>
              </a:rPr>
              <a:t> inadequate sunlight exposure</a:t>
            </a:r>
          </a:p>
          <a:p>
            <a:pPr>
              <a:buClr>
                <a:srgbClr val="FFC000"/>
              </a:buClr>
              <a:buFont typeface="Helvetica" pitchFamily="34" charset="0"/>
              <a:buChar char="●"/>
            </a:pPr>
            <a:r>
              <a:rPr lang="en-US" sz="3600" dirty="0">
                <a:solidFill>
                  <a:srgbClr val="FFFFFF"/>
                </a:solidFill>
                <a:cs typeface="Arial" pitchFamily="34" charset="0"/>
              </a:rPr>
              <a:t> decreased synthesis in skin (</a:t>
            </a:r>
            <a:r>
              <a:rPr lang="en-US" sz="3600" dirty="0" smtClean="0">
                <a:solidFill>
                  <a:srgbClr val="FFFFFF"/>
                </a:solidFill>
                <a:cs typeface="Arial" pitchFamily="34" charset="0"/>
              </a:rPr>
              <a:t>7-dehydrocholesterol</a:t>
            </a:r>
            <a:r>
              <a:rPr lang="en-US" sz="3600" dirty="0">
                <a:solidFill>
                  <a:srgbClr val="FFFFFF"/>
                </a:solidFill>
                <a:cs typeface="Arial" pitchFamily="34" charset="0"/>
              </a:rPr>
              <a:t>)</a:t>
            </a:r>
          </a:p>
          <a:p>
            <a:pPr>
              <a:buClr>
                <a:srgbClr val="FFC000"/>
              </a:buClr>
              <a:buFont typeface="Helvetica" pitchFamily="34" charset="0"/>
              <a:buChar char="●"/>
            </a:pPr>
            <a:r>
              <a:rPr lang="en-US" sz="3600" dirty="0">
                <a:solidFill>
                  <a:srgbClr val="FFFFFF"/>
                </a:solidFill>
                <a:cs typeface="Arial" pitchFamily="34" charset="0"/>
              </a:rPr>
              <a:t> diminished renal function – reduced hydroxylation</a:t>
            </a:r>
          </a:p>
        </p:txBody>
      </p:sp>
    </p:spTree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dirty="0" smtClean="0">
                <a:solidFill>
                  <a:srgbClr val="FFFFFF"/>
                </a:solidFill>
                <a:cs typeface="Arial" pitchFamily="34" charset="0"/>
              </a:rPr>
              <a:t>Vitamin D is essential to manage:</a:t>
            </a:r>
            <a:endParaRPr lang="en-US" sz="4000" dirty="0">
              <a:solidFill>
                <a:srgbClr val="FFFFFF"/>
              </a:solidFill>
              <a:cs typeface="Arial" pitchFamily="34" charset="0"/>
            </a:endParaRPr>
          </a:p>
        </p:txBody>
      </p:sp>
      <p:sp>
        <p:nvSpPr>
          <p:cNvPr id="100355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lvl="1">
              <a:buClr>
                <a:srgbClr val="FFC000"/>
              </a:buClr>
              <a:buFont typeface="Helvetica" pitchFamily="34" charset="0"/>
              <a:buChar char="●"/>
            </a:pPr>
            <a:r>
              <a:rPr lang="en-US" sz="3600" dirty="0" smtClean="0">
                <a:solidFill>
                  <a:srgbClr val="FFFFFF"/>
                </a:solidFill>
                <a:cs typeface="Arial" pitchFamily="34" charset="0"/>
              </a:rPr>
              <a:t> Falls </a:t>
            </a:r>
            <a:r>
              <a:rPr lang="en-US" sz="3600" dirty="0">
                <a:solidFill>
                  <a:srgbClr val="FFFFFF"/>
                </a:solidFill>
                <a:cs typeface="Arial" pitchFamily="34" charset="0"/>
              </a:rPr>
              <a:t>and fractures prevention</a:t>
            </a:r>
          </a:p>
          <a:p>
            <a:pPr lvl="1">
              <a:buClr>
                <a:srgbClr val="FFC000"/>
              </a:buClr>
              <a:buFont typeface="Helvetica" pitchFamily="34" charset="0"/>
              <a:buChar char="●"/>
            </a:pPr>
            <a:r>
              <a:rPr lang="en-US" sz="3600" dirty="0" smtClean="0">
                <a:solidFill>
                  <a:srgbClr val="FFFFFF"/>
                </a:solidFill>
                <a:cs typeface="Arial" pitchFamily="34" charset="0"/>
              </a:rPr>
              <a:t> Osteoporosis </a:t>
            </a:r>
            <a:r>
              <a:rPr lang="en-US" sz="3600" dirty="0">
                <a:solidFill>
                  <a:srgbClr val="FFFFFF"/>
                </a:solidFill>
                <a:cs typeface="Arial" pitchFamily="34" charset="0"/>
              </a:rPr>
              <a:t>and dentition</a:t>
            </a:r>
          </a:p>
          <a:p>
            <a:pPr lvl="1">
              <a:buClr>
                <a:srgbClr val="FFC000"/>
              </a:buClr>
              <a:buFont typeface="Helvetica" pitchFamily="34" charset="0"/>
              <a:buChar char="●"/>
            </a:pPr>
            <a:r>
              <a:rPr lang="en-US" sz="3600" dirty="0" smtClean="0">
                <a:solidFill>
                  <a:srgbClr val="FFFFFF"/>
                </a:solidFill>
                <a:cs typeface="Arial" pitchFamily="34" charset="0"/>
              </a:rPr>
              <a:t> Cognition</a:t>
            </a:r>
            <a:endParaRPr lang="en-US" sz="3600" dirty="0">
              <a:solidFill>
                <a:srgbClr val="FFFFFF"/>
              </a:solidFill>
              <a:cs typeface="Arial" pitchFamily="34" charset="0"/>
            </a:endParaRPr>
          </a:p>
          <a:p>
            <a:pPr lvl="1">
              <a:buClr>
                <a:srgbClr val="FFC000"/>
              </a:buClr>
              <a:buFont typeface="Helvetica" pitchFamily="34" charset="0"/>
              <a:buChar char="●"/>
            </a:pPr>
            <a:r>
              <a:rPr lang="en-US" sz="3600" dirty="0" smtClean="0">
                <a:solidFill>
                  <a:srgbClr val="FFFFFF"/>
                </a:solidFill>
                <a:cs typeface="Arial" pitchFamily="34" charset="0"/>
              </a:rPr>
              <a:t> Immune function</a:t>
            </a:r>
          </a:p>
          <a:p>
            <a:pPr lvl="1">
              <a:buClr>
                <a:srgbClr val="FFC000"/>
              </a:buClr>
              <a:buFont typeface="Helvetica" pitchFamily="34" charset="0"/>
              <a:buChar char="●"/>
            </a:pPr>
            <a:r>
              <a:rPr lang="en-US" sz="3600" dirty="0" smtClean="0">
                <a:solidFill>
                  <a:srgbClr val="FFFFFF"/>
                </a:solidFill>
                <a:cs typeface="Arial" pitchFamily="34" charset="0"/>
              </a:rPr>
              <a:t> Blood pressure</a:t>
            </a:r>
          </a:p>
          <a:p>
            <a:pPr lvl="1">
              <a:buClr>
                <a:srgbClr val="FFC000"/>
              </a:buClr>
              <a:buFont typeface="Helvetica" pitchFamily="34" charset="0"/>
              <a:buChar char="●"/>
            </a:pPr>
            <a:r>
              <a:rPr lang="en-US" sz="3600" dirty="0" smtClean="0">
                <a:solidFill>
                  <a:srgbClr val="FFFFFF"/>
                </a:solidFill>
                <a:cs typeface="Arial" pitchFamily="34" charset="0"/>
              </a:rPr>
              <a:t> Colon cancer (?)</a:t>
            </a:r>
            <a:endParaRPr lang="en-US" sz="3600" dirty="0">
              <a:solidFill>
                <a:srgbClr val="FFFFFF"/>
              </a:solidFill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228600" y="457200"/>
            <a:ext cx="7772400" cy="3810000"/>
          </a:xfrm>
        </p:spPr>
        <p:txBody>
          <a:bodyPr/>
          <a:lstStyle/>
          <a:p>
            <a:r>
              <a:rPr lang="en-US" sz="4000" dirty="0" smtClean="0">
                <a:solidFill>
                  <a:schemeClr val="accent3">
                    <a:lumMod val="20000"/>
                    <a:lumOff val="80000"/>
                  </a:schemeClr>
                </a:solidFill>
                <a:cs typeface="Arial" pitchFamily="34" charset="0"/>
              </a:rPr>
              <a:t>Energy Needs</a:t>
            </a:r>
            <a:endParaRPr lang="en-US" sz="4000" dirty="0">
              <a:solidFill>
                <a:schemeClr val="accent3">
                  <a:lumMod val="20000"/>
                  <a:lumOff val="80000"/>
                </a:schemeClr>
              </a:solidFill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89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1692275"/>
            <a:ext cx="7772400" cy="3184525"/>
          </a:xfrm>
        </p:spPr>
        <p:txBody>
          <a:bodyPr/>
          <a:lstStyle/>
          <a:p>
            <a:r>
              <a:rPr lang="en-US" sz="4000" dirty="0">
                <a:solidFill>
                  <a:srgbClr val="FFFFFF"/>
                </a:solidFill>
              </a:rPr>
              <a:t>To maintain weight, 20-25 </a:t>
            </a:r>
            <a:r>
              <a:rPr lang="en-US" sz="4000" dirty="0" err="1">
                <a:solidFill>
                  <a:srgbClr val="FFFFFF"/>
                </a:solidFill>
              </a:rPr>
              <a:t>kcals</a:t>
            </a:r>
            <a:r>
              <a:rPr lang="en-US" sz="4000" dirty="0">
                <a:solidFill>
                  <a:srgbClr val="FFFFFF"/>
                </a:solidFill>
              </a:rPr>
              <a:t>/kg body weight is usually adequate in a relatively sedentary adult</a:t>
            </a:r>
          </a:p>
        </p:txBody>
      </p:sp>
      <p:sp>
        <p:nvSpPr>
          <p:cNvPr id="165891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91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990600" y="1371600"/>
            <a:ext cx="7162800" cy="3581400"/>
          </a:xfrm>
        </p:spPr>
        <p:txBody>
          <a:bodyPr/>
          <a:lstStyle/>
          <a:p>
            <a:r>
              <a:rPr lang="en-US" sz="4000" dirty="0">
                <a:solidFill>
                  <a:srgbClr val="FFFFFF"/>
                </a:solidFill>
              </a:rPr>
              <a:t>For stress, wound healing, infection, fracture, energy needs may increase to as much as 35 </a:t>
            </a:r>
            <a:r>
              <a:rPr lang="en-US" sz="4000" dirty="0" err="1">
                <a:solidFill>
                  <a:srgbClr val="FFFFFF"/>
                </a:solidFill>
              </a:rPr>
              <a:t>kcals</a:t>
            </a:r>
            <a:r>
              <a:rPr lang="en-US" sz="4000" dirty="0">
                <a:solidFill>
                  <a:srgbClr val="FFFFFF"/>
                </a:solidFill>
              </a:rPr>
              <a:t>/kg body weight</a:t>
            </a:r>
          </a:p>
        </p:txBody>
      </p:sp>
      <p:sp>
        <p:nvSpPr>
          <p:cNvPr id="166915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2133600"/>
            <a:ext cx="7772400" cy="3124200"/>
          </a:xfrm>
        </p:spPr>
        <p:txBody>
          <a:bodyPr/>
          <a:lstStyle/>
          <a:p>
            <a:r>
              <a:rPr lang="en-US" sz="4000" dirty="0">
                <a:solidFill>
                  <a:srgbClr val="FFFFFF"/>
                </a:solidFill>
                <a:cs typeface="Arial" pitchFamily="34" charset="0"/>
              </a:rPr>
              <a:t>Energy needs decline with a reduction in metabolically active cell mass: protein and bone</a:t>
            </a:r>
          </a:p>
        </p:txBody>
      </p:sp>
      <p:sp>
        <p:nvSpPr>
          <p:cNvPr id="95236" name="Rectangle 4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866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1692275"/>
            <a:ext cx="7772400" cy="3565525"/>
          </a:xfrm>
        </p:spPr>
        <p:txBody>
          <a:bodyPr/>
          <a:lstStyle/>
          <a:p>
            <a:r>
              <a:rPr lang="en-US" sz="4000" dirty="0">
                <a:solidFill>
                  <a:srgbClr val="FFFFFF"/>
                </a:solidFill>
              </a:rPr>
              <a:t>Energy needs increase with demands for wound healing, fracture repair, infection response</a:t>
            </a:r>
          </a:p>
        </p:txBody>
      </p:sp>
      <p:sp>
        <p:nvSpPr>
          <p:cNvPr id="164867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010" name="Picture 2" descr="Graph-Step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"/>
            <a:ext cx="9144000" cy="6826251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wipe dir="u"/>
  </p:transition>
  <p:timing>
    <p:tnLst>
      <p:par>
        <p:cTn id="1" dur="indefinite" restart="never" nodeType="tmRoot"/>
      </p:par>
    </p:tnLst>
  </p:timing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53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371600" y="1692275"/>
            <a:ext cx="7086600" cy="3032125"/>
          </a:xfrm>
        </p:spPr>
        <p:txBody>
          <a:bodyPr/>
          <a:lstStyle/>
          <a:p>
            <a:r>
              <a:rPr lang="en-US" sz="4000" dirty="0">
                <a:solidFill>
                  <a:srgbClr val="FFFFFF"/>
                </a:solidFill>
              </a:rPr>
              <a:t>To avoid or heal wounds of any type, nutrient needs must be met to support homeostasis</a:t>
            </a:r>
          </a:p>
        </p:txBody>
      </p:sp>
      <p:sp>
        <p:nvSpPr>
          <p:cNvPr id="15053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447800" y="5410200"/>
            <a:ext cx="6400800" cy="228600"/>
          </a:xfrm>
        </p:spPr>
        <p:txBody>
          <a:bodyPr/>
          <a:lstStyle/>
          <a:p>
            <a:pPr>
              <a:lnSpc>
                <a:spcPct val="80000"/>
              </a:lnSpc>
            </a:pPr>
            <a:endParaRPr lang="en-US" sz="100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698" name="Rectangle 2"/>
          <p:cNvSpPr>
            <a:spLocks noGrp="1" noChangeArrowheads="1"/>
          </p:cNvSpPr>
          <p:nvPr>
            <p:ph type="title"/>
          </p:nvPr>
        </p:nvSpPr>
        <p:spPr>
          <a:xfrm>
            <a:off x="1295400" y="533400"/>
            <a:ext cx="6705600" cy="1371600"/>
          </a:xfrm>
        </p:spPr>
        <p:txBody>
          <a:bodyPr/>
          <a:lstStyle/>
          <a:p>
            <a:r>
              <a:rPr lang="en-US" sz="4000" dirty="0">
                <a:solidFill>
                  <a:srgbClr val="FFFFFF"/>
                </a:solidFill>
              </a:rPr>
              <a:t>Key nutrients needed for wound healing</a:t>
            </a:r>
          </a:p>
        </p:txBody>
      </p:sp>
      <p:sp>
        <p:nvSpPr>
          <p:cNvPr id="157699" name="Rectangle 3"/>
          <p:cNvSpPr>
            <a:spLocks noGrp="1" noChangeArrowheads="1"/>
          </p:cNvSpPr>
          <p:nvPr>
            <p:ph idx="1"/>
          </p:nvPr>
        </p:nvSpPr>
        <p:spPr>
          <a:xfrm>
            <a:off x="1477963" y="2465388"/>
            <a:ext cx="6764337" cy="3630612"/>
          </a:xfrm>
        </p:spPr>
        <p:txBody>
          <a:bodyPr/>
          <a:lstStyle/>
          <a:p>
            <a:pPr>
              <a:buClr>
                <a:srgbClr val="FFC000"/>
              </a:buClr>
              <a:buFont typeface="Helvetica" pitchFamily="34" charset="0"/>
              <a:buChar char="●"/>
            </a:pPr>
            <a:r>
              <a:rPr lang="en-US" sz="3600" dirty="0">
                <a:solidFill>
                  <a:srgbClr val="FFFFFF"/>
                </a:solidFill>
                <a:cs typeface="Arial" pitchFamily="34" charset="0"/>
              </a:rPr>
              <a:t>Protein</a:t>
            </a:r>
          </a:p>
          <a:p>
            <a:pPr>
              <a:buClr>
                <a:srgbClr val="FFC000"/>
              </a:buClr>
              <a:buFont typeface="Helvetica" pitchFamily="34" charset="0"/>
              <a:buChar char="●"/>
            </a:pPr>
            <a:r>
              <a:rPr lang="en-US" sz="3600" dirty="0">
                <a:solidFill>
                  <a:srgbClr val="FFFFFF"/>
                </a:solidFill>
                <a:cs typeface="Arial" pitchFamily="34" charset="0"/>
              </a:rPr>
              <a:t>Energy</a:t>
            </a:r>
          </a:p>
          <a:p>
            <a:pPr>
              <a:buClr>
                <a:srgbClr val="FFC000"/>
              </a:buClr>
              <a:buFont typeface="Helvetica" pitchFamily="34" charset="0"/>
              <a:buChar char="●"/>
            </a:pPr>
            <a:r>
              <a:rPr lang="en-US" sz="3600" dirty="0">
                <a:solidFill>
                  <a:srgbClr val="FFFFFF"/>
                </a:solidFill>
                <a:cs typeface="Arial" pitchFamily="34" charset="0"/>
              </a:rPr>
              <a:t>Vitamin A</a:t>
            </a:r>
          </a:p>
          <a:p>
            <a:pPr>
              <a:buClr>
                <a:srgbClr val="FFC000"/>
              </a:buClr>
              <a:buFont typeface="Helvetica" pitchFamily="34" charset="0"/>
              <a:buChar char="●"/>
            </a:pPr>
            <a:r>
              <a:rPr lang="en-US" sz="3600" dirty="0">
                <a:solidFill>
                  <a:srgbClr val="FFFFFF"/>
                </a:solidFill>
                <a:cs typeface="Arial" pitchFamily="34" charset="0"/>
              </a:rPr>
              <a:t>Vitamin C</a:t>
            </a:r>
          </a:p>
          <a:p>
            <a:pPr>
              <a:buClr>
                <a:srgbClr val="FFC000"/>
              </a:buClr>
              <a:buFont typeface="Helvetica" pitchFamily="34" charset="0"/>
              <a:buChar char="●"/>
            </a:pPr>
            <a:r>
              <a:rPr lang="en-US" sz="3600" dirty="0">
                <a:solidFill>
                  <a:srgbClr val="FFFFFF"/>
                </a:solidFill>
                <a:cs typeface="Arial" pitchFamily="34" charset="0"/>
              </a:rPr>
              <a:t>Zinc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33400"/>
            <a:ext cx="7772400" cy="3886200"/>
          </a:xfrm>
        </p:spPr>
        <p:txBody>
          <a:bodyPr/>
          <a:lstStyle/>
          <a:p>
            <a:r>
              <a:rPr lang="en-US" sz="4000" dirty="0" smtClean="0">
                <a:solidFill>
                  <a:schemeClr val="accent3">
                    <a:lumMod val="20000"/>
                    <a:lumOff val="80000"/>
                  </a:schemeClr>
                </a:solidFill>
                <a:cs typeface="Arial" pitchFamily="34" charset="0"/>
              </a:rPr>
              <a:t>Protein Needs</a:t>
            </a:r>
            <a:endParaRPr lang="en-US" sz="4000" dirty="0">
              <a:solidFill>
                <a:schemeClr val="accent3">
                  <a:lumMod val="20000"/>
                  <a:lumOff val="80000"/>
                </a:schemeClr>
              </a:solidFill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794" name="Rectangle 2"/>
          <p:cNvSpPr>
            <a:spLocks noGrp="1" noChangeArrowheads="1"/>
          </p:cNvSpPr>
          <p:nvPr>
            <p:ph type="title"/>
          </p:nvPr>
        </p:nvSpPr>
        <p:spPr>
          <a:xfrm>
            <a:off x="609600" y="838200"/>
            <a:ext cx="7772400" cy="4114800"/>
          </a:xfrm>
        </p:spPr>
        <p:txBody>
          <a:bodyPr/>
          <a:lstStyle/>
          <a:p>
            <a:r>
              <a:rPr lang="en-US" sz="4000" dirty="0">
                <a:solidFill>
                  <a:srgbClr val="FFFFFF"/>
                </a:solidFill>
                <a:cs typeface="Arial" pitchFamily="34" charset="0"/>
              </a:rPr>
              <a:t>Protein needs may be as high as 2+ g/kg body weight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dirty="0">
                <a:solidFill>
                  <a:srgbClr val="FFFFFF"/>
                </a:solidFill>
                <a:cs typeface="Arial" pitchFamily="34" charset="0"/>
              </a:rPr>
              <a:t>Albumin levels may be </a:t>
            </a:r>
            <a:r>
              <a:rPr lang="en-US" sz="4000" dirty="0" smtClean="0">
                <a:solidFill>
                  <a:srgbClr val="FFFFFF"/>
                </a:solidFill>
                <a:cs typeface="Arial" pitchFamily="34" charset="0"/>
              </a:rPr>
              <a:t/>
            </a:r>
            <a:br>
              <a:rPr lang="en-US" sz="4000" dirty="0" smtClean="0">
                <a:solidFill>
                  <a:srgbClr val="FFFFFF"/>
                </a:solidFill>
                <a:cs typeface="Arial" pitchFamily="34" charset="0"/>
              </a:rPr>
            </a:br>
            <a:r>
              <a:rPr lang="en-US" sz="4000" dirty="0" smtClean="0">
                <a:solidFill>
                  <a:srgbClr val="FFFFFF"/>
                </a:solidFill>
                <a:cs typeface="Arial" pitchFamily="34" charset="0"/>
              </a:rPr>
              <a:t>affected </a:t>
            </a:r>
            <a:r>
              <a:rPr lang="en-US" sz="4000" dirty="0">
                <a:solidFill>
                  <a:srgbClr val="FFFFFF"/>
                </a:solidFill>
                <a:cs typeface="Arial" pitchFamily="34" charset="0"/>
              </a:rPr>
              <a:t>by:</a:t>
            </a:r>
          </a:p>
        </p:txBody>
      </p:sp>
      <p:sp>
        <p:nvSpPr>
          <p:cNvPr id="23555" name="Rectangle 3"/>
          <p:cNvSpPr>
            <a:spLocks noGrp="1" noChangeArrowheads="1"/>
          </p:cNvSpPr>
          <p:nvPr>
            <p:ph idx="1"/>
          </p:nvPr>
        </p:nvSpPr>
        <p:spPr>
          <a:xfrm>
            <a:off x="685800" y="1676400"/>
            <a:ext cx="7772400" cy="4419600"/>
          </a:xfrm>
        </p:spPr>
        <p:txBody>
          <a:bodyPr/>
          <a:lstStyle/>
          <a:p>
            <a:pPr>
              <a:buClr>
                <a:srgbClr val="FFC000"/>
              </a:buClr>
              <a:buFont typeface="Helvetica" pitchFamily="34" charset="0"/>
              <a:buChar char="●"/>
            </a:pPr>
            <a:r>
              <a:rPr lang="en-US" sz="3600" dirty="0">
                <a:solidFill>
                  <a:srgbClr val="FFFFFF"/>
                </a:solidFill>
                <a:cs typeface="Arial" pitchFamily="34" charset="0"/>
              </a:rPr>
              <a:t>Bed rest</a:t>
            </a:r>
          </a:p>
          <a:p>
            <a:pPr>
              <a:buClr>
                <a:srgbClr val="FFC000"/>
              </a:buClr>
              <a:buFont typeface="Helvetica" pitchFamily="34" charset="0"/>
              <a:buChar char="●"/>
            </a:pPr>
            <a:r>
              <a:rPr lang="en-US" sz="3600" dirty="0">
                <a:solidFill>
                  <a:srgbClr val="FFFFFF"/>
                </a:solidFill>
                <a:cs typeface="Arial" pitchFamily="34" charset="0"/>
              </a:rPr>
              <a:t>Fluid balance</a:t>
            </a:r>
          </a:p>
          <a:p>
            <a:pPr>
              <a:buClr>
                <a:srgbClr val="FFC000"/>
              </a:buClr>
              <a:buFont typeface="Helvetica" pitchFamily="34" charset="0"/>
              <a:buChar char="●"/>
            </a:pPr>
            <a:r>
              <a:rPr lang="en-US" sz="3600" dirty="0">
                <a:solidFill>
                  <a:srgbClr val="FFFFFF"/>
                </a:solidFill>
                <a:cs typeface="Arial" pitchFamily="34" charset="0"/>
              </a:rPr>
              <a:t>Acute physiologic stress</a:t>
            </a:r>
          </a:p>
          <a:p>
            <a:pPr>
              <a:buClr>
                <a:srgbClr val="FFC000"/>
              </a:buClr>
              <a:buFont typeface="Helvetica" pitchFamily="34" charset="0"/>
              <a:buChar char="●"/>
            </a:pPr>
            <a:r>
              <a:rPr lang="en-US" sz="3600" dirty="0">
                <a:solidFill>
                  <a:srgbClr val="FFFFFF"/>
                </a:solidFill>
                <a:cs typeface="Arial" pitchFamily="34" charset="0"/>
              </a:rPr>
              <a:t>Chronic inflammatory processes</a:t>
            </a:r>
          </a:p>
          <a:p>
            <a:pPr>
              <a:buClr>
                <a:srgbClr val="FFC000"/>
              </a:buClr>
              <a:buFont typeface="Helvetica" pitchFamily="34" charset="0"/>
              <a:buChar char="●"/>
            </a:pPr>
            <a:r>
              <a:rPr lang="en-US" sz="3600" dirty="0">
                <a:solidFill>
                  <a:srgbClr val="FFFFFF"/>
                </a:solidFill>
                <a:cs typeface="Arial" pitchFamily="34" charset="0"/>
              </a:rPr>
              <a:t>Dysfunctional protein </a:t>
            </a:r>
            <a:r>
              <a:rPr lang="en-US" sz="3600" dirty="0" smtClean="0">
                <a:solidFill>
                  <a:srgbClr val="FFFFFF"/>
                </a:solidFill>
                <a:cs typeface="Arial" pitchFamily="34" charset="0"/>
              </a:rPr>
              <a:t>metabolism</a:t>
            </a:r>
            <a:endParaRPr lang="en-US" sz="3600" dirty="0">
              <a:solidFill>
                <a:srgbClr val="FFFFFF"/>
              </a:solidFill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dirty="0">
                <a:solidFill>
                  <a:srgbClr val="FFFFFF"/>
                </a:solidFill>
                <a:cs typeface="Arial" pitchFamily="34" charset="0"/>
              </a:rPr>
              <a:t>Albumin levels may be affected by:</a:t>
            </a:r>
          </a:p>
        </p:txBody>
      </p:sp>
      <p:sp>
        <p:nvSpPr>
          <p:cNvPr id="23555" name="Rectangle 3"/>
          <p:cNvSpPr>
            <a:spLocks noGrp="1" noChangeArrowheads="1"/>
          </p:cNvSpPr>
          <p:nvPr>
            <p:ph idx="1"/>
          </p:nvPr>
        </p:nvSpPr>
        <p:spPr>
          <a:xfrm>
            <a:off x="685800" y="1981200"/>
            <a:ext cx="7772400" cy="4114800"/>
          </a:xfrm>
        </p:spPr>
        <p:txBody>
          <a:bodyPr/>
          <a:lstStyle/>
          <a:p>
            <a:pPr>
              <a:buClr>
                <a:srgbClr val="FFC000"/>
              </a:buClr>
              <a:buFont typeface="Helvetica" pitchFamily="34" charset="0"/>
              <a:buChar char="●"/>
            </a:pPr>
            <a:r>
              <a:rPr lang="en-US" sz="3600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  <a:t>Dysfunctional </a:t>
            </a:r>
            <a:r>
              <a:rPr lang="en-US" sz="3600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  <a:t>protein metabolism</a:t>
            </a:r>
          </a:p>
          <a:p>
            <a:pPr lvl="2">
              <a:buClr>
                <a:srgbClr val="FFC000"/>
              </a:buClr>
              <a:buFont typeface="Helvetica" pitchFamily="34" charset="0"/>
              <a:buChar char="●"/>
            </a:pPr>
            <a:r>
              <a:rPr lang="en-US" sz="3200" dirty="0">
                <a:solidFill>
                  <a:srgbClr val="FFFFFF"/>
                </a:solidFill>
                <a:cs typeface="Arial" pitchFamily="34" charset="0"/>
              </a:rPr>
              <a:t>Advanced liver disease</a:t>
            </a:r>
          </a:p>
          <a:p>
            <a:pPr lvl="2">
              <a:buClr>
                <a:srgbClr val="FFC000"/>
              </a:buClr>
              <a:buFont typeface="Helvetica" pitchFamily="34" charset="0"/>
              <a:buChar char="●"/>
            </a:pPr>
            <a:r>
              <a:rPr lang="en-US" sz="3200" dirty="0">
                <a:solidFill>
                  <a:srgbClr val="FFFFFF"/>
                </a:solidFill>
                <a:cs typeface="Arial" pitchFamily="34" charset="0"/>
              </a:rPr>
              <a:t>Congestive heart failure</a:t>
            </a:r>
          </a:p>
          <a:p>
            <a:pPr lvl="2">
              <a:buClr>
                <a:srgbClr val="FFC000"/>
              </a:buClr>
              <a:buFont typeface="Helvetica" pitchFamily="34" charset="0"/>
              <a:buChar char="●"/>
            </a:pPr>
            <a:r>
              <a:rPr lang="en-US" sz="3200" dirty="0" err="1">
                <a:solidFill>
                  <a:srgbClr val="FFFFFF"/>
                </a:solidFill>
                <a:cs typeface="Arial" pitchFamily="34" charset="0"/>
              </a:rPr>
              <a:t>Nephrotic</a:t>
            </a:r>
            <a:r>
              <a:rPr lang="en-US" sz="3200" dirty="0">
                <a:solidFill>
                  <a:srgbClr val="FFFFFF"/>
                </a:solidFill>
                <a:cs typeface="Arial" pitchFamily="34" charset="0"/>
              </a:rPr>
              <a:t> syndrome</a:t>
            </a:r>
          </a:p>
          <a:p>
            <a:pPr lvl="2">
              <a:buClr>
                <a:srgbClr val="FFC000"/>
              </a:buClr>
              <a:buFont typeface="Helvetica" pitchFamily="34" charset="0"/>
              <a:buChar char="●"/>
            </a:pPr>
            <a:r>
              <a:rPr lang="en-US" sz="3200" dirty="0">
                <a:solidFill>
                  <a:srgbClr val="FFFFFF"/>
                </a:solidFill>
                <a:cs typeface="Arial" pitchFamily="34" charset="0"/>
              </a:rPr>
              <a:t>Protein-losing </a:t>
            </a:r>
            <a:r>
              <a:rPr lang="en-US" sz="3200" dirty="0" err="1">
                <a:solidFill>
                  <a:srgbClr val="FFFFFF"/>
                </a:solidFill>
                <a:cs typeface="Arial" pitchFamily="34" charset="0"/>
              </a:rPr>
              <a:t>enteropathies</a:t>
            </a:r>
            <a:endParaRPr lang="en-US" sz="3200" dirty="0">
              <a:solidFill>
                <a:srgbClr val="FFFFFF"/>
              </a:solidFill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818" name="Rectangle 2" hidden="1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62819" name="Rectangle 3" descr="1899"/>
          <p:cNvSpPr>
            <a:spLocks noGrp="1" noChangeAspect="1" noChangeArrowheads="1"/>
          </p:cNvSpPr>
          <p:nvPr isPhoto="1"/>
        </p:nvSpPr>
        <p:spPr bwMode="auto">
          <a:xfrm>
            <a:off x="-1447800" y="0"/>
            <a:ext cx="11201400" cy="6858000"/>
          </a:xfrm>
          <a:prstGeom prst="rect">
            <a:avLst/>
          </a:prstGeom>
          <a:blipFill dpi="0" rotWithShape="1">
            <a:blip r:embed="rId2" cstate="print"/>
            <a:srcRect/>
            <a:stretch>
              <a:fillRect r="-14493"/>
            </a:stretch>
          </a:blipFill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42" name="Rectangle 2" hidden="1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63843" name="Rectangle 3" descr="1897"/>
          <p:cNvSpPr>
            <a:spLocks noGrp="1" noChangeAspect="1" noChangeArrowheads="1"/>
          </p:cNvSpPr>
          <p:nvPr isPhoto="1"/>
        </p:nvSpPr>
        <p:spPr bwMode="auto">
          <a:xfrm>
            <a:off x="1828800" y="0"/>
            <a:ext cx="4876800" cy="6858000"/>
          </a:xfrm>
          <a:prstGeom prst="rect">
            <a:avLst/>
          </a:prstGeom>
          <a:blipFill dpi="0" rotWithShape="1">
            <a:blip r:embed="rId2" cstate="print"/>
            <a:srcRect/>
            <a:stretch>
              <a:fillRect b="-3652"/>
            </a:stretch>
          </a:blipFill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228600" y="457200"/>
            <a:ext cx="7772400" cy="4343400"/>
          </a:xfrm>
        </p:spPr>
        <p:txBody>
          <a:bodyPr/>
          <a:lstStyle/>
          <a:p>
            <a:r>
              <a:rPr lang="en-US" sz="4000" dirty="0" smtClean="0">
                <a:solidFill>
                  <a:schemeClr val="accent3">
                    <a:lumMod val="20000"/>
                    <a:lumOff val="80000"/>
                  </a:schemeClr>
                </a:solidFill>
                <a:cs typeface="Arial" pitchFamily="34" charset="0"/>
              </a:rPr>
              <a:t>Vitamin C</a:t>
            </a:r>
            <a:endParaRPr lang="en-US" sz="4000" dirty="0">
              <a:solidFill>
                <a:schemeClr val="accent3">
                  <a:lumMod val="20000"/>
                  <a:lumOff val="80000"/>
                </a:schemeClr>
              </a:solidFill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0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dirty="0">
                <a:solidFill>
                  <a:srgbClr val="FFFFFF"/>
                </a:solidFill>
              </a:rPr>
              <a:t>Vitamin C</a:t>
            </a:r>
          </a:p>
        </p:txBody>
      </p:sp>
      <p:sp>
        <p:nvSpPr>
          <p:cNvPr id="171011" name="Rectangle 3"/>
          <p:cNvSpPr>
            <a:spLocks noGrp="1" noChangeArrowheads="1"/>
          </p:cNvSpPr>
          <p:nvPr>
            <p:ph idx="1"/>
          </p:nvPr>
        </p:nvSpPr>
        <p:spPr>
          <a:xfrm>
            <a:off x="685800" y="2286000"/>
            <a:ext cx="7772400" cy="3810000"/>
          </a:xfrm>
        </p:spPr>
        <p:txBody>
          <a:bodyPr/>
          <a:lstStyle/>
          <a:p>
            <a:pPr>
              <a:lnSpc>
                <a:spcPct val="90000"/>
              </a:lnSpc>
              <a:buClr>
                <a:srgbClr val="FFC000"/>
              </a:buClr>
              <a:buFont typeface="Helvetica" pitchFamily="34" charset="0"/>
              <a:buChar char="●"/>
            </a:pPr>
            <a:r>
              <a:rPr lang="en-US" sz="3600" dirty="0">
                <a:solidFill>
                  <a:srgbClr val="FFFFFF"/>
                </a:solidFill>
              </a:rPr>
              <a:t>Status is related to dietary intake</a:t>
            </a:r>
          </a:p>
          <a:p>
            <a:pPr>
              <a:lnSpc>
                <a:spcPct val="90000"/>
              </a:lnSpc>
              <a:buClr>
                <a:srgbClr val="FFC000"/>
              </a:buClr>
              <a:buFont typeface="Helvetica" pitchFamily="34" charset="0"/>
              <a:buChar char="●"/>
            </a:pPr>
            <a:r>
              <a:rPr lang="en-US" sz="3600" dirty="0">
                <a:solidFill>
                  <a:srgbClr val="FFFFFF"/>
                </a:solidFill>
              </a:rPr>
              <a:t>Institutionalization, hospitalization and illness lead to sharp decreases in vitamin C </a:t>
            </a:r>
            <a:r>
              <a:rPr lang="en-US" sz="3600" dirty="0" smtClean="0">
                <a:solidFill>
                  <a:srgbClr val="FFFFFF"/>
                </a:solidFill>
              </a:rPr>
              <a:t>intake</a:t>
            </a:r>
            <a:endParaRPr lang="en-US" sz="3600" dirty="0">
              <a:solidFill>
                <a:srgbClr val="FFFFFF"/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Whirlpool">
  <a:themeElements>
    <a:clrScheme name="Whirlpool 1">
      <a:dk1>
        <a:srgbClr val="000066"/>
      </a:dk1>
      <a:lt1>
        <a:srgbClr val="CCECFF"/>
      </a:lt1>
      <a:dk2>
        <a:srgbClr val="0000CC"/>
      </a:dk2>
      <a:lt2>
        <a:srgbClr val="CCFFFF"/>
      </a:lt2>
      <a:accent1>
        <a:srgbClr val="CC99FF"/>
      </a:accent1>
      <a:accent2>
        <a:srgbClr val="9999FF"/>
      </a:accent2>
      <a:accent3>
        <a:srgbClr val="AAAAE2"/>
      </a:accent3>
      <a:accent4>
        <a:srgbClr val="AEC9DA"/>
      </a:accent4>
      <a:accent5>
        <a:srgbClr val="E2CAFF"/>
      </a:accent5>
      <a:accent6>
        <a:srgbClr val="8A8AE7"/>
      </a:accent6>
      <a:hlink>
        <a:srgbClr val="99CCFF"/>
      </a:hlink>
      <a:folHlink>
        <a:srgbClr val="0066FF"/>
      </a:folHlink>
    </a:clrScheme>
    <a:fontScheme name="Whirlpool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Whirlpool 1">
        <a:dk1>
          <a:srgbClr val="000066"/>
        </a:dk1>
        <a:lt1>
          <a:srgbClr val="CCECFF"/>
        </a:lt1>
        <a:dk2>
          <a:srgbClr val="0000CC"/>
        </a:dk2>
        <a:lt2>
          <a:srgbClr val="CCFFFF"/>
        </a:lt2>
        <a:accent1>
          <a:srgbClr val="CC99FF"/>
        </a:accent1>
        <a:accent2>
          <a:srgbClr val="9999FF"/>
        </a:accent2>
        <a:accent3>
          <a:srgbClr val="AAAAE2"/>
        </a:accent3>
        <a:accent4>
          <a:srgbClr val="AEC9DA"/>
        </a:accent4>
        <a:accent5>
          <a:srgbClr val="E2CAFF"/>
        </a:accent5>
        <a:accent6>
          <a:srgbClr val="8A8AE7"/>
        </a:accent6>
        <a:hlink>
          <a:srgbClr val="99CCFF"/>
        </a:hlink>
        <a:folHlink>
          <a:srgbClr val="0066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Whirlpool 2">
        <a:dk1>
          <a:srgbClr val="000066"/>
        </a:dk1>
        <a:lt1>
          <a:srgbClr val="CCECFF"/>
        </a:lt1>
        <a:dk2>
          <a:srgbClr val="6699FF"/>
        </a:dk2>
        <a:lt2>
          <a:srgbClr val="CCFFFF"/>
        </a:lt2>
        <a:accent1>
          <a:srgbClr val="CC99FF"/>
        </a:accent1>
        <a:accent2>
          <a:srgbClr val="9999FF"/>
        </a:accent2>
        <a:accent3>
          <a:srgbClr val="B8CAFF"/>
        </a:accent3>
        <a:accent4>
          <a:srgbClr val="AEC9DA"/>
        </a:accent4>
        <a:accent5>
          <a:srgbClr val="E2CAFF"/>
        </a:accent5>
        <a:accent6>
          <a:srgbClr val="8A8AE7"/>
        </a:accent6>
        <a:hlink>
          <a:srgbClr val="99CCFF"/>
        </a:hlink>
        <a:folHlink>
          <a:srgbClr val="0066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Whirlpool 3">
        <a:dk1>
          <a:srgbClr val="000000"/>
        </a:dk1>
        <a:lt1>
          <a:srgbClr val="FFFFFF"/>
        </a:lt1>
        <a:dk2>
          <a:srgbClr val="000000"/>
        </a:dk2>
        <a:lt2>
          <a:srgbClr val="393939"/>
        </a:lt2>
        <a:accent1>
          <a:srgbClr val="CBCBCB"/>
        </a:accent1>
        <a:accent2>
          <a:srgbClr val="868686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797979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2065</TotalTime>
  <Words>1974</Words>
  <Application>Microsoft Office PowerPoint</Application>
  <PresentationFormat>On-screen Show (4:3)</PresentationFormat>
  <Paragraphs>283</Paragraphs>
  <Slides>106</Slides>
  <Notes>2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3</vt:i4>
      </vt:variant>
      <vt:variant>
        <vt:lpstr>Slide Titles</vt:lpstr>
      </vt:variant>
      <vt:variant>
        <vt:i4>106</vt:i4>
      </vt:variant>
    </vt:vector>
  </HeadingPairs>
  <TitlesOfParts>
    <vt:vector size="110" baseType="lpstr">
      <vt:lpstr>Whirlpool</vt:lpstr>
      <vt:lpstr>Chart</vt:lpstr>
      <vt:lpstr>Presentation</vt:lpstr>
      <vt:lpstr>Slide</vt:lpstr>
      <vt:lpstr>Nutritional Issues  in Older Adults </vt:lpstr>
      <vt:lpstr>Life Expectancy of Selected Populations</vt:lpstr>
      <vt:lpstr>Older adults may seem to have an acceptable nutritional profile but then may decompensate when faced with a physiologic crisis</vt:lpstr>
      <vt:lpstr>Slide 4</vt:lpstr>
      <vt:lpstr>Slide 5</vt:lpstr>
      <vt:lpstr>Slide 6</vt:lpstr>
      <vt:lpstr>Slide 7</vt:lpstr>
      <vt:lpstr>Body composition changes will impact on how we assess and recognize nutritional problems in older adults</vt:lpstr>
      <vt:lpstr>Slide 9</vt:lpstr>
      <vt:lpstr>Nutritional Assessment</vt:lpstr>
      <vt:lpstr>To rely only on commonly used measures of nutritional status may yield a false picture of the nutritional status of an older adult since so many indicators are impacted by non-nutritional factors</vt:lpstr>
      <vt:lpstr>Only using the common measures of nutritional status may mask an underlying loss of reserve capacity</vt:lpstr>
      <vt:lpstr>Older adults may seem to have an acceptable nutritional profile but then may decompensate when faced with a physiologic crisis</vt:lpstr>
      <vt:lpstr>Just because older adults may appear “well-nourished” does not mean that they are</vt:lpstr>
      <vt:lpstr>Commonly Used Measures of Nutritional Status</vt:lpstr>
      <vt:lpstr>Anthropometry will  be affected by: </vt:lpstr>
      <vt:lpstr>Anthropometric measures</vt:lpstr>
      <vt:lpstr>Weight changes (losses or gains) may be related to a variety of risk factors</vt:lpstr>
      <vt:lpstr>Weight change factors include:</vt:lpstr>
      <vt:lpstr>If energy intake does not decline but activity level does, the result is a gain in weight</vt:lpstr>
      <vt:lpstr>Weight gain factors include:</vt:lpstr>
      <vt:lpstr>Weight loss should be slow and steady and easy to manage</vt:lpstr>
      <vt:lpstr>Lifestyle changes need to be made to sustain effective weight loss in older adults</vt:lpstr>
      <vt:lpstr>Weight loss factors include:</vt:lpstr>
      <vt:lpstr>Some older adults experience an unintended weight loss</vt:lpstr>
      <vt:lpstr>The goal should be to maintain an acceptable weight before disability associated with obesity becomes an extraordinary burden</vt:lpstr>
      <vt:lpstr>One of the factors in weight change is hydration status, fluid shifts, and fluid intake</vt:lpstr>
      <vt:lpstr>Laboratory measures may be affected by age because of:</vt:lpstr>
      <vt:lpstr>Commonly used laboratory measures include:</vt:lpstr>
      <vt:lpstr>Albumin is an indicator of many processes that do not have to do with nutritional status</vt:lpstr>
      <vt:lpstr>Albumin levels may  be affected by:</vt:lpstr>
      <vt:lpstr>Transferrin may not be a reliable indicator because:</vt:lpstr>
      <vt:lpstr>Prealbumin/Retinol-binding protein</vt:lpstr>
      <vt:lpstr>Drug profile may be affected by:</vt:lpstr>
      <vt:lpstr>Socioeconomic factors:</vt:lpstr>
      <vt:lpstr>For older adults other dimensions should be evaluated, including oral health and functional ability</vt:lpstr>
      <vt:lpstr>Oral health evaluation in older adults:</vt:lpstr>
      <vt:lpstr>Functional status is usually evaluated by 2 commonly used scales</vt:lpstr>
      <vt:lpstr>Activities of Daily Living</vt:lpstr>
      <vt:lpstr>Instrumental Activities of Daily Living</vt:lpstr>
      <vt:lpstr>Nutrition Interventions</vt:lpstr>
      <vt:lpstr>Changes may include dietary patterns, activity levels, nutrition education, cooking suggestions</vt:lpstr>
      <vt:lpstr>Weight loss is a difficult problem to address</vt:lpstr>
      <vt:lpstr>Approaches to try with anorectic older people may include dietary modifications, supplements, tube or IV feeding, or medications</vt:lpstr>
      <vt:lpstr>Dietary changes may include adding calories to food products, eg. butter, milk solids, calorie supplements, other fats or oils</vt:lpstr>
      <vt:lpstr>Small meals, snacks, shakes, oral  supplements, nighttime enteral infusions, peripheral parenteral nutrition are all options</vt:lpstr>
      <vt:lpstr>Appetite stimulants and anabolic agents have been investigated but the results are mixed</vt:lpstr>
      <vt:lpstr>Fluid requirements have become an issue of interest </vt:lpstr>
      <vt:lpstr>Dehydration may be  associated with:</vt:lpstr>
      <vt:lpstr>Fluid intake can be estimated at 30 ml/kg body weight with a minimum of 1500 ml/day</vt:lpstr>
      <vt:lpstr>Recommendations for 8 glasses of fluid per day may be an overestimation of fluid needs for older adults</vt:lpstr>
      <vt:lpstr>Thirst is actually a bigger issue</vt:lpstr>
      <vt:lpstr>Thirst may be impaired because:</vt:lpstr>
      <vt:lpstr>Fluid can be consumed in many forms such as juices, other beverages, frozen desserts, anything liquid at room temperature</vt:lpstr>
      <vt:lpstr>Voluntary intake may be compromised for many reasons</vt:lpstr>
      <vt:lpstr>Slide 56</vt:lpstr>
      <vt:lpstr>Meeting fluid requirements is often an issue in wound healing protocols</vt:lpstr>
      <vt:lpstr>Tube feedings are made of solids dispersed in liquid and approximately 25% of TF volume needs to be added as free water to actually meet fluid needs</vt:lpstr>
      <vt:lpstr>In addition to changes in overall energy and fluid needs, requirements for other essential nutrients change too </vt:lpstr>
      <vt:lpstr>Nutrient Requirements</vt:lpstr>
      <vt:lpstr>Nutrient requirements may change with age due to physiological, health status, body composition, and activity level changes</vt:lpstr>
      <vt:lpstr>Key nutrient requirement changes:</vt:lpstr>
      <vt:lpstr>Protein requirements  are affected by:</vt:lpstr>
      <vt:lpstr>Protein requirements  are affected by:</vt:lpstr>
      <vt:lpstr>Protein requirements  are affected by:</vt:lpstr>
      <vt:lpstr>Protein requirements  are affected by:</vt:lpstr>
      <vt:lpstr>Protein requirements  are affected by:</vt:lpstr>
      <vt:lpstr>RDA for adults is 0.8 g/kg/body weight For older adults, requirements are for 1.0 g/kg/body weight or more</vt:lpstr>
      <vt:lpstr>Studies by Gersovitz, in early 80s, and Campbell et al in late 90s and early 2000+ support the need for 1 or more g/protein/kg body weight</vt:lpstr>
      <vt:lpstr>Vitamin B12</vt:lpstr>
      <vt:lpstr>Assuring adequate vitamin B12 is a challenging goal throughout the life cycle but particularly in older adults</vt:lpstr>
      <vt:lpstr>Vitamin B12</vt:lpstr>
      <vt:lpstr>Vitamin A</vt:lpstr>
      <vt:lpstr>Vitamin A requirements are altered by age due to alterations in hepatic vitamin A metabolism</vt:lpstr>
      <vt:lpstr>Vitamin A is needed for cell differentiation</vt:lpstr>
      <vt:lpstr>Cell differentiation processes allow for the development of different tissues</vt:lpstr>
      <vt:lpstr>Slide 77</vt:lpstr>
      <vt:lpstr>Vitamin A requirements in wound healing should not exceed 200% of the RDA</vt:lpstr>
      <vt:lpstr>Beta carotene does not have any negative side effects other than its accumulation in serum, potentially causing discolored epidermis</vt:lpstr>
      <vt:lpstr>Beta carotene seems to have a protective effect for epidermal tissue cancers</vt:lpstr>
      <vt:lpstr>Vitamin D</vt:lpstr>
      <vt:lpstr>Vitamin D is a nutrient that older adults are at risk for deficiency </vt:lpstr>
      <vt:lpstr>Risk factors for vitamin D deficiency</vt:lpstr>
      <vt:lpstr>Vitamin D is essential to manage:</vt:lpstr>
      <vt:lpstr>Energy Needs</vt:lpstr>
      <vt:lpstr>To maintain weight, 20-25 kcals/kg body weight is usually adequate in a relatively sedentary adult</vt:lpstr>
      <vt:lpstr>For stress, wound healing, infection, fracture, energy needs may increase to as much as 35 kcals/kg body weight</vt:lpstr>
      <vt:lpstr>Energy needs decline with a reduction in metabolically active cell mass: protein and bone</vt:lpstr>
      <vt:lpstr>Energy needs increase with demands for wound healing, fracture repair, infection response</vt:lpstr>
      <vt:lpstr>To avoid or heal wounds of any type, nutrient needs must be met to support homeostasis</vt:lpstr>
      <vt:lpstr>Key nutrients needed for wound healing</vt:lpstr>
      <vt:lpstr>Protein Needs</vt:lpstr>
      <vt:lpstr>Protein needs may be as high as 2+ g/kg body weight</vt:lpstr>
      <vt:lpstr>Albumin levels may be  affected by:</vt:lpstr>
      <vt:lpstr>Albumin levels may be affected by:</vt:lpstr>
      <vt:lpstr>Slide 96</vt:lpstr>
      <vt:lpstr>Slide 97</vt:lpstr>
      <vt:lpstr>Vitamin C</vt:lpstr>
      <vt:lpstr>Vitamin C</vt:lpstr>
      <vt:lpstr>Vitamin C</vt:lpstr>
      <vt:lpstr>Slide 101</vt:lpstr>
      <vt:lpstr>Slide 102</vt:lpstr>
      <vt:lpstr>Zinc</vt:lpstr>
      <vt:lpstr>Zinc</vt:lpstr>
      <vt:lpstr>Copper, iron, magnesium, manganese may be affected by large doses of zinc</vt:lpstr>
      <vt:lpstr>Getting old in America is challenging but nutritional challenges can be managed with creativity and ingenuity and patience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Are commonly used nutrition assessment measures appropriate for use in older adults?</dc:title>
  <dc:creator>ronni chernoff</dc:creator>
  <cp:lastModifiedBy>mdoades</cp:lastModifiedBy>
  <cp:revision>136</cp:revision>
  <dcterms:created xsi:type="dcterms:W3CDTF">2002-02-17T15:59:51Z</dcterms:created>
  <dcterms:modified xsi:type="dcterms:W3CDTF">2011-03-16T14:23:41Z</dcterms:modified>
</cp:coreProperties>
</file>