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91" r:id="rId33"/>
    <p:sldId id="292" r:id="rId34"/>
    <p:sldId id="287" r:id="rId35"/>
    <p:sldId id="288" r:id="rId36"/>
    <p:sldId id="290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5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68742-B9E4-41F6-9D46-9A5AA0FAA5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6E7276A-3FDF-479E-A2EA-8B65B5397D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B09EA-8A59-42F3-AAB5-6376717E5D7E}" type="datetimeFigureOut">
              <a:rPr lang="en-US" smtClean="0"/>
              <a:pPr/>
              <a:t>10/13/2010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088F-C7C3-4BF6-BFD4-676AAEC1238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Dementia and Alzheimer Disease: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Current Realities and Future Possibilities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Peter V. Rabins, MD, MPH</a:t>
            </a:r>
          </a:p>
          <a:p>
            <a:r>
              <a:rPr lang="en-US" dirty="0" smtClean="0"/>
              <a:t>Johns Hopkins School of Medicine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38" y="1319213"/>
            <a:ext cx="862012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lum bright="18000" contrast="28000"/>
          </a:blip>
          <a:srcRect/>
          <a:stretch>
            <a:fillRect/>
          </a:stretch>
        </p:blipFill>
        <p:spPr bwMode="auto">
          <a:xfrm>
            <a:off x="147638" y="1617663"/>
            <a:ext cx="8848725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863" y="333375"/>
            <a:ext cx="7534275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713" y="333375"/>
            <a:ext cx="7648575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COMMON CAUSES OF DEMENTIA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28713" y="2484438"/>
            <a:ext cx="7832725" cy="3611562"/>
          </a:xfrm>
        </p:spPr>
        <p:txBody>
          <a:bodyPr/>
          <a:lstStyle/>
          <a:p>
            <a:pPr eaLnBrk="1" hangingPunct="1"/>
            <a:r>
              <a:rPr lang="en-US" dirty="0" smtClean="0"/>
              <a:t>Alzheimer disease  		          66%</a:t>
            </a:r>
          </a:p>
          <a:p>
            <a:pPr eaLnBrk="1" hangingPunct="1"/>
            <a:r>
              <a:rPr lang="en-US" dirty="0" smtClean="0"/>
              <a:t>Vascular dementia       		15-20%</a:t>
            </a:r>
          </a:p>
          <a:p>
            <a:pPr eaLnBrk="1" hangingPunct="1"/>
            <a:r>
              <a:rPr lang="en-US" dirty="0" smtClean="0"/>
              <a:t>Dementia with </a:t>
            </a:r>
            <a:r>
              <a:rPr lang="en-US" dirty="0" err="1" smtClean="0"/>
              <a:t>Lewy</a:t>
            </a:r>
            <a:r>
              <a:rPr lang="en-US" dirty="0" smtClean="0"/>
              <a:t> bodies 	 8-15%</a:t>
            </a:r>
          </a:p>
          <a:p>
            <a:pPr eaLnBrk="1" hangingPunct="1"/>
            <a:r>
              <a:rPr lang="en-US" dirty="0" err="1" smtClean="0"/>
              <a:t>Fronto</a:t>
            </a:r>
            <a:r>
              <a:rPr lang="en-US" dirty="0" smtClean="0"/>
              <a:t>-temporal dementia         5%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604838"/>
            <a:ext cx="8096250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14350"/>
            <a:ext cx="809625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3" y="935038"/>
            <a:ext cx="8959850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38" y="360363"/>
            <a:ext cx="8620125" cy="613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347663"/>
            <a:ext cx="8096250" cy="61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7550" y="185738"/>
            <a:ext cx="4918075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19075"/>
            <a:ext cx="6789738" cy="641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Epidemiologic Approach:</a:t>
            </a:r>
            <a:br>
              <a:rPr lang="en-US" smtClean="0">
                <a:solidFill>
                  <a:srgbClr val="FFFF00"/>
                </a:solidFill>
              </a:rPr>
            </a:br>
            <a:r>
              <a:rPr lang="en-US" smtClean="0">
                <a:solidFill>
                  <a:srgbClr val="FFFF00"/>
                </a:solidFill>
              </a:rPr>
              <a:t>Risk and Protective Factors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0000"/>
                </a:solidFill>
              </a:rPr>
              <a:t>RISK FACTORS</a:t>
            </a:r>
          </a:p>
          <a:p>
            <a:pPr eaLnBrk="1" hangingPunct="1"/>
            <a:endParaRPr lang="en-US" sz="24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sz="2400" dirty="0" smtClean="0"/>
              <a:t>Older age</a:t>
            </a:r>
          </a:p>
          <a:p>
            <a:pPr eaLnBrk="1" hangingPunct="1"/>
            <a:r>
              <a:rPr lang="en-US" sz="2400" dirty="0" smtClean="0"/>
              <a:t>Down syndrome</a:t>
            </a:r>
          </a:p>
          <a:p>
            <a:pPr eaLnBrk="1" hangingPunct="1"/>
            <a:r>
              <a:rPr lang="en-US" sz="2400" dirty="0" smtClean="0"/>
              <a:t>Family history</a:t>
            </a:r>
          </a:p>
          <a:p>
            <a:pPr eaLnBrk="1" hangingPunct="1"/>
            <a:r>
              <a:rPr lang="en-US" sz="2400" dirty="0" smtClean="0"/>
              <a:t>Head injury</a:t>
            </a:r>
          </a:p>
          <a:p>
            <a:pPr eaLnBrk="1" hangingPunct="1"/>
            <a:r>
              <a:rPr lang="en-US" sz="2400" dirty="0" smtClean="0"/>
              <a:t>Female</a:t>
            </a:r>
          </a:p>
          <a:p>
            <a:pPr eaLnBrk="1" hangingPunct="1"/>
            <a:r>
              <a:rPr lang="en-US" sz="2400" dirty="0" smtClean="0"/>
              <a:t>?low education</a:t>
            </a:r>
          </a:p>
          <a:p>
            <a:pPr eaLnBrk="1" hangingPunct="1"/>
            <a:r>
              <a:rPr lang="en-US" sz="2400" dirty="0" smtClean="0"/>
              <a:t>?depression earlier</a:t>
            </a:r>
          </a:p>
          <a:p>
            <a:pPr eaLnBrk="1" hangingPunct="1"/>
            <a:r>
              <a:rPr lang="en-US" sz="2400" dirty="0" smtClean="0"/>
              <a:t>Estrogen</a:t>
            </a:r>
          </a:p>
          <a:p>
            <a:pPr eaLnBrk="1" hangingPunct="1">
              <a:buFontTx/>
              <a:buNone/>
            </a:pPr>
            <a:endParaRPr lang="en-US" sz="2400" dirty="0" smtClean="0"/>
          </a:p>
          <a:p>
            <a:pPr eaLnBrk="1" hangingPunct="1"/>
            <a:endParaRPr lang="en-US" sz="2400" dirty="0" smtClean="0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76400"/>
            <a:ext cx="4191000" cy="45720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0000"/>
                </a:solidFill>
              </a:rPr>
              <a:t>PROTECTIVE FACTORS</a:t>
            </a:r>
          </a:p>
          <a:p>
            <a:pPr eaLnBrk="1" hangingPunct="1">
              <a:buFontTx/>
              <a:buNone/>
            </a:pPr>
            <a:endParaRPr lang="en-US" sz="24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sz="2400" dirty="0" smtClean="0"/>
              <a:t>NSAIDS</a:t>
            </a:r>
          </a:p>
          <a:p>
            <a:pPr eaLnBrk="1" hangingPunct="1"/>
            <a:r>
              <a:rPr lang="en-US" sz="2400" dirty="0" smtClean="0"/>
              <a:t>??Estrogen early</a:t>
            </a:r>
          </a:p>
          <a:p>
            <a:pPr eaLnBrk="1" hangingPunct="1"/>
            <a:r>
              <a:rPr lang="en-US" sz="2400" dirty="0" smtClean="0"/>
              <a:t>?low cholesterol</a:t>
            </a:r>
          </a:p>
          <a:p>
            <a:pPr eaLnBrk="1" hangingPunct="1"/>
            <a:r>
              <a:rPr lang="en-US" sz="2400" dirty="0" smtClean="0"/>
              <a:t>?lipid lowering drugs</a:t>
            </a:r>
          </a:p>
          <a:p>
            <a:pPr eaLnBrk="1" hangingPunct="1"/>
            <a:r>
              <a:rPr lang="en-US" sz="2400" dirty="0" smtClean="0"/>
              <a:t>?more education</a:t>
            </a:r>
          </a:p>
          <a:p>
            <a:pPr eaLnBrk="1" hangingPunct="1"/>
            <a:r>
              <a:rPr lang="en-US" sz="2400" dirty="0" smtClean="0"/>
              <a:t>?higher activity level</a:t>
            </a:r>
          </a:p>
          <a:p>
            <a:pPr eaLnBrk="1" hangingPunct="1"/>
            <a:r>
              <a:rPr lang="en-US" sz="2400" dirty="0" smtClean="0"/>
              <a:t>?moderate alcohol</a:t>
            </a:r>
          </a:p>
          <a:p>
            <a:pPr eaLnBrk="1" hangingPunct="1"/>
            <a:r>
              <a:rPr lang="en-US" sz="2400" dirty="0" smtClean="0"/>
              <a:t>?vitamin E/antioxidants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-823913"/>
            <a:ext cx="7772400" cy="3159126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GENETIC ISSUES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311275"/>
            <a:ext cx="6400800" cy="4327525"/>
          </a:xfrm>
        </p:spPr>
        <p:txBody>
          <a:bodyPr>
            <a:normAutofit fontScale="92500" lnSpcReduction="10000"/>
          </a:bodyPr>
          <a:lstStyle/>
          <a:p>
            <a:pPr algn="l" eaLnBrk="1" hangingPunct="1">
              <a:lnSpc>
                <a:spcPct val="90000"/>
              </a:lnSpc>
              <a:buFontTx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Abnormalities in 3 genes are known to cause AD </a:t>
            </a:r>
          </a:p>
          <a:p>
            <a:pPr algn="l" eaLnBrk="1" hangingPunct="1">
              <a:lnSpc>
                <a:spcPct val="90000"/>
              </a:lnSpc>
              <a:buFontTx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APP gene on chromosome 21</a:t>
            </a:r>
          </a:p>
          <a:p>
            <a:pPr algn="l" eaLnBrk="1" hangingPunct="1">
              <a:lnSpc>
                <a:spcPct val="90000"/>
              </a:lnSpc>
              <a:buFontTx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PS-1 gene on chromosome 14</a:t>
            </a:r>
          </a:p>
          <a:p>
            <a:pPr algn="l" eaLnBrk="1" hangingPunct="1">
              <a:lnSpc>
                <a:spcPct val="90000"/>
              </a:lnSpc>
              <a:buFontTx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PS-2 gene on chromosome</a:t>
            </a:r>
            <a:r>
              <a:rPr lang="en-US" dirty="0" smtClean="0">
                <a:solidFill>
                  <a:schemeClr val="tx1"/>
                </a:solidFill>
              </a:rPr>
              <a:t> 1</a:t>
            </a:r>
          </a:p>
          <a:p>
            <a:pPr algn="l" eaLnBrk="1" hangingPunct="1">
              <a:lnSpc>
                <a:spcPct val="90000"/>
              </a:lnSpc>
              <a:buFontTx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algn="l" eaLnBrk="1" hangingPunct="1">
              <a:lnSpc>
                <a:spcPct val="90000"/>
              </a:lnSpc>
              <a:buFontTx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Account for </a:t>
            </a:r>
            <a:r>
              <a:rPr lang="en-US" sz="3600" dirty="0" smtClean="0">
                <a:solidFill>
                  <a:srgbClr val="FF0000"/>
                </a:solidFill>
              </a:rPr>
              <a:t>fewer than 2% </a:t>
            </a:r>
            <a:r>
              <a:rPr lang="en-US" sz="3600" dirty="0" smtClean="0">
                <a:solidFill>
                  <a:schemeClr val="tx1"/>
                </a:solidFill>
              </a:rPr>
              <a:t>of cases of AD</a:t>
            </a:r>
          </a:p>
          <a:p>
            <a:pPr algn="l" eaLnBrk="1" hangingPunct="1">
              <a:lnSpc>
                <a:spcPct val="90000"/>
              </a:lnSpc>
              <a:buFontTx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Function of these genes unknown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Genetics Cont.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Between 30-60% of AD is under genetic influence</a:t>
            </a:r>
          </a:p>
          <a:p>
            <a:pPr eaLnBrk="1" hangingPunct="1"/>
            <a:r>
              <a:rPr lang="en-US" dirty="0" smtClean="0"/>
              <a:t>APOE gene linkage well established</a:t>
            </a:r>
          </a:p>
          <a:p>
            <a:pPr eaLnBrk="1" hangingPunct="1">
              <a:buFontTx/>
              <a:buNone/>
            </a:pPr>
            <a:r>
              <a:rPr lang="en-US" dirty="0" smtClean="0"/>
              <a:t>		-APOE </a:t>
            </a:r>
            <a:r>
              <a:rPr lang="en-US" i="1" dirty="0" smtClean="0"/>
              <a:t>E</a:t>
            </a:r>
            <a:r>
              <a:rPr lang="en-US" dirty="0" smtClean="0"/>
              <a:t>4 gene increases risk</a:t>
            </a:r>
          </a:p>
          <a:p>
            <a:pPr eaLnBrk="1" hangingPunct="1">
              <a:buFontTx/>
              <a:buNone/>
            </a:pPr>
            <a:r>
              <a:rPr lang="en-US" dirty="0" smtClean="0"/>
              <a:t>		-APOE</a:t>
            </a:r>
            <a:r>
              <a:rPr lang="en-US" i="1" dirty="0" smtClean="0"/>
              <a:t> E</a:t>
            </a:r>
            <a:r>
              <a:rPr lang="en-US" dirty="0" smtClean="0"/>
              <a:t>2 gene may decrease risk</a:t>
            </a:r>
          </a:p>
          <a:p>
            <a:pPr eaLnBrk="1" hangingPunct="1">
              <a:buFontTx/>
              <a:buNone/>
            </a:pPr>
            <a:r>
              <a:rPr lang="en-US" dirty="0" smtClean="0"/>
              <a:t>		-These genes are “</a:t>
            </a:r>
            <a:r>
              <a:rPr lang="en-US" dirty="0" smtClean="0">
                <a:solidFill>
                  <a:schemeClr val="folHlink"/>
                </a:solidFill>
              </a:rPr>
              <a:t>normal</a:t>
            </a:r>
            <a:r>
              <a:rPr lang="en-US" dirty="0" smtClean="0"/>
              <a:t>”</a:t>
            </a:r>
          </a:p>
          <a:p>
            <a:pPr eaLnBrk="1" hangingPunct="1">
              <a:buFontTx/>
              <a:buNone/>
            </a:pPr>
            <a:r>
              <a:rPr lang="en-US" dirty="0" smtClean="0"/>
              <a:t>		-APO genes carry cholesterol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Genetics Continued: 3 Recently Discovered Genes (2009)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dirty="0" err="1" smtClean="0"/>
              <a:t>Clusterin</a:t>
            </a:r>
            <a:r>
              <a:rPr lang="en-US" dirty="0" smtClean="0"/>
              <a:t> 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PICALM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CR1 (complement receptor 1)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Need to be replicated</a:t>
            </a:r>
          </a:p>
          <a:p>
            <a:pPr eaLnBrk="1" hangingPunct="1"/>
            <a:r>
              <a:rPr lang="en-US" dirty="0" smtClean="0"/>
              <a:t>May account for 10% of cases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93688"/>
            <a:ext cx="899160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75" y="333375"/>
            <a:ext cx="4286250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304800"/>
            <a:ext cx="8831263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28663"/>
            <a:ext cx="91440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Sertraline vs. Placebo</a:t>
            </a:r>
          </a:p>
        </p:txBody>
      </p:sp>
      <p:sp>
        <p:nvSpPr>
          <p:cNvPr id="48131" name="Freeform 3"/>
          <p:cNvSpPr>
            <a:spLocks/>
          </p:cNvSpPr>
          <p:nvPr/>
        </p:nvSpPr>
        <p:spPr bwMode="auto">
          <a:xfrm>
            <a:off x="1293813" y="5368925"/>
            <a:ext cx="5529262" cy="177800"/>
          </a:xfrm>
          <a:custGeom>
            <a:avLst/>
            <a:gdLst>
              <a:gd name="T0" fmla="*/ 0 w 3918"/>
              <a:gd name="T1" fmla="*/ 282257522 h 112"/>
              <a:gd name="T2" fmla="*/ 286792027 w 3918"/>
              <a:gd name="T3" fmla="*/ 0 h 112"/>
              <a:gd name="T4" fmla="*/ 2147483647 w 3918"/>
              <a:gd name="T5" fmla="*/ 0 h 112"/>
              <a:gd name="T6" fmla="*/ 2147483647 w 3918"/>
              <a:gd name="T7" fmla="*/ 282257522 h 112"/>
              <a:gd name="T8" fmla="*/ 0 w 3918"/>
              <a:gd name="T9" fmla="*/ 282257522 h 1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18"/>
              <a:gd name="T16" fmla="*/ 0 h 112"/>
              <a:gd name="T17" fmla="*/ 3918 w 3918"/>
              <a:gd name="T18" fmla="*/ 112 h 1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18" h="112">
                <a:moveTo>
                  <a:pt x="0" y="112"/>
                </a:moveTo>
                <a:lnTo>
                  <a:pt x="144" y="0"/>
                </a:lnTo>
                <a:lnTo>
                  <a:pt x="3918" y="0"/>
                </a:lnTo>
                <a:lnTo>
                  <a:pt x="3774" y="112"/>
                </a:lnTo>
                <a:lnTo>
                  <a:pt x="0" y="112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2" name="Freeform 4"/>
          <p:cNvSpPr>
            <a:spLocks/>
          </p:cNvSpPr>
          <p:nvPr/>
        </p:nvSpPr>
        <p:spPr bwMode="auto">
          <a:xfrm>
            <a:off x="1293813" y="5368925"/>
            <a:ext cx="5529262" cy="177800"/>
          </a:xfrm>
          <a:custGeom>
            <a:avLst/>
            <a:gdLst>
              <a:gd name="T0" fmla="*/ 0 w 3918"/>
              <a:gd name="T1" fmla="*/ 282257522 h 112"/>
              <a:gd name="T2" fmla="*/ 286792027 w 3918"/>
              <a:gd name="T3" fmla="*/ 0 h 112"/>
              <a:gd name="T4" fmla="*/ 2147483647 w 3918"/>
              <a:gd name="T5" fmla="*/ 0 h 112"/>
              <a:gd name="T6" fmla="*/ 0 60000 65536"/>
              <a:gd name="T7" fmla="*/ 0 60000 65536"/>
              <a:gd name="T8" fmla="*/ 0 60000 65536"/>
              <a:gd name="T9" fmla="*/ 0 w 3918"/>
              <a:gd name="T10" fmla="*/ 0 h 112"/>
              <a:gd name="T11" fmla="*/ 3918 w 3918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18" h="112">
                <a:moveTo>
                  <a:pt x="0" y="112"/>
                </a:moveTo>
                <a:lnTo>
                  <a:pt x="144" y="0"/>
                </a:lnTo>
                <a:lnTo>
                  <a:pt x="3918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3" name="Freeform 5"/>
          <p:cNvSpPr>
            <a:spLocks/>
          </p:cNvSpPr>
          <p:nvPr/>
        </p:nvSpPr>
        <p:spPr bwMode="auto">
          <a:xfrm>
            <a:off x="1293813" y="4849813"/>
            <a:ext cx="5529262" cy="176212"/>
          </a:xfrm>
          <a:custGeom>
            <a:avLst/>
            <a:gdLst>
              <a:gd name="T0" fmla="*/ 0 w 3918"/>
              <a:gd name="T1" fmla="*/ 279735779 h 111"/>
              <a:gd name="T2" fmla="*/ 286792027 w 3918"/>
              <a:gd name="T3" fmla="*/ 0 h 111"/>
              <a:gd name="T4" fmla="*/ 2147483647 w 3918"/>
              <a:gd name="T5" fmla="*/ 0 h 111"/>
              <a:gd name="T6" fmla="*/ 0 60000 65536"/>
              <a:gd name="T7" fmla="*/ 0 60000 65536"/>
              <a:gd name="T8" fmla="*/ 0 60000 65536"/>
              <a:gd name="T9" fmla="*/ 0 w 3918"/>
              <a:gd name="T10" fmla="*/ 0 h 111"/>
              <a:gd name="T11" fmla="*/ 3918 w 3918"/>
              <a:gd name="T12" fmla="*/ 111 h 1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18" h="111">
                <a:moveTo>
                  <a:pt x="0" y="111"/>
                </a:moveTo>
                <a:lnTo>
                  <a:pt x="144" y="0"/>
                </a:lnTo>
                <a:lnTo>
                  <a:pt x="3918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4" name="Freeform 6"/>
          <p:cNvSpPr>
            <a:spLocks/>
          </p:cNvSpPr>
          <p:nvPr/>
        </p:nvSpPr>
        <p:spPr bwMode="auto">
          <a:xfrm>
            <a:off x="1293813" y="4341813"/>
            <a:ext cx="5529262" cy="177800"/>
          </a:xfrm>
          <a:custGeom>
            <a:avLst/>
            <a:gdLst>
              <a:gd name="T0" fmla="*/ 0 w 3918"/>
              <a:gd name="T1" fmla="*/ 282257522 h 112"/>
              <a:gd name="T2" fmla="*/ 286792027 w 3918"/>
              <a:gd name="T3" fmla="*/ 0 h 112"/>
              <a:gd name="T4" fmla="*/ 2147483647 w 3918"/>
              <a:gd name="T5" fmla="*/ 0 h 112"/>
              <a:gd name="T6" fmla="*/ 0 60000 65536"/>
              <a:gd name="T7" fmla="*/ 0 60000 65536"/>
              <a:gd name="T8" fmla="*/ 0 60000 65536"/>
              <a:gd name="T9" fmla="*/ 0 w 3918"/>
              <a:gd name="T10" fmla="*/ 0 h 112"/>
              <a:gd name="T11" fmla="*/ 3918 w 3918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18" h="112">
                <a:moveTo>
                  <a:pt x="0" y="112"/>
                </a:moveTo>
                <a:lnTo>
                  <a:pt x="144" y="0"/>
                </a:lnTo>
                <a:lnTo>
                  <a:pt x="3918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5" name="Freeform 7"/>
          <p:cNvSpPr>
            <a:spLocks/>
          </p:cNvSpPr>
          <p:nvPr/>
        </p:nvSpPr>
        <p:spPr bwMode="auto">
          <a:xfrm>
            <a:off x="1293813" y="3821113"/>
            <a:ext cx="5529262" cy="177800"/>
          </a:xfrm>
          <a:custGeom>
            <a:avLst/>
            <a:gdLst>
              <a:gd name="T0" fmla="*/ 0 w 3918"/>
              <a:gd name="T1" fmla="*/ 282257522 h 112"/>
              <a:gd name="T2" fmla="*/ 286792027 w 3918"/>
              <a:gd name="T3" fmla="*/ 0 h 112"/>
              <a:gd name="T4" fmla="*/ 2147483647 w 3918"/>
              <a:gd name="T5" fmla="*/ 0 h 112"/>
              <a:gd name="T6" fmla="*/ 0 60000 65536"/>
              <a:gd name="T7" fmla="*/ 0 60000 65536"/>
              <a:gd name="T8" fmla="*/ 0 60000 65536"/>
              <a:gd name="T9" fmla="*/ 0 w 3918"/>
              <a:gd name="T10" fmla="*/ 0 h 112"/>
              <a:gd name="T11" fmla="*/ 3918 w 3918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18" h="112">
                <a:moveTo>
                  <a:pt x="0" y="112"/>
                </a:moveTo>
                <a:lnTo>
                  <a:pt x="144" y="0"/>
                </a:lnTo>
                <a:lnTo>
                  <a:pt x="3918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6" name="Freeform 8"/>
          <p:cNvSpPr>
            <a:spLocks/>
          </p:cNvSpPr>
          <p:nvPr/>
        </p:nvSpPr>
        <p:spPr bwMode="auto">
          <a:xfrm>
            <a:off x="1293813" y="3313113"/>
            <a:ext cx="5529262" cy="177800"/>
          </a:xfrm>
          <a:custGeom>
            <a:avLst/>
            <a:gdLst>
              <a:gd name="T0" fmla="*/ 0 w 3918"/>
              <a:gd name="T1" fmla="*/ 282257522 h 112"/>
              <a:gd name="T2" fmla="*/ 286792027 w 3918"/>
              <a:gd name="T3" fmla="*/ 0 h 112"/>
              <a:gd name="T4" fmla="*/ 2147483647 w 3918"/>
              <a:gd name="T5" fmla="*/ 0 h 112"/>
              <a:gd name="T6" fmla="*/ 0 60000 65536"/>
              <a:gd name="T7" fmla="*/ 0 60000 65536"/>
              <a:gd name="T8" fmla="*/ 0 60000 65536"/>
              <a:gd name="T9" fmla="*/ 0 w 3918"/>
              <a:gd name="T10" fmla="*/ 0 h 112"/>
              <a:gd name="T11" fmla="*/ 3918 w 3918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18" h="112">
                <a:moveTo>
                  <a:pt x="0" y="112"/>
                </a:moveTo>
                <a:lnTo>
                  <a:pt x="144" y="0"/>
                </a:lnTo>
                <a:lnTo>
                  <a:pt x="3918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7" name="Freeform 9"/>
          <p:cNvSpPr>
            <a:spLocks/>
          </p:cNvSpPr>
          <p:nvPr/>
        </p:nvSpPr>
        <p:spPr bwMode="auto">
          <a:xfrm>
            <a:off x="1293813" y="2792413"/>
            <a:ext cx="5529262" cy="177800"/>
          </a:xfrm>
          <a:custGeom>
            <a:avLst/>
            <a:gdLst>
              <a:gd name="T0" fmla="*/ 0 w 3918"/>
              <a:gd name="T1" fmla="*/ 282257522 h 112"/>
              <a:gd name="T2" fmla="*/ 286792027 w 3918"/>
              <a:gd name="T3" fmla="*/ 0 h 112"/>
              <a:gd name="T4" fmla="*/ 2147483647 w 3918"/>
              <a:gd name="T5" fmla="*/ 0 h 112"/>
              <a:gd name="T6" fmla="*/ 0 60000 65536"/>
              <a:gd name="T7" fmla="*/ 0 60000 65536"/>
              <a:gd name="T8" fmla="*/ 0 60000 65536"/>
              <a:gd name="T9" fmla="*/ 0 w 3918"/>
              <a:gd name="T10" fmla="*/ 0 h 112"/>
              <a:gd name="T11" fmla="*/ 3918 w 3918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18" h="112">
                <a:moveTo>
                  <a:pt x="0" y="112"/>
                </a:moveTo>
                <a:lnTo>
                  <a:pt x="144" y="0"/>
                </a:lnTo>
                <a:lnTo>
                  <a:pt x="3918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8" name="Freeform 10"/>
          <p:cNvSpPr>
            <a:spLocks/>
          </p:cNvSpPr>
          <p:nvPr/>
        </p:nvSpPr>
        <p:spPr bwMode="auto">
          <a:xfrm>
            <a:off x="1293813" y="2286000"/>
            <a:ext cx="5529262" cy="177800"/>
          </a:xfrm>
          <a:custGeom>
            <a:avLst/>
            <a:gdLst>
              <a:gd name="T0" fmla="*/ 0 w 3918"/>
              <a:gd name="T1" fmla="*/ 282257522 h 112"/>
              <a:gd name="T2" fmla="*/ 286792027 w 3918"/>
              <a:gd name="T3" fmla="*/ 0 h 112"/>
              <a:gd name="T4" fmla="*/ 2147483647 w 3918"/>
              <a:gd name="T5" fmla="*/ 0 h 112"/>
              <a:gd name="T6" fmla="*/ 0 60000 65536"/>
              <a:gd name="T7" fmla="*/ 0 60000 65536"/>
              <a:gd name="T8" fmla="*/ 0 60000 65536"/>
              <a:gd name="T9" fmla="*/ 0 w 3918"/>
              <a:gd name="T10" fmla="*/ 0 h 112"/>
              <a:gd name="T11" fmla="*/ 3918 w 3918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18" h="112">
                <a:moveTo>
                  <a:pt x="0" y="112"/>
                </a:moveTo>
                <a:lnTo>
                  <a:pt x="144" y="0"/>
                </a:lnTo>
                <a:lnTo>
                  <a:pt x="3918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9" name="Freeform 11"/>
          <p:cNvSpPr>
            <a:spLocks/>
          </p:cNvSpPr>
          <p:nvPr/>
        </p:nvSpPr>
        <p:spPr bwMode="auto">
          <a:xfrm>
            <a:off x="1293813" y="1778000"/>
            <a:ext cx="5529262" cy="165100"/>
          </a:xfrm>
          <a:custGeom>
            <a:avLst/>
            <a:gdLst>
              <a:gd name="T0" fmla="*/ 0 w 3918"/>
              <a:gd name="T1" fmla="*/ 262096272 h 104"/>
              <a:gd name="T2" fmla="*/ 286792027 w 3918"/>
              <a:gd name="T3" fmla="*/ 0 h 104"/>
              <a:gd name="T4" fmla="*/ 2147483647 w 3918"/>
              <a:gd name="T5" fmla="*/ 0 h 104"/>
              <a:gd name="T6" fmla="*/ 0 60000 65536"/>
              <a:gd name="T7" fmla="*/ 0 60000 65536"/>
              <a:gd name="T8" fmla="*/ 0 60000 65536"/>
              <a:gd name="T9" fmla="*/ 0 w 3918"/>
              <a:gd name="T10" fmla="*/ 0 h 104"/>
              <a:gd name="T11" fmla="*/ 3918 w 3918"/>
              <a:gd name="T12" fmla="*/ 104 h 1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18" h="104">
                <a:moveTo>
                  <a:pt x="0" y="104"/>
                </a:moveTo>
                <a:lnTo>
                  <a:pt x="144" y="0"/>
                </a:lnTo>
                <a:lnTo>
                  <a:pt x="3918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0" name="Freeform 12"/>
          <p:cNvSpPr>
            <a:spLocks/>
          </p:cNvSpPr>
          <p:nvPr/>
        </p:nvSpPr>
        <p:spPr bwMode="auto">
          <a:xfrm>
            <a:off x="1293813" y="5368925"/>
            <a:ext cx="5529262" cy="177800"/>
          </a:xfrm>
          <a:custGeom>
            <a:avLst/>
            <a:gdLst>
              <a:gd name="T0" fmla="*/ 2147483647 w 3918"/>
              <a:gd name="T1" fmla="*/ 0 h 112"/>
              <a:gd name="T2" fmla="*/ 2147483647 w 3918"/>
              <a:gd name="T3" fmla="*/ 282257522 h 112"/>
              <a:gd name="T4" fmla="*/ 0 w 3918"/>
              <a:gd name="T5" fmla="*/ 282257522 h 112"/>
              <a:gd name="T6" fmla="*/ 286792027 w 3918"/>
              <a:gd name="T7" fmla="*/ 0 h 112"/>
              <a:gd name="T8" fmla="*/ 2147483647 w 3918"/>
              <a:gd name="T9" fmla="*/ 0 h 1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18"/>
              <a:gd name="T16" fmla="*/ 0 h 112"/>
              <a:gd name="T17" fmla="*/ 3918 w 3918"/>
              <a:gd name="T18" fmla="*/ 112 h 1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18" h="112">
                <a:moveTo>
                  <a:pt x="3918" y="0"/>
                </a:moveTo>
                <a:lnTo>
                  <a:pt x="3774" y="112"/>
                </a:lnTo>
                <a:lnTo>
                  <a:pt x="0" y="112"/>
                </a:lnTo>
                <a:lnTo>
                  <a:pt x="144" y="0"/>
                </a:lnTo>
                <a:lnTo>
                  <a:pt x="3918" y="0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1" name="Freeform 13"/>
          <p:cNvSpPr>
            <a:spLocks/>
          </p:cNvSpPr>
          <p:nvPr/>
        </p:nvSpPr>
        <p:spPr bwMode="auto">
          <a:xfrm>
            <a:off x="1293813" y="1778000"/>
            <a:ext cx="203200" cy="3768725"/>
          </a:xfrm>
          <a:custGeom>
            <a:avLst/>
            <a:gdLst>
              <a:gd name="T0" fmla="*/ 0 w 144"/>
              <a:gd name="T1" fmla="*/ 2147483647 h 2374"/>
              <a:gd name="T2" fmla="*/ 0 w 144"/>
              <a:gd name="T3" fmla="*/ 262096241 h 2374"/>
              <a:gd name="T4" fmla="*/ 286737744 w 144"/>
              <a:gd name="T5" fmla="*/ 0 h 2374"/>
              <a:gd name="T6" fmla="*/ 286737744 w 144"/>
              <a:gd name="T7" fmla="*/ 2147483647 h 2374"/>
              <a:gd name="T8" fmla="*/ 0 w 144"/>
              <a:gd name="T9" fmla="*/ 2147483647 h 23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"/>
              <a:gd name="T16" fmla="*/ 0 h 2374"/>
              <a:gd name="T17" fmla="*/ 144 w 144"/>
              <a:gd name="T18" fmla="*/ 2374 h 23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" h="2374">
                <a:moveTo>
                  <a:pt x="0" y="2374"/>
                </a:moveTo>
                <a:lnTo>
                  <a:pt x="0" y="104"/>
                </a:lnTo>
                <a:lnTo>
                  <a:pt x="144" y="0"/>
                </a:lnTo>
                <a:lnTo>
                  <a:pt x="144" y="2262"/>
                </a:lnTo>
                <a:lnTo>
                  <a:pt x="0" y="2374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2" name="Rectangle 14"/>
          <p:cNvSpPr>
            <a:spLocks noChangeArrowheads="1"/>
          </p:cNvSpPr>
          <p:nvPr/>
        </p:nvSpPr>
        <p:spPr bwMode="auto">
          <a:xfrm>
            <a:off x="1497013" y="1778000"/>
            <a:ext cx="5326062" cy="3590925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3" name="Freeform 15"/>
          <p:cNvSpPr>
            <a:spLocks/>
          </p:cNvSpPr>
          <p:nvPr/>
        </p:nvSpPr>
        <p:spPr bwMode="auto">
          <a:xfrm>
            <a:off x="2330450" y="2032000"/>
            <a:ext cx="203200" cy="3514725"/>
          </a:xfrm>
          <a:custGeom>
            <a:avLst/>
            <a:gdLst>
              <a:gd name="T0" fmla="*/ 0 w 144"/>
              <a:gd name="T1" fmla="*/ 2147483647 h 2214"/>
              <a:gd name="T2" fmla="*/ 0 w 144"/>
              <a:gd name="T3" fmla="*/ 262096234 h 2214"/>
              <a:gd name="T4" fmla="*/ 286737744 w 144"/>
              <a:gd name="T5" fmla="*/ 0 h 2214"/>
              <a:gd name="T6" fmla="*/ 286737744 w 144"/>
              <a:gd name="T7" fmla="*/ 2147483647 h 2214"/>
              <a:gd name="T8" fmla="*/ 0 w 144"/>
              <a:gd name="T9" fmla="*/ 2147483647 h 22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"/>
              <a:gd name="T16" fmla="*/ 0 h 2214"/>
              <a:gd name="T17" fmla="*/ 144 w 144"/>
              <a:gd name="T18" fmla="*/ 2214 h 22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" h="2214">
                <a:moveTo>
                  <a:pt x="0" y="2214"/>
                </a:moveTo>
                <a:lnTo>
                  <a:pt x="0" y="104"/>
                </a:lnTo>
                <a:lnTo>
                  <a:pt x="144" y="0"/>
                </a:lnTo>
                <a:lnTo>
                  <a:pt x="144" y="2102"/>
                </a:lnTo>
                <a:lnTo>
                  <a:pt x="0" y="2214"/>
                </a:lnTo>
                <a:close/>
              </a:path>
            </a:pathLst>
          </a:custGeom>
          <a:solidFill>
            <a:srgbClr val="390000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4" name="Rectangle 16"/>
          <p:cNvSpPr>
            <a:spLocks noChangeArrowheads="1"/>
          </p:cNvSpPr>
          <p:nvPr/>
        </p:nvSpPr>
        <p:spPr bwMode="auto">
          <a:xfrm>
            <a:off x="1733550" y="2197100"/>
            <a:ext cx="596900" cy="3349625"/>
          </a:xfrm>
          <a:prstGeom prst="rect">
            <a:avLst/>
          </a:prstGeom>
          <a:solidFill>
            <a:srgbClr val="720000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5" name="Freeform 17"/>
          <p:cNvSpPr>
            <a:spLocks/>
          </p:cNvSpPr>
          <p:nvPr/>
        </p:nvSpPr>
        <p:spPr bwMode="auto">
          <a:xfrm>
            <a:off x="1733550" y="2032000"/>
            <a:ext cx="800100" cy="165100"/>
          </a:xfrm>
          <a:custGeom>
            <a:avLst/>
            <a:gdLst>
              <a:gd name="T0" fmla="*/ 842292212 w 567"/>
              <a:gd name="T1" fmla="*/ 262096272 h 104"/>
              <a:gd name="T2" fmla="*/ 1129029867 w 567"/>
              <a:gd name="T3" fmla="*/ 0 h 104"/>
              <a:gd name="T4" fmla="*/ 284746666 w 567"/>
              <a:gd name="T5" fmla="*/ 0 h 104"/>
              <a:gd name="T6" fmla="*/ 0 w 567"/>
              <a:gd name="T7" fmla="*/ 262096272 h 104"/>
              <a:gd name="T8" fmla="*/ 842292212 w 567"/>
              <a:gd name="T9" fmla="*/ 262096272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7"/>
              <a:gd name="T16" fmla="*/ 0 h 104"/>
              <a:gd name="T17" fmla="*/ 567 w 567"/>
              <a:gd name="T18" fmla="*/ 104 h 1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7" h="104">
                <a:moveTo>
                  <a:pt x="423" y="104"/>
                </a:moveTo>
                <a:lnTo>
                  <a:pt x="567" y="0"/>
                </a:lnTo>
                <a:lnTo>
                  <a:pt x="143" y="0"/>
                </a:lnTo>
                <a:lnTo>
                  <a:pt x="0" y="104"/>
                </a:lnTo>
                <a:lnTo>
                  <a:pt x="423" y="104"/>
                </a:lnTo>
                <a:close/>
              </a:path>
            </a:pathLst>
          </a:custGeom>
          <a:solidFill>
            <a:srgbClr val="560000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6" name="Freeform 18"/>
          <p:cNvSpPr>
            <a:spLocks/>
          </p:cNvSpPr>
          <p:nvPr/>
        </p:nvSpPr>
        <p:spPr bwMode="auto">
          <a:xfrm>
            <a:off x="2917825" y="4595813"/>
            <a:ext cx="203200" cy="950912"/>
          </a:xfrm>
          <a:custGeom>
            <a:avLst/>
            <a:gdLst>
              <a:gd name="T0" fmla="*/ 0 w 144"/>
              <a:gd name="T1" fmla="*/ 1509571788 h 599"/>
              <a:gd name="T2" fmla="*/ 0 w 144"/>
              <a:gd name="T3" fmla="*/ 282257336 h 599"/>
              <a:gd name="T4" fmla="*/ 286737744 w 144"/>
              <a:gd name="T5" fmla="*/ 0 h 599"/>
              <a:gd name="T6" fmla="*/ 286737744 w 144"/>
              <a:gd name="T7" fmla="*/ 1227314551 h 599"/>
              <a:gd name="T8" fmla="*/ 0 w 144"/>
              <a:gd name="T9" fmla="*/ 1509571788 h 5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"/>
              <a:gd name="T16" fmla="*/ 0 h 599"/>
              <a:gd name="T17" fmla="*/ 144 w 144"/>
              <a:gd name="T18" fmla="*/ 599 h 5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" h="599">
                <a:moveTo>
                  <a:pt x="0" y="599"/>
                </a:moveTo>
                <a:lnTo>
                  <a:pt x="0" y="112"/>
                </a:lnTo>
                <a:lnTo>
                  <a:pt x="144" y="0"/>
                </a:lnTo>
                <a:lnTo>
                  <a:pt x="144" y="487"/>
                </a:lnTo>
                <a:lnTo>
                  <a:pt x="0" y="599"/>
                </a:lnTo>
                <a:close/>
              </a:path>
            </a:pathLst>
          </a:custGeom>
          <a:solidFill>
            <a:srgbClr val="5C3502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7" name="Rectangle 19"/>
          <p:cNvSpPr>
            <a:spLocks noChangeArrowheads="1"/>
          </p:cNvSpPr>
          <p:nvPr/>
        </p:nvSpPr>
        <p:spPr bwMode="auto">
          <a:xfrm>
            <a:off x="2330450" y="4773613"/>
            <a:ext cx="587375" cy="773112"/>
          </a:xfrm>
          <a:prstGeom prst="rect">
            <a:avLst/>
          </a:prstGeom>
          <a:solidFill>
            <a:srgbClr val="B76A03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8" name="Freeform 20"/>
          <p:cNvSpPr>
            <a:spLocks/>
          </p:cNvSpPr>
          <p:nvPr/>
        </p:nvSpPr>
        <p:spPr bwMode="auto">
          <a:xfrm>
            <a:off x="2330450" y="4595813"/>
            <a:ext cx="790575" cy="177800"/>
          </a:xfrm>
          <a:custGeom>
            <a:avLst/>
            <a:gdLst>
              <a:gd name="T0" fmla="*/ 829092935 w 560"/>
              <a:gd name="T1" fmla="*/ 282257522 h 112"/>
              <a:gd name="T2" fmla="*/ 1116087064 w 560"/>
              <a:gd name="T3" fmla="*/ 0 h 112"/>
              <a:gd name="T4" fmla="*/ 286994217 w 560"/>
              <a:gd name="T5" fmla="*/ 0 h 112"/>
              <a:gd name="T6" fmla="*/ 0 w 560"/>
              <a:gd name="T7" fmla="*/ 282257522 h 112"/>
              <a:gd name="T8" fmla="*/ 829092935 w 560"/>
              <a:gd name="T9" fmla="*/ 282257522 h 1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0"/>
              <a:gd name="T16" fmla="*/ 0 h 112"/>
              <a:gd name="T17" fmla="*/ 560 w 560"/>
              <a:gd name="T18" fmla="*/ 112 h 1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0" h="112">
                <a:moveTo>
                  <a:pt x="416" y="112"/>
                </a:moveTo>
                <a:lnTo>
                  <a:pt x="560" y="0"/>
                </a:lnTo>
                <a:lnTo>
                  <a:pt x="144" y="0"/>
                </a:lnTo>
                <a:lnTo>
                  <a:pt x="0" y="112"/>
                </a:lnTo>
                <a:lnTo>
                  <a:pt x="416" y="112"/>
                </a:lnTo>
                <a:close/>
              </a:path>
            </a:pathLst>
          </a:custGeom>
          <a:solidFill>
            <a:srgbClr val="895002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9" name="Freeform 21"/>
          <p:cNvSpPr>
            <a:spLocks/>
          </p:cNvSpPr>
          <p:nvPr/>
        </p:nvSpPr>
        <p:spPr bwMode="auto">
          <a:xfrm>
            <a:off x="3516313" y="4341813"/>
            <a:ext cx="203200" cy="1204912"/>
          </a:xfrm>
          <a:custGeom>
            <a:avLst/>
            <a:gdLst>
              <a:gd name="T0" fmla="*/ 0 w 144"/>
              <a:gd name="T1" fmla="*/ 1912797185 h 759"/>
              <a:gd name="T2" fmla="*/ 0 w 144"/>
              <a:gd name="T3" fmla="*/ 282257391 h 759"/>
              <a:gd name="T4" fmla="*/ 286737744 w 144"/>
              <a:gd name="T5" fmla="*/ 0 h 759"/>
              <a:gd name="T6" fmla="*/ 286737744 w 144"/>
              <a:gd name="T7" fmla="*/ 1630539496 h 759"/>
              <a:gd name="T8" fmla="*/ 0 w 144"/>
              <a:gd name="T9" fmla="*/ 1912797185 h 7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"/>
              <a:gd name="T16" fmla="*/ 0 h 759"/>
              <a:gd name="T17" fmla="*/ 144 w 144"/>
              <a:gd name="T18" fmla="*/ 759 h 7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" h="759">
                <a:moveTo>
                  <a:pt x="0" y="759"/>
                </a:moveTo>
                <a:lnTo>
                  <a:pt x="0" y="112"/>
                </a:lnTo>
                <a:lnTo>
                  <a:pt x="144" y="0"/>
                </a:lnTo>
                <a:lnTo>
                  <a:pt x="144" y="647"/>
                </a:lnTo>
                <a:lnTo>
                  <a:pt x="0" y="759"/>
                </a:lnTo>
                <a:close/>
              </a:path>
            </a:pathLst>
          </a:custGeom>
          <a:solidFill>
            <a:srgbClr val="808000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0" name="Rectangle 22"/>
          <p:cNvSpPr>
            <a:spLocks noChangeArrowheads="1"/>
          </p:cNvSpPr>
          <p:nvPr/>
        </p:nvSpPr>
        <p:spPr bwMode="auto">
          <a:xfrm>
            <a:off x="2917825" y="4519613"/>
            <a:ext cx="598488" cy="1027112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1" name="Freeform 23"/>
          <p:cNvSpPr>
            <a:spLocks/>
          </p:cNvSpPr>
          <p:nvPr/>
        </p:nvSpPr>
        <p:spPr bwMode="auto">
          <a:xfrm>
            <a:off x="2917825" y="4341813"/>
            <a:ext cx="801688" cy="177800"/>
          </a:xfrm>
          <a:custGeom>
            <a:avLst/>
            <a:gdLst>
              <a:gd name="T0" fmla="*/ 844655926 w 568"/>
              <a:gd name="T1" fmla="*/ 282257522 h 112"/>
              <a:gd name="T2" fmla="*/ 1131520376 w 568"/>
              <a:gd name="T3" fmla="*/ 0 h 112"/>
              <a:gd name="T4" fmla="*/ 286864538 w 568"/>
              <a:gd name="T5" fmla="*/ 0 h 112"/>
              <a:gd name="T6" fmla="*/ 0 w 568"/>
              <a:gd name="T7" fmla="*/ 282257522 h 112"/>
              <a:gd name="T8" fmla="*/ 844655926 w 568"/>
              <a:gd name="T9" fmla="*/ 282257522 h 1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8"/>
              <a:gd name="T16" fmla="*/ 0 h 112"/>
              <a:gd name="T17" fmla="*/ 568 w 568"/>
              <a:gd name="T18" fmla="*/ 112 h 1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8" h="112">
                <a:moveTo>
                  <a:pt x="424" y="112"/>
                </a:moveTo>
                <a:lnTo>
                  <a:pt x="568" y="0"/>
                </a:lnTo>
                <a:lnTo>
                  <a:pt x="144" y="0"/>
                </a:lnTo>
                <a:lnTo>
                  <a:pt x="0" y="112"/>
                </a:lnTo>
                <a:lnTo>
                  <a:pt x="424" y="112"/>
                </a:lnTo>
                <a:close/>
              </a:path>
            </a:pathLst>
          </a:custGeom>
          <a:solidFill>
            <a:srgbClr val="BFBF00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2" name="Freeform 24"/>
          <p:cNvSpPr>
            <a:spLocks/>
          </p:cNvSpPr>
          <p:nvPr/>
        </p:nvSpPr>
        <p:spPr bwMode="auto">
          <a:xfrm>
            <a:off x="4994275" y="4494213"/>
            <a:ext cx="203200" cy="1052512"/>
          </a:xfrm>
          <a:custGeom>
            <a:avLst/>
            <a:gdLst>
              <a:gd name="T0" fmla="*/ 0 w 144"/>
              <a:gd name="T1" fmla="*/ 1670862185 h 663"/>
              <a:gd name="T2" fmla="*/ 0 w 144"/>
              <a:gd name="T3" fmla="*/ 282257361 h 663"/>
              <a:gd name="T4" fmla="*/ 286737744 w 144"/>
              <a:gd name="T5" fmla="*/ 0 h 663"/>
              <a:gd name="T6" fmla="*/ 286737744 w 144"/>
              <a:gd name="T7" fmla="*/ 1388604526 h 663"/>
              <a:gd name="T8" fmla="*/ 0 w 144"/>
              <a:gd name="T9" fmla="*/ 1670862185 h 66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"/>
              <a:gd name="T16" fmla="*/ 0 h 663"/>
              <a:gd name="T17" fmla="*/ 144 w 144"/>
              <a:gd name="T18" fmla="*/ 663 h 66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" h="663">
                <a:moveTo>
                  <a:pt x="0" y="663"/>
                </a:moveTo>
                <a:lnTo>
                  <a:pt x="0" y="112"/>
                </a:lnTo>
                <a:lnTo>
                  <a:pt x="144" y="0"/>
                </a:lnTo>
                <a:lnTo>
                  <a:pt x="144" y="551"/>
                </a:lnTo>
                <a:lnTo>
                  <a:pt x="0" y="663"/>
                </a:lnTo>
                <a:close/>
              </a:path>
            </a:pathLst>
          </a:custGeom>
          <a:solidFill>
            <a:srgbClr val="390000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3" name="Rectangle 25"/>
          <p:cNvSpPr>
            <a:spLocks noChangeArrowheads="1"/>
          </p:cNvSpPr>
          <p:nvPr/>
        </p:nvSpPr>
        <p:spPr bwMode="auto">
          <a:xfrm>
            <a:off x="4397375" y="4672013"/>
            <a:ext cx="596900" cy="874712"/>
          </a:xfrm>
          <a:prstGeom prst="rect">
            <a:avLst/>
          </a:prstGeom>
          <a:solidFill>
            <a:srgbClr val="720000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4" name="Freeform 26"/>
          <p:cNvSpPr>
            <a:spLocks/>
          </p:cNvSpPr>
          <p:nvPr/>
        </p:nvSpPr>
        <p:spPr bwMode="auto">
          <a:xfrm>
            <a:off x="4397375" y="4494213"/>
            <a:ext cx="800100" cy="177800"/>
          </a:xfrm>
          <a:custGeom>
            <a:avLst/>
            <a:gdLst>
              <a:gd name="T0" fmla="*/ 842292212 w 567"/>
              <a:gd name="T1" fmla="*/ 282257522 h 112"/>
              <a:gd name="T2" fmla="*/ 1129029867 w 567"/>
              <a:gd name="T3" fmla="*/ 0 h 112"/>
              <a:gd name="T4" fmla="*/ 284746666 w 567"/>
              <a:gd name="T5" fmla="*/ 0 h 112"/>
              <a:gd name="T6" fmla="*/ 0 w 567"/>
              <a:gd name="T7" fmla="*/ 282257522 h 112"/>
              <a:gd name="T8" fmla="*/ 842292212 w 567"/>
              <a:gd name="T9" fmla="*/ 282257522 h 1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7"/>
              <a:gd name="T16" fmla="*/ 0 h 112"/>
              <a:gd name="T17" fmla="*/ 567 w 567"/>
              <a:gd name="T18" fmla="*/ 112 h 1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7" h="112">
                <a:moveTo>
                  <a:pt x="423" y="112"/>
                </a:moveTo>
                <a:lnTo>
                  <a:pt x="567" y="0"/>
                </a:lnTo>
                <a:lnTo>
                  <a:pt x="143" y="0"/>
                </a:lnTo>
                <a:lnTo>
                  <a:pt x="0" y="112"/>
                </a:lnTo>
                <a:lnTo>
                  <a:pt x="423" y="112"/>
                </a:lnTo>
                <a:close/>
              </a:path>
            </a:pathLst>
          </a:custGeom>
          <a:solidFill>
            <a:srgbClr val="560000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5" name="Freeform 27"/>
          <p:cNvSpPr>
            <a:spLocks/>
          </p:cNvSpPr>
          <p:nvPr/>
        </p:nvSpPr>
        <p:spPr bwMode="auto">
          <a:xfrm>
            <a:off x="5581650" y="3008313"/>
            <a:ext cx="203200" cy="2538412"/>
          </a:xfrm>
          <a:custGeom>
            <a:avLst/>
            <a:gdLst>
              <a:gd name="T0" fmla="*/ 0 w 144"/>
              <a:gd name="T1" fmla="*/ 2147483647 h 1599"/>
              <a:gd name="T2" fmla="*/ 0 w 144"/>
              <a:gd name="T3" fmla="*/ 262096218 h 1599"/>
              <a:gd name="T4" fmla="*/ 286737744 w 144"/>
              <a:gd name="T5" fmla="*/ 0 h 1599"/>
              <a:gd name="T6" fmla="*/ 286737744 w 144"/>
              <a:gd name="T7" fmla="*/ 2147483647 h 1599"/>
              <a:gd name="T8" fmla="*/ 0 w 144"/>
              <a:gd name="T9" fmla="*/ 2147483647 h 15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"/>
              <a:gd name="T16" fmla="*/ 0 h 1599"/>
              <a:gd name="T17" fmla="*/ 144 w 144"/>
              <a:gd name="T18" fmla="*/ 1599 h 15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" h="1599">
                <a:moveTo>
                  <a:pt x="0" y="1599"/>
                </a:moveTo>
                <a:lnTo>
                  <a:pt x="0" y="104"/>
                </a:lnTo>
                <a:lnTo>
                  <a:pt x="144" y="0"/>
                </a:lnTo>
                <a:lnTo>
                  <a:pt x="144" y="1487"/>
                </a:lnTo>
                <a:lnTo>
                  <a:pt x="0" y="1599"/>
                </a:lnTo>
                <a:close/>
              </a:path>
            </a:pathLst>
          </a:custGeom>
          <a:solidFill>
            <a:srgbClr val="5C3502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6" name="Rectangle 28"/>
          <p:cNvSpPr>
            <a:spLocks noChangeArrowheads="1"/>
          </p:cNvSpPr>
          <p:nvPr/>
        </p:nvSpPr>
        <p:spPr bwMode="auto">
          <a:xfrm>
            <a:off x="4994275" y="3173413"/>
            <a:ext cx="587375" cy="2373312"/>
          </a:xfrm>
          <a:prstGeom prst="rect">
            <a:avLst/>
          </a:prstGeom>
          <a:solidFill>
            <a:srgbClr val="B76A03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7" name="Freeform 29"/>
          <p:cNvSpPr>
            <a:spLocks/>
          </p:cNvSpPr>
          <p:nvPr/>
        </p:nvSpPr>
        <p:spPr bwMode="auto">
          <a:xfrm>
            <a:off x="4994275" y="3008313"/>
            <a:ext cx="790575" cy="165100"/>
          </a:xfrm>
          <a:custGeom>
            <a:avLst/>
            <a:gdLst>
              <a:gd name="T0" fmla="*/ 829092935 w 560"/>
              <a:gd name="T1" fmla="*/ 262096272 h 104"/>
              <a:gd name="T2" fmla="*/ 1116087064 w 560"/>
              <a:gd name="T3" fmla="*/ 0 h 104"/>
              <a:gd name="T4" fmla="*/ 286994217 w 560"/>
              <a:gd name="T5" fmla="*/ 0 h 104"/>
              <a:gd name="T6" fmla="*/ 0 w 560"/>
              <a:gd name="T7" fmla="*/ 262096272 h 104"/>
              <a:gd name="T8" fmla="*/ 829092935 w 560"/>
              <a:gd name="T9" fmla="*/ 262096272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0"/>
              <a:gd name="T16" fmla="*/ 0 h 104"/>
              <a:gd name="T17" fmla="*/ 560 w 560"/>
              <a:gd name="T18" fmla="*/ 104 h 1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0" h="104">
                <a:moveTo>
                  <a:pt x="416" y="104"/>
                </a:moveTo>
                <a:lnTo>
                  <a:pt x="560" y="0"/>
                </a:lnTo>
                <a:lnTo>
                  <a:pt x="144" y="0"/>
                </a:lnTo>
                <a:lnTo>
                  <a:pt x="0" y="104"/>
                </a:lnTo>
                <a:lnTo>
                  <a:pt x="416" y="104"/>
                </a:lnTo>
                <a:close/>
              </a:path>
            </a:pathLst>
          </a:custGeom>
          <a:solidFill>
            <a:srgbClr val="895002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8" name="Freeform 30"/>
          <p:cNvSpPr>
            <a:spLocks/>
          </p:cNvSpPr>
          <p:nvPr/>
        </p:nvSpPr>
        <p:spPr bwMode="auto">
          <a:xfrm>
            <a:off x="6178550" y="3414713"/>
            <a:ext cx="203200" cy="2132012"/>
          </a:xfrm>
          <a:custGeom>
            <a:avLst/>
            <a:gdLst>
              <a:gd name="T0" fmla="*/ 0 w 144"/>
              <a:gd name="T1" fmla="*/ 2147483647 h 1343"/>
              <a:gd name="T2" fmla="*/ 0 w 144"/>
              <a:gd name="T3" fmla="*/ 282257430 h 1343"/>
              <a:gd name="T4" fmla="*/ 286737744 w 144"/>
              <a:gd name="T5" fmla="*/ 0 h 1343"/>
              <a:gd name="T6" fmla="*/ 286737744 w 144"/>
              <a:gd name="T7" fmla="*/ 2147483647 h 1343"/>
              <a:gd name="T8" fmla="*/ 0 w 144"/>
              <a:gd name="T9" fmla="*/ 2147483647 h 13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4"/>
              <a:gd name="T16" fmla="*/ 0 h 1343"/>
              <a:gd name="T17" fmla="*/ 144 w 144"/>
              <a:gd name="T18" fmla="*/ 1343 h 13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4" h="1343">
                <a:moveTo>
                  <a:pt x="0" y="1343"/>
                </a:moveTo>
                <a:lnTo>
                  <a:pt x="0" y="112"/>
                </a:lnTo>
                <a:lnTo>
                  <a:pt x="144" y="0"/>
                </a:lnTo>
                <a:lnTo>
                  <a:pt x="144" y="1231"/>
                </a:lnTo>
                <a:lnTo>
                  <a:pt x="0" y="1343"/>
                </a:lnTo>
                <a:close/>
              </a:path>
            </a:pathLst>
          </a:custGeom>
          <a:solidFill>
            <a:srgbClr val="808000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9" name="Rectangle 31"/>
          <p:cNvSpPr>
            <a:spLocks noChangeArrowheads="1"/>
          </p:cNvSpPr>
          <p:nvPr/>
        </p:nvSpPr>
        <p:spPr bwMode="auto">
          <a:xfrm>
            <a:off x="5581650" y="3592513"/>
            <a:ext cx="596900" cy="1954212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0" name="Freeform 32"/>
          <p:cNvSpPr>
            <a:spLocks/>
          </p:cNvSpPr>
          <p:nvPr/>
        </p:nvSpPr>
        <p:spPr bwMode="auto">
          <a:xfrm>
            <a:off x="5581650" y="3414713"/>
            <a:ext cx="800100" cy="177800"/>
          </a:xfrm>
          <a:custGeom>
            <a:avLst/>
            <a:gdLst>
              <a:gd name="T0" fmla="*/ 841313592 w 568"/>
              <a:gd name="T1" fmla="*/ 282257522 h 112"/>
              <a:gd name="T2" fmla="*/ 1127042139 w 568"/>
              <a:gd name="T3" fmla="*/ 0 h 112"/>
              <a:gd name="T4" fmla="*/ 285728635 w 568"/>
              <a:gd name="T5" fmla="*/ 0 h 112"/>
              <a:gd name="T6" fmla="*/ 0 w 568"/>
              <a:gd name="T7" fmla="*/ 282257522 h 112"/>
              <a:gd name="T8" fmla="*/ 841313592 w 568"/>
              <a:gd name="T9" fmla="*/ 282257522 h 1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8"/>
              <a:gd name="T16" fmla="*/ 0 h 112"/>
              <a:gd name="T17" fmla="*/ 568 w 568"/>
              <a:gd name="T18" fmla="*/ 112 h 1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8" h="112">
                <a:moveTo>
                  <a:pt x="424" y="112"/>
                </a:moveTo>
                <a:lnTo>
                  <a:pt x="568" y="0"/>
                </a:lnTo>
                <a:lnTo>
                  <a:pt x="144" y="0"/>
                </a:lnTo>
                <a:lnTo>
                  <a:pt x="0" y="112"/>
                </a:lnTo>
                <a:lnTo>
                  <a:pt x="424" y="112"/>
                </a:lnTo>
                <a:close/>
              </a:path>
            </a:pathLst>
          </a:custGeom>
          <a:solidFill>
            <a:srgbClr val="BFBF00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1" name="Line 33"/>
          <p:cNvSpPr>
            <a:spLocks noChangeShapeType="1"/>
          </p:cNvSpPr>
          <p:nvPr/>
        </p:nvSpPr>
        <p:spPr bwMode="auto">
          <a:xfrm flipV="1">
            <a:off x="1293813" y="1943100"/>
            <a:ext cx="1587" cy="360362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2" name="Line 34"/>
          <p:cNvSpPr>
            <a:spLocks noChangeShapeType="1"/>
          </p:cNvSpPr>
          <p:nvPr/>
        </p:nvSpPr>
        <p:spPr bwMode="auto">
          <a:xfrm flipH="1">
            <a:off x="1249363" y="5546725"/>
            <a:ext cx="4445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3" name="Line 35"/>
          <p:cNvSpPr>
            <a:spLocks noChangeShapeType="1"/>
          </p:cNvSpPr>
          <p:nvPr/>
        </p:nvSpPr>
        <p:spPr bwMode="auto">
          <a:xfrm flipH="1">
            <a:off x="1249363" y="5026025"/>
            <a:ext cx="4445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4" name="Line 36"/>
          <p:cNvSpPr>
            <a:spLocks noChangeShapeType="1"/>
          </p:cNvSpPr>
          <p:nvPr/>
        </p:nvSpPr>
        <p:spPr bwMode="auto">
          <a:xfrm flipH="1">
            <a:off x="1249363" y="4519613"/>
            <a:ext cx="44450" cy="1587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5" name="Line 37"/>
          <p:cNvSpPr>
            <a:spLocks noChangeShapeType="1"/>
          </p:cNvSpPr>
          <p:nvPr/>
        </p:nvSpPr>
        <p:spPr bwMode="auto">
          <a:xfrm flipH="1">
            <a:off x="1249363" y="3998913"/>
            <a:ext cx="44450" cy="1587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6" name="Line 38"/>
          <p:cNvSpPr>
            <a:spLocks noChangeShapeType="1"/>
          </p:cNvSpPr>
          <p:nvPr/>
        </p:nvSpPr>
        <p:spPr bwMode="auto">
          <a:xfrm flipH="1">
            <a:off x="1249363" y="3490913"/>
            <a:ext cx="44450" cy="1587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7" name="Line 39"/>
          <p:cNvSpPr>
            <a:spLocks noChangeShapeType="1"/>
          </p:cNvSpPr>
          <p:nvPr/>
        </p:nvSpPr>
        <p:spPr bwMode="auto">
          <a:xfrm flipH="1">
            <a:off x="1249363" y="2970213"/>
            <a:ext cx="44450" cy="1587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8" name="Line 40"/>
          <p:cNvSpPr>
            <a:spLocks noChangeShapeType="1"/>
          </p:cNvSpPr>
          <p:nvPr/>
        </p:nvSpPr>
        <p:spPr bwMode="auto">
          <a:xfrm flipH="1">
            <a:off x="1249363" y="2463800"/>
            <a:ext cx="4445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69" name="Line 41"/>
          <p:cNvSpPr>
            <a:spLocks noChangeShapeType="1"/>
          </p:cNvSpPr>
          <p:nvPr/>
        </p:nvSpPr>
        <p:spPr bwMode="auto">
          <a:xfrm flipH="1">
            <a:off x="1249363" y="1943100"/>
            <a:ext cx="4445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70" name="Rectangle 42"/>
          <p:cNvSpPr>
            <a:spLocks noChangeArrowheads="1"/>
          </p:cNvSpPr>
          <p:nvPr/>
        </p:nvSpPr>
        <p:spPr bwMode="auto">
          <a:xfrm>
            <a:off x="1117600" y="5426075"/>
            <a:ext cx="101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0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71" name="Rectangle 43"/>
          <p:cNvSpPr>
            <a:spLocks noChangeArrowheads="1"/>
          </p:cNvSpPr>
          <p:nvPr/>
        </p:nvSpPr>
        <p:spPr bwMode="auto">
          <a:xfrm>
            <a:off x="1016000" y="4905375"/>
            <a:ext cx="203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10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72" name="Rectangle 44"/>
          <p:cNvSpPr>
            <a:spLocks noChangeArrowheads="1"/>
          </p:cNvSpPr>
          <p:nvPr/>
        </p:nvSpPr>
        <p:spPr bwMode="auto">
          <a:xfrm>
            <a:off x="1016000" y="4397375"/>
            <a:ext cx="203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20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73" name="Rectangle 45"/>
          <p:cNvSpPr>
            <a:spLocks noChangeArrowheads="1"/>
          </p:cNvSpPr>
          <p:nvPr/>
        </p:nvSpPr>
        <p:spPr bwMode="auto">
          <a:xfrm>
            <a:off x="1016000" y="3876675"/>
            <a:ext cx="203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30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74" name="Rectangle 46"/>
          <p:cNvSpPr>
            <a:spLocks noChangeArrowheads="1"/>
          </p:cNvSpPr>
          <p:nvPr/>
        </p:nvSpPr>
        <p:spPr bwMode="auto">
          <a:xfrm>
            <a:off x="1016000" y="3370263"/>
            <a:ext cx="203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40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75" name="Rectangle 47"/>
          <p:cNvSpPr>
            <a:spLocks noChangeArrowheads="1"/>
          </p:cNvSpPr>
          <p:nvPr/>
        </p:nvSpPr>
        <p:spPr bwMode="auto">
          <a:xfrm>
            <a:off x="1016000" y="2849563"/>
            <a:ext cx="203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50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76" name="Rectangle 48"/>
          <p:cNvSpPr>
            <a:spLocks noChangeArrowheads="1"/>
          </p:cNvSpPr>
          <p:nvPr/>
        </p:nvSpPr>
        <p:spPr bwMode="auto">
          <a:xfrm>
            <a:off x="1016000" y="2341563"/>
            <a:ext cx="203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60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77" name="Rectangle 49"/>
          <p:cNvSpPr>
            <a:spLocks noChangeArrowheads="1"/>
          </p:cNvSpPr>
          <p:nvPr/>
        </p:nvSpPr>
        <p:spPr bwMode="auto">
          <a:xfrm>
            <a:off x="1016000" y="1820863"/>
            <a:ext cx="203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70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78" name="Rectangle 50"/>
          <p:cNvSpPr>
            <a:spLocks noChangeArrowheads="1"/>
          </p:cNvSpPr>
          <p:nvPr/>
        </p:nvSpPr>
        <p:spPr bwMode="auto">
          <a:xfrm rot="-5400000">
            <a:off x="422276" y="3617912"/>
            <a:ext cx="7493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Percent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79" name="Line 51"/>
          <p:cNvSpPr>
            <a:spLocks noChangeShapeType="1"/>
          </p:cNvSpPr>
          <p:nvPr/>
        </p:nvSpPr>
        <p:spPr bwMode="auto">
          <a:xfrm>
            <a:off x="1293813" y="5546725"/>
            <a:ext cx="5326062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80" name="Line 52"/>
          <p:cNvSpPr>
            <a:spLocks noChangeShapeType="1"/>
          </p:cNvSpPr>
          <p:nvPr/>
        </p:nvSpPr>
        <p:spPr bwMode="auto">
          <a:xfrm>
            <a:off x="1293813" y="5546725"/>
            <a:ext cx="1587" cy="508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81" name="Line 53"/>
          <p:cNvSpPr>
            <a:spLocks noChangeShapeType="1"/>
          </p:cNvSpPr>
          <p:nvPr/>
        </p:nvSpPr>
        <p:spPr bwMode="auto">
          <a:xfrm>
            <a:off x="3956050" y="5546725"/>
            <a:ext cx="1588" cy="508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82" name="Line 54"/>
          <p:cNvSpPr>
            <a:spLocks noChangeShapeType="1"/>
          </p:cNvSpPr>
          <p:nvPr/>
        </p:nvSpPr>
        <p:spPr bwMode="auto">
          <a:xfrm>
            <a:off x="6619875" y="5546725"/>
            <a:ext cx="1588" cy="508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83" name="Rectangle 55"/>
          <p:cNvSpPr>
            <a:spLocks noChangeArrowheads="1"/>
          </p:cNvSpPr>
          <p:nvPr/>
        </p:nvSpPr>
        <p:spPr bwMode="auto">
          <a:xfrm>
            <a:off x="2303463" y="5654675"/>
            <a:ext cx="676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Placebo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84" name="Rectangle 56"/>
          <p:cNvSpPr>
            <a:spLocks noChangeArrowheads="1"/>
          </p:cNvSpPr>
          <p:nvPr/>
        </p:nvSpPr>
        <p:spPr bwMode="auto">
          <a:xfrm>
            <a:off x="4864100" y="5654675"/>
            <a:ext cx="869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Sertraline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85" name="Rectangle 57"/>
          <p:cNvSpPr>
            <a:spLocks noChangeArrowheads="1"/>
          </p:cNvSpPr>
          <p:nvPr/>
        </p:nvSpPr>
        <p:spPr bwMode="auto">
          <a:xfrm>
            <a:off x="6924675" y="3427413"/>
            <a:ext cx="1668463" cy="889000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86" name="Rectangle 58"/>
          <p:cNvSpPr>
            <a:spLocks noChangeArrowheads="1"/>
          </p:cNvSpPr>
          <p:nvPr/>
        </p:nvSpPr>
        <p:spPr bwMode="auto">
          <a:xfrm>
            <a:off x="6980238" y="3529013"/>
            <a:ext cx="112712" cy="127000"/>
          </a:xfrm>
          <a:prstGeom prst="rect">
            <a:avLst/>
          </a:prstGeom>
          <a:solidFill>
            <a:srgbClr val="720000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87" name="Rectangle 59"/>
          <p:cNvSpPr>
            <a:spLocks noChangeArrowheads="1"/>
          </p:cNvSpPr>
          <p:nvPr/>
        </p:nvSpPr>
        <p:spPr bwMode="auto">
          <a:xfrm>
            <a:off x="7143750" y="3459163"/>
            <a:ext cx="1117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Nonresponse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88" name="Rectangle 60"/>
          <p:cNvSpPr>
            <a:spLocks noChangeArrowheads="1"/>
          </p:cNvSpPr>
          <p:nvPr/>
        </p:nvSpPr>
        <p:spPr bwMode="auto">
          <a:xfrm>
            <a:off x="6980238" y="3821113"/>
            <a:ext cx="112712" cy="127000"/>
          </a:xfrm>
          <a:prstGeom prst="rect">
            <a:avLst/>
          </a:prstGeom>
          <a:solidFill>
            <a:srgbClr val="B76A03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89" name="Rectangle 61"/>
          <p:cNvSpPr>
            <a:spLocks noChangeArrowheads="1"/>
          </p:cNvSpPr>
          <p:nvPr/>
        </p:nvSpPr>
        <p:spPr bwMode="auto">
          <a:xfrm>
            <a:off x="7143750" y="3749675"/>
            <a:ext cx="14049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Partial response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90" name="Rectangle 62"/>
          <p:cNvSpPr>
            <a:spLocks noChangeArrowheads="1"/>
          </p:cNvSpPr>
          <p:nvPr/>
        </p:nvSpPr>
        <p:spPr bwMode="auto">
          <a:xfrm>
            <a:off x="6980238" y="4113213"/>
            <a:ext cx="112712" cy="1270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91" name="Rectangle 63"/>
          <p:cNvSpPr>
            <a:spLocks noChangeArrowheads="1"/>
          </p:cNvSpPr>
          <p:nvPr/>
        </p:nvSpPr>
        <p:spPr bwMode="auto">
          <a:xfrm>
            <a:off x="7143750" y="4041775"/>
            <a:ext cx="1155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imes New Roman" charset="0"/>
              </a:rPr>
              <a:t>Full response</a:t>
            </a:r>
            <a:endParaRPr lang="en-US" sz="4800">
              <a:solidFill>
                <a:schemeClr val="accent1"/>
              </a:solidFill>
              <a:latin typeface="Times New Roman" charset="0"/>
            </a:endParaRPr>
          </a:p>
        </p:txBody>
      </p:sp>
      <p:sp>
        <p:nvSpPr>
          <p:cNvPr id="48192" name="Text Box 64"/>
          <p:cNvSpPr txBox="1">
            <a:spLocks noChangeArrowheads="1"/>
          </p:cNvSpPr>
          <p:nvPr/>
        </p:nvSpPr>
        <p:spPr bwMode="auto">
          <a:xfrm>
            <a:off x="5283200" y="1905000"/>
            <a:ext cx="1633538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FF00"/>
                </a:solidFill>
                <a:latin typeface="Times New Roman" charset="0"/>
              </a:rPr>
              <a:t>Exact p=0.0057</a:t>
            </a:r>
          </a:p>
        </p:txBody>
      </p:sp>
      <p:sp>
        <p:nvSpPr>
          <p:cNvPr id="48193" name="Text Box 65"/>
          <p:cNvSpPr txBox="1">
            <a:spLocks noChangeArrowheads="1"/>
          </p:cNvSpPr>
          <p:nvPr/>
        </p:nvSpPr>
        <p:spPr bwMode="auto">
          <a:xfrm>
            <a:off x="6164263" y="6324600"/>
            <a:ext cx="2917825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latin typeface="Times New Roman" charset="0"/>
              </a:rPr>
              <a:t> </a:t>
            </a:r>
            <a:r>
              <a:rPr lang="en-US" sz="1400">
                <a:solidFill>
                  <a:schemeClr val="bg1"/>
                </a:solidFill>
                <a:latin typeface="Times New Roman" charset="0"/>
              </a:rPr>
              <a:t>Lyketsos et al, Arch Gen Psych, 2003</a:t>
            </a:r>
            <a:endParaRPr lang="en-US" sz="1000">
              <a:solidFill>
                <a:schemeClr val="bg1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0"/>
            <a:ext cx="4464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7638"/>
            <a:ext cx="9144000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b="1" smtClean="0">
                <a:solidFill>
                  <a:srgbClr val="FFFF00"/>
                </a:solidFill>
              </a:rPr>
              <a:t>Does the Treatment of Dementia Improve Quality of life (QOL)?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0823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i="1" dirty="0" smtClean="0">
                <a:solidFill>
                  <a:srgbClr val="FF3300"/>
                </a:solidFill>
              </a:rPr>
              <a:t>No</a:t>
            </a:r>
            <a:r>
              <a:rPr lang="en-US" sz="2400" dirty="0" smtClean="0">
                <a:solidFill>
                  <a:srgbClr val="FF3300"/>
                </a:solidFill>
              </a:rPr>
              <a:t> evidence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/>
              <a:t>that pharmacotherapy improves QOL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FF3300"/>
                </a:solidFill>
              </a:rPr>
              <a:t>Modest evidence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/>
              <a:t>that psychosocial interventions improve QOL in AD</a:t>
            </a:r>
            <a:endParaRPr lang="en-US" sz="2400" i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i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i="1" dirty="0" smtClean="0">
                <a:solidFill>
                  <a:srgbClr val="FF3300"/>
                </a:solidFill>
              </a:rPr>
              <a:t>No</a:t>
            </a:r>
            <a:r>
              <a:rPr lang="en-US" sz="2400" dirty="0" smtClean="0">
                <a:solidFill>
                  <a:srgbClr val="FF3300"/>
                </a:solidFill>
              </a:rPr>
              <a:t> evidence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/>
              <a:t>that environmental design improves QOL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In more than 30 studies, </a:t>
            </a:r>
            <a:r>
              <a:rPr lang="en-US" sz="2400" i="1" dirty="0" smtClean="0">
                <a:solidFill>
                  <a:srgbClr val="FF3300"/>
                </a:solidFill>
              </a:rPr>
              <a:t>caregiver</a:t>
            </a:r>
            <a:r>
              <a:rPr lang="en-US" sz="2400" dirty="0" smtClean="0">
                <a:solidFill>
                  <a:srgbClr val="FF3300"/>
                </a:solidFill>
              </a:rPr>
              <a:t> QOL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/>
              <a:t>is improved by intervention. A combination of education and emotional support is </a:t>
            </a:r>
            <a:r>
              <a:rPr lang="en-US" sz="2400" i="1" dirty="0" smtClean="0"/>
              <a:t>most</a:t>
            </a:r>
            <a:r>
              <a:rPr lang="en-US" sz="2400" dirty="0" smtClean="0"/>
              <a:t> effective in improving QOL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417638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Common Ethical Challenges</a:t>
            </a:r>
            <a:r>
              <a:rPr lang="en-US" sz="4000">
                <a:solidFill>
                  <a:srgbClr val="FFFF00"/>
                </a:solidFill>
              </a:rPr>
              <a:t/>
            </a:r>
            <a:br>
              <a:rPr lang="en-US" sz="4000">
                <a:solidFill>
                  <a:srgbClr val="FFFF00"/>
                </a:solidFill>
              </a:rPr>
            </a:br>
            <a:r>
              <a:rPr lang="en-US" sz="2400">
                <a:solidFill>
                  <a:srgbClr val="FFFF00"/>
                </a:solidFill>
              </a:rPr>
              <a:t>(Practical Dementia Care, 2</a:t>
            </a:r>
            <a:r>
              <a:rPr lang="en-US" sz="2400" baseline="30000">
                <a:solidFill>
                  <a:srgbClr val="FFFF00"/>
                </a:solidFill>
              </a:rPr>
              <a:t>nd</a:t>
            </a:r>
            <a:r>
              <a:rPr lang="en-US" sz="2400">
                <a:solidFill>
                  <a:srgbClr val="FFFF00"/>
                </a:solidFill>
              </a:rPr>
              <a:t> Ed. Chapter 13, in press)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410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The person who doesn’t want to be evaluated</a:t>
            </a:r>
          </a:p>
          <a:p>
            <a:pPr>
              <a:lnSpc>
                <a:spcPct val="80000"/>
              </a:lnSpc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The person who lives alone</a:t>
            </a:r>
          </a:p>
          <a:p>
            <a:pPr>
              <a:lnSpc>
                <a:spcPct val="80000"/>
              </a:lnSpc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The person who demands to drive</a:t>
            </a:r>
          </a:p>
          <a:p>
            <a:pPr>
              <a:lnSpc>
                <a:spcPct val="80000"/>
              </a:lnSpc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The use of medication and restraints to control behavior and protect from harm</a:t>
            </a:r>
          </a:p>
          <a:p>
            <a:pPr>
              <a:lnSpc>
                <a:spcPct val="80000"/>
              </a:lnSpc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The use of lying to better patient’s life and prevent harm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The person with poor oral intake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Medical decision making for the severely incapacitated</a:t>
            </a:r>
          </a:p>
          <a:p>
            <a:pPr>
              <a:lnSpc>
                <a:spcPct val="80000"/>
              </a:lnSpc>
            </a:pPr>
            <a:endParaRPr lang="en-US" sz="24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solidFill>
                  <a:srgbClr val="FFFF00"/>
                </a:solidFill>
              </a:rPr>
              <a:t>Legal Options for the Incapacitated</a:t>
            </a:r>
            <a:br>
              <a:rPr lang="en-US" sz="4000">
                <a:solidFill>
                  <a:srgbClr val="FFFF00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(Maryland recognizes </a:t>
            </a:r>
            <a:r>
              <a:rPr lang="en-US" sz="2400" i="1">
                <a:solidFill>
                  <a:schemeClr val="bg1"/>
                </a:solidFill>
              </a:rPr>
              <a:t>financial</a:t>
            </a:r>
            <a:r>
              <a:rPr lang="en-US" sz="2400">
                <a:solidFill>
                  <a:schemeClr val="bg1"/>
                </a:solidFill>
              </a:rPr>
              <a:t> and </a:t>
            </a:r>
            <a:r>
              <a:rPr lang="en-US" sz="2400" i="1">
                <a:solidFill>
                  <a:schemeClr val="bg1"/>
                </a:solidFill>
              </a:rPr>
              <a:t>health </a:t>
            </a:r>
            <a:r>
              <a:rPr lang="en-US" sz="2400">
                <a:solidFill>
                  <a:schemeClr val="bg1"/>
                </a:solidFill>
              </a:rPr>
              <a:t>decision making)</a:t>
            </a:r>
            <a:endParaRPr lang="en-US" sz="4000">
              <a:solidFill>
                <a:srgbClr val="FFFF00"/>
              </a:solidFill>
            </a:endParaRPr>
          </a:p>
        </p:txBody>
      </p:sp>
      <p:graphicFrame>
        <p:nvGraphicFramePr>
          <p:cNvPr id="95298" name="Group 66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5041266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Guardianship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Advance Directives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MD Substituted Consent Statute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Legally adjudicated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Prepared while capacitated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Physicians declare incapacitated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Judge reviews                         decisions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Becomes in force when incapacitated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spouse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-Living Will (“terminal”)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-Durable Power of Attorney (a person)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child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-Advance Directive (wishes)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other relative, friend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5292" name="Line 60"/>
          <p:cNvSpPr>
            <a:spLocks noChangeShapeType="1"/>
          </p:cNvSpPr>
          <p:nvPr/>
        </p:nvSpPr>
        <p:spPr bwMode="auto">
          <a:xfrm>
            <a:off x="533400" y="2514600"/>
            <a:ext cx="822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42" name="Group 2"/>
          <p:cNvGraphicFramePr>
            <a:graphicFrameLocks noGrp="1"/>
          </p:cNvGraphicFramePr>
          <p:nvPr/>
        </p:nvGraphicFramePr>
        <p:xfrm>
          <a:off x="579438" y="762000"/>
          <a:ext cx="7954962" cy="5958841"/>
        </p:xfrm>
        <a:graphic>
          <a:graphicData uri="http://schemas.openxmlformats.org/drawingml/2006/table">
            <a:tbl>
              <a:tblPr/>
              <a:tblGrid>
                <a:gridCol w="2390775"/>
                <a:gridCol w="1816100"/>
                <a:gridCol w="1919287"/>
                <a:gridCol w="182563"/>
                <a:gridCol w="1646237"/>
              </a:tblGrid>
              <a:tr h="1039813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Frequency of Medical Decisions Faced by Caregivers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(n = 72)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Type of Treatment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Faced with Decision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 (%)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Only Decided For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Ever Decided Against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Hospital admission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 (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52.8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13.1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86.8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Blood test/ diagnostic test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 (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40.3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44.84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55.2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Feeding tube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 (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34.7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92.0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X-ray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 (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29.2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66.7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33.3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Infection treatment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 (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34.7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64.0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36.0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Respirator/ ventilator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 (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23.6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23.5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76.5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Resuscitate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 (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19.4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Surgery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(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5.6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100.0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266" name="Group 2"/>
          <p:cNvGraphicFramePr>
            <a:graphicFrameLocks noGrp="1"/>
          </p:cNvGraphicFramePr>
          <p:nvPr/>
        </p:nvGraphicFramePr>
        <p:xfrm>
          <a:off x="1219200" y="152400"/>
          <a:ext cx="6934200" cy="2971800"/>
        </p:xfrm>
        <a:graphic>
          <a:graphicData uri="http://schemas.openxmlformats.org/drawingml/2006/table">
            <a:tbl>
              <a:tblPr/>
              <a:tblGrid>
                <a:gridCol w="1735138"/>
                <a:gridCol w="1727200"/>
                <a:gridCol w="1728787"/>
                <a:gridCol w="1743075"/>
              </a:tblGrid>
              <a:tr h="7429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Difficulty with Decision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429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Decision </a:t>
                      </a: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To Treat</a:t>
                      </a:r>
                      <a:endParaRPr kumimoji="0" 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Decision </a:t>
                      </a: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To Limit</a:t>
                      </a:r>
                      <a:endParaRPr kumimoji="0" 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42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Not Difficult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Any Difficulty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Not Difficult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Any Difficulty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87.7 %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12.3 %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55.2 %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44.8 %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7288" name="Group 24"/>
          <p:cNvGraphicFramePr>
            <a:graphicFrameLocks noGrp="1"/>
          </p:cNvGraphicFramePr>
          <p:nvPr/>
        </p:nvGraphicFramePr>
        <p:xfrm>
          <a:off x="1219200" y="3657600"/>
          <a:ext cx="6953250" cy="3048000"/>
        </p:xfrm>
        <a:graphic>
          <a:graphicData uri="http://schemas.openxmlformats.org/drawingml/2006/table">
            <a:tbl>
              <a:tblPr/>
              <a:tblGrid>
                <a:gridCol w="1739900"/>
                <a:gridCol w="1731963"/>
                <a:gridCol w="1733550"/>
                <a:gridCol w="1747837"/>
              </a:tblGrid>
              <a:tr h="7620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Satisfaction with Decision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62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Decision </a:t>
                      </a: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To Treat</a:t>
                      </a:r>
                      <a:endParaRPr kumimoji="0" 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Decision </a:t>
                      </a: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To Limit</a:t>
                      </a:r>
                      <a:endParaRPr kumimoji="0" 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Somewhat Satisfied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Very Satisfied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Somewhat Satisfied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Very Satisfied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28.8 %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71.2 %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19.4 %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80.6 %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304800"/>
          <a:ext cx="7620001" cy="5993332"/>
        </p:xfrm>
        <a:graphic>
          <a:graphicData uri="http://schemas.openxmlformats.org/drawingml/2006/table">
            <a:tbl>
              <a:tblPr/>
              <a:tblGrid>
                <a:gridCol w="3464799"/>
                <a:gridCol w="1406376"/>
                <a:gridCol w="1444732"/>
                <a:gridCol w="1304094"/>
              </a:tblGrid>
              <a:tr h="82197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Risk 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of Incident Dementia in 2,442 Married Older Adults as a Function of Whether Spouse Had Dementia, Adjusted for Covariates: Total Sample and Stratified According to Spouse’s Sex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36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369" marR="6136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Hazard Ratio (95% Confidence Interval)</a:t>
                      </a:r>
                      <a:endParaRPr lang="en-US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04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Predictor Variable</a:t>
                      </a:r>
                      <a:endParaRPr lang="en-US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Total Sample</a:t>
                      </a:r>
                      <a:endParaRPr lang="en-US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Husband as Index Subject</a:t>
                      </a:r>
                      <a:endParaRPr lang="en-US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Wife as Index Subject</a:t>
                      </a:r>
                      <a:endParaRPr lang="en-US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Having spouse with dementia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6.01</a:t>
                      </a:r>
                      <a:r>
                        <a:rPr lang="en-US" sz="1200" dirty="0" smtClean="0">
                          <a:latin typeface="Times New Roman"/>
                          <a:ea typeface="Calibri"/>
                          <a:cs typeface="Times New Roman"/>
                        </a:rPr>
                        <a:t>.23- 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16.17)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dec"/>
                        </a:tabLs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11.93 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(1.67- 85.52)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3.66</a:t>
                      </a: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(1.15- 11.61)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Female 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0.80 (0.61- 1.03)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4310" algn="dec"/>
                          <a:tab pos="217170" algn="dec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Age at baseline interview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1.06 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(1.01- 1.12)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dec"/>
                        </a:tabLs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1.02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(0.98- 1.07)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1.15 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(1.06- 1.24)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Number of </a:t>
                      </a:r>
                      <a:r>
                        <a:rPr lang="en-US" sz="1200" dirty="0" err="1">
                          <a:latin typeface="Times New Roman"/>
                          <a:ea typeface="Calibri"/>
                          <a:cs typeface="Times New Roman"/>
                        </a:rPr>
                        <a:t>apolipoprotein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 E a4 alleles (reference: 0)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dec"/>
                        </a:tabLs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 indent="2857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1.45 (1.11- 1.90)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1.42 (1.00- 2.02)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1.55 (1.01- 2.38)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 indent="2857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4.54 (2.86- 7.23)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4.91 (2.74- 8.79)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3.83 (1.68- 8.72)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Husband’s occupation (reference: machine, misc.)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dec"/>
                        </a:tabLs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 indent="2857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Professional, technical, management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0.64 (0.44- 0.93)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0.67 (0.41- 1.09)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0.56 (0.30- 1.04)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 indent="2857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Clerical, sales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0.66 (0.40- 1.10)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dec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0.57 (0.28- 1.15)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0.79 (0.38- 1.66)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 indent="2857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Service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0.98 (0.48- 2.01)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1.01 (0.41- 2.50)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0.67 (0.19- 2.31)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 indent="2857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Agriculture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0.81 (0.57- 1.15)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0.93 (0.60- 1.46)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0.59 (0.33- 1.06)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</a:tr>
              <a:tr h="3491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Husband’s education, years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1.00 (0.95- 1.05)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1.00 (0.94- 1.06)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7630" algn="dec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1.00 (0.93- 1.08)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369" marR="6136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3423" name="TextBox 4"/>
          <p:cNvSpPr txBox="1">
            <a:spLocks noChangeArrowheads="1"/>
          </p:cNvSpPr>
          <p:nvPr/>
        </p:nvSpPr>
        <p:spPr bwMode="auto">
          <a:xfrm>
            <a:off x="6858000" y="6400800"/>
            <a:ext cx="1828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Norton, et al.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2850" y="157163"/>
            <a:ext cx="39751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Dementia Syndrome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0125"/>
            <a:ext cx="8229600" cy="3856038"/>
          </a:xfrm>
        </p:spPr>
        <p:txBody>
          <a:bodyPr/>
          <a:lstStyle/>
          <a:p>
            <a:pPr eaLnBrk="1" hangingPunct="1"/>
            <a:r>
              <a:rPr lang="en-US" dirty="0" smtClean="0"/>
              <a:t>Declines in 2 or more cognitive capacities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Normal level of consciousness and alertness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Onset in adulthood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75" y="333375"/>
            <a:ext cx="4286250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69900"/>
            <a:ext cx="8839200" cy="591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Diagnostic Features of </a:t>
            </a:r>
            <a:br>
              <a:rPr lang="en-US" sz="4000" smtClean="0">
                <a:solidFill>
                  <a:srgbClr val="FFFF00"/>
                </a:solidFill>
              </a:rPr>
            </a:br>
            <a:r>
              <a:rPr lang="en-US" sz="4000" smtClean="0">
                <a:solidFill>
                  <a:srgbClr val="FFFF00"/>
                </a:solidFill>
              </a:rPr>
              <a:t>Alzheimer Disease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7483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/>
              <a:t>Slowly progressive dementia</a:t>
            </a:r>
          </a:p>
          <a:p>
            <a:pPr eaLnBrk="1" hangingPunct="1">
              <a:lnSpc>
                <a:spcPct val="90000"/>
              </a:lnSpc>
            </a:pPr>
            <a:endParaRPr lang="en-US" sz="2400" b="1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/>
              <a:t>No other etiology identified: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/>
              <a:t>		non-contributory neurological examination, 	laboratory evaluation and brain imaging</a:t>
            </a:r>
          </a:p>
          <a:p>
            <a:pPr eaLnBrk="1" hangingPunct="1">
              <a:lnSpc>
                <a:spcPct val="90000"/>
              </a:lnSpc>
            </a:pPr>
            <a:endParaRPr lang="en-US" sz="2400" b="1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/>
              <a:t>Decline in memory plus either: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/>
              <a:t>		-aphasia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/>
              <a:t>		-</a:t>
            </a:r>
            <a:r>
              <a:rPr lang="en-US" sz="2400" b="1" dirty="0" err="1" smtClean="0"/>
              <a:t>apraxia</a:t>
            </a:r>
            <a:endParaRPr lang="en-US" sz="24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/>
              <a:t>		-</a:t>
            </a:r>
            <a:r>
              <a:rPr lang="en-US" sz="2400" b="1" dirty="0" err="1" smtClean="0"/>
              <a:t>agnosia</a:t>
            </a:r>
            <a:endParaRPr lang="en-US" sz="24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lum bright="18000" contrast="28000"/>
          </a:blip>
          <a:srcRect/>
          <a:stretch>
            <a:fillRect/>
          </a:stretch>
        </p:blipFill>
        <p:spPr bwMode="auto">
          <a:xfrm>
            <a:off x="147638" y="1617663"/>
            <a:ext cx="8848725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80"/>
      </a:dk1>
      <a:lt1>
        <a:sysClr val="window" lastClr="C0C0C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780</Words>
  <Application>Microsoft Office PowerPoint</Application>
  <PresentationFormat>On-screen Show (4:3)</PresentationFormat>
  <Paragraphs>238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Dementia and Alzheimer Disease: Current Realities and Future Possibilities</vt:lpstr>
      <vt:lpstr>Slide 2</vt:lpstr>
      <vt:lpstr>Slide 3</vt:lpstr>
      <vt:lpstr>Slide 4</vt:lpstr>
      <vt:lpstr>Dementia Syndrome</vt:lpstr>
      <vt:lpstr>Slide 6</vt:lpstr>
      <vt:lpstr>Slide 7</vt:lpstr>
      <vt:lpstr>Diagnostic Features of  Alzheimer Disease</vt:lpstr>
      <vt:lpstr>Slide 9</vt:lpstr>
      <vt:lpstr>Slide 10</vt:lpstr>
      <vt:lpstr>Slide 11</vt:lpstr>
      <vt:lpstr>Slide 12</vt:lpstr>
      <vt:lpstr>Slide 13</vt:lpstr>
      <vt:lpstr>COMMON CAUSES OF DEMENTIA</vt:lpstr>
      <vt:lpstr>Slide 15</vt:lpstr>
      <vt:lpstr>Slide 16</vt:lpstr>
      <vt:lpstr>Slide 17</vt:lpstr>
      <vt:lpstr>Slide 18</vt:lpstr>
      <vt:lpstr>Slide 19</vt:lpstr>
      <vt:lpstr>Slide 20</vt:lpstr>
      <vt:lpstr>Epidemiologic Approach: Risk and Protective Factors</vt:lpstr>
      <vt:lpstr>GENETIC ISSUES</vt:lpstr>
      <vt:lpstr>Genetics Cont.</vt:lpstr>
      <vt:lpstr>Genetics Continued: 3 Recently Discovered Genes (2009)</vt:lpstr>
      <vt:lpstr>Slide 25</vt:lpstr>
      <vt:lpstr>Slide 26</vt:lpstr>
      <vt:lpstr>Slide 27</vt:lpstr>
      <vt:lpstr>Slide 28</vt:lpstr>
      <vt:lpstr>Sertraline vs. Placebo</vt:lpstr>
      <vt:lpstr>Slide 30</vt:lpstr>
      <vt:lpstr>Does the Treatment of Dementia Improve Quality of life (QOL)?</vt:lpstr>
      <vt:lpstr>Common Ethical Challenges (Practical Dementia Care, 2nd Ed. Chapter 13, in press)</vt:lpstr>
      <vt:lpstr>Legal Options for the Incapacitated (Maryland recognizes financial and health decision making)</vt:lpstr>
      <vt:lpstr>Slide 34</vt:lpstr>
      <vt:lpstr>Slide 35</vt:lpstr>
      <vt:lpstr>Slide 36</vt:lpstr>
    </vt:vector>
  </TitlesOfParts>
  <Company>Johns Hopkins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prabins1</dc:creator>
  <cp:lastModifiedBy>bgarten</cp:lastModifiedBy>
  <cp:revision>8</cp:revision>
  <dcterms:created xsi:type="dcterms:W3CDTF">2010-09-23T13:46:43Z</dcterms:created>
  <dcterms:modified xsi:type="dcterms:W3CDTF">2010-10-13T14:31:30Z</dcterms:modified>
</cp:coreProperties>
</file>